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660" r:id="rId2"/>
  </p:sldMasterIdLst>
  <p:notesMasterIdLst>
    <p:notesMasterId r:id="rId33"/>
  </p:notesMasterIdLst>
  <p:sldIdLst>
    <p:sldId id="1453" r:id="rId3"/>
    <p:sldId id="1389" r:id="rId4"/>
    <p:sldId id="1570" r:id="rId5"/>
    <p:sldId id="1218" r:id="rId6"/>
    <p:sldId id="1592" r:id="rId7"/>
    <p:sldId id="1598" r:id="rId8"/>
    <p:sldId id="1577" r:id="rId9"/>
    <p:sldId id="1578" r:id="rId10"/>
    <p:sldId id="1571" r:id="rId11"/>
    <p:sldId id="1549" r:id="rId12"/>
    <p:sldId id="1596" r:id="rId13"/>
    <p:sldId id="1567" r:id="rId14"/>
    <p:sldId id="1575" r:id="rId15"/>
    <p:sldId id="1591" r:id="rId16"/>
    <p:sldId id="1555" r:id="rId17"/>
    <p:sldId id="1580" r:id="rId18"/>
    <p:sldId id="1527" r:id="rId19"/>
    <p:sldId id="1573" r:id="rId20"/>
    <p:sldId id="1569" r:id="rId21"/>
    <p:sldId id="1544" r:id="rId22"/>
    <p:sldId id="1581" r:id="rId23"/>
    <p:sldId id="1582" r:id="rId24"/>
    <p:sldId id="1583" r:id="rId25"/>
    <p:sldId id="1597" r:id="rId26"/>
    <p:sldId id="1585" r:id="rId27"/>
    <p:sldId id="1588" r:id="rId28"/>
    <p:sldId id="1589" r:id="rId29"/>
    <p:sldId id="1566" r:id="rId30"/>
    <p:sldId id="1558" r:id="rId31"/>
    <p:sldId id="1559" r:id="rId32"/>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81E"/>
    <a:srgbClr val="083465"/>
    <a:srgbClr val="D8E9FC"/>
    <a:srgbClr val="C2DDFA"/>
    <a:srgbClr val="4472C4"/>
    <a:srgbClr val="0070C0"/>
    <a:srgbClr val="9DC3E6"/>
    <a:srgbClr val="F8CBAD"/>
    <a:srgbClr val="B4C7E7"/>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6395" autoAdjust="0"/>
  </p:normalViewPr>
  <p:slideViewPr>
    <p:cSldViewPr snapToGrid="0">
      <p:cViewPr varScale="1">
        <p:scale>
          <a:sx n="100" d="100"/>
          <a:sy n="100" d="100"/>
        </p:scale>
        <p:origin x="754"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9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3232" tIns="46616" rIns="93232" bIns="466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3232" tIns="46616" rIns="93232" bIns="46616" rtlCol="0"/>
          <a:lstStyle>
            <a:lvl1pPr algn="r">
              <a:defRPr sz="1200"/>
            </a:lvl1pPr>
          </a:lstStyle>
          <a:p>
            <a:fld id="{85CA3103-2862-411B-94B0-AA25C237D11D}" type="datetimeFigureOut">
              <a:rPr kumimoji="1" lang="ja-JP" altLang="en-US" smtClean="0"/>
              <a:t>2024/8/26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3232" tIns="46616" rIns="93232" bIns="46616"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4"/>
          </a:xfrm>
          <a:prstGeom prst="rect">
            <a:avLst/>
          </a:prstGeom>
        </p:spPr>
        <p:txBody>
          <a:bodyPr vert="horz" lIns="93232" tIns="46616" rIns="93232" bIns="466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3232" tIns="46616" rIns="93232" bIns="466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3232" tIns="46616" rIns="93232" bIns="46616" rtlCol="0" anchor="b"/>
          <a:lstStyle>
            <a:lvl1pPr algn="r">
              <a:defRPr sz="1200"/>
            </a:lvl1pPr>
          </a:lstStyle>
          <a:p>
            <a:fld id="{5BA13461-721F-4539-8D80-770D62824FDC}" type="slidenum">
              <a:rPr kumimoji="1" lang="ja-JP" altLang="en-US" smtClean="0"/>
              <a:t>‹#›</a:t>
            </a:fld>
            <a:endParaRPr kumimoji="1" lang="ja-JP" altLang="en-US"/>
          </a:p>
        </p:txBody>
      </p:sp>
    </p:spTree>
    <p:extLst>
      <p:ext uri="{BB962C8B-B14F-4D97-AF65-F5344CB8AC3E}">
        <p14:creationId xmlns:p14="http://schemas.microsoft.com/office/powerpoint/2010/main" val="37490269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BA13461-721F-4539-8D80-770D62824FDC}" type="slidenum">
              <a:rPr kumimoji="1" lang="ja-JP" altLang="en-US" smtClean="0"/>
              <a:t>0</a:t>
            </a:fld>
            <a:endParaRPr kumimoji="1" lang="ja-JP" altLang="en-US"/>
          </a:p>
        </p:txBody>
      </p:sp>
    </p:spTree>
    <p:extLst>
      <p:ext uri="{BB962C8B-B14F-4D97-AF65-F5344CB8AC3E}">
        <p14:creationId xmlns:p14="http://schemas.microsoft.com/office/powerpoint/2010/main" val="1437105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D9F75E-34F0-423C-9A82-44165BBB8D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77344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A13461-721F-4539-8D80-770D62824FDC}" type="slidenum">
              <a:rPr kumimoji="1" lang="ja-JP" altLang="en-US" smtClean="0"/>
              <a:t>15</a:t>
            </a:fld>
            <a:endParaRPr kumimoji="1" lang="ja-JP" altLang="en-US"/>
          </a:p>
        </p:txBody>
      </p:sp>
    </p:spTree>
    <p:extLst>
      <p:ext uri="{BB962C8B-B14F-4D97-AF65-F5344CB8AC3E}">
        <p14:creationId xmlns:p14="http://schemas.microsoft.com/office/powerpoint/2010/main" val="229434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3461-721F-4539-8D80-770D62824FD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3157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3461-721F-4539-8D80-770D62824FD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75095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3461-721F-4539-8D80-770D62824FD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42283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A13461-721F-4539-8D80-770D62824FDC}" type="slidenum">
              <a:rPr kumimoji="1" lang="ja-JP" altLang="en-US" smtClean="0"/>
              <a:t>20</a:t>
            </a:fld>
            <a:endParaRPr kumimoji="1" lang="ja-JP" altLang="en-US"/>
          </a:p>
        </p:txBody>
      </p:sp>
    </p:spTree>
    <p:extLst>
      <p:ext uri="{BB962C8B-B14F-4D97-AF65-F5344CB8AC3E}">
        <p14:creationId xmlns:p14="http://schemas.microsoft.com/office/powerpoint/2010/main" val="10509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3461-721F-4539-8D80-770D62824FD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65320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A13461-721F-4539-8D80-770D62824FDC}" type="slidenum">
              <a:rPr kumimoji="1" lang="ja-JP" altLang="en-US" smtClean="0"/>
              <a:t>27</a:t>
            </a:fld>
            <a:endParaRPr kumimoji="1" lang="ja-JP" altLang="en-US"/>
          </a:p>
        </p:txBody>
      </p:sp>
    </p:spTree>
    <p:extLst>
      <p:ext uri="{BB962C8B-B14F-4D97-AF65-F5344CB8AC3E}">
        <p14:creationId xmlns:p14="http://schemas.microsoft.com/office/powerpoint/2010/main" val="4006255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3461-721F-4539-8D80-770D62824FD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5364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F80BDC-4275-4FD4-9A6E-CC5ED32C4F23}" type="slidenum">
              <a:rPr kumimoji="1" lang="ja-JP" altLang="en-US" smtClean="0"/>
              <a:t>3</a:t>
            </a:fld>
            <a:endParaRPr kumimoji="1" lang="ja-JP" altLang="en-US"/>
          </a:p>
        </p:txBody>
      </p:sp>
    </p:spTree>
    <p:extLst>
      <p:ext uri="{BB962C8B-B14F-4D97-AF65-F5344CB8AC3E}">
        <p14:creationId xmlns:p14="http://schemas.microsoft.com/office/powerpoint/2010/main" val="63246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A6D29-8D46-49EF-A4DD-D3DEA7D11D2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4682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A13461-721F-4539-8D80-770D62824FDC}" type="slidenum">
              <a:rPr kumimoji="1" lang="ja-JP" altLang="en-US" smtClean="0"/>
              <a:t>6</a:t>
            </a:fld>
            <a:endParaRPr kumimoji="1" lang="ja-JP" altLang="en-US"/>
          </a:p>
        </p:txBody>
      </p:sp>
    </p:spTree>
    <p:extLst>
      <p:ext uri="{BB962C8B-B14F-4D97-AF65-F5344CB8AC3E}">
        <p14:creationId xmlns:p14="http://schemas.microsoft.com/office/powerpoint/2010/main" val="353601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3461-721F-4539-8D80-770D62824FD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307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3461-721F-4539-8D80-770D62824FD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9737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3461-721F-4539-8D80-770D62824FD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02052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3461-721F-4539-8D80-770D62824FD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0217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5E91EF-7FD9-4A2D-858C-F742627D23DA}"/>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08DB39D-ACB2-4993-AB3E-ED9186D113A3}"/>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104F4AE-F992-47DD-B949-DEB86AA2C28B}"/>
              </a:ext>
            </a:extLst>
          </p:cNvPr>
          <p:cNvSpPr>
            <a:spLocks noGrp="1"/>
          </p:cNvSpPr>
          <p:nvPr>
            <p:ph type="dt" sz="half" idx="10"/>
          </p:nvPr>
        </p:nvSpPr>
        <p:spPr/>
        <p:txBody>
          <a:bodyPr/>
          <a:lstStyle/>
          <a:p>
            <a:fld id="{880C7E82-4BE9-4182-B229-76CBE7D9983D}" type="datetime1">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7ED2C7C4-F4B0-408F-BA1A-1109607391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A42D93-3571-4442-9EE4-A2CF72026542}"/>
              </a:ext>
            </a:extLst>
          </p:cNvPr>
          <p:cNvSpPr>
            <a:spLocks noGrp="1"/>
          </p:cNvSpPr>
          <p:nvPr>
            <p:ph type="sldNum" sz="quarter" idx="12"/>
          </p:nvPr>
        </p:nvSpPr>
        <p:spPr>
          <a:xfrm>
            <a:off x="7677150" y="6614445"/>
            <a:ext cx="2228850" cy="243555"/>
          </a:xfrm>
        </p:spPr>
        <p:txBody>
          <a:bodyPr/>
          <a:lstStyle/>
          <a:p>
            <a:fld id="{5B0B8014-55CF-4DD0-8DDF-2F1E874D5A54}" type="slidenum">
              <a:rPr kumimoji="1" lang="ja-JP" altLang="en-US" smtClean="0"/>
              <a:t>‹#›</a:t>
            </a:fld>
            <a:endParaRPr kumimoji="1" lang="ja-JP" altLang="en-US" dirty="0"/>
          </a:p>
        </p:txBody>
      </p:sp>
    </p:spTree>
    <p:extLst>
      <p:ext uri="{BB962C8B-B14F-4D97-AF65-F5344CB8AC3E}">
        <p14:creationId xmlns:p14="http://schemas.microsoft.com/office/powerpoint/2010/main" val="107014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91197-7320-43A8-9AF8-51C7AC24FB7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9782B26-8F01-44A8-87C0-0EC7CFDB18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0BE32A-3781-4109-ADCD-EE5CA3903EBC}"/>
              </a:ext>
            </a:extLst>
          </p:cNvPr>
          <p:cNvSpPr>
            <a:spLocks noGrp="1"/>
          </p:cNvSpPr>
          <p:nvPr>
            <p:ph type="dt" sz="half" idx="10"/>
          </p:nvPr>
        </p:nvSpPr>
        <p:spPr/>
        <p:txBody>
          <a:bodyPr/>
          <a:lstStyle/>
          <a:p>
            <a:fld id="{384C0E91-26BE-4ADA-B81C-30F44F69245C}" type="datetime1">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5B68BAEF-517E-48BE-B20E-119837160E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4B7245-E392-440F-9DB1-206109405FBF}"/>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76574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5E26E2-AB2F-41E9-ABA4-4B98374A3B40}"/>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7F6EC31-829C-4F46-BFF8-8AE9DA983F5B}"/>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9FF353-1EAD-4FE6-9D4D-9BC96A37D765}"/>
              </a:ext>
            </a:extLst>
          </p:cNvPr>
          <p:cNvSpPr>
            <a:spLocks noGrp="1"/>
          </p:cNvSpPr>
          <p:nvPr>
            <p:ph type="dt" sz="half" idx="10"/>
          </p:nvPr>
        </p:nvSpPr>
        <p:spPr/>
        <p:txBody>
          <a:bodyPr/>
          <a:lstStyle/>
          <a:p>
            <a:fld id="{B4DC6ABE-7894-4C09-91BD-1E57383B027A}" type="datetime1">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424159C8-A61B-4151-B259-A76510C1E8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C069B2-A699-4386-87A2-68E3C10AE5DD}"/>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556197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5E91EF-7FD9-4A2D-858C-F742627D23DA}"/>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08DB39D-ACB2-4993-AB3E-ED9186D113A3}"/>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104F4AE-F992-47DD-B949-DEB86AA2C28B}"/>
              </a:ext>
            </a:extLst>
          </p:cNvPr>
          <p:cNvSpPr>
            <a:spLocks noGrp="1"/>
          </p:cNvSpPr>
          <p:nvPr>
            <p:ph type="dt" sz="half" idx="10"/>
          </p:nvPr>
        </p:nvSpPr>
        <p:spPr/>
        <p:txBody>
          <a:bodyPr/>
          <a:lstStyle/>
          <a:p>
            <a:fld id="{880C7E82-4BE9-4182-B229-76CBE7D9983D}" type="datetime1">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7ED2C7C4-F4B0-408F-BA1A-1109607391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A42D93-3571-4442-9EE4-A2CF72026542}"/>
              </a:ext>
            </a:extLst>
          </p:cNvPr>
          <p:cNvSpPr>
            <a:spLocks noGrp="1"/>
          </p:cNvSpPr>
          <p:nvPr>
            <p:ph type="sldNum" sz="quarter" idx="12"/>
          </p:nvPr>
        </p:nvSpPr>
        <p:spPr>
          <a:xfrm>
            <a:off x="7677150" y="6614445"/>
            <a:ext cx="2228850" cy="243555"/>
          </a:xfrm>
        </p:spPr>
        <p:txBody>
          <a:bodyPr/>
          <a:lstStyle/>
          <a:p>
            <a:fld id="{5B0B8014-55CF-4DD0-8DDF-2F1E874D5A54}" type="slidenum">
              <a:rPr kumimoji="1" lang="ja-JP" altLang="en-US" smtClean="0"/>
              <a:t>‹#›</a:t>
            </a:fld>
            <a:endParaRPr kumimoji="1" lang="ja-JP" altLang="en-US" dirty="0"/>
          </a:p>
        </p:txBody>
      </p:sp>
    </p:spTree>
    <p:extLst>
      <p:ext uri="{BB962C8B-B14F-4D97-AF65-F5344CB8AC3E}">
        <p14:creationId xmlns:p14="http://schemas.microsoft.com/office/powerpoint/2010/main" val="3640918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D8089E-CA67-4645-B844-A1ABAB23668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85CB19-7FF7-4580-AE50-20B43F0B6EF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49AB4B-A9D2-4251-BBFE-B0237B29694A}"/>
              </a:ext>
            </a:extLst>
          </p:cNvPr>
          <p:cNvSpPr>
            <a:spLocks noGrp="1"/>
          </p:cNvSpPr>
          <p:nvPr>
            <p:ph type="dt" sz="half" idx="10"/>
          </p:nvPr>
        </p:nvSpPr>
        <p:spPr/>
        <p:txBody>
          <a:bodyPr/>
          <a:lstStyle/>
          <a:p>
            <a:fld id="{372C7F70-7E93-4A09-AF34-1A520679F0AC}" type="datetime1">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F2F61257-03F2-4F94-AF55-76163E9C0B91}"/>
              </a:ext>
            </a:extLst>
          </p:cNvPr>
          <p:cNvSpPr>
            <a:spLocks noGrp="1"/>
          </p:cNvSpPr>
          <p:nvPr>
            <p:ph type="ftr" sz="quarter" idx="11"/>
          </p:nvPr>
        </p:nvSpPr>
        <p:spPr/>
        <p:txBody>
          <a:bodyPr/>
          <a:lstStyle/>
          <a:p>
            <a:endParaRPr kumimoji="1" lang="ja-JP" altLang="en-US"/>
          </a:p>
        </p:txBody>
      </p:sp>
      <p:sp>
        <p:nvSpPr>
          <p:cNvPr id="7" name="スライド番号プレースホルダー 5">
            <a:extLst>
              <a:ext uri="{FF2B5EF4-FFF2-40B4-BE49-F238E27FC236}">
                <a16:creationId xmlns:a16="http://schemas.microsoft.com/office/drawing/2014/main" id="{F1A7734C-4CFD-4444-A5B7-B74C39317D63}"/>
              </a:ext>
            </a:extLst>
          </p:cNvPr>
          <p:cNvSpPr>
            <a:spLocks noGrp="1"/>
          </p:cNvSpPr>
          <p:nvPr>
            <p:ph type="sldNum" sz="quarter" idx="12"/>
          </p:nvPr>
        </p:nvSpPr>
        <p:spPr>
          <a:xfrm>
            <a:off x="7677150" y="6614445"/>
            <a:ext cx="2228850" cy="243555"/>
          </a:xfrm>
        </p:spPr>
        <p:txBody>
          <a:bodyPr/>
          <a:lstStyle/>
          <a:p>
            <a:fld id="{5B0B8014-55CF-4DD0-8DDF-2F1E874D5A54}" type="slidenum">
              <a:rPr kumimoji="1" lang="ja-JP" altLang="en-US" smtClean="0"/>
              <a:t>‹#›</a:t>
            </a:fld>
            <a:endParaRPr kumimoji="1" lang="ja-JP" altLang="en-US" dirty="0"/>
          </a:p>
        </p:txBody>
      </p:sp>
    </p:spTree>
    <p:extLst>
      <p:ext uri="{BB962C8B-B14F-4D97-AF65-F5344CB8AC3E}">
        <p14:creationId xmlns:p14="http://schemas.microsoft.com/office/powerpoint/2010/main" val="113758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FAD54-7003-4345-BE30-7075DEEC4703}"/>
              </a:ext>
            </a:extLst>
          </p:cNvPr>
          <p:cNvSpPr>
            <a:spLocks noGrp="1"/>
          </p:cNvSpPr>
          <p:nvPr>
            <p:ph type="title"/>
          </p:nvPr>
        </p:nvSpPr>
        <p:spPr>
          <a:xfrm>
            <a:off x="675878" y="1709739"/>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138CAFB-FCEC-4C6A-BC98-39D2F4FF975B}"/>
              </a:ext>
            </a:extLst>
          </p:cNvPr>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54DD86E-5476-4F87-9DA0-218AB28A7378}"/>
              </a:ext>
            </a:extLst>
          </p:cNvPr>
          <p:cNvSpPr>
            <a:spLocks noGrp="1"/>
          </p:cNvSpPr>
          <p:nvPr>
            <p:ph type="dt" sz="half" idx="10"/>
          </p:nvPr>
        </p:nvSpPr>
        <p:spPr/>
        <p:txBody>
          <a:bodyPr/>
          <a:lstStyle/>
          <a:p>
            <a:fld id="{6E4DA6EB-EB7F-4AEF-97FC-32BEA88E4059}" type="datetime1">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07F65C15-C3B6-4540-B889-21685A521921}"/>
              </a:ext>
            </a:extLst>
          </p:cNvPr>
          <p:cNvSpPr>
            <a:spLocks noGrp="1"/>
          </p:cNvSpPr>
          <p:nvPr>
            <p:ph type="ftr" sz="quarter" idx="11"/>
          </p:nvPr>
        </p:nvSpPr>
        <p:spPr/>
        <p:txBody>
          <a:bodyPr/>
          <a:lstStyle/>
          <a:p>
            <a:endParaRPr kumimoji="1" lang="ja-JP" altLang="en-US"/>
          </a:p>
        </p:txBody>
      </p:sp>
      <p:sp>
        <p:nvSpPr>
          <p:cNvPr id="7" name="スライド番号プレースホルダー 5">
            <a:extLst>
              <a:ext uri="{FF2B5EF4-FFF2-40B4-BE49-F238E27FC236}">
                <a16:creationId xmlns:a16="http://schemas.microsoft.com/office/drawing/2014/main" id="{B68340F7-1883-4BD9-B4B7-A83E330D3717}"/>
              </a:ext>
            </a:extLst>
          </p:cNvPr>
          <p:cNvSpPr>
            <a:spLocks noGrp="1"/>
          </p:cNvSpPr>
          <p:nvPr>
            <p:ph type="sldNum" sz="quarter" idx="12"/>
          </p:nvPr>
        </p:nvSpPr>
        <p:spPr>
          <a:xfrm>
            <a:off x="7677150" y="6614445"/>
            <a:ext cx="2228850" cy="243555"/>
          </a:xfrm>
        </p:spPr>
        <p:txBody>
          <a:bodyPr/>
          <a:lstStyle/>
          <a:p>
            <a:fld id="{5B0B8014-55CF-4DD0-8DDF-2F1E874D5A54}" type="slidenum">
              <a:rPr kumimoji="1" lang="ja-JP" altLang="en-US" smtClean="0"/>
              <a:t>‹#›</a:t>
            </a:fld>
            <a:endParaRPr kumimoji="1" lang="ja-JP" altLang="en-US" dirty="0"/>
          </a:p>
        </p:txBody>
      </p:sp>
    </p:spTree>
    <p:extLst>
      <p:ext uri="{BB962C8B-B14F-4D97-AF65-F5344CB8AC3E}">
        <p14:creationId xmlns:p14="http://schemas.microsoft.com/office/powerpoint/2010/main" val="1653807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8FF3E9-8108-4C85-A2CC-0DA38D9BDAE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492982-D1D1-485B-8BF6-3236BAB5473F}"/>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5BF51E4-9DCA-4EF2-85B8-5111E176CA0A}"/>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6C89A58-5ADB-4424-B065-1BBFF9724FA0}"/>
              </a:ext>
            </a:extLst>
          </p:cNvPr>
          <p:cNvSpPr>
            <a:spLocks noGrp="1"/>
          </p:cNvSpPr>
          <p:nvPr>
            <p:ph type="dt" sz="half" idx="10"/>
          </p:nvPr>
        </p:nvSpPr>
        <p:spPr/>
        <p:txBody>
          <a:bodyPr/>
          <a:lstStyle/>
          <a:p>
            <a:fld id="{9C1D7137-5D68-408E-AC63-3927C38FD0BF}" type="datetime1">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EE15CDDC-DCFD-4E77-8E1B-695AFAA91F42}"/>
              </a:ext>
            </a:extLst>
          </p:cNvPr>
          <p:cNvSpPr>
            <a:spLocks noGrp="1"/>
          </p:cNvSpPr>
          <p:nvPr>
            <p:ph type="ftr" sz="quarter" idx="11"/>
          </p:nvPr>
        </p:nvSpPr>
        <p:spPr/>
        <p:txBody>
          <a:bodyPr/>
          <a:lstStyle/>
          <a:p>
            <a:endParaRPr kumimoji="1" lang="ja-JP" altLang="en-US"/>
          </a:p>
        </p:txBody>
      </p:sp>
      <p:sp>
        <p:nvSpPr>
          <p:cNvPr id="8" name="スライド番号プレースホルダー 5">
            <a:extLst>
              <a:ext uri="{FF2B5EF4-FFF2-40B4-BE49-F238E27FC236}">
                <a16:creationId xmlns:a16="http://schemas.microsoft.com/office/drawing/2014/main" id="{006457BE-9FD7-42E9-AD67-F6A48732AA77}"/>
              </a:ext>
            </a:extLst>
          </p:cNvPr>
          <p:cNvSpPr>
            <a:spLocks noGrp="1"/>
          </p:cNvSpPr>
          <p:nvPr>
            <p:ph type="sldNum" sz="quarter" idx="12"/>
          </p:nvPr>
        </p:nvSpPr>
        <p:spPr>
          <a:xfrm>
            <a:off x="7677150" y="6614445"/>
            <a:ext cx="2228850" cy="243555"/>
          </a:xfrm>
        </p:spPr>
        <p:txBody>
          <a:bodyPr/>
          <a:lstStyle/>
          <a:p>
            <a:fld id="{5B0B8014-55CF-4DD0-8DDF-2F1E874D5A54}" type="slidenum">
              <a:rPr kumimoji="1" lang="ja-JP" altLang="en-US" smtClean="0"/>
              <a:t>‹#›</a:t>
            </a:fld>
            <a:endParaRPr kumimoji="1" lang="ja-JP" altLang="en-US" dirty="0"/>
          </a:p>
        </p:txBody>
      </p:sp>
    </p:spTree>
    <p:extLst>
      <p:ext uri="{BB962C8B-B14F-4D97-AF65-F5344CB8AC3E}">
        <p14:creationId xmlns:p14="http://schemas.microsoft.com/office/powerpoint/2010/main" val="409216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E19883-E41D-412F-BBE9-71A2C75793B8}"/>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B352DE-7133-4A65-908A-0FB6BCED74E0}"/>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2D668D8-97A2-4439-927A-FEE0FBFB6466}"/>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14DD1F6-DBBB-452C-A5D4-5E660E7E7268}"/>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DC145C0-A80B-4226-9D87-DFB2EDF84955}"/>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4CAEC27-3289-447D-BFCD-4F1D67A9B1C9}"/>
              </a:ext>
            </a:extLst>
          </p:cNvPr>
          <p:cNvSpPr>
            <a:spLocks noGrp="1"/>
          </p:cNvSpPr>
          <p:nvPr>
            <p:ph type="dt" sz="half" idx="10"/>
          </p:nvPr>
        </p:nvSpPr>
        <p:spPr/>
        <p:txBody>
          <a:bodyPr/>
          <a:lstStyle/>
          <a:p>
            <a:fld id="{6BA83492-3905-4BC8-A189-6FD7D0D7C8F8}" type="datetime1">
              <a:rPr kumimoji="1" lang="ja-JP" altLang="en-US" smtClean="0"/>
              <a:t>2024/8/26</a:t>
            </a:fld>
            <a:endParaRPr kumimoji="1" lang="ja-JP" altLang="en-US"/>
          </a:p>
        </p:txBody>
      </p:sp>
      <p:sp>
        <p:nvSpPr>
          <p:cNvPr id="8" name="フッター プレースホルダー 7">
            <a:extLst>
              <a:ext uri="{FF2B5EF4-FFF2-40B4-BE49-F238E27FC236}">
                <a16:creationId xmlns:a16="http://schemas.microsoft.com/office/drawing/2014/main" id="{46E187A5-90A7-4101-942F-7BAC3525DBA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C27A0E7-02EF-4427-8FE6-779B5B70ECE5}"/>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86183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24EDDB-86D3-4D62-BA86-F975EF2EF97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D48E26C-19CA-40CD-8B11-345776FF6EF6}"/>
              </a:ext>
            </a:extLst>
          </p:cNvPr>
          <p:cNvSpPr>
            <a:spLocks noGrp="1"/>
          </p:cNvSpPr>
          <p:nvPr>
            <p:ph type="dt" sz="half" idx="10"/>
          </p:nvPr>
        </p:nvSpPr>
        <p:spPr/>
        <p:txBody>
          <a:bodyPr/>
          <a:lstStyle/>
          <a:p>
            <a:fld id="{CAD89FE8-92D0-4555-B129-26A64284F7CB}" type="datetime1">
              <a:rPr kumimoji="1" lang="ja-JP" altLang="en-US" smtClean="0"/>
              <a:t>2024/8/26</a:t>
            </a:fld>
            <a:endParaRPr kumimoji="1" lang="ja-JP" altLang="en-US"/>
          </a:p>
        </p:txBody>
      </p:sp>
      <p:sp>
        <p:nvSpPr>
          <p:cNvPr id="4" name="フッター プレースホルダー 3">
            <a:extLst>
              <a:ext uri="{FF2B5EF4-FFF2-40B4-BE49-F238E27FC236}">
                <a16:creationId xmlns:a16="http://schemas.microsoft.com/office/drawing/2014/main" id="{C16E10C4-60D0-4A05-97E6-264B26B22E2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E71DD3D-8ACF-4C6C-B594-6A253052AAF9}"/>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1839335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002BCB6-257F-4233-B203-2DDCE205E4FC}"/>
              </a:ext>
            </a:extLst>
          </p:cNvPr>
          <p:cNvSpPr>
            <a:spLocks noGrp="1"/>
          </p:cNvSpPr>
          <p:nvPr>
            <p:ph type="dt" sz="half" idx="10"/>
          </p:nvPr>
        </p:nvSpPr>
        <p:spPr/>
        <p:txBody>
          <a:bodyPr/>
          <a:lstStyle/>
          <a:p>
            <a:fld id="{F4C8784F-0E03-4AF3-AC71-1E951537BFBA}" type="datetime1">
              <a:rPr kumimoji="1" lang="ja-JP" altLang="en-US" smtClean="0"/>
              <a:t>2024/8/26</a:t>
            </a:fld>
            <a:endParaRPr kumimoji="1" lang="ja-JP" altLang="en-US"/>
          </a:p>
        </p:txBody>
      </p:sp>
      <p:sp>
        <p:nvSpPr>
          <p:cNvPr id="3" name="フッター プレースホルダー 2">
            <a:extLst>
              <a:ext uri="{FF2B5EF4-FFF2-40B4-BE49-F238E27FC236}">
                <a16:creationId xmlns:a16="http://schemas.microsoft.com/office/drawing/2014/main" id="{9DE532B3-1935-4584-A6D1-1FC19F62B85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C3C9072-E97C-4B44-9645-4013813E52B2}"/>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852328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749D59-0266-4EC4-A05D-962735DEFB3D}"/>
              </a:ext>
            </a:extLst>
          </p:cNvPr>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53A384-F7B4-4EF8-989D-787F05AA6198}"/>
              </a:ext>
            </a:extLst>
          </p:cNvPr>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3BDA9F-C147-4B7B-80C4-760A99731BF9}"/>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4947234-66F9-42AC-B77A-43DD6AF2EF8C}"/>
              </a:ext>
            </a:extLst>
          </p:cNvPr>
          <p:cNvSpPr>
            <a:spLocks noGrp="1"/>
          </p:cNvSpPr>
          <p:nvPr>
            <p:ph type="dt" sz="half" idx="10"/>
          </p:nvPr>
        </p:nvSpPr>
        <p:spPr/>
        <p:txBody>
          <a:bodyPr/>
          <a:lstStyle/>
          <a:p>
            <a:fld id="{AB9FA89E-4D42-4743-ADBD-6F150E9A1C21}" type="datetime1">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F396B0E1-5252-4030-A427-E0ABAD6FE63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4D97760-C146-4056-8E09-9E2B1FCB1F3F}"/>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347310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D8089E-CA67-4645-B844-A1ABAB23668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85CB19-7FF7-4580-AE50-20B43F0B6EF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49AB4B-A9D2-4251-BBFE-B0237B29694A}"/>
              </a:ext>
            </a:extLst>
          </p:cNvPr>
          <p:cNvSpPr>
            <a:spLocks noGrp="1"/>
          </p:cNvSpPr>
          <p:nvPr>
            <p:ph type="dt" sz="half" idx="10"/>
          </p:nvPr>
        </p:nvSpPr>
        <p:spPr/>
        <p:txBody>
          <a:bodyPr/>
          <a:lstStyle/>
          <a:p>
            <a:fld id="{372C7F70-7E93-4A09-AF34-1A520679F0AC}" type="datetime1">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F2F61257-03F2-4F94-AF55-76163E9C0B91}"/>
              </a:ext>
            </a:extLst>
          </p:cNvPr>
          <p:cNvSpPr>
            <a:spLocks noGrp="1"/>
          </p:cNvSpPr>
          <p:nvPr>
            <p:ph type="ftr" sz="quarter" idx="11"/>
          </p:nvPr>
        </p:nvSpPr>
        <p:spPr/>
        <p:txBody>
          <a:bodyPr/>
          <a:lstStyle/>
          <a:p>
            <a:endParaRPr kumimoji="1" lang="ja-JP" altLang="en-US"/>
          </a:p>
        </p:txBody>
      </p:sp>
      <p:sp>
        <p:nvSpPr>
          <p:cNvPr id="7" name="スライド番号プレースホルダー 5">
            <a:extLst>
              <a:ext uri="{FF2B5EF4-FFF2-40B4-BE49-F238E27FC236}">
                <a16:creationId xmlns:a16="http://schemas.microsoft.com/office/drawing/2014/main" id="{F1A7734C-4CFD-4444-A5B7-B74C39317D63}"/>
              </a:ext>
            </a:extLst>
          </p:cNvPr>
          <p:cNvSpPr>
            <a:spLocks noGrp="1"/>
          </p:cNvSpPr>
          <p:nvPr>
            <p:ph type="sldNum" sz="quarter" idx="12"/>
          </p:nvPr>
        </p:nvSpPr>
        <p:spPr>
          <a:xfrm>
            <a:off x="7677150" y="6614445"/>
            <a:ext cx="2228850" cy="243555"/>
          </a:xfrm>
        </p:spPr>
        <p:txBody>
          <a:bodyPr/>
          <a:lstStyle/>
          <a:p>
            <a:fld id="{5B0B8014-55CF-4DD0-8DDF-2F1E874D5A54}" type="slidenum">
              <a:rPr kumimoji="1" lang="ja-JP" altLang="en-US" smtClean="0"/>
              <a:t>‹#›</a:t>
            </a:fld>
            <a:endParaRPr kumimoji="1" lang="ja-JP" altLang="en-US" dirty="0"/>
          </a:p>
        </p:txBody>
      </p:sp>
    </p:spTree>
    <p:extLst>
      <p:ext uri="{BB962C8B-B14F-4D97-AF65-F5344CB8AC3E}">
        <p14:creationId xmlns:p14="http://schemas.microsoft.com/office/powerpoint/2010/main" val="1268660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86F184-CF48-49D7-A3AB-B1B2EA4EC26D}"/>
              </a:ext>
            </a:extLst>
          </p:cNvPr>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429FABD-4F6F-48DF-BB06-9AA2DB3748DE}"/>
              </a:ext>
            </a:extLst>
          </p:cNvPr>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D42068E-1FB3-48CE-A2BF-61EDB5D7D0FF}"/>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2BE9EA0-2CA2-4093-8595-2DD38467229E}"/>
              </a:ext>
            </a:extLst>
          </p:cNvPr>
          <p:cNvSpPr>
            <a:spLocks noGrp="1"/>
          </p:cNvSpPr>
          <p:nvPr>
            <p:ph type="dt" sz="half" idx="10"/>
          </p:nvPr>
        </p:nvSpPr>
        <p:spPr/>
        <p:txBody>
          <a:bodyPr/>
          <a:lstStyle/>
          <a:p>
            <a:fld id="{5866404F-6511-43B3-B618-24443DA7F332}" type="datetime1">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AC9E6576-F5CF-45EE-AE09-16D90FF58DB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11786B-4478-449B-AFBD-E19A777D4DF6}"/>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2995584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91197-7320-43A8-9AF8-51C7AC24FB7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9782B26-8F01-44A8-87C0-0EC7CFDB18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0BE32A-3781-4109-ADCD-EE5CA3903EBC}"/>
              </a:ext>
            </a:extLst>
          </p:cNvPr>
          <p:cNvSpPr>
            <a:spLocks noGrp="1"/>
          </p:cNvSpPr>
          <p:nvPr>
            <p:ph type="dt" sz="half" idx="10"/>
          </p:nvPr>
        </p:nvSpPr>
        <p:spPr/>
        <p:txBody>
          <a:bodyPr/>
          <a:lstStyle/>
          <a:p>
            <a:fld id="{384C0E91-26BE-4ADA-B81C-30F44F69245C}" type="datetime1">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5B68BAEF-517E-48BE-B20E-119837160E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4B7245-E392-440F-9DB1-206109405FBF}"/>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1863618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5E26E2-AB2F-41E9-ABA4-4B98374A3B40}"/>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7F6EC31-829C-4F46-BFF8-8AE9DA983F5B}"/>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9FF353-1EAD-4FE6-9D4D-9BC96A37D765}"/>
              </a:ext>
            </a:extLst>
          </p:cNvPr>
          <p:cNvSpPr>
            <a:spLocks noGrp="1"/>
          </p:cNvSpPr>
          <p:nvPr>
            <p:ph type="dt" sz="half" idx="10"/>
          </p:nvPr>
        </p:nvSpPr>
        <p:spPr/>
        <p:txBody>
          <a:bodyPr/>
          <a:lstStyle/>
          <a:p>
            <a:fld id="{B4DC6ABE-7894-4C09-91BD-1E57383B027A}" type="datetime1">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424159C8-A61B-4151-B259-A76510C1E8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C069B2-A699-4386-87A2-68E3C10AE5DD}"/>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8231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FAD54-7003-4345-BE30-7075DEEC4703}"/>
              </a:ext>
            </a:extLst>
          </p:cNvPr>
          <p:cNvSpPr>
            <a:spLocks noGrp="1"/>
          </p:cNvSpPr>
          <p:nvPr>
            <p:ph type="title"/>
          </p:nvPr>
        </p:nvSpPr>
        <p:spPr>
          <a:xfrm>
            <a:off x="675878" y="1709739"/>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138CAFB-FCEC-4C6A-BC98-39D2F4FF975B}"/>
              </a:ext>
            </a:extLst>
          </p:cNvPr>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54DD86E-5476-4F87-9DA0-218AB28A7378}"/>
              </a:ext>
            </a:extLst>
          </p:cNvPr>
          <p:cNvSpPr>
            <a:spLocks noGrp="1"/>
          </p:cNvSpPr>
          <p:nvPr>
            <p:ph type="dt" sz="half" idx="10"/>
          </p:nvPr>
        </p:nvSpPr>
        <p:spPr/>
        <p:txBody>
          <a:bodyPr/>
          <a:lstStyle/>
          <a:p>
            <a:fld id="{6E4DA6EB-EB7F-4AEF-97FC-32BEA88E4059}" type="datetime1">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07F65C15-C3B6-4540-B889-21685A521921}"/>
              </a:ext>
            </a:extLst>
          </p:cNvPr>
          <p:cNvSpPr>
            <a:spLocks noGrp="1"/>
          </p:cNvSpPr>
          <p:nvPr>
            <p:ph type="ftr" sz="quarter" idx="11"/>
          </p:nvPr>
        </p:nvSpPr>
        <p:spPr/>
        <p:txBody>
          <a:bodyPr/>
          <a:lstStyle/>
          <a:p>
            <a:endParaRPr kumimoji="1" lang="ja-JP" altLang="en-US"/>
          </a:p>
        </p:txBody>
      </p:sp>
      <p:sp>
        <p:nvSpPr>
          <p:cNvPr id="7" name="スライド番号プレースホルダー 5">
            <a:extLst>
              <a:ext uri="{FF2B5EF4-FFF2-40B4-BE49-F238E27FC236}">
                <a16:creationId xmlns:a16="http://schemas.microsoft.com/office/drawing/2014/main" id="{B68340F7-1883-4BD9-B4B7-A83E330D3717}"/>
              </a:ext>
            </a:extLst>
          </p:cNvPr>
          <p:cNvSpPr>
            <a:spLocks noGrp="1"/>
          </p:cNvSpPr>
          <p:nvPr>
            <p:ph type="sldNum" sz="quarter" idx="12"/>
          </p:nvPr>
        </p:nvSpPr>
        <p:spPr>
          <a:xfrm>
            <a:off x="7677150" y="6614445"/>
            <a:ext cx="2228850" cy="243555"/>
          </a:xfrm>
        </p:spPr>
        <p:txBody>
          <a:bodyPr/>
          <a:lstStyle/>
          <a:p>
            <a:fld id="{5B0B8014-55CF-4DD0-8DDF-2F1E874D5A54}" type="slidenum">
              <a:rPr kumimoji="1" lang="ja-JP" altLang="en-US" smtClean="0"/>
              <a:t>‹#›</a:t>
            </a:fld>
            <a:endParaRPr kumimoji="1" lang="ja-JP" altLang="en-US" dirty="0"/>
          </a:p>
        </p:txBody>
      </p:sp>
    </p:spTree>
    <p:extLst>
      <p:ext uri="{BB962C8B-B14F-4D97-AF65-F5344CB8AC3E}">
        <p14:creationId xmlns:p14="http://schemas.microsoft.com/office/powerpoint/2010/main" val="367924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8FF3E9-8108-4C85-A2CC-0DA38D9BDAE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492982-D1D1-485B-8BF6-3236BAB5473F}"/>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5BF51E4-9DCA-4EF2-85B8-5111E176CA0A}"/>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6C89A58-5ADB-4424-B065-1BBFF9724FA0}"/>
              </a:ext>
            </a:extLst>
          </p:cNvPr>
          <p:cNvSpPr>
            <a:spLocks noGrp="1"/>
          </p:cNvSpPr>
          <p:nvPr>
            <p:ph type="dt" sz="half" idx="10"/>
          </p:nvPr>
        </p:nvSpPr>
        <p:spPr/>
        <p:txBody>
          <a:bodyPr/>
          <a:lstStyle/>
          <a:p>
            <a:fld id="{9C1D7137-5D68-408E-AC63-3927C38FD0BF}" type="datetime1">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EE15CDDC-DCFD-4E77-8E1B-695AFAA91F42}"/>
              </a:ext>
            </a:extLst>
          </p:cNvPr>
          <p:cNvSpPr>
            <a:spLocks noGrp="1"/>
          </p:cNvSpPr>
          <p:nvPr>
            <p:ph type="ftr" sz="quarter" idx="11"/>
          </p:nvPr>
        </p:nvSpPr>
        <p:spPr/>
        <p:txBody>
          <a:bodyPr/>
          <a:lstStyle/>
          <a:p>
            <a:endParaRPr kumimoji="1" lang="ja-JP" altLang="en-US"/>
          </a:p>
        </p:txBody>
      </p:sp>
      <p:sp>
        <p:nvSpPr>
          <p:cNvPr id="8" name="スライド番号プレースホルダー 5">
            <a:extLst>
              <a:ext uri="{FF2B5EF4-FFF2-40B4-BE49-F238E27FC236}">
                <a16:creationId xmlns:a16="http://schemas.microsoft.com/office/drawing/2014/main" id="{006457BE-9FD7-42E9-AD67-F6A48732AA77}"/>
              </a:ext>
            </a:extLst>
          </p:cNvPr>
          <p:cNvSpPr>
            <a:spLocks noGrp="1"/>
          </p:cNvSpPr>
          <p:nvPr>
            <p:ph type="sldNum" sz="quarter" idx="12"/>
          </p:nvPr>
        </p:nvSpPr>
        <p:spPr>
          <a:xfrm>
            <a:off x="7677150" y="6614445"/>
            <a:ext cx="2228850" cy="243555"/>
          </a:xfrm>
        </p:spPr>
        <p:txBody>
          <a:bodyPr/>
          <a:lstStyle/>
          <a:p>
            <a:fld id="{5B0B8014-55CF-4DD0-8DDF-2F1E874D5A54}" type="slidenum">
              <a:rPr kumimoji="1" lang="ja-JP" altLang="en-US" smtClean="0"/>
              <a:t>‹#›</a:t>
            </a:fld>
            <a:endParaRPr kumimoji="1" lang="ja-JP" altLang="en-US" dirty="0"/>
          </a:p>
        </p:txBody>
      </p:sp>
    </p:spTree>
    <p:extLst>
      <p:ext uri="{BB962C8B-B14F-4D97-AF65-F5344CB8AC3E}">
        <p14:creationId xmlns:p14="http://schemas.microsoft.com/office/powerpoint/2010/main" val="3743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E19883-E41D-412F-BBE9-71A2C75793B8}"/>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B352DE-7133-4A65-908A-0FB6BCED74E0}"/>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2D668D8-97A2-4439-927A-FEE0FBFB6466}"/>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14DD1F6-DBBB-452C-A5D4-5E660E7E7268}"/>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DC145C0-A80B-4226-9D87-DFB2EDF84955}"/>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4CAEC27-3289-447D-BFCD-4F1D67A9B1C9}"/>
              </a:ext>
            </a:extLst>
          </p:cNvPr>
          <p:cNvSpPr>
            <a:spLocks noGrp="1"/>
          </p:cNvSpPr>
          <p:nvPr>
            <p:ph type="dt" sz="half" idx="10"/>
          </p:nvPr>
        </p:nvSpPr>
        <p:spPr/>
        <p:txBody>
          <a:bodyPr/>
          <a:lstStyle/>
          <a:p>
            <a:fld id="{6BA83492-3905-4BC8-A189-6FD7D0D7C8F8}" type="datetime1">
              <a:rPr kumimoji="1" lang="ja-JP" altLang="en-US" smtClean="0"/>
              <a:t>2024/8/26</a:t>
            </a:fld>
            <a:endParaRPr kumimoji="1" lang="ja-JP" altLang="en-US"/>
          </a:p>
        </p:txBody>
      </p:sp>
      <p:sp>
        <p:nvSpPr>
          <p:cNvPr id="8" name="フッター プレースホルダー 7">
            <a:extLst>
              <a:ext uri="{FF2B5EF4-FFF2-40B4-BE49-F238E27FC236}">
                <a16:creationId xmlns:a16="http://schemas.microsoft.com/office/drawing/2014/main" id="{46E187A5-90A7-4101-942F-7BAC3525DBA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C27A0E7-02EF-4427-8FE6-779B5B70ECE5}"/>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188432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24EDDB-86D3-4D62-BA86-F975EF2EF97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D48E26C-19CA-40CD-8B11-345776FF6EF6}"/>
              </a:ext>
            </a:extLst>
          </p:cNvPr>
          <p:cNvSpPr>
            <a:spLocks noGrp="1"/>
          </p:cNvSpPr>
          <p:nvPr>
            <p:ph type="dt" sz="half" idx="10"/>
          </p:nvPr>
        </p:nvSpPr>
        <p:spPr/>
        <p:txBody>
          <a:bodyPr/>
          <a:lstStyle/>
          <a:p>
            <a:fld id="{CAD89FE8-92D0-4555-B129-26A64284F7CB}" type="datetime1">
              <a:rPr kumimoji="1" lang="ja-JP" altLang="en-US" smtClean="0"/>
              <a:t>2024/8/26</a:t>
            </a:fld>
            <a:endParaRPr kumimoji="1" lang="ja-JP" altLang="en-US"/>
          </a:p>
        </p:txBody>
      </p:sp>
      <p:sp>
        <p:nvSpPr>
          <p:cNvPr id="4" name="フッター プレースホルダー 3">
            <a:extLst>
              <a:ext uri="{FF2B5EF4-FFF2-40B4-BE49-F238E27FC236}">
                <a16:creationId xmlns:a16="http://schemas.microsoft.com/office/drawing/2014/main" id="{C16E10C4-60D0-4A05-97E6-264B26B22E2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E71DD3D-8ACF-4C6C-B594-6A253052AAF9}"/>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207366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002BCB6-257F-4233-B203-2DDCE205E4FC}"/>
              </a:ext>
            </a:extLst>
          </p:cNvPr>
          <p:cNvSpPr>
            <a:spLocks noGrp="1"/>
          </p:cNvSpPr>
          <p:nvPr>
            <p:ph type="dt" sz="half" idx="10"/>
          </p:nvPr>
        </p:nvSpPr>
        <p:spPr/>
        <p:txBody>
          <a:bodyPr/>
          <a:lstStyle/>
          <a:p>
            <a:fld id="{F4C8784F-0E03-4AF3-AC71-1E951537BFBA}" type="datetime1">
              <a:rPr kumimoji="1" lang="ja-JP" altLang="en-US" smtClean="0"/>
              <a:t>2024/8/26</a:t>
            </a:fld>
            <a:endParaRPr kumimoji="1" lang="ja-JP" altLang="en-US"/>
          </a:p>
        </p:txBody>
      </p:sp>
      <p:sp>
        <p:nvSpPr>
          <p:cNvPr id="3" name="フッター プレースホルダー 2">
            <a:extLst>
              <a:ext uri="{FF2B5EF4-FFF2-40B4-BE49-F238E27FC236}">
                <a16:creationId xmlns:a16="http://schemas.microsoft.com/office/drawing/2014/main" id="{9DE532B3-1935-4584-A6D1-1FC19F62B85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C3C9072-E97C-4B44-9645-4013813E52B2}"/>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94526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749D59-0266-4EC4-A05D-962735DEFB3D}"/>
              </a:ext>
            </a:extLst>
          </p:cNvPr>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53A384-F7B4-4EF8-989D-787F05AA6198}"/>
              </a:ext>
            </a:extLst>
          </p:cNvPr>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3BDA9F-C147-4B7B-80C4-760A99731BF9}"/>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4947234-66F9-42AC-B77A-43DD6AF2EF8C}"/>
              </a:ext>
            </a:extLst>
          </p:cNvPr>
          <p:cNvSpPr>
            <a:spLocks noGrp="1"/>
          </p:cNvSpPr>
          <p:nvPr>
            <p:ph type="dt" sz="half" idx="10"/>
          </p:nvPr>
        </p:nvSpPr>
        <p:spPr/>
        <p:txBody>
          <a:bodyPr/>
          <a:lstStyle/>
          <a:p>
            <a:fld id="{AB9FA89E-4D42-4743-ADBD-6F150E9A1C21}" type="datetime1">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F396B0E1-5252-4030-A427-E0ABAD6FE63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4D97760-C146-4056-8E09-9E2B1FCB1F3F}"/>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411587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86F184-CF48-49D7-A3AB-B1B2EA4EC26D}"/>
              </a:ext>
            </a:extLst>
          </p:cNvPr>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429FABD-4F6F-48DF-BB06-9AA2DB3748DE}"/>
              </a:ext>
            </a:extLst>
          </p:cNvPr>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D42068E-1FB3-48CE-A2BF-61EDB5D7D0FF}"/>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2BE9EA0-2CA2-4093-8595-2DD38467229E}"/>
              </a:ext>
            </a:extLst>
          </p:cNvPr>
          <p:cNvSpPr>
            <a:spLocks noGrp="1"/>
          </p:cNvSpPr>
          <p:nvPr>
            <p:ph type="dt" sz="half" idx="10"/>
          </p:nvPr>
        </p:nvSpPr>
        <p:spPr/>
        <p:txBody>
          <a:bodyPr/>
          <a:lstStyle/>
          <a:p>
            <a:fld id="{5866404F-6511-43B3-B618-24443DA7F332}" type="datetime1">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AC9E6576-F5CF-45EE-AE09-16D90FF58DB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11786B-4478-449B-AFBD-E19A777D4DF6}"/>
              </a:ext>
            </a:extLst>
          </p:cNvPr>
          <p:cNvSpPr>
            <a:spLocks noGrp="1"/>
          </p:cNvSpPr>
          <p:nvPr>
            <p:ph type="sldNum" sz="quarter" idx="12"/>
          </p:nvPr>
        </p:nvSpPr>
        <p:spPr/>
        <p:txBody>
          <a:body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134368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C28852-32C2-4E28-9343-3F2DD0930C41}"/>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EAFB3E7-D8F0-41A2-8905-B43C437E6D5C}"/>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997F6C-B8BF-4C19-89E4-A1E64B7DB28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90306-6C6B-486A-87E0-F7346151D177}" type="datetime1">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6889C793-CB91-44D9-A790-7C973F17C730}"/>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50961B7-B0F3-4AD2-90D4-FDB0CD445D16}"/>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257697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C28852-32C2-4E28-9343-3F2DD0930C41}"/>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EAFB3E7-D8F0-41A2-8905-B43C437E6D5C}"/>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997F6C-B8BF-4C19-89E4-A1E64B7DB28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90306-6C6B-486A-87E0-F7346151D177}" type="datetime1">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6889C793-CB91-44D9-A790-7C973F17C730}"/>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50961B7-B0F3-4AD2-90D4-FDB0CD445D16}"/>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B8014-55CF-4DD0-8DDF-2F1E874D5A54}" type="slidenum">
              <a:rPr kumimoji="1" lang="ja-JP" altLang="en-US" smtClean="0"/>
              <a:t>‹#›</a:t>
            </a:fld>
            <a:endParaRPr kumimoji="1" lang="ja-JP" altLang="en-US"/>
          </a:p>
        </p:txBody>
      </p:sp>
    </p:spTree>
    <p:extLst>
      <p:ext uri="{BB962C8B-B14F-4D97-AF65-F5344CB8AC3E}">
        <p14:creationId xmlns:p14="http://schemas.microsoft.com/office/powerpoint/2010/main" val="2073419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png"/><Relationship Id="rId21" Type="http://schemas.openxmlformats.org/officeDocument/2006/relationships/image" Target="../media/image24.jpe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emf"/><Relationship Id="rId2" Type="http://schemas.openxmlformats.org/officeDocument/2006/relationships/notesSlide" Target="../notesSlides/notesSlide7.xml"/><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91CE57-912C-4B4E-9C12-5F83B7FA9487}"/>
              </a:ext>
            </a:extLst>
          </p:cNvPr>
          <p:cNvSpPr>
            <a:spLocks noGrp="1"/>
          </p:cNvSpPr>
          <p:nvPr>
            <p:ph type="ctrTitle"/>
          </p:nvPr>
        </p:nvSpPr>
        <p:spPr>
          <a:xfrm>
            <a:off x="0" y="2235200"/>
            <a:ext cx="9906000" cy="2387600"/>
          </a:xfrm>
        </p:spPr>
        <p:txBody>
          <a:bodyPr anchor="ctr">
            <a:normAutofit/>
          </a:bodyPr>
          <a:lstStyle/>
          <a:p>
            <a:r>
              <a:rPr lang="ja-JP" altLang="en-US" sz="3200" dirty="0">
                <a:latin typeface="HGS創英角ｺﾞｼｯｸUB" panose="020B0900000000000000" pitchFamily="50" charset="-128"/>
                <a:ea typeface="HGS創英角ｺﾞｼｯｸUB" panose="020B0900000000000000" pitchFamily="50" charset="-128"/>
              </a:rPr>
              <a:t>万博期間中のライドシェアのさらなる緩和に向けて</a:t>
            </a:r>
            <a:endParaRPr kumimoji="1" lang="ja-JP" altLang="en-US" sz="3200" dirty="0">
              <a:latin typeface="HGS創英角ｺﾞｼｯｸUB" panose="020B0900000000000000" pitchFamily="50" charset="-128"/>
              <a:ea typeface="HGS創英角ｺﾞｼｯｸUB" panose="020B0900000000000000" pitchFamily="50" charset="-128"/>
            </a:endParaRPr>
          </a:p>
        </p:txBody>
      </p:sp>
      <p:sp>
        <p:nvSpPr>
          <p:cNvPr id="3" name="字幕 2">
            <a:extLst>
              <a:ext uri="{FF2B5EF4-FFF2-40B4-BE49-F238E27FC236}">
                <a16:creationId xmlns:a16="http://schemas.microsoft.com/office/drawing/2014/main" id="{1792FB98-E5D7-4B65-87C3-DEDB8E66602A}"/>
              </a:ext>
            </a:extLst>
          </p:cNvPr>
          <p:cNvSpPr>
            <a:spLocks noGrp="1"/>
          </p:cNvSpPr>
          <p:nvPr>
            <p:ph type="subTitle" idx="1"/>
          </p:nvPr>
        </p:nvSpPr>
        <p:spPr>
          <a:xfrm>
            <a:off x="1238250" y="4986526"/>
            <a:ext cx="7429500" cy="1362074"/>
          </a:xfrm>
        </p:spPr>
        <p:txBody>
          <a:bodyPr anchor="b">
            <a:noAutofit/>
          </a:bodyPr>
          <a:lstStyle/>
          <a:p>
            <a:pPr>
              <a:lnSpc>
                <a:spcPct val="100000"/>
              </a:lnSpc>
            </a:pPr>
            <a:r>
              <a:rPr lang="en-US" altLang="ja-JP" dirty="0">
                <a:latin typeface="HGS創英角ｺﾞｼｯｸUB" panose="020B0900000000000000" pitchFamily="50" charset="-128"/>
                <a:ea typeface="HGS創英角ｺﾞｼｯｸUB" panose="020B0900000000000000" pitchFamily="50" charset="-128"/>
              </a:rPr>
              <a:t>2024</a:t>
            </a:r>
            <a:r>
              <a:rPr lang="ja-JP" altLang="en-US" dirty="0">
                <a:latin typeface="HGS創英角ｺﾞｼｯｸUB" panose="020B0900000000000000" pitchFamily="50" charset="-128"/>
                <a:ea typeface="HGS創英角ｺﾞｼｯｸUB" panose="020B0900000000000000" pitchFamily="50" charset="-128"/>
              </a:rPr>
              <a:t>年８月９日</a:t>
            </a:r>
          </a:p>
          <a:p>
            <a:pPr>
              <a:lnSpc>
                <a:spcPct val="100000"/>
              </a:lnSpc>
            </a:pPr>
            <a:r>
              <a:rPr lang="ja-JP" altLang="en-US" spc="250" dirty="0">
                <a:latin typeface="HGS創英角ｺﾞｼｯｸUB" panose="020B0900000000000000" pitchFamily="50" charset="-128"/>
                <a:ea typeface="HGS創英角ｺﾞｼｯｸUB" panose="020B0900000000000000" pitchFamily="50" charset="-128"/>
              </a:rPr>
              <a:t>大阪府・大阪市</a:t>
            </a:r>
            <a:endParaRPr lang="en-US" altLang="ja-JP" spc="250" dirty="0">
              <a:latin typeface="HGS創英角ｺﾞｼｯｸUB" panose="020B0900000000000000" pitchFamily="50" charset="-128"/>
              <a:ea typeface="HGS創英角ｺﾞｼｯｸUB" panose="020B0900000000000000" pitchFamily="50" charset="-128"/>
            </a:endParaRPr>
          </a:p>
        </p:txBody>
      </p:sp>
      <p:sp>
        <p:nvSpPr>
          <p:cNvPr id="5" name="正方形/長方形 4">
            <a:extLst>
              <a:ext uri="{FF2B5EF4-FFF2-40B4-BE49-F238E27FC236}">
                <a16:creationId xmlns:a16="http://schemas.microsoft.com/office/drawing/2014/main" id="{EA1B1255-ED79-4364-A236-624B74353684}"/>
              </a:ext>
            </a:extLst>
          </p:cNvPr>
          <p:cNvSpPr/>
          <p:nvPr/>
        </p:nvSpPr>
        <p:spPr>
          <a:xfrm>
            <a:off x="4953000" y="1129394"/>
            <a:ext cx="4638842" cy="686037"/>
          </a:xfrm>
          <a:prstGeom prst="rect">
            <a:avLst/>
          </a:prstGeom>
          <a:solidFill>
            <a:srgbClr val="08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kumimoji="1" lang="ja-JP" altLang="en-US" sz="1400" b="1" dirty="0">
                <a:solidFill>
                  <a:schemeClr val="bg1"/>
                </a:solidFill>
                <a:latin typeface="Meiryo UI" panose="020B0604030504040204" pitchFamily="50" charset="-128"/>
                <a:ea typeface="Meiryo UI" panose="020B0604030504040204" pitchFamily="50" charset="-128"/>
              </a:rPr>
              <a:t>第１回　</a:t>
            </a:r>
            <a:r>
              <a:rPr lang="ja-JP" altLang="en-US" sz="1400" b="1" dirty="0">
                <a:solidFill>
                  <a:schemeClr val="bg1"/>
                </a:solidFill>
                <a:latin typeface="Meiryo UI" panose="020B0604030504040204" pitchFamily="50" charset="-128"/>
                <a:ea typeface="Meiryo UI" panose="020B0604030504040204" pitchFamily="50" charset="-128"/>
              </a:rPr>
              <a:t>万博開催期間中における</a:t>
            </a:r>
            <a:r>
              <a:rPr kumimoji="1" lang="ja-JP" altLang="en-US" sz="1400" b="1" dirty="0">
                <a:solidFill>
                  <a:schemeClr val="bg1"/>
                </a:solidFill>
                <a:latin typeface="Meiryo UI" panose="020B0604030504040204" pitchFamily="50" charset="-128"/>
                <a:ea typeface="Meiryo UI" panose="020B0604030504040204" pitchFamily="50" charset="-128"/>
              </a:rPr>
              <a:t>日本版ライドシェア勉強会</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lnSpc>
                <a:spcPts val="2400"/>
              </a:lnSpc>
            </a:pPr>
            <a:r>
              <a:rPr kumimoji="1" lang="ja-JP" altLang="en-US" sz="1400" b="1" dirty="0">
                <a:solidFill>
                  <a:schemeClr val="bg1"/>
                </a:solidFill>
                <a:latin typeface="Meiryo UI" panose="020B0604030504040204" pitchFamily="50" charset="-128"/>
                <a:ea typeface="Meiryo UI" panose="020B0604030504040204" pitchFamily="50" charset="-128"/>
              </a:rPr>
              <a:t>大阪府・大阪市提出資料</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257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正方形/長方形 147">
            <a:extLst>
              <a:ext uri="{FF2B5EF4-FFF2-40B4-BE49-F238E27FC236}">
                <a16:creationId xmlns:a16="http://schemas.microsoft.com/office/drawing/2014/main" id="{30841B54-70D4-4298-8542-39450B71F9FE}"/>
              </a:ext>
            </a:extLst>
          </p:cNvPr>
          <p:cNvSpPr/>
          <p:nvPr/>
        </p:nvSpPr>
        <p:spPr>
          <a:xfrm>
            <a:off x="7719511" y="1781584"/>
            <a:ext cx="1959475" cy="4632544"/>
          </a:xfrm>
          <a:prstGeom prst="rect">
            <a:avLst/>
          </a:prstGeom>
          <a:solidFill>
            <a:schemeClr val="accent5">
              <a:lumMod val="20000"/>
              <a:lumOff val="80000"/>
            </a:schemeClr>
          </a:solid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0" name="テキスト ボックス 179">
            <a:extLst>
              <a:ext uri="{FF2B5EF4-FFF2-40B4-BE49-F238E27FC236}">
                <a16:creationId xmlns:a16="http://schemas.microsoft.com/office/drawing/2014/main" id="{363DBD84-9A79-4D72-8001-43AC97653DF3}"/>
              </a:ext>
            </a:extLst>
          </p:cNvPr>
          <p:cNvSpPr txBox="1"/>
          <p:nvPr/>
        </p:nvSpPr>
        <p:spPr>
          <a:xfrm>
            <a:off x="7747486" y="1802604"/>
            <a:ext cx="1216058" cy="2539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新大阪駅に到着</a:t>
            </a:r>
          </a:p>
        </p:txBody>
      </p:sp>
      <p:sp>
        <p:nvSpPr>
          <p:cNvPr id="207" name="矢印: 下 206">
            <a:extLst>
              <a:ext uri="{FF2B5EF4-FFF2-40B4-BE49-F238E27FC236}">
                <a16:creationId xmlns:a16="http://schemas.microsoft.com/office/drawing/2014/main" id="{58FCFB7D-4B1A-4748-BED7-A01FA2DFD00B}"/>
              </a:ext>
            </a:extLst>
          </p:cNvPr>
          <p:cNvSpPr/>
          <p:nvPr/>
        </p:nvSpPr>
        <p:spPr>
          <a:xfrm>
            <a:off x="8181780" y="2051867"/>
            <a:ext cx="189781" cy="277198"/>
          </a:xfrm>
          <a:prstGeom prst="downArrow">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0" name="正方形/長方形 209">
            <a:extLst>
              <a:ext uri="{FF2B5EF4-FFF2-40B4-BE49-F238E27FC236}">
                <a16:creationId xmlns:a16="http://schemas.microsoft.com/office/drawing/2014/main" id="{B8DF851C-408E-4814-8C9E-5B343C69B426}"/>
              </a:ext>
            </a:extLst>
          </p:cNvPr>
          <p:cNvSpPr/>
          <p:nvPr/>
        </p:nvSpPr>
        <p:spPr>
          <a:xfrm>
            <a:off x="7796210" y="2381579"/>
            <a:ext cx="1044000" cy="290849"/>
          </a:xfrm>
          <a:prstGeom prst="rect">
            <a:avLst/>
          </a:prstGeom>
          <a:noFill/>
        </p:spPr>
        <p:txBody>
          <a:bodyPr wrap="squar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大阪城</a:t>
            </a:r>
          </a:p>
        </p:txBody>
      </p:sp>
      <p:sp>
        <p:nvSpPr>
          <p:cNvPr id="213" name="テキスト ボックス 212">
            <a:extLst>
              <a:ext uri="{FF2B5EF4-FFF2-40B4-BE49-F238E27FC236}">
                <a16:creationId xmlns:a16="http://schemas.microsoft.com/office/drawing/2014/main" id="{3CCBF341-C318-497A-B37F-0F4F703384B8}"/>
              </a:ext>
            </a:extLst>
          </p:cNvPr>
          <p:cNvSpPr txBox="1"/>
          <p:nvPr/>
        </p:nvSpPr>
        <p:spPr>
          <a:xfrm>
            <a:off x="7888634" y="3000278"/>
            <a:ext cx="900000" cy="4154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カップヌードルミュージアム</a:t>
            </a:r>
          </a:p>
        </p:txBody>
      </p:sp>
      <p:sp>
        <p:nvSpPr>
          <p:cNvPr id="221" name="矢印: 下 220">
            <a:extLst>
              <a:ext uri="{FF2B5EF4-FFF2-40B4-BE49-F238E27FC236}">
                <a16:creationId xmlns:a16="http://schemas.microsoft.com/office/drawing/2014/main" id="{92719A57-D12E-4E3F-8DAA-0BEB6896D6DC}"/>
              </a:ext>
            </a:extLst>
          </p:cNvPr>
          <p:cNvSpPr/>
          <p:nvPr/>
        </p:nvSpPr>
        <p:spPr>
          <a:xfrm>
            <a:off x="8192306" y="2725546"/>
            <a:ext cx="189781" cy="277198"/>
          </a:xfrm>
          <a:prstGeom prst="downArrow">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2" name="矢印: 下 221">
            <a:extLst>
              <a:ext uri="{FF2B5EF4-FFF2-40B4-BE49-F238E27FC236}">
                <a16:creationId xmlns:a16="http://schemas.microsoft.com/office/drawing/2014/main" id="{C60ED807-7581-44E5-9E45-A09399AC324C}"/>
              </a:ext>
            </a:extLst>
          </p:cNvPr>
          <p:cNvSpPr/>
          <p:nvPr/>
        </p:nvSpPr>
        <p:spPr>
          <a:xfrm>
            <a:off x="8187043" y="3426351"/>
            <a:ext cx="189781" cy="277198"/>
          </a:xfrm>
          <a:prstGeom prst="downArrow">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9" name="テキスト ボックス 228">
            <a:extLst>
              <a:ext uri="{FF2B5EF4-FFF2-40B4-BE49-F238E27FC236}">
                <a16:creationId xmlns:a16="http://schemas.microsoft.com/office/drawing/2014/main" id="{4B52D251-2890-4687-A695-22BE5BCFBDD6}"/>
              </a:ext>
            </a:extLst>
          </p:cNvPr>
          <p:cNvSpPr txBox="1"/>
          <p:nvPr/>
        </p:nvSpPr>
        <p:spPr>
          <a:xfrm>
            <a:off x="7917506" y="1526608"/>
            <a:ext cx="1607676" cy="2616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＜ルート例２＞</a:t>
            </a:r>
            <a:endPar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3" name="正方形/長方形 232">
            <a:extLst>
              <a:ext uri="{FF2B5EF4-FFF2-40B4-BE49-F238E27FC236}">
                <a16:creationId xmlns:a16="http://schemas.microsoft.com/office/drawing/2014/main" id="{699849F8-08EE-49EB-9C3B-A16B89FD204F}"/>
              </a:ext>
            </a:extLst>
          </p:cNvPr>
          <p:cNvSpPr/>
          <p:nvPr/>
        </p:nvSpPr>
        <p:spPr>
          <a:xfrm>
            <a:off x="7806082" y="3697970"/>
            <a:ext cx="983422" cy="290849"/>
          </a:xfrm>
          <a:prstGeom prst="rect">
            <a:avLst/>
          </a:prstGeom>
          <a:noFill/>
        </p:spPr>
        <p:txBody>
          <a:bodyPr wrap="squar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箕面大滝</a:t>
            </a:r>
          </a:p>
        </p:txBody>
      </p:sp>
      <p:sp>
        <p:nvSpPr>
          <p:cNvPr id="238" name="矢印: 下 237">
            <a:extLst>
              <a:ext uri="{FF2B5EF4-FFF2-40B4-BE49-F238E27FC236}">
                <a16:creationId xmlns:a16="http://schemas.microsoft.com/office/drawing/2014/main" id="{4629F96F-FA7F-448F-A68B-5A5B977C1628}"/>
              </a:ext>
            </a:extLst>
          </p:cNvPr>
          <p:cNvSpPr/>
          <p:nvPr/>
        </p:nvSpPr>
        <p:spPr>
          <a:xfrm>
            <a:off x="8202832" y="4034464"/>
            <a:ext cx="189781" cy="277198"/>
          </a:xfrm>
          <a:prstGeom prst="downArrow">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9" name="テキスト ボックス 238">
            <a:extLst>
              <a:ext uri="{FF2B5EF4-FFF2-40B4-BE49-F238E27FC236}">
                <a16:creationId xmlns:a16="http://schemas.microsoft.com/office/drawing/2014/main" id="{1565C70B-6A25-488B-951A-24B3A8ABC80F}"/>
              </a:ext>
            </a:extLst>
          </p:cNvPr>
          <p:cNvSpPr txBox="1"/>
          <p:nvPr/>
        </p:nvSpPr>
        <p:spPr>
          <a:xfrm>
            <a:off x="7721616" y="4396104"/>
            <a:ext cx="1171517" cy="4154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温泉</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（休憩・食事）</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1" name="矢印: 下 240">
            <a:extLst>
              <a:ext uri="{FF2B5EF4-FFF2-40B4-BE49-F238E27FC236}">
                <a16:creationId xmlns:a16="http://schemas.microsoft.com/office/drawing/2014/main" id="{52571F07-B8CF-412E-A378-F624424A8ACD}"/>
              </a:ext>
            </a:extLst>
          </p:cNvPr>
          <p:cNvSpPr/>
          <p:nvPr/>
        </p:nvSpPr>
        <p:spPr>
          <a:xfrm>
            <a:off x="8213358" y="4828952"/>
            <a:ext cx="189781" cy="277198"/>
          </a:xfrm>
          <a:prstGeom prst="downArrow">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7" name="正方形/長方形 246">
            <a:extLst>
              <a:ext uri="{FF2B5EF4-FFF2-40B4-BE49-F238E27FC236}">
                <a16:creationId xmlns:a16="http://schemas.microsoft.com/office/drawing/2014/main" id="{63E09142-6EC2-4BFA-9E96-8227DE952E30}"/>
              </a:ext>
            </a:extLst>
          </p:cNvPr>
          <p:cNvSpPr/>
          <p:nvPr/>
        </p:nvSpPr>
        <p:spPr>
          <a:xfrm>
            <a:off x="7858366" y="5147606"/>
            <a:ext cx="912108" cy="452432"/>
          </a:xfrm>
          <a:prstGeom prst="rect">
            <a:avLst/>
          </a:prstGeom>
          <a:noFill/>
        </p:spPr>
        <p:txBody>
          <a:bodyPr wrap="squar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サントリー</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山崎蒸留所</a:t>
            </a:r>
          </a:p>
        </p:txBody>
      </p:sp>
      <p:sp>
        <p:nvSpPr>
          <p:cNvPr id="259" name="矢印: 下 258">
            <a:extLst>
              <a:ext uri="{FF2B5EF4-FFF2-40B4-BE49-F238E27FC236}">
                <a16:creationId xmlns:a16="http://schemas.microsoft.com/office/drawing/2014/main" id="{C63B4657-1EB2-4B66-9211-80B924CA0DAB}"/>
              </a:ext>
            </a:extLst>
          </p:cNvPr>
          <p:cNvSpPr/>
          <p:nvPr/>
        </p:nvSpPr>
        <p:spPr>
          <a:xfrm>
            <a:off x="8208095" y="5599338"/>
            <a:ext cx="189781" cy="277198"/>
          </a:xfrm>
          <a:prstGeom prst="downArrow">
            <a:avLst/>
          </a:prstGeom>
          <a:solidFill>
            <a:srgbClr val="44546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6" name="正方形/長方形 265">
            <a:extLst>
              <a:ext uri="{FF2B5EF4-FFF2-40B4-BE49-F238E27FC236}">
                <a16:creationId xmlns:a16="http://schemas.microsoft.com/office/drawing/2014/main" id="{C82DB396-295A-4B4C-85E5-E1E3C0C359BF}"/>
              </a:ext>
            </a:extLst>
          </p:cNvPr>
          <p:cNvSpPr/>
          <p:nvPr/>
        </p:nvSpPr>
        <p:spPr>
          <a:xfrm>
            <a:off x="7876200" y="5851580"/>
            <a:ext cx="894274" cy="452432"/>
          </a:xfrm>
          <a:prstGeom prst="rect">
            <a:avLst/>
          </a:prstGeom>
          <a:noFill/>
        </p:spPr>
        <p:txBody>
          <a:bodyPr wrap="squar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鍵屋資料館と</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古い街並み </a:t>
            </a:r>
          </a:p>
        </p:txBody>
      </p:sp>
      <p:sp>
        <p:nvSpPr>
          <p:cNvPr id="8" name="正方形/長方形 7">
            <a:extLst>
              <a:ext uri="{FF2B5EF4-FFF2-40B4-BE49-F238E27FC236}">
                <a16:creationId xmlns:a16="http://schemas.microsoft.com/office/drawing/2014/main" id="{D122CE1B-F1AD-48C5-AD0F-17081E5E573B}"/>
              </a:ext>
            </a:extLst>
          </p:cNvPr>
          <p:cNvSpPr/>
          <p:nvPr/>
        </p:nvSpPr>
        <p:spPr>
          <a:xfrm>
            <a:off x="5422954" y="1781585"/>
            <a:ext cx="1959475" cy="4632543"/>
          </a:xfrm>
          <a:prstGeom prst="rect">
            <a:avLst/>
          </a:prstGeom>
          <a:solidFill>
            <a:schemeClr val="accent2">
              <a:lumMod val="20000"/>
              <a:lumOff val="8000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01056300-15AB-4A26-B28A-5CCA1052FEE8}"/>
              </a:ext>
            </a:extLst>
          </p:cNvPr>
          <p:cNvSpPr txBox="1"/>
          <p:nvPr/>
        </p:nvSpPr>
        <p:spPr>
          <a:xfrm>
            <a:off x="4331495" y="6690793"/>
            <a:ext cx="5489852" cy="1692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出典：周遊</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は大阪府府民文化部魅力づくり推進課「</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DISCOVER OSAKA</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」及び（公財）大阪観光局の「関空出口調査」から大阪府作成。写真は「</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DISCOVER</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OSAKA</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」及び</a:t>
            </a:r>
            <a:r>
              <a:rPr kumimoji="1" lang="en-US" altLang="zh-TW"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公財</a:t>
            </a:r>
            <a:r>
              <a:rPr kumimoji="1" lang="en-US" altLang="zh-TW"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大阪観光局</a:t>
            </a:r>
            <a:endPar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0" name="テキスト ボックス 119">
            <a:extLst>
              <a:ext uri="{FF2B5EF4-FFF2-40B4-BE49-F238E27FC236}">
                <a16:creationId xmlns:a16="http://schemas.microsoft.com/office/drawing/2014/main" id="{7619BFC4-7CA5-4A1A-BBB0-94A4D3062F83}"/>
              </a:ext>
            </a:extLst>
          </p:cNvPr>
          <p:cNvSpPr txBox="1"/>
          <p:nvPr/>
        </p:nvSpPr>
        <p:spPr>
          <a:xfrm>
            <a:off x="5527273" y="1796631"/>
            <a:ext cx="900000" cy="2539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関空に到着</a:t>
            </a:r>
          </a:p>
        </p:txBody>
      </p:sp>
      <p:sp>
        <p:nvSpPr>
          <p:cNvPr id="4" name="矢印: 下 3">
            <a:extLst>
              <a:ext uri="{FF2B5EF4-FFF2-40B4-BE49-F238E27FC236}">
                <a16:creationId xmlns:a16="http://schemas.microsoft.com/office/drawing/2014/main" id="{FF9598C6-B911-4070-980C-74E30E6967C7}"/>
              </a:ext>
            </a:extLst>
          </p:cNvPr>
          <p:cNvSpPr/>
          <p:nvPr/>
        </p:nvSpPr>
        <p:spPr>
          <a:xfrm>
            <a:off x="5885223" y="2065612"/>
            <a:ext cx="189781" cy="277198"/>
          </a:xfrm>
          <a:prstGeom prst="downArrow">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0" name="正方形/長方形 139">
            <a:extLst>
              <a:ext uri="{FF2B5EF4-FFF2-40B4-BE49-F238E27FC236}">
                <a16:creationId xmlns:a16="http://schemas.microsoft.com/office/drawing/2014/main" id="{D0A0E523-5B29-4086-AE1C-FAA2F7B2A6F1}"/>
              </a:ext>
            </a:extLst>
          </p:cNvPr>
          <p:cNvSpPr/>
          <p:nvPr/>
        </p:nvSpPr>
        <p:spPr>
          <a:xfrm>
            <a:off x="5499653" y="2355802"/>
            <a:ext cx="1044000" cy="452432"/>
          </a:xfrm>
          <a:prstGeom prst="rect">
            <a:avLst/>
          </a:prstGeom>
          <a:noFill/>
        </p:spPr>
        <p:txBody>
          <a:bodyPr wrap="squar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泉佐野漁協</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青空市場</a:t>
            </a:r>
          </a:p>
        </p:txBody>
      </p:sp>
      <p:pic>
        <p:nvPicPr>
          <p:cNvPr id="141" name="図 140">
            <a:extLst>
              <a:ext uri="{FF2B5EF4-FFF2-40B4-BE49-F238E27FC236}">
                <a16:creationId xmlns:a16="http://schemas.microsoft.com/office/drawing/2014/main" id="{0D40BA60-628A-4181-9099-9B56025048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5791" y="2280775"/>
            <a:ext cx="692776" cy="548051"/>
          </a:xfrm>
          <a:prstGeom prst="rect">
            <a:avLst/>
          </a:prstGeom>
          <a:effectLst>
            <a:outerShdw blurRad="50800" dist="38100" dir="2700000" algn="tl" rotWithShape="0">
              <a:prstClr val="black">
                <a:alpha val="40000"/>
              </a:prstClr>
            </a:outerShdw>
          </a:effectLst>
        </p:spPr>
      </p:pic>
      <p:sp>
        <p:nvSpPr>
          <p:cNvPr id="142" name="テキスト ボックス 141">
            <a:extLst>
              <a:ext uri="{FF2B5EF4-FFF2-40B4-BE49-F238E27FC236}">
                <a16:creationId xmlns:a16="http://schemas.microsoft.com/office/drawing/2014/main" id="{63F68D35-AD7D-481E-B7BD-597D0E7D4536}"/>
              </a:ext>
            </a:extLst>
          </p:cNvPr>
          <p:cNvSpPr txBox="1"/>
          <p:nvPr/>
        </p:nvSpPr>
        <p:spPr>
          <a:xfrm>
            <a:off x="5499653" y="3044503"/>
            <a:ext cx="992424" cy="2539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富田林寺内町</a:t>
            </a:r>
          </a:p>
        </p:txBody>
      </p:sp>
      <p:pic>
        <p:nvPicPr>
          <p:cNvPr id="143" name="図 142">
            <a:extLst>
              <a:ext uri="{FF2B5EF4-FFF2-40B4-BE49-F238E27FC236}">
                <a16:creationId xmlns:a16="http://schemas.microsoft.com/office/drawing/2014/main" id="{BFCC1A8A-AD57-44CB-8C42-6EA9BA59B2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8619" y="2996923"/>
            <a:ext cx="699094" cy="468542"/>
          </a:xfrm>
          <a:prstGeom prst="rect">
            <a:avLst/>
          </a:prstGeom>
        </p:spPr>
      </p:pic>
      <p:sp>
        <p:nvSpPr>
          <p:cNvPr id="144" name="矢印: 下 143">
            <a:extLst>
              <a:ext uri="{FF2B5EF4-FFF2-40B4-BE49-F238E27FC236}">
                <a16:creationId xmlns:a16="http://schemas.microsoft.com/office/drawing/2014/main" id="{236F3CB4-C776-4C58-83C7-03DDE492B39D}"/>
              </a:ext>
            </a:extLst>
          </p:cNvPr>
          <p:cNvSpPr/>
          <p:nvPr/>
        </p:nvSpPr>
        <p:spPr>
          <a:xfrm>
            <a:off x="5890486" y="2800251"/>
            <a:ext cx="189781" cy="277198"/>
          </a:xfrm>
          <a:prstGeom prst="downArrow">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5" name="矢印: 下 144">
            <a:extLst>
              <a:ext uri="{FF2B5EF4-FFF2-40B4-BE49-F238E27FC236}">
                <a16:creationId xmlns:a16="http://schemas.microsoft.com/office/drawing/2014/main" id="{87EF00B4-0C7E-4B0F-AF9D-83D1A64C1A63}"/>
              </a:ext>
            </a:extLst>
          </p:cNvPr>
          <p:cNvSpPr/>
          <p:nvPr/>
        </p:nvSpPr>
        <p:spPr>
          <a:xfrm>
            <a:off x="5895749" y="3440096"/>
            <a:ext cx="189781" cy="277198"/>
          </a:xfrm>
          <a:prstGeom prst="downArrow">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6" name="テキスト ボックス 145">
            <a:extLst>
              <a:ext uri="{FF2B5EF4-FFF2-40B4-BE49-F238E27FC236}">
                <a16:creationId xmlns:a16="http://schemas.microsoft.com/office/drawing/2014/main" id="{0A589779-4B90-45CA-AB3F-AA3C628EE254}"/>
              </a:ext>
            </a:extLst>
          </p:cNvPr>
          <p:cNvSpPr txBox="1"/>
          <p:nvPr/>
        </p:nvSpPr>
        <p:spPr>
          <a:xfrm>
            <a:off x="5574156" y="1535201"/>
            <a:ext cx="1607675" cy="2616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＜ルート例１＞</a:t>
            </a:r>
            <a:endPar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正方形/長方形 148">
            <a:extLst>
              <a:ext uri="{FF2B5EF4-FFF2-40B4-BE49-F238E27FC236}">
                <a16:creationId xmlns:a16="http://schemas.microsoft.com/office/drawing/2014/main" id="{D0D4E87B-A242-4873-AA82-4D8D16C3D349}"/>
              </a:ext>
            </a:extLst>
          </p:cNvPr>
          <p:cNvSpPr/>
          <p:nvPr/>
        </p:nvSpPr>
        <p:spPr>
          <a:xfrm>
            <a:off x="5509525" y="3711715"/>
            <a:ext cx="983422" cy="290849"/>
          </a:xfrm>
          <a:prstGeom prst="rect">
            <a:avLst/>
          </a:prstGeom>
          <a:noFill/>
        </p:spPr>
        <p:txBody>
          <a:bodyPr wrap="squar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河内ワイン館</a:t>
            </a:r>
          </a:p>
        </p:txBody>
      </p:sp>
      <p:pic>
        <p:nvPicPr>
          <p:cNvPr id="150" name="図 149">
            <a:extLst>
              <a:ext uri="{FF2B5EF4-FFF2-40B4-BE49-F238E27FC236}">
                <a16:creationId xmlns:a16="http://schemas.microsoft.com/office/drawing/2014/main" id="{4E1CB9A4-C05C-4B7D-A7D9-59716954B9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9518" y="3618163"/>
            <a:ext cx="665978" cy="466928"/>
          </a:xfrm>
          <a:prstGeom prst="rect">
            <a:avLst/>
          </a:prstGeom>
          <a:effectLst>
            <a:outerShdw blurRad="50800" dist="38100" dir="2700000" algn="tl" rotWithShape="0">
              <a:prstClr val="black">
                <a:alpha val="40000"/>
              </a:prstClr>
            </a:outerShdw>
          </a:effectLst>
        </p:spPr>
      </p:pic>
      <p:sp>
        <p:nvSpPr>
          <p:cNvPr id="151" name="矢印: 下 150">
            <a:extLst>
              <a:ext uri="{FF2B5EF4-FFF2-40B4-BE49-F238E27FC236}">
                <a16:creationId xmlns:a16="http://schemas.microsoft.com/office/drawing/2014/main" id="{07A78115-BFA9-4A9B-B843-14596DD54BCC}"/>
              </a:ext>
            </a:extLst>
          </p:cNvPr>
          <p:cNvSpPr/>
          <p:nvPr/>
        </p:nvSpPr>
        <p:spPr>
          <a:xfrm>
            <a:off x="5906275" y="4048209"/>
            <a:ext cx="189781" cy="277198"/>
          </a:xfrm>
          <a:prstGeom prst="downArrow">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2" name="テキスト ボックス 151">
            <a:extLst>
              <a:ext uri="{FF2B5EF4-FFF2-40B4-BE49-F238E27FC236}">
                <a16:creationId xmlns:a16="http://schemas.microsoft.com/office/drawing/2014/main" id="{A0A07DDC-A568-41A7-B01C-3EAE5B3F2D45}"/>
              </a:ext>
            </a:extLst>
          </p:cNvPr>
          <p:cNvSpPr txBox="1"/>
          <p:nvPr/>
        </p:nvSpPr>
        <p:spPr>
          <a:xfrm>
            <a:off x="5299986" y="4299451"/>
            <a:ext cx="1391757" cy="4154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道頓堀周辺</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（買い物・食事等）</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98" name="図 197">
            <a:extLst>
              <a:ext uri="{FF2B5EF4-FFF2-40B4-BE49-F238E27FC236}">
                <a16:creationId xmlns:a16="http://schemas.microsoft.com/office/drawing/2014/main" id="{B7EFBACE-A658-4A86-A972-6792EDF7B9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01538" y="2234458"/>
            <a:ext cx="743517" cy="493069"/>
          </a:xfrm>
          <a:prstGeom prst="rect">
            <a:avLst/>
          </a:prstGeom>
          <a:effectLst>
            <a:outerShdw blurRad="50800" dist="38100" dir="2700000" algn="tl" rotWithShape="0">
              <a:prstClr val="black">
                <a:alpha val="40000"/>
              </a:prstClr>
            </a:outerShdw>
          </a:effectLst>
        </p:spPr>
      </p:pic>
      <p:pic>
        <p:nvPicPr>
          <p:cNvPr id="224" name="図 223">
            <a:extLst>
              <a:ext uri="{FF2B5EF4-FFF2-40B4-BE49-F238E27FC236}">
                <a16:creationId xmlns:a16="http://schemas.microsoft.com/office/drawing/2014/main" id="{F261FE3C-EC23-436A-A40F-9B7B3427A0E7}"/>
              </a:ext>
            </a:extLst>
          </p:cNvPr>
          <p:cNvPicPr>
            <a:picLocks/>
          </p:cNvPicPr>
          <p:nvPr/>
        </p:nvPicPr>
        <p:blipFill>
          <a:blip r:embed="rId7" cstate="email">
            <a:extLst>
              <a:ext uri="{28A0092B-C50C-407E-A947-70E740481C1C}">
                <a14:useLocalDpi xmlns:a14="http://schemas.microsoft.com/office/drawing/2010/main"/>
              </a:ext>
            </a:extLst>
          </a:blip>
          <a:stretch>
            <a:fillRect/>
          </a:stretch>
        </p:blipFill>
        <p:spPr>
          <a:xfrm>
            <a:off x="8819493" y="2941252"/>
            <a:ext cx="687062" cy="496706"/>
          </a:xfrm>
          <a:prstGeom prst="rect">
            <a:avLst/>
          </a:prstGeom>
          <a:effectLst>
            <a:outerShdw blurRad="50800" dist="38100" dir="2700000" algn="tl" rotWithShape="0">
              <a:prstClr val="black">
                <a:alpha val="40000"/>
              </a:prstClr>
            </a:outerShdw>
          </a:effectLst>
        </p:spPr>
      </p:pic>
      <p:pic>
        <p:nvPicPr>
          <p:cNvPr id="227" name="図 226">
            <a:extLst>
              <a:ext uri="{FF2B5EF4-FFF2-40B4-BE49-F238E27FC236}">
                <a16:creationId xmlns:a16="http://schemas.microsoft.com/office/drawing/2014/main" id="{FF1AF73B-CD67-4CF3-90BF-D697D8DC3AC3}"/>
              </a:ext>
            </a:extLst>
          </p:cNvPr>
          <p:cNvPicPr>
            <a:picLocks/>
          </p:cNvPicPr>
          <p:nvPr/>
        </p:nvPicPr>
        <p:blipFill>
          <a:blip r:embed="rId8" cstate="email">
            <a:extLst>
              <a:ext uri="{28A0092B-C50C-407E-A947-70E740481C1C}">
                <a14:useLocalDpi xmlns:a14="http://schemas.microsoft.com/office/drawing/2010/main"/>
              </a:ext>
            </a:extLst>
          </a:blip>
          <a:stretch>
            <a:fillRect/>
          </a:stretch>
        </p:blipFill>
        <p:spPr>
          <a:xfrm>
            <a:off x="8801539" y="3675876"/>
            <a:ext cx="720806" cy="480561"/>
          </a:xfrm>
          <a:prstGeom prst="rect">
            <a:avLst/>
          </a:prstGeom>
          <a:effectLst>
            <a:outerShdw blurRad="50800" dist="38100" dir="2700000" algn="tl" rotWithShape="0">
              <a:prstClr val="black">
                <a:alpha val="40000"/>
              </a:prstClr>
            </a:outerShdw>
          </a:effectLst>
        </p:spPr>
      </p:pic>
      <p:pic>
        <p:nvPicPr>
          <p:cNvPr id="250" name="図 249">
            <a:extLst>
              <a:ext uri="{FF2B5EF4-FFF2-40B4-BE49-F238E27FC236}">
                <a16:creationId xmlns:a16="http://schemas.microsoft.com/office/drawing/2014/main" id="{785B4272-D659-4F96-B4D1-0821A215E02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17232" y="5094425"/>
            <a:ext cx="737987" cy="532354"/>
          </a:xfrm>
          <a:prstGeom prst="rect">
            <a:avLst/>
          </a:prstGeom>
          <a:effectLst>
            <a:outerShdw blurRad="50800" dist="38100" dir="2700000" algn="tl" rotWithShape="0">
              <a:prstClr val="black">
                <a:alpha val="40000"/>
              </a:prstClr>
            </a:outerShdw>
          </a:effectLst>
        </p:spPr>
      </p:pic>
      <p:pic>
        <p:nvPicPr>
          <p:cNvPr id="263" name="図 262">
            <a:extLst>
              <a:ext uri="{FF2B5EF4-FFF2-40B4-BE49-F238E27FC236}">
                <a16:creationId xmlns:a16="http://schemas.microsoft.com/office/drawing/2014/main" id="{E21F2157-4B92-47BF-AFE8-17B448271B5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817232" y="4358809"/>
            <a:ext cx="766388" cy="511436"/>
          </a:xfrm>
          <a:prstGeom prst="rect">
            <a:avLst/>
          </a:prstGeom>
          <a:effectLst>
            <a:outerShdw blurRad="50800" dist="38100" dir="2700000" algn="tl" rotWithShape="0">
              <a:prstClr val="black">
                <a:alpha val="40000"/>
              </a:prstClr>
            </a:outerShdw>
          </a:effectLst>
        </p:spPr>
      </p:pic>
      <p:sp>
        <p:nvSpPr>
          <p:cNvPr id="162" name="矢印: 下 161">
            <a:extLst>
              <a:ext uri="{FF2B5EF4-FFF2-40B4-BE49-F238E27FC236}">
                <a16:creationId xmlns:a16="http://schemas.microsoft.com/office/drawing/2014/main" id="{5B1A78BC-E825-43A0-B763-43DB96E5AFFF}"/>
              </a:ext>
            </a:extLst>
          </p:cNvPr>
          <p:cNvSpPr/>
          <p:nvPr/>
        </p:nvSpPr>
        <p:spPr>
          <a:xfrm>
            <a:off x="5916801" y="4751257"/>
            <a:ext cx="189781" cy="277198"/>
          </a:xfrm>
          <a:prstGeom prst="downArrow">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1" name="正方形/長方形 200">
            <a:extLst>
              <a:ext uri="{FF2B5EF4-FFF2-40B4-BE49-F238E27FC236}">
                <a16:creationId xmlns:a16="http://schemas.microsoft.com/office/drawing/2014/main" id="{D6965026-C466-4F59-91BB-1035A3D8BA5B}"/>
              </a:ext>
            </a:extLst>
          </p:cNvPr>
          <p:cNvSpPr/>
          <p:nvPr/>
        </p:nvSpPr>
        <p:spPr>
          <a:xfrm>
            <a:off x="5592077" y="5113892"/>
            <a:ext cx="912108" cy="452432"/>
          </a:xfrm>
          <a:prstGeom prst="rect">
            <a:avLst/>
          </a:prstGeom>
          <a:noFill/>
        </p:spPr>
        <p:txBody>
          <a:bodyPr wrap="squar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百舌鳥・古市</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古墳群</a:t>
            </a:r>
          </a:p>
        </p:txBody>
      </p:sp>
      <p:pic>
        <p:nvPicPr>
          <p:cNvPr id="204" name="図 203">
            <a:extLst>
              <a:ext uri="{FF2B5EF4-FFF2-40B4-BE49-F238E27FC236}">
                <a16:creationId xmlns:a16="http://schemas.microsoft.com/office/drawing/2014/main" id="{9D361C2C-DC21-452A-8AC0-6C11F78464F8}"/>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6562714" y="5062921"/>
            <a:ext cx="740785" cy="486716"/>
          </a:xfrm>
          <a:prstGeom prst="rect">
            <a:avLst/>
          </a:prstGeom>
          <a:effectLst>
            <a:outerShdw blurRad="50800" dist="38100" dir="2700000" algn="tl" rotWithShape="0">
              <a:prstClr val="black">
                <a:alpha val="40000"/>
              </a:prstClr>
            </a:outerShdw>
          </a:effectLst>
        </p:spPr>
      </p:pic>
      <p:sp>
        <p:nvSpPr>
          <p:cNvPr id="220" name="矢印: 下 219">
            <a:extLst>
              <a:ext uri="{FF2B5EF4-FFF2-40B4-BE49-F238E27FC236}">
                <a16:creationId xmlns:a16="http://schemas.microsoft.com/office/drawing/2014/main" id="{6E323D6C-824F-4A4C-B15A-2E0228FF5CFA}"/>
              </a:ext>
            </a:extLst>
          </p:cNvPr>
          <p:cNvSpPr/>
          <p:nvPr/>
        </p:nvSpPr>
        <p:spPr>
          <a:xfrm>
            <a:off x="5911538" y="5582603"/>
            <a:ext cx="189781" cy="277198"/>
          </a:xfrm>
          <a:prstGeom prst="downArrow">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4" name="正方形/長方形 233">
            <a:extLst>
              <a:ext uri="{FF2B5EF4-FFF2-40B4-BE49-F238E27FC236}">
                <a16:creationId xmlns:a16="http://schemas.microsoft.com/office/drawing/2014/main" id="{B2B6EC3C-BEED-483F-95A6-B35116A666C8}"/>
              </a:ext>
            </a:extLst>
          </p:cNvPr>
          <p:cNvSpPr/>
          <p:nvPr/>
        </p:nvSpPr>
        <p:spPr>
          <a:xfrm>
            <a:off x="5579643" y="5929420"/>
            <a:ext cx="894274" cy="290849"/>
          </a:xfrm>
          <a:prstGeom prst="rect">
            <a:avLst/>
          </a:prstGeom>
          <a:noFill/>
        </p:spPr>
        <p:txBody>
          <a:bodyPr wrap="squar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岸和田城址 </a:t>
            </a:r>
          </a:p>
        </p:txBody>
      </p:sp>
      <p:pic>
        <p:nvPicPr>
          <p:cNvPr id="235" name="図 234">
            <a:extLst>
              <a:ext uri="{FF2B5EF4-FFF2-40B4-BE49-F238E27FC236}">
                <a16:creationId xmlns:a16="http://schemas.microsoft.com/office/drawing/2014/main" id="{6491FE37-BA9C-4C4B-A9C8-168A4B79C95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42742" y="5824584"/>
            <a:ext cx="740165" cy="493443"/>
          </a:xfrm>
          <a:prstGeom prst="rect">
            <a:avLst/>
          </a:prstGeom>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75FA14F1-B8B4-4FAA-9792-5884E37C3E7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552786" y="4293724"/>
            <a:ext cx="741512" cy="493442"/>
          </a:xfrm>
          <a:prstGeom prst="rect">
            <a:avLst/>
          </a:prstGeom>
        </p:spPr>
      </p:pic>
      <p:pic>
        <p:nvPicPr>
          <p:cNvPr id="269" name="図 268">
            <a:extLst>
              <a:ext uri="{FF2B5EF4-FFF2-40B4-BE49-F238E27FC236}">
                <a16:creationId xmlns:a16="http://schemas.microsoft.com/office/drawing/2014/main" id="{F829A86A-AB1F-4F00-913D-72EBC3F183B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817232" y="5791074"/>
            <a:ext cx="745777" cy="497185"/>
          </a:xfrm>
          <a:prstGeom prst="rect">
            <a:avLst/>
          </a:prstGeom>
          <a:effectLst>
            <a:outerShdw blurRad="50800" dist="38100" dir="2700000" algn="tl" rotWithShape="0">
              <a:prstClr val="black">
                <a:alpha val="40000"/>
              </a:prstClr>
            </a:outerShdw>
          </a:effectLst>
        </p:spPr>
      </p:pic>
      <p:sp>
        <p:nvSpPr>
          <p:cNvPr id="270" name="スライド番号プレースホルダー 3">
            <a:extLst>
              <a:ext uri="{FF2B5EF4-FFF2-40B4-BE49-F238E27FC236}">
                <a16:creationId xmlns:a16="http://schemas.microsoft.com/office/drawing/2014/main" id="{9C51CEE1-0035-414A-98FD-64413BDA8250}"/>
              </a:ext>
            </a:extLst>
          </p:cNvPr>
          <p:cNvSpPr txBox="1">
            <a:spLocks/>
          </p:cNvSpPr>
          <p:nvPr/>
        </p:nvSpPr>
        <p:spPr>
          <a:xfrm>
            <a:off x="9460023" y="6564925"/>
            <a:ext cx="445977" cy="293076"/>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54" name="正方形/長方形 153">
            <a:extLst>
              <a:ext uri="{FF2B5EF4-FFF2-40B4-BE49-F238E27FC236}">
                <a16:creationId xmlns:a16="http://schemas.microsoft.com/office/drawing/2014/main" id="{CE8916E7-CAE2-44D8-9101-1B71A33B524C}"/>
              </a:ext>
            </a:extLst>
          </p:cNvPr>
          <p:cNvSpPr/>
          <p:nvPr/>
        </p:nvSpPr>
        <p:spPr>
          <a:xfrm>
            <a:off x="64200" y="573308"/>
            <a:ext cx="9777600" cy="408620"/>
          </a:xfrm>
          <a:prstGeom prst="rect">
            <a:avLst/>
          </a:prstGeom>
          <a:solidFill>
            <a:srgbClr val="D8E9FC"/>
          </a:solidFill>
          <a:ln w="6350">
            <a:noFill/>
          </a:ln>
          <a:effectLst/>
        </p:spPr>
        <p:txBody>
          <a:bodyPr wrap="square" tIns="72000" bIns="72000">
            <a:spAutoFit/>
          </a:bodyPr>
          <a:lstStyle/>
          <a:p>
            <a:pPr marL="285750" marR="0" lvl="0" indent="-285750" algn="l" defTabSz="4572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大阪には狭隘な面積に多くの観光地が集積しており、短い時間で複数のスポットを巡ることが可能</a:t>
            </a: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 name="グループ化 1">
            <a:extLst>
              <a:ext uri="{FF2B5EF4-FFF2-40B4-BE49-F238E27FC236}">
                <a16:creationId xmlns:a16="http://schemas.microsoft.com/office/drawing/2014/main" id="{6D2FB62F-6A31-466D-9B87-508E6B7FC051}"/>
              </a:ext>
            </a:extLst>
          </p:cNvPr>
          <p:cNvGrpSpPr/>
          <p:nvPr/>
        </p:nvGrpSpPr>
        <p:grpSpPr>
          <a:xfrm>
            <a:off x="315471" y="1349037"/>
            <a:ext cx="4818587" cy="5494169"/>
            <a:chOff x="12384" y="1055291"/>
            <a:chExt cx="5090467" cy="5836358"/>
          </a:xfrm>
        </p:grpSpPr>
        <p:pic>
          <p:nvPicPr>
            <p:cNvPr id="20" name="図 19">
              <a:extLst>
                <a:ext uri="{FF2B5EF4-FFF2-40B4-BE49-F238E27FC236}">
                  <a16:creationId xmlns:a16="http://schemas.microsoft.com/office/drawing/2014/main" id="{E347B2E7-860A-4398-BA2B-337BD4924E59}"/>
                </a:ext>
              </a:extLst>
            </p:cNvPr>
            <p:cNvPicPr>
              <a:picLocks noChangeAspect="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2384" y="1055291"/>
              <a:ext cx="5001695" cy="5836358"/>
            </a:xfrm>
            <a:prstGeom prst="rect">
              <a:avLst/>
            </a:prstGeom>
          </p:spPr>
        </p:pic>
        <p:sp>
          <p:nvSpPr>
            <p:cNvPr id="212" name="フリーフォーム: 図形 211">
              <a:extLst>
                <a:ext uri="{FF2B5EF4-FFF2-40B4-BE49-F238E27FC236}">
                  <a16:creationId xmlns:a16="http://schemas.microsoft.com/office/drawing/2014/main" id="{70D94E86-E94F-49F8-BF33-CC6A17CE0D79}"/>
                </a:ext>
              </a:extLst>
            </p:cNvPr>
            <p:cNvSpPr/>
            <p:nvPr/>
          </p:nvSpPr>
          <p:spPr>
            <a:xfrm>
              <a:off x="1303072" y="4050323"/>
              <a:ext cx="2745399" cy="1852436"/>
            </a:xfrm>
            <a:custGeom>
              <a:avLst/>
              <a:gdLst>
                <a:gd name="connsiteX0" fmla="*/ 1860512 w 2858494"/>
                <a:gd name="connsiteY0" fmla="*/ 5094 h 1717919"/>
                <a:gd name="connsiteX1" fmla="*/ 1624292 w 2858494"/>
                <a:gd name="connsiteY1" fmla="*/ 500394 h 1717919"/>
                <a:gd name="connsiteX2" fmla="*/ 930872 w 2858494"/>
                <a:gd name="connsiteY2" fmla="*/ 1216674 h 1717919"/>
                <a:gd name="connsiteX3" fmla="*/ 39332 w 2858494"/>
                <a:gd name="connsiteY3" fmla="*/ 1376694 h 1717919"/>
                <a:gd name="connsiteX4" fmla="*/ 389852 w 2858494"/>
                <a:gd name="connsiteY4" fmla="*/ 1711974 h 1717919"/>
                <a:gd name="connsiteX5" fmla="*/ 2416772 w 2858494"/>
                <a:gd name="connsiteY5" fmla="*/ 1064274 h 1717919"/>
                <a:gd name="connsiteX6" fmla="*/ 2828252 w 2858494"/>
                <a:gd name="connsiteY6" fmla="*/ 294654 h 1717919"/>
                <a:gd name="connsiteX7" fmla="*/ 1860512 w 2858494"/>
                <a:gd name="connsiteY7" fmla="*/ 5094 h 1717919"/>
                <a:gd name="connsiteX0" fmla="*/ 1860512 w 2470261"/>
                <a:gd name="connsiteY0" fmla="*/ 14455 h 1727280"/>
                <a:gd name="connsiteX1" fmla="*/ 1624292 w 2470261"/>
                <a:gd name="connsiteY1" fmla="*/ 509755 h 1727280"/>
                <a:gd name="connsiteX2" fmla="*/ 930872 w 2470261"/>
                <a:gd name="connsiteY2" fmla="*/ 1226035 h 1727280"/>
                <a:gd name="connsiteX3" fmla="*/ 39332 w 2470261"/>
                <a:gd name="connsiteY3" fmla="*/ 1386055 h 1727280"/>
                <a:gd name="connsiteX4" fmla="*/ 389852 w 2470261"/>
                <a:gd name="connsiteY4" fmla="*/ 1721335 h 1727280"/>
                <a:gd name="connsiteX5" fmla="*/ 2416772 w 2470261"/>
                <a:gd name="connsiteY5" fmla="*/ 1073635 h 1727280"/>
                <a:gd name="connsiteX6" fmla="*/ 1860512 w 2470261"/>
                <a:gd name="connsiteY6" fmla="*/ 14455 h 1727280"/>
                <a:gd name="connsiteX0" fmla="*/ 1870878 w 2800751"/>
                <a:gd name="connsiteY0" fmla="*/ 5682 h 1727972"/>
                <a:gd name="connsiteX1" fmla="*/ 1634658 w 2800751"/>
                <a:gd name="connsiteY1" fmla="*/ 500982 h 1727972"/>
                <a:gd name="connsiteX2" fmla="*/ 941238 w 2800751"/>
                <a:gd name="connsiteY2" fmla="*/ 1217262 h 1727972"/>
                <a:gd name="connsiteX3" fmla="*/ 49698 w 2800751"/>
                <a:gd name="connsiteY3" fmla="*/ 1377282 h 1727972"/>
                <a:gd name="connsiteX4" fmla="*/ 400218 w 2800751"/>
                <a:gd name="connsiteY4" fmla="*/ 1712562 h 1727972"/>
                <a:gd name="connsiteX5" fmla="*/ 2760513 w 2800751"/>
                <a:gd name="connsiteY5" fmla="*/ 826737 h 1727972"/>
                <a:gd name="connsiteX6" fmla="*/ 1870878 w 2800751"/>
                <a:gd name="connsiteY6" fmla="*/ 5682 h 1727972"/>
                <a:gd name="connsiteX0" fmla="*/ 2188378 w 2816382"/>
                <a:gd name="connsiteY0" fmla="*/ 5066 h 1784506"/>
                <a:gd name="connsiteX1" fmla="*/ 1634658 w 2816382"/>
                <a:gd name="connsiteY1" fmla="*/ 557516 h 1784506"/>
                <a:gd name="connsiteX2" fmla="*/ 941238 w 2816382"/>
                <a:gd name="connsiteY2" fmla="*/ 1273796 h 1784506"/>
                <a:gd name="connsiteX3" fmla="*/ 49698 w 2816382"/>
                <a:gd name="connsiteY3" fmla="*/ 1433816 h 1784506"/>
                <a:gd name="connsiteX4" fmla="*/ 400218 w 2816382"/>
                <a:gd name="connsiteY4" fmla="*/ 1769096 h 1784506"/>
                <a:gd name="connsiteX5" fmla="*/ 2760513 w 2816382"/>
                <a:gd name="connsiteY5" fmla="*/ 883271 h 1784506"/>
                <a:gd name="connsiteX6" fmla="*/ 2188378 w 2816382"/>
                <a:gd name="connsiteY6" fmla="*/ 5066 h 1784506"/>
                <a:gd name="connsiteX0" fmla="*/ 2023278 w 2807011"/>
                <a:gd name="connsiteY0" fmla="*/ 4976 h 1793941"/>
                <a:gd name="connsiteX1" fmla="*/ 1634658 w 2807011"/>
                <a:gd name="connsiteY1" fmla="*/ 566951 h 1793941"/>
                <a:gd name="connsiteX2" fmla="*/ 941238 w 2807011"/>
                <a:gd name="connsiteY2" fmla="*/ 1283231 h 1793941"/>
                <a:gd name="connsiteX3" fmla="*/ 49698 w 2807011"/>
                <a:gd name="connsiteY3" fmla="*/ 1443251 h 1793941"/>
                <a:gd name="connsiteX4" fmla="*/ 400218 w 2807011"/>
                <a:gd name="connsiteY4" fmla="*/ 1778531 h 1793941"/>
                <a:gd name="connsiteX5" fmla="*/ 2760513 w 2807011"/>
                <a:gd name="connsiteY5" fmla="*/ 892706 h 1793941"/>
                <a:gd name="connsiteX6" fmla="*/ 2023278 w 2807011"/>
                <a:gd name="connsiteY6" fmla="*/ 4976 h 1793941"/>
                <a:gd name="connsiteX0" fmla="*/ 2022182 w 2775466"/>
                <a:gd name="connsiteY0" fmla="*/ 5063 h 1793885"/>
                <a:gd name="connsiteX1" fmla="*/ 1633562 w 2775466"/>
                <a:gd name="connsiteY1" fmla="*/ 567038 h 1793885"/>
                <a:gd name="connsiteX2" fmla="*/ 940142 w 2775466"/>
                <a:gd name="connsiteY2" fmla="*/ 1283318 h 1793885"/>
                <a:gd name="connsiteX3" fmla="*/ 48602 w 2775466"/>
                <a:gd name="connsiteY3" fmla="*/ 1443338 h 1793885"/>
                <a:gd name="connsiteX4" fmla="*/ 399122 w 2775466"/>
                <a:gd name="connsiteY4" fmla="*/ 1778618 h 1793885"/>
                <a:gd name="connsiteX5" fmla="*/ 2727667 w 2775466"/>
                <a:gd name="connsiteY5" fmla="*/ 895968 h 1793885"/>
                <a:gd name="connsiteX6" fmla="*/ 2022182 w 2775466"/>
                <a:gd name="connsiteY6" fmla="*/ 5063 h 1793885"/>
                <a:gd name="connsiteX0" fmla="*/ 2022398 w 2781766"/>
                <a:gd name="connsiteY0" fmla="*/ 7317 h 1792817"/>
                <a:gd name="connsiteX1" fmla="*/ 1633778 w 2781766"/>
                <a:gd name="connsiteY1" fmla="*/ 569292 h 1792817"/>
                <a:gd name="connsiteX2" fmla="*/ 940358 w 2781766"/>
                <a:gd name="connsiteY2" fmla="*/ 1285572 h 1792817"/>
                <a:gd name="connsiteX3" fmla="*/ 48818 w 2781766"/>
                <a:gd name="connsiteY3" fmla="*/ 1445592 h 1792817"/>
                <a:gd name="connsiteX4" fmla="*/ 399338 w 2781766"/>
                <a:gd name="connsiteY4" fmla="*/ 1780872 h 1792817"/>
                <a:gd name="connsiteX5" fmla="*/ 2734233 w 2781766"/>
                <a:gd name="connsiteY5" fmla="*/ 974422 h 1792817"/>
                <a:gd name="connsiteX6" fmla="*/ 2022398 w 2781766"/>
                <a:gd name="connsiteY6" fmla="*/ 7317 h 1792817"/>
                <a:gd name="connsiteX0" fmla="*/ 2047798 w 2783057"/>
                <a:gd name="connsiteY0" fmla="*/ 6611 h 1852436"/>
                <a:gd name="connsiteX1" fmla="*/ 1633778 w 2783057"/>
                <a:gd name="connsiteY1" fmla="*/ 628911 h 1852436"/>
                <a:gd name="connsiteX2" fmla="*/ 940358 w 2783057"/>
                <a:gd name="connsiteY2" fmla="*/ 1345191 h 1852436"/>
                <a:gd name="connsiteX3" fmla="*/ 48818 w 2783057"/>
                <a:gd name="connsiteY3" fmla="*/ 1505211 h 1852436"/>
                <a:gd name="connsiteX4" fmla="*/ 399338 w 2783057"/>
                <a:gd name="connsiteY4" fmla="*/ 1840491 h 1852436"/>
                <a:gd name="connsiteX5" fmla="*/ 2734233 w 2783057"/>
                <a:gd name="connsiteY5" fmla="*/ 1034041 h 1852436"/>
                <a:gd name="connsiteX6" fmla="*/ 2047798 w 2783057"/>
                <a:gd name="connsiteY6" fmla="*/ 6611 h 1852436"/>
                <a:gd name="connsiteX0" fmla="*/ 2046508 w 2745399"/>
                <a:gd name="connsiteY0" fmla="*/ 6611 h 1852436"/>
                <a:gd name="connsiteX1" fmla="*/ 1632488 w 2745399"/>
                <a:gd name="connsiteY1" fmla="*/ 628911 h 1852436"/>
                <a:gd name="connsiteX2" fmla="*/ 939068 w 2745399"/>
                <a:gd name="connsiteY2" fmla="*/ 1345191 h 1852436"/>
                <a:gd name="connsiteX3" fmla="*/ 47528 w 2745399"/>
                <a:gd name="connsiteY3" fmla="*/ 1505211 h 1852436"/>
                <a:gd name="connsiteX4" fmla="*/ 398048 w 2745399"/>
                <a:gd name="connsiteY4" fmla="*/ 1840491 h 1852436"/>
                <a:gd name="connsiteX5" fmla="*/ 2694843 w 2745399"/>
                <a:gd name="connsiteY5" fmla="*/ 1034041 h 1852436"/>
                <a:gd name="connsiteX6" fmla="*/ 2046508 w 2745399"/>
                <a:gd name="connsiteY6" fmla="*/ 6611 h 185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5399" h="1852436">
                  <a:moveTo>
                    <a:pt x="2046508" y="6611"/>
                  </a:moveTo>
                  <a:cubicBezTo>
                    <a:pt x="1869449" y="-60911"/>
                    <a:pt x="1817061" y="405814"/>
                    <a:pt x="1632488" y="628911"/>
                  </a:cubicBezTo>
                  <a:cubicBezTo>
                    <a:pt x="1447915" y="852008"/>
                    <a:pt x="1203228" y="1199141"/>
                    <a:pt x="939068" y="1345191"/>
                  </a:cubicBezTo>
                  <a:cubicBezTo>
                    <a:pt x="674908" y="1491241"/>
                    <a:pt x="137698" y="1422661"/>
                    <a:pt x="47528" y="1505211"/>
                  </a:cubicBezTo>
                  <a:cubicBezTo>
                    <a:pt x="-42642" y="1587761"/>
                    <a:pt x="-43171" y="1919019"/>
                    <a:pt x="398048" y="1840491"/>
                  </a:cubicBezTo>
                  <a:cubicBezTo>
                    <a:pt x="839267" y="1761963"/>
                    <a:pt x="2288443" y="1270261"/>
                    <a:pt x="2694843" y="1034041"/>
                  </a:cubicBezTo>
                  <a:cubicBezTo>
                    <a:pt x="2939953" y="749561"/>
                    <a:pt x="2223567" y="74133"/>
                    <a:pt x="2046508" y="6611"/>
                  </a:cubicBezTo>
                  <a:close/>
                </a:path>
              </a:pathLst>
            </a:custGeom>
            <a:noFill/>
            <a:ln w="177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3" name="矢印: 右 122">
              <a:extLst>
                <a:ext uri="{FF2B5EF4-FFF2-40B4-BE49-F238E27FC236}">
                  <a16:creationId xmlns:a16="http://schemas.microsoft.com/office/drawing/2014/main" id="{255408EC-02CE-47A4-A0DD-19A938B37470}"/>
                </a:ext>
              </a:extLst>
            </p:cNvPr>
            <p:cNvSpPr/>
            <p:nvPr/>
          </p:nvSpPr>
          <p:spPr>
            <a:xfrm rot="20520000">
              <a:off x="1722519" y="5495909"/>
              <a:ext cx="2056516" cy="140400"/>
            </a:xfrm>
            <a:prstGeom prst="rightArrow">
              <a:avLst>
                <a:gd name="adj1" fmla="val 50000"/>
                <a:gd name="adj2" fmla="val 12867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4" name="矢印: 右 123">
              <a:extLst>
                <a:ext uri="{FF2B5EF4-FFF2-40B4-BE49-F238E27FC236}">
                  <a16:creationId xmlns:a16="http://schemas.microsoft.com/office/drawing/2014/main" id="{33F11567-983D-40B5-94D6-8264584F721F}"/>
                </a:ext>
              </a:extLst>
            </p:cNvPr>
            <p:cNvSpPr/>
            <p:nvPr/>
          </p:nvSpPr>
          <p:spPr>
            <a:xfrm rot="2220000">
              <a:off x="1290229" y="5682890"/>
              <a:ext cx="364659" cy="141450"/>
            </a:xfrm>
            <a:prstGeom prst="rightArrow">
              <a:avLst>
                <a:gd name="adj1" fmla="val 50000"/>
                <a:gd name="adj2" fmla="val 12867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108" name="グループ化 107">
              <a:extLst>
                <a:ext uri="{FF2B5EF4-FFF2-40B4-BE49-F238E27FC236}">
                  <a16:creationId xmlns:a16="http://schemas.microsoft.com/office/drawing/2014/main" id="{1C06EFD5-0BE4-4CB4-9F10-480C3A0CF642}"/>
                </a:ext>
              </a:extLst>
            </p:cNvPr>
            <p:cNvGrpSpPr/>
            <p:nvPr/>
          </p:nvGrpSpPr>
          <p:grpSpPr>
            <a:xfrm>
              <a:off x="642715" y="5150194"/>
              <a:ext cx="954230" cy="290759"/>
              <a:chOff x="-306526" y="0"/>
              <a:chExt cx="1298446" cy="321101"/>
            </a:xfrm>
          </p:grpSpPr>
          <p:sp>
            <p:nvSpPr>
              <p:cNvPr id="109" name="テキスト ボックス 229">
                <a:extLst>
                  <a:ext uri="{FF2B5EF4-FFF2-40B4-BE49-F238E27FC236}">
                    <a16:creationId xmlns:a16="http://schemas.microsoft.com/office/drawing/2014/main" id="{4F26EAEB-B984-4AD6-BF9D-9213EDEFB641}"/>
                  </a:ext>
                </a:extLst>
              </p:cNvPr>
              <p:cNvSpPr txBox="1">
                <a:spLocks noChangeArrowheads="1"/>
              </p:cNvSpPr>
              <p:nvPr/>
            </p:nvSpPr>
            <p:spPr bwMode="auto">
              <a:xfrm>
                <a:off x="-306526" y="247526"/>
                <a:ext cx="1298446" cy="73575"/>
              </a:xfrm>
              <a:prstGeom prst="rect">
                <a:avLst/>
              </a:prstGeom>
              <a:noFill/>
              <a:ln w="6350">
                <a:noFill/>
              </a:ln>
            </p:spPr>
            <p:txBody>
              <a:bodyPr wrap="square" lIns="3600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関西国際空港</a:t>
                </a:r>
                <a:endParaRPr kumimoji="0" lang="en-US" altLang="ja-JP"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nvGrpSpPr>
              <p:cNvPr id="110" name="グループ化 109">
                <a:extLst>
                  <a:ext uri="{FF2B5EF4-FFF2-40B4-BE49-F238E27FC236}">
                    <a16:creationId xmlns:a16="http://schemas.microsoft.com/office/drawing/2014/main" id="{BECC9EFE-2AD2-4EB1-B259-4E78A4069321}"/>
                  </a:ext>
                </a:extLst>
              </p:cNvPr>
              <p:cNvGrpSpPr/>
              <p:nvPr/>
            </p:nvGrpSpPr>
            <p:grpSpPr>
              <a:xfrm>
                <a:off x="199973" y="0"/>
                <a:ext cx="263294" cy="230936"/>
                <a:chOff x="199974" y="0"/>
                <a:chExt cx="1685241" cy="1604964"/>
              </a:xfrm>
            </p:grpSpPr>
            <p:sp>
              <p:nvSpPr>
                <p:cNvPr id="111" name="正方形/長方形 110">
                  <a:extLst>
                    <a:ext uri="{FF2B5EF4-FFF2-40B4-BE49-F238E27FC236}">
                      <a16:creationId xmlns:a16="http://schemas.microsoft.com/office/drawing/2014/main" id="{3934C50B-368B-4331-B65C-A59BD369FC39}"/>
                    </a:ext>
                  </a:extLst>
                </p:cNvPr>
                <p:cNvSpPr/>
                <p:nvPr/>
              </p:nvSpPr>
              <p:spPr>
                <a:xfrm>
                  <a:off x="966733" y="176213"/>
                  <a:ext cx="142875" cy="13620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5" name="直角三角形 124">
                  <a:extLst>
                    <a:ext uri="{FF2B5EF4-FFF2-40B4-BE49-F238E27FC236}">
                      <a16:creationId xmlns:a16="http://schemas.microsoft.com/office/drawing/2014/main" id="{7536FF94-6875-4FA3-807E-2B5BF9CFB2E5}"/>
                    </a:ext>
                  </a:extLst>
                </p:cNvPr>
                <p:cNvSpPr/>
                <p:nvPr/>
              </p:nvSpPr>
              <p:spPr>
                <a:xfrm>
                  <a:off x="1057218" y="671514"/>
                  <a:ext cx="827997" cy="216002"/>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6" name="直角三角形 125">
                  <a:extLst>
                    <a:ext uri="{FF2B5EF4-FFF2-40B4-BE49-F238E27FC236}">
                      <a16:creationId xmlns:a16="http://schemas.microsoft.com/office/drawing/2014/main" id="{A3A9D820-0E57-42D9-A5AC-2301B389D473}"/>
                    </a:ext>
                  </a:extLst>
                </p:cNvPr>
                <p:cNvSpPr/>
                <p:nvPr/>
              </p:nvSpPr>
              <p:spPr>
                <a:xfrm rot="16200000">
                  <a:off x="505975" y="359060"/>
                  <a:ext cx="216002" cy="828003"/>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7" name="二等辺三角形 126">
                  <a:extLst>
                    <a:ext uri="{FF2B5EF4-FFF2-40B4-BE49-F238E27FC236}">
                      <a16:creationId xmlns:a16="http://schemas.microsoft.com/office/drawing/2014/main" id="{BD818691-56A5-4634-AF73-A65E6036B417}"/>
                    </a:ext>
                  </a:extLst>
                </p:cNvPr>
                <p:cNvSpPr/>
                <p:nvPr/>
              </p:nvSpPr>
              <p:spPr>
                <a:xfrm>
                  <a:off x="776237" y="1409700"/>
                  <a:ext cx="533400" cy="1333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9" name="二等辺三角形 128">
                  <a:extLst>
                    <a:ext uri="{FF2B5EF4-FFF2-40B4-BE49-F238E27FC236}">
                      <a16:creationId xmlns:a16="http://schemas.microsoft.com/office/drawing/2014/main" id="{9DA55D07-F989-46C8-B5F9-64489E4F292B}"/>
                    </a:ext>
                  </a:extLst>
                </p:cNvPr>
                <p:cNvSpPr/>
                <p:nvPr/>
              </p:nvSpPr>
              <p:spPr>
                <a:xfrm>
                  <a:off x="966727" y="0"/>
                  <a:ext cx="144000" cy="17621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0" name="正方形/長方形 129">
                  <a:extLst>
                    <a:ext uri="{FF2B5EF4-FFF2-40B4-BE49-F238E27FC236}">
                      <a16:creationId xmlns:a16="http://schemas.microsoft.com/office/drawing/2014/main" id="{F18577D6-E612-4CA0-9CD0-8D11947BFC3E}"/>
                    </a:ext>
                  </a:extLst>
                </p:cNvPr>
                <p:cNvSpPr/>
                <p:nvPr/>
              </p:nvSpPr>
              <p:spPr>
                <a:xfrm>
                  <a:off x="580971" y="657225"/>
                  <a:ext cx="61913" cy="1095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1" name="正方形/長方形 130">
                  <a:extLst>
                    <a:ext uri="{FF2B5EF4-FFF2-40B4-BE49-F238E27FC236}">
                      <a16:creationId xmlns:a16="http://schemas.microsoft.com/office/drawing/2014/main" id="{BF6CE93A-28EC-4DC1-9D39-C394A5AA86F2}"/>
                    </a:ext>
                  </a:extLst>
                </p:cNvPr>
                <p:cNvSpPr/>
                <p:nvPr/>
              </p:nvSpPr>
              <p:spPr>
                <a:xfrm>
                  <a:off x="1409642" y="652463"/>
                  <a:ext cx="61913" cy="1095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32" name="直線コネクタ 131">
                  <a:extLst>
                    <a:ext uri="{FF2B5EF4-FFF2-40B4-BE49-F238E27FC236}">
                      <a16:creationId xmlns:a16="http://schemas.microsoft.com/office/drawing/2014/main" id="{F919E071-985F-4561-BCE5-4FC2F59FE40A}"/>
                    </a:ext>
                  </a:extLst>
                </p:cNvPr>
                <p:cNvCxnSpPr/>
                <p:nvPr/>
              </p:nvCxnSpPr>
              <p:spPr>
                <a:xfrm>
                  <a:off x="1042934" y="1485903"/>
                  <a:ext cx="0" cy="119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87" name="グループ化 186">
              <a:extLst>
                <a:ext uri="{FF2B5EF4-FFF2-40B4-BE49-F238E27FC236}">
                  <a16:creationId xmlns:a16="http://schemas.microsoft.com/office/drawing/2014/main" id="{83BA86BD-5A5A-4561-A53F-DA0DF6E1B6F2}"/>
                </a:ext>
              </a:extLst>
            </p:cNvPr>
            <p:cNvGrpSpPr/>
            <p:nvPr/>
          </p:nvGrpSpPr>
          <p:grpSpPr>
            <a:xfrm>
              <a:off x="2515799" y="2875366"/>
              <a:ext cx="612000" cy="213684"/>
              <a:chOff x="-315319" y="0"/>
              <a:chExt cx="1298446" cy="356772"/>
            </a:xfrm>
          </p:grpSpPr>
          <p:sp>
            <p:nvSpPr>
              <p:cNvPr id="188" name="テキスト ボックス 229">
                <a:extLst>
                  <a:ext uri="{FF2B5EF4-FFF2-40B4-BE49-F238E27FC236}">
                    <a16:creationId xmlns:a16="http://schemas.microsoft.com/office/drawing/2014/main" id="{FCADCFD2-FC99-457C-AFF6-539F6C8329CE}"/>
                  </a:ext>
                </a:extLst>
              </p:cNvPr>
              <p:cNvSpPr txBox="1">
                <a:spLocks noChangeArrowheads="1"/>
              </p:cNvSpPr>
              <p:nvPr/>
            </p:nvSpPr>
            <p:spPr bwMode="auto">
              <a:xfrm>
                <a:off x="-315319" y="247525"/>
                <a:ext cx="1298446" cy="109247"/>
              </a:xfrm>
              <a:prstGeom prst="rect">
                <a:avLst/>
              </a:prstGeom>
              <a:noFill/>
              <a:ln w="6350">
                <a:noFill/>
              </a:ln>
            </p:spPr>
            <p:txBody>
              <a:bodyPr wrap="square" lIns="3600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大阪国際空港</a:t>
                </a:r>
                <a:endParaRPr kumimoji="0" lang="en-US" altLang="ja-JP"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nvGrpSpPr>
              <p:cNvPr id="189" name="グループ化 188">
                <a:extLst>
                  <a:ext uri="{FF2B5EF4-FFF2-40B4-BE49-F238E27FC236}">
                    <a16:creationId xmlns:a16="http://schemas.microsoft.com/office/drawing/2014/main" id="{6C1DC1E2-32FD-450C-9F25-8D84EEF73B70}"/>
                  </a:ext>
                </a:extLst>
              </p:cNvPr>
              <p:cNvGrpSpPr/>
              <p:nvPr/>
            </p:nvGrpSpPr>
            <p:grpSpPr>
              <a:xfrm>
                <a:off x="199973" y="0"/>
                <a:ext cx="263294" cy="230936"/>
                <a:chOff x="199974" y="0"/>
                <a:chExt cx="1685241" cy="1604964"/>
              </a:xfrm>
            </p:grpSpPr>
            <p:sp>
              <p:nvSpPr>
                <p:cNvPr id="190" name="正方形/長方形 189">
                  <a:extLst>
                    <a:ext uri="{FF2B5EF4-FFF2-40B4-BE49-F238E27FC236}">
                      <a16:creationId xmlns:a16="http://schemas.microsoft.com/office/drawing/2014/main" id="{0F3C85DA-2721-42CA-809D-A26B25F0FD80}"/>
                    </a:ext>
                  </a:extLst>
                </p:cNvPr>
                <p:cNvSpPr/>
                <p:nvPr/>
              </p:nvSpPr>
              <p:spPr>
                <a:xfrm>
                  <a:off x="966733" y="176213"/>
                  <a:ext cx="142875" cy="13620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1" name="直角三角形 190">
                  <a:extLst>
                    <a:ext uri="{FF2B5EF4-FFF2-40B4-BE49-F238E27FC236}">
                      <a16:creationId xmlns:a16="http://schemas.microsoft.com/office/drawing/2014/main" id="{54548B77-E98E-4475-AD8F-763DA4345948}"/>
                    </a:ext>
                  </a:extLst>
                </p:cNvPr>
                <p:cNvSpPr/>
                <p:nvPr/>
              </p:nvSpPr>
              <p:spPr>
                <a:xfrm>
                  <a:off x="1057218" y="671514"/>
                  <a:ext cx="827997" cy="216002"/>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2" name="直角三角形 191">
                  <a:extLst>
                    <a:ext uri="{FF2B5EF4-FFF2-40B4-BE49-F238E27FC236}">
                      <a16:creationId xmlns:a16="http://schemas.microsoft.com/office/drawing/2014/main" id="{E1FB5EDD-1684-413E-8A8F-A6730F423B94}"/>
                    </a:ext>
                  </a:extLst>
                </p:cNvPr>
                <p:cNvSpPr/>
                <p:nvPr/>
              </p:nvSpPr>
              <p:spPr>
                <a:xfrm rot="16200000">
                  <a:off x="505975" y="359060"/>
                  <a:ext cx="216002" cy="828003"/>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3" name="二等辺三角形 192">
                  <a:extLst>
                    <a:ext uri="{FF2B5EF4-FFF2-40B4-BE49-F238E27FC236}">
                      <a16:creationId xmlns:a16="http://schemas.microsoft.com/office/drawing/2014/main" id="{0D3D242C-84D5-4F55-866A-357C7FB32223}"/>
                    </a:ext>
                  </a:extLst>
                </p:cNvPr>
                <p:cNvSpPr/>
                <p:nvPr/>
              </p:nvSpPr>
              <p:spPr>
                <a:xfrm>
                  <a:off x="776237" y="1409700"/>
                  <a:ext cx="533400" cy="1333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4" name="二等辺三角形 193">
                  <a:extLst>
                    <a:ext uri="{FF2B5EF4-FFF2-40B4-BE49-F238E27FC236}">
                      <a16:creationId xmlns:a16="http://schemas.microsoft.com/office/drawing/2014/main" id="{7F007EC3-03C5-494A-95B1-4B18C1FD4135}"/>
                    </a:ext>
                  </a:extLst>
                </p:cNvPr>
                <p:cNvSpPr/>
                <p:nvPr/>
              </p:nvSpPr>
              <p:spPr>
                <a:xfrm>
                  <a:off x="966727" y="0"/>
                  <a:ext cx="144000" cy="17621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5" name="正方形/長方形 194">
                  <a:extLst>
                    <a:ext uri="{FF2B5EF4-FFF2-40B4-BE49-F238E27FC236}">
                      <a16:creationId xmlns:a16="http://schemas.microsoft.com/office/drawing/2014/main" id="{D4B3DFE0-5E79-4F98-99D3-FCFC5C424B18}"/>
                    </a:ext>
                  </a:extLst>
                </p:cNvPr>
                <p:cNvSpPr/>
                <p:nvPr/>
              </p:nvSpPr>
              <p:spPr>
                <a:xfrm>
                  <a:off x="580971" y="657225"/>
                  <a:ext cx="61913" cy="1095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6" name="正方形/長方形 195">
                  <a:extLst>
                    <a:ext uri="{FF2B5EF4-FFF2-40B4-BE49-F238E27FC236}">
                      <a16:creationId xmlns:a16="http://schemas.microsoft.com/office/drawing/2014/main" id="{45F44A80-4989-41CB-8C0E-19CFC6BDE392}"/>
                    </a:ext>
                  </a:extLst>
                </p:cNvPr>
                <p:cNvSpPr/>
                <p:nvPr/>
              </p:nvSpPr>
              <p:spPr>
                <a:xfrm>
                  <a:off x="1409642" y="652463"/>
                  <a:ext cx="61913" cy="1095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97" name="直線コネクタ 196">
                  <a:extLst>
                    <a:ext uri="{FF2B5EF4-FFF2-40B4-BE49-F238E27FC236}">
                      <a16:creationId xmlns:a16="http://schemas.microsoft.com/office/drawing/2014/main" id="{D53A1E8E-9D3D-49C7-AE73-B35ED8D3373B}"/>
                    </a:ext>
                  </a:extLst>
                </p:cNvPr>
                <p:cNvCxnSpPr/>
                <p:nvPr/>
              </p:nvCxnSpPr>
              <p:spPr>
                <a:xfrm>
                  <a:off x="1042934" y="1485903"/>
                  <a:ext cx="0" cy="119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8" name="矢印: 右 127">
              <a:extLst>
                <a:ext uri="{FF2B5EF4-FFF2-40B4-BE49-F238E27FC236}">
                  <a16:creationId xmlns:a16="http://schemas.microsoft.com/office/drawing/2014/main" id="{B915AF6A-522A-4A0A-9BDF-D8CD6CE39626}"/>
                </a:ext>
              </a:extLst>
            </p:cNvPr>
            <p:cNvSpPr/>
            <p:nvPr/>
          </p:nvSpPr>
          <p:spPr>
            <a:xfrm rot="13800000">
              <a:off x="3357414" y="4370018"/>
              <a:ext cx="828000" cy="141450"/>
            </a:xfrm>
            <a:prstGeom prst="rightArrow">
              <a:avLst>
                <a:gd name="adj1" fmla="val 50000"/>
                <a:gd name="adj2" fmla="val 12867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7" name="矢印: 右 146">
              <a:extLst>
                <a:ext uri="{FF2B5EF4-FFF2-40B4-BE49-F238E27FC236}">
                  <a16:creationId xmlns:a16="http://schemas.microsoft.com/office/drawing/2014/main" id="{157D5771-096B-4DDF-A4B7-C06ED87673D8}"/>
                </a:ext>
              </a:extLst>
            </p:cNvPr>
            <p:cNvSpPr/>
            <p:nvPr/>
          </p:nvSpPr>
          <p:spPr>
            <a:xfrm rot="18480000">
              <a:off x="3813642" y="4943372"/>
              <a:ext cx="344449" cy="141450"/>
            </a:xfrm>
            <a:prstGeom prst="rightArrow">
              <a:avLst>
                <a:gd name="adj1" fmla="val 50000"/>
                <a:gd name="adj2" fmla="val 12867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9" name="矢印: 右 158">
              <a:extLst>
                <a:ext uri="{FF2B5EF4-FFF2-40B4-BE49-F238E27FC236}">
                  <a16:creationId xmlns:a16="http://schemas.microsoft.com/office/drawing/2014/main" id="{D1AA2525-70E2-4830-AC68-B77F14276270}"/>
                </a:ext>
              </a:extLst>
            </p:cNvPr>
            <p:cNvSpPr/>
            <p:nvPr/>
          </p:nvSpPr>
          <p:spPr>
            <a:xfrm rot="6780000">
              <a:off x="2967789" y="4243441"/>
              <a:ext cx="360000" cy="141450"/>
            </a:xfrm>
            <a:prstGeom prst="rightArrow">
              <a:avLst>
                <a:gd name="adj1" fmla="val 50000"/>
                <a:gd name="adj2" fmla="val 12867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0" name="矢印: 右 159">
              <a:extLst>
                <a:ext uri="{FF2B5EF4-FFF2-40B4-BE49-F238E27FC236}">
                  <a16:creationId xmlns:a16="http://schemas.microsoft.com/office/drawing/2014/main" id="{15E76494-2954-4098-BCE4-B306746D093B}"/>
                </a:ext>
              </a:extLst>
            </p:cNvPr>
            <p:cNvSpPr/>
            <p:nvPr/>
          </p:nvSpPr>
          <p:spPr>
            <a:xfrm rot="8100000">
              <a:off x="2138531" y="4988343"/>
              <a:ext cx="936000" cy="141450"/>
            </a:xfrm>
            <a:prstGeom prst="rightArrow">
              <a:avLst>
                <a:gd name="adj1" fmla="val 50000"/>
                <a:gd name="adj2" fmla="val 12867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1" name="矢印: 右 160">
              <a:extLst>
                <a:ext uri="{FF2B5EF4-FFF2-40B4-BE49-F238E27FC236}">
                  <a16:creationId xmlns:a16="http://schemas.microsoft.com/office/drawing/2014/main" id="{6CF6AF97-5EC3-4874-830D-F4229070F4BC}"/>
                </a:ext>
              </a:extLst>
            </p:cNvPr>
            <p:cNvSpPr/>
            <p:nvPr/>
          </p:nvSpPr>
          <p:spPr>
            <a:xfrm rot="10260000">
              <a:off x="1414119" y="5388010"/>
              <a:ext cx="720000" cy="141450"/>
            </a:xfrm>
            <a:prstGeom prst="rightArrow">
              <a:avLst>
                <a:gd name="adj1" fmla="val 50000"/>
                <a:gd name="adj2" fmla="val 12867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フリーフォーム: 図形 8">
              <a:extLst>
                <a:ext uri="{FF2B5EF4-FFF2-40B4-BE49-F238E27FC236}">
                  <a16:creationId xmlns:a16="http://schemas.microsoft.com/office/drawing/2014/main" id="{8C33AA25-D52C-4684-A409-61C526C0F012}"/>
                </a:ext>
              </a:extLst>
            </p:cNvPr>
            <p:cNvSpPr/>
            <p:nvPr/>
          </p:nvSpPr>
          <p:spPr>
            <a:xfrm>
              <a:off x="2573013" y="2288185"/>
              <a:ext cx="1825841" cy="1430472"/>
            </a:xfrm>
            <a:custGeom>
              <a:avLst/>
              <a:gdLst>
                <a:gd name="connsiteX0" fmla="*/ 684373 w 1825841"/>
                <a:gd name="connsiteY0" fmla="*/ 1160814 h 1430472"/>
                <a:gd name="connsiteX1" fmla="*/ 576423 w 1825841"/>
                <a:gd name="connsiteY1" fmla="*/ 1408464 h 1430472"/>
                <a:gd name="connsiteX2" fmla="*/ 11273 w 1825841"/>
                <a:gd name="connsiteY2" fmla="*/ 602014 h 1430472"/>
                <a:gd name="connsiteX3" fmla="*/ 1154273 w 1825841"/>
                <a:gd name="connsiteY3" fmla="*/ 125764 h 1430472"/>
                <a:gd name="connsiteX4" fmla="*/ 1763873 w 1825841"/>
                <a:gd name="connsiteY4" fmla="*/ 17814 h 1430472"/>
                <a:gd name="connsiteX5" fmla="*/ 1770223 w 1825841"/>
                <a:gd name="connsiteY5" fmla="*/ 424214 h 1430472"/>
                <a:gd name="connsiteX6" fmla="*/ 1452723 w 1825841"/>
                <a:gd name="connsiteY6" fmla="*/ 716314 h 1430472"/>
                <a:gd name="connsiteX7" fmla="*/ 684373 w 1825841"/>
                <a:gd name="connsiteY7" fmla="*/ 1160814 h 14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841" h="1430472">
                  <a:moveTo>
                    <a:pt x="684373" y="1160814"/>
                  </a:moveTo>
                  <a:cubicBezTo>
                    <a:pt x="538323" y="1276172"/>
                    <a:pt x="688606" y="1501597"/>
                    <a:pt x="576423" y="1408464"/>
                  </a:cubicBezTo>
                  <a:cubicBezTo>
                    <a:pt x="464240" y="1315331"/>
                    <a:pt x="-85035" y="815797"/>
                    <a:pt x="11273" y="602014"/>
                  </a:cubicBezTo>
                  <a:cubicBezTo>
                    <a:pt x="107581" y="388231"/>
                    <a:pt x="862173" y="223131"/>
                    <a:pt x="1154273" y="125764"/>
                  </a:cubicBezTo>
                  <a:cubicBezTo>
                    <a:pt x="1446373" y="28397"/>
                    <a:pt x="1661215" y="-31928"/>
                    <a:pt x="1763873" y="17814"/>
                  </a:cubicBezTo>
                  <a:cubicBezTo>
                    <a:pt x="1866531" y="67556"/>
                    <a:pt x="1822081" y="307797"/>
                    <a:pt x="1770223" y="424214"/>
                  </a:cubicBezTo>
                  <a:cubicBezTo>
                    <a:pt x="1718365" y="540631"/>
                    <a:pt x="1628406" y="593547"/>
                    <a:pt x="1452723" y="716314"/>
                  </a:cubicBezTo>
                  <a:cubicBezTo>
                    <a:pt x="1277040" y="839081"/>
                    <a:pt x="830423" y="1045456"/>
                    <a:pt x="684373" y="1160814"/>
                  </a:cubicBezTo>
                  <a:close/>
                </a:path>
              </a:pathLst>
            </a:custGeom>
            <a:noFill/>
            <a:ln w="17780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矢印: 右 4">
              <a:extLst>
                <a:ext uri="{FF2B5EF4-FFF2-40B4-BE49-F238E27FC236}">
                  <a16:creationId xmlns:a16="http://schemas.microsoft.com/office/drawing/2014/main" id="{4F7ACDA7-B881-43EB-B603-45B2870D30C2}"/>
                </a:ext>
              </a:extLst>
            </p:cNvPr>
            <p:cNvSpPr/>
            <p:nvPr/>
          </p:nvSpPr>
          <p:spPr>
            <a:xfrm rot="14130296">
              <a:off x="2365191" y="3274730"/>
              <a:ext cx="951565" cy="141450"/>
            </a:xfrm>
            <a:prstGeom prst="rightArrow">
              <a:avLst>
                <a:gd name="adj1" fmla="val 50000"/>
                <a:gd name="adj2" fmla="val 128673"/>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2" name="矢印: 右 101">
              <a:extLst>
                <a:ext uri="{FF2B5EF4-FFF2-40B4-BE49-F238E27FC236}">
                  <a16:creationId xmlns:a16="http://schemas.microsoft.com/office/drawing/2014/main" id="{D311976C-806C-4138-8EDC-AFB3921E10A4}"/>
                </a:ext>
              </a:extLst>
            </p:cNvPr>
            <p:cNvSpPr/>
            <p:nvPr/>
          </p:nvSpPr>
          <p:spPr>
            <a:xfrm rot="19620000">
              <a:off x="2646578" y="2600595"/>
              <a:ext cx="359944" cy="141450"/>
            </a:xfrm>
            <a:prstGeom prst="rightArrow">
              <a:avLst>
                <a:gd name="adj1" fmla="val 50000"/>
                <a:gd name="adj2" fmla="val 128673"/>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6" name="矢印: 右 105">
              <a:extLst>
                <a:ext uri="{FF2B5EF4-FFF2-40B4-BE49-F238E27FC236}">
                  <a16:creationId xmlns:a16="http://schemas.microsoft.com/office/drawing/2014/main" id="{50ED81DA-D344-41B2-96F5-6C325ED1CE23}"/>
                </a:ext>
              </a:extLst>
            </p:cNvPr>
            <p:cNvSpPr/>
            <p:nvPr/>
          </p:nvSpPr>
          <p:spPr>
            <a:xfrm rot="20880000">
              <a:off x="3067712" y="2427560"/>
              <a:ext cx="612861" cy="141450"/>
            </a:xfrm>
            <a:prstGeom prst="rightArrow">
              <a:avLst>
                <a:gd name="adj1" fmla="val 50000"/>
                <a:gd name="adj2" fmla="val 128673"/>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2" name="矢印: 右 111">
              <a:extLst>
                <a:ext uri="{FF2B5EF4-FFF2-40B4-BE49-F238E27FC236}">
                  <a16:creationId xmlns:a16="http://schemas.microsoft.com/office/drawing/2014/main" id="{687A4D8E-9D92-4320-B355-FC91EFD0C710}"/>
                </a:ext>
              </a:extLst>
            </p:cNvPr>
            <p:cNvSpPr/>
            <p:nvPr/>
          </p:nvSpPr>
          <p:spPr>
            <a:xfrm rot="6660000">
              <a:off x="4191812" y="2517557"/>
              <a:ext cx="401548" cy="141450"/>
            </a:xfrm>
            <a:prstGeom prst="rightArrow">
              <a:avLst>
                <a:gd name="adj1" fmla="val 50000"/>
                <a:gd name="adj2" fmla="val 128673"/>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9" name="矢印: 右 138">
              <a:extLst>
                <a:ext uri="{FF2B5EF4-FFF2-40B4-BE49-F238E27FC236}">
                  <a16:creationId xmlns:a16="http://schemas.microsoft.com/office/drawing/2014/main" id="{01D19E03-F089-47CF-AED1-6A301F92E035}"/>
                </a:ext>
              </a:extLst>
            </p:cNvPr>
            <p:cNvSpPr/>
            <p:nvPr/>
          </p:nvSpPr>
          <p:spPr>
            <a:xfrm rot="8955070">
              <a:off x="3264398" y="3078383"/>
              <a:ext cx="996005" cy="166065"/>
            </a:xfrm>
            <a:prstGeom prst="rightArrow">
              <a:avLst>
                <a:gd name="adj1" fmla="val 50000"/>
                <a:gd name="adj2" fmla="val 128673"/>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1" name="矢印: 右 270">
              <a:extLst>
                <a:ext uri="{FF2B5EF4-FFF2-40B4-BE49-F238E27FC236}">
                  <a16:creationId xmlns:a16="http://schemas.microsoft.com/office/drawing/2014/main" id="{F2494676-1B69-4A51-9ECB-C7C44166AB40}"/>
                </a:ext>
              </a:extLst>
            </p:cNvPr>
            <p:cNvSpPr/>
            <p:nvPr/>
          </p:nvSpPr>
          <p:spPr>
            <a:xfrm rot="20950098">
              <a:off x="3807165" y="2286117"/>
              <a:ext cx="543212" cy="141450"/>
            </a:xfrm>
            <a:prstGeom prst="rightArrow">
              <a:avLst>
                <a:gd name="adj1" fmla="val 50000"/>
                <a:gd name="adj2" fmla="val 128673"/>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3" name="矢印: 右 272">
              <a:extLst>
                <a:ext uri="{FF2B5EF4-FFF2-40B4-BE49-F238E27FC236}">
                  <a16:creationId xmlns:a16="http://schemas.microsoft.com/office/drawing/2014/main" id="{8416D3B4-6B03-4D54-BA06-01B88DC54BA4}"/>
                </a:ext>
              </a:extLst>
            </p:cNvPr>
            <p:cNvSpPr/>
            <p:nvPr/>
          </p:nvSpPr>
          <p:spPr>
            <a:xfrm rot="5799199">
              <a:off x="3091179" y="3606498"/>
              <a:ext cx="288943" cy="141450"/>
            </a:xfrm>
            <a:prstGeom prst="rightArrow">
              <a:avLst>
                <a:gd name="adj1" fmla="val 50000"/>
                <a:gd name="adj2" fmla="val 128673"/>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184" name="グループ化 183">
              <a:extLst>
                <a:ext uri="{FF2B5EF4-FFF2-40B4-BE49-F238E27FC236}">
                  <a16:creationId xmlns:a16="http://schemas.microsoft.com/office/drawing/2014/main" id="{F15953D1-3506-4DBC-831F-BC71A4758764}"/>
                </a:ext>
              </a:extLst>
            </p:cNvPr>
            <p:cNvGrpSpPr/>
            <p:nvPr/>
          </p:nvGrpSpPr>
          <p:grpSpPr>
            <a:xfrm>
              <a:off x="3051044" y="3410202"/>
              <a:ext cx="396000" cy="109166"/>
              <a:chOff x="4958788" y="3415900"/>
              <a:chExt cx="839651" cy="179722"/>
            </a:xfrm>
          </p:grpSpPr>
          <p:sp>
            <p:nvSpPr>
              <p:cNvPr id="185" name="四角形: 1 つの角を切り取る 184">
                <a:extLst>
                  <a:ext uri="{FF2B5EF4-FFF2-40B4-BE49-F238E27FC236}">
                    <a16:creationId xmlns:a16="http://schemas.microsoft.com/office/drawing/2014/main" id="{023798B2-7FA3-4DA2-82BC-BD67DE0FBE58}"/>
                  </a:ext>
                </a:extLst>
              </p:cNvPr>
              <p:cNvSpPr/>
              <p:nvPr/>
            </p:nvSpPr>
            <p:spPr>
              <a:xfrm flipH="1">
                <a:off x="5225950" y="3415900"/>
                <a:ext cx="305328" cy="72000"/>
              </a:xfrm>
              <a:prstGeom prst="snip1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6" name="テキスト ボックス 229">
                <a:extLst>
                  <a:ext uri="{FF2B5EF4-FFF2-40B4-BE49-F238E27FC236}">
                    <a16:creationId xmlns:a16="http://schemas.microsoft.com/office/drawing/2014/main" id="{CAA119B4-F83F-4DA3-BC9C-EED5DE573AF3}"/>
                  </a:ext>
                </a:extLst>
              </p:cNvPr>
              <p:cNvSpPr txBox="1">
                <a:spLocks noChangeArrowheads="1"/>
              </p:cNvSpPr>
              <p:nvPr/>
            </p:nvSpPr>
            <p:spPr bwMode="auto">
              <a:xfrm>
                <a:off x="4958788" y="3487900"/>
                <a:ext cx="839651" cy="107722"/>
              </a:xfrm>
              <a:prstGeom prst="rect">
                <a:avLst/>
              </a:prstGeom>
              <a:noFill/>
              <a:ln w="6350">
                <a:noFill/>
              </a:ln>
            </p:spPr>
            <p:txBody>
              <a:bodyPr wrap="square" lIns="3600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新大阪駅</a:t>
                </a:r>
                <a:endParaRPr kumimoji="0" lang="en-US" altLang="ja-JP"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sp>
          <p:nvSpPr>
            <p:cNvPr id="157" name="円弧 156">
              <a:extLst>
                <a:ext uri="{FF2B5EF4-FFF2-40B4-BE49-F238E27FC236}">
                  <a16:creationId xmlns:a16="http://schemas.microsoft.com/office/drawing/2014/main" id="{5B381DFF-EFB8-489E-9331-91131578A176}"/>
                </a:ext>
              </a:extLst>
            </p:cNvPr>
            <p:cNvSpPr/>
            <p:nvPr/>
          </p:nvSpPr>
          <p:spPr>
            <a:xfrm rot="11242021">
              <a:off x="2975284" y="3685851"/>
              <a:ext cx="531523" cy="490891"/>
            </a:xfrm>
            <a:prstGeom prst="arc">
              <a:avLst>
                <a:gd name="adj1" fmla="val 875426"/>
                <a:gd name="adj2" fmla="val 672242"/>
              </a:avLst>
            </a:prstGeom>
            <a:ln w="76200">
              <a:gradFill>
                <a:gsLst>
                  <a:gs pos="0">
                    <a:schemeClr val="accent1">
                      <a:lumMod val="5000"/>
                      <a:lumOff val="95000"/>
                      <a:alpha val="69000"/>
                    </a:schemeClr>
                  </a:gs>
                  <a:gs pos="74000">
                    <a:schemeClr val="accent2">
                      <a:alpha val="80000"/>
                    </a:schemeClr>
                  </a:gs>
                  <a:gs pos="83000">
                    <a:schemeClr val="accent2"/>
                  </a:gs>
                  <a:gs pos="100000">
                    <a:schemeClr val="accent2"/>
                  </a:gs>
                </a:gsLst>
                <a:lin ang="5400000" scaled="1"/>
              </a:gra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275" name="グループ化 274">
              <a:extLst>
                <a:ext uri="{FF2B5EF4-FFF2-40B4-BE49-F238E27FC236}">
                  <a16:creationId xmlns:a16="http://schemas.microsoft.com/office/drawing/2014/main" id="{E6D05EE8-285F-4C17-9C97-ACC4E85EBCB9}"/>
                </a:ext>
              </a:extLst>
            </p:cNvPr>
            <p:cNvGrpSpPr/>
            <p:nvPr/>
          </p:nvGrpSpPr>
          <p:grpSpPr>
            <a:xfrm>
              <a:off x="1038897" y="2570307"/>
              <a:ext cx="1008000" cy="907090"/>
              <a:chOff x="1348617" y="1575435"/>
              <a:chExt cx="1008000" cy="907090"/>
            </a:xfrm>
          </p:grpSpPr>
          <p:sp>
            <p:nvSpPr>
              <p:cNvPr id="276" name="正方形/長方形 275">
                <a:extLst>
                  <a:ext uri="{FF2B5EF4-FFF2-40B4-BE49-F238E27FC236}">
                    <a16:creationId xmlns:a16="http://schemas.microsoft.com/office/drawing/2014/main" id="{F7A4DCF9-9BB4-464F-8579-12DDE6BD5AD4}"/>
                  </a:ext>
                </a:extLst>
              </p:cNvPr>
              <p:cNvSpPr/>
              <p:nvPr/>
            </p:nvSpPr>
            <p:spPr>
              <a:xfrm>
                <a:off x="1733139" y="1575435"/>
                <a:ext cx="200376" cy="252377"/>
              </a:xfrm>
              <a:prstGeom prst="rect">
                <a:avLst/>
              </a:prstGeom>
              <a:noFill/>
            </p:spPr>
            <p:txBody>
              <a:bodyPr wrap="non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USJ</a:t>
                </a:r>
                <a:endParaRPr kumimoji="1" lang="ja-JP" altLang="en-US"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277" name="Picture 3">
                <a:extLst>
                  <a:ext uri="{FF2B5EF4-FFF2-40B4-BE49-F238E27FC236}">
                    <a16:creationId xmlns:a16="http://schemas.microsoft.com/office/drawing/2014/main" id="{7E832117-BCB5-4801-85A9-1CA32ECB08E5}"/>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348617" y="1810693"/>
                <a:ext cx="1008000" cy="671832"/>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281" name="グループ化 280">
              <a:extLst>
                <a:ext uri="{FF2B5EF4-FFF2-40B4-BE49-F238E27FC236}">
                  <a16:creationId xmlns:a16="http://schemas.microsoft.com/office/drawing/2014/main" id="{75E85326-0F90-471A-8F91-7AB8CBE4A3DC}"/>
                </a:ext>
              </a:extLst>
            </p:cNvPr>
            <p:cNvGrpSpPr/>
            <p:nvPr/>
          </p:nvGrpSpPr>
          <p:grpSpPr>
            <a:xfrm>
              <a:off x="108451" y="5488369"/>
              <a:ext cx="859304" cy="774268"/>
              <a:chOff x="378327" y="5960293"/>
              <a:chExt cx="859304" cy="774268"/>
            </a:xfrm>
          </p:grpSpPr>
          <p:sp>
            <p:nvSpPr>
              <p:cNvPr id="282" name="正方形/長方形 281">
                <a:extLst>
                  <a:ext uri="{FF2B5EF4-FFF2-40B4-BE49-F238E27FC236}">
                    <a16:creationId xmlns:a16="http://schemas.microsoft.com/office/drawing/2014/main" id="{5B2A19F1-7789-47A3-B9C9-5BCCA51F2574}"/>
                  </a:ext>
                </a:extLst>
              </p:cNvPr>
              <p:cNvSpPr/>
              <p:nvPr/>
            </p:nvSpPr>
            <p:spPr>
              <a:xfrm>
                <a:off x="387387" y="5960293"/>
                <a:ext cx="850244" cy="252377"/>
              </a:xfrm>
              <a:prstGeom prst="rect">
                <a:avLst/>
              </a:prstGeom>
              <a:noFill/>
            </p:spPr>
            <p:txBody>
              <a:bodyPr wrap="squar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りんくう公園周辺</a:t>
                </a:r>
              </a:p>
            </p:txBody>
          </p:sp>
          <p:pic>
            <p:nvPicPr>
              <p:cNvPr id="283" name="図 282">
                <a:extLst>
                  <a:ext uri="{FF2B5EF4-FFF2-40B4-BE49-F238E27FC236}">
                    <a16:creationId xmlns:a16="http://schemas.microsoft.com/office/drawing/2014/main" id="{597407C6-041F-42D7-A47D-048637513AD2}"/>
                  </a:ext>
                </a:extLst>
              </p:cNvPr>
              <p:cNvPicPr>
                <a:picLocks noChangeAspect="1"/>
              </p:cNvPicPr>
              <p:nvPr/>
            </p:nvPicPr>
            <p:blipFill rotWithShape="1">
              <a:blip r:embed="rId17" cstate="email">
                <a:extLst>
                  <a:ext uri="{28A0092B-C50C-407E-A947-70E740481C1C}">
                    <a14:useLocalDpi xmlns:a14="http://schemas.microsoft.com/office/drawing/2010/main" val="0"/>
                  </a:ext>
                </a:extLst>
              </a:blip>
              <a:srcRect r="4522"/>
              <a:stretch/>
            </p:blipFill>
            <p:spPr>
              <a:xfrm>
                <a:off x="378327" y="6170536"/>
                <a:ext cx="859304" cy="564025"/>
              </a:xfrm>
              <a:prstGeom prst="rect">
                <a:avLst/>
              </a:prstGeom>
              <a:effectLst>
                <a:outerShdw blurRad="50800" dist="38100" dir="2700000" algn="tl" rotWithShape="0">
                  <a:prstClr val="black">
                    <a:alpha val="40000"/>
                  </a:prstClr>
                </a:outerShdw>
              </a:effectLst>
            </p:spPr>
          </p:pic>
        </p:grpSp>
        <p:grpSp>
          <p:nvGrpSpPr>
            <p:cNvPr id="290" name="グループ化 289">
              <a:extLst>
                <a:ext uri="{FF2B5EF4-FFF2-40B4-BE49-F238E27FC236}">
                  <a16:creationId xmlns:a16="http://schemas.microsoft.com/office/drawing/2014/main" id="{98608DDB-2E6B-45B2-82EC-DF9A469676FA}"/>
                </a:ext>
              </a:extLst>
            </p:cNvPr>
            <p:cNvGrpSpPr/>
            <p:nvPr/>
          </p:nvGrpSpPr>
          <p:grpSpPr>
            <a:xfrm>
              <a:off x="3962106" y="5768009"/>
              <a:ext cx="900000" cy="857461"/>
              <a:chOff x="4169118" y="5872061"/>
              <a:chExt cx="900000" cy="857461"/>
            </a:xfrm>
          </p:grpSpPr>
          <p:sp>
            <p:nvSpPr>
              <p:cNvPr id="291" name="正方形/長方形 290">
                <a:extLst>
                  <a:ext uri="{FF2B5EF4-FFF2-40B4-BE49-F238E27FC236}">
                    <a16:creationId xmlns:a16="http://schemas.microsoft.com/office/drawing/2014/main" id="{B68CCEF6-3BCD-4CD1-B050-CE9325C86D1A}"/>
                  </a:ext>
                </a:extLst>
              </p:cNvPr>
              <p:cNvSpPr/>
              <p:nvPr/>
            </p:nvSpPr>
            <p:spPr>
              <a:xfrm>
                <a:off x="4169118" y="5872061"/>
                <a:ext cx="900000" cy="252377"/>
              </a:xfrm>
              <a:prstGeom prst="rect">
                <a:avLst/>
              </a:prstGeom>
              <a:noFill/>
            </p:spPr>
            <p:txBody>
              <a:bodyPr wrap="squar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金剛山</a:t>
                </a:r>
              </a:p>
            </p:txBody>
          </p:sp>
          <p:pic>
            <p:nvPicPr>
              <p:cNvPr id="292" name="図 291">
                <a:extLst>
                  <a:ext uri="{FF2B5EF4-FFF2-40B4-BE49-F238E27FC236}">
                    <a16:creationId xmlns:a16="http://schemas.microsoft.com/office/drawing/2014/main" id="{4AD82576-5E53-4803-AE13-751FEC72A19A}"/>
                  </a:ext>
                </a:extLst>
              </p:cNvPr>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4169118" y="6095606"/>
                <a:ext cx="900000" cy="633916"/>
              </a:xfrm>
              <a:prstGeom prst="rect">
                <a:avLst/>
              </a:prstGeom>
              <a:effectLst>
                <a:outerShdw blurRad="50800" dist="38100" dir="2700000" algn="tl" rotWithShape="0">
                  <a:prstClr val="black">
                    <a:alpha val="40000"/>
                  </a:prstClr>
                </a:outerShdw>
              </a:effectLst>
            </p:spPr>
          </p:pic>
        </p:grpSp>
        <p:grpSp>
          <p:nvGrpSpPr>
            <p:cNvPr id="293" name="グループ化 292">
              <a:extLst>
                <a:ext uri="{FF2B5EF4-FFF2-40B4-BE49-F238E27FC236}">
                  <a16:creationId xmlns:a16="http://schemas.microsoft.com/office/drawing/2014/main" id="{D260EF88-6DF2-4AC2-9287-FB56C368CE96}"/>
                </a:ext>
              </a:extLst>
            </p:cNvPr>
            <p:cNvGrpSpPr/>
            <p:nvPr/>
          </p:nvGrpSpPr>
          <p:grpSpPr>
            <a:xfrm>
              <a:off x="4126091" y="1156426"/>
              <a:ext cx="976760" cy="862656"/>
              <a:chOff x="4054636" y="2390582"/>
              <a:chExt cx="976760" cy="862656"/>
            </a:xfrm>
          </p:grpSpPr>
          <p:pic>
            <p:nvPicPr>
              <p:cNvPr id="294" name="図 293">
                <a:extLst>
                  <a:ext uri="{FF2B5EF4-FFF2-40B4-BE49-F238E27FC236}">
                    <a16:creationId xmlns:a16="http://schemas.microsoft.com/office/drawing/2014/main" id="{155F69E1-07F1-4455-AF23-644C2F14FCDD}"/>
                  </a:ext>
                </a:extLst>
              </p:cNvPr>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4054636" y="2604751"/>
                <a:ext cx="976760" cy="648487"/>
              </a:xfrm>
              <a:prstGeom prst="rect">
                <a:avLst/>
              </a:prstGeom>
              <a:effectLst>
                <a:outerShdw blurRad="50800" dist="38100" dir="2700000" algn="tl" rotWithShape="0">
                  <a:prstClr val="black">
                    <a:alpha val="40000"/>
                  </a:prstClr>
                </a:outerShdw>
              </a:effectLst>
            </p:spPr>
          </p:pic>
          <p:sp>
            <p:nvSpPr>
              <p:cNvPr id="295" name="正方形/長方形 294">
                <a:extLst>
                  <a:ext uri="{FF2B5EF4-FFF2-40B4-BE49-F238E27FC236}">
                    <a16:creationId xmlns:a16="http://schemas.microsoft.com/office/drawing/2014/main" id="{D4516F0D-D77D-4DCE-8A70-92EB2F09820B}"/>
                  </a:ext>
                </a:extLst>
              </p:cNvPr>
              <p:cNvSpPr/>
              <p:nvPr/>
            </p:nvSpPr>
            <p:spPr>
              <a:xfrm>
                <a:off x="4130102" y="2390582"/>
                <a:ext cx="899998" cy="252377"/>
              </a:xfrm>
              <a:prstGeom prst="rect">
                <a:avLst/>
              </a:prstGeom>
              <a:noFill/>
            </p:spPr>
            <p:txBody>
              <a:bodyPr wrap="squar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ひらかたパーク</a:t>
                </a:r>
              </a:p>
            </p:txBody>
          </p:sp>
        </p:grpSp>
        <p:grpSp>
          <p:nvGrpSpPr>
            <p:cNvPr id="296" name="グループ化 295">
              <a:extLst>
                <a:ext uri="{FF2B5EF4-FFF2-40B4-BE49-F238E27FC236}">
                  <a16:creationId xmlns:a16="http://schemas.microsoft.com/office/drawing/2014/main" id="{11E14120-CB9F-4395-83BF-18902CB6CAC5}"/>
                </a:ext>
              </a:extLst>
            </p:cNvPr>
            <p:cNvGrpSpPr/>
            <p:nvPr/>
          </p:nvGrpSpPr>
          <p:grpSpPr>
            <a:xfrm>
              <a:off x="986065" y="1152547"/>
              <a:ext cx="902520" cy="830572"/>
              <a:chOff x="1632451" y="1365789"/>
              <a:chExt cx="902520" cy="830572"/>
            </a:xfrm>
          </p:grpSpPr>
          <p:sp>
            <p:nvSpPr>
              <p:cNvPr id="297" name="正方形/長方形 296">
                <a:extLst>
                  <a:ext uri="{FF2B5EF4-FFF2-40B4-BE49-F238E27FC236}">
                    <a16:creationId xmlns:a16="http://schemas.microsoft.com/office/drawing/2014/main" id="{BB66DFC4-16EE-4BEE-9BA3-0C2C032ECC32}"/>
                  </a:ext>
                </a:extLst>
              </p:cNvPr>
              <p:cNvSpPr/>
              <p:nvPr/>
            </p:nvSpPr>
            <p:spPr>
              <a:xfrm>
                <a:off x="1632451" y="1365789"/>
                <a:ext cx="899999" cy="252377"/>
              </a:xfrm>
              <a:prstGeom prst="rect">
                <a:avLst/>
              </a:prstGeom>
              <a:noFill/>
            </p:spPr>
            <p:txBody>
              <a:bodyPr wrap="squar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能勢温泉</a:t>
                </a:r>
              </a:p>
            </p:txBody>
          </p:sp>
          <p:pic>
            <p:nvPicPr>
              <p:cNvPr id="298" name="図 297">
                <a:extLst>
                  <a:ext uri="{FF2B5EF4-FFF2-40B4-BE49-F238E27FC236}">
                    <a16:creationId xmlns:a16="http://schemas.microsoft.com/office/drawing/2014/main" id="{CC220F4E-E97F-4664-8763-B4B4547B68F6}"/>
                  </a:ext>
                </a:extLst>
              </p:cNvPr>
              <p:cNvPicPr>
                <a:picLocks noChangeAspect="1"/>
              </p:cNvPicPr>
              <p:nvPr/>
            </p:nvPicPr>
            <p:blipFill>
              <a:blip r:embed="rId20" cstate="email">
                <a:extLst>
                  <a:ext uri="{28A0092B-C50C-407E-A947-70E740481C1C}">
                    <a14:useLocalDpi xmlns:a14="http://schemas.microsoft.com/office/drawing/2010/main" val="0"/>
                  </a:ext>
                </a:extLst>
              </a:blip>
              <a:srcRect/>
              <a:stretch/>
            </p:blipFill>
            <p:spPr>
              <a:xfrm>
                <a:off x="1634971" y="1595936"/>
                <a:ext cx="900000" cy="600425"/>
              </a:xfrm>
              <a:prstGeom prst="rect">
                <a:avLst/>
              </a:prstGeom>
              <a:effectLst>
                <a:outerShdw blurRad="50800" dist="38100" dir="2700000" algn="tl" rotWithShape="0">
                  <a:prstClr val="black">
                    <a:alpha val="40000"/>
                  </a:prstClr>
                </a:outerShdw>
              </a:effectLst>
            </p:spPr>
          </p:pic>
        </p:grpSp>
        <p:grpSp>
          <p:nvGrpSpPr>
            <p:cNvPr id="305" name="グループ化 304">
              <a:extLst>
                <a:ext uri="{FF2B5EF4-FFF2-40B4-BE49-F238E27FC236}">
                  <a16:creationId xmlns:a16="http://schemas.microsoft.com/office/drawing/2014/main" id="{2669538D-B58E-4DE5-9BC0-CC7F728C0DBB}"/>
                </a:ext>
              </a:extLst>
            </p:cNvPr>
            <p:cNvGrpSpPr/>
            <p:nvPr/>
          </p:nvGrpSpPr>
          <p:grpSpPr>
            <a:xfrm>
              <a:off x="2515708" y="5951801"/>
              <a:ext cx="1232710" cy="858457"/>
              <a:chOff x="2701915" y="5878550"/>
              <a:chExt cx="1232710" cy="858457"/>
            </a:xfrm>
          </p:grpSpPr>
          <p:pic>
            <p:nvPicPr>
              <p:cNvPr id="306" name="図 305">
                <a:extLst>
                  <a:ext uri="{FF2B5EF4-FFF2-40B4-BE49-F238E27FC236}">
                    <a16:creationId xmlns:a16="http://schemas.microsoft.com/office/drawing/2014/main" id="{6B367BC3-BBB3-414A-87B7-FB8D0B8B8BD7}"/>
                  </a:ext>
                </a:extLst>
              </p:cNvPr>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2874298" y="6138107"/>
                <a:ext cx="900000" cy="598900"/>
              </a:xfrm>
              <a:prstGeom prst="rect">
                <a:avLst/>
              </a:prstGeom>
              <a:effectLst>
                <a:outerShdw blurRad="50800" dist="38100" dir="2700000" algn="tl" rotWithShape="0">
                  <a:prstClr val="black">
                    <a:alpha val="40000"/>
                  </a:prstClr>
                </a:outerShdw>
              </a:effectLst>
            </p:spPr>
          </p:pic>
          <p:sp>
            <p:nvSpPr>
              <p:cNvPr id="307" name="正方形/長方形 306">
                <a:extLst>
                  <a:ext uri="{FF2B5EF4-FFF2-40B4-BE49-F238E27FC236}">
                    <a16:creationId xmlns:a16="http://schemas.microsoft.com/office/drawing/2014/main" id="{2C0809E1-8963-43C9-A2E3-096EE530B6FD}"/>
                  </a:ext>
                </a:extLst>
              </p:cNvPr>
              <p:cNvSpPr/>
              <p:nvPr/>
            </p:nvSpPr>
            <p:spPr>
              <a:xfrm>
                <a:off x="2701915" y="5878550"/>
                <a:ext cx="1232710" cy="252377"/>
              </a:xfrm>
              <a:prstGeom prst="rect">
                <a:avLst/>
              </a:prstGeom>
              <a:noFill/>
            </p:spPr>
            <p:txBody>
              <a:bodyPr wrap="non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関西サイクルスポーツセンター</a:t>
                </a:r>
              </a:p>
            </p:txBody>
          </p:sp>
        </p:grpSp>
        <p:sp>
          <p:nvSpPr>
            <p:cNvPr id="308" name="正方形/長方形 307">
              <a:extLst>
                <a:ext uri="{FF2B5EF4-FFF2-40B4-BE49-F238E27FC236}">
                  <a16:creationId xmlns:a16="http://schemas.microsoft.com/office/drawing/2014/main" id="{02E5E811-F96B-472E-A298-80B6577BAC53}"/>
                </a:ext>
              </a:extLst>
            </p:cNvPr>
            <p:cNvSpPr/>
            <p:nvPr/>
          </p:nvSpPr>
          <p:spPr>
            <a:xfrm>
              <a:off x="1151400" y="3662262"/>
              <a:ext cx="307777" cy="252377"/>
            </a:xfrm>
            <a:prstGeom prst="rect">
              <a:avLst/>
            </a:prstGeom>
            <a:noFill/>
          </p:spPr>
          <p:txBody>
            <a:bodyPr wrap="none" lIns="0" tIns="64008" rIns="0" bIns="6400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通天閣</a:t>
              </a:r>
              <a:endParaRPr kumimoji="1" lang="ja-JP" altLang="en-US"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309" name="図 308">
              <a:extLst>
                <a:ext uri="{FF2B5EF4-FFF2-40B4-BE49-F238E27FC236}">
                  <a16:creationId xmlns:a16="http://schemas.microsoft.com/office/drawing/2014/main" id="{A39FC4A1-788E-4CEF-BC6A-F386082D0E5A}"/>
                </a:ext>
              </a:extLst>
            </p:cNvPr>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821172" y="3866627"/>
              <a:ext cx="1045387" cy="783031"/>
            </a:xfrm>
            <a:prstGeom prst="rect">
              <a:avLst/>
            </a:prstGeom>
            <a:effectLst>
              <a:outerShdw blurRad="50800" dist="38100" dir="2700000" algn="tl" rotWithShape="0">
                <a:prstClr val="black">
                  <a:alpha val="40000"/>
                </a:prstClr>
              </a:outerShdw>
            </a:effectLst>
          </p:spPr>
        </p:pic>
        <p:sp>
          <p:nvSpPr>
            <p:cNvPr id="136" name="テキスト ボックス 135">
              <a:extLst>
                <a:ext uri="{FF2B5EF4-FFF2-40B4-BE49-F238E27FC236}">
                  <a16:creationId xmlns:a16="http://schemas.microsoft.com/office/drawing/2014/main" id="{16D754E6-38EB-43D1-AEEB-CEF5C9DA9ACD}"/>
                </a:ext>
              </a:extLst>
            </p:cNvPr>
            <p:cNvSpPr txBox="1"/>
            <p:nvPr/>
          </p:nvSpPr>
          <p:spPr>
            <a:xfrm>
              <a:off x="2886651" y="4754516"/>
              <a:ext cx="126613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w="76200">
                    <a:solidFill>
                      <a:prstClr val="white"/>
                    </a:solid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ルート例１</a:t>
              </a:r>
              <a:endParaRPr kumimoji="0" lang="ja-JP" altLang="en-US" sz="2800" b="0" i="0" u="none" strike="noStrike" kern="1200" cap="none" spc="0" normalizeH="0" baseline="0" noProof="0" dirty="0">
                <a:ln w="76200">
                  <a:solidFill>
                    <a:prstClr val="white"/>
                  </a:solid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8" name="テキスト ボックス 137">
              <a:extLst>
                <a:ext uri="{FF2B5EF4-FFF2-40B4-BE49-F238E27FC236}">
                  <a16:creationId xmlns:a16="http://schemas.microsoft.com/office/drawing/2014/main" id="{CB9C3CAA-BA1E-4F16-84FD-7062FAC27795}"/>
                </a:ext>
              </a:extLst>
            </p:cNvPr>
            <p:cNvSpPr txBox="1"/>
            <p:nvPr/>
          </p:nvSpPr>
          <p:spPr>
            <a:xfrm>
              <a:off x="2830660" y="2767806"/>
              <a:ext cx="1292486"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w="76200">
                    <a:solidFill>
                      <a:prstClr val="white"/>
                    </a:solid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ルート例２</a:t>
              </a:r>
              <a:endParaRPr kumimoji="0" lang="ja-JP" altLang="en-US" sz="2800" b="0" i="0" u="none" strike="noStrike" kern="1200" cap="none" spc="0" normalizeH="0" baseline="0" noProof="0" dirty="0">
                <a:ln w="76200">
                  <a:solidFill>
                    <a:prstClr val="white"/>
                  </a:solid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8" name="テキスト ボックス 157">
              <a:extLst>
                <a:ext uri="{FF2B5EF4-FFF2-40B4-BE49-F238E27FC236}">
                  <a16:creationId xmlns:a16="http://schemas.microsoft.com/office/drawing/2014/main" id="{7A0C8008-32DB-46A5-A6CC-50E89E75326E}"/>
                </a:ext>
              </a:extLst>
            </p:cNvPr>
            <p:cNvSpPr txBox="1"/>
            <p:nvPr/>
          </p:nvSpPr>
          <p:spPr>
            <a:xfrm>
              <a:off x="2830086" y="2759521"/>
              <a:ext cx="1292486"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eiryo UI" panose="020B0604030504040204" pitchFamily="50" charset="-128"/>
                </a:rPr>
                <a:t>ルート例２</a:t>
              </a:r>
              <a:endParaRPr kumimoji="0" lang="ja-JP" altLang="en-US" sz="2800" b="0" i="0" u="none" strike="noStrike" kern="1200" cap="none" spc="0" normalizeH="0" baseline="0" noProof="0" dirty="0">
                <a:ln>
                  <a:noFill/>
                </a:ln>
                <a:solidFill>
                  <a:srgbClr val="4472C4"/>
                </a:solidFill>
                <a:effectLst/>
                <a:uLnTx/>
                <a:uFillTx/>
                <a:latin typeface="游ゴシック" panose="020F0502020204030204"/>
                <a:ea typeface="游ゴシック" panose="020B0400000000000000" pitchFamily="50" charset="-128"/>
                <a:cs typeface="+mn-cs"/>
              </a:endParaRPr>
            </a:p>
          </p:txBody>
        </p:sp>
        <p:sp>
          <p:nvSpPr>
            <p:cNvPr id="163" name="テキスト ボックス 162">
              <a:extLst>
                <a:ext uri="{FF2B5EF4-FFF2-40B4-BE49-F238E27FC236}">
                  <a16:creationId xmlns:a16="http://schemas.microsoft.com/office/drawing/2014/main" id="{2C4B7D03-5CD3-457C-9131-E6A2B835599F}"/>
                </a:ext>
              </a:extLst>
            </p:cNvPr>
            <p:cNvSpPr txBox="1"/>
            <p:nvPr/>
          </p:nvSpPr>
          <p:spPr>
            <a:xfrm>
              <a:off x="2876976" y="4753171"/>
              <a:ext cx="126613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ルート例１</a:t>
              </a:r>
              <a:endParaRPr kumimoji="0" lang="ja-JP" altLang="en-US" sz="2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grpSp>
      <p:sp>
        <p:nvSpPr>
          <p:cNvPr id="166" name="テキスト ボックス 165">
            <a:extLst>
              <a:ext uri="{FF2B5EF4-FFF2-40B4-BE49-F238E27FC236}">
                <a16:creationId xmlns:a16="http://schemas.microsoft.com/office/drawing/2014/main" id="{F519659C-1005-4F79-8337-6CDA4F5F4EFB}"/>
              </a:ext>
            </a:extLst>
          </p:cNvPr>
          <p:cNvSpPr txBox="1"/>
          <p:nvPr/>
        </p:nvSpPr>
        <p:spPr>
          <a:xfrm>
            <a:off x="8305007" y="2034235"/>
            <a:ext cx="1008019"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38</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p>
        </p:txBody>
      </p:sp>
      <p:sp>
        <p:nvSpPr>
          <p:cNvPr id="167" name="テキスト ボックス 166">
            <a:extLst>
              <a:ext uri="{FF2B5EF4-FFF2-40B4-BE49-F238E27FC236}">
                <a16:creationId xmlns:a16="http://schemas.microsoft.com/office/drawing/2014/main" id="{40B83D6A-5238-4BD8-B480-A706543F21CF}"/>
              </a:ext>
            </a:extLst>
          </p:cNvPr>
          <p:cNvSpPr txBox="1"/>
          <p:nvPr/>
        </p:nvSpPr>
        <p:spPr>
          <a:xfrm>
            <a:off x="8328667" y="2734392"/>
            <a:ext cx="900000"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61</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p>
        </p:txBody>
      </p:sp>
      <p:sp>
        <p:nvSpPr>
          <p:cNvPr id="169" name="テキスト ボックス 168">
            <a:extLst>
              <a:ext uri="{FF2B5EF4-FFF2-40B4-BE49-F238E27FC236}">
                <a16:creationId xmlns:a16="http://schemas.microsoft.com/office/drawing/2014/main" id="{AB52924E-A57B-4C80-9459-1AD9AAE3178E}"/>
              </a:ext>
            </a:extLst>
          </p:cNvPr>
          <p:cNvSpPr txBox="1"/>
          <p:nvPr/>
        </p:nvSpPr>
        <p:spPr>
          <a:xfrm>
            <a:off x="8399733" y="3426504"/>
            <a:ext cx="963600"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113</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p>
        </p:txBody>
      </p:sp>
      <p:sp>
        <p:nvSpPr>
          <p:cNvPr id="171" name="テキスト ボックス 170">
            <a:extLst>
              <a:ext uri="{FF2B5EF4-FFF2-40B4-BE49-F238E27FC236}">
                <a16:creationId xmlns:a16="http://schemas.microsoft.com/office/drawing/2014/main" id="{EC8BDA43-2A9D-4F2D-BBAA-2C926B53000A}"/>
              </a:ext>
            </a:extLst>
          </p:cNvPr>
          <p:cNvSpPr txBox="1"/>
          <p:nvPr/>
        </p:nvSpPr>
        <p:spPr>
          <a:xfrm>
            <a:off x="8326242" y="4127200"/>
            <a:ext cx="1133781"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41</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148</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p>
        </p:txBody>
      </p:sp>
      <p:sp>
        <p:nvSpPr>
          <p:cNvPr id="203" name="テキスト ボックス 202">
            <a:extLst>
              <a:ext uri="{FF2B5EF4-FFF2-40B4-BE49-F238E27FC236}">
                <a16:creationId xmlns:a16="http://schemas.microsoft.com/office/drawing/2014/main" id="{207C85F8-EAE9-4D89-A71E-6634C09BBD96}"/>
              </a:ext>
            </a:extLst>
          </p:cNvPr>
          <p:cNvSpPr txBox="1"/>
          <p:nvPr/>
        </p:nvSpPr>
        <p:spPr>
          <a:xfrm>
            <a:off x="8353007" y="4872781"/>
            <a:ext cx="912020"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64</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p>
        </p:txBody>
      </p:sp>
      <p:sp>
        <p:nvSpPr>
          <p:cNvPr id="211" name="テキスト ボックス 210">
            <a:extLst>
              <a:ext uri="{FF2B5EF4-FFF2-40B4-BE49-F238E27FC236}">
                <a16:creationId xmlns:a16="http://schemas.microsoft.com/office/drawing/2014/main" id="{5DC4D32E-AC8D-433F-ADAE-363CAA33BCB7}"/>
              </a:ext>
            </a:extLst>
          </p:cNvPr>
          <p:cNvSpPr txBox="1"/>
          <p:nvPr/>
        </p:nvSpPr>
        <p:spPr>
          <a:xfrm>
            <a:off x="8335158" y="5595558"/>
            <a:ext cx="932761"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48</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p>
        </p:txBody>
      </p:sp>
      <p:sp>
        <p:nvSpPr>
          <p:cNvPr id="216" name="テキスト ボックス 215">
            <a:extLst>
              <a:ext uri="{FF2B5EF4-FFF2-40B4-BE49-F238E27FC236}">
                <a16:creationId xmlns:a16="http://schemas.microsoft.com/office/drawing/2014/main" id="{EB680BC6-7F1C-4443-B44B-B0AF16F3410E}"/>
              </a:ext>
            </a:extLst>
          </p:cNvPr>
          <p:cNvSpPr txBox="1"/>
          <p:nvPr/>
        </p:nvSpPr>
        <p:spPr>
          <a:xfrm>
            <a:off x="6017721" y="2078482"/>
            <a:ext cx="997652"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p>
        </p:txBody>
      </p:sp>
      <p:sp>
        <p:nvSpPr>
          <p:cNvPr id="217" name="テキスト ボックス 216">
            <a:extLst>
              <a:ext uri="{FF2B5EF4-FFF2-40B4-BE49-F238E27FC236}">
                <a16:creationId xmlns:a16="http://schemas.microsoft.com/office/drawing/2014/main" id="{EB4D73BB-CDDA-4723-9FB5-4C0EE9B12FD0}"/>
              </a:ext>
            </a:extLst>
          </p:cNvPr>
          <p:cNvSpPr txBox="1"/>
          <p:nvPr/>
        </p:nvSpPr>
        <p:spPr>
          <a:xfrm>
            <a:off x="6034469" y="2812407"/>
            <a:ext cx="933627"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47</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104</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p>
        </p:txBody>
      </p:sp>
      <p:sp>
        <p:nvSpPr>
          <p:cNvPr id="218" name="テキスト ボックス 217">
            <a:extLst>
              <a:ext uri="{FF2B5EF4-FFF2-40B4-BE49-F238E27FC236}">
                <a16:creationId xmlns:a16="http://schemas.microsoft.com/office/drawing/2014/main" id="{BD187CC5-4C7B-4335-BC4C-F3125FD10197}"/>
              </a:ext>
            </a:extLst>
          </p:cNvPr>
          <p:cNvSpPr txBox="1"/>
          <p:nvPr/>
        </p:nvSpPr>
        <p:spPr>
          <a:xfrm>
            <a:off x="6050022" y="3428786"/>
            <a:ext cx="933627"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p>
        </p:txBody>
      </p:sp>
      <p:sp>
        <p:nvSpPr>
          <p:cNvPr id="223" name="テキスト ボックス 222">
            <a:extLst>
              <a:ext uri="{FF2B5EF4-FFF2-40B4-BE49-F238E27FC236}">
                <a16:creationId xmlns:a16="http://schemas.microsoft.com/office/drawing/2014/main" id="{A53A24B7-4BCC-4ECB-A252-4B87E77C1485}"/>
              </a:ext>
            </a:extLst>
          </p:cNvPr>
          <p:cNvSpPr txBox="1"/>
          <p:nvPr/>
        </p:nvSpPr>
        <p:spPr>
          <a:xfrm>
            <a:off x="6048131" y="4071066"/>
            <a:ext cx="1089433"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55</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p>
        </p:txBody>
      </p:sp>
      <p:sp>
        <p:nvSpPr>
          <p:cNvPr id="242" name="テキスト ボックス 241">
            <a:extLst>
              <a:ext uri="{FF2B5EF4-FFF2-40B4-BE49-F238E27FC236}">
                <a16:creationId xmlns:a16="http://schemas.microsoft.com/office/drawing/2014/main" id="{3F69DCD0-1961-4702-A8A8-51F40E51923D}"/>
              </a:ext>
            </a:extLst>
          </p:cNvPr>
          <p:cNvSpPr txBox="1"/>
          <p:nvPr/>
        </p:nvSpPr>
        <p:spPr>
          <a:xfrm>
            <a:off x="6114347" y="4789408"/>
            <a:ext cx="903743"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41</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p>
        </p:txBody>
      </p:sp>
      <p:sp>
        <p:nvSpPr>
          <p:cNvPr id="248" name="テキスト ボックス 247">
            <a:extLst>
              <a:ext uri="{FF2B5EF4-FFF2-40B4-BE49-F238E27FC236}">
                <a16:creationId xmlns:a16="http://schemas.microsoft.com/office/drawing/2014/main" id="{A42F5FEC-E7DA-469E-8FEB-160F27D69121}"/>
              </a:ext>
            </a:extLst>
          </p:cNvPr>
          <p:cNvSpPr txBox="1"/>
          <p:nvPr/>
        </p:nvSpPr>
        <p:spPr>
          <a:xfrm>
            <a:off x="6114347" y="5598897"/>
            <a:ext cx="924484"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a:t>
            </a:r>
          </a:p>
        </p:txBody>
      </p:sp>
      <p:sp>
        <p:nvSpPr>
          <p:cNvPr id="254" name="テキスト ボックス 253">
            <a:extLst>
              <a:ext uri="{FF2B5EF4-FFF2-40B4-BE49-F238E27FC236}">
                <a16:creationId xmlns:a16="http://schemas.microsoft.com/office/drawing/2014/main" id="{D4C8A96F-DBF2-4B39-9394-25E86F388D70}"/>
              </a:ext>
            </a:extLst>
          </p:cNvPr>
          <p:cNvSpPr txBox="1"/>
          <p:nvPr/>
        </p:nvSpPr>
        <p:spPr>
          <a:xfrm>
            <a:off x="5426293" y="1814949"/>
            <a:ext cx="1959475" cy="276999"/>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時間は車の所要時間</a:t>
            </a:r>
            <a:endPar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（括弧内は電車等利用）</a:t>
            </a:r>
          </a:p>
        </p:txBody>
      </p:sp>
      <p:sp>
        <p:nvSpPr>
          <p:cNvPr id="256" name="テキスト ボックス 255">
            <a:extLst>
              <a:ext uri="{FF2B5EF4-FFF2-40B4-BE49-F238E27FC236}">
                <a16:creationId xmlns:a16="http://schemas.microsoft.com/office/drawing/2014/main" id="{2DC425C9-0BE8-4115-B898-BA47953FF948}"/>
              </a:ext>
            </a:extLst>
          </p:cNvPr>
          <p:cNvSpPr txBox="1"/>
          <p:nvPr/>
        </p:nvSpPr>
        <p:spPr>
          <a:xfrm>
            <a:off x="7755356" y="1814949"/>
            <a:ext cx="1959475" cy="276999"/>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時間は車の所要時間</a:t>
            </a:r>
            <a:endPar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（括弧内は電車等利用）</a:t>
            </a:r>
          </a:p>
        </p:txBody>
      </p:sp>
      <p:sp>
        <p:nvSpPr>
          <p:cNvPr id="135" name="正方形/長方形 134">
            <a:extLst>
              <a:ext uri="{FF2B5EF4-FFF2-40B4-BE49-F238E27FC236}">
                <a16:creationId xmlns:a16="http://schemas.microsoft.com/office/drawing/2014/main" id="{E5FAB21E-7563-4E75-9EDE-D4DEE7919468}"/>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資料②　外国人観光客の周遊の特徴（２）</a:t>
            </a:r>
          </a:p>
        </p:txBody>
      </p:sp>
      <p:cxnSp>
        <p:nvCxnSpPr>
          <p:cNvPr id="133" name="直線コネクタ 132">
            <a:extLst>
              <a:ext uri="{FF2B5EF4-FFF2-40B4-BE49-F238E27FC236}">
                <a16:creationId xmlns:a16="http://schemas.microsoft.com/office/drawing/2014/main" id="{1AC6BF97-9202-4A0D-A178-FF31F8F74CAD}"/>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139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3">
            <a:extLst>
              <a:ext uri="{FF2B5EF4-FFF2-40B4-BE49-F238E27FC236}">
                <a16:creationId xmlns:a16="http://schemas.microsoft.com/office/drawing/2014/main" id="{1AEC2DBD-8CD0-44F3-984D-B94AEF9F5128}"/>
              </a:ext>
            </a:extLst>
          </p:cNvPr>
          <p:cNvSpPr>
            <a:spLocks noGrp="1"/>
          </p:cNvSpPr>
          <p:nvPr>
            <p:ph type="sldNum" sz="quarter" idx="12"/>
          </p:nvPr>
        </p:nvSpPr>
        <p:spPr>
          <a:xfrm>
            <a:off x="7677150" y="6637937"/>
            <a:ext cx="2228850" cy="24355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D7BF89D3-E895-4E08-86D8-786C3C74C1F4}"/>
              </a:ext>
            </a:extLst>
          </p:cNvPr>
          <p:cNvSpPr txBox="1"/>
          <p:nvPr/>
        </p:nvSpPr>
        <p:spPr>
          <a:xfrm>
            <a:off x="801824" y="923330"/>
            <a:ext cx="2731741" cy="315214"/>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tab pos="2152650" algn="l"/>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◆大阪市域交通圏</a:t>
            </a:r>
          </a:p>
        </p:txBody>
      </p:sp>
      <p:graphicFrame>
        <p:nvGraphicFramePr>
          <p:cNvPr id="26" name="表 25">
            <a:extLst>
              <a:ext uri="{FF2B5EF4-FFF2-40B4-BE49-F238E27FC236}">
                <a16:creationId xmlns:a16="http://schemas.microsoft.com/office/drawing/2014/main" id="{76E566E6-2448-4ECB-9C31-58DE2B2D444B}"/>
              </a:ext>
            </a:extLst>
          </p:cNvPr>
          <p:cNvGraphicFramePr>
            <a:graphicFrameLocks noGrp="1"/>
          </p:cNvGraphicFramePr>
          <p:nvPr>
            <p:extLst>
              <p:ext uri="{D42A27DB-BD31-4B8C-83A1-F6EECF244321}">
                <p14:modId xmlns:p14="http://schemas.microsoft.com/office/powerpoint/2010/main" val="3230855199"/>
              </p:ext>
            </p:extLst>
          </p:nvPr>
        </p:nvGraphicFramePr>
        <p:xfrm>
          <a:off x="900186" y="1227691"/>
          <a:ext cx="2340000" cy="2574000"/>
        </p:xfrm>
        <a:graphic>
          <a:graphicData uri="http://schemas.openxmlformats.org/drawingml/2006/table">
            <a:tbl>
              <a:tblPr firstRow="1"/>
              <a:tblGrid>
                <a:gridCol w="1074100">
                  <a:extLst>
                    <a:ext uri="{9D8B030D-6E8A-4147-A177-3AD203B41FA5}">
                      <a16:colId xmlns:a16="http://schemas.microsoft.com/office/drawing/2014/main" val="2156795523"/>
                    </a:ext>
                  </a:extLst>
                </a:gridCol>
                <a:gridCol w="1265900">
                  <a:extLst>
                    <a:ext uri="{9D8B030D-6E8A-4147-A177-3AD203B41FA5}">
                      <a16:colId xmlns:a16="http://schemas.microsoft.com/office/drawing/2014/main" val="4200840373"/>
                    </a:ext>
                  </a:extLst>
                </a:gridCol>
              </a:tblGrid>
              <a:tr h="306000">
                <a:tc grid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施設名</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713034166"/>
                  </a:ext>
                </a:extLst>
              </a:tr>
              <a:tr h="16200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エンタメ</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海遊館</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26631412"/>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梅田スカイビル</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857482645"/>
                  </a:ext>
                </a:extLst>
              </a:tr>
              <a:tr h="162000">
                <a:tc row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歴史・文化</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大阪城周辺</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04380170"/>
                  </a:ext>
                </a:extLst>
              </a:tr>
              <a:tr h="16200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和宗総本山　四天王寺</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69442837"/>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大阪市立美術館</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48939169"/>
                  </a:ext>
                </a:extLst>
              </a:tr>
              <a:tr h="162000">
                <a:tc row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自然・公園</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天王寺動物園</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63010664"/>
                  </a:ext>
                </a:extLst>
              </a:tr>
              <a:tr h="162000">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万博記念公園</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81232276"/>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服部緑地公園</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588466419"/>
                  </a:ext>
                </a:extLst>
              </a:tr>
              <a:tr h="162000">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ショッピング</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あべのハルカス</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53401594"/>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道頓堀商店街</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04427609"/>
                  </a:ext>
                </a:extLst>
              </a:tr>
              <a:tr h="162000">
                <a:tc vMerge="1">
                  <a:txBody>
                    <a:bodyPr/>
                    <a:lstStyle/>
                    <a:p>
                      <a:endParaRPr kumimoji="1" lang="ja-JP" altLang="en-US"/>
                    </a:p>
                  </a:txBody>
                  <a:tcPr/>
                </a:tc>
                <a:tc>
                  <a:txBody>
                    <a:bodyPr/>
                    <a:lstStyle/>
                    <a:p>
                      <a:pPr algn="l"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ATC</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24142885"/>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天保山マーケットプレイス</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3991391"/>
                  </a:ext>
                </a:extLst>
              </a:tr>
              <a:tr h="16200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イベント</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大阪光の饗宴</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54991591"/>
                  </a:ext>
                </a:extLst>
              </a:tr>
              <a:tr h="162000">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天神祭</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16012500"/>
                  </a:ext>
                </a:extLst>
              </a:tr>
            </a:tbl>
          </a:graphicData>
        </a:graphic>
      </p:graphicFrame>
      <p:sp>
        <p:nvSpPr>
          <p:cNvPr id="27" name="テキスト ボックス 26">
            <a:extLst>
              <a:ext uri="{FF2B5EF4-FFF2-40B4-BE49-F238E27FC236}">
                <a16:creationId xmlns:a16="http://schemas.microsoft.com/office/drawing/2014/main" id="{82580BA6-0938-4FFC-B731-76F2D629737B}"/>
              </a:ext>
            </a:extLst>
          </p:cNvPr>
          <p:cNvSpPr txBox="1"/>
          <p:nvPr/>
        </p:nvSpPr>
        <p:spPr>
          <a:xfrm>
            <a:off x="813341" y="3901553"/>
            <a:ext cx="2731741" cy="315214"/>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tab pos="2152650" algn="l"/>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◆北摂交通圏</a:t>
            </a:r>
          </a:p>
        </p:txBody>
      </p:sp>
      <p:graphicFrame>
        <p:nvGraphicFramePr>
          <p:cNvPr id="28" name="表 27">
            <a:extLst>
              <a:ext uri="{FF2B5EF4-FFF2-40B4-BE49-F238E27FC236}">
                <a16:creationId xmlns:a16="http://schemas.microsoft.com/office/drawing/2014/main" id="{7A16D8E3-9C30-4DE8-87E8-E0D68DE9CF4A}"/>
              </a:ext>
            </a:extLst>
          </p:cNvPr>
          <p:cNvGraphicFramePr>
            <a:graphicFrameLocks noGrp="1"/>
          </p:cNvGraphicFramePr>
          <p:nvPr>
            <p:extLst>
              <p:ext uri="{D42A27DB-BD31-4B8C-83A1-F6EECF244321}">
                <p14:modId xmlns:p14="http://schemas.microsoft.com/office/powerpoint/2010/main" val="3752920819"/>
              </p:ext>
            </p:extLst>
          </p:nvPr>
        </p:nvGraphicFramePr>
        <p:xfrm>
          <a:off x="906341" y="4211661"/>
          <a:ext cx="2340000" cy="2286000"/>
        </p:xfrm>
        <a:graphic>
          <a:graphicData uri="http://schemas.openxmlformats.org/drawingml/2006/table">
            <a:tbl>
              <a:tblPr firstRow="1"/>
              <a:tblGrid>
                <a:gridCol w="936000">
                  <a:extLst>
                    <a:ext uri="{9D8B030D-6E8A-4147-A177-3AD203B41FA5}">
                      <a16:colId xmlns:a16="http://schemas.microsoft.com/office/drawing/2014/main" val="2156795523"/>
                    </a:ext>
                  </a:extLst>
                </a:gridCol>
                <a:gridCol w="1404000">
                  <a:extLst>
                    <a:ext uri="{9D8B030D-6E8A-4147-A177-3AD203B41FA5}">
                      <a16:colId xmlns:a16="http://schemas.microsoft.com/office/drawing/2014/main" val="4200840373"/>
                    </a:ext>
                  </a:extLst>
                </a:gridCol>
              </a:tblGrid>
              <a:tr h="342000">
                <a:tc grid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施設名</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713034166"/>
                  </a:ext>
                </a:extLst>
              </a:tr>
              <a:tr h="16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エンタメ</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カップヌードルミュージアム</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26631412"/>
                  </a:ext>
                </a:extLst>
              </a:tr>
              <a:tr h="162000">
                <a:tc row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歴史・文化</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池田城跡公園</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04380170"/>
                  </a:ext>
                </a:extLst>
              </a:tr>
              <a:tr h="162000">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落語みゅーじあむ</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69442837"/>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今城塚古代歴史観</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48939169"/>
                  </a:ext>
                </a:extLst>
              </a:tr>
              <a:tr h="162000">
                <a:tc row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自然・公園</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都市緑化植物園</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63010664"/>
                  </a:ext>
                </a:extLst>
              </a:tr>
              <a:tr h="162000">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箕面公園昆虫館</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81232276"/>
                  </a:ext>
                </a:extLst>
              </a:tr>
              <a:tr h="162000">
                <a:tc row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温泉・グルメ</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サントリー山崎蒸留所</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89410360"/>
                  </a:ext>
                </a:extLst>
              </a:tr>
              <a:tr h="162000">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伏尾温泉（不死王閣）</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05551285"/>
                  </a:ext>
                </a:extLst>
              </a:tr>
              <a:tr h="162000">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箕面山荘　風の杜</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13710925"/>
                  </a:ext>
                </a:extLst>
              </a:tr>
              <a:tr h="162000">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道の駅・産直</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de</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愛ほっこり見山の郷</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20600375"/>
                  </a:ext>
                </a:extLst>
              </a:tr>
              <a:tr h="162000">
                <a:tc row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イベント</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いばらき光の回廊</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86999822"/>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高槻ジャズストリート</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31224086"/>
                  </a:ext>
                </a:extLst>
              </a:tr>
            </a:tbl>
          </a:graphicData>
        </a:graphic>
      </p:graphicFrame>
      <p:sp>
        <p:nvSpPr>
          <p:cNvPr id="29" name="テキスト ボックス 28">
            <a:extLst>
              <a:ext uri="{FF2B5EF4-FFF2-40B4-BE49-F238E27FC236}">
                <a16:creationId xmlns:a16="http://schemas.microsoft.com/office/drawing/2014/main" id="{32479211-F834-47D6-8F31-FADD226124B7}"/>
              </a:ext>
            </a:extLst>
          </p:cNvPr>
          <p:cNvSpPr txBox="1"/>
          <p:nvPr/>
        </p:nvSpPr>
        <p:spPr>
          <a:xfrm>
            <a:off x="3447850" y="923330"/>
            <a:ext cx="2731741" cy="315214"/>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tab pos="2152650" algn="l"/>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◆河北交通圏</a:t>
            </a:r>
          </a:p>
        </p:txBody>
      </p:sp>
      <p:graphicFrame>
        <p:nvGraphicFramePr>
          <p:cNvPr id="30" name="表 29">
            <a:extLst>
              <a:ext uri="{FF2B5EF4-FFF2-40B4-BE49-F238E27FC236}">
                <a16:creationId xmlns:a16="http://schemas.microsoft.com/office/drawing/2014/main" id="{C24E0D68-39CC-447A-ACCA-483B16FF193B}"/>
              </a:ext>
            </a:extLst>
          </p:cNvPr>
          <p:cNvGraphicFramePr>
            <a:graphicFrameLocks noGrp="1"/>
          </p:cNvGraphicFramePr>
          <p:nvPr>
            <p:extLst>
              <p:ext uri="{D42A27DB-BD31-4B8C-83A1-F6EECF244321}">
                <p14:modId xmlns:p14="http://schemas.microsoft.com/office/powerpoint/2010/main" val="3419495950"/>
              </p:ext>
            </p:extLst>
          </p:nvPr>
        </p:nvGraphicFramePr>
        <p:xfrm>
          <a:off x="3553001" y="1201519"/>
          <a:ext cx="2340000" cy="1962000"/>
        </p:xfrm>
        <a:graphic>
          <a:graphicData uri="http://schemas.openxmlformats.org/drawingml/2006/table">
            <a:tbl>
              <a:tblPr firstRow="1"/>
              <a:tblGrid>
                <a:gridCol w="936000">
                  <a:extLst>
                    <a:ext uri="{9D8B030D-6E8A-4147-A177-3AD203B41FA5}">
                      <a16:colId xmlns:a16="http://schemas.microsoft.com/office/drawing/2014/main" val="2156795523"/>
                    </a:ext>
                  </a:extLst>
                </a:gridCol>
                <a:gridCol w="1404000">
                  <a:extLst>
                    <a:ext uri="{9D8B030D-6E8A-4147-A177-3AD203B41FA5}">
                      <a16:colId xmlns:a16="http://schemas.microsoft.com/office/drawing/2014/main" val="4200840373"/>
                    </a:ext>
                  </a:extLst>
                </a:gridCol>
              </a:tblGrid>
              <a:tr h="342000">
                <a:tc grid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施設名</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713034166"/>
                  </a:ext>
                </a:extLst>
              </a:tr>
              <a:tr h="18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エンタメ</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ひらかたパーク</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26631412"/>
                  </a:ext>
                </a:extLst>
              </a:tr>
              <a:tr h="180000">
                <a:tc row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歴史・文化</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枚方宿鍵屋資料館</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04380170"/>
                  </a:ext>
                </a:extLst>
              </a:tr>
              <a:tr h="180000">
                <a:tc vMerge="1">
                  <a:txBody>
                    <a:bodyPr/>
                    <a:lstStyle/>
                    <a:p>
                      <a:endParaRPr kumimoji="1" lang="ja-JP" altLang="en-US"/>
                    </a:p>
                  </a:txBody>
                  <a:tcPr/>
                </a:tc>
                <a:tc>
                  <a:txBody>
                    <a:bodyPr/>
                    <a:lstStyle/>
                    <a:p>
                      <a:pPr algn="l" fontAlgn="ct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旧田中家鋳物民俗資料館</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867990222"/>
                  </a:ext>
                </a:extLst>
              </a:tr>
              <a:tr h="18000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磐船神社</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69442837"/>
                  </a:ext>
                </a:extLst>
              </a:tr>
              <a:tr h="180000">
                <a:tc rowSpan="2">
                  <a:txBody>
                    <a:bodyPr/>
                    <a:lstStyle/>
                    <a:p>
                      <a:pPr algn="ctr"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自然・公園</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星の郷いわふね</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63010664"/>
                  </a:ext>
                </a:extLst>
              </a:tr>
              <a:tr h="180000">
                <a:tc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大阪公立大学附属植物園</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81232276"/>
                  </a:ext>
                </a:extLst>
              </a:tr>
              <a:tr h="180000">
                <a:tc row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イベント</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大東市スマイルミネーション</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95165948"/>
                  </a:ext>
                </a:extLst>
              </a:tr>
              <a:tr h="180000">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寝屋川 桜のライトアップ</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11364270"/>
                  </a:ext>
                </a:extLst>
              </a:tr>
              <a:tr h="180000">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枚方まつり</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17068184"/>
                  </a:ext>
                </a:extLst>
              </a:tr>
            </a:tbl>
          </a:graphicData>
        </a:graphic>
      </p:graphicFrame>
      <p:sp>
        <p:nvSpPr>
          <p:cNvPr id="32" name="テキスト ボックス 31">
            <a:extLst>
              <a:ext uri="{FF2B5EF4-FFF2-40B4-BE49-F238E27FC236}">
                <a16:creationId xmlns:a16="http://schemas.microsoft.com/office/drawing/2014/main" id="{8130BEF4-753A-462C-9863-69E333D7F8B0}"/>
              </a:ext>
            </a:extLst>
          </p:cNvPr>
          <p:cNvSpPr txBox="1"/>
          <p:nvPr/>
        </p:nvSpPr>
        <p:spPr>
          <a:xfrm>
            <a:off x="3435495" y="3150601"/>
            <a:ext cx="2731741" cy="315214"/>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tab pos="2152650" algn="l"/>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◆河南交通圏</a:t>
            </a:r>
          </a:p>
        </p:txBody>
      </p:sp>
      <p:graphicFrame>
        <p:nvGraphicFramePr>
          <p:cNvPr id="33" name="表 32">
            <a:extLst>
              <a:ext uri="{FF2B5EF4-FFF2-40B4-BE49-F238E27FC236}">
                <a16:creationId xmlns:a16="http://schemas.microsoft.com/office/drawing/2014/main" id="{2886A150-39B0-421F-8C90-9E3BE205CEA5}"/>
              </a:ext>
            </a:extLst>
          </p:cNvPr>
          <p:cNvGraphicFramePr>
            <a:graphicFrameLocks noGrp="1"/>
          </p:cNvGraphicFramePr>
          <p:nvPr>
            <p:extLst>
              <p:ext uri="{D42A27DB-BD31-4B8C-83A1-F6EECF244321}">
                <p14:modId xmlns:p14="http://schemas.microsoft.com/office/powerpoint/2010/main" val="3843564728"/>
              </p:ext>
            </p:extLst>
          </p:nvPr>
        </p:nvGraphicFramePr>
        <p:xfrm>
          <a:off x="3564707" y="3447389"/>
          <a:ext cx="2340000" cy="1134000"/>
        </p:xfrm>
        <a:graphic>
          <a:graphicData uri="http://schemas.openxmlformats.org/drawingml/2006/table">
            <a:tbl>
              <a:tblPr firstRow="1"/>
              <a:tblGrid>
                <a:gridCol w="936000">
                  <a:extLst>
                    <a:ext uri="{9D8B030D-6E8A-4147-A177-3AD203B41FA5}">
                      <a16:colId xmlns:a16="http://schemas.microsoft.com/office/drawing/2014/main" val="2156795523"/>
                    </a:ext>
                  </a:extLst>
                </a:gridCol>
                <a:gridCol w="1404000">
                  <a:extLst>
                    <a:ext uri="{9D8B030D-6E8A-4147-A177-3AD203B41FA5}">
                      <a16:colId xmlns:a16="http://schemas.microsoft.com/office/drawing/2014/main" val="4200840373"/>
                    </a:ext>
                  </a:extLst>
                </a:gridCol>
              </a:tblGrid>
              <a:tr h="324000">
                <a:tc grid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施設名</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713034166"/>
                  </a:ext>
                </a:extLst>
              </a:tr>
              <a:tr h="162000">
                <a:tc rowSpan="4">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歴史・文化</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道明寺天満宮</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04380170"/>
                  </a:ext>
                </a:extLst>
              </a:tr>
              <a:tr h="162000">
                <a:tc vMerge="1">
                  <a:txBody>
                    <a:bodyPr/>
                    <a:lstStyle/>
                    <a:p>
                      <a:endParaRPr kumimoji="1" lang="ja-JP" altLang="en-US"/>
                    </a:p>
                  </a:txBody>
                  <a:tcPr/>
                </a:tc>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布忍神社</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69442837"/>
                  </a:ext>
                </a:extLst>
              </a:tr>
              <a:tr h="162000">
                <a:tc vMerge="1">
                  <a:txBody>
                    <a:bodyPr/>
                    <a:lstStyle/>
                    <a:p>
                      <a:endParaRPr kumimoji="1" lang="ja-JP" altLang="en-US"/>
                    </a:p>
                  </a:txBody>
                  <a:tcPr/>
                </a:tc>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柏原市立歴史資料館</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22071360"/>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アイセルシュラホール</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48939169"/>
                  </a:ext>
                </a:extLst>
              </a:tr>
              <a:tr h="162000">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温泉・グルメ</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カタシモワイナリー</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89410360"/>
                  </a:ext>
                </a:extLst>
              </a:tr>
            </a:tbl>
          </a:graphicData>
        </a:graphic>
      </p:graphicFrame>
      <p:sp>
        <p:nvSpPr>
          <p:cNvPr id="34" name="テキスト ボックス 33">
            <a:extLst>
              <a:ext uri="{FF2B5EF4-FFF2-40B4-BE49-F238E27FC236}">
                <a16:creationId xmlns:a16="http://schemas.microsoft.com/office/drawing/2014/main" id="{C908FDD8-8A28-493D-AFE7-63EED1C0E09B}"/>
              </a:ext>
            </a:extLst>
          </p:cNvPr>
          <p:cNvSpPr txBox="1"/>
          <p:nvPr/>
        </p:nvSpPr>
        <p:spPr>
          <a:xfrm>
            <a:off x="3423789" y="4639273"/>
            <a:ext cx="2731741" cy="315214"/>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tab pos="2152650" algn="l"/>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◆河南</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交通圏</a:t>
            </a:r>
          </a:p>
        </p:txBody>
      </p:sp>
      <p:graphicFrame>
        <p:nvGraphicFramePr>
          <p:cNvPr id="35" name="表 34">
            <a:extLst>
              <a:ext uri="{FF2B5EF4-FFF2-40B4-BE49-F238E27FC236}">
                <a16:creationId xmlns:a16="http://schemas.microsoft.com/office/drawing/2014/main" id="{397D2C84-42F4-4F69-B8E1-96A8A8D82B58}"/>
              </a:ext>
            </a:extLst>
          </p:cNvPr>
          <p:cNvGraphicFramePr>
            <a:graphicFrameLocks noGrp="1"/>
          </p:cNvGraphicFramePr>
          <p:nvPr>
            <p:extLst>
              <p:ext uri="{D42A27DB-BD31-4B8C-83A1-F6EECF244321}">
                <p14:modId xmlns:p14="http://schemas.microsoft.com/office/powerpoint/2010/main" val="1477974682"/>
              </p:ext>
            </p:extLst>
          </p:nvPr>
        </p:nvGraphicFramePr>
        <p:xfrm>
          <a:off x="3553001" y="4941569"/>
          <a:ext cx="2340000" cy="1826182"/>
        </p:xfrm>
        <a:graphic>
          <a:graphicData uri="http://schemas.openxmlformats.org/drawingml/2006/table">
            <a:tbl>
              <a:tblPr firstRow="1"/>
              <a:tblGrid>
                <a:gridCol w="936000">
                  <a:extLst>
                    <a:ext uri="{9D8B030D-6E8A-4147-A177-3AD203B41FA5}">
                      <a16:colId xmlns:a16="http://schemas.microsoft.com/office/drawing/2014/main" val="2156795523"/>
                    </a:ext>
                  </a:extLst>
                </a:gridCol>
                <a:gridCol w="1404000">
                  <a:extLst>
                    <a:ext uri="{9D8B030D-6E8A-4147-A177-3AD203B41FA5}">
                      <a16:colId xmlns:a16="http://schemas.microsoft.com/office/drawing/2014/main" val="4200840373"/>
                    </a:ext>
                  </a:extLst>
                </a:gridCol>
              </a:tblGrid>
              <a:tr h="368182">
                <a:tc grid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施設名</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713034166"/>
                  </a:ext>
                </a:extLst>
              </a:tr>
              <a:tr h="16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エンタメ</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関西サイクルスポーツセンター</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26631412"/>
                  </a:ext>
                </a:extLst>
              </a:tr>
              <a:tr h="162000">
                <a:tc row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歴史・文化</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観心寺</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04380170"/>
                  </a:ext>
                </a:extLst>
              </a:tr>
              <a:tr h="162000">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大阪府立狭山池博物館</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69442837"/>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じないまち交流館</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48939169"/>
                  </a:ext>
                </a:extLst>
              </a:tr>
              <a:tr h="162000">
                <a:tc row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自然・公園</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サバーファーム</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63010664"/>
                  </a:ext>
                </a:extLst>
              </a:tr>
              <a:tr h="16200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光滝寺キャンプ場</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81232276"/>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大阪府立花の文化園</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588466419"/>
                  </a:ext>
                </a:extLst>
              </a:tr>
              <a:tr h="162000">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温泉・グルメ</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南天苑</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202825612"/>
                  </a:ext>
                </a:extLst>
              </a:tr>
              <a:tr h="162000">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道の駅・産直</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道の駅　奥河内くろまろの郷</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89410360"/>
                  </a:ext>
                </a:extLst>
              </a:tr>
            </a:tbl>
          </a:graphicData>
        </a:graphic>
      </p:graphicFrame>
      <p:sp>
        <p:nvSpPr>
          <p:cNvPr id="36" name="テキスト ボックス 35">
            <a:extLst>
              <a:ext uri="{FF2B5EF4-FFF2-40B4-BE49-F238E27FC236}">
                <a16:creationId xmlns:a16="http://schemas.microsoft.com/office/drawing/2014/main" id="{4B8B66B2-E3DB-4B1C-961A-AAFA39691BA9}"/>
              </a:ext>
            </a:extLst>
          </p:cNvPr>
          <p:cNvSpPr txBox="1"/>
          <p:nvPr/>
        </p:nvSpPr>
        <p:spPr>
          <a:xfrm>
            <a:off x="6216787" y="923330"/>
            <a:ext cx="2731741" cy="315214"/>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tab pos="2152650" algn="l"/>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◆泉州交通圏</a:t>
            </a:r>
          </a:p>
        </p:txBody>
      </p:sp>
      <p:graphicFrame>
        <p:nvGraphicFramePr>
          <p:cNvPr id="38" name="表 37">
            <a:extLst>
              <a:ext uri="{FF2B5EF4-FFF2-40B4-BE49-F238E27FC236}">
                <a16:creationId xmlns:a16="http://schemas.microsoft.com/office/drawing/2014/main" id="{FFB2B0A9-72D3-4A87-BDD2-D5766D5CA7A1}"/>
              </a:ext>
            </a:extLst>
          </p:cNvPr>
          <p:cNvGraphicFramePr>
            <a:graphicFrameLocks noGrp="1"/>
          </p:cNvGraphicFramePr>
          <p:nvPr>
            <p:extLst>
              <p:ext uri="{D42A27DB-BD31-4B8C-83A1-F6EECF244321}">
                <p14:modId xmlns:p14="http://schemas.microsoft.com/office/powerpoint/2010/main" val="2548812036"/>
              </p:ext>
            </p:extLst>
          </p:nvPr>
        </p:nvGraphicFramePr>
        <p:xfrm>
          <a:off x="6309787" y="1211384"/>
          <a:ext cx="2340000" cy="2766094"/>
        </p:xfrm>
        <a:graphic>
          <a:graphicData uri="http://schemas.openxmlformats.org/drawingml/2006/table">
            <a:tbl>
              <a:tblPr firstRow="1"/>
              <a:tblGrid>
                <a:gridCol w="936000">
                  <a:extLst>
                    <a:ext uri="{9D8B030D-6E8A-4147-A177-3AD203B41FA5}">
                      <a16:colId xmlns:a16="http://schemas.microsoft.com/office/drawing/2014/main" val="2156795523"/>
                    </a:ext>
                  </a:extLst>
                </a:gridCol>
                <a:gridCol w="1404000">
                  <a:extLst>
                    <a:ext uri="{9D8B030D-6E8A-4147-A177-3AD203B41FA5}">
                      <a16:colId xmlns:a16="http://schemas.microsoft.com/office/drawing/2014/main" val="4200840373"/>
                    </a:ext>
                  </a:extLst>
                </a:gridCol>
              </a:tblGrid>
              <a:tr h="324000">
                <a:tc grid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施設名</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713034166"/>
                  </a:ext>
                </a:extLst>
              </a:tr>
              <a:tr h="162000">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エンタメ</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善兵衛ランド</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8603757"/>
                  </a:ext>
                </a:extLst>
              </a:tr>
              <a:tr h="162000">
                <a:tc row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歴史・文化</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岸和田城</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26631412"/>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池上曽根史跡公園</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857482645"/>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大阪府立弥生文化博物館</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02655665"/>
                  </a:ext>
                </a:extLst>
              </a:tr>
              <a:tr h="162000">
                <a:tc row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自然・公園</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浜寺公園</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04380170"/>
                  </a:ext>
                </a:extLst>
              </a:tr>
              <a:tr h="16200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二色の浜公園</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69442837"/>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りんくう公園</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48939169"/>
                  </a:ext>
                </a:extLst>
              </a:tr>
              <a:tr h="162000">
                <a:tc row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温泉・グルメ</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marL="0" algn="l" rtl="0" eaLnBrk="1" fontAlgn="ctr" latinLnBrk="0" hangingPunct="1">
                        <a:spcBef>
                          <a:spcPts val="0"/>
                        </a:spcBef>
                        <a:spcAft>
                          <a:spcPts val="0"/>
                        </a:spcAft>
                      </a:pPr>
                      <a:r>
                        <a:rPr kumimoji="1" lang="ja-JP" altLang="en-US" sz="800" b="0" i="0" u="none" strike="noStrike" kern="1200">
                          <a:solidFill>
                            <a:srgbClr val="000000"/>
                          </a:solidFill>
                          <a:effectLst/>
                          <a:latin typeface="Meiryo UI" panose="020B0604030504040204" pitchFamily="50" charset="-128"/>
                          <a:ea typeface="Meiryo UI" panose="020B0604030504040204" pitchFamily="50" charset="-128"/>
                        </a:rPr>
                        <a:t>牛滝温泉四季まつり</a:t>
                      </a:r>
                      <a:endParaRPr lang="ja-JP" altLang="en-US" sz="1800" b="0" i="0" u="none" strike="noStrike">
                        <a:effectLst/>
                        <a:latin typeface="Arial" panose="020B0604020202020204" pitchFamily="34" charset="0"/>
                      </a:endParaRPr>
                    </a:p>
                    <a:p>
                      <a:pPr marL="0" algn="l" rtl="0" eaLnBrk="1" fontAlgn="ctr" latinLnBrk="0" hangingPunct="1">
                        <a:spcBef>
                          <a:spcPts val="0"/>
                        </a:spcBef>
                        <a:spcAft>
                          <a:spcPts val="0"/>
                        </a:spcAft>
                      </a:pPr>
                      <a:r>
                        <a:rPr kumimoji="1" lang="ja-JP" altLang="en-US" sz="800" b="0" i="0" u="none" strike="noStrike" kern="1200">
                          <a:solidFill>
                            <a:srgbClr val="000000"/>
                          </a:solidFill>
                          <a:effectLst/>
                          <a:latin typeface="Meiryo UI" panose="020B0604030504040204" pitchFamily="50" charset="-128"/>
                          <a:ea typeface="Meiryo UI" panose="020B0604030504040204" pitchFamily="50" charset="-128"/>
                        </a:rPr>
                        <a:t>（旧「いよやかの里」）</a:t>
                      </a:r>
                      <a:endParaRPr lang="ja-JP" altLang="en-US" sz="1800" b="0" i="0" u="none" strike="noStrike">
                        <a:effectLst/>
                        <a:latin typeface="Arial" panose="020B0604020202020204" pitchFamily="34" charset="0"/>
                      </a:endParaRPr>
                    </a:p>
                  </a:txBody>
                  <a:tcPr marL="35941" marR="5207" marT="52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211605175"/>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rtl="0" eaLnBrk="1" fontAlgn="ctr" latinLnBrk="0" hangingPunct="1">
                        <a:spcBef>
                          <a:spcPts val="0"/>
                        </a:spcBef>
                        <a:spcAft>
                          <a:spcPts val="0"/>
                        </a:spcAft>
                      </a:pPr>
                      <a:r>
                        <a:rPr kumimoji="1" lang="ja-JP" altLang="en-US" sz="800" b="0" i="0" u="none" strike="noStrike" kern="1200" dirty="0">
                          <a:solidFill>
                            <a:srgbClr val="000000"/>
                          </a:solidFill>
                          <a:effectLst/>
                          <a:latin typeface="Meiryo UI" panose="020B0604030504040204" pitchFamily="50" charset="-128"/>
                          <a:ea typeface="Meiryo UI" panose="020B0604030504040204" pitchFamily="50" charset="-128"/>
                        </a:rPr>
                        <a:t>かいづか いぶき温泉</a:t>
                      </a:r>
                      <a:endParaRPr lang="ja-JP" alt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ja-JP" altLang="en-US" sz="800" b="0" i="0" u="none" strike="noStrike" kern="1200" dirty="0">
                          <a:solidFill>
                            <a:srgbClr val="000000"/>
                          </a:solidFill>
                          <a:effectLst/>
                          <a:latin typeface="Meiryo UI" panose="020B0604030504040204" pitchFamily="50" charset="-128"/>
                          <a:ea typeface="Meiryo UI" panose="020B0604030504040204" pitchFamily="50" charset="-128"/>
                        </a:rPr>
                        <a:t>（旧「ほの字の里」）</a:t>
                      </a:r>
                      <a:endParaRPr lang="ja-JP" altLang="en-US" sz="1800" b="0" i="0" u="none" strike="noStrike" dirty="0">
                        <a:effectLst/>
                        <a:latin typeface="Arial" panose="020B0604020202020204" pitchFamily="34" charset="0"/>
                      </a:endParaRPr>
                    </a:p>
                  </a:txBody>
                  <a:tcPr marL="35941" marR="5207" marT="52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8682572"/>
                  </a:ext>
                </a:extLst>
              </a:tr>
              <a:tr h="162000">
                <a:tc row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道の駅・産直</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道の駅　みさき夢灯台</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63010664"/>
                  </a:ext>
                </a:extLst>
              </a:tr>
              <a:tr h="16200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道の駅　愛彩ランド</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81232276"/>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道の駅　いずみ山愛の里</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588466419"/>
                  </a:ext>
                </a:extLst>
              </a:tr>
              <a:tr h="162000">
                <a:tc row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イベント</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岸和田だんじり祭り</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6493666"/>
                  </a:ext>
                </a:extLst>
              </a:tr>
              <a:tr h="162000">
                <a:tc vMerge="1">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5255"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泉大津野外コンサート</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59171208"/>
                  </a:ext>
                </a:extLst>
              </a:tr>
            </a:tbl>
          </a:graphicData>
        </a:graphic>
      </p:graphicFrame>
      <p:sp>
        <p:nvSpPr>
          <p:cNvPr id="48" name="テキスト ボックス 47">
            <a:extLst>
              <a:ext uri="{FF2B5EF4-FFF2-40B4-BE49-F238E27FC236}">
                <a16:creationId xmlns:a16="http://schemas.microsoft.com/office/drawing/2014/main" id="{C44BF8AF-BFAC-44E0-966E-E461503C8111}"/>
              </a:ext>
            </a:extLst>
          </p:cNvPr>
          <p:cNvSpPr txBox="1"/>
          <p:nvPr/>
        </p:nvSpPr>
        <p:spPr>
          <a:xfrm>
            <a:off x="6234320" y="3928504"/>
            <a:ext cx="2731741" cy="315214"/>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tab pos="2152650" algn="l"/>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◆豊能郡</a:t>
            </a:r>
          </a:p>
        </p:txBody>
      </p:sp>
      <p:graphicFrame>
        <p:nvGraphicFramePr>
          <p:cNvPr id="49" name="表 48">
            <a:extLst>
              <a:ext uri="{FF2B5EF4-FFF2-40B4-BE49-F238E27FC236}">
                <a16:creationId xmlns:a16="http://schemas.microsoft.com/office/drawing/2014/main" id="{B8757466-82EF-434E-B1B1-1FADFEC63E8D}"/>
              </a:ext>
            </a:extLst>
          </p:cNvPr>
          <p:cNvGraphicFramePr>
            <a:graphicFrameLocks noGrp="1"/>
          </p:cNvGraphicFramePr>
          <p:nvPr>
            <p:extLst>
              <p:ext uri="{D42A27DB-BD31-4B8C-83A1-F6EECF244321}">
                <p14:modId xmlns:p14="http://schemas.microsoft.com/office/powerpoint/2010/main" val="3720271113"/>
              </p:ext>
            </p:extLst>
          </p:nvPr>
        </p:nvGraphicFramePr>
        <p:xfrm>
          <a:off x="6309787" y="4200279"/>
          <a:ext cx="2340000" cy="1134000"/>
        </p:xfrm>
        <a:graphic>
          <a:graphicData uri="http://schemas.openxmlformats.org/drawingml/2006/table">
            <a:tbl>
              <a:tblPr firstRow="1"/>
              <a:tblGrid>
                <a:gridCol w="936000">
                  <a:extLst>
                    <a:ext uri="{9D8B030D-6E8A-4147-A177-3AD203B41FA5}">
                      <a16:colId xmlns:a16="http://schemas.microsoft.com/office/drawing/2014/main" val="2156795523"/>
                    </a:ext>
                  </a:extLst>
                </a:gridCol>
                <a:gridCol w="1404000">
                  <a:extLst>
                    <a:ext uri="{9D8B030D-6E8A-4147-A177-3AD203B41FA5}">
                      <a16:colId xmlns:a16="http://schemas.microsoft.com/office/drawing/2014/main" val="4200840373"/>
                    </a:ext>
                  </a:extLst>
                </a:gridCol>
              </a:tblGrid>
              <a:tr h="324000">
                <a:tc grid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施設名</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713034166"/>
                  </a:ext>
                </a:extLst>
              </a:tr>
              <a:tr h="162000">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自然・公園</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けやき資料館</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504380170"/>
                  </a:ext>
                </a:extLst>
              </a:tr>
              <a:tr h="16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温泉・グルメ</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能勢温泉</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01195790"/>
                  </a:ext>
                </a:extLst>
              </a:tr>
              <a:tr h="162000">
                <a:tc row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道の駅・産直</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能勢町観光物産センター</a:t>
                      </a: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63010664"/>
                  </a:ext>
                </a:extLst>
              </a:tr>
              <a:tr h="162000">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志野の里</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81232276"/>
                  </a:ext>
                </a:extLst>
              </a:tr>
              <a:tr h="162000">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イベント</a:t>
                      </a:r>
                    </a:p>
                  </a:txBody>
                  <a:tcPr marL="5255"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とよのまつり</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5255" marT="525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4665336"/>
                  </a:ext>
                </a:extLst>
              </a:tr>
            </a:tbl>
          </a:graphicData>
        </a:graphic>
      </p:graphicFrame>
      <p:sp>
        <p:nvSpPr>
          <p:cNvPr id="37" name="正方形/長方形 36">
            <a:extLst>
              <a:ext uri="{FF2B5EF4-FFF2-40B4-BE49-F238E27FC236}">
                <a16:creationId xmlns:a16="http://schemas.microsoft.com/office/drawing/2014/main" id="{FFD50994-87DC-4FC2-9661-B4F9BA5335C6}"/>
              </a:ext>
            </a:extLst>
          </p:cNvPr>
          <p:cNvSpPr/>
          <p:nvPr/>
        </p:nvSpPr>
        <p:spPr>
          <a:xfrm>
            <a:off x="101447" y="562604"/>
            <a:ext cx="9703104" cy="408620"/>
          </a:xfrm>
          <a:prstGeom prst="rect">
            <a:avLst/>
          </a:prstGeom>
          <a:solidFill>
            <a:srgbClr val="D8E9FC"/>
          </a:solidFill>
          <a:ln w="6350">
            <a:noFill/>
          </a:ln>
          <a:effectLst/>
        </p:spPr>
        <p:txBody>
          <a:bodyPr wrap="square" tIns="72000" bIns="72000">
            <a:spAutoFit/>
          </a:bodyPr>
          <a:lstStyle/>
          <a:p>
            <a:pPr marL="285750" marR="0" lvl="0" indent="-285750" algn="l" defTabSz="4572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0"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エンタメ、歴史・文化、温泉など</a:t>
            </a: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各地域が誇る観光施設やイベントには、多数の観光客が来場</a:t>
            </a:r>
          </a:p>
        </p:txBody>
      </p:sp>
      <p:sp>
        <p:nvSpPr>
          <p:cNvPr id="31" name="正方形/長方形 30">
            <a:extLst>
              <a:ext uri="{FF2B5EF4-FFF2-40B4-BE49-F238E27FC236}">
                <a16:creationId xmlns:a16="http://schemas.microsoft.com/office/drawing/2014/main" id="{72B20777-2239-4AE0-82B2-E6B7615D71E4}"/>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資料③　観光施設への</a:t>
            </a:r>
            <a:r>
              <a:rPr kumimoji="0" lang="ja-JP" altLang="en-US" sz="2400">
                <a:latin typeface="HGS創英角ｺﾞｼｯｸUB" panose="020B0900000000000000" pitchFamily="50" charset="-128"/>
                <a:ea typeface="HGS創英角ｺﾞｼｯｸUB" panose="020B0900000000000000" pitchFamily="50" charset="-128"/>
              </a:rPr>
              <a:t>入込客数</a:t>
            </a:r>
            <a:endParaRPr kumimoji="0" lang="en-US" altLang="ja-JP" sz="2400" dirty="0">
              <a:latin typeface="HGS創英角ｺﾞｼｯｸUB" panose="020B0900000000000000" pitchFamily="50" charset="-128"/>
              <a:ea typeface="HGS創英角ｺﾞｼｯｸUB" panose="020B0900000000000000" pitchFamily="50" charset="-128"/>
            </a:endParaRPr>
          </a:p>
        </p:txBody>
      </p:sp>
      <p:cxnSp>
        <p:nvCxnSpPr>
          <p:cNvPr id="24" name="直線コネクタ 23">
            <a:extLst>
              <a:ext uri="{FF2B5EF4-FFF2-40B4-BE49-F238E27FC236}">
                <a16:creationId xmlns:a16="http://schemas.microsoft.com/office/drawing/2014/main" id="{12294381-98D0-42DB-AAC5-9414ED2C8B5B}"/>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52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07BA555-CC2C-4CF6-A99E-08A391CA98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6" name="表 5">
            <a:extLst>
              <a:ext uri="{FF2B5EF4-FFF2-40B4-BE49-F238E27FC236}">
                <a16:creationId xmlns:a16="http://schemas.microsoft.com/office/drawing/2014/main" id="{F2982EEF-5EC3-4174-9782-D524AD00FA2B}"/>
              </a:ext>
            </a:extLst>
          </p:cNvPr>
          <p:cNvGraphicFramePr>
            <a:graphicFrameLocks noGrp="1"/>
          </p:cNvGraphicFramePr>
          <p:nvPr/>
        </p:nvGraphicFramePr>
        <p:xfrm>
          <a:off x="5262067" y="1677601"/>
          <a:ext cx="4355368" cy="3117270"/>
        </p:xfrm>
        <a:graphic>
          <a:graphicData uri="http://schemas.openxmlformats.org/drawingml/2006/table">
            <a:tbl>
              <a:tblPr>
                <a:tableStyleId>{5940675A-B579-460E-94D1-54222C63F5DA}</a:tableStyleId>
              </a:tblPr>
              <a:tblGrid>
                <a:gridCol w="1043368">
                  <a:extLst>
                    <a:ext uri="{9D8B030D-6E8A-4147-A177-3AD203B41FA5}">
                      <a16:colId xmlns:a16="http://schemas.microsoft.com/office/drawing/2014/main" val="3010988535"/>
                    </a:ext>
                  </a:extLst>
                </a:gridCol>
                <a:gridCol w="1116000">
                  <a:extLst>
                    <a:ext uri="{9D8B030D-6E8A-4147-A177-3AD203B41FA5}">
                      <a16:colId xmlns:a16="http://schemas.microsoft.com/office/drawing/2014/main" val="3601183762"/>
                    </a:ext>
                  </a:extLst>
                </a:gridCol>
                <a:gridCol w="1116000">
                  <a:extLst>
                    <a:ext uri="{9D8B030D-6E8A-4147-A177-3AD203B41FA5}">
                      <a16:colId xmlns:a16="http://schemas.microsoft.com/office/drawing/2014/main" val="3613586474"/>
                    </a:ext>
                  </a:extLst>
                </a:gridCol>
                <a:gridCol w="1080000">
                  <a:extLst>
                    <a:ext uri="{9D8B030D-6E8A-4147-A177-3AD203B41FA5}">
                      <a16:colId xmlns:a16="http://schemas.microsoft.com/office/drawing/2014/main" val="26357711"/>
                    </a:ext>
                  </a:extLst>
                </a:gridCol>
              </a:tblGrid>
              <a:tr h="221310">
                <a:tc rowSpan="2">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営業区域</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3">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宿泊施設</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10800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r" fontAlgn="ct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txBody>
                  <a:tcPr marL="108000" marR="10800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hMerge="1">
                  <a:txBody>
                    <a:bodyPr/>
                    <a:lstStyle/>
                    <a:p>
                      <a:pPr algn="r" fontAlgn="ct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txBody>
                  <a:tcPr marL="108000" marR="10800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38249804"/>
                  </a:ext>
                </a:extLst>
              </a:tr>
              <a:tr h="430330">
                <a:tc vMerge="1">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営業区域</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客室数</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b="1" i="0" u="none" strike="noStrike" dirty="0">
                          <a:solidFill>
                            <a:schemeClr val="tx1"/>
                          </a:solidFill>
                          <a:effectLst/>
                          <a:latin typeface="Meiryo UI" panose="020B0604030504040204" pitchFamily="50" charset="-128"/>
                          <a:ea typeface="Meiryo UI" panose="020B0604030504040204" pitchFamily="50" charset="-128"/>
                        </a:rPr>
                        <a:t>2015</a:t>
                      </a: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年）</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10800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客室数</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b="1"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年）</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10800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増減率</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10800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859294907"/>
                  </a:ext>
                </a:extLst>
              </a:tr>
              <a:tr h="288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大阪市域</a:t>
                      </a:r>
                      <a:endParaRPr lang="en-US" altLang="ja-JP" sz="1200" b="1"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（うち大阪市内）</a:t>
                      </a:r>
                      <a:endParaRPr lang="ja-JP" altLang="en-US" sz="18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68,682</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59,430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111,862</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102,704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1" i="0" u="none" strike="noStrike" dirty="0">
                          <a:solidFill>
                            <a:srgbClr val="4472C4"/>
                          </a:solidFill>
                          <a:effectLst/>
                          <a:latin typeface="Meiryo UI" panose="020B0604030504040204" pitchFamily="50" charset="-128"/>
                          <a:ea typeface="Meiryo UI" panose="020B0604030504040204" pitchFamily="50" charset="-128"/>
                        </a:rPr>
                        <a:t>163%</a:t>
                      </a:r>
                    </a:p>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4472C4"/>
                          </a:solidFill>
                          <a:effectLst/>
                          <a:latin typeface="Meiryo UI" panose="020B0604030504040204" pitchFamily="50" charset="-128"/>
                          <a:ea typeface="Meiryo UI" panose="020B0604030504040204" pitchFamily="50" charset="-128"/>
                        </a:rPr>
                        <a:t>（</a:t>
                      </a:r>
                      <a:r>
                        <a:rPr lang="en-US" altLang="ja-JP" sz="800" b="1" i="0" u="none" strike="noStrike" dirty="0">
                          <a:solidFill>
                            <a:srgbClr val="4472C4"/>
                          </a:solidFill>
                          <a:effectLst/>
                          <a:latin typeface="Meiryo UI" panose="020B0604030504040204" pitchFamily="50" charset="-128"/>
                          <a:ea typeface="Meiryo UI" panose="020B0604030504040204" pitchFamily="50" charset="-128"/>
                        </a:rPr>
                        <a:t>173</a:t>
                      </a:r>
                      <a:r>
                        <a:rPr lang="ja-JP" altLang="en-US" sz="800" b="1" i="0" u="none" strike="noStrike" dirty="0">
                          <a:solidFill>
                            <a:srgbClr val="4472C4"/>
                          </a:solidFill>
                          <a:effectLst/>
                          <a:latin typeface="Meiryo UI" panose="020B0604030504040204" pitchFamily="50" charset="-128"/>
                          <a:ea typeface="Meiryo UI" panose="020B0604030504040204" pitchFamily="50" charset="-128"/>
                        </a:rPr>
                        <a:t>％）</a:t>
                      </a:r>
                      <a:endParaRPr lang="en-US" altLang="ja-JP" sz="1050" b="1" i="0" u="none" strike="noStrike" dirty="0">
                        <a:solidFill>
                          <a:srgbClr val="4472C4"/>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730987"/>
                  </a:ext>
                </a:extLst>
              </a:tr>
              <a:tr h="288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北摂</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1,982</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2,074</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kumimoji="1" lang="en-US" altLang="ja-JP" sz="1050" b="1" i="0" u="none" strike="noStrike" kern="1200" dirty="0">
                          <a:solidFill>
                            <a:srgbClr val="4472C4"/>
                          </a:solidFill>
                          <a:effectLst/>
                          <a:latin typeface="Meiryo UI" panose="020B0604030504040204" pitchFamily="50" charset="-128"/>
                          <a:ea typeface="Meiryo UI" panose="020B0604030504040204" pitchFamily="50" charset="-128"/>
                          <a:cs typeface="+mn-cs"/>
                        </a:rPr>
                        <a:t>105%</a:t>
                      </a: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111035"/>
                  </a:ext>
                </a:extLst>
              </a:tr>
              <a:tr h="288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河北</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1,177</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1,278</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kumimoji="1" lang="en-US" altLang="ja-JP" sz="1050" b="1" i="0" u="none" strike="noStrike" kern="1200" dirty="0">
                          <a:solidFill>
                            <a:srgbClr val="4472C4"/>
                          </a:solidFill>
                          <a:effectLst/>
                          <a:latin typeface="Meiryo UI" panose="020B0604030504040204" pitchFamily="50" charset="-128"/>
                          <a:ea typeface="Meiryo UI" panose="020B0604030504040204" pitchFamily="50" charset="-128"/>
                          <a:cs typeface="+mn-cs"/>
                        </a:rPr>
                        <a:t>109%</a:t>
                      </a: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830806"/>
                  </a:ext>
                </a:extLst>
              </a:tr>
              <a:tr h="288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河南</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407</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444</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1" i="0" u="none" strike="noStrike" dirty="0">
                          <a:solidFill>
                            <a:srgbClr val="4472C4"/>
                          </a:solidFill>
                          <a:effectLst/>
                          <a:latin typeface="Meiryo UI" panose="020B0604030504040204" pitchFamily="50" charset="-128"/>
                          <a:ea typeface="Meiryo UI" panose="020B0604030504040204" pitchFamily="50" charset="-128"/>
                        </a:rPr>
                        <a:t>109%</a:t>
                      </a: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5473045"/>
                  </a:ext>
                </a:extLst>
              </a:tr>
              <a:tr h="288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河南</a:t>
                      </a:r>
                      <a:r>
                        <a:rPr lang="en-US" sz="1200" b="1" u="none" strike="noStrike" dirty="0">
                          <a:solidFill>
                            <a:schemeClr val="tx1"/>
                          </a:solidFill>
                          <a:effectLst/>
                          <a:latin typeface="Meiryo UI" panose="020B0604030504040204" pitchFamily="50" charset="-128"/>
                          <a:ea typeface="Meiryo UI" panose="020B0604030504040204" pitchFamily="50" charset="-128"/>
                        </a:rPr>
                        <a:t>Ｂ</a:t>
                      </a:r>
                      <a:endParaRPr 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314</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289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kumimoji="1" lang="en-US" altLang="ja-JP" sz="1050" b="1" i="0" u="none" strike="noStrike" kern="1200" dirty="0">
                          <a:solidFill>
                            <a:srgbClr val="C00000"/>
                          </a:solidFill>
                          <a:effectLst/>
                          <a:latin typeface="Meiryo UI" panose="020B0604030504040204" pitchFamily="50" charset="-128"/>
                          <a:ea typeface="Meiryo UI" panose="020B0604030504040204" pitchFamily="50" charset="-128"/>
                          <a:cs typeface="+mn-cs"/>
                        </a:rPr>
                        <a:t>92%</a:t>
                      </a: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644356"/>
                  </a:ext>
                </a:extLst>
              </a:tr>
              <a:tr h="288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泉州</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5,426</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7,419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kumimoji="1" lang="en-US" altLang="ja-JP" sz="1050" b="1" i="0" u="none" strike="noStrike" kern="1200" dirty="0">
                          <a:solidFill>
                            <a:srgbClr val="4472C4"/>
                          </a:solidFill>
                          <a:effectLst/>
                          <a:latin typeface="Meiryo UI" panose="020B0604030504040204" pitchFamily="50" charset="-128"/>
                          <a:ea typeface="Meiryo UI" panose="020B0604030504040204" pitchFamily="50" charset="-128"/>
                          <a:cs typeface="+mn-cs"/>
                        </a:rPr>
                        <a:t>137%</a:t>
                      </a: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7449270"/>
                  </a:ext>
                </a:extLst>
              </a:tr>
              <a:tr h="288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豊能郡</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133</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116</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kumimoji="1" lang="en-US" altLang="ja-JP" sz="1050" b="1" i="0" u="none" strike="noStrike" kern="1200" dirty="0">
                          <a:solidFill>
                            <a:srgbClr val="C00000"/>
                          </a:solidFill>
                          <a:effectLst/>
                          <a:latin typeface="Meiryo UI" panose="020B0604030504040204" pitchFamily="50" charset="-128"/>
                          <a:ea typeface="Meiryo UI" panose="020B0604030504040204" pitchFamily="50" charset="-128"/>
                          <a:cs typeface="+mn-cs"/>
                        </a:rPr>
                        <a:t>87%</a:t>
                      </a: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471666"/>
                  </a:ext>
                </a:extLst>
              </a:tr>
              <a:tr h="396000">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合計</a:t>
                      </a: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78,121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123,482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US" altLang="ja-JP" sz="1200" b="1" i="0" u="none" strike="noStrike" dirty="0">
                          <a:solidFill>
                            <a:srgbClr val="4472C4"/>
                          </a:solidFill>
                          <a:effectLst/>
                          <a:latin typeface="Meiryo UI" panose="020B0604030504040204" pitchFamily="50" charset="-128"/>
                          <a:ea typeface="Meiryo UI" panose="020B0604030504040204" pitchFamily="50" charset="-128"/>
                        </a:rPr>
                        <a:t>158%</a:t>
                      </a: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1647444"/>
                  </a:ext>
                </a:extLst>
              </a:tr>
            </a:tbl>
          </a:graphicData>
        </a:graphic>
      </p:graphicFrame>
      <p:sp>
        <p:nvSpPr>
          <p:cNvPr id="8" name="正方形/長方形 7">
            <a:extLst>
              <a:ext uri="{FF2B5EF4-FFF2-40B4-BE49-F238E27FC236}">
                <a16:creationId xmlns:a16="http://schemas.microsoft.com/office/drawing/2014/main" id="{1C289919-D849-45FA-8EFF-9D769C40E1E0}"/>
              </a:ext>
            </a:extLst>
          </p:cNvPr>
          <p:cNvSpPr/>
          <p:nvPr/>
        </p:nvSpPr>
        <p:spPr>
          <a:xfrm>
            <a:off x="88490" y="640220"/>
            <a:ext cx="9753310" cy="408620"/>
          </a:xfrm>
          <a:prstGeom prst="rect">
            <a:avLst/>
          </a:prstGeom>
          <a:solidFill>
            <a:srgbClr val="D8E9FC"/>
          </a:solidFill>
          <a:ln w="6350">
            <a:noFill/>
          </a:ln>
          <a:effectLst/>
        </p:spPr>
        <p:txBody>
          <a:bodyPr wrap="square" tIns="72000" bIns="72000">
            <a:spAutoFit/>
          </a:bodyPr>
          <a:lstStyle/>
          <a:p>
            <a:pPr marL="285750" marR="0" lvl="0" indent="-285750" algn="l" defTabSz="4572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観光客の周遊拠点となる宿泊施設は府域に広く立地しており、</a:t>
            </a:r>
            <a:r>
              <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年と比較すると、大半の圏域で増加傾向</a:t>
            </a: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FB3051F2-F863-4855-BDF8-4E2C0B0BAFDA}"/>
              </a:ext>
            </a:extLst>
          </p:cNvPr>
          <p:cNvSpPr txBox="1"/>
          <p:nvPr/>
        </p:nvSpPr>
        <p:spPr>
          <a:xfrm>
            <a:off x="7227812" y="6374201"/>
            <a:ext cx="2708668" cy="1692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（出典）宿泊施設：厚生労働省「衛生行政報告例」</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客室数は、各年度末の数字）</a:t>
            </a:r>
          </a:p>
        </p:txBody>
      </p:sp>
      <p:graphicFrame>
        <p:nvGraphicFramePr>
          <p:cNvPr id="7" name="表 6">
            <a:extLst>
              <a:ext uri="{FF2B5EF4-FFF2-40B4-BE49-F238E27FC236}">
                <a16:creationId xmlns:a16="http://schemas.microsoft.com/office/drawing/2014/main" id="{FC3F9C4A-1A01-4FC9-8D00-480B7596FC7A}"/>
              </a:ext>
            </a:extLst>
          </p:cNvPr>
          <p:cNvGraphicFramePr>
            <a:graphicFrameLocks noGrp="1"/>
          </p:cNvGraphicFramePr>
          <p:nvPr/>
        </p:nvGraphicFramePr>
        <p:xfrm>
          <a:off x="5262067" y="5156107"/>
          <a:ext cx="4354463" cy="1080000"/>
        </p:xfrm>
        <a:graphic>
          <a:graphicData uri="http://schemas.openxmlformats.org/drawingml/2006/table">
            <a:tbl>
              <a:tblPr>
                <a:tableStyleId>{5940675A-B579-460E-94D1-54222C63F5DA}</a:tableStyleId>
              </a:tblPr>
              <a:tblGrid>
                <a:gridCol w="1042463">
                  <a:extLst>
                    <a:ext uri="{9D8B030D-6E8A-4147-A177-3AD203B41FA5}">
                      <a16:colId xmlns:a16="http://schemas.microsoft.com/office/drawing/2014/main" val="3478180346"/>
                    </a:ext>
                  </a:extLst>
                </a:gridCol>
                <a:gridCol w="1116000">
                  <a:extLst>
                    <a:ext uri="{9D8B030D-6E8A-4147-A177-3AD203B41FA5}">
                      <a16:colId xmlns:a16="http://schemas.microsoft.com/office/drawing/2014/main" val="699337158"/>
                    </a:ext>
                  </a:extLst>
                </a:gridCol>
                <a:gridCol w="1116000">
                  <a:extLst>
                    <a:ext uri="{9D8B030D-6E8A-4147-A177-3AD203B41FA5}">
                      <a16:colId xmlns:a16="http://schemas.microsoft.com/office/drawing/2014/main" val="3809591070"/>
                    </a:ext>
                  </a:extLst>
                </a:gridCol>
                <a:gridCol w="1080000">
                  <a:extLst>
                    <a:ext uri="{9D8B030D-6E8A-4147-A177-3AD203B41FA5}">
                      <a16:colId xmlns:a16="http://schemas.microsoft.com/office/drawing/2014/main" val="1394275890"/>
                    </a:ext>
                  </a:extLst>
                </a:gridCol>
              </a:tblGrid>
              <a:tr h="270000">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さいたま市</a:t>
                      </a: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3,765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5,634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1" i="0" u="none" strike="noStrike" dirty="0">
                          <a:solidFill>
                            <a:srgbClr val="4472C4"/>
                          </a:solidFill>
                          <a:effectLst/>
                          <a:latin typeface="Meiryo UI" panose="020B0604030504040204" pitchFamily="50" charset="-128"/>
                          <a:ea typeface="Meiryo UI" panose="020B0604030504040204" pitchFamily="50" charset="-128"/>
                        </a:rPr>
                        <a:t>150%</a:t>
                      </a: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0595268"/>
                  </a:ext>
                </a:extLst>
              </a:tr>
              <a:tr h="270000">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千葉市</a:t>
                      </a: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9,430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11,278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1" i="0" u="none" strike="noStrike" dirty="0">
                          <a:solidFill>
                            <a:srgbClr val="4472C4"/>
                          </a:solidFill>
                          <a:effectLst/>
                          <a:latin typeface="Meiryo UI" panose="020B0604030504040204" pitchFamily="50" charset="-128"/>
                          <a:ea typeface="Meiryo UI" panose="020B0604030504040204" pitchFamily="50" charset="-128"/>
                        </a:rPr>
                        <a:t>120%</a:t>
                      </a: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7531227"/>
                  </a:ext>
                </a:extLst>
              </a:tr>
              <a:tr h="270000">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越谷市</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755</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室</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1" i="0" u="none" strike="noStrike" dirty="0">
                          <a:solidFill>
                            <a:srgbClr val="4472C4"/>
                          </a:solidFill>
                          <a:effectLst/>
                          <a:latin typeface="Meiryo UI" panose="020B0604030504040204" pitchFamily="50" charset="-128"/>
                          <a:ea typeface="Meiryo UI" panose="020B0604030504040204" pitchFamily="50" charset="-128"/>
                        </a:rPr>
                        <a:t>117%</a:t>
                      </a: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1112944"/>
                  </a:ext>
                </a:extLst>
              </a:tr>
              <a:tr h="270000">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相模原市</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lvl="0"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3,268</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3,213</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室</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1" i="0" u="none" strike="noStrike" dirty="0">
                          <a:solidFill>
                            <a:srgbClr val="4472C4"/>
                          </a:solidFill>
                          <a:effectLst/>
                          <a:latin typeface="Meiryo UI" panose="020B0604030504040204" pitchFamily="50" charset="-128"/>
                          <a:ea typeface="Meiryo UI" panose="020B0604030504040204" pitchFamily="50" charset="-128"/>
                        </a:rPr>
                        <a:t>98</a:t>
                      </a:r>
                      <a:r>
                        <a:rPr lang="ja-JP" altLang="en-US" sz="1050" b="1" i="0" u="none" strike="noStrike" dirty="0">
                          <a:solidFill>
                            <a:srgbClr val="4472C4"/>
                          </a:solidFill>
                          <a:effectLst/>
                          <a:latin typeface="Meiryo UI" panose="020B0604030504040204" pitchFamily="50" charset="-128"/>
                          <a:ea typeface="Meiryo UI" panose="020B0604030504040204" pitchFamily="50" charset="-128"/>
                        </a:rPr>
                        <a:t>％</a:t>
                      </a:r>
                      <a:endParaRPr lang="en-US" altLang="ja-JP" sz="1050" b="1" i="0" u="none" strike="noStrike" dirty="0">
                        <a:solidFill>
                          <a:srgbClr val="4472C4"/>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90841"/>
                  </a:ext>
                </a:extLst>
              </a:tr>
            </a:tbl>
          </a:graphicData>
        </a:graphic>
      </p:graphicFrame>
      <p:sp>
        <p:nvSpPr>
          <p:cNvPr id="9" name="大かっこ 8">
            <a:extLst>
              <a:ext uri="{FF2B5EF4-FFF2-40B4-BE49-F238E27FC236}">
                <a16:creationId xmlns:a16="http://schemas.microsoft.com/office/drawing/2014/main" id="{EF8DE116-D2D3-49F1-840F-7ED64C7F82AD}"/>
              </a:ext>
            </a:extLst>
          </p:cNvPr>
          <p:cNvSpPr/>
          <p:nvPr/>
        </p:nvSpPr>
        <p:spPr>
          <a:xfrm>
            <a:off x="5141915" y="4890456"/>
            <a:ext cx="4572000" cy="1344848"/>
          </a:xfrm>
          <a:prstGeom prst="bracketPair">
            <a:avLst>
              <a:gd name="adj" fmla="val 6227"/>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E89B0954-96C6-4B4F-9D6E-D145431542B5}"/>
              </a:ext>
            </a:extLst>
          </p:cNvPr>
          <p:cNvSpPr txBox="1"/>
          <p:nvPr/>
        </p:nvSpPr>
        <p:spPr>
          <a:xfrm>
            <a:off x="5196089" y="4890455"/>
            <a:ext cx="1977313"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参考：他の主要都市</a:t>
            </a:r>
            <a:endParaRPr kumimoji="0"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1" name="図 10">
            <a:extLst>
              <a:ext uri="{FF2B5EF4-FFF2-40B4-BE49-F238E27FC236}">
                <a16:creationId xmlns:a16="http://schemas.microsoft.com/office/drawing/2014/main" id="{DB16CE8F-0239-4037-8C60-9D8EC41ABA1A}"/>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4342" y="1604378"/>
            <a:ext cx="3784934" cy="4570937"/>
          </a:xfrm>
          <a:prstGeom prst="rect">
            <a:avLst/>
          </a:prstGeom>
          <a:effectLst>
            <a:outerShdw blurRad="50800" dist="38100" dir="2700000" algn="tl" rotWithShape="0">
              <a:prstClr val="black">
                <a:alpha val="40000"/>
              </a:prstClr>
            </a:outerShdw>
          </a:effectLst>
        </p:spPr>
      </p:pic>
      <p:graphicFrame>
        <p:nvGraphicFramePr>
          <p:cNvPr id="12" name="表 11">
            <a:extLst>
              <a:ext uri="{FF2B5EF4-FFF2-40B4-BE49-F238E27FC236}">
                <a16:creationId xmlns:a16="http://schemas.microsoft.com/office/drawing/2014/main" id="{37FAD65A-D1E3-47F5-93A9-BD4BB478F223}"/>
              </a:ext>
            </a:extLst>
          </p:cNvPr>
          <p:cNvGraphicFramePr>
            <a:graphicFrameLocks noGrp="1"/>
          </p:cNvGraphicFramePr>
          <p:nvPr/>
        </p:nvGraphicFramePr>
        <p:xfrm>
          <a:off x="619910" y="2085706"/>
          <a:ext cx="1154487" cy="1779848"/>
        </p:xfrm>
        <a:graphic>
          <a:graphicData uri="http://schemas.openxmlformats.org/drawingml/2006/table">
            <a:tbl>
              <a:tblPr>
                <a:tableStyleId>{5C22544A-7EE6-4342-B048-85BDC9FD1C3A}</a:tableStyleId>
              </a:tblPr>
              <a:tblGrid>
                <a:gridCol w="370719">
                  <a:extLst>
                    <a:ext uri="{9D8B030D-6E8A-4147-A177-3AD203B41FA5}">
                      <a16:colId xmlns:a16="http://schemas.microsoft.com/office/drawing/2014/main" val="1290149073"/>
                    </a:ext>
                  </a:extLst>
                </a:gridCol>
                <a:gridCol w="123573">
                  <a:extLst>
                    <a:ext uri="{9D8B030D-6E8A-4147-A177-3AD203B41FA5}">
                      <a16:colId xmlns:a16="http://schemas.microsoft.com/office/drawing/2014/main" val="4251863166"/>
                    </a:ext>
                  </a:extLst>
                </a:gridCol>
                <a:gridCol w="370719">
                  <a:extLst>
                    <a:ext uri="{9D8B030D-6E8A-4147-A177-3AD203B41FA5}">
                      <a16:colId xmlns:a16="http://schemas.microsoft.com/office/drawing/2014/main" val="21858537"/>
                    </a:ext>
                  </a:extLst>
                </a:gridCol>
                <a:gridCol w="289476">
                  <a:extLst>
                    <a:ext uri="{9D8B030D-6E8A-4147-A177-3AD203B41FA5}">
                      <a16:colId xmlns:a16="http://schemas.microsoft.com/office/drawing/2014/main" val="2454935228"/>
                    </a:ext>
                  </a:extLst>
                </a:gridCol>
              </a:tblGrid>
              <a:tr h="222481">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u="none" strike="noStrike" dirty="0">
                          <a:effectLst/>
                          <a:latin typeface="Meiryo UI" panose="020B0604030504040204" pitchFamily="50" charset="-128"/>
                          <a:ea typeface="Meiryo UI" panose="020B0604030504040204" pitchFamily="50" charset="-128"/>
                          <a:cs typeface="Arial" panose="020B0604020202020204" pitchFamily="34" charset="0"/>
                        </a:rPr>
                        <a:t>～</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200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室</a:t>
                      </a:r>
                    </a:p>
                  </a:txBody>
                  <a:tcPr marL="6350" marR="6350" marT="6350"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3906865629"/>
                  </a:ext>
                </a:extLst>
              </a:tr>
              <a:tr h="222481">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200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u="none" strike="noStrike" dirty="0">
                          <a:effectLst/>
                          <a:latin typeface="Meiryo UI" panose="020B0604030504040204" pitchFamily="50" charset="-128"/>
                          <a:ea typeface="Meiryo UI" panose="020B0604030504040204" pitchFamily="50" charset="-128"/>
                          <a:cs typeface="Arial" panose="020B0604020202020204" pitchFamily="34" charset="0"/>
                        </a:rPr>
                        <a:t>～</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500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室</a:t>
                      </a:r>
                    </a:p>
                  </a:txBody>
                  <a:tcPr marL="6350" marR="6350" marT="6350"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2498750410"/>
                  </a:ext>
                </a:extLst>
              </a:tr>
              <a:tr h="222481">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500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u="none" strike="noStrike" dirty="0">
                          <a:effectLst/>
                          <a:latin typeface="Meiryo UI" panose="020B0604030504040204" pitchFamily="50" charset="-128"/>
                          <a:ea typeface="Meiryo UI" panose="020B0604030504040204" pitchFamily="50" charset="-128"/>
                          <a:cs typeface="Arial" panose="020B0604020202020204" pitchFamily="34" charset="0"/>
                        </a:rPr>
                        <a:t>～</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1,000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室</a:t>
                      </a:r>
                    </a:p>
                  </a:txBody>
                  <a:tcPr marL="6350" marR="6350" marT="6350"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2222705990"/>
                  </a:ext>
                </a:extLst>
              </a:tr>
              <a:tr h="222481">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1,000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u="none" strike="noStrike" dirty="0">
                          <a:effectLst/>
                          <a:latin typeface="Meiryo UI" panose="020B0604030504040204" pitchFamily="50" charset="-128"/>
                          <a:ea typeface="Meiryo UI" panose="020B0604030504040204" pitchFamily="50" charset="-128"/>
                          <a:cs typeface="Arial" panose="020B0604020202020204" pitchFamily="34" charset="0"/>
                        </a:rPr>
                        <a:t>～</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2,000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室</a:t>
                      </a:r>
                    </a:p>
                  </a:txBody>
                  <a:tcPr marL="6350" marR="6350" marT="6350"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3401777095"/>
                  </a:ext>
                </a:extLst>
              </a:tr>
              <a:tr h="222481">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2,000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u="none" strike="noStrike" dirty="0">
                          <a:effectLst/>
                          <a:latin typeface="Meiryo UI" panose="020B0604030504040204" pitchFamily="50" charset="-128"/>
                          <a:ea typeface="Meiryo UI" panose="020B0604030504040204" pitchFamily="50" charset="-128"/>
                          <a:cs typeface="Arial" panose="020B0604020202020204" pitchFamily="34" charset="0"/>
                        </a:rPr>
                        <a:t>～</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3,000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室</a:t>
                      </a:r>
                    </a:p>
                  </a:txBody>
                  <a:tcPr marL="6350" marR="6350" marT="6350"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2294606436"/>
                  </a:ext>
                </a:extLst>
              </a:tr>
              <a:tr h="222481">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3,000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u="none" strike="noStrike" dirty="0">
                          <a:effectLst/>
                          <a:latin typeface="Meiryo UI" panose="020B0604030504040204" pitchFamily="50" charset="-128"/>
                          <a:ea typeface="Meiryo UI" panose="020B0604030504040204" pitchFamily="50" charset="-128"/>
                          <a:cs typeface="Arial" panose="020B0604020202020204" pitchFamily="34" charset="0"/>
                        </a:rPr>
                        <a:t>～</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4,000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室</a:t>
                      </a:r>
                    </a:p>
                  </a:txBody>
                  <a:tcPr marL="6350" marR="6350" marT="6350"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2333249754"/>
                  </a:ext>
                </a:extLst>
              </a:tr>
              <a:tr h="222481">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4,000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u="none" strike="noStrike" dirty="0">
                          <a:effectLst/>
                          <a:latin typeface="Meiryo UI" panose="020B0604030504040204" pitchFamily="50" charset="-128"/>
                          <a:ea typeface="Meiryo UI" panose="020B0604030504040204" pitchFamily="50" charset="-128"/>
                          <a:cs typeface="Arial" panose="020B0604020202020204" pitchFamily="34" charset="0"/>
                        </a:rPr>
                        <a:t>～</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5,000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室</a:t>
                      </a:r>
                    </a:p>
                  </a:txBody>
                  <a:tcPr marL="6350" marR="6350" marT="6350"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2732647669"/>
                  </a:ext>
                </a:extLst>
              </a:tr>
              <a:tr h="222481">
                <a:tc>
                  <a:txBody>
                    <a:bodyPr/>
                    <a:lstStyle/>
                    <a:p>
                      <a:pPr algn="r" fontAlgn="ctr"/>
                      <a:r>
                        <a:rPr lang="en-US" altLang="ja-JP" sz="800" b="1" u="none" strike="noStrike" dirty="0">
                          <a:effectLst/>
                          <a:latin typeface="Meiryo UI" panose="020B0604030504040204" pitchFamily="50" charset="-128"/>
                          <a:ea typeface="Meiryo UI" panose="020B0604030504040204" pitchFamily="50" charset="-128"/>
                          <a:cs typeface="Arial" panose="020B0604020202020204" pitchFamily="34" charset="0"/>
                        </a:rPr>
                        <a:t>5,000 </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r>
                        <a:rPr lang="ja-JP" altLang="en-US" sz="800" b="1" u="none" strike="noStrike" dirty="0">
                          <a:effectLst/>
                          <a:latin typeface="Meiryo UI" panose="020B0604030504040204" pitchFamily="50" charset="-128"/>
                          <a:ea typeface="Meiryo UI" panose="020B0604030504040204" pitchFamily="50" charset="-128"/>
                          <a:cs typeface="Arial" panose="020B0604020202020204" pitchFamily="34" charset="0"/>
                        </a:rPr>
                        <a:t>～</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r" fontAlgn="ctr"/>
                      <a:endPar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tc>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6350" marR="6350" marT="6350"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3985771016"/>
                  </a:ext>
                </a:extLst>
              </a:tr>
            </a:tbl>
          </a:graphicData>
        </a:graphic>
      </p:graphicFrame>
      <p:pic>
        <p:nvPicPr>
          <p:cNvPr id="13" name="図 12">
            <a:extLst>
              <a:ext uri="{FF2B5EF4-FFF2-40B4-BE49-F238E27FC236}">
                <a16:creationId xmlns:a16="http://schemas.microsoft.com/office/drawing/2014/main" id="{BC11227F-8FF0-4D68-BFAA-696CB55D99F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2298" y="2099286"/>
            <a:ext cx="287612" cy="1779848"/>
          </a:xfrm>
          <a:prstGeom prst="rect">
            <a:avLst/>
          </a:prstGeom>
        </p:spPr>
      </p:pic>
      <p:sp>
        <p:nvSpPr>
          <p:cNvPr id="15" name="正方形/長方形 14">
            <a:extLst>
              <a:ext uri="{FF2B5EF4-FFF2-40B4-BE49-F238E27FC236}">
                <a16:creationId xmlns:a16="http://schemas.microsoft.com/office/drawing/2014/main" id="{EB9166B8-4017-4A63-B02D-524D4134729B}"/>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資料④　府内の</a:t>
            </a:r>
            <a:r>
              <a:rPr kumimoji="0" lang="ja-JP" altLang="en-US" sz="2400">
                <a:latin typeface="HGS創英角ｺﾞｼｯｸUB" panose="020B0900000000000000" pitchFamily="50" charset="-128"/>
                <a:ea typeface="HGS創英角ｺﾞｼｯｸUB" panose="020B0900000000000000" pitchFamily="50" charset="-128"/>
              </a:rPr>
              <a:t>宿泊客室数</a:t>
            </a:r>
            <a:endParaRPr kumimoji="0" lang="en-US" altLang="ja-JP" sz="2400" dirty="0">
              <a:latin typeface="HGS創英角ｺﾞｼｯｸUB" panose="020B0900000000000000" pitchFamily="50" charset="-128"/>
              <a:ea typeface="HGS創英角ｺﾞｼｯｸUB" panose="020B0900000000000000" pitchFamily="50" charset="-128"/>
            </a:endParaRPr>
          </a:p>
        </p:txBody>
      </p:sp>
      <p:sp>
        <p:nvSpPr>
          <p:cNvPr id="2" name="正方形/長方形 1">
            <a:extLst>
              <a:ext uri="{FF2B5EF4-FFF2-40B4-BE49-F238E27FC236}">
                <a16:creationId xmlns:a16="http://schemas.microsoft.com/office/drawing/2014/main" id="{6EA503C1-B377-45ED-8DE2-E374670688A3}"/>
              </a:ext>
            </a:extLst>
          </p:cNvPr>
          <p:cNvSpPr/>
          <p:nvPr/>
        </p:nvSpPr>
        <p:spPr>
          <a:xfrm>
            <a:off x="37329" y="3864077"/>
            <a:ext cx="1358850" cy="137652"/>
          </a:xfrm>
          <a:prstGeom prst="rect">
            <a:avLst/>
          </a:prstGeom>
          <a:ln w="95250">
            <a:no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2022</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年の室数</a:t>
            </a:r>
          </a:p>
        </p:txBody>
      </p:sp>
      <p:cxnSp>
        <p:nvCxnSpPr>
          <p:cNvPr id="16" name="直線コネクタ 15">
            <a:extLst>
              <a:ext uri="{FF2B5EF4-FFF2-40B4-BE49-F238E27FC236}">
                <a16:creationId xmlns:a16="http://schemas.microsoft.com/office/drawing/2014/main" id="{F6838CCA-92D2-4A17-9A22-5C896A6016B0}"/>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62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C41292C-4F61-4086-991A-0BBB203AFAE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8017" y="1620020"/>
            <a:ext cx="4468337" cy="4698926"/>
          </a:xfrm>
          <a:prstGeom prst="rect">
            <a:avLst/>
          </a:prstGeom>
        </p:spPr>
      </p:pic>
      <p:sp>
        <p:nvSpPr>
          <p:cNvPr id="15" name="楕円 14">
            <a:extLst>
              <a:ext uri="{FF2B5EF4-FFF2-40B4-BE49-F238E27FC236}">
                <a16:creationId xmlns:a16="http://schemas.microsoft.com/office/drawing/2014/main" id="{78E2522E-A449-4C5A-8705-B9521C98945F}"/>
              </a:ext>
            </a:extLst>
          </p:cNvPr>
          <p:cNvSpPr>
            <a:spLocks noChangeAspect="1"/>
          </p:cNvSpPr>
          <p:nvPr/>
        </p:nvSpPr>
        <p:spPr>
          <a:xfrm>
            <a:off x="312212" y="3119764"/>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81F2B085-E234-4940-8034-43CFA47089E6}"/>
              </a:ext>
            </a:extLst>
          </p:cNvPr>
          <p:cNvSpPr txBox="1"/>
          <p:nvPr/>
        </p:nvSpPr>
        <p:spPr>
          <a:xfrm>
            <a:off x="101448" y="604715"/>
            <a:ext cx="9703105" cy="746276"/>
          </a:xfrm>
          <a:prstGeom prst="rect">
            <a:avLst/>
          </a:prstGeom>
          <a:solidFill>
            <a:srgbClr val="D8E9FC"/>
          </a:solidFill>
          <a:ln w="6350">
            <a:noFill/>
          </a:ln>
          <a:effectLst/>
        </p:spPr>
        <p:txBody>
          <a:bodyPr wrap="square" tIns="72000" bIns="72000">
            <a:spAutoFit/>
          </a:bodyPr>
          <a:lstStyle>
            <a:defPPr>
              <a:defRPr lang="ja-JP"/>
            </a:defPPr>
            <a:lvl1pPr marL="285750" indent="-285750">
              <a:lnSpc>
                <a:spcPct val="130000"/>
              </a:lnSpc>
              <a:buFont typeface="Wingdings" panose="05000000000000000000" pitchFamily="2" charset="2"/>
              <a:buChar char="l"/>
              <a:defRPr sz="1400">
                <a:solidFill>
                  <a:prstClr val="black"/>
                </a:solidFill>
                <a:latin typeface="Meiryo UI" panose="020B0604030504040204" pitchFamily="50" charset="-128"/>
                <a:ea typeface="Meiryo UI" panose="020B0604030504040204" pitchFamily="50" charset="-128"/>
              </a:defRPr>
            </a:lvl1p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大阪府内には大阪市内と市外で同数程度の飲食店があり、各圏域にも他県の主要都市並みに飲食店が立地</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時以降も営業している飲食店は府内で約７千店舗</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あり、深夜まで飲食を楽しめるスポットが各圏域に立地</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スライド番号プレースホルダー 3">
            <a:extLst>
              <a:ext uri="{FF2B5EF4-FFF2-40B4-BE49-F238E27FC236}">
                <a16:creationId xmlns:a16="http://schemas.microsoft.com/office/drawing/2014/main" id="{EC0010AA-E80C-4127-8DA1-62FE8D819397}"/>
              </a:ext>
            </a:extLst>
          </p:cNvPr>
          <p:cNvSpPr>
            <a:spLocks noGrp="1"/>
          </p:cNvSpPr>
          <p:nvPr>
            <p:ph type="sldNum" sz="quarter" idx="12"/>
          </p:nvPr>
        </p:nvSpPr>
        <p:spPr>
          <a:xfrm>
            <a:off x="7677150" y="6488114"/>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A7325AC9-F41F-4F8F-88AB-903DA8846C50}"/>
              </a:ext>
            </a:extLst>
          </p:cNvPr>
          <p:cNvSpPr txBox="1"/>
          <p:nvPr/>
        </p:nvSpPr>
        <p:spPr>
          <a:xfrm>
            <a:off x="511997" y="3051240"/>
            <a:ext cx="2213301"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=24</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時以降も営業している店舗</a:t>
            </a:r>
            <a:endPar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8" name="テキスト ボックス 17">
            <a:extLst>
              <a:ext uri="{FF2B5EF4-FFF2-40B4-BE49-F238E27FC236}">
                <a16:creationId xmlns:a16="http://schemas.microsoft.com/office/drawing/2014/main" id="{65137C2C-02A3-4E7F-8703-DBC9C747934B}"/>
              </a:ext>
            </a:extLst>
          </p:cNvPr>
          <p:cNvSpPr txBox="1"/>
          <p:nvPr/>
        </p:nvSpPr>
        <p:spPr>
          <a:xfrm>
            <a:off x="7272676" y="6340168"/>
            <a:ext cx="2027208" cy="1692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時以降営業店舗数は大阪府調査</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9" name="表 18">
            <a:extLst>
              <a:ext uri="{FF2B5EF4-FFF2-40B4-BE49-F238E27FC236}">
                <a16:creationId xmlns:a16="http://schemas.microsoft.com/office/drawing/2014/main" id="{26B6DE54-9854-420E-8D9F-6C071620D964}"/>
              </a:ext>
            </a:extLst>
          </p:cNvPr>
          <p:cNvGraphicFramePr>
            <a:graphicFrameLocks noGrp="1"/>
          </p:cNvGraphicFramePr>
          <p:nvPr>
            <p:extLst>
              <p:ext uri="{D42A27DB-BD31-4B8C-83A1-F6EECF244321}">
                <p14:modId xmlns:p14="http://schemas.microsoft.com/office/powerpoint/2010/main" val="87258125"/>
              </p:ext>
            </p:extLst>
          </p:nvPr>
        </p:nvGraphicFramePr>
        <p:xfrm>
          <a:off x="5402587" y="5072403"/>
          <a:ext cx="3844217" cy="1151636"/>
        </p:xfrm>
        <a:graphic>
          <a:graphicData uri="http://schemas.openxmlformats.org/drawingml/2006/table">
            <a:tbl>
              <a:tblPr>
                <a:tableStyleId>{5940675A-B579-460E-94D1-54222C63F5DA}</a:tableStyleId>
              </a:tblPr>
              <a:tblGrid>
                <a:gridCol w="1180091">
                  <a:extLst>
                    <a:ext uri="{9D8B030D-6E8A-4147-A177-3AD203B41FA5}">
                      <a16:colId xmlns:a16="http://schemas.microsoft.com/office/drawing/2014/main" val="3478180346"/>
                    </a:ext>
                  </a:extLst>
                </a:gridCol>
                <a:gridCol w="1332063">
                  <a:extLst>
                    <a:ext uri="{9D8B030D-6E8A-4147-A177-3AD203B41FA5}">
                      <a16:colId xmlns:a16="http://schemas.microsoft.com/office/drawing/2014/main" val="2061614763"/>
                    </a:ext>
                  </a:extLst>
                </a:gridCol>
                <a:gridCol w="1332063">
                  <a:extLst>
                    <a:ext uri="{9D8B030D-6E8A-4147-A177-3AD203B41FA5}">
                      <a16:colId xmlns:a16="http://schemas.microsoft.com/office/drawing/2014/main" val="2764962937"/>
                    </a:ext>
                  </a:extLst>
                </a:gridCol>
              </a:tblGrid>
              <a:tr h="288000">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さいたま市</a:t>
                      </a: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3,877</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433</a:t>
                      </a:r>
                      <a:r>
                        <a:rPr kumimoji="1" lang="ja-JP" altLang="en-US"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0595268"/>
                  </a:ext>
                </a:extLst>
              </a:tr>
              <a:tr h="287818">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千葉市</a:t>
                      </a: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2,620</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435</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7531227"/>
                  </a:ext>
                </a:extLst>
              </a:tr>
              <a:tr h="287818">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越谷市</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1,189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143</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1112944"/>
                  </a:ext>
                </a:extLst>
              </a:tr>
              <a:tr h="288000">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相模原市</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2,094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同市南区：</a:t>
                      </a: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769</a:t>
                      </a:r>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249</a:t>
                      </a:r>
                      <a:r>
                        <a:rPr kumimoji="1" lang="ja-JP" altLang="en-US"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同市南区：</a:t>
                      </a: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91</a:t>
                      </a:r>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90841"/>
                  </a:ext>
                </a:extLst>
              </a:tr>
            </a:tbl>
          </a:graphicData>
        </a:graphic>
      </p:graphicFrame>
      <p:sp>
        <p:nvSpPr>
          <p:cNvPr id="20" name="大かっこ 19">
            <a:extLst>
              <a:ext uri="{FF2B5EF4-FFF2-40B4-BE49-F238E27FC236}">
                <a16:creationId xmlns:a16="http://schemas.microsoft.com/office/drawing/2014/main" id="{CFF35E5E-0B3E-472A-8824-954769FA0287}"/>
              </a:ext>
            </a:extLst>
          </p:cNvPr>
          <p:cNvSpPr/>
          <p:nvPr/>
        </p:nvSpPr>
        <p:spPr>
          <a:xfrm>
            <a:off x="5273066" y="4892063"/>
            <a:ext cx="4170435" cy="1347438"/>
          </a:xfrm>
          <a:prstGeom prst="bracketPair">
            <a:avLst>
              <a:gd name="adj" fmla="val 6227"/>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0F83BC1A-DA12-4430-9A4E-34D4A1F11ECB}"/>
              </a:ext>
            </a:extLst>
          </p:cNvPr>
          <p:cNvSpPr txBox="1"/>
          <p:nvPr/>
        </p:nvSpPr>
        <p:spPr>
          <a:xfrm>
            <a:off x="5327682" y="4826907"/>
            <a:ext cx="357416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参考：他の主要都市</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D421CE13-FE26-4D9E-B37B-EB09DCECA791}"/>
              </a:ext>
            </a:extLst>
          </p:cNvPr>
          <p:cNvSpPr txBox="1"/>
          <p:nvPr/>
        </p:nvSpPr>
        <p:spPr>
          <a:xfrm>
            <a:off x="7226956" y="6239501"/>
            <a:ext cx="2290424" cy="1692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（出典）飲食店　 ：事業所数は総務省統計局「令和３年経済センサス」　</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a:extLst>
              <a:ext uri="{FF2B5EF4-FFF2-40B4-BE49-F238E27FC236}">
                <a16:creationId xmlns:a16="http://schemas.microsoft.com/office/drawing/2014/main" id="{6075C823-D080-42E9-AF19-11013D0860B9}"/>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資料⑤　府内飲食店数</a:t>
            </a:r>
            <a:r>
              <a:rPr kumimoji="0" lang="ja-JP" altLang="en-US" dirty="0">
                <a:latin typeface="HGS創英角ｺﾞｼｯｸUB" panose="020B0900000000000000" pitchFamily="50" charset="-128"/>
                <a:ea typeface="HGS創英角ｺﾞｼｯｸUB" panose="020B0900000000000000" pitchFamily="50" charset="-128"/>
              </a:rPr>
              <a:t>（深夜営業含む）</a:t>
            </a:r>
            <a:endParaRPr kumimoji="0" lang="en-US" altLang="ja-JP" sz="2400" dirty="0">
              <a:latin typeface="HGS創英角ｺﾞｼｯｸUB" panose="020B0900000000000000" pitchFamily="50" charset="-128"/>
              <a:ea typeface="HGS創英角ｺﾞｼｯｸUB" panose="020B0900000000000000" pitchFamily="50" charset="-128"/>
            </a:endParaRPr>
          </a:p>
        </p:txBody>
      </p:sp>
      <p:graphicFrame>
        <p:nvGraphicFramePr>
          <p:cNvPr id="64" name="表 63">
            <a:extLst>
              <a:ext uri="{FF2B5EF4-FFF2-40B4-BE49-F238E27FC236}">
                <a16:creationId xmlns:a16="http://schemas.microsoft.com/office/drawing/2014/main" id="{338F21C5-EF4B-4618-B068-DB3D751D51B8}"/>
              </a:ext>
            </a:extLst>
          </p:cNvPr>
          <p:cNvGraphicFramePr>
            <a:graphicFrameLocks noGrp="1"/>
          </p:cNvGraphicFramePr>
          <p:nvPr>
            <p:extLst>
              <p:ext uri="{D42A27DB-BD31-4B8C-83A1-F6EECF244321}">
                <p14:modId xmlns:p14="http://schemas.microsoft.com/office/powerpoint/2010/main" val="51209396"/>
              </p:ext>
            </p:extLst>
          </p:nvPr>
        </p:nvGraphicFramePr>
        <p:xfrm>
          <a:off x="5402587" y="1694218"/>
          <a:ext cx="3844215" cy="2967960"/>
        </p:xfrm>
        <a:graphic>
          <a:graphicData uri="http://schemas.openxmlformats.org/drawingml/2006/table">
            <a:tbl>
              <a:tblPr>
                <a:tableStyleId>{5940675A-B579-460E-94D1-54222C63F5DA}</a:tableStyleId>
              </a:tblPr>
              <a:tblGrid>
                <a:gridCol w="1174795">
                  <a:extLst>
                    <a:ext uri="{9D8B030D-6E8A-4147-A177-3AD203B41FA5}">
                      <a16:colId xmlns:a16="http://schemas.microsoft.com/office/drawing/2014/main" val="3010988535"/>
                    </a:ext>
                  </a:extLst>
                </a:gridCol>
                <a:gridCol w="1334710">
                  <a:extLst>
                    <a:ext uri="{9D8B030D-6E8A-4147-A177-3AD203B41FA5}">
                      <a16:colId xmlns:a16="http://schemas.microsoft.com/office/drawing/2014/main" val="2056231296"/>
                    </a:ext>
                  </a:extLst>
                </a:gridCol>
                <a:gridCol w="1334710">
                  <a:extLst>
                    <a:ext uri="{9D8B030D-6E8A-4147-A177-3AD203B41FA5}">
                      <a16:colId xmlns:a16="http://schemas.microsoft.com/office/drawing/2014/main" val="677621079"/>
                    </a:ext>
                  </a:extLst>
                </a:gridCol>
              </a:tblGrid>
              <a:tr h="430330">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営業区域</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飲食店</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事業所数</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10800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en-US" altLang="ja-JP" sz="1200" b="1" i="0" u="none" strike="noStrike" dirty="0">
                          <a:solidFill>
                            <a:schemeClr val="tx1"/>
                          </a:solidFill>
                          <a:effectLst/>
                          <a:latin typeface="Meiryo UI" panose="020B0604030504040204" pitchFamily="50" charset="-128"/>
                          <a:ea typeface="Meiryo UI" panose="020B0604030504040204" pitchFamily="50" charset="-128"/>
                        </a:rPr>
                        <a:t>24</a:t>
                      </a: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時以降営業店舗数</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10800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859294907"/>
                  </a:ext>
                </a:extLst>
              </a:tr>
              <a:tr h="306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u="none" strike="noStrike" dirty="0">
                          <a:solidFill>
                            <a:schemeClr val="tx1"/>
                          </a:solidFill>
                          <a:effectLst/>
                          <a:latin typeface="Meiryo UI" panose="020B0604030504040204" pitchFamily="50" charset="-128"/>
                          <a:ea typeface="Meiryo UI" panose="020B0604030504040204" pitchFamily="50" charset="-128"/>
                        </a:rPr>
                        <a:t>大阪市域</a:t>
                      </a:r>
                      <a:endParaRPr lang="en-US" altLang="ja-JP" sz="1200" b="1"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（うち大阪市内）</a:t>
                      </a: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32,123</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22,031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店）</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6,061</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kumimoji="1" lang="en-US" altLang="ja-JP" sz="8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5,134</a:t>
                      </a:r>
                      <a:r>
                        <a:rPr kumimoji="1" lang="ja-JP" altLang="en-US" sz="8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8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730987"/>
                  </a:ext>
                </a:extLst>
              </a:tr>
              <a:tr h="306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北摂</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3,328</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ja-JP" altLang="en-US" sz="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342</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111035"/>
                  </a:ext>
                </a:extLst>
              </a:tr>
              <a:tr h="306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河北</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2,739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ja-JP" altLang="en-US" sz="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260</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830806"/>
                  </a:ext>
                </a:extLst>
              </a:tr>
              <a:tr h="306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河南</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1,265</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ja-JP" altLang="en-US" sz="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78</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5473045"/>
                  </a:ext>
                </a:extLst>
              </a:tr>
              <a:tr h="306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河南</a:t>
                      </a:r>
                      <a:r>
                        <a:rPr lang="en-US" sz="1200" b="1" u="none" strike="noStrike" dirty="0">
                          <a:solidFill>
                            <a:schemeClr val="tx1"/>
                          </a:solidFill>
                          <a:effectLst/>
                          <a:latin typeface="Meiryo UI" panose="020B0604030504040204" pitchFamily="50" charset="-128"/>
                          <a:ea typeface="Meiryo UI" panose="020B0604030504040204" pitchFamily="50" charset="-128"/>
                        </a:rPr>
                        <a:t>Ｂ</a:t>
                      </a:r>
                      <a:endParaRPr 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771</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56</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644356"/>
                  </a:ext>
                </a:extLst>
              </a:tr>
              <a:tr h="306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泉州</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3,256</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ja-JP" altLang="en-US" sz="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188</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7449270"/>
                  </a:ext>
                </a:extLst>
              </a:tr>
              <a:tr h="306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豊能郡</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471666"/>
                  </a:ext>
                </a:extLst>
              </a:tr>
              <a:tr h="360000">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合計</a:t>
                      </a: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43,552</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6,985</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1647444"/>
                  </a:ext>
                </a:extLst>
              </a:tr>
            </a:tbl>
          </a:graphicData>
        </a:graphic>
      </p:graphicFrame>
      <p:cxnSp>
        <p:nvCxnSpPr>
          <p:cNvPr id="65" name="直線コネクタ 64">
            <a:extLst>
              <a:ext uri="{FF2B5EF4-FFF2-40B4-BE49-F238E27FC236}">
                <a16:creationId xmlns:a16="http://schemas.microsoft.com/office/drawing/2014/main" id="{4DFE2D91-13F1-4D9E-A703-0837C1387D6D}"/>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テキスト ボックス 114">
            <a:extLst>
              <a:ext uri="{FF2B5EF4-FFF2-40B4-BE49-F238E27FC236}">
                <a16:creationId xmlns:a16="http://schemas.microsoft.com/office/drawing/2014/main" id="{121F34B5-51B6-48D6-B3CA-06504E0009AB}"/>
              </a:ext>
            </a:extLst>
          </p:cNvPr>
          <p:cNvSpPr txBox="1"/>
          <p:nvPr/>
        </p:nvSpPr>
        <p:spPr>
          <a:xfrm>
            <a:off x="101447" y="6013145"/>
            <a:ext cx="9615712" cy="814500"/>
          </a:xfrm>
          <a:prstGeom prst="rect">
            <a:avLst/>
          </a:prstGeom>
          <a:noFill/>
          <a:ln w="6350">
            <a:noFill/>
          </a:ln>
          <a:effectLst/>
        </p:spPr>
        <p:txBody>
          <a:bodyPr wrap="square" lIns="180000" tIns="72000" bIns="72000">
            <a:spAutoFit/>
          </a:bodyPr>
          <a:lstStyle>
            <a:defPPr>
              <a:defRPr lang="ja-JP"/>
            </a:defPPr>
            <a:lvl1pPr marL="285750" marR="0" lvl="0" indent="-285750" defTabSz="457200" fontAlgn="auto">
              <a:lnSpc>
                <a:spcPct val="130000"/>
              </a:lnSpc>
              <a:spcBef>
                <a:spcPts val="0"/>
              </a:spcBef>
              <a:spcAft>
                <a:spcPts val="0"/>
              </a:spcAft>
              <a:buClrTx/>
              <a:buSzTx/>
              <a:buFont typeface="Wingdings" panose="05000000000000000000" pitchFamily="2" charset="2"/>
              <a:buChar char="l"/>
              <a:tabLst/>
              <a:defRPr kumimoji="0" sz="1500" b="1"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pPr marL="0" indent="0">
              <a:buNone/>
            </a:pPr>
            <a:r>
              <a:rPr lang="ja-JP" altLang="en-US" sz="1800" b="0" dirty="0">
                <a:solidFill>
                  <a:srgbClr val="FF0000"/>
                </a:solidFill>
                <a:latin typeface="HG創英角ｺﾞｼｯｸUB" panose="020B0909000000000000" pitchFamily="49" charset="-128"/>
                <a:ea typeface="HG創英角ｺﾞｼｯｸUB" panose="020B0909000000000000" pitchFamily="49" charset="-128"/>
              </a:rPr>
              <a:t>観光客の移動ニーズ（周遊・観光）を踏まえると、ライドシェアについては、既存の営業区域を前提とせず「府域全域」とした方が合理的</a:t>
            </a:r>
            <a:endParaRPr lang="en-US" altLang="ja-JP" sz="1800" b="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81" name="正方形/長方形 80">
            <a:extLst>
              <a:ext uri="{FF2B5EF4-FFF2-40B4-BE49-F238E27FC236}">
                <a16:creationId xmlns:a16="http://schemas.microsoft.com/office/drawing/2014/main" id="{BD6C1DE4-91CE-4D08-866E-6B46671DCDAC}"/>
              </a:ext>
            </a:extLst>
          </p:cNvPr>
          <p:cNvSpPr/>
          <p:nvPr/>
        </p:nvSpPr>
        <p:spPr>
          <a:xfrm>
            <a:off x="4017738" y="1480272"/>
            <a:ext cx="5888262" cy="391582"/>
          </a:xfrm>
          <a:prstGeom prst="rect">
            <a:avLst/>
          </a:prstGeom>
          <a:noFill/>
          <a:ln w="6350">
            <a:noFill/>
          </a:ln>
          <a:effectLst/>
        </p:spPr>
        <p:txBody>
          <a:bodyPr wrap="square">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正方形/長方形 52">
            <a:extLst>
              <a:ext uri="{FF2B5EF4-FFF2-40B4-BE49-F238E27FC236}">
                <a16:creationId xmlns:a16="http://schemas.microsoft.com/office/drawing/2014/main" id="{06E88A7D-6986-4013-BE68-A892DDC1F03E}"/>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資料⑥　広域的な周遊への対応</a:t>
            </a:r>
          </a:p>
        </p:txBody>
      </p:sp>
      <p:pic>
        <p:nvPicPr>
          <p:cNvPr id="54" name="図 53">
            <a:extLst>
              <a:ext uri="{FF2B5EF4-FFF2-40B4-BE49-F238E27FC236}">
                <a16:creationId xmlns:a16="http://schemas.microsoft.com/office/drawing/2014/main" id="{EF204A1F-35B4-4685-9085-1D4D4064869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778209"/>
            <a:ext cx="3356771" cy="4217743"/>
          </a:xfrm>
          <a:prstGeom prst="rect">
            <a:avLst/>
          </a:prstGeom>
          <a:effectLst>
            <a:outerShdw blurRad="50800" dist="38100" dir="2700000" algn="tl" rotWithShape="0">
              <a:prstClr val="black">
                <a:alpha val="40000"/>
              </a:prstClr>
            </a:outerShdw>
          </a:effectLst>
        </p:spPr>
      </p:pic>
      <p:graphicFrame>
        <p:nvGraphicFramePr>
          <p:cNvPr id="56" name="表 3">
            <a:extLst>
              <a:ext uri="{FF2B5EF4-FFF2-40B4-BE49-F238E27FC236}">
                <a16:creationId xmlns:a16="http://schemas.microsoft.com/office/drawing/2014/main" id="{F57D4818-AEAB-4B6D-A545-7742194E871A}"/>
              </a:ext>
            </a:extLst>
          </p:cNvPr>
          <p:cNvGraphicFramePr>
            <a:graphicFrameLocks noGrp="1"/>
          </p:cNvGraphicFramePr>
          <p:nvPr>
            <p:extLst>
              <p:ext uri="{D42A27DB-BD31-4B8C-83A1-F6EECF244321}">
                <p14:modId xmlns:p14="http://schemas.microsoft.com/office/powerpoint/2010/main" val="56705810"/>
              </p:ext>
            </p:extLst>
          </p:nvPr>
        </p:nvGraphicFramePr>
        <p:xfrm>
          <a:off x="3442557" y="1656554"/>
          <a:ext cx="6274602" cy="4283535"/>
        </p:xfrm>
        <a:graphic>
          <a:graphicData uri="http://schemas.openxmlformats.org/drawingml/2006/table">
            <a:tbl>
              <a:tblPr firstRow="1" bandRow="1">
                <a:tableStyleId>{5940675A-B579-460E-94D1-54222C63F5DA}</a:tableStyleId>
              </a:tblPr>
              <a:tblGrid>
                <a:gridCol w="6274602">
                  <a:extLst>
                    <a:ext uri="{9D8B030D-6E8A-4147-A177-3AD203B41FA5}">
                      <a16:colId xmlns:a16="http://schemas.microsoft.com/office/drawing/2014/main" val="4078377916"/>
                    </a:ext>
                  </a:extLst>
                </a:gridCol>
              </a:tblGrid>
              <a:tr h="36000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50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① 「面積」の比較</a:t>
                      </a:r>
                      <a:r>
                        <a:rPr kumimoji="1" lang="zh-CN" altLang="en-US" sz="15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endParaRPr kumimoji="1" lang="ja-JP" altLang="en-US" sz="15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T="0" marB="72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51976761"/>
                  </a:ext>
                </a:extLst>
              </a:tr>
              <a:tr h="972000">
                <a:tc>
                  <a:txBody>
                    <a:bodyPr/>
                    <a:lstStyle/>
                    <a:p>
                      <a:pPr marL="269875" marR="0" lvl="0" indent="-17621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狭隘な府域を７つの営業区域で分割。営業区域の平均面積は、都市部</a:t>
                      </a:r>
                      <a:r>
                        <a:rPr kumimoji="1" lang="en-US" altLang="ja-JP" sz="120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12</a:t>
                      </a:r>
                      <a:r>
                        <a:rPr kumimoji="1" lang="ja-JP" altLang="en-US" sz="120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地域の中で２番目に小さい</a:t>
                      </a:r>
                    </a:p>
                    <a:p>
                      <a:pPr marL="269875"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0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269875"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大阪府：</a:t>
                      </a:r>
                      <a: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1,905㎢  </a:t>
                      </a: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営業区域数：７箇所（各営業区域：  </a:t>
                      </a:r>
                      <a: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77</a:t>
                      </a: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563</a:t>
                      </a: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b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b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兵庫県：</a:t>
                      </a:r>
                      <a: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8,401㎢</a:t>
                      </a: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営業区域数：６箇所（各営業区域：</a:t>
                      </a:r>
                      <a: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596</a:t>
                      </a: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2,424</a:t>
                      </a: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b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b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京都府：</a:t>
                      </a:r>
                      <a: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4,612㎢</a:t>
                      </a: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営業区域数：４箇所（各営業区域：</a:t>
                      </a:r>
                      <a: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845</a:t>
                      </a: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1,362㎢</a:t>
                      </a: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35024166"/>
                  </a:ext>
                </a:extLst>
              </a:tr>
              <a:tr h="207365">
                <a:tc>
                  <a:txBody>
                    <a:bodyPr/>
                    <a:lstStyle/>
                    <a:p>
                      <a:pPr marL="4476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67656278"/>
                  </a:ext>
                </a:extLst>
              </a:tr>
              <a:tr h="36000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50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② 「運行エリア」の比較</a:t>
                      </a:r>
                      <a:r>
                        <a:rPr kumimoji="1" lang="zh-CN" altLang="en-US" sz="150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endParaRPr kumimoji="1" lang="ja-JP" altLang="en-US" sz="15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T="0" marB="72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24926274"/>
                  </a:ext>
                </a:extLst>
              </a:tr>
              <a:tr h="900000">
                <a:tc>
                  <a:txBody>
                    <a:bodyPr/>
                    <a:lstStyle/>
                    <a:p>
                      <a:pPr marL="266700"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050" b="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各営業区域の主要エリアから</a:t>
                      </a:r>
                      <a:r>
                        <a:rPr kumimoji="1" lang="en-US" altLang="ja-JP" sz="1050" b="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15km</a:t>
                      </a:r>
                      <a:r>
                        <a:rPr kumimoji="1" lang="ja-JP" altLang="en-US" sz="1050" b="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圏内</a:t>
                      </a:r>
                      <a:r>
                        <a:rPr kumimoji="1" lang="ja-JP" altLang="en-US" sz="105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（運行エリア）</a:t>
                      </a:r>
                      <a:r>
                        <a:rPr kumimoji="1" lang="ja-JP" altLang="en-US" sz="1050" b="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a:t>
                      </a:r>
                      <a:r>
                        <a:rPr kumimoji="1" lang="ja-JP" altLang="en-US" sz="1200" b="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、他の営業区域が多く含まれる</a:t>
                      </a:r>
                      <a:endParaRPr kumimoji="1" lang="ja-JP" altLang="en-US" sz="120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26670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40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26670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（各営業区域の主要エリアから</a:t>
                      </a:r>
                      <a: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15km</a:t>
                      </a: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圏内にある他の交通圏の数）</a:t>
                      </a:r>
                      <a:b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b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出発地：大阪市域交通圏　　　→ ４交通圏（北摂・河北・河南・河南</a:t>
                      </a:r>
                      <a: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B</a:t>
                      </a: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b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b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出発地：神戸市域交通圏  　  → １交通圏（東播磨交通圏）</a:t>
                      </a:r>
                      <a:br>
                        <a:rPr kumimoji="1" lang="en-US" altLang="ja-JP"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b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出発地：京都市域交通圏　　　→ １交通圏（中部交通圏）</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59258634"/>
                  </a:ext>
                </a:extLst>
              </a:tr>
              <a:tr h="207365">
                <a:tc>
                  <a:txBody>
                    <a:bodyPr/>
                    <a:lstStyle/>
                    <a:p>
                      <a:pPr marL="1809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95922649"/>
                  </a:ext>
                </a:extLst>
              </a:tr>
              <a:tr h="36288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5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③「登録台数」の比較</a:t>
                      </a:r>
                      <a:endParaRPr kumimoji="1" lang="en-US" altLang="ja-JP" sz="15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88410584"/>
                  </a:ext>
                </a:extLst>
              </a:tr>
              <a:tr h="900000">
                <a:tc>
                  <a:txBody>
                    <a:bodyPr/>
                    <a:lstStyle/>
                    <a:p>
                      <a:pPr marL="266700"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営業区域ごとのタクシー１台当たり人口は、他地域に比べて乖離が大きい</a:t>
                      </a:r>
                      <a:endPar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26670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26670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（タクシー１台当たりの人口）</a:t>
                      </a:r>
                      <a:b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大阪府：最小</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人（大阪市）　　　　～最大</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3,908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人（豊能）　→  乖離幅 ：約９倍</a:t>
                      </a:r>
                      <a:b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東京都：最小</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367</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人（特別区・武三）～最大</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1,858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人（西多摩）→  乖離幅 ：約５倍</a:t>
                      </a:r>
                      <a:b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兵庫県：最小</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719</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（神戸市）</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～最大</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1,429</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人（東播磨）  →  乖離幅 ：約２倍</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04358277"/>
                  </a:ext>
                </a:extLst>
              </a:tr>
            </a:tbl>
          </a:graphicData>
        </a:graphic>
      </p:graphicFrame>
      <p:sp>
        <p:nvSpPr>
          <p:cNvPr id="4" name="スライド番号プレースホルダー 3">
            <a:extLst>
              <a:ext uri="{FF2B5EF4-FFF2-40B4-BE49-F238E27FC236}">
                <a16:creationId xmlns:a16="http://schemas.microsoft.com/office/drawing/2014/main" id="{8C794B64-9A13-43B9-BA4D-7073CEDE28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0E831E82-88B7-499D-A7DB-B5DA8FC4F198}"/>
              </a:ext>
            </a:extLst>
          </p:cNvPr>
          <p:cNvSpPr txBox="1"/>
          <p:nvPr/>
        </p:nvSpPr>
        <p:spPr>
          <a:xfrm>
            <a:off x="101447" y="550824"/>
            <a:ext cx="9703105" cy="408620"/>
          </a:xfrm>
          <a:prstGeom prst="rect">
            <a:avLst/>
          </a:prstGeom>
          <a:solidFill>
            <a:srgbClr val="D8E9FC"/>
          </a:solidFill>
          <a:ln w="6350">
            <a:noFill/>
          </a:ln>
          <a:effectLst/>
        </p:spPr>
        <p:txBody>
          <a:bodyPr wrap="square" tIns="72000" bIns="72000">
            <a:spAutoFit/>
          </a:bodyPr>
          <a:lstStyle>
            <a:defPPr>
              <a:defRPr lang="ja-JP"/>
            </a:defPPr>
            <a:lvl1pPr marL="285750" indent="-285750">
              <a:lnSpc>
                <a:spcPct val="130000"/>
              </a:lnSpc>
              <a:buFont typeface="Wingdings" panose="05000000000000000000" pitchFamily="2" charset="2"/>
              <a:buChar char="l"/>
              <a:defRPr sz="1400">
                <a:solidFill>
                  <a:prstClr val="black"/>
                </a:solidFill>
                <a:latin typeface="Meiryo UI" panose="020B0604030504040204" pitchFamily="50" charset="-128"/>
                <a:ea typeface="Meiryo UI" panose="020B0604030504040204" pitchFamily="50" charset="-128"/>
              </a:defRPr>
            </a:lvl1pPr>
          </a:lstStyle>
          <a:p>
            <a:pPr marL="285750" marR="0" lvl="0" indent="-285750" algn="l" defTabSz="4572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0" lang="ja-JP" altLang="en-US" sz="1500" b="1" dirty="0"/>
              <a:t>大阪府には広範囲で観光施設・宿泊施設・飲食店が立地。府域全域を営業区域を跨いで幅広く移動</a:t>
            </a: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2" name="直線コネクタ 11">
            <a:extLst>
              <a:ext uri="{FF2B5EF4-FFF2-40B4-BE49-F238E27FC236}">
                <a16:creationId xmlns:a16="http://schemas.microsoft.com/office/drawing/2014/main" id="{48D16D6F-4DF9-48F3-B043-13CF0321916E}"/>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B5FED7FA-054E-4DE6-8EC5-DD7BBD14C0FD}"/>
              </a:ext>
            </a:extLst>
          </p:cNvPr>
          <p:cNvSpPr txBox="1"/>
          <p:nvPr/>
        </p:nvSpPr>
        <p:spPr>
          <a:xfrm>
            <a:off x="272714" y="1294746"/>
            <a:ext cx="3719858" cy="310341"/>
          </a:xfrm>
          <a:prstGeom prst="rect">
            <a:avLst/>
          </a:prstGeom>
          <a:solidFill>
            <a:schemeClr val="bg1"/>
          </a:solidFill>
        </p:spPr>
        <p:txBody>
          <a:bodyPr wrap="square">
            <a:spAutoFit/>
          </a:bodyPr>
          <a:lstStyle>
            <a:defPPr>
              <a:defRPr lang="ja-JP"/>
            </a:defPPr>
            <a:lvl1pPr algn="ctr" defTabSz="844083">
              <a:lnSpc>
                <a:spcPts val="1700"/>
              </a:lnSpc>
              <a:defRPr sz="1300" b="1" spc="100">
                <a:latin typeface="Meiryo UI" panose="020B0604030504040204" pitchFamily="50" charset="-128"/>
                <a:ea typeface="Meiryo UI" panose="020B0604030504040204" pitchFamily="50" charset="-128"/>
              </a:defRPr>
            </a:lvl1pPr>
          </a:lstStyle>
          <a:p>
            <a:r>
              <a:rPr lang="ja-JP" altLang="en-US" sz="1600" b="0" spc="0" dirty="0">
                <a:latin typeface="HGS創英角ｺﾞｼｯｸUB" panose="020B0900000000000000" pitchFamily="50" charset="-128"/>
                <a:ea typeface="HGS創英角ｺﾞｼｯｸUB" panose="020B0900000000000000" pitchFamily="50" charset="-128"/>
              </a:rPr>
              <a:t>＜現行のタクシー営業区域＞</a:t>
            </a:r>
          </a:p>
        </p:txBody>
      </p:sp>
    </p:spTree>
    <p:extLst>
      <p:ext uri="{BB962C8B-B14F-4D97-AF65-F5344CB8AC3E}">
        <p14:creationId xmlns:p14="http://schemas.microsoft.com/office/powerpoint/2010/main" val="274738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正方形/長方形 242">
            <a:extLst>
              <a:ext uri="{FF2B5EF4-FFF2-40B4-BE49-F238E27FC236}">
                <a16:creationId xmlns:a16="http://schemas.microsoft.com/office/drawing/2014/main" id="{353756A9-C79E-4EF3-B4FA-71CDF5216519}"/>
              </a:ext>
            </a:extLst>
          </p:cNvPr>
          <p:cNvSpPr/>
          <p:nvPr/>
        </p:nvSpPr>
        <p:spPr>
          <a:xfrm>
            <a:off x="93000" y="575014"/>
            <a:ext cx="9711553" cy="746276"/>
          </a:xfrm>
          <a:prstGeom prst="rect">
            <a:avLst/>
          </a:prstGeom>
          <a:solidFill>
            <a:srgbClr val="D8E9FC"/>
          </a:solidFill>
          <a:ln w="6350">
            <a:noFill/>
          </a:ln>
          <a:effectLst/>
        </p:spPr>
        <p:txBody>
          <a:bodyPr wrap="square" tIns="72000" bIns="72000">
            <a:spAutoFit/>
          </a:bodyPr>
          <a:lstStyle/>
          <a:p>
            <a:pPr marL="285750" lvl="0" indent="-285750" defTabSz="457200">
              <a:lnSpc>
                <a:spcPct val="130000"/>
              </a:lnSpc>
              <a:buFont typeface="Wingdings" panose="05000000000000000000" pitchFamily="2" charset="2"/>
              <a:buChar char="l"/>
              <a:defRPr/>
            </a:pPr>
            <a:r>
              <a:rPr kumimoji="0"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他府県と比較しても、</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運行エリア</a:t>
            </a:r>
            <a:r>
              <a:rPr kumimoji="0"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a:t>
            </a:r>
            <a:r>
              <a:rPr kumimoji="0" lang="ja-JP" altLang="en-US" sz="1200" dirty="0">
                <a:solidFill>
                  <a:prstClr val="black"/>
                </a:solidFill>
                <a:latin typeface="Meiryo UI" panose="020B0604030504040204" pitchFamily="50" charset="-128"/>
                <a:ea typeface="Meiryo UI" panose="020B0604030504040204" pitchFamily="50" charset="-128"/>
              </a:rPr>
              <a:t>営業区域で最も昼間人口が多い市区町村を中心とした</a:t>
            </a:r>
            <a:r>
              <a:rPr kumimoji="0"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15km</a:t>
            </a:r>
            <a:r>
              <a:rPr kumimoji="0"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圏内）</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に、他の営業区域が多く含まれている</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6" name="スライド番号プレースホルダー 3">
            <a:extLst>
              <a:ext uri="{FF2B5EF4-FFF2-40B4-BE49-F238E27FC236}">
                <a16:creationId xmlns:a16="http://schemas.microsoft.com/office/drawing/2014/main" id="{E4658240-9190-4AB5-95A5-6561F021F520}"/>
              </a:ext>
            </a:extLst>
          </p:cNvPr>
          <p:cNvSpPr>
            <a:spLocks noGrp="1"/>
          </p:cNvSpPr>
          <p:nvPr>
            <p:ph type="sldNum" sz="quarter" idx="12"/>
          </p:nvPr>
        </p:nvSpPr>
        <p:spPr>
          <a:xfrm>
            <a:off x="7738623" y="658338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76CB9B-7147-49FF-8E61-77EB6EC4EB2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118" name="図 117">
            <a:extLst>
              <a:ext uri="{FF2B5EF4-FFF2-40B4-BE49-F238E27FC236}">
                <a16:creationId xmlns:a16="http://schemas.microsoft.com/office/drawing/2014/main" id="{62516A2F-C150-4972-858E-65DCBDCB5E8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22524" y="1947115"/>
            <a:ext cx="2652653" cy="1899593"/>
          </a:xfrm>
          <a:prstGeom prst="rect">
            <a:avLst/>
          </a:prstGeom>
        </p:spPr>
      </p:pic>
      <p:pic>
        <p:nvPicPr>
          <p:cNvPr id="119" name="図 118">
            <a:extLst>
              <a:ext uri="{FF2B5EF4-FFF2-40B4-BE49-F238E27FC236}">
                <a16:creationId xmlns:a16="http://schemas.microsoft.com/office/drawing/2014/main" id="{21306C19-EA00-4114-8D48-570BB1523B0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5947" y="4412869"/>
            <a:ext cx="2512387" cy="2208815"/>
          </a:xfrm>
          <a:prstGeom prst="rect">
            <a:avLst/>
          </a:prstGeom>
        </p:spPr>
      </p:pic>
      <p:pic>
        <p:nvPicPr>
          <p:cNvPr id="120" name="図 119">
            <a:extLst>
              <a:ext uri="{FF2B5EF4-FFF2-40B4-BE49-F238E27FC236}">
                <a16:creationId xmlns:a16="http://schemas.microsoft.com/office/drawing/2014/main" id="{43094909-6B70-44DD-8999-A196B941998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565738" y="1868564"/>
            <a:ext cx="2774523" cy="1841116"/>
          </a:xfrm>
          <a:prstGeom prst="rect">
            <a:avLst/>
          </a:prstGeom>
        </p:spPr>
      </p:pic>
      <p:pic>
        <p:nvPicPr>
          <p:cNvPr id="121" name="図 120">
            <a:extLst>
              <a:ext uri="{FF2B5EF4-FFF2-40B4-BE49-F238E27FC236}">
                <a16:creationId xmlns:a16="http://schemas.microsoft.com/office/drawing/2014/main" id="{94045451-3C20-4CBB-8B8C-5B086BDB939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6631" y="2434696"/>
            <a:ext cx="2735491" cy="1256696"/>
          </a:xfrm>
          <a:prstGeom prst="rect">
            <a:avLst/>
          </a:prstGeom>
        </p:spPr>
      </p:pic>
      <p:pic>
        <p:nvPicPr>
          <p:cNvPr id="122" name="図 121">
            <a:extLst>
              <a:ext uri="{FF2B5EF4-FFF2-40B4-BE49-F238E27FC236}">
                <a16:creationId xmlns:a16="http://schemas.microsoft.com/office/drawing/2014/main" id="{1B91A682-1DE0-464D-B9DA-DB44D6EC84D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995927" y="4391744"/>
            <a:ext cx="2095807" cy="2268920"/>
          </a:xfrm>
          <a:prstGeom prst="rect">
            <a:avLst/>
          </a:prstGeom>
        </p:spPr>
      </p:pic>
      <p:pic>
        <p:nvPicPr>
          <p:cNvPr id="123" name="図 122">
            <a:extLst>
              <a:ext uri="{FF2B5EF4-FFF2-40B4-BE49-F238E27FC236}">
                <a16:creationId xmlns:a16="http://schemas.microsoft.com/office/drawing/2014/main" id="{F52CA7B6-C5B2-4F5C-9B1F-128C6544352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547413" y="4350832"/>
            <a:ext cx="1817096" cy="2283312"/>
          </a:xfrm>
          <a:prstGeom prst="rect">
            <a:avLst/>
          </a:prstGeom>
        </p:spPr>
      </p:pic>
      <p:pic>
        <p:nvPicPr>
          <p:cNvPr id="124" name="グラフィックス 123" descr="マーカー 単色塗りつぶし">
            <a:extLst>
              <a:ext uri="{FF2B5EF4-FFF2-40B4-BE49-F238E27FC236}">
                <a16:creationId xmlns:a16="http://schemas.microsoft.com/office/drawing/2014/main" id="{17474182-4FE4-43C9-94E3-875497ACAD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6321" y="1869313"/>
            <a:ext cx="350761" cy="350761"/>
          </a:xfrm>
          <a:prstGeom prst="rect">
            <a:avLst/>
          </a:prstGeom>
        </p:spPr>
      </p:pic>
      <p:sp>
        <p:nvSpPr>
          <p:cNvPr id="125" name="テキスト ボックス 124">
            <a:extLst>
              <a:ext uri="{FF2B5EF4-FFF2-40B4-BE49-F238E27FC236}">
                <a16:creationId xmlns:a16="http://schemas.microsoft.com/office/drawing/2014/main" id="{DC61A162-F056-46D9-B11A-2396D1E7EFF0}"/>
              </a:ext>
            </a:extLst>
          </p:cNvPr>
          <p:cNvSpPr txBox="1"/>
          <p:nvPr/>
        </p:nvSpPr>
        <p:spPr>
          <a:xfrm>
            <a:off x="502755" y="1965898"/>
            <a:ext cx="2544286"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＝営業区域内で最も昼間人口が多い市区町村（役場）</a:t>
            </a:r>
          </a:p>
        </p:txBody>
      </p:sp>
      <p:sp>
        <p:nvSpPr>
          <p:cNvPr id="126" name="テキスト ボックス 125">
            <a:extLst>
              <a:ext uri="{FF2B5EF4-FFF2-40B4-BE49-F238E27FC236}">
                <a16:creationId xmlns:a16="http://schemas.microsoft.com/office/drawing/2014/main" id="{5375BD93-307F-4DDE-A941-026DF7A41A7E}"/>
              </a:ext>
            </a:extLst>
          </p:cNvPr>
          <p:cNvSpPr txBox="1"/>
          <p:nvPr/>
        </p:nvSpPr>
        <p:spPr>
          <a:xfrm>
            <a:off x="497082" y="1657392"/>
            <a:ext cx="965329"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15km</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同心円</a:t>
            </a:r>
          </a:p>
        </p:txBody>
      </p:sp>
      <p:sp>
        <p:nvSpPr>
          <p:cNvPr id="127" name="楕円 126">
            <a:extLst>
              <a:ext uri="{FF2B5EF4-FFF2-40B4-BE49-F238E27FC236}">
                <a16:creationId xmlns:a16="http://schemas.microsoft.com/office/drawing/2014/main" id="{26B35BA2-51EF-4AF3-BB5E-2D739E70C4EE}"/>
              </a:ext>
            </a:extLst>
          </p:cNvPr>
          <p:cNvSpPr>
            <a:spLocks noChangeAspect="1"/>
          </p:cNvSpPr>
          <p:nvPr/>
        </p:nvSpPr>
        <p:spPr>
          <a:xfrm>
            <a:off x="315803" y="1638950"/>
            <a:ext cx="240111" cy="230832"/>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28" name="グラフィックス 127" descr="マーカー 単色塗りつぶし">
            <a:extLst>
              <a:ext uri="{FF2B5EF4-FFF2-40B4-BE49-F238E27FC236}">
                <a16:creationId xmlns:a16="http://schemas.microsoft.com/office/drawing/2014/main" id="{0478DC0D-B5B5-4118-839C-0CD8EFD331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3685" y="2683222"/>
            <a:ext cx="217453" cy="246246"/>
          </a:xfrm>
          <a:prstGeom prst="rect">
            <a:avLst/>
          </a:prstGeom>
        </p:spPr>
      </p:pic>
      <p:pic>
        <p:nvPicPr>
          <p:cNvPr id="129" name="グラフィックス 128" descr="マーカー 単色塗りつぶし">
            <a:extLst>
              <a:ext uri="{FF2B5EF4-FFF2-40B4-BE49-F238E27FC236}">
                <a16:creationId xmlns:a16="http://schemas.microsoft.com/office/drawing/2014/main" id="{B4922F6E-E2C1-4212-BB6C-E7E7BF17F0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4963" y="3014111"/>
            <a:ext cx="217453" cy="246246"/>
          </a:xfrm>
          <a:prstGeom prst="rect">
            <a:avLst/>
          </a:prstGeom>
        </p:spPr>
      </p:pic>
      <p:pic>
        <p:nvPicPr>
          <p:cNvPr id="130" name="グラフィックス 129" descr="マーカー 単色塗りつぶし">
            <a:extLst>
              <a:ext uri="{FF2B5EF4-FFF2-40B4-BE49-F238E27FC236}">
                <a16:creationId xmlns:a16="http://schemas.microsoft.com/office/drawing/2014/main" id="{7CB3AEC7-417C-4BBC-98E3-DF9187D8B9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88308" y="2975588"/>
            <a:ext cx="217453" cy="246246"/>
          </a:xfrm>
          <a:prstGeom prst="rect">
            <a:avLst/>
          </a:prstGeom>
        </p:spPr>
      </p:pic>
      <p:pic>
        <p:nvPicPr>
          <p:cNvPr id="131" name="グラフィックス 130" descr="マーカー 単色塗りつぶし">
            <a:extLst>
              <a:ext uri="{FF2B5EF4-FFF2-40B4-BE49-F238E27FC236}">
                <a16:creationId xmlns:a16="http://schemas.microsoft.com/office/drawing/2014/main" id="{C4291084-2DE0-4865-9857-0632473BF6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31936" y="3014111"/>
            <a:ext cx="217453" cy="246246"/>
          </a:xfrm>
          <a:prstGeom prst="rect">
            <a:avLst/>
          </a:prstGeom>
        </p:spPr>
      </p:pic>
      <p:pic>
        <p:nvPicPr>
          <p:cNvPr id="132" name="グラフィックス 131" descr="マーカー 単色塗りつぶし">
            <a:extLst>
              <a:ext uri="{FF2B5EF4-FFF2-40B4-BE49-F238E27FC236}">
                <a16:creationId xmlns:a16="http://schemas.microsoft.com/office/drawing/2014/main" id="{7B7FF790-DA9B-4976-AD90-FDFCA3D6FD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82332" y="2115831"/>
            <a:ext cx="217453" cy="246246"/>
          </a:xfrm>
          <a:prstGeom prst="rect">
            <a:avLst/>
          </a:prstGeom>
        </p:spPr>
      </p:pic>
      <p:pic>
        <p:nvPicPr>
          <p:cNvPr id="133" name="グラフィックス 132" descr="マーカー 単色塗りつぶし">
            <a:extLst>
              <a:ext uri="{FF2B5EF4-FFF2-40B4-BE49-F238E27FC236}">
                <a16:creationId xmlns:a16="http://schemas.microsoft.com/office/drawing/2014/main" id="{0877FD79-4643-469E-8706-1E606D0E68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38334" y="3023057"/>
            <a:ext cx="217453" cy="246246"/>
          </a:xfrm>
          <a:prstGeom prst="rect">
            <a:avLst/>
          </a:prstGeom>
        </p:spPr>
      </p:pic>
      <p:pic>
        <p:nvPicPr>
          <p:cNvPr id="134" name="グラフィックス 133" descr="マーカー 単色塗りつぶし">
            <a:extLst>
              <a:ext uri="{FF2B5EF4-FFF2-40B4-BE49-F238E27FC236}">
                <a16:creationId xmlns:a16="http://schemas.microsoft.com/office/drawing/2014/main" id="{26ED28A3-AD4D-4239-A796-621FD92F54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24465" y="2852465"/>
            <a:ext cx="217453" cy="246246"/>
          </a:xfrm>
          <a:prstGeom prst="rect">
            <a:avLst/>
          </a:prstGeom>
        </p:spPr>
      </p:pic>
      <p:pic>
        <p:nvPicPr>
          <p:cNvPr id="135" name="グラフィックス 134" descr="マーカー 単色塗りつぶし">
            <a:extLst>
              <a:ext uri="{FF2B5EF4-FFF2-40B4-BE49-F238E27FC236}">
                <a16:creationId xmlns:a16="http://schemas.microsoft.com/office/drawing/2014/main" id="{7FFA3139-BCA7-42D7-B3F6-53C92AE135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83889" y="2254456"/>
            <a:ext cx="217453" cy="246246"/>
          </a:xfrm>
          <a:prstGeom prst="rect">
            <a:avLst/>
          </a:prstGeom>
        </p:spPr>
      </p:pic>
      <p:pic>
        <p:nvPicPr>
          <p:cNvPr id="136" name="グラフィックス 135" descr="マーカー 単色塗りつぶし">
            <a:extLst>
              <a:ext uri="{FF2B5EF4-FFF2-40B4-BE49-F238E27FC236}">
                <a16:creationId xmlns:a16="http://schemas.microsoft.com/office/drawing/2014/main" id="{7F285D61-7A61-4AA7-B13B-E4F89F4912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3182" y="4547950"/>
            <a:ext cx="217453" cy="246246"/>
          </a:xfrm>
          <a:prstGeom prst="rect">
            <a:avLst/>
          </a:prstGeom>
        </p:spPr>
      </p:pic>
      <p:pic>
        <p:nvPicPr>
          <p:cNvPr id="137" name="グラフィックス 136" descr="マーカー 単色塗りつぶし">
            <a:extLst>
              <a:ext uri="{FF2B5EF4-FFF2-40B4-BE49-F238E27FC236}">
                <a16:creationId xmlns:a16="http://schemas.microsoft.com/office/drawing/2014/main" id="{DF87BC46-1DD5-46F1-B8E9-9DAC7E51BA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5546" y="5196247"/>
            <a:ext cx="217453" cy="246246"/>
          </a:xfrm>
          <a:prstGeom prst="rect">
            <a:avLst/>
          </a:prstGeom>
        </p:spPr>
      </p:pic>
      <p:pic>
        <p:nvPicPr>
          <p:cNvPr id="138" name="グラフィックス 137" descr="マーカー 単色塗りつぶし">
            <a:extLst>
              <a:ext uri="{FF2B5EF4-FFF2-40B4-BE49-F238E27FC236}">
                <a16:creationId xmlns:a16="http://schemas.microsoft.com/office/drawing/2014/main" id="{3B0940E0-E9A5-4D3B-BF8E-770A8A35E1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26859" y="5754544"/>
            <a:ext cx="217453" cy="246246"/>
          </a:xfrm>
          <a:prstGeom prst="rect">
            <a:avLst/>
          </a:prstGeom>
        </p:spPr>
      </p:pic>
      <p:pic>
        <p:nvPicPr>
          <p:cNvPr id="139" name="グラフィックス 138" descr="マーカー 単色塗りつぶし">
            <a:extLst>
              <a:ext uri="{FF2B5EF4-FFF2-40B4-BE49-F238E27FC236}">
                <a16:creationId xmlns:a16="http://schemas.microsoft.com/office/drawing/2014/main" id="{F6CE823B-3B47-4740-8D97-00ECEE474D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73724" y="5928713"/>
            <a:ext cx="217453" cy="246246"/>
          </a:xfrm>
          <a:prstGeom prst="rect">
            <a:avLst/>
          </a:prstGeom>
        </p:spPr>
      </p:pic>
      <p:pic>
        <p:nvPicPr>
          <p:cNvPr id="140" name="グラフィックス 139" descr="マーカー 単色塗りつぶし">
            <a:extLst>
              <a:ext uri="{FF2B5EF4-FFF2-40B4-BE49-F238E27FC236}">
                <a16:creationId xmlns:a16="http://schemas.microsoft.com/office/drawing/2014/main" id="{3C36DD2E-67B3-4F0D-A974-CFAD5D601D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25139" y="4578230"/>
            <a:ext cx="217453" cy="246246"/>
          </a:xfrm>
          <a:prstGeom prst="rect">
            <a:avLst/>
          </a:prstGeom>
        </p:spPr>
      </p:pic>
      <p:pic>
        <p:nvPicPr>
          <p:cNvPr id="141" name="グラフィックス 140" descr="マーカー 単色塗りつぶし">
            <a:extLst>
              <a:ext uri="{FF2B5EF4-FFF2-40B4-BE49-F238E27FC236}">
                <a16:creationId xmlns:a16="http://schemas.microsoft.com/office/drawing/2014/main" id="{321576E8-734B-4793-B8FA-FA125CAAF8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73800" y="4787798"/>
            <a:ext cx="217453" cy="246246"/>
          </a:xfrm>
          <a:prstGeom prst="rect">
            <a:avLst/>
          </a:prstGeom>
        </p:spPr>
      </p:pic>
      <p:pic>
        <p:nvPicPr>
          <p:cNvPr id="142" name="グラフィックス 141" descr="マーカー 単色塗りつぶし">
            <a:extLst>
              <a:ext uri="{FF2B5EF4-FFF2-40B4-BE49-F238E27FC236}">
                <a16:creationId xmlns:a16="http://schemas.microsoft.com/office/drawing/2014/main" id="{061B0AD8-95BF-4589-9845-24C25E22DC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66436" y="4869598"/>
            <a:ext cx="217453" cy="246246"/>
          </a:xfrm>
          <a:prstGeom prst="rect">
            <a:avLst/>
          </a:prstGeom>
        </p:spPr>
      </p:pic>
      <p:pic>
        <p:nvPicPr>
          <p:cNvPr id="143" name="グラフィックス 142" descr="マーカー 単色塗りつぶし">
            <a:extLst>
              <a:ext uri="{FF2B5EF4-FFF2-40B4-BE49-F238E27FC236}">
                <a16:creationId xmlns:a16="http://schemas.microsoft.com/office/drawing/2014/main" id="{A8B8B1E0-DEB5-4E9D-9B92-DF2B14B957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57213" y="5252393"/>
            <a:ext cx="217453" cy="246246"/>
          </a:xfrm>
          <a:prstGeom prst="rect">
            <a:avLst/>
          </a:prstGeom>
        </p:spPr>
      </p:pic>
      <p:pic>
        <p:nvPicPr>
          <p:cNvPr id="144" name="グラフィックス 143" descr="マーカー 単色塗りつぶし">
            <a:extLst>
              <a:ext uri="{FF2B5EF4-FFF2-40B4-BE49-F238E27FC236}">
                <a16:creationId xmlns:a16="http://schemas.microsoft.com/office/drawing/2014/main" id="{8AC26044-B6EF-4DE7-89A3-45BE0FDC29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8866" y="5852305"/>
            <a:ext cx="217453" cy="246246"/>
          </a:xfrm>
          <a:prstGeom prst="rect">
            <a:avLst/>
          </a:prstGeom>
        </p:spPr>
      </p:pic>
      <p:pic>
        <p:nvPicPr>
          <p:cNvPr id="145" name="グラフィックス 144" descr="マーカー 単色塗りつぶし">
            <a:extLst>
              <a:ext uri="{FF2B5EF4-FFF2-40B4-BE49-F238E27FC236}">
                <a16:creationId xmlns:a16="http://schemas.microsoft.com/office/drawing/2014/main" id="{FE312280-CED7-4DCB-9488-DCD25B4968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75661" y="5526204"/>
            <a:ext cx="217453" cy="246246"/>
          </a:xfrm>
          <a:prstGeom prst="rect">
            <a:avLst/>
          </a:prstGeom>
        </p:spPr>
      </p:pic>
      <p:pic>
        <p:nvPicPr>
          <p:cNvPr id="146" name="グラフィックス 145" descr="マーカー 単色塗りつぶし">
            <a:extLst>
              <a:ext uri="{FF2B5EF4-FFF2-40B4-BE49-F238E27FC236}">
                <a16:creationId xmlns:a16="http://schemas.microsoft.com/office/drawing/2014/main" id="{BD2ECAEC-E7B6-4D07-90A6-E993F0ADE1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4763" y="5754544"/>
            <a:ext cx="217453" cy="246246"/>
          </a:xfrm>
          <a:prstGeom prst="rect">
            <a:avLst/>
          </a:prstGeom>
        </p:spPr>
      </p:pic>
      <p:pic>
        <p:nvPicPr>
          <p:cNvPr id="147" name="グラフィックス 146" descr="マーカー 単色塗りつぶし">
            <a:extLst>
              <a:ext uri="{FF2B5EF4-FFF2-40B4-BE49-F238E27FC236}">
                <a16:creationId xmlns:a16="http://schemas.microsoft.com/office/drawing/2014/main" id="{60360771-3403-43E0-AB59-698F32926A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66821" y="4375997"/>
            <a:ext cx="217453" cy="246246"/>
          </a:xfrm>
          <a:prstGeom prst="rect">
            <a:avLst/>
          </a:prstGeom>
        </p:spPr>
      </p:pic>
      <p:pic>
        <p:nvPicPr>
          <p:cNvPr id="148" name="グラフィックス 147" descr="マーカー 単色塗りつぶし">
            <a:extLst>
              <a:ext uri="{FF2B5EF4-FFF2-40B4-BE49-F238E27FC236}">
                <a16:creationId xmlns:a16="http://schemas.microsoft.com/office/drawing/2014/main" id="{A768FE94-2817-4B81-9018-5BBBB907736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98674" y="4902821"/>
            <a:ext cx="217453" cy="246246"/>
          </a:xfrm>
          <a:prstGeom prst="rect">
            <a:avLst/>
          </a:prstGeom>
        </p:spPr>
      </p:pic>
      <p:pic>
        <p:nvPicPr>
          <p:cNvPr id="149" name="グラフィックス 148" descr="マーカー 単色塗りつぶし">
            <a:extLst>
              <a:ext uri="{FF2B5EF4-FFF2-40B4-BE49-F238E27FC236}">
                <a16:creationId xmlns:a16="http://schemas.microsoft.com/office/drawing/2014/main" id="{FADC4F79-3932-4749-8F7E-5F1FD3D7A0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77599" y="5442493"/>
            <a:ext cx="217453" cy="246246"/>
          </a:xfrm>
          <a:prstGeom prst="rect">
            <a:avLst/>
          </a:prstGeom>
        </p:spPr>
      </p:pic>
      <p:pic>
        <p:nvPicPr>
          <p:cNvPr id="150" name="グラフィックス 149" descr="マーカー 単色塗りつぶし">
            <a:extLst>
              <a:ext uri="{FF2B5EF4-FFF2-40B4-BE49-F238E27FC236}">
                <a16:creationId xmlns:a16="http://schemas.microsoft.com/office/drawing/2014/main" id="{6629FD25-CE17-420D-8F77-9690763284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33139" y="5496504"/>
            <a:ext cx="217453" cy="246246"/>
          </a:xfrm>
          <a:prstGeom prst="rect">
            <a:avLst/>
          </a:prstGeom>
        </p:spPr>
      </p:pic>
      <p:pic>
        <p:nvPicPr>
          <p:cNvPr id="151" name="グラフィックス 150" descr="マーカー 単色塗りつぶし">
            <a:extLst>
              <a:ext uri="{FF2B5EF4-FFF2-40B4-BE49-F238E27FC236}">
                <a16:creationId xmlns:a16="http://schemas.microsoft.com/office/drawing/2014/main" id="{DA81DFB9-CD0C-4147-A2AD-FE0743CAD1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30079" y="5606059"/>
            <a:ext cx="217453" cy="246246"/>
          </a:xfrm>
          <a:prstGeom prst="rect">
            <a:avLst/>
          </a:prstGeom>
        </p:spPr>
      </p:pic>
      <p:pic>
        <p:nvPicPr>
          <p:cNvPr id="152" name="グラフィックス 151" descr="マーカー 単色塗りつぶし">
            <a:extLst>
              <a:ext uri="{FF2B5EF4-FFF2-40B4-BE49-F238E27FC236}">
                <a16:creationId xmlns:a16="http://schemas.microsoft.com/office/drawing/2014/main" id="{F7456426-CF57-4EBB-B1F2-6BBE13A764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20007" y="6157517"/>
            <a:ext cx="217453" cy="246246"/>
          </a:xfrm>
          <a:prstGeom prst="rect">
            <a:avLst/>
          </a:prstGeom>
        </p:spPr>
      </p:pic>
      <p:pic>
        <p:nvPicPr>
          <p:cNvPr id="153" name="グラフィックス 152" descr="マーカー 単色塗りつぶし">
            <a:extLst>
              <a:ext uri="{FF2B5EF4-FFF2-40B4-BE49-F238E27FC236}">
                <a16:creationId xmlns:a16="http://schemas.microsoft.com/office/drawing/2014/main" id="{ED30E480-5B0C-4896-BAF8-87C24D7538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82983" y="2040104"/>
            <a:ext cx="217453" cy="246246"/>
          </a:xfrm>
          <a:prstGeom prst="rect">
            <a:avLst/>
          </a:prstGeom>
        </p:spPr>
      </p:pic>
      <p:pic>
        <p:nvPicPr>
          <p:cNvPr id="154" name="グラフィックス 153" descr="マーカー 単色塗りつぶし">
            <a:extLst>
              <a:ext uri="{FF2B5EF4-FFF2-40B4-BE49-F238E27FC236}">
                <a16:creationId xmlns:a16="http://schemas.microsoft.com/office/drawing/2014/main" id="{11599FA5-E2B1-4138-ACC8-41BBD2E2E4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58036" y="2165767"/>
            <a:ext cx="217453" cy="246246"/>
          </a:xfrm>
          <a:prstGeom prst="rect">
            <a:avLst/>
          </a:prstGeom>
        </p:spPr>
      </p:pic>
      <p:pic>
        <p:nvPicPr>
          <p:cNvPr id="155" name="グラフィックス 154" descr="マーカー 単色塗りつぶし">
            <a:extLst>
              <a:ext uri="{FF2B5EF4-FFF2-40B4-BE49-F238E27FC236}">
                <a16:creationId xmlns:a16="http://schemas.microsoft.com/office/drawing/2014/main" id="{6F66B54B-BF4E-4ED9-9E81-AEDD31B75A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65123" y="2500557"/>
            <a:ext cx="217453" cy="246246"/>
          </a:xfrm>
          <a:prstGeom prst="rect">
            <a:avLst/>
          </a:prstGeom>
        </p:spPr>
      </p:pic>
      <p:pic>
        <p:nvPicPr>
          <p:cNvPr id="157" name="グラフィックス 156" descr="マーカー 単色塗りつぶし">
            <a:extLst>
              <a:ext uri="{FF2B5EF4-FFF2-40B4-BE49-F238E27FC236}">
                <a16:creationId xmlns:a16="http://schemas.microsoft.com/office/drawing/2014/main" id="{C2D007C3-3939-40B9-A340-D26D314752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16127" y="2917036"/>
            <a:ext cx="217453" cy="246246"/>
          </a:xfrm>
          <a:prstGeom prst="rect">
            <a:avLst/>
          </a:prstGeom>
        </p:spPr>
      </p:pic>
      <p:pic>
        <p:nvPicPr>
          <p:cNvPr id="158" name="グラフィックス 157" descr="マーカー 単色塗りつぶし">
            <a:extLst>
              <a:ext uri="{FF2B5EF4-FFF2-40B4-BE49-F238E27FC236}">
                <a16:creationId xmlns:a16="http://schemas.microsoft.com/office/drawing/2014/main" id="{235A567B-54B4-4304-ABF2-55B25A9BD3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49236" y="2516532"/>
            <a:ext cx="217453" cy="246246"/>
          </a:xfrm>
          <a:prstGeom prst="rect">
            <a:avLst/>
          </a:prstGeom>
        </p:spPr>
      </p:pic>
      <p:pic>
        <p:nvPicPr>
          <p:cNvPr id="159" name="グラフィックス 158" descr="マーカー 単色塗りつぶし">
            <a:extLst>
              <a:ext uri="{FF2B5EF4-FFF2-40B4-BE49-F238E27FC236}">
                <a16:creationId xmlns:a16="http://schemas.microsoft.com/office/drawing/2014/main" id="{AF3B85A8-DAC8-4FAF-8E26-E6D16C671D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6433" y="2793913"/>
            <a:ext cx="217453" cy="246246"/>
          </a:xfrm>
          <a:prstGeom prst="rect">
            <a:avLst/>
          </a:prstGeom>
        </p:spPr>
      </p:pic>
      <p:pic>
        <p:nvPicPr>
          <p:cNvPr id="166" name="グラフィックス 165" descr="マーカー 単色塗りつぶし">
            <a:extLst>
              <a:ext uri="{FF2B5EF4-FFF2-40B4-BE49-F238E27FC236}">
                <a16:creationId xmlns:a16="http://schemas.microsoft.com/office/drawing/2014/main" id="{6008B996-EF9D-43B5-8227-923C3C519A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72804" y="2950735"/>
            <a:ext cx="217453" cy="246246"/>
          </a:xfrm>
          <a:prstGeom prst="rect">
            <a:avLst/>
          </a:prstGeom>
        </p:spPr>
      </p:pic>
      <p:pic>
        <p:nvPicPr>
          <p:cNvPr id="167" name="グラフィックス 166" descr="マーカー 単色塗りつぶし">
            <a:extLst>
              <a:ext uri="{FF2B5EF4-FFF2-40B4-BE49-F238E27FC236}">
                <a16:creationId xmlns:a16="http://schemas.microsoft.com/office/drawing/2014/main" id="{11188464-AAE5-4923-AC5E-3868A27523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42110" y="2334518"/>
            <a:ext cx="217453" cy="246246"/>
          </a:xfrm>
          <a:prstGeom prst="rect">
            <a:avLst/>
          </a:prstGeom>
        </p:spPr>
      </p:pic>
      <p:pic>
        <p:nvPicPr>
          <p:cNvPr id="168" name="グラフィックス 167" descr="マーカー 単色塗りつぶし">
            <a:extLst>
              <a:ext uri="{FF2B5EF4-FFF2-40B4-BE49-F238E27FC236}">
                <a16:creationId xmlns:a16="http://schemas.microsoft.com/office/drawing/2014/main" id="{EB2F38FE-19A1-47CB-B726-E5BD451286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71033" y="3204451"/>
            <a:ext cx="217453" cy="246246"/>
          </a:xfrm>
          <a:prstGeom prst="rect">
            <a:avLst/>
          </a:prstGeom>
        </p:spPr>
      </p:pic>
      <p:sp>
        <p:nvSpPr>
          <p:cNvPr id="104" name="正方形/長方形 103">
            <a:extLst>
              <a:ext uri="{FF2B5EF4-FFF2-40B4-BE49-F238E27FC236}">
                <a16:creationId xmlns:a16="http://schemas.microsoft.com/office/drawing/2014/main" id="{474C09F3-B10E-4087-BA68-26566661D28E}"/>
              </a:ext>
            </a:extLst>
          </p:cNvPr>
          <p:cNvSpPr/>
          <p:nvPr/>
        </p:nvSpPr>
        <p:spPr>
          <a:xfrm>
            <a:off x="132623" y="4218607"/>
            <a:ext cx="2880000" cy="2447772"/>
          </a:xfrm>
          <a:prstGeom prst="rect">
            <a:avLst/>
          </a:prstGeom>
          <a:noFill/>
          <a:ln w="57150">
            <a:solidFill>
              <a:srgbClr val="DEE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8" name="正方形/長方形 107">
            <a:extLst>
              <a:ext uri="{FF2B5EF4-FFF2-40B4-BE49-F238E27FC236}">
                <a16:creationId xmlns:a16="http://schemas.microsoft.com/office/drawing/2014/main" id="{2324D08D-BD49-4AF6-9937-2AAAB7D2B4D9}"/>
              </a:ext>
            </a:extLst>
          </p:cNvPr>
          <p:cNvSpPr/>
          <p:nvPr/>
        </p:nvSpPr>
        <p:spPr>
          <a:xfrm>
            <a:off x="3516057" y="4218607"/>
            <a:ext cx="2880000" cy="244777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9" name="正方形/長方形 108">
            <a:extLst>
              <a:ext uri="{FF2B5EF4-FFF2-40B4-BE49-F238E27FC236}">
                <a16:creationId xmlns:a16="http://schemas.microsoft.com/office/drawing/2014/main" id="{695B3F2E-2240-412E-8169-720605ACA51B}"/>
              </a:ext>
            </a:extLst>
          </p:cNvPr>
          <p:cNvSpPr/>
          <p:nvPr/>
        </p:nvSpPr>
        <p:spPr>
          <a:xfrm>
            <a:off x="6891790" y="4218607"/>
            <a:ext cx="2880000" cy="2447772"/>
          </a:xfrm>
          <a:prstGeom prst="rect">
            <a:avLst/>
          </a:prstGeom>
          <a:noFill/>
          <a:ln w="57150">
            <a:solidFill>
              <a:srgbClr val="DEE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2" name="正方形/長方形 111">
            <a:extLst>
              <a:ext uri="{FF2B5EF4-FFF2-40B4-BE49-F238E27FC236}">
                <a16:creationId xmlns:a16="http://schemas.microsoft.com/office/drawing/2014/main" id="{B91DEA09-5538-47F8-8F78-1AACE3FE150B}"/>
              </a:ext>
            </a:extLst>
          </p:cNvPr>
          <p:cNvSpPr/>
          <p:nvPr/>
        </p:nvSpPr>
        <p:spPr>
          <a:xfrm>
            <a:off x="132623" y="1517327"/>
            <a:ext cx="2880000" cy="2447772"/>
          </a:xfrm>
          <a:prstGeom prst="rect">
            <a:avLst/>
          </a:prstGeom>
          <a:noFill/>
          <a:ln w="57150">
            <a:solidFill>
              <a:srgbClr val="DEE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3" name="正方形/長方形 112">
            <a:extLst>
              <a:ext uri="{FF2B5EF4-FFF2-40B4-BE49-F238E27FC236}">
                <a16:creationId xmlns:a16="http://schemas.microsoft.com/office/drawing/2014/main" id="{D7F32CB1-FC21-44D3-90AA-22915647781C}"/>
              </a:ext>
            </a:extLst>
          </p:cNvPr>
          <p:cNvSpPr/>
          <p:nvPr/>
        </p:nvSpPr>
        <p:spPr>
          <a:xfrm>
            <a:off x="3516057" y="1517506"/>
            <a:ext cx="2880000" cy="2447772"/>
          </a:xfrm>
          <a:prstGeom prst="rect">
            <a:avLst/>
          </a:prstGeom>
          <a:noFill/>
          <a:ln w="57150">
            <a:solidFill>
              <a:srgbClr val="DEE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4" name="正方形/長方形 113">
            <a:extLst>
              <a:ext uri="{FF2B5EF4-FFF2-40B4-BE49-F238E27FC236}">
                <a16:creationId xmlns:a16="http://schemas.microsoft.com/office/drawing/2014/main" id="{DFD40867-F5B9-49DD-AF26-BED990F9E8AA}"/>
              </a:ext>
            </a:extLst>
          </p:cNvPr>
          <p:cNvSpPr/>
          <p:nvPr/>
        </p:nvSpPr>
        <p:spPr>
          <a:xfrm>
            <a:off x="6891790" y="1520419"/>
            <a:ext cx="2880000" cy="2447772"/>
          </a:xfrm>
          <a:prstGeom prst="rect">
            <a:avLst/>
          </a:prstGeom>
          <a:noFill/>
          <a:ln w="57150">
            <a:solidFill>
              <a:srgbClr val="DEE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5" name="テキスト ボックス 114">
            <a:extLst>
              <a:ext uri="{FF2B5EF4-FFF2-40B4-BE49-F238E27FC236}">
                <a16:creationId xmlns:a16="http://schemas.microsoft.com/office/drawing/2014/main" id="{F676DA91-A991-4B60-8DDD-B54644E8BC01}"/>
              </a:ext>
            </a:extLst>
          </p:cNvPr>
          <p:cNvSpPr txBox="1"/>
          <p:nvPr/>
        </p:nvSpPr>
        <p:spPr>
          <a:xfrm>
            <a:off x="1070028" y="1330706"/>
            <a:ext cx="900000" cy="307777"/>
          </a:xfrm>
          <a:prstGeom prst="rect">
            <a:avLst/>
          </a:prstGeom>
          <a:solidFill>
            <a:schemeClr val="bg1"/>
          </a:solidFill>
        </p:spPr>
        <p:txBody>
          <a:bodyPr wrap="square">
            <a:spAutoFit/>
          </a:bodyPr>
          <a:lstStyle>
            <a:defPPr>
              <a:defRPr lang="ja-JP"/>
            </a:defPPr>
            <a:lvl1pPr marR="0" lvl="0" indent="0" algn="ctr" fontAlgn="ctr">
              <a:lnSpc>
                <a:spcPct val="100000"/>
              </a:lnSpc>
              <a:spcBef>
                <a:spcPts val="0"/>
              </a:spcBef>
              <a:spcAft>
                <a:spcPts val="0"/>
              </a:spcAft>
              <a:buClrTx/>
              <a:buSzTx/>
              <a:buFontTx/>
              <a:buNone/>
              <a:tabLst/>
              <a:defRPr sz="1400" b="1" i="0" u="none" strike="noStrike" cap="none" spc="0" normalizeH="0" baseline="0">
                <a:ln>
                  <a:noFill/>
                </a:ln>
                <a:solidFill>
                  <a:srgbClr val="000000"/>
                </a:solidFill>
                <a:effectLst/>
                <a:uLnTx/>
                <a:uFillTx/>
                <a:latin typeface="Meiryo UI" panose="020B0604030504040204" pitchFamily="50" charset="-128"/>
                <a:ea typeface="Meiryo UI" panose="020B0604030504040204" pitchFamily="50" charset="-128"/>
              </a:defRPr>
            </a:lvl1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東京都</a:t>
            </a:r>
            <a:r>
              <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0"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6" name="テキスト ボックス 115">
            <a:extLst>
              <a:ext uri="{FF2B5EF4-FFF2-40B4-BE49-F238E27FC236}">
                <a16:creationId xmlns:a16="http://schemas.microsoft.com/office/drawing/2014/main" id="{21D1FFCA-874C-443E-BF7E-47AB5F12D6FF}"/>
              </a:ext>
            </a:extLst>
          </p:cNvPr>
          <p:cNvSpPr txBox="1"/>
          <p:nvPr/>
        </p:nvSpPr>
        <p:spPr>
          <a:xfrm>
            <a:off x="4406031" y="1306365"/>
            <a:ext cx="1085489" cy="307777"/>
          </a:xfrm>
          <a:prstGeom prst="rect">
            <a:avLst/>
          </a:prstGeom>
          <a:solidFill>
            <a:schemeClr val="bg1"/>
          </a:solid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神奈川県</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7" name="テキスト ボックス 116">
            <a:extLst>
              <a:ext uri="{FF2B5EF4-FFF2-40B4-BE49-F238E27FC236}">
                <a16:creationId xmlns:a16="http://schemas.microsoft.com/office/drawing/2014/main" id="{04A6B068-0B4D-4675-995B-9311EF466FBD}"/>
              </a:ext>
            </a:extLst>
          </p:cNvPr>
          <p:cNvSpPr txBox="1"/>
          <p:nvPr/>
        </p:nvSpPr>
        <p:spPr>
          <a:xfrm>
            <a:off x="7888486" y="1330822"/>
            <a:ext cx="900000" cy="307777"/>
          </a:xfrm>
          <a:prstGeom prst="rect">
            <a:avLst/>
          </a:prstGeom>
          <a:solidFill>
            <a:schemeClr val="bg1"/>
          </a:solid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愛知県</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7" name="テキスト ボックス 106">
            <a:extLst>
              <a:ext uri="{FF2B5EF4-FFF2-40B4-BE49-F238E27FC236}">
                <a16:creationId xmlns:a16="http://schemas.microsoft.com/office/drawing/2014/main" id="{6FD9D80D-955B-494D-950F-A532ADCB4B1B}"/>
              </a:ext>
            </a:extLst>
          </p:cNvPr>
          <p:cNvSpPr txBox="1"/>
          <p:nvPr/>
        </p:nvSpPr>
        <p:spPr>
          <a:xfrm>
            <a:off x="1135665" y="4052883"/>
            <a:ext cx="900000" cy="307777"/>
          </a:xfrm>
          <a:prstGeom prst="rect">
            <a:avLst/>
          </a:prstGeom>
          <a:solidFill>
            <a:schemeClr val="bg1"/>
          </a:solid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京都府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0" name="テキスト ボックス 109">
            <a:extLst>
              <a:ext uri="{FF2B5EF4-FFF2-40B4-BE49-F238E27FC236}">
                <a16:creationId xmlns:a16="http://schemas.microsoft.com/office/drawing/2014/main" id="{A8B66C90-A0FC-4762-8DE7-513F159CF8C5}"/>
              </a:ext>
            </a:extLst>
          </p:cNvPr>
          <p:cNvSpPr txBox="1"/>
          <p:nvPr/>
        </p:nvSpPr>
        <p:spPr>
          <a:xfrm>
            <a:off x="4506057" y="4053497"/>
            <a:ext cx="900000" cy="307777"/>
          </a:xfrm>
          <a:prstGeom prst="rect">
            <a:avLst/>
          </a:prstGeom>
          <a:solidFill>
            <a:schemeClr val="bg1"/>
          </a:solidFill>
        </p:spPr>
        <p:txBody>
          <a:bodyPr wrap="square">
            <a:spAutoFit/>
          </a:bodyPr>
          <a:lstStyle>
            <a:defPPr>
              <a:defRPr lang="ja-JP"/>
            </a:defPPr>
            <a:lvl1pPr marR="0" lvl="0" indent="0" algn="ctr" fontAlgn="ctr">
              <a:lnSpc>
                <a:spcPct val="100000"/>
              </a:lnSpc>
              <a:spcBef>
                <a:spcPts val="0"/>
              </a:spcBef>
              <a:spcAft>
                <a:spcPts val="0"/>
              </a:spcAft>
              <a:buClrTx/>
              <a:buSzTx/>
              <a:buFontTx/>
              <a:buNone/>
              <a:tabLst/>
              <a:defRPr sz="1400" b="1" i="0" u="none" strike="noStrike" cap="none" spc="0" normalizeH="0" baseline="0">
                <a:ln>
                  <a:noFill/>
                </a:ln>
                <a:solidFill>
                  <a:srgbClr val="000000"/>
                </a:solidFill>
                <a:effectLst/>
                <a:uLnTx/>
                <a:uFillTx/>
                <a:latin typeface="Meiryo UI" panose="020B0604030504040204" pitchFamily="50" charset="-128"/>
                <a:ea typeface="Meiryo UI" panose="020B0604030504040204" pitchFamily="50" charset="-128"/>
              </a:defRPr>
            </a:lvl1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大阪府</a:t>
            </a:r>
            <a:r>
              <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0"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1" name="テキスト ボックス 110">
            <a:extLst>
              <a:ext uri="{FF2B5EF4-FFF2-40B4-BE49-F238E27FC236}">
                <a16:creationId xmlns:a16="http://schemas.microsoft.com/office/drawing/2014/main" id="{A5889333-4A21-42C3-A117-1151C1B1EF53}"/>
              </a:ext>
            </a:extLst>
          </p:cNvPr>
          <p:cNvSpPr txBox="1"/>
          <p:nvPr/>
        </p:nvSpPr>
        <p:spPr>
          <a:xfrm>
            <a:off x="7878734" y="4052884"/>
            <a:ext cx="900000" cy="307777"/>
          </a:xfrm>
          <a:prstGeom prst="rect">
            <a:avLst/>
          </a:prstGeom>
          <a:solidFill>
            <a:schemeClr val="bg1"/>
          </a:solidFill>
        </p:spPr>
        <p:txBody>
          <a:bodyPr wrap="square">
            <a:spAutoFit/>
          </a:bodyPr>
          <a:lstStyle>
            <a:defPPr>
              <a:defRPr lang="ja-JP"/>
            </a:defPPr>
            <a:lvl1pPr marR="0" lvl="0" indent="0" algn="ctr" fontAlgn="ctr">
              <a:lnSpc>
                <a:spcPct val="100000"/>
              </a:lnSpc>
              <a:spcBef>
                <a:spcPts val="0"/>
              </a:spcBef>
              <a:spcAft>
                <a:spcPts val="0"/>
              </a:spcAft>
              <a:buClrTx/>
              <a:buSzTx/>
              <a:buFontTx/>
              <a:buNone/>
              <a:tabLst/>
              <a:defRPr sz="1400" b="1" i="0" u="none" strike="noStrike" cap="none" spc="0" normalizeH="0" baseline="0">
                <a:ln>
                  <a:noFill/>
                </a:ln>
                <a:solidFill>
                  <a:srgbClr val="000000"/>
                </a:solidFill>
                <a:effectLst/>
                <a:uLnTx/>
                <a:uFillTx/>
                <a:latin typeface="Meiryo UI" panose="020B0604030504040204" pitchFamily="50" charset="-128"/>
                <a:ea typeface="Meiryo UI" panose="020B0604030504040204" pitchFamily="50" charset="-128"/>
              </a:defRPr>
            </a:lvl1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兵庫県</a:t>
            </a:r>
            <a:r>
              <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0"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2" name="正方形/長方形 61">
            <a:extLst>
              <a:ext uri="{FF2B5EF4-FFF2-40B4-BE49-F238E27FC236}">
                <a16:creationId xmlns:a16="http://schemas.microsoft.com/office/drawing/2014/main" id="{68A5C09E-E331-42B5-BA55-332F5C016EDA}"/>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資料⑦　大阪のタクシー営業区域の特徴</a:t>
            </a:r>
            <a:r>
              <a:rPr kumimoji="0" lang="ja-JP" altLang="en-US" dirty="0">
                <a:latin typeface="HGS創英角ｺﾞｼｯｸUB" panose="020B0900000000000000" pitchFamily="50" charset="-128"/>
                <a:ea typeface="HGS創英角ｺﾞｼｯｸUB" panose="020B0900000000000000" pitchFamily="50" charset="-128"/>
              </a:rPr>
              <a:t>（運行エリアの比較）</a:t>
            </a:r>
            <a:endParaRPr kumimoji="0" lang="ja-JP" altLang="en-US" sz="2400" dirty="0">
              <a:latin typeface="HGS創英角ｺﾞｼｯｸUB" panose="020B0900000000000000" pitchFamily="50" charset="-128"/>
              <a:ea typeface="HGS創英角ｺﾞｼｯｸUB" panose="020B0900000000000000" pitchFamily="50" charset="-128"/>
            </a:endParaRPr>
          </a:p>
        </p:txBody>
      </p:sp>
      <p:cxnSp>
        <p:nvCxnSpPr>
          <p:cNvPr id="61" name="直線コネクタ 60">
            <a:extLst>
              <a:ext uri="{FF2B5EF4-FFF2-40B4-BE49-F238E27FC236}">
                <a16:creationId xmlns:a16="http://schemas.microsoft.com/office/drawing/2014/main" id="{0CC2B147-F8FC-43C5-82C9-21D24CEC11C8}"/>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13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F0F3DA7-EEAC-4ACB-86AF-9CA6506FEE53}"/>
              </a:ext>
            </a:extLst>
          </p:cNvPr>
          <p:cNvSpPr/>
          <p:nvPr/>
        </p:nvSpPr>
        <p:spPr>
          <a:xfrm>
            <a:off x="0" y="0"/>
            <a:ext cx="9906000" cy="461665"/>
          </a:xfrm>
          <a:prstGeom prst="rect">
            <a:avLst/>
          </a:prstGeom>
          <a:solidFill>
            <a:srgbClr val="083465"/>
          </a:solidFill>
        </p:spPr>
        <p:txBody>
          <a:bodyPr wrap="square" l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（２）「２４時間運行」の必要性について</a:t>
            </a:r>
          </a:p>
        </p:txBody>
      </p:sp>
      <p:sp>
        <p:nvSpPr>
          <p:cNvPr id="11" name="テキスト ボックス 10">
            <a:extLst>
              <a:ext uri="{FF2B5EF4-FFF2-40B4-BE49-F238E27FC236}">
                <a16:creationId xmlns:a16="http://schemas.microsoft.com/office/drawing/2014/main" id="{F60B77BA-0A7E-45E1-92F3-0FD5B28BEBBC}"/>
              </a:ext>
            </a:extLst>
          </p:cNvPr>
          <p:cNvSpPr txBox="1"/>
          <p:nvPr/>
        </p:nvSpPr>
        <p:spPr>
          <a:xfrm>
            <a:off x="78081" y="651618"/>
            <a:ext cx="4960374" cy="400110"/>
          </a:xfrm>
          <a:prstGeom prst="rect">
            <a:avLst/>
          </a:prstGeom>
          <a:noFill/>
        </p:spPr>
        <p:txBody>
          <a:bodyPr wrap="square">
            <a:spAutoFit/>
          </a:bodyPr>
          <a:lstStyle>
            <a:defPPr>
              <a:defRPr lang="ja-JP"/>
            </a:defPPr>
            <a:lvl1pPr>
              <a:defRPr sz="2000" b="1">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ja-JP" altLang="en-US" dirty="0">
                <a:solidFill>
                  <a:prstClr val="black"/>
                </a:solidFill>
              </a:rPr>
              <a:t>現在のタクシー不足　</a:t>
            </a:r>
            <a:r>
              <a:rPr kumimoji="1" lang="ja-JP" altLang="en-US" sz="1600" b="0" dirty="0">
                <a:solidFill>
                  <a:prstClr val="black"/>
                </a:solidFill>
              </a:rPr>
              <a:t>＜資料⑧＞</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5634F1F4-FF79-4CE4-A938-8B7E9CE899D8}"/>
              </a:ext>
            </a:extLst>
          </p:cNvPr>
          <p:cNvSpPr txBox="1"/>
          <p:nvPr/>
        </p:nvSpPr>
        <p:spPr>
          <a:xfrm>
            <a:off x="78081" y="2180182"/>
            <a:ext cx="92202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２．</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観光客の早朝から深夜</a:t>
            </a:r>
            <a:r>
              <a:rPr kumimoji="1" lang="ja-JP" altLang="en-US" sz="2000" b="1" dirty="0">
                <a:solidFill>
                  <a:prstClr val="black"/>
                </a:solidFill>
                <a:latin typeface="Meiryo UI" panose="020B0604030504040204" pitchFamily="50" charset="-128"/>
                <a:ea typeface="Meiryo UI" panose="020B0604030504040204" pitchFamily="50" charset="-128"/>
              </a:rPr>
              <a:t>までの移動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＜資料⑨～</a:t>
            </a:r>
            <a:r>
              <a:rPr lang="ja-JP" altLang="en-US" sz="1600" dirty="0">
                <a:solidFill>
                  <a:prstClr val="black"/>
                </a:solidFill>
                <a:latin typeface="Meiryo UI" panose="020B0604030504040204" pitchFamily="50" charset="-128"/>
                <a:ea typeface="Meiryo UI" panose="020B0604030504040204" pitchFamily="50" charset="-128"/>
              </a:rPr>
              <a:t>⑪</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2000" b="1" dirty="0">
                <a:solidFill>
                  <a:prstClr val="black"/>
                </a:solidFill>
                <a:latin typeface="Meiryo UI" panose="020B0604030504040204" pitchFamily="50" charset="-128"/>
                <a:ea typeface="Meiryo UI" panose="020B0604030504040204" pitchFamily="50" charset="-128"/>
              </a:rPr>
              <a:t>　</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70241596-E926-416E-AB4C-8E79ADDC4337}"/>
              </a:ext>
            </a:extLst>
          </p:cNvPr>
          <p:cNvSpPr txBox="1"/>
          <p:nvPr/>
        </p:nvSpPr>
        <p:spPr>
          <a:xfrm>
            <a:off x="296848" y="2614683"/>
            <a:ext cx="9288000" cy="1333378"/>
          </a:xfrm>
          <a:prstGeom prst="rect">
            <a:avLst/>
          </a:prstGeom>
          <a:solidFill>
            <a:srgbClr val="D8E9FC"/>
          </a:solidFill>
        </p:spPr>
        <p:txBody>
          <a:bodyPr wrap="square">
            <a:spAutoFit/>
          </a:bodyPr>
          <a:lstStyle/>
          <a:p>
            <a:pPr marL="285750" indent="-285750" defTabSz="914400">
              <a:lnSpc>
                <a:spcPct val="130000"/>
              </a:lnSpc>
              <a:buFont typeface="Wingdings" panose="05000000000000000000" pitchFamily="2" charset="2"/>
              <a:buChar char="l"/>
              <a:defRPr/>
            </a:pPr>
            <a:r>
              <a:rPr kumimoji="1" lang="ja-JP" altLang="en-US" sz="1600" dirty="0">
                <a:solidFill>
                  <a:prstClr val="black"/>
                </a:solidFill>
                <a:latin typeface="Meiryo UI" panose="020B0604030504040204" pitchFamily="50" charset="-128"/>
                <a:ea typeface="Meiryo UI" panose="020B0604030504040204" pitchFamily="50" charset="-128"/>
              </a:rPr>
              <a:t>大阪は</a:t>
            </a:r>
            <a:r>
              <a:rPr kumimoji="1" lang="ja-JP" altLang="en-US" sz="1600" b="1" dirty="0">
                <a:solidFill>
                  <a:prstClr val="black"/>
                </a:solidFill>
                <a:latin typeface="Meiryo UI" panose="020B0604030504040204" pitchFamily="50" charset="-128"/>
                <a:ea typeface="Meiryo UI" panose="020B0604030504040204" pitchFamily="50" charset="-128"/>
              </a:rPr>
              <a:t>観光・ビジネスを目的に国内外から多くの方々が来阪。昼夜間を問わず、観光客等が移動</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285750" indent="-285750" defTabSz="914400">
              <a:lnSpc>
                <a:spcPct val="130000"/>
              </a:lnSpc>
              <a:buFont typeface="Wingdings" panose="05000000000000000000" pitchFamily="2" charset="2"/>
              <a:buChar char="l"/>
              <a:defRPr/>
            </a:pPr>
            <a:r>
              <a:rPr kumimoji="1" lang="ja-JP" altLang="en-US" sz="1600" dirty="0">
                <a:solidFill>
                  <a:prstClr val="black"/>
                </a:solidFill>
                <a:latin typeface="Meiryo UI" panose="020B0604030504040204" pitchFamily="50" charset="-128"/>
                <a:ea typeface="Meiryo UI" panose="020B0604030504040204" pitchFamily="50" charset="-128"/>
              </a:rPr>
              <a:t>特に、</a:t>
            </a:r>
            <a:r>
              <a:rPr kumimoji="1" lang="en-US" altLang="ja-JP" sz="1600" b="1" dirty="0">
                <a:solidFill>
                  <a:prstClr val="black"/>
                </a:solidFill>
                <a:latin typeface="Meiryo UI" panose="020B0604030504040204" pitchFamily="50" charset="-128"/>
                <a:ea typeface="Meiryo UI" panose="020B0604030504040204" pitchFamily="50" charset="-128"/>
              </a:rPr>
              <a:t>24</a:t>
            </a:r>
            <a:r>
              <a:rPr kumimoji="1" lang="ja-JP" altLang="en-US" sz="1600" b="1" dirty="0">
                <a:solidFill>
                  <a:prstClr val="black"/>
                </a:solidFill>
                <a:latin typeface="Meiryo UI" panose="020B0604030504040204" pitchFamily="50" charset="-128"/>
                <a:ea typeface="Meiryo UI" panose="020B0604030504040204" pitchFamily="50" charset="-128"/>
              </a:rPr>
              <a:t>時間営業の関西国際空港からは早朝から深夜まで観光客が到着し、大阪府全域へ移動</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285750" indent="-285750" defTabSz="914400">
              <a:lnSpc>
                <a:spcPct val="130000"/>
              </a:lnSpc>
              <a:buFont typeface="Wingdings" panose="05000000000000000000" pitchFamily="2" charset="2"/>
              <a:buChar char="l"/>
              <a:defRPr/>
            </a:pPr>
            <a:r>
              <a:rPr kumimoji="1" lang="ja-JP" altLang="en-US" sz="1600" dirty="0">
                <a:solidFill>
                  <a:prstClr val="black"/>
                </a:solidFill>
                <a:latin typeface="Meiryo UI" panose="020B0604030504040204" pitchFamily="50" charset="-128"/>
                <a:ea typeface="Meiryo UI" panose="020B0604030504040204" pitchFamily="50" charset="-128"/>
              </a:rPr>
              <a:t>大阪は、</a:t>
            </a:r>
            <a:r>
              <a:rPr kumimoji="1" lang="ja-JP" altLang="en-US" sz="1600" b="1" dirty="0">
                <a:solidFill>
                  <a:prstClr val="black"/>
                </a:solidFill>
                <a:latin typeface="Meiryo UI" panose="020B0604030504040204" pitchFamily="50" charset="-128"/>
                <a:ea typeface="Meiryo UI" panose="020B0604030504040204" pitchFamily="50" charset="-128"/>
              </a:rPr>
              <a:t>深夜までにぎわいをみせる西日本随一の繁華街</a:t>
            </a:r>
            <a:r>
              <a:rPr kumimoji="1" lang="ja-JP" altLang="en-US" sz="1200" dirty="0">
                <a:solidFill>
                  <a:prstClr val="black"/>
                </a:solidFill>
                <a:latin typeface="Meiryo UI" panose="020B0604030504040204" pitchFamily="50" charset="-128"/>
                <a:ea typeface="Meiryo UI" panose="020B0604030504040204" pitchFamily="50" charset="-128"/>
              </a:rPr>
              <a:t>（キタ・ミナミ）</a:t>
            </a:r>
            <a:r>
              <a:rPr lang="ja-JP" altLang="en-US" sz="1600" b="1" dirty="0">
                <a:solidFill>
                  <a:prstClr val="black"/>
                </a:solidFill>
                <a:latin typeface="Meiryo UI" panose="020B0604030504040204" pitchFamily="50" charset="-128"/>
                <a:ea typeface="Meiryo UI" panose="020B0604030504040204" pitchFamily="50" charset="-128"/>
              </a:rPr>
              <a:t>、</a:t>
            </a:r>
            <a:r>
              <a:rPr kumimoji="1" lang="en-US" altLang="ja-JP" sz="1600" b="1" dirty="0">
                <a:solidFill>
                  <a:prstClr val="black"/>
                </a:solidFill>
                <a:latin typeface="Meiryo UI" panose="020B0604030504040204" pitchFamily="50" charset="-128"/>
                <a:ea typeface="Meiryo UI" panose="020B0604030504040204" pitchFamily="50" charset="-128"/>
              </a:rPr>
              <a:t>24</a:t>
            </a:r>
            <a:r>
              <a:rPr kumimoji="1" lang="ja-JP" altLang="en-US" sz="1600" b="1" dirty="0">
                <a:solidFill>
                  <a:prstClr val="black"/>
                </a:solidFill>
                <a:latin typeface="Meiryo UI" panose="020B0604030504040204" pitchFamily="50" charset="-128"/>
                <a:ea typeface="Meiryo UI" panose="020B0604030504040204" pitchFamily="50" charset="-128"/>
              </a:rPr>
              <a:t>時以降も営業</a:t>
            </a:r>
            <a:r>
              <a:rPr lang="ja-JP" altLang="en-US" sz="1600" b="1" dirty="0">
                <a:solidFill>
                  <a:prstClr val="black"/>
                </a:solidFill>
                <a:latin typeface="Meiryo UI" panose="020B0604030504040204" pitchFamily="50" charset="-128"/>
                <a:ea typeface="Meiryo UI" panose="020B0604030504040204" pitchFamily="50" charset="-128"/>
              </a:rPr>
              <a:t>する</a:t>
            </a:r>
            <a:r>
              <a:rPr kumimoji="1" lang="ja-JP" altLang="en-US" sz="1600" b="1" dirty="0">
                <a:solidFill>
                  <a:prstClr val="black"/>
                </a:solidFill>
                <a:latin typeface="Meiryo UI" panose="020B0604030504040204" pitchFamily="50" charset="-128"/>
                <a:ea typeface="Meiryo UI" panose="020B0604030504040204" pitchFamily="50" charset="-128"/>
              </a:rPr>
              <a:t>飲食店が</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defTabSz="914400">
              <a:lnSpc>
                <a:spcPct val="130000"/>
              </a:lnSpc>
              <a:defRPr/>
            </a:pPr>
            <a:r>
              <a:rPr kumimoji="1" lang="ja-JP" altLang="en-US" sz="1600" b="1" dirty="0">
                <a:solidFill>
                  <a:prstClr val="black"/>
                </a:solidFill>
                <a:latin typeface="Meiryo UI" panose="020B0604030504040204" pitchFamily="50" charset="-128"/>
                <a:ea typeface="Meiryo UI" panose="020B0604030504040204" pitchFamily="50" charset="-128"/>
              </a:rPr>
              <a:t>　　多数存在</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7334CED-32C7-4F29-9909-1665A9836EB1}"/>
              </a:ext>
            </a:extLst>
          </p:cNvPr>
          <p:cNvSpPr txBox="1"/>
          <p:nvPr/>
        </p:nvSpPr>
        <p:spPr>
          <a:xfrm>
            <a:off x="296848" y="1070359"/>
            <a:ext cx="9288000" cy="693203"/>
          </a:xfrm>
          <a:prstGeom prst="rect">
            <a:avLst/>
          </a:prstGeom>
          <a:solidFill>
            <a:srgbClr val="D8E9FC"/>
          </a:solid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現在でも、</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府民の６割がタクシー不足を</a:t>
            </a:r>
            <a:r>
              <a:rPr lang="ja-JP" altLang="en-US" sz="1600" b="1" dirty="0">
                <a:solidFill>
                  <a:prstClr val="black"/>
                </a:solidFill>
                <a:latin typeface="Meiryo UI" panose="020B0604030504040204" pitchFamily="50" charset="-128"/>
                <a:ea typeface="Meiryo UI" panose="020B0604030504040204" pitchFamily="50" charset="-128"/>
              </a:rPr>
              <a:t>実感</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。不足を実感する時間帯としては、</a:t>
            </a:r>
            <a:r>
              <a:rPr kumimoji="1" lang="ja-JP" altLang="en-US" sz="1600" b="1" dirty="0">
                <a:solidFill>
                  <a:prstClr val="black"/>
                </a:solidFill>
                <a:latin typeface="Meiryo UI" panose="020B0604030504040204" pitchFamily="50" charset="-128"/>
                <a:ea typeface="Meiryo UI" panose="020B0604030504040204" pitchFamily="50" charset="-128"/>
              </a:rPr>
              <a:t>平日午前～深夜と幅広い</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一方、現行の</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日本版ライドシェアでは、多くの都市部で「０時～３時 </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or </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５時」</a:t>
            </a:r>
            <a:r>
              <a:rPr lang="ja-JP" altLang="en-US" sz="1600" b="1" dirty="0">
                <a:solidFill>
                  <a:prstClr val="black"/>
                </a:solidFill>
                <a:latin typeface="Meiryo UI" panose="020B0604030504040204" pitchFamily="50" charset="-128"/>
                <a:ea typeface="Meiryo UI" panose="020B0604030504040204" pitchFamily="50" charset="-128"/>
              </a:rPr>
              <a:t>が不足時間帯として指定</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二等辺三角形 17">
            <a:extLst>
              <a:ext uri="{FF2B5EF4-FFF2-40B4-BE49-F238E27FC236}">
                <a16:creationId xmlns:a16="http://schemas.microsoft.com/office/drawing/2014/main" id="{C7C937A1-E1FE-44D7-A592-44D60015024D}"/>
              </a:ext>
            </a:extLst>
          </p:cNvPr>
          <p:cNvSpPr/>
          <p:nvPr/>
        </p:nvSpPr>
        <p:spPr>
          <a:xfrm flipV="1">
            <a:off x="3978571" y="5590549"/>
            <a:ext cx="1800000" cy="26029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D22FEA74-6271-4FDB-A0FB-9D7AA02F78AA}"/>
              </a:ext>
            </a:extLst>
          </p:cNvPr>
          <p:cNvSpPr txBox="1"/>
          <p:nvPr/>
        </p:nvSpPr>
        <p:spPr>
          <a:xfrm>
            <a:off x="296848" y="6027778"/>
            <a:ext cx="9288000" cy="761427"/>
          </a:xfrm>
          <a:prstGeom prst="rect">
            <a:avLst/>
          </a:prstGeom>
          <a:solidFill>
            <a:schemeClr val="accent4">
              <a:lumMod val="20000"/>
              <a:lumOff val="80000"/>
            </a:schemeClr>
          </a:solidFill>
          <a:ln w="38100" cmpd="thickThin">
            <a:solidFill>
              <a:srgbClr val="FF0000"/>
            </a:solidFill>
          </a:ln>
        </p:spPr>
        <p:txBody>
          <a:bodyPr wrap="square" lIns="180000" rIns="180000">
            <a:spAutoFit/>
          </a:bodyPr>
          <a:lstStyle>
            <a:defPPr>
              <a:defRPr lang="ja-JP"/>
            </a:defPPr>
            <a:lvl1pPr marR="0" lvl="0" indent="0" fontAlgn="auto">
              <a:lnSpc>
                <a:spcPct val="130000"/>
              </a:lnSpc>
              <a:spcBef>
                <a:spcPts val="0"/>
              </a:spcBef>
              <a:spcAft>
                <a:spcPts val="0"/>
              </a:spcAft>
              <a:buClrTx/>
              <a:buSzTx/>
              <a:buFont typeface="Wingdings" panose="05000000000000000000" pitchFamily="2" charset="2"/>
              <a:buNone/>
              <a:tabLst/>
              <a:defRPr b="0" i="0" u="none" strike="noStrike" cap="none" spc="0" normalizeH="0" baseline="0">
                <a:ln>
                  <a:noFill/>
                </a:ln>
                <a:solidFill>
                  <a:srgbClr val="FF0000"/>
                </a:solidFill>
                <a:effectLst/>
                <a:uLnTx/>
                <a:uFillTx/>
                <a:latin typeface="HG創英角ｺﾞｼｯｸUB" panose="020B0909000000000000" pitchFamily="49" charset="-128"/>
                <a:ea typeface="HG創英角ｺﾞｼｯｸUB" panose="020B0909000000000000" pitchFamily="49" charset="-128"/>
              </a:defRPr>
            </a:lvl1pPr>
          </a:lstStyle>
          <a:p>
            <a:pPr algn="ctr"/>
            <a:r>
              <a:rPr lang="ja-JP" altLang="en-US" dirty="0"/>
              <a:t>万博期間中の府内の観光客のスムーズな移動や</a:t>
            </a:r>
            <a:endParaRPr lang="en-US" altLang="ja-JP" dirty="0"/>
          </a:p>
          <a:p>
            <a:pPr algn="ctr"/>
            <a:r>
              <a:rPr lang="ja-JP" altLang="en-US" dirty="0"/>
              <a:t>府民の日常生活の移動の足として活用するには、「２４時間運行」が必要</a:t>
            </a:r>
            <a:endParaRPr lang="en-US" altLang="ja-JP" dirty="0"/>
          </a:p>
        </p:txBody>
      </p:sp>
      <p:sp>
        <p:nvSpPr>
          <p:cNvPr id="10" name="テキスト ボックス 9">
            <a:extLst>
              <a:ext uri="{FF2B5EF4-FFF2-40B4-BE49-F238E27FC236}">
                <a16:creationId xmlns:a16="http://schemas.microsoft.com/office/drawing/2014/main" id="{9457E05C-7B36-46BC-8D48-3B00A3BE3EEC}"/>
              </a:ext>
            </a:extLst>
          </p:cNvPr>
          <p:cNvSpPr txBox="1"/>
          <p:nvPr/>
        </p:nvSpPr>
        <p:spPr>
          <a:xfrm>
            <a:off x="99454" y="4270999"/>
            <a:ext cx="92202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３．万博時のさらなる移動需要の増</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85B1768B-46D6-4F85-AF13-9AE400DFAB80}"/>
              </a:ext>
            </a:extLst>
          </p:cNvPr>
          <p:cNvSpPr txBox="1"/>
          <p:nvPr/>
        </p:nvSpPr>
        <p:spPr>
          <a:xfrm>
            <a:off x="296848" y="4714645"/>
            <a:ext cx="9288000" cy="693203"/>
          </a:xfrm>
          <a:prstGeom prst="rect">
            <a:avLst/>
          </a:prstGeom>
          <a:solidFill>
            <a:srgbClr val="D8E9FC"/>
          </a:solidFill>
        </p:spPr>
        <p:txBody>
          <a:bodyPr wrap="square">
            <a:spAutoFit/>
          </a:bodyPr>
          <a:lstStyle/>
          <a:p>
            <a:pPr marL="285750" indent="-285750" defTabSz="914400">
              <a:lnSpc>
                <a:spcPct val="130000"/>
              </a:lnSpc>
              <a:buFont typeface="Wingdings" panose="05000000000000000000" pitchFamily="2" charset="2"/>
              <a:buChar char="l"/>
              <a:defRPr/>
            </a:pPr>
            <a:r>
              <a:rPr kumimoji="1" lang="ja-JP" altLang="en-US" sz="1600" b="1" dirty="0">
                <a:solidFill>
                  <a:prstClr val="black"/>
                </a:solidFill>
                <a:latin typeface="Meiryo UI" panose="020B0604030504040204" pitchFamily="50" charset="-128"/>
                <a:ea typeface="Meiryo UI" panose="020B0604030504040204" pitchFamily="50" charset="-128"/>
              </a:rPr>
              <a:t>万博</a:t>
            </a:r>
            <a:r>
              <a:rPr kumimoji="1" lang="ja-JP" altLang="en-US" sz="1200" dirty="0">
                <a:solidFill>
                  <a:prstClr val="black"/>
                </a:solidFill>
                <a:latin typeface="Meiryo UI" panose="020B0604030504040204" pitchFamily="50" charset="-128"/>
                <a:ea typeface="Meiryo UI" panose="020B0604030504040204" pitchFamily="50" charset="-128"/>
              </a:rPr>
              <a:t>（開場時間</a:t>
            </a:r>
            <a:r>
              <a:rPr lang="ja-JP" altLang="en-US" sz="1200"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９時～</a:t>
            </a:r>
            <a:r>
              <a:rPr kumimoji="1" lang="en-US" altLang="ja-JP" sz="1200" dirty="0">
                <a:solidFill>
                  <a:prstClr val="black"/>
                </a:solidFill>
                <a:latin typeface="Meiryo UI" panose="020B0604030504040204" pitchFamily="50" charset="-128"/>
                <a:ea typeface="Meiryo UI" panose="020B0604030504040204" pitchFamily="50" charset="-128"/>
              </a:rPr>
              <a:t>22</a:t>
            </a:r>
            <a:r>
              <a:rPr kumimoji="1" lang="ja-JP" altLang="en-US" sz="1200" dirty="0">
                <a:solidFill>
                  <a:prstClr val="black"/>
                </a:solidFill>
                <a:latin typeface="Meiryo UI" panose="020B0604030504040204" pitchFamily="50" charset="-128"/>
                <a:ea typeface="Meiryo UI" panose="020B0604030504040204" pitchFamily="50" charset="-128"/>
              </a:rPr>
              <a:t>時）</a:t>
            </a:r>
            <a:r>
              <a:rPr lang="ja-JP" altLang="en-US" sz="1600" b="1" dirty="0">
                <a:solidFill>
                  <a:prstClr val="black"/>
                </a:solidFill>
                <a:latin typeface="Meiryo UI" panose="020B0604030504040204" pitchFamily="50" charset="-128"/>
                <a:ea typeface="Meiryo UI" panose="020B0604030504040204" pitchFamily="50" charset="-128"/>
              </a:rPr>
              <a:t>に</a:t>
            </a:r>
            <a:r>
              <a:rPr kumimoji="1" lang="ja-JP" altLang="en-US" sz="1600" b="1" dirty="0">
                <a:solidFill>
                  <a:prstClr val="black"/>
                </a:solidFill>
                <a:latin typeface="Meiryo UI" panose="020B0604030504040204" pitchFamily="50" charset="-128"/>
                <a:ea typeface="Meiryo UI" panose="020B0604030504040204" pitchFamily="50" charset="-128"/>
              </a:rPr>
              <a:t>は国内外から</a:t>
            </a:r>
            <a:r>
              <a:rPr kumimoji="1" lang="en-US" altLang="ja-JP" sz="1600" b="1" dirty="0">
                <a:solidFill>
                  <a:prstClr val="black"/>
                </a:solidFill>
                <a:latin typeface="Meiryo UI" panose="020B0604030504040204" pitchFamily="50" charset="-128"/>
                <a:ea typeface="Meiryo UI" panose="020B0604030504040204" pitchFamily="50" charset="-128"/>
              </a:rPr>
              <a:t>2,820</a:t>
            </a:r>
            <a:r>
              <a:rPr lang="ja-JP" altLang="en-US" sz="1600" b="1" dirty="0">
                <a:solidFill>
                  <a:prstClr val="black"/>
                </a:solidFill>
                <a:latin typeface="Meiryo UI" panose="020B0604030504040204" pitchFamily="50" charset="-128"/>
                <a:ea typeface="Meiryo UI" panose="020B0604030504040204" pitchFamily="50" charset="-128"/>
              </a:rPr>
              <a:t>万人来場。万博来退場の前後において、飲食店や駅・空港への移動など早朝・深夜の移動需要が増加</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15" name="スライド番号プレースホルダー 3">
            <a:extLst>
              <a:ext uri="{FF2B5EF4-FFF2-40B4-BE49-F238E27FC236}">
                <a16:creationId xmlns:a16="http://schemas.microsoft.com/office/drawing/2014/main" id="{32BDBE3E-F326-4CAE-9672-8F1B9EE9E69A}"/>
              </a:ext>
            </a:extLst>
          </p:cNvPr>
          <p:cNvSpPr>
            <a:spLocks noGrp="1"/>
          </p:cNvSpPr>
          <p:nvPr>
            <p:ph type="sldNum" sz="quarter" idx="12"/>
          </p:nvPr>
        </p:nvSpPr>
        <p:spPr>
          <a:xfrm>
            <a:off x="7677150" y="6614445"/>
            <a:ext cx="2228850" cy="24355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4454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2404F1B-82DD-4DB5-8875-C5AE01E2C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261" y="2819524"/>
            <a:ext cx="4256158" cy="3857143"/>
          </a:xfrm>
          <a:prstGeom prst="rect">
            <a:avLst/>
          </a:prstGeom>
        </p:spPr>
      </p:pic>
      <p:sp>
        <p:nvSpPr>
          <p:cNvPr id="39" name="テキスト ボックス 38">
            <a:extLst>
              <a:ext uri="{FF2B5EF4-FFF2-40B4-BE49-F238E27FC236}">
                <a16:creationId xmlns:a16="http://schemas.microsoft.com/office/drawing/2014/main" id="{86AB7A53-A315-4BBE-920D-21FF20AD2D65}"/>
              </a:ext>
            </a:extLst>
          </p:cNvPr>
          <p:cNvSpPr txBox="1"/>
          <p:nvPr/>
        </p:nvSpPr>
        <p:spPr>
          <a:xfrm>
            <a:off x="64200" y="548171"/>
            <a:ext cx="9777600" cy="736292"/>
          </a:xfrm>
          <a:prstGeom prst="rect">
            <a:avLst/>
          </a:prstGeom>
          <a:solidFill>
            <a:srgbClr val="D8E9FC"/>
          </a:solidFill>
          <a:ln w="6350">
            <a:noFill/>
          </a:ln>
          <a:effectLst/>
        </p:spPr>
        <p:txBody>
          <a:bodyPr wrap="square">
            <a:spAutoFit/>
          </a:bodyPr>
          <a:lstStyle>
            <a:defPPr>
              <a:defRPr lang="ja-JP"/>
            </a:defPPr>
            <a:lvl1pPr marL="285750" indent="-285750">
              <a:lnSpc>
                <a:spcPct val="140000"/>
              </a:lnSpc>
              <a:buFont typeface="Wingdings" panose="05000000000000000000" pitchFamily="2" charset="2"/>
              <a:buChar char="l"/>
              <a:defRPr sz="1400" b="1" u="sng">
                <a:latin typeface="Meiryo UI" panose="020B0604030504040204" pitchFamily="50" charset="-128"/>
                <a:ea typeface="Meiryo UI" panose="020B0604030504040204" pitchFamily="50" charset="-128"/>
              </a:defRPr>
            </a:lvl1pPr>
          </a:lstStyle>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l"/>
              <a:tabLst/>
              <a:defRPr/>
            </a:pP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府民の約６割がタクシーのつかまりにくさを実感。</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大阪市以外でその傾向が顕著</a:t>
            </a:r>
            <a:endPar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l"/>
              <a:tabLst/>
              <a:defRPr/>
            </a:pPr>
            <a:r>
              <a:rPr lang="ja-JP" altLang="en-US" sz="1600" u="none" dirty="0">
                <a:solidFill>
                  <a:prstClr val="black"/>
                </a:solidFill>
              </a:rPr>
              <a:t>平日午前～夜間や荒天・イベント開催時につかまりにくいと感じる方が多い</a:t>
            </a:r>
            <a:endPar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a:extLst>
              <a:ext uri="{FF2B5EF4-FFF2-40B4-BE49-F238E27FC236}">
                <a16:creationId xmlns:a16="http://schemas.microsoft.com/office/drawing/2014/main" id="{73477321-CFE9-4E29-ACDF-23223FB97B06}"/>
              </a:ext>
            </a:extLst>
          </p:cNvPr>
          <p:cNvSpPr txBox="1"/>
          <p:nvPr/>
        </p:nvSpPr>
        <p:spPr>
          <a:xfrm>
            <a:off x="50810" y="1510240"/>
            <a:ext cx="4578051" cy="310341"/>
          </a:xfrm>
          <a:prstGeom prst="rect">
            <a:avLst/>
          </a:prstGeom>
          <a:solidFill>
            <a:schemeClr val="bg1"/>
          </a:solidFill>
        </p:spPr>
        <p:txBody>
          <a:bodyPr wrap="square">
            <a:spAutoFit/>
          </a:bodyPr>
          <a:lstStyle>
            <a:defPPr>
              <a:defRPr lang="ja-JP"/>
            </a:defPPr>
            <a:lvl1pPr algn="ctr" defTabSz="844083">
              <a:lnSpc>
                <a:spcPts val="1700"/>
              </a:lnSpc>
              <a:defRPr sz="1300" b="1" spc="100">
                <a:latin typeface="Meiryo UI" panose="020B0604030504040204" pitchFamily="50" charset="-128"/>
                <a:ea typeface="Meiryo UI" panose="020B0604030504040204" pitchFamily="50" charset="-128"/>
              </a:defRPr>
            </a:lvl1pPr>
          </a:lstStyle>
          <a:p>
            <a:r>
              <a:rPr lang="ja-JP" altLang="en-US" sz="1600" b="0" spc="0" dirty="0">
                <a:latin typeface="HGS創英角ｺﾞｼｯｸUB" panose="020B0900000000000000" pitchFamily="50" charset="-128"/>
                <a:ea typeface="HGS創英角ｺﾞｼｯｸUB" panose="020B0900000000000000" pitchFamily="50" charset="-128"/>
              </a:rPr>
              <a:t>＜大阪府民のタクシー利用状況調査</a:t>
            </a:r>
            <a:r>
              <a:rPr lang="en-US" altLang="ja-JP" sz="1200" b="0" spc="0" dirty="0">
                <a:latin typeface="HGS創英角ｺﾞｼｯｸUB" panose="020B0900000000000000" pitchFamily="50" charset="-128"/>
                <a:ea typeface="HGS創英角ｺﾞｼｯｸUB" panose="020B0900000000000000" pitchFamily="50" charset="-128"/>
              </a:rPr>
              <a:t>2024.4</a:t>
            </a:r>
            <a:r>
              <a:rPr lang="ja-JP" altLang="en-US" sz="1200" b="0" spc="0" dirty="0">
                <a:latin typeface="HGS創英角ｺﾞｼｯｸUB" panose="020B0900000000000000" pitchFamily="50" charset="-128"/>
                <a:ea typeface="HGS創英角ｺﾞｼｯｸUB" panose="020B0900000000000000" pitchFamily="50" charset="-128"/>
              </a:rPr>
              <a:t>時点</a:t>
            </a:r>
            <a:r>
              <a:rPr lang="ja-JP" altLang="en-US" sz="1600" b="0" spc="0" dirty="0">
                <a:latin typeface="HGS創英角ｺﾞｼｯｸUB" panose="020B0900000000000000" pitchFamily="50" charset="-128"/>
                <a:ea typeface="HGS創英角ｺﾞｼｯｸUB" panose="020B0900000000000000" pitchFamily="50" charset="-128"/>
              </a:rPr>
              <a:t>＞</a:t>
            </a:r>
          </a:p>
        </p:txBody>
      </p:sp>
      <p:sp>
        <p:nvSpPr>
          <p:cNvPr id="44" name="テキスト ボックス 43">
            <a:extLst>
              <a:ext uri="{FF2B5EF4-FFF2-40B4-BE49-F238E27FC236}">
                <a16:creationId xmlns:a16="http://schemas.microsoft.com/office/drawing/2014/main" id="{F418BA6E-6975-4970-8352-4CBF498D1838}"/>
              </a:ext>
            </a:extLst>
          </p:cNvPr>
          <p:cNvSpPr txBox="1"/>
          <p:nvPr/>
        </p:nvSpPr>
        <p:spPr>
          <a:xfrm>
            <a:off x="228704" y="2136230"/>
            <a:ext cx="4749674" cy="261610"/>
          </a:xfrm>
          <a:prstGeom prst="rect">
            <a:avLst/>
          </a:prstGeom>
          <a:solidFill>
            <a:srgbClr val="D8E9FC"/>
          </a:solidFill>
        </p:spPr>
        <p:txBody>
          <a:bodyPr wrap="square" rtlCol="0">
            <a:spAutoFit/>
          </a:bodyPr>
          <a:lstStyle/>
          <a:p>
            <a:r>
              <a:rPr lang="en-US" altLang="ja-JP" sz="1100" b="1" dirty="0">
                <a:latin typeface="Meiryo UI" panose="020B0604030504040204" pitchFamily="50" charset="-128"/>
                <a:ea typeface="Meiryo UI" panose="020B0604030504040204" pitchFamily="50" charset="-128"/>
              </a:rPr>
              <a:t>Q</a:t>
            </a:r>
            <a:r>
              <a:rPr lang="ja-JP" altLang="en-US" sz="1100" b="1" dirty="0">
                <a:latin typeface="Meiryo UI" panose="020B0604030504040204" pitchFamily="50" charset="-128"/>
                <a:ea typeface="Meiryo UI" panose="020B0604030504040204" pitchFamily="50" charset="-128"/>
              </a:rPr>
              <a:t>１：タクシーがつかまりにくいと感じるか？</a:t>
            </a:r>
            <a:endParaRPr kumimoji="1" lang="ja-JP" altLang="en-US" sz="1100" b="1" dirty="0">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CED355DE-A64D-4DBA-9441-33B1D475BA8E}"/>
              </a:ext>
            </a:extLst>
          </p:cNvPr>
          <p:cNvSpPr txBox="1"/>
          <p:nvPr/>
        </p:nvSpPr>
        <p:spPr>
          <a:xfrm>
            <a:off x="5269841" y="2617789"/>
            <a:ext cx="632253" cy="246221"/>
          </a:xfrm>
          <a:prstGeom prst="rect">
            <a:avLst/>
          </a:prstGeom>
          <a:noFill/>
        </p:spPr>
        <p:txBody>
          <a:bodyPr wrap="square">
            <a:spAutoFit/>
          </a:bodyPr>
          <a:lstStyle/>
          <a:p>
            <a:r>
              <a:rPr lang="ja-JP" altLang="en-US" sz="1000" dirty="0">
                <a:latin typeface="Meiryo UI" panose="020B0604030504040204" pitchFamily="50" charset="-128"/>
                <a:ea typeface="Meiryo UI" panose="020B0604030504040204" pitchFamily="50" charset="-128"/>
              </a:rPr>
              <a:t>（人）</a:t>
            </a:r>
          </a:p>
        </p:txBody>
      </p:sp>
      <p:sp>
        <p:nvSpPr>
          <p:cNvPr id="61" name="テキスト ボックス 60">
            <a:extLst>
              <a:ext uri="{FF2B5EF4-FFF2-40B4-BE49-F238E27FC236}">
                <a16:creationId xmlns:a16="http://schemas.microsoft.com/office/drawing/2014/main" id="{DDFA73C9-AE87-4253-9A69-3342C40F686F}"/>
              </a:ext>
            </a:extLst>
          </p:cNvPr>
          <p:cNvSpPr txBox="1"/>
          <p:nvPr/>
        </p:nvSpPr>
        <p:spPr>
          <a:xfrm>
            <a:off x="5354261" y="2118436"/>
            <a:ext cx="4423316" cy="261610"/>
          </a:xfrm>
          <a:prstGeom prst="rect">
            <a:avLst/>
          </a:prstGeom>
          <a:solidFill>
            <a:srgbClr val="D8E9FC"/>
          </a:solidFill>
        </p:spPr>
        <p:txBody>
          <a:bodyPr wrap="square" rtlCol="0">
            <a:spAutoFit/>
          </a:bodyPr>
          <a:lstStyle/>
          <a:p>
            <a:r>
              <a:rPr lang="en-US" altLang="ja-JP" sz="1100" b="1" dirty="0">
                <a:latin typeface="Meiryo UI" panose="020B0604030504040204" pitchFamily="50" charset="-128"/>
                <a:ea typeface="Meiryo UI" panose="020B0604030504040204" pitchFamily="50" charset="-128"/>
              </a:rPr>
              <a:t>Q</a:t>
            </a:r>
            <a:r>
              <a:rPr lang="ja-JP" altLang="en-US" sz="1100" b="1" dirty="0">
                <a:latin typeface="Meiryo UI" panose="020B0604030504040204" pitchFamily="50" charset="-128"/>
                <a:ea typeface="Meiryo UI" panose="020B0604030504040204" pitchFamily="50" charset="-128"/>
              </a:rPr>
              <a:t>２：つかまりにくいと感じる時間帯は？</a:t>
            </a:r>
            <a:endParaRPr kumimoji="1" lang="ja-JP" altLang="en-US" sz="1100" b="1" dirty="0">
              <a:latin typeface="Meiryo UI" panose="020B0604030504040204" pitchFamily="50" charset="-128"/>
              <a:ea typeface="Meiryo UI" panose="020B0604030504040204" pitchFamily="50" charset="-128"/>
            </a:endParaRPr>
          </a:p>
        </p:txBody>
      </p:sp>
      <p:sp>
        <p:nvSpPr>
          <p:cNvPr id="62" name="右中かっこ 61">
            <a:extLst>
              <a:ext uri="{FF2B5EF4-FFF2-40B4-BE49-F238E27FC236}">
                <a16:creationId xmlns:a16="http://schemas.microsoft.com/office/drawing/2014/main" id="{0B470BD2-9E2D-42AB-839F-2F735DF4BFD3}"/>
              </a:ext>
            </a:extLst>
          </p:cNvPr>
          <p:cNvSpPr/>
          <p:nvPr/>
        </p:nvSpPr>
        <p:spPr>
          <a:xfrm rot="16200000">
            <a:off x="6169981" y="2923512"/>
            <a:ext cx="153639" cy="781050"/>
          </a:xfrm>
          <a:prstGeom prst="rightBrace">
            <a:avLst/>
          </a:prstGeom>
          <a:ln w="6350">
            <a:solidFill>
              <a:srgbClr val="F9815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1E132E49-AA70-494E-AFFE-FB2D033F19B1}"/>
              </a:ext>
            </a:extLst>
          </p:cNvPr>
          <p:cNvSpPr txBox="1"/>
          <p:nvPr/>
        </p:nvSpPr>
        <p:spPr>
          <a:xfrm>
            <a:off x="5677169" y="2949699"/>
            <a:ext cx="1139262"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solidFill>
                  <a:srgbClr val="F7581E"/>
                </a:solidFill>
                <a:latin typeface="Meiryo UI" panose="020B0604030504040204" pitchFamily="50" charset="-128"/>
                <a:ea typeface="Meiryo UI" panose="020B0604030504040204" pitchFamily="50" charset="-128"/>
              </a:rPr>
              <a:t>平日午前～夜間</a:t>
            </a:r>
            <a:endParaRPr kumimoji="1" lang="en-US" altLang="ja-JP" sz="105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AB17D8F5-B79D-4C9C-BDC2-96228BF080D2}"/>
              </a:ext>
            </a:extLst>
          </p:cNvPr>
          <p:cNvSpPr txBox="1"/>
          <p:nvPr/>
        </p:nvSpPr>
        <p:spPr>
          <a:xfrm>
            <a:off x="8506446" y="2845825"/>
            <a:ext cx="1103243"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solidFill>
                  <a:srgbClr val="F7581E"/>
                </a:solidFill>
                <a:latin typeface="Meiryo UI" panose="020B0604030504040204" pitchFamily="50" charset="-128"/>
                <a:ea typeface="Meiryo UI" panose="020B0604030504040204" pitchFamily="50" charset="-128"/>
              </a:rPr>
              <a:t>荒天・イベント時</a:t>
            </a:r>
            <a:endParaRPr kumimoji="1" lang="en-US" altLang="ja-JP" sz="105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endParaRPr>
          </a:p>
        </p:txBody>
      </p:sp>
      <p:sp>
        <p:nvSpPr>
          <p:cNvPr id="65" name="正方形/長方形 64">
            <a:extLst>
              <a:ext uri="{FF2B5EF4-FFF2-40B4-BE49-F238E27FC236}">
                <a16:creationId xmlns:a16="http://schemas.microsoft.com/office/drawing/2014/main" id="{97C82BF7-A42F-4830-9362-83D05A831CBA}"/>
              </a:ext>
            </a:extLst>
          </p:cNvPr>
          <p:cNvSpPr/>
          <p:nvPr/>
        </p:nvSpPr>
        <p:spPr>
          <a:xfrm>
            <a:off x="3432082" y="2129446"/>
            <a:ext cx="1583543" cy="288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000" dirty="0">
                <a:solidFill>
                  <a:schemeClr val="tx1"/>
                </a:solidFill>
                <a:latin typeface="Meiryo UI" panose="020B0604030504040204" pitchFamily="50" charset="-128"/>
                <a:ea typeface="Meiryo UI" panose="020B0604030504040204" pitchFamily="50" charset="-128"/>
              </a:rPr>
              <a:t>n</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1,457</a:t>
            </a:r>
            <a:r>
              <a:rPr kumimoji="1" lang="ja-JP" altLang="en-US" sz="1000" dirty="0">
                <a:solidFill>
                  <a:schemeClr val="tx1"/>
                </a:solidFill>
                <a:latin typeface="Meiryo UI" panose="020B0604030504040204" pitchFamily="50" charset="-128"/>
                <a:ea typeface="Meiryo UI" panose="020B0604030504040204" pitchFamily="50" charset="-128"/>
              </a:rPr>
              <a:t>（複数回答）</a:t>
            </a:r>
          </a:p>
        </p:txBody>
      </p:sp>
      <p:sp>
        <p:nvSpPr>
          <p:cNvPr id="66" name="正方形/長方形 65">
            <a:extLst>
              <a:ext uri="{FF2B5EF4-FFF2-40B4-BE49-F238E27FC236}">
                <a16:creationId xmlns:a16="http://schemas.microsoft.com/office/drawing/2014/main" id="{A91302DB-C79A-41AC-8AC0-8CB5C80FB52D}"/>
              </a:ext>
            </a:extLst>
          </p:cNvPr>
          <p:cNvSpPr/>
          <p:nvPr/>
        </p:nvSpPr>
        <p:spPr>
          <a:xfrm>
            <a:off x="8316960" y="2107261"/>
            <a:ext cx="1514567" cy="288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000" dirty="0">
                <a:solidFill>
                  <a:schemeClr val="tx1"/>
                </a:solidFill>
                <a:latin typeface="Meiryo UI" panose="020B0604030504040204" pitchFamily="50" charset="-128"/>
                <a:ea typeface="Meiryo UI" panose="020B0604030504040204" pitchFamily="50" charset="-128"/>
              </a:rPr>
              <a:t>n</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1,120</a:t>
            </a:r>
            <a:r>
              <a:rPr kumimoji="1" lang="ja-JP" altLang="en-US" sz="1000" dirty="0">
                <a:solidFill>
                  <a:schemeClr val="tx1"/>
                </a:solidFill>
                <a:latin typeface="Meiryo UI" panose="020B0604030504040204" pitchFamily="50" charset="-128"/>
                <a:ea typeface="Meiryo UI" panose="020B0604030504040204" pitchFamily="50" charset="-128"/>
              </a:rPr>
              <a:t>（複数回答）</a:t>
            </a:r>
          </a:p>
        </p:txBody>
      </p:sp>
      <p:sp>
        <p:nvSpPr>
          <p:cNvPr id="3" name="スライド番号プレースホルダー 2">
            <a:extLst>
              <a:ext uri="{FF2B5EF4-FFF2-40B4-BE49-F238E27FC236}">
                <a16:creationId xmlns:a16="http://schemas.microsoft.com/office/drawing/2014/main" id="{08987449-F1B5-49A3-9AC1-2DB80B843976}"/>
              </a:ext>
            </a:extLst>
          </p:cNvPr>
          <p:cNvSpPr>
            <a:spLocks noGrp="1"/>
          </p:cNvSpPr>
          <p:nvPr>
            <p:ph type="sldNum" sz="quarter" idx="12"/>
          </p:nvPr>
        </p:nvSpPr>
        <p:spPr/>
        <p:txBody>
          <a:bodyPr/>
          <a:lstStyle/>
          <a:p>
            <a:fld id="{5B0B8014-55CF-4DD0-8DDF-2F1E874D5A54}" type="slidenum">
              <a:rPr kumimoji="1" lang="ja-JP" altLang="en-US" smtClean="0"/>
              <a:t>16</a:t>
            </a:fld>
            <a:endParaRPr kumimoji="1" lang="ja-JP" altLang="en-US" dirty="0"/>
          </a:p>
        </p:txBody>
      </p:sp>
      <p:grpSp>
        <p:nvGrpSpPr>
          <p:cNvPr id="4" name="グループ化 3">
            <a:extLst>
              <a:ext uri="{FF2B5EF4-FFF2-40B4-BE49-F238E27FC236}">
                <a16:creationId xmlns:a16="http://schemas.microsoft.com/office/drawing/2014/main" id="{5832FED6-8F98-4501-A0F6-5B1FA056A207}"/>
              </a:ext>
            </a:extLst>
          </p:cNvPr>
          <p:cNvGrpSpPr/>
          <p:nvPr/>
        </p:nvGrpSpPr>
        <p:grpSpPr>
          <a:xfrm>
            <a:off x="5856275" y="1405294"/>
            <a:ext cx="3654385" cy="628886"/>
            <a:chOff x="6081623" y="1371644"/>
            <a:chExt cx="3654385" cy="628886"/>
          </a:xfrm>
        </p:grpSpPr>
        <p:sp>
          <p:nvSpPr>
            <p:cNvPr id="45" name="テキスト ボックス 44">
              <a:extLst>
                <a:ext uri="{FF2B5EF4-FFF2-40B4-BE49-F238E27FC236}">
                  <a16:creationId xmlns:a16="http://schemas.microsoft.com/office/drawing/2014/main" id="{0CC41E08-60FA-47B4-884D-0B754B35394D}"/>
                </a:ext>
              </a:extLst>
            </p:cNvPr>
            <p:cNvSpPr txBox="1"/>
            <p:nvPr/>
          </p:nvSpPr>
          <p:spPr>
            <a:xfrm>
              <a:off x="7015720" y="1420746"/>
              <a:ext cx="2720288" cy="461665"/>
            </a:xfrm>
            <a:prstGeom prst="rect">
              <a:avLst/>
            </a:prstGeom>
            <a:noFill/>
            <a:ln>
              <a:noFill/>
              <a:prstDash val="dash"/>
            </a:ln>
          </p:spPr>
          <p:txBody>
            <a:bodyPr wrap="square">
              <a:spAutoFit/>
            </a:bodyPr>
            <a:lstStyle>
              <a:defPPr>
                <a:defRPr lang="ja-JP"/>
              </a:defPPr>
              <a:lvl1pPr>
                <a:defRPr sz="5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　　間　 ：</a:t>
              </a:r>
              <a:r>
                <a:rPr lang="en-US" altLang="ja-JP" sz="800" dirty="0"/>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　 　</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　　法　 ：インターネットアンケート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ja-JP" altLang="en-US" sz="800" dirty="0"/>
                <a:t>サンプル数</a:t>
              </a:r>
              <a:r>
                <a:rPr lang="en-US" altLang="ja-JP" sz="800" dirty="0"/>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人（府民・府民以外：各</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DA4E5CAC-B3F2-4E8B-A723-AA721E6EB763}"/>
                </a:ext>
              </a:extLst>
            </p:cNvPr>
            <p:cNvSpPr txBox="1"/>
            <p:nvPr/>
          </p:nvSpPr>
          <p:spPr>
            <a:xfrm>
              <a:off x="6090700" y="1371644"/>
              <a:ext cx="925020" cy="251159"/>
            </a:xfrm>
            <a:prstGeom prst="rect">
              <a:avLst/>
            </a:prstGeom>
            <a:noFill/>
            <a:ln>
              <a:noFill/>
              <a:prstDash val="dash"/>
            </a:ln>
          </p:spPr>
          <p:txBody>
            <a:bodyPr wrap="square">
              <a:spAutoFit/>
            </a:bodyPr>
            <a:lstStyle>
              <a:defPPr>
                <a:defRPr lang="ja-JP"/>
              </a:defPPr>
              <a:lvl1pPr>
                <a:defRPr sz="5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pPr marR="0" lvl="0" algn="l" defTabSz="914400" rtl="0" eaLnBrk="1" fontAlgn="auto" latinLnBrk="0" hangingPunct="1">
                <a:lnSpc>
                  <a:spcPct val="150000"/>
                </a:lnSpc>
                <a:spcBef>
                  <a:spcPts val="0"/>
                </a:spcBef>
                <a:spcAft>
                  <a:spcPts val="0"/>
                </a:spcAft>
                <a:buClrTx/>
                <a:buSzTx/>
                <a:tabLst/>
                <a:defRPr/>
              </a:pPr>
              <a:r>
                <a:rPr kumimoji="1" lang="en-US" altLang="ja-JP" sz="800" b="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アンケート概要</a:t>
              </a:r>
              <a:r>
                <a:rPr kumimoji="1" lang="en-US" altLang="ja-JP" sz="800" b="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 name="正方形/長方形 1">
              <a:extLst>
                <a:ext uri="{FF2B5EF4-FFF2-40B4-BE49-F238E27FC236}">
                  <a16:creationId xmlns:a16="http://schemas.microsoft.com/office/drawing/2014/main" id="{495F4889-5FF2-4B4E-ACAA-B45BD6E99CE6}"/>
                </a:ext>
              </a:extLst>
            </p:cNvPr>
            <p:cNvSpPr/>
            <p:nvPr/>
          </p:nvSpPr>
          <p:spPr>
            <a:xfrm>
              <a:off x="6081623" y="1400172"/>
              <a:ext cx="3636903" cy="60035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a:extLst>
              <a:ext uri="{FF2B5EF4-FFF2-40B4-BE49-F238E27FC236}">
                <a16:creationId xmlns:a16="http://schemas.microsoft.com/office/drawing/2014/main" id="{1402E866-4E04-4037-BDA6-2FA80DBD7001}"/>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資料⑧　現在のタクシー不足状況</a:t>
            </a:r>
            <a:r>
              <a:rPr kumimoji="0" lang="ja-JP" altLang="en-US" dirty="0">
                <a:latin typeface="HGS創英角ｺﾞｼｯｸUB" panose="020B0900000000000000" pitchFamily="50" charset="-128"/>
                <a:ea typeface="HGS創英角ｺﾞｼｯｸUB" panose="020B0900000000000000" pitchFamily="50" charset="-128"/>
              </a:rPr>
              <a:t>（府民アンケート）</a:t>
            </a:r>
            <a:endParaRPr kumimoji="0" lang="ja-JP" altLang="en-US" sz="2400" dirty="0">
              <a:latin typeface="HGS創英角ｺﾞｼｯｸUB" panose="020B0900000000000000" pitchFamily="50" charset="-128"/>
              <a:ea typeface="HGS創英角ｺﾞｼｯｸUB" panose="020B0900000000000000" pitchFamily="50" charset="-128"/>
            </a:endParaRPr>
          </a:p>
        </p:txBody>
      </p:sp>
      <p:graphicFrame>
        <p:nvGraphicFramePr>
          <p:cNvPr id="23" name="表 8">
            <a:extLst>
              <a:ext uri="{FF2B5EF4-FFF2-40B4-BE49-F238E27FC236}">
                <a16:creationId xmlns:a16="http://schemas.microsoft.com/office/drawing/2014/main" id="{1CD3F903-80B4-44B8-A492-83CCBEA5F170}"/>
              </a:ext>
            </a:extLst>
          </p:cNvPr>
          <p:cNvGraphicFramePr>
            <a:graphicFrameLocks noGrp="1"/>
          </p:cNvGraphicFramePr>
          <p:nvPr/>
        </p:nvGraphicFramePr>
        <p:xfrm>
          <a:off x="350847" y="2637592"/>
          <a:ext cx="2875428" cy="3744000"/>
        </p:xfrm>
        <a:graphic>
          <a:graphicData uri="http://schemas.openxmlformats.org/drawingml/2006/table">
            <a:tbl>
              <a:tblPr firstRow="1" bandRow="1">
                <a:tableStyleId>{5940675A-B579-460E-94D1-54222C63F5DA}</a:tableStyleId>
              </a:tblPr>
              <a:tblGrid>
                <a:gridCol w="1244015">
                  <a:extLst>
                    <a:ext uri="{9D8B030D-6E8A-4147-A177-3AD203B41FA5}">
                      <a16:colId xmlns:a16="http://schemas.microsoft.com/office/drawing/2014/main" val="2405074121"/>
                    </a:ext>
                  </a:extLst>
                </a:gridCol>
                <a:gridCol w="1631413">
                  <a:extLst>
                    <a:ext uri="{9D8B030D-6E8A-4147-A177-3AD203B41FA5}">
                      <a16:colId xmlns:a16="http://schemas.microsoft.com/office/drawing/2014/main" val="2206731450"/>
                    </a:ext>
                  </a:extLst>
                </a:gridCol>
              </a:tblGrid>
              <a:tr h="468000">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交通圏</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83465"/>
                    </a:solidFill>
                  </a:tcPr>
                </a:tc>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つかまりにくいと感じる</a:t>
                      </a:r>
                    </a:p>
                  </a:txBody>
                  <a:tcPr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83465"/>
                    </a:solidFill>
                  </a:tcPr>
                </a:tc>
                <a:extLst>
                  <a:ext uri="{0D108BD9-81ED-4DB2-BD59-A6C34878D82A}">
                    <a16:rowId xmlns:a16="http://schemas.microsoft.com/office/drawing/2014/main" val="1941095738"/>
                  </a:ext>
                </a:extLst>
              </a:tr>
              <a:tr h="468000">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大阪市域</a:t>
                      </a:r>
                      <a:endParaRPr kumimoji="1" lang="en-US" altLang="ja-JP" sz="1050" b="1" dirty="0">
                        <a:solidFill>
                          <a:schemeClr val="bg1"/>
                        </a:solidFill>
                        <a:latin typeface="Meiryo UI" panose="020B0604030504040204" pitchFamily="50" charset="-128"/>
                        <a:ea typeface="Meiryo UI" panose="020B0604030504040204" pitchFamily="50" charset="-128"/>
                      </a:endParaRPr>
                    </a:p>
                    <a:p>
                      <a:pPr algn="ctr"/>
                      <a:r>
                        <a:rPr kumimoji="1" lang="en-US" altLang="ja-JP" sz="800" b="1" dirty="0">
                          <a:solidFill>
                            <a:schemeClr val="bg1"/>
                          </a:solidFill>
                          <a:latin typeface="Meiryo UI" panose="020B0604030504040204" pitchFamily="50" charset="-128"/>
                          <a:ea typeface="Meiryo UI" panose="020B0604030504040204" pitchFamily="50" charset="-128"/>
                        </a:rPr>
                        <a:t>※</a:t>
                      </a:r>
                      <a:r>
                        <a:rPr kumimoji="1" lang="ja-JP" altLang="en-US" sz="800" b="1" dirty="0">
                          <a:solidFill>
                            <a:schemeClr val="bg1"/>
                          </a:solidFill>
                          <a:latin typeface="Meiryo UI" panose="020B0604030504040204" pitchFamily="50" charset="-128"/>
                          <a:ea typeface="Meiryo UI" panose="020B0604030504040204" pitchFamily="50" charset="-128"/>
                        </a:rPr>
                        <a:t>うち大阪市内のみ</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83465"/>
                    </a:solidFill>
                  </a:tcPr>
                </a:tc>
                <a:tc>
                  <a:txBody>
                    <a:bodyPr/>
                    <a:lstStyle/>
                    <a:p>
                      <a:pPr algn="r"/>
                      <a:r>
                        <a:rPr kumimoji="1" lang="en-US" altLang="ja-JP" sz="1050" b="1" dirty="0">
                          <a:latin typeface="Meiryo UI" panose="020B0604030504040204" pitchFamily="50" charset="-128"/>
                          <a:ea typeface="Meiryo UI" panose="020B0604030504040204" pitchFamily="50" charset="-128"/>
                        </a:rPr>
                        <a:t>56.6</a:t>
                      </a:r>
                      <a:r>
                        <a:rPr kumimoji="1" lang="ja-JP" altLang="en-US" sz="1050" b="1"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608</a:t>
                      </a:r>
                      <a:r>
                        <a:rPr kumimoji="1" lang="ja-JP" altLang="en-US" sz="105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800" dirty="0">
                          <a:latin typeface="Meiryo UI" panose="020B0604030504040204" pitchFamily="50" charset="-128"/>
                          <a:ea typeface="Meiryo UI" panose="020B0604030504040204" pitchFamily="50" charset="-128"/>
                        </a:rPr>
                        <a:t>※55.5</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423</a:t>
                      </a:r>
                      <a:r>
                        <a:rPr kumimoji="1" lang="ja-JP" altLang="en-US" sz="800" dirty="0">
                          <a:latin typeface="Meiryo UI" panose="020B0604030504040204" pitchFamily="50" charset="-128"/>
                          <a:ea typeface="Meiryo UI" panose="020B0604030504040204" pitchFamily="50" charset="-128"/>
                        </a:rPr>
                        <a:t>人）</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80656058"/>
                  </a:ext>
                </a:extLst>
              </a:tr>
              <a:tr h="468000">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北摂</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83465"/>
                    </a:solidFill>
                  </a:tcPr>
                </a:tc>
                <a:tc>
                  <a:txBody>
                    <a:bodyPr/>
                    <a:lstStyle/>
                    <a:p>
                      <a:pPr algn="r"/>
                      <a:r>
                        <a:rPr kumimoji="1" lang="en-US" altLang="ja-JP" sz="1050" b="1" dirty="0">
                          <a:latin typeface="Meiryo UI" panose="020B0604030504040204" pitchFamily="50" charset="-128"/>
                          <a:ea typeface="Meiryo UI" panose="020B0604030504040204" pitchFamily="50" charset="-128"/>
                        </a:rPr>
                        <a:t>60.9</a:t>
                      </a:r>
                      <a:r>
                        <a:rPr kumimoji="1" lang="ja-JP" altLang="en-US" sz="1050" b="1"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106</a:t>
                      </a:r>
                      <a:r>
                        <a:rPr kumimoji="1" lang="ja-JP" altLang="en-US" sz="1050" dirty="0">
                          <a:latin typeface="Meiryo UI" panose="020B0604030504040204" pitchFamily="50" charset="-128"/>
                          <a:ea typeface="Meiryo UI" panose="020B0604030504040204" pitchFamily="50" charset="-128"/>
                        </a:rPr>
                        <a:t>人）</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45985965"/>
                  </a:ext>
                </a:extLst>
              </a:tr>
              <a:tr h="468000">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河北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83465"/>
                    </a:solidFill>
                  </a:tcPr>
                </a:tc>
                <a:tc>
                  <a:txBody>
                    <a:bodyPr/>
                    <a:lstStyle/>
                    <a:p>
                      <a:pPr algn="r"/>
                      <a:r>
                        <a:rPr kumimoji="1" lang="en-US" altLang="ja-JP" sz="1050" b="1" dirty="0">
                          <a:latin typeface="Meiryo UI" panose="020B0604030504040204" pitchFamily="50" charset="-128"/>
                          <a:ea typeface="Meiryo UI" panose="020B0604030504040204" pitchFamily="50" charset="-128"/>
                        </a:rPr>
                        <a:t>75.3</a:t>
                      </a:r>
                      <a:r>
                        <a:rPr kumimoji="1" lang="ja-JP" altLang="en-US" sz="1050" b="1"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64</a:t>
                      </a:r>
                      <a:r>
                        <a:rPr kumimoji="1" lang="ja-JP" altLang="en-US" sz="1050" dirty="0">
                          <a:latin typeface="Meiryo UI" panose="020B0604030504040204" pitchFamily="50" charset="-128"/>
                          <a:ea typeface="Meiryo UI" panose="020B0604030504040204" pitchFamily="50" charset="-128"/>
                        </a:rPr>
                        <a:t>人）</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80902966"/>
                  </a:ext>
                </a:extLst>
              </a:tr>
              <a:tr h="468000">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河南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83465"/>
                    </a:solidFill>
                  </a:tcPr>
                </a:tc>
                <a:tc>
                  <a:txBody>
                    <a:bodyPr/>
                    <a:lstStyle/>
                    <a:p>
                      <a:pPr algn="r"/>
                      <a:r>
                        <a:rPr kumimoji="1" lang="en-US" altLang="ja-JP" sz="1050" b="1" dirty="0">
                          <a:latin typeface="Meiryo UI" panose="020B0604030504040204" pitchFamily="50" charset="-128"/>
                          <a:ea typeface="Meiryo UI" panose="020B0604030504040204" pitchFamily="50" charset="-128"/>
                        </a:rPr>
                        <a:t>53.9</a:t>
                      </a:r>
                      <a:r>
                        <a:rPr kumimoji="1" lang="ja-JP" altLang="en-US" sz="1050" b="1"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14</a:t>
                      </a:r>
                      <a:r>
                        <a:rPr kumimoji="1" lang="ja-JP" altLang="en-US" sz="1050" dirty="0">
                          <a:latin typeface="Meiryo UI" panose="020B0604030504040204" pitchFamily="50" charset="-128"/>
                          <a:ea typeface="Meiryo UI" panose="020B0604030504040204" pitchFamily="50" charset="-128"/>
                        </a:rPr>
                        <a:t>人）</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82267976"/>
                  </a:ext>
                </a:extLst>
              </a:tr>
              <a:tr h="468000">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河南Ｂ</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83465"/>
                    </a:solidFill>
                  </a:tcPr>
                </a:tc>
                <a:tc>
                  <a:txBody>
                    <a:bodyPr/>
                    <a:lstStyle/>
                    <a:p>
                      <a:pPr algn="r"/>
                      <a:r>
                        <a:rPr kumimoji="1" lang="en-US" altLang="ja-JP" sz="1050" b="1" dirty="0">
                          <a:latin typeface="Meiryo UI" panose="020B0604030504040204" pitchFamily="50" charset="-128"/>
                          <a:ea typeface="Meiryo UI" panose="020B0604030504040204" pitchFamily="50" charset="-128"/>
                        </a:rPr>
                        <a:t>68.8</a:t>
                      </a:r>
                      <a:r>
                        <a:rPr kumimoji="1" lang="ja-JP" altLang="en-US" sz="1050" b="1"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22</a:t>
                      </a:r>
                      <a:r>
                        <a:rPr kumimoji="1" lang="ja-JP" altLang="en-US" sz="1050" dirty="0">
                          <a:latin typeface="Meiryo UI" panose="020B0604030504040204" pitchFamily="50" charset="-128"/>
                          <a:ea typeface="Meiryo UI" panose="020B0604030504040204" pitchFamily="50" charset="-128"/>
                        </a:rPr>
                        <a:t>人）</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90474392"/>
                  </a:ext>
                </a:extLst>
              </a:tr>
              <a:tr h="468000">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泉州</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83465"/>
                    </a:solidFill>
                  </a:tcPr>
                </a:tc>
                <a:tc>
                  <a:txBody>
                    <a:bodyPr/>
                    <a:lstStyle/>
                    <a:p>
                      <a:pPr algn="r"/>
                      <a:r>
                        <a:rPr kumimoji="1" lang="en-US" altLang="ja-JP" sz="1050" b="1" dirty="0">
                          <a:latin typeface="Meiryo UI" panose="020B0604030504040204" pitchFamily="50" charset="-128"/>
                          <a:ea typeface="Meiryo UI" panose="020B0604030504040204" pitchFamily="50" charset="-128"/>
                        </a:rPr>
                        <a:t>56.7</a:t>
                      </a:r>
                      <a:r>
                        <a:rPr kumimoji="1" lang="ja-JP" altLang="en-US" sz="1050" b="1"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34</a:t>
                      </a:r>
                      <a:r>
                        <a:rPr kumimoji="1" lang="ja-JP" altLang="en-US" sz="1050" dirty="0">
                          <a:latin typeface="Meiryo UI" panose="020B0604030504040204" pitchFamily="50" charset="-128"/>
                          <a:ea typeface="Meiryo UI" panose="020B0604030504040204" pitchFamily="50" charset="-128"/>
                        </a:rPr>
                        <a:t>人）</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4372958"/>
                  </a:ext>
                </a:extLst>
              </a:tr>
              <a:tr h="468000">
                <a:tc>
                  <a:txBody>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豊能</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83465"/>
                    </a:solidFill>
                  </a:tcPr>
                </a:tc>
                <a:tc>
                  <a:txBody>
                    <a:bodyPr/>
                    <a:lstStyle/>
                    <a:p>
                      <a:pPr algn="r"/>
                      <a:r>
                        <a:rPr kumimoji="1" lang="en-US" altLang="ja-JP" sz="1050" b="1" dirty="0">
                          <a:latin typeface="Meiryo UI" panose="020B0604030504040204" pitchFamily="50" charset="-128"/>
                          <a:ea typeface="Meiryo UI" panose="020B0604030504040204" pitchFamily="50" charset="-128"/>
                        </a:rPr>
                        <a:t>83.3</a:t>
                      </a:r>
                      <a:r>
                        <a:rPr kumimoji="1" lang="ja-JP" altLang="en-US" sz="1050" b="1"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人）</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4987919"/>
                  </a:ext>
                </a:extLst>
              </a:tr>
            </a:tbl>
          </a:graphicData>
        </a:graphic>
      </p:graphicFrame>
      <p:sp>
        <p:nvSpPr>
          <p:cNvPr id="25" name="右中かっこ 24">
            <a:extLst>
              <a:ext uri="{FF2B5EF4-FFF2-40B4-BE49-F238E27FC236}">
                <a16:creationId xmlns:a16="http://schemas.microsoft.com/office/drawing/2014/main" id="{777A62D8-1A85-4A8D-9C36-85C426295D03}"/>
              </a:ext>
            </a:extLst>
          </p:cNvPr>
          <p:cNvSpPr/>
          <p:nvPr/>
        </p:nvSpPr>
        <p:spPr>
          <a:xfrm>
            <a:off x="3216876" y="3100116"/>
            <a:ext cx="412668" cy="3280615"/>
          </a:xfrm>
          <a:prstGeom prst="rightBrace">
            <a:avLst/>
          </a:prstGeom>
          <a:ln>
            <a:solidFill>
              <a:srgbClr val="F7581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0C27B1CD-DE4E-49AD-9448-3A8B5CFF2FE1}"/>
              </a:ext>
            </a:extLst>
          </p:cNvPr>
          <p:cNvSpPr txBox="1"/>
          <p:nvPr/>
        </p:nvSpPr>
        <p:spPr>
          <a:xfrm>
            <a:off x="3663603" y="4425828"/>
            <a:ext cx="177627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府民全体で</a:t>
            </a:r>
            <a:endParaRPr kumimoji="1" lang="en-US" altLang="ja-JP" sz="12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58.5</a:t>
            </a:r>
            <a:r>
              <a:rPr kumimoji="1" lang="ja-JP" altLang="en-US" sz="12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853</a:t>
            </a:r>
            <a:r>
              <a:rPr kumimoji="1" lang="ja-JP" altLang="en-US" sz="12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人）</a:t>
            </a:r>
            <a:endParaRPr kumimoji="1" lang="en-US" altLang="ja-JP" sz="12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がつかまりにくさを実感</a:t>
            </a:r>
          </a:p>
        </p:txBody>
      </p:sp>
      <p:sp>
        <p:nvSpPr>
          <p:cNvPr id="27" name="正方形/長方形 26">
            <a:extLst>
              <a:ext uri="{FF2B5EF4-FFF2-40B4-BE49-F238E27FC236}">
                <a16:creationId xmlns:a16="http://schemas.microsoft.com/office/drawing/2014/main" id="{34328143-D38D-4776-A449-A31B2555EE8D}"/>
              </a:ext>
            </a:extLst>
          </p:cNvPr>
          <p:cNvSpPr/>
          <p:nvPr/>
        </p:nvSpPr>
        <p:spPr>
          <a:xfrm>
            <a:off x="3582888" y="5144923"/>
            <a:ext cx="1786863" cy="239285"/>
          </a:xfrm>
          <a:prstGeom prst="rect">
            <a:avLst/>
          </a:prstGeom>
          <a:noFill/>
          <a:ln w="6350">
            <a:noFill/>
            <a:prstDash val="sysDash"/>
          </a:ln>
        </p:spPr>
        <p:style>
          <a:lnRef idx="2">
            <a:schemeClr val="accent6"/>
          </a:lnRef>
          <a:fillRef idx="1">
            <a:schemeClr val="lt1"/>
          </a:fillRef>
          <a:effectRef idx="0">
            <a:schemeClr val="accent6"/>
          </a:effectRef>
          <a:fontRef idx="minor">
            <a:schemeClr val="dk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「つかまりにくいと感じたことはない」</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の回答は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41.5</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8" name="直線コネクタ 27">
            <a:extLst>
              <a:ext uri="{FF2B5EF4-FFF2-40B4-BE49-F238E27FC236}">
                <a16:creationId xmlns:a16="http://schemas.microsoft.com/office/drawing/2014/main" id="{98929A6D-7D8F-4204-91A6-3DD6E130F7CD}"/>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121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30C3150-ADF1-4503-AA52-09F36418C5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7A8BF367-366B-4B5E-AD46-1D1CC0BFA3DF}"/>
              </a:ext>
            </a:extLst>
          </p:cNvPr>
          <p:cNvSpPr txBox="1"/>
          <p:nvPr/>
        </p:nvSpPr>
        <p:spPr>
          <a:xfrm>
            <a:off x="4494794" y="1386968"/>
            <a:ext cx="945908" cy="286169"/>
          </a:xfrm>
          <a:prstGeom prst="rect">
            <a:avLst/>
          </a:prstGeom>
          <a:solidFill>
            <a:schemeClr val="bg1"/>
          </a:solidFill>
        </p:spPr>
        <p:txBody>
          <a:bodyPr wrap="square">
            <a:spAutoFit/>
          </a:bodyPr>
          <a:lstStyle>
            <a:defPPr>
              <a:defRPr lang="ja-JP"/>
            </a:defPPr>
            <a:lvl1pPr marR="0" lvl="0" indent="0" algn="ctr" defTabSz="844083" fontAlgn="auto">
              <a:lnSpc>
                <a:spcPts val="1700"/>
              </a:lnSpc>
              <a:spcBef>
                <a:spcPts val="0"/>
              </a:spcBef>
              <a:spcAft>
                <a:spcPts val="0"/>
              </a:spcAft>
              <a:buClrTx/>
              <a:buSzTx/>
              <a:buFontTx/>
              <a:buNone/>
              <a:tabLst/>
              <a:defRPr sz="1400" b="0" i="0" u="none" strike="noStrike" cap="none" spc="0" normalizeH="0" baseline="0">
                <a:ln>
                  <a:noFill/>
                </a:ln>
                <a:solidFill>
                  <a:prstClr val="black"/>
                </a:solidFill>
                <a:effectLst/>
                <a:uLnTx/>
                <a:uFillTx/>
                <a:latin typeface="HGS創英角ｺﾞｼｯｸUB" panose="020B0900000000000000" pitchFamily="50" charset="-128"/>
                <a:ea typeface="HGS創英角ｺﾞｼｯｸUB" panose="020B0900000000000000" pitchFamily="50" charset="-128"/>
              </a:defRPr>
            </a:lvl1pPr>
          </a:lstStyle>
          <a:p>
            <a:pPr marL="0" marR="0" lvl="0" indent="0" algn="ctr" defTabSz="844083" rtl="0" eaLnBrk="1" fontAlgn="auto" latinLnBrk="0" hangingPunct="1">
              <a:lnSpc>
                <a:spcPts val="17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【14</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時</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4" name="テキスト ボックス 13">
            <a:extLst>
              <a:ext uri="{FF2B5EF4-FFF2-40B4-BE49-F238E27FC236}">
                <a16:creationId xmlns:a16="http://schemas.microsoft.com/office/drawing/2014/main" id="{EC16DA23-6293-4D98-899D-47541A52A057}"/>
              </a:ext>
            </a:extLst>
          </p:cNvPr>
          <p:cNvSpPr txBox="1"/>
          <p:nvPr/>
        </p:nvSpPr>
        <p:spPr>
          <a:xfrm>
            <a:off x="7858139" y="1394553"/>
            <a:ext cx="945909" cy="286169"/>
          </a:xfrm>
          <a:prstGeom prst="rect">
            <a:avLst/>
          </a:prstGeom>
          <a:solidFill>
            <a:schemeClr val="bg1"/>
          </a:solidFill>
        </p:spPr>
        <p:txBody>
          <a:bodyPr wrap="square">
            <a:spAutoFit/>
          </a:bodyPr>
          <a:lstStyle>
            <a:defPPr>
              <a:defRPr lang="ja-JP"/>
            </a:defPPr>
            <a:lvl1pPr marR="0" lvl="0" indent="0" algn="ctr" defTabSz="844083" fontAlgn="auto">
              <a:lnSpc>
                <a:spcPts val="1700"/>
              </a:lnSpc>
              <a:spcBef>
                <a:spcPts val="0"/>
              </a:spcBef>
              <a:spcAft>
                <a:spcPts val="0"/>
              </a:spcAft>
              <a:buClrTx/>
              <a:buSzTx/>
              <a:buFontTx/>
              <a:buNone/>
              <a:tabLst/>
              <a:defRPr sz="1400" b="0" i="0" u="none" strike="noStrike" cap="none" spc="0" normalizeH="0" baseline="0">
                <a:ln>
                  <a:noFill/>
                </a:ln>
                <a:solidFill>
                  <a:prstClr val="black"/>
                </a:solidFill>
                <a:effectLst/>
                <a:uLnTx/>
                <a:uFillTx/>
                <a:latin typeface="HGS創英角ｺﾞｼｯｸUB" panose="020B0900000000000000" pitchFamily="50" charset="-128"/>
                <a:ea typeface="HGS創英角ｺﾞｼｯｸUB" panose="020B0900000000000000" pitchFamily="50" charset="-128"/>
              </a:defRPr>
            </a:lvl1pPr>
          </a:lstStyle>
          <a:p>
            <a:pPr marL="0" marR="0" lvl="0" indent="0" algn="ctr" defTabSz="844083" rtl="0" eaLnBrk="1" fontAlgn="auto" latinLnBrk="0" hangingPunct="1">
              <a:lnSpc>
                <a:spcPts val="17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【21</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時</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3" name="テキスト ボックス 22">
            <a:extLst>
              <a:ext uri="{FF2B5EF4-FFF2-40B4-BE49-F238E27FC236}">
                <a16:creationId xmlns:a16="http://schemas.microsoft.com/office/drawing/2014/main" id="{2D5798A8-FECB-4D1B-99DD-FD83A87D5813}"/>
              </a:ext>
            </a:extLst>
          </p:cNvPr>
          <p:cNvSpPr txBox="1"/>
          <p:nvPr/>
        </p:nvSpPr>
        <p:spPr>
          <a:xfrm>
            <a:off x="7516638" y="6676980"/>
            <a:ext cx="3068136" cy="181020"/>
          </a:xfrm>
          <a:prstGeom prst="bracketPair">
            <a:avLst>
              <a:gd name="adj" fmla="val 6890"/>
            </a:avLst>
          </a:prstGeom>
          <a:noFill/>
          <a:ln w="6350" cap="flat" cmpd="sng" algn="ctr">
            <a:noFill/>
            <a:prstDash val="solid"/>
            <a:miter lim="800000"/>
          </a:ln>
          <a:effectLst/>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ja-JP"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　</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大阪観光局（元データ： </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NTT DOCOMO</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「モバイル空間統計」）</a:t>
            </a:r>
            <a:endParaRPr kumimoji="1" lang="en-US" altLang="ja-JP"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7" name="表 17">
            <a:extLst>
              <a:ext uri="{FF2B5EF4-FFF2-40B4-BE49-F238E27FC236}">
                <a16:creationId xmlns:a16="http://schemas.microsoft.com/office/drawing/2014/main" id="{62811BE6-D73F-4D91-A61B-37E4C238CB6E}"/>
              </a:ext>
            </a:extLst>
          </p:cNvPr>
          <p:cNvGraphicFramePr>
            <a:graphicFrameLocks noGrp="1"/>
          </p:cNvGraphicFramePr>
          <p:nvPr/>
        </p:nvGraphicFramePr>
        <p:xfrm>
          <a:off x="205308" y="4204317"/>
          <a:ext cx="3004073" cy="2446197"/>
        </p:xfrm>
        <a:graphic>
          <a:graphicData uri="http://schemas.openxmlformats.org/drawingml/2006/table">
            <a:tbl>
              <a:tblPr firstRow="1">
                <a:tableStyleId>{5C22544A-7EE6-4342-B048-85BDC9FD1C3A}</a:tableStyleId>
              </a:tblPr>
              <a:tblGrid>
                <a:gridCol w="458526">
                  <a:extLst>
                    <a:ext uri="{9D8B030D-6E8A-4147-A177-3AD203B41FA5}">
                      <a16:colId xmlns:a16="http://schemas.microsoft.com/office/drawing/2014/main" val="1888721977"/>
                    </a:ext>
                  </a:extLst>
                </a:gridCol>
                <a:gridCol w="652997">
                  <a:extLst>
                    <a:ext uri="{9D8B030D-6E8A-4147-A177-3AD203B41FA5}">
                      <a16:colId xmlns:a16="http://schemas.microsoft.com/office/drawing/2014/main" val="181735587"/>
                    </a:ext>
                  </a:extLst>
                </a:gridCol>
                <a:gridCol w="581025">
                  <a:extLst>
                    <a:ext uri="{9D8B030D-6E8A-4147-A177-3AD203B41FA5}">
                      <a16:colId xmlns:a16="http://schemas.microsoft.com/office/drawing/2014/main" val="1395938216"/>
                    </a:ext>
                  </a:extLst>
                </a:gridCol>
                <a:gridCol w="771525">
                  <a:extLst>
                    <a:ext uri="{9D8B030D-6E8A-4147-A177-3AD203B41FA5}">
                      <a16:colId xmlns:a16="http://schemas.microsoft.com/office/drawing/2014/main" val="1484090688"/>
                    </a:ext>
                  </a:extLst>
                </a:gridCol>
                <a:gridCol w="540000">
                  <a:extLst>
                    <a:ext uri="{9D8B030D-6E8A-4147-A177-3AD203B41FA5}">
                      <a16:colId xmlns:a16="http://schemas.microsoft.com/office/drawing/2014/main" val="1334504135"/>
                    </a:ext>
                  </a:extLst>
                </a:gridCol>
              </a:tblGrid>
              <a:tr h="304883">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rPr>
                        <a:t>交通圏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rPr>
                        <a:t>夜間人口</a:t>
                      </a:r>
                      <a:endParaRPr kumimoji="1" lang="en-US" altLang="ja-JP" sz="700" dirty="0">
                        <a:solidFill>
                          <a:schemeClr val="tx1"/>
                        </a:solidFill>
                        <a:latin typeface="Meiryo UI" panose="020B0604030504040204" pitchFamily="50" charset="-128"/>
                        <a:ea typeface="Meiryo UI" panose="020B0604030504040204" pitchFamily="50" charset="-128"/>
                      </a:endParaRPr>
                    </a:p>
                    <a:p>
                      <a:pPr algn="ctr"/>
                      <a:r>
                        <a:rPr kumimoji="1" lang="ja-JP" altLang="en-US" sz="600" dirty="0">
                          <a:solidFill>
                            <a:schemeClr val="tx1"/>
                          </a:solidFill>
                          <a:latin typeface="Meiryo UI" panose="020B0604030504040204" pitchFamily="50" charset="-128"/>
                          <a:ea typeface="Meiryo UI" panose="020B0604030504040204" pitchFamily="50" charset="-128"/>
                        </a:rPr>
                        <a:t>（</a:t>
                      </a:r>
                      <a:r>
                        <a:rPr kumimoji="1" lang="en-US" altLang="ja-JP" sz="600" dirty="0">
                          <a:solidFill>
                            <a:schemeClr val="tx1"/>
                          </a:solidFill>
                          <a:latin typeface="Meiryo UI" panose="020B0604030504040204" pitchFamily="50" charset="-128"/>
                          <a:ea typeface="Meiryo UI" panose="020B0604030504040204" pitchFamily="50" charset="-128"/>
                        </a:rPr>
                        <a:t>A</a:t>
                      </a:r>
                      <a:r>
                        <a:rPr kumimoji="1" lang="ja-JP" altLang="en-US" sz="600" dirty="0">
                          <a:solidFill>
                            <a:schemeClr val="tx1"/>
                          </a:solidFill>
                          <a:latin typeface="Meiryo UI" panose="020B0604030504040204" pitchFamily="50" charset="-128"/>
                          <a:ea typeface="Meiryo UI" panose="020B0604030504040204" pitchFamily="50" charset="-128"/>
                        </a:rPr>
                        <a:t>）</a:t>
                      </a:r>
                      <a:r>
                        <a:rPr kumimoji="1" lang="en-US" altLang="ja-JP" sz="500" b="0" dirty="0">
                          <a:solidFill>
                            <a:schemeClr val="tx1"/>
                          </a:solidFill>
                          <a:latin typeface="Meiryo UI" panose="020B0604030504040204" pitchFamily="50" charset="-128"/>
                          <a:ea typeface="Meiryo UI" panose="020B0604030504040204" pitchFamily="50" charset="-128"/>
                        </a:rPr>
                        <a:t>※</a:t>
                      </a:r>
                      <a:r>
                        <a:rPr kumimoji="1" lang="ja-JP" altLang="en-US" sz="500" b="0" dirty="0">
                          <a:solidFill>
                            <a:schemeClr val="tx1"/>
                          </a:solidFill>
                          <a:latin typeface="Meiryo UI" panose="020B0604030504040204" pitchFamily="50" charset="-128"/>
                          <a:ea typeface="Meiryo UI" panose="020B0604030504040204" pitchFamily="50" charset="-128"/>
                        </a:rPr>
                        <a:t>１</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rPr>
                        <a:t>観光客数</a:t>
                      </a:r>
                      <a:r>
                        <a:rPr kumimoji="1" lang="ja-JP" altLang="en-US" sz="600" dirty="0">
                          <a:solidFill>
                            <a:schemeClr val="tx1"/>
                          </a:solidFill>
                          <a:latin typeface="Meiryo UI" panose="020B0604030504040204" pitchFamily="50" charset="-128"/>
                          <a:ea typeface="Meiryo UI" panose="020B0604030504040204" pitchFamily="50" charset="-128"/>
                        </a:rPr>
                        <a:t>（</a:t>
                      </a:r>
                      <a:r>
                        <a:rPr kumimoji="1" lang="en-US" altLang="ja-JP" sz="600" dirty="0">
                          <a:solidFill>
                            <a:schemeClr val="tx1"/>
                          </a:solidFill>
                          <a:latin typeface="Meiryo UI" panose="020B0604030504040204" pitchFamily="50" charset="-128"/>
                          <a:ea typeface="Meiryo UI" panose="020B0604030504040204" pitchFamily="50" charset="-128"/>
                        </a:rPr>
                        <a:t>B</a:t>
                      </a:r>
                      <a:r>
                        <a:rPr kumimoji="1" lang="ja-JP" altLang="en-US" sz="600" dirty="0">
                          <a:solidFill>
                            <a:schemeClr val="tx1"/>
                          </a:solidFill>
                          <a:latin typeface="Meiryo UI" panose="020B0604030504040204" pitchFamily="50" charset="-128"/>
                          <a:ea typeface="Meiryo UI" panose="020B0604030504040204" pitchFamily="50" charset="-128"/>
                        </a:rPr>
                        <a:t>）</a:t>
                      </a:r>
                      <a:r>
                        <a:rPr kumimoji="1" lang="en-US" altLang="ja-JP" sz="500" b="0" dirty="0">
                          <a:solidFill>
                            <a:schemeClr val="tx1"/>
                          </a:solidFill>
                          <a:latin typeface="Meiryo UI" panose="020B0604030504040204" pitchFamily="50" charset="-128"/>
                          <a:ea typeface="Meiryo UI" panose="020B0604030504040204" pitchFamily="50" charset="-128"/>
                        </a:rPr>
                        <a:t>※2</a:t>
                      </a:r>
                      <a:endParaRPr kumimoji="1" lang="ja-JP" altLang="en-US" sz="7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rPr>
                        <a:t>人口＋観光客</a:t>
                      </a:r>
                      <a:endParaRPr kumimoji="1" lang="en-US" altLang="ja-JP" sz="700" dirty="0">
                        <a:solidFill>
                          <a:schemeClr val="tx1"/>
                        </a:solidFill>
                        <a:latin typeface="Meiryo UI" panose="020B0604030504040204" pitchFamily="50" charset="-128"/>
                        <a:ea typeface="Meiryo UI" panose="020B0604030504040204" pitchFamily="50" charset="-128"/>
                      </a:endParaRPr>
                    </a:p>
                    <a:p>
                      <a:pPr algn="ctr"/>
                      <a:r>
                        <a:rPr kumimoji="1" lang="ja-JP" altLang="en-US" sz="600" dirty="0">
                          <a:solidFill>
                            <a:schemeClr val="tx1"/>
                          </a:solidFill>
                          <a:latin typeface="Meiryo UI" panose="020B0604030504040204" pitchFamily="50" charset="-128"/>
                          <a:ea typeface="Meiryo UI" panose="020B0604030504040204" pitchFamily="50" charset="-128"/>
                        </a:rPr>
                        <a:t>（</a:t>
                      </a:r>
                      <a:r>
                        <a:rPr kumimoji="1" lang="en-US" altLang="ja-JP" sz="600" dirty="0">
                          <a:solidFill>
                            <a:schemeClr val="tx1"/>
                          </a:solidFill>
                          <a:latin typeface="Meiryo UI" panose="020B0604030504040204" pitchFamily="50" charset="-128"/>
                          <a:ea typeface="Meiryo UI" panose="020B0604030504040204" pitchFamily="50" charset="-128"/>
                        </a:rPr>
                        <a:t>C</a:t>
                      </a:r>
                      <a:r>
                        <a:rPr kumimoji="1" lang="ja-JP" altLang="en-US" sz="600" dirty="0">
                          <a:solidFill>
                            <a:schemeClr val="tx1"/>
                          </a:solidFill>
                          <a:latin typeface="Meiryo UI" panose="020B0604030504040204" pitchFamily="50" charset="-128"/>
                          <a:ea typeface="Meiryo UI" panose="020B0604030504040204" pitchFamily="50" charset="-128"/>
                        </a:rPr>
                        <a:t>＝</a:t>
                      </a:r>
                      <a:r>
                        <a:rPr kumimoji="1" lang="en-US" altLang="ja-JP" sz="600" dirty="0">
                          <a:solidFill>
                            <a:schemeClr val="tx1"/>
                          </a:solidFill>
                          <a:latin typeface="Meiryo UI" panose="020B0604030504040204" pitchFamily="50" charset="-128"/>
                          <a:ea typeface="Meiryo UI" panose="020B0604030504040204" pitchFamily="50" charset="-128"/>
                        </a:rPr>
                        <a:t>A</a:t>
                      </a:r>
                      <a:r>
                        <a:rPr kumimoji="1" lang="ja-JP" altLang="en-US" sz="600" dirty="0">
                          <a:solidFill>
                            <a:schemeClr val="tx1"/>
                          </a:solidFill>
                          <a:latin typeface="Meiryo UI" panose="020B0604030504040204" pitchFamily="50" charset="-128"/>
                          <a:ea typeface="Meiryo UI" panose="020B0604030504040204" pitchFamily="50" charset="-128"/>
                        </a:rPr>
                        <a:t>＋</a:t>
                      </a:r>
                      <a:r>
                        <a:rPr kumimoji="1" lang="en-US" altLang="ja-JP" sz="600" dirty="0">
                          <a:solidFill>
                            <a:schemeClr val="tx1"/>
                          </a:solidFill>
                          <a:latin typeface="Meiryo UI" panose="020B0604030504040204" pitchFamily="50" charset="-128"/>
                          <a:ea typeface="Meiryo UI" panose="020B0604030504040204" pitchFamily="50" charset="-128"/>
                        </a:rPr>
                        <a:t>B</a:t>
                      </a:r>
                      <a:r>
                        <a:rPr kumimoji="1" lang="ja-JP" altLang="en-US" sz="600" dirty="0">
                          <a:solidFill>
                            <a:schemeClr val="tx1"/>
                          </a:solidFill>
                          <a:latin typeface="Meiryo UI" panose="020B0604030504040204" pitchFamily="50" charset="-128"/>
                          <a:ea typeface="Meiryo UI"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rPr>
                        <a:t>増加率</a:t>
                      </a:r>
                      <a:endParaRPr kumimoji="1" lang="en-US" altLang="ja-JP" sz="700" dirty="0">
                        <a:solidFill>
                          <a:schemeClr val="tx1"/>
                        </a:solidFill>
                        <a:latin typeface="Meiryo UI" panose="020B0604030504040204" pitchFamily="50" charset="-128"/>
                        <a:ea typeface="Meiryo UI" panose="020B0604030504040204" pitchFamily="50" charset="-128"/>
                      </a:endParaRPr>
                    </a:p>
                    <a:p>
                      <a:pPr algn="ctr"/>
                      <a:r>
                        <a:rPr kumimoji="1" lang="ja-JP" altLang="en-US" sz="600" dirty="0">
                          <a:solidFill>
                            <a:schemeClr val="tx1"/>
                          </a:solidFill>
                          <a:latin typeface="Meiryo UI" panose="020B0604030504040204" pitchFamily="50" charset="-128"/>
                          <a:ea typeface="Meiryo UI" panose="020B0604030504040204" pitchFamily="50" charset="-128"/>
                        </a:rPr>
                        <a:t>（</a:t>
                      </a:r>
                      <a:r>
                        <a:rPr kumimoji="1" lang="en-US" altLang="ja-JP" sz="600" dirty="0">
                          <a:solidFill>
                            <a:schemeClr val="tx1"/>
                          </a:solidFill>
                          <a:latin typeface="Meiryo UI" panose="020B0604030504040204" pitchFamily="50" charset="-128"/>
                          <a:ea typeface="Meiryo UI" panose="020B0604030504040204" pitchFamily="50" charset="-128"/>
                        </a:rPr>
                        <a:t>C</a:t>
                      </a:r>
                      <a:r>
                        <a:rPr kumimoji="1" lang="ja-JP" altLang="en-US" sz="600" dirty="0">
                          <a:solidFill>
                            <a:schemeClr val="tx1"/>
                          </a:solidFill>
                          <a:latin typeface="Meiryo UI" panose="020B0604030504040204" pitchFamily="50" charset="-128"/>
                          <a:ea typeface="Meiryo UI" panose="020B0604030504040204" pitchFamily="50" charset="-128"/>
                        </a:rPr>
                        <a:t>／</a:t>
                      </a:r>
                      <a:r>
                        <a:rPr kumimoji="1" lang="en-US" altLang="ja-JP" sz="600" dirty="0">
                          <a:solidFill>
                            <a:schemeClr val="tx1"/>
                          </a:solidFill>
                          <a:latin typeface="Meiryo UI" panose="020B0604030504040204" pitchFamily="50" charset="-128"/>
                          <a:ea typeface="Meiryo UI" panose="020B0604030504040204" pitchFamily="50" charset="-128"/>
                        </a:rPr>
                        <a:t>A</a:t>
                      </a:r>
                      <a:r>
                        <a:rPr kumimoji="1" lang="ja-JP" altLang="en-US" sz="600" dirty="0">
                          <a:solidFill>
                            <a:schemeClr val="tx1"/>
                          </a:solidFill>
                          <a:latin typeface="Meiryo UI" panose="020B0604030504040204" pitchFamily="50" charset="-128"/>
                          <a:ea typeface="Meiryo UI" panose="020B0604030504040204"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extLst>
                  <a:ext uri="{0D108BD9-81ED-4DB2-BD59-A6C34878D82A}">
                    <a16:rowId xmlns:a16="http://schemas.microsoft.com/office/drawing/2014/main" val="4202445197"/>
                  </a:ext>
                </a:extLst>
              </a:tr>
              <a:tr h="305902">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大阪</a:t>
                      </a:r>
                      <a:endParaRPr kumimoji="1" lang="en-US" altLang="ja-JP" sz="700" b="1" dirty="0">
                        <a:solidFill>
                          <a:schemeClr val="tx1"/>
                        </a:solidFill>
                        <a:latin typeface="Meiryo UI" panose="020B0604030504040204" pitchFamily="50" charset="-128"/>
                        <a:ea typeface="Meiryo UI" panose="020B0604030504040204" pitchFamily="50" charset="-128"/>
                      </a:endParaRPr>
                    </a:p>
                    <a:p>
                      <a:pPr algn="ctr"/>
                      <a:r>
                        <a:rPr kumimoji="1" lang="ja-JP" altLang="en-US" sz="700" b="1" dirty="0">
                          <a:solidFill>
                            <a:schemeClr val="tx1"/>
                          </a:solidFill>
                          <a:latin typeface="Meiryo UI" panose="020B0604030504040204" pitchFamily="50" charset="-128"/>
                          <a:ea typeface="Meiryo UI" panose="020B0604030504040204" pitchFamily="50" charset="-128"/>
                        </a:rPr>
                        <a:t>市域</a:t>
                      </a:r>
                      <a:endParaRPr kumimoji="1" lang="en-US" altLang="ja-JP" sz="5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5,349,536</a:t>
                      </a:r>
                    </a:p>
                    <a:p>
                      <a:pPr algn="r"/>
                      <a:r>
                        <a:rPr kumimoji="1" lang="en-US" altLang="ja-JP" sz="700" dirty="0">
                          <a:solidFill>
                            <a:schemeClr val="tx1"/>
                          </a:solidFill>
                          <a:latin typeface="Meiryo UI" panose="020B0604030504040204" pitchFamily="50" charset="-128"/>
                          <a:ea typeface="Meiryo UI" panose="020B0604030504040204" pitchFamily="50" charset="-128"/>
                        </a:rPr>
                        <a:t>(428</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542,717</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5,892,253</a:t>
                      </a:r>
                    </a:p>
                    <a:p>
                      <a:pPr algn="r"/>
                      <a:r>
                        <a:rPr kumimoji="1" lang="en-US" altLang="ja-JP" sz="700" dirty="0">
                          <a:solidFill>
                            <a:schemeClr val="tx1"/>
                          </a:solidFill>
                          <a:latin typeface="Meiryo UI" panose="020B0604030504040204" pitchFamily="50" charset="-128"/>
                          <a:ea typeface="Meiryo UI" panose="020B0604030504040204" pitchFamily="50" charset="-128"/>
                        </a:rPr>
                        <a:t>(471</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77208"/>
                  </a:ext>
                </a:extLst>
              </a:tr>
              <a:tr h="305902">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北摂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1,000,672</a:t>
                      </a:r>
                    </a:p>
                    <a:p>
                      <a:pPr algn="r"/>
                      <a:r>
                        <a:rPr kumimoji="1" lang="en-US" altLang="ja-JP" sz="700" dirty="0">
                          <a:solidFill>
                            <a:schemeClr val="tx1"/>
                          </a:solidFill>
                          <a:latin typeface="Meiryo UI" panose="020B0604030504040204" pitchFamily="50" charset="-128"/>
                          <a:ea typeface="Meiryo UI" panose="020B0604030504040204" pitchFamily="50" charset="-128"/>
                        </a:rPr>
                        <a:t>(1,436</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67,557</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1,068,229</a:t>
                      </a:r>
                    </a:p>
                    <a:p>
                      <a:pPr algn="r"/>
                      <a:r>
                        <a:rPr kumimoji="1" lang="en-US" altLang="ja-JP" sz="700" dirty="0">
                          <a:solidFill>
                            <a:schemeClr val="tx1"/>
                          </a:solidFill>
                          <a:latin typeface="Meiryo UI" panose="020B0604030504040204" pitchFamily="50" charset="-128"/>
                          <a:ea typeface="Meiryo UI" panose="020B0604030504040204" pitchFamily="50" charset="-128"/>
                        </a:rPr>
                        <a:t>(1,533</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1.07</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1469325"/>
                  </a:ext>
                </a:extLst>
              </a:tr>
              <a:tr h="305902">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河北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876,599</a:t>
                      </a:r>
                    </a:p>
                    <a:p>
                      <a:pPr algn="r"/>
                      <a:r>
                        <a:rPr kumimoji="1" lang="en-US" altLang="ja-JP" sz="700" dirty="0">
                          <a:solidFill>
                            <a:schemeClr val="tx1"/>
                          </a:solidFill>
                          <a:latin typeface="Meiryo UI" panose="020B0604030504040204" pitchFamily="50" charset="-128"/>
                          <a:ea typeface="Meiryo UI" panose="020B0604030504040204" pitchFamily="50" charset="-128"/>
                        </a:rPr>
                        <a:t>(1,118</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50,971</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927,570</a:t>
                      </a:r>
                    </a:p>
                    <a:p>
                      <a:pPr algn="r"/>
                      <a:r>
                        <a:rPr kumimoji="1" lang="en-US" altLang="ja-JP" sz="700" dirty="0">
                          <a:solidFill>
                            <a:schemeClr val="tx1"/>
                          </a:solidFill>
                          <a:latin typeface="Meiryo UI" panose="020B0604030504040204" pitchFamily="50" charset="-128"/>
                          <a:ea typeface="Meiryo UI" panose="020B0604030504040204" pitchFamily="50" charset="-128"/>
                        </a:rPr>
                        <a:t>(1,183</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1.06</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861870"/>
                  </a:ext>
                </a:extLst>
              </a:tr>
              <a:tr h="305902">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河南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358,840</a:t>
                      </a:r>
                    </a:p>
                    <a:p>
                      <a:pPr algn="r"/>
                      <a:r>
                        <a:rPr kumimoji="1" lang="en-US" altLang="ja-JP" sz="700" dirty="0">
                          <a:solidFill>
                            <a:schemeClr val="tx1"/>
                          </a:solidFill>
                          <a:latin typeface="Meiryo UI" panose="020B0604030504040204" pitchFamily="50" charset="-128"/>
                          <a:ea typeface="Meiryo UI" panose="020B0604030504040204" pitchFamily="50" charset="-128"/>
                        </a:rPr>
                        <a:t>(2,345</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26,875</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385,715</a:t>
                      </a:r>
                    </a:p>
                    <a:p>
                      <a:pPr algn="r"/>
                      <a:r>
                        <a:rPr kumimoji="1" lang="en-US" altLang="ja-JP" sz="700" dirty="0">
                          <a:solidFill>
                            <a:schemeClr val="tx1"/>
                          </a:solidFill>
                          <a:latin typeface="Meiryo UI" panose="020B0604030504040204" pitchFamily="50" charset="-128"/>
                          <a:ea typeface="Meiryo UI" panose="020B0604030504040204" pitchFamily="50" charset="-128"/>
                        </a:rPr>
                        <a:t>(2,521</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1.07</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5346537"/>
                  </a:ext>
                </a:extLst>
              </a:tr>
              <a:tr h="305902">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河南</a:t>
                      </a:r>
                      <a:r>
                        <a:rPr kumimoji="1" lang="en-US" altLang="ja-JP" sz="700" b="1" dirty="0">
                          <a:solidFill>
                            <a:schemeClr val="tx1"/>
                          </a:solidFill>
                          <a:latin typeface="Meiryo UI" panose="020B0604030504040204" pitchFamily="50" charset="-128"/>
                          <a:ea typeface="Meiryo UI" panose="020B0604030504040204" pitchFamily="50" charset="-128"/>
                        </a:rPr>
                        <a:t>B</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340,045</a:t>
                      </a:r>
                    </a:p>
                    <a:p>
                      <a:pPr algn="r"/>
                      <a:r>
                        <a:rPr kumimoji="1" lang="en-US" altLang="ja-JP" sz="700" dirty="0">
                          <a:solidFill>
                            <a:schemeClr val="tx1"/>
                          </a:solidFill>
                          <a:latin typeface="Meiryo UI" panose="020B0604030504040204" pitchFamily="50" charset="-128"/>
                          <a:ea typeface="Meiryo UI" panose="020B0604030504040204" pitchFamily="50" charset="-128"/>
                        </a:rPr>
                        <a:t>(2,429</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31,701</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371,746</a:t>
                      </a:r>
                    </a:p>
                    <a:p>
                      <a:pPr algn="r"/>
                      <a:r>
                        <a:rPr kumimoji="1" lang="en-US" altLang="ja-JP" sz="700" dirty="0">
                          <a:solidFill>
                            <a:schemeClr val="tx1"/>
                          </a:solidFill>
                          <a:latin typeface="Meiryo UI" panose="020B0604030504040204" pitchFamily="50" charset="-128"/>
                          <a:ea typeface="Meiryo UI" panose="020B0604030504040204" pitchFamily="50" charset="-128"/>
                        </a:rPr>
                        <a:t>(2,655</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1.09</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2805871"/>
                  </a:ext>
                </a:extLst>
              </a:tr>
              <a:tr h="305902">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泉州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884,635</a:t>
                      </a:r>
                    </a:p>
                    <a:p>
                      <a:pPr algn="r"/>
                      <a:r>
                        <a:rPr kumimoji="1" lang="en-US" altLang="ja-JP" sz="700" dirty="0">
                          <a:solidFill>
                            <a:schemeClr val="tx1"/>
                          </a:solidFill>
                          <a:latin typeface="Meiryo UI" panose="020B0604030504040204" pitchFamily="50" charset="-128"/>
                          <a:ea typeface="Meiryo UI" panose="020B0604030504040204" pitchFamily="50" charset="-128"/>
                        </a:rPr>
                        <a:t>(1,574</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57,199</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941,834</a:t>
                      </a:r>
                    </a:p>
                    <a:p>
                      <a:pPr algn="r"/>
                      <a:r>
                        <a:rPr kumimoji="1" lang="en-US" altLang="ja-JP" sz="700" dirty="0">
                          <a:solidFill>
                            <a:schemeClr val="tx1"/>
                          </a:solidFill>
                          <a:latin typeface="Meiryo UI" panose="020B0604030504040204" pitchFamily="50" charset="-128"/>
                          <a:ea typeface="Meiryo UI" panose="020B0604030504040204" pitchFamily="50" charset="-128"/>
                        </a:rPr>
                        <a:t>(1,676</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1.06</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1125368"/>
                  </a:ext>
                </a:extLst>
              </a:tr>
              <a:tr h="305902">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豊能郡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27,358</a:t>
                      </a:r>
                    </a:p>
                    <a:p>
                      <a:pPr algn="r"/>
                      <a:r>
                        <a:rPr kumimoji="1" lang="en-US" altLang="ja-JP" sz="700" dirty="0">
                          <a:solidFill>
                            <a:schemeClr val="tx1"/>
                          </a:solidFill>
                          <a:latin typeface="Meiryo UI" panose="020B0604030504040204" pitchFamily="50" charset="-128"/>
                          <a:ea typeface="Meiryo UI" panose="020B0604030504040204" pitchFamily="50" charset="-128"/>
                        </a:rPr>
                        <a:t>(3,908</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3,793</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31,151</a:t>
                      </a:r>
                    </a:p>
                    <a:p>
                      <a:pPr algn="r"/>
                      <a:r>
                        <a:rPr kumimoji="1" lang="en-US" altLang="ja-JP" sz="700" dirty="0">
                          <a:solidFill>
                            <a:schemeClr val="tx1"/>
                          </a:solidFill>
                          <a:latin typeface="Meiryo UI" panose="020B0604030504040204" pitchFamily="50" charset="-128"/>
                          <a:ea typeface="Meiryo UI" panose="020B0604030504040204" pitchFamily="50" charset="-128"/>
                        </a:rPr>
                        <a:t>(4,450</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1.14</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5618362"/>
                  </a:ext>
                </a:extLst>
              </a:tr>
            </a:tbl>
          </a:graphicData>
        </a:graphic>
      </p:graphicFrame>
      <p:sp>
        <p:nvSpPr>
          <p:cNvPr id="21" name="テキスト ボックス 20">
            <a:extLst>
              <a:ext uri="{FF2B5EF4-FFF2-40B4-BE49-F238E27FC236}">
                <a16:creationId xmlns:a16="http://schemas.microsoft.com/office/drawing/2014/main" id="{7276B42A-C904-45E3-A6A5-51F2D15853F3}"/>
              </a:ext>
            </a:extLst>
          </p:cNvPr>
          <p:cNvSpPr txBox="1"/>
          <p:nvPr/>
        </p:nvSpPr>
        <p:spPr>
          <a:xfrm>
            <a:off x="-600" y="-11027"/>
            <a:ext cx="9907200" cy="461665"/>
          </a:xfrm>
          <a:prstGeom prst="rect">
            <a:avLst/>
          </a:prstGeom>
          <a:noFill/>
        </p:spPr>
        <p:txBody>
          <a:bodyPr wrap="square" lIns="180000">
            <a:spAutoFit/>
          </a:bodyPr>
          <a:lstStyle>
            <a:defPPr>
              <a:defRPr lang="ja-JP"/>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effectLst/>
                <a:uLnTx/>
                <a:uFillTx/>
                <a:latin typeface="HGS創英角ｺﾞｼｯｸUB" panose="020B0900000000000000" pitchFamily="50" charset="-128"/>
                <a:ea typeface="HGS創英角ｺﾞｼｯｸUB" panose="020B0900000000000000" pitchFamily="50" charset="-128"/>
              </a:defRPr>
            </a:lvl1pPr>
          </a:lstStyle>
          <a:p>
            <a:r>
              <a:rPr lang="ja-JP" altLang="en-US" dirty="0"/>
              <a:t>資料⑨　観光客の移動状況</a:t>
            </a:r>
            <a:r>
              <a:rPr lang="ja-JP" altLang="en-US" sz="1800" dirty="0"/>
              <a:t>（早朝・昼間・深夜の人流）</a:t>
            </a:r>
            <a:endParaRPr lang="ja-JP" altLang="en-US" dirty="0"/>
          </a:p>
        </p:txBody>
      </p:sp>
      <p:sp>
        <p:nvSpPr>
          <p:cNvPr id="26" name="正方形/長方形 25">
            <a:extLst>
              <a:ext uri="{FF2B5EF4-FFF2-40B4-BE49-F238E27FC236}">
                <a16:creationId xmlns:a16="http://schemas.microsoft.com/office/drawing/2014/main" id="{36D0430E-D462-4D4D-BB2B-742FF3902A8F}"/>
              </a:ext>
            </a:extLst>
          </p:cNvPr>
          <p:cNvSpPr/>
          <p:nvPr/>
        </p:nvSpPr>
        <p:spPr>
          <a:xfrm>
            <a:off x="97224" y="516391"/>
            <a:ext cx="9711553" cy="408620"/>
          </a:xfrm>
          <a:prstGeom prst="rect">
            <a:avLst/>
          </a:prstGeom>
          <a:solidFill>
            <a:srgbClr val="D8E9FC"/>
          </a:solidFill>
          <a:ln w="6350">
            <a:noFill/>
          </a:ln>
          <a:effectLst/>
        </p:spPr>
        <p:txBody>
          <a:bodyPr wrap="square" tIns="72000" bIns="72000">
            <a:spAutoFit/>
          </a:bodyPr>
          <a:lstStyle/>
          <a:p>
            <a:pPr marL="285750" marR="0" lvl="0" indent="-285750" algn="l" defTabSz="4572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府内に滞在する観光客（日本人）の人流を見ても、中心部・郊外や昼夜を問わず、府域を広く周遊・滞在</a:t>
            </a:r>
            <a:r>
              <a:rPr kumimoji="0" lang="ja-JP" altLang="en-US" sz="15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している</a:t>
            </a: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D44A7121-E4C2-42F1-84B8-43186983A183}"/>
              </a:ext>
            </a:extLst>
          </p:cNvPr>
          <p:cNvSpPr txBox="1"/>
          <p:nvPr/>
        </p:nvSpPr>
        <p:spPr>
          <a:xfrm>
            <a:off x="1255268" y="1391529"/>
            <a:ext cx="945908" cy="286169"/>
          </a:xfrm>
          <a:prstGeom prst="rect">
            <a:avLst/>
          </a:prstGeom>
          <a:solidFill>
            <a:schemeClr val="bg1"/>
          </a:solidFill>
        </p:spPr>
        <p:txBody>
          <a:bodyPr wrap="square">
            <a:spAutoFit/>
          </a:bodyPr>
          <a:lstStyle>
            <a:defPPr>
              <a:defRPr lang="ja-JP"/>
            </a:defPPr>
            <a:lvl1pPr marR="0" lvl="0" indent="0" algn="ctr" defTabSz="844083" fontAlgn="auto">
              <a:lnSpc>
                <a:spcPts val="1700"/>
              </a:lnSpc>
              <a:spcBef>
                <a:spcPts val="0"/>
              </a:spcBef>
              <a:spcAft>
                <a:spcPts val="0"/>
              </a:spcAft>
              <a:buClrTx/>
              <a:buSzTx/>
              <a:buFontTx/>
              <a:buNone/>
              <a:tabLst/>
              <a:defRPr sz="1400" b="0" i="0" u="none" strike="noStrike" cap="none" spc="0" normalizeH="0" baseline="0">
                <a:ln>
                  <a:noFill/>
                </a:ln>
                <a:solidFill>
                  <a:prstClr val="black"/>
                </a:solidFill>
                <a:effectLst/>
                <a:uLnTx/>
                <a:uFillTx/>
                <a:latin typeface="HGS創英角ｺﾞｼｯｸUB" panose="020B0900000000000000" pitchFamily="50" charset="-128"/>
                <a:ea typeface="HGS創英角ｺﾞｼｯｸUB" panose="020B0900000000000000" pitchFamily="50" charset="-128"/>
              </a:defRPr>
            </a:lvl1pPr>
          </a:lstStyle>
          <a:p>
            <a:pPr marL="0" marR="0" lvl="0" indent="0" algn="ctr" defTabSz="844083" rtl="0" eaLnBrk="1" fontAlgn="auto" latinLnBrk="0" hangingPunct="1">
              <a:lnSpc>
                <a:spcPts val="17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４時</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graphicFrame>
        <p:nvGraphicFramePr>
          <p:cNvPr id="33" name="表 17">
            <a:extLst>
              <a:ext uri="{FF2B5EF4-FFF2-40B4-BE49-F238E27FC236}">
                <a16:creationId xmlns:a16="http://schemas.microsoft.com/office/drawing/2014/main" id="{E30B62EE-55F0-48B8-B8A7-EDECE0BD2E4C}"/>
              </a:ext>
            </a:extLst>
          </p:cNvPr>
          <p:cNvGraphicFramePr>
            <a:graphicFrameLocks noGrp="1"/>
          </p:cNvGraphicFramePr>
          <p:nvPr/>
        </p:nvGraphicFramePr>
        <p:xfrm>
          <a:off x="3460765" y="4204317"/>
          <a:ext cx="3024001" cy="2446202"/>
        </p:xfrm>
        <a:graphic>
          <a:graphicData uri="http://schemas.openxmlformats.org/drawingml/2006/table">
            <a:tbl>
              <a:tblPr firstRow="1">
                <a:tableStyleId>{5C22544A-7EE6-4342-B048-85BDC9FD1C3A}</a:tableStyleId>
              </a:tblPr>
              <a:tblGrid>
                <a:gridCol w="467238">
                  <a:extLst>
                    <a:ext uri="{9D8B030D-6E8A-4147-A177-3AD203B41FA5}">
                      <a16:colId xmlns:a16="http://schemas.microsoft.com/office/drawing/2014/main" val="1888721977"/>
                    </a:ext>
                  </a:extLst>
                </a:gridCol>
                <a:gridCol w="702515">
                  <a:extLst>
                    <a:ext uri="{9D8B030D-6E8A-4147-A177-3AD203B41FA5}">
                      <a16:colId xmlns:a16="http://schemas.microsoft.com/office/drawing/2014/main" val="181735587"/>
                    </a:ext>
                  </a:extLst>
                </a:gridCol>
                <a:gridCol w="578333">
                  <a:extLst>
                    <a:ext uri="{9D8B030D-6E8A-4147-A177-3AD203B41FA5}">
                      <a16:colId xmlns:a16="http://schemas.microsoft.com/office/drawing/2014/main" val="1395938216"/>
                    </a:ext>
                  </a:extLst>
                </a:gridCol>
                <a:gridCol w="734448">
                  <a:extLst>
                    <a:ext uri="{9D8B030D-6E8A-4147-A177-3AD203B41FA5}">
                      <a16:colId xmlns:a16="http://schemas.microsoft.com/office/drawing/2014/main" val="1484090688"/>
                    </a:ext>
                  </a:extLst>
                </a:gridCol>
                <a:gridCol w="541467">
                  <a:extLst>
                    <a:ext uri="{9D8B030D-6E8A-4147-A177-3AD203B41FA5}">
                      <a16:colId xmlns:a16="http://schemas.microsoft.com/office/drawing/2014/main" val="1334504135"/>
                    </a:ext>
                  </a:extLst>
                </a:gridCol>
              </a:tblGrid>
              <a:tr h="315424">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rPr>
                        <a:t>交通圏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rPr>
                        <a:t>昼間人口</a:t>
                      </a:r>
                      <a:endParaRPr kumimoji="1" lang="en-US" altLang="ja-JP" sz="700" dirty="0">
                        <a:solidFill>
                          <a:schemeClr val="tx1"/>
                        </a:solidFill>
                        <a:latin typeface="Meiryo UI" panose="020B0604030504040204" pitchFamily="50" charset="-128"/>
                        <a:ea typeface="Meiryo UI" panose="020B0604030504040204" pitchFamily="50" charset="-128"/>
                      </a:endParaRPr>
                    </a:p>
                    <a:p>
                      <a:pPr algn="ctr"/>
                      <a:r>
                        <a:rPr kumimoji="1" lang="en-US" altLang="ja-JP" sz="600" dirty="0">
                          <a:solidFill>
                            <a:schemeClr val="tx1"/>
                          </a:solidFill>
                          <a:latin typeface="Meiryo UI" panose="020B0604030504040204" pitchFamily="50" charset="-128"/>
                          <a:ea typeface="Meiryo UI" panose="020B0604030504040204" pitchFamily="50" charset="-128"/>
                        </a:rPr>
                        <a:t>(A)</a:t>
                      </a:r>
                      <a:r>
                        <a:rPr kumimoji="1" lang="ja-JP" altLang="en-US" sz="700" dirty="0">
                          <a:solidFill>
                            <a:schemeClr val="tx1"/>
                          </a:solidFill>
                          <a:latin typeface="Meiryo UI" panose="020B0604030504040204" pitchFamily="50" charset="-128"/>
                          <a:ea typeface="Meiryo UI" panose="020B0604030504040204" pitchFamily="50" charset="-128"/>
                        </a:rPr>
                        <a:t>　</a:t>
                      </a:r>
                      <a:r>
                        <a:rPr kumimoji="1" lang="en-US" altLang="ja-JP" sz="500" b="0" dirty="0">
                          <a:solidFill>
                            <a:schemeClr val="tx1"/>
                          </a:solidFill>
                          <a:latin typeface="Meiryo UI" panose="020B0604030504040204" pitchFamily="50" charset="-128"/>
                          <a:ea typeface="Meiryo UI" panose="020B0604030504040204" pitchFamily="50" charset="-128"/>
                        </a:rPr>
                        <a:t>※</a:t>
                      </a:r>
                      <a:r>
                        <a:rPr kumimoji="1" lang="ja-JP" altLang="en-US" sz="500" b="0" dirty="0">
                          <a:solidFill>
                            <a:schemeClr val="tx1"/>
                          </a:solidFill>
                          <a:latin typeface="Meiryo UI" panose="020B0604030504040204" pitchFamily="50" charset="-128"/>
                          <a:ea typeface="Meiryo UI" panose="020B0604030504040204" pitchFamily="50" charset="-128"/>
                        </a:rPr>
                        <a:t>１</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rPr>
                        <a:t>観光客数</a:t>
                      </a:r>
                      <a:endParaRPr kumimoji="1" lang="en-US" altLang="ja-JP" sz="700" dirty="0">
                        <a:solidFill>
                          <a:schemeClr val="tx1"/>
                        </a:solidFill>
                        <a:latin typeface="Meiryo UI" panose="020B0604030504040204" pitchFamily="50" charset="-128"/>
                        <a:ea typeface="Meiryo UI" panose="020B0604030504040204" pitchFamily="50" charset="-128"/>
                      </a:endParaRPr>
                    </a:p>
                    <a:p>
                      <a:pPr algn="ctr"/>
                      <a:r>
                        <a:rPr kumimoji="1" lang="en-US" altLang="ja-JP" sz="600" dirty="0">
                          <a:solidFill>
                            <a:schemeClr val="tx1"/>
                          </a:solidFill>
                          <a:latin typeface="Meiryo UI" panose="020B0604030504040204" pitchFamily="50" charset="-128"/>
                          <a:ea typeface="Meiryo UI" panose="020B0604030504040204" pitchFamily="50" charset="-128"/>
                        </a:rPr>
                        <a:t>(B)</a:t>
                      </a:r>
                      <a:r>
                        <a:rPr kumimoji="1" lang="ja-JP" altLang="en-US" sz="700" dirty="0">
                          <a:solidFill>
                            <a:schemeClr val="tx1"/>
                          </a:solidFill>
                          <a:latin typeface="Meiryo UI" panose="020B0604030504040204" pitchFamily="50" charset="-128"/>
                          <a:ea typeface="Meiryo UI" panose="020B0604030504040204" pitchFamily="50" charset="-128"/>
                        </a:rPr>
                        <a:t>　</a:t>
                      </a:r>
                      <a:r>
                        <a:rPr kumimoji="1" lang="en-US" altLang="ja-JP" sz="500" b="0" dirty="0">
                          <a:solidFill>
                            <a:schemeClr val="tx1"/>
                          </a:solidFill>
                          <a:latin typeface="Meiryo UI" panose="020B0604030504040204" pitchFamily="50" charset="-128"/>
                          <a:ea typeface="Meiryo UI" panose="020B0604030504040204" pitchFamily="50" charset="-128"/>
                        </a:rPr>
                        <a:t>※2</a:t>
                      </a:r>
                      <a:endParaRPr kumimoji="1" lang="ja-JP" altLang="en-US" sz="7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marL="0" algn="ctr" defTabSz="914400" rtl="0" eaLnBrk="1" latinLnBrk="0" hangingPunct="1"/>
                      <a:r>
                        <a:rPr kumimoji="1" lang="ja-JP" altLang="en-US" sz="700" b="1" kern="1200" dirty="0">
                          <a:solidFill>
                            <a:schemeClr val="tx1"/>
                          </a:solidFill>
                          <a:latin typeface="Meiryo UI" panose="020B0604030504040204" pitchFamily="50" charset="-128"/>
                          <a:ea typeface="Meiryo UI" panose="020B0604030504040204" pitchFamily="50" charset="-128"/>
                          <a:cs typeface="+mn-cs"/>
                        </a:rPr>
                        <a:t>人口＋観光客</a:t>
                      </a:r>
                      <a:endParaRPr kumimoji="1" lang="en-US" altLang="ja-JP" sz="700" b="1" kern="1200" dirty="0">
                        <a:solidFill>
                          <a:schemeClr val="tx1"/>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en-US" altLang="ja-JP" sz="600" b="1" kern="1200" dirty="0">
                          <a:solidFill>
                            <a:schemeClr val="tx1"/>
                          </a:solidFill>
                          <a:latin typeface="Meiryo UI" panose="020B0604030504040204" pitchFamily="50" charset="-128"/>
                          <a:ea typeface="Meiryo UI" panose="020B0604030504040204" pitchFamily="50" charset="-128"/>
                          <a:cs typeface="+mn-cs"/>
                        </a:rPr>
                        <a:t>(C</a:t>
                      </a:r>
                      <a:r>
                        <a:rPr kumimoji="1" lang="ja-JP" altLang="en-US" sz="600" b="1" kern="1200" dirty="0">
                          <a:solidFill>
                            <a:schemeClr val="tx1"/>
                          </a:solidFill>
                          <a:latin typeface="Meiryo UI" panose="020B0604030504040204" pitchFamily="50" charset="-128"/>
                          <a:ea typeface="Meiryo UI" panose="020B0604030504040204" pitchFamily="50" charset="-128"/>
                          <a:cs typeface="+mn-cs"/>
                        </a:rPr>
                        <a:t>＝</a:t>
                      </a:r>
                      <a:r>
                        <a:rPr kumimoji="1" lang="en-US" altLang="ja-JP" sz="600" b="1" kern="1200" dirty="0">
                          <a:solidFill>
                            <a:schemeClr val="tx1"/>
                          </a:solidFill>
                          <a:latin typeface="Meiryo UI" panose="020B0604030504040204" pitchFamily="50" charset="-128"/>
                          <a:ea typeface="Meiryo UI" panose="020B0604030504040204" pitchFamily="50" charset="-128"/>
                          <a:cs typeface="+mn-cs"/>
                        </a:rPr>
                        <a:t>A</a:t>
                      </a:r>
                      <a:r>
                        <a:rPr kumimoji="1" lang="ja-JP" altLang="en-US" sz="600" b="1" kern="1200" dirty="0">
                          <a:solidFill>
                            <a:schemeClr val="tx1"/>
                          </a:solidFill>
                          <a:latin typeface="Meiryo UI" panose="020B0604030504040204" pitchFamily="50" charset="-128"/>
                          <a:ea typeface="Meiryo UI" panose="020B0604030504040204" pitchFamily="50" charset="-128"/>
                          <a:cs typeface="+mn-cs"/>
                        </a:rPr>
                        <a:t>＋</a:t>
                      </a:r>
                      <a:r>
                        <a:rPr kumimoji="1" lang="en-US" altLang="ja-JP" sz="600" b="1" kern="1200" dirty="0">
                          <a:solidFill>
                            <a:schemeClr val="tx1"/>
                          </a:solidFill>
                          <a:latin typeface="Meiryo UI" panose="020B0604030504040204" pitchFamily="50" charset="-128"/>
                          <a:ea typeface="Meiryo UI" panose="020B0604030504040204" pitchFamily="50" charset="-128"/>
                          <a:cs typeface="+mn-cs"/>
                        </a:rPr>
                        <a:t>B)</a:t>
                      </a:r>
                      <a:endParaRPr kumimoji="1" lang="ja-JP" altLang="en-US" sz="600" b="1" kern="1200" dirty="0">
                        <a:solidFill>
                          <a:schemeClr val="tx1"/>
                        </a:solidFill>
                        <a:latin typeface="Meiryo UI" panose="020B0604030504040204" pitchFamily="50" charset="-128"/>
                        <a:ea typeface="Meiryo UI" panose="020B0604030504040204"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rPr>
                        <a:t>増加率</a:t>
                      </a:r>
                      <a:endParaRPr kumimoji="1" lang="en-US" altLang="ja-JP" sz="700" dirty="0">
                        <a:solidFill>
                          <a:schemeClr val="tx1"/>
                        </a:solidFill>
                        <a:latin typeface="Meiryo UI" panose="020B0604030504040204" pitchFamily="50" charset="-128"/>
                        <a:ea typeface="Meiryo UI" panose="020B0604030504040204" pitchFamily="50" charset="-128"/>
                      </a:endParaRPr>
                    </a:p>
                    <a:p>
                      <a:pPr algn="ctr"/>
                      <a:r>
                        <a:rPr kumimoji="1" lang="en-US" altLang="ja-JP" sz="600" dirty="0">
                          <a:solidFill>
                            <a:schemeClr val="tx1"/>
                          </a:solidFill>
                          <a:latin typeface="Meiryo UI" panose="020B0604030504040204" pitchFamily="50" charset="-128"/>
                          <a:ea typeface="Meiryo UI" panose="020B0604030504040204" pitchFamily="50" charset="-128"/>
                        </a:rPr>
                        <a:t>(C</a:t>
                      </a:r>
                      <a:r>
                        <a:rPr kumimoji="1" lang="ja-JP" altLang="en-US" sz="600" dirty="0">
                          <a:solidFill>
                            <a:schemeClr val="tx1"/>
                          </a:solidFill>
                          <a:latin typeface="Meiryo UI" panose="020B0604030504040204" pitchFamily="50" charset="-128"/>
                          <a:ea typeface="Meiryo UI" panose="020B0604030504040204" pitchFamily="50" charset="-128"/>
                        </a:rPr>
                        <a:t>／</a:t>
                      </a:r>
                      <a:r>
                        <a:rPr kumimoji="1" lang="en-US" altLang="ja-JP" sz="600" dirty="0">
                          <a:solidFill>
                            <a:schemeClr val="tx1"/>
                          </a:solidFill>
                          <a:latin typeface="Meiryo UI" panose="020B0604030504040204" pitchFamily="50" charset="-128"/>
                          <a:ea typeface="Meiryo UI" panose="020B0604030504040204" pitchFamily="50" charset="-128"/>
                        </a:rPr>
                        <a:t>A)</a:t>
                      </a:r>
                      <a:endParaRPr kumimoji="1" lang="ja-JP" altLang="en-US" sz="6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extLst>
                  <a:ext uri="{0D108BD9-81ED-4DB2-BD59-A6C34878D82A}">
                    <a16:rowId xmlns:a16="http://schemas.microsoft.com/office/drawing/2014/main" val="4202445197"/>
                  </a:ext>
                </a:extLst>
              </a:tr>
              <a:tr h="305956">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大阪</a:t>
                      </a:r>
                      <a:endParaRPr kumimoji="1" lang="en-US" altLang="ja-JP" sz="700" b="1" dirty="0">
                        <a:solidFill>
                          <a:schemeClr val="tx1"/>
                        </a:solidFill>
                        <a:latin typeface="Meiryo UI" panose="020B0604030504040204" pitchFamily="50" charset="-128"/>
                        <a:ea typeface="Meiryo UI" panose="020B0604030504040204" pitchFamily="50" charset="-128"/>
                      </a:endParaRPr>
                    </a:p>
                    <a:p>
                      <a:pPr algn="ctr"/>
                      <a:r>
                        <a:rPr kumimoji="1" lang="ja-JP" altLang="en-US" sz="700" b="1" dirty="0">
                          <a:solidFill>
                            <a:schemeClr val="tx1"/>
                          </a:solidFill>
                          <a:latin typeface="Meiryo UI" panose="020B0604030504040204" pitchFamily="50" charset="-128"/>
                          <a:ea typeface="Meiryo UI" panose="020B0604030504040204" pitchFamily="50" charset="-128"/>
                        </a:rPr>
                        <a:t>市域</a:t>
                      </a:r>
                      <a:endParaRPr kumimoji="1" lang="en-US" altLang="ja-JP" sz="7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6,023,665</a:t>
                      </a:r>
                    </a:p>
                    <a:p>
                      <a:pPr algn="r"/>
                      <a:r>
                        <a:rPr kumimoji="1" lang="en-US" altLang="ja-JP" sz="700" dirty="0">
                          <a:solidFill>
                            <a:schemeClr val="tx1"/>
                          </a:solidFill>
                          <a:latin typeface="Meiryo UI" panose="020B0604030504040204" pitchFamily="50" charset="-128"/>
                          <a:ea typeface="Meiryo UI" panose="020B0604030504040204" pitchFamily="50" charset="-128"/>
                        </a:rPr>
                        <a:t>(482</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1,652,204</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7,675,869</a:t>
                      </a:r>
                    </a:p>
                    <a:p>
                      <a:pPr algn="r"/>
                      <a:r>
                        <a:rPr kumimoji="1" lang="en-US" altLang="ja-JP" sz="700" dirty="0">
                          <a:solidFill>
                            <a:schemeClr val="tx1"/>
                          </a:solidFill>
                          <a:latin typeface="Meiryo UI" panose="020B0604030504040204" pitchFamily="50" charset="-128"/>
                          <a:ea typeface="Meiryo UI" panose="020B0604030504040204" pitchFamily="50" charset="-128"/>
                        </a:rPr>
                        <a:t>(614</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1.27</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77208"/>
                  </a:ext>
                </a:extLst>
              </a:tr>
              <a:tr h="304137">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北摂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915,938</a:t>
                      </a:r>
                    </a:p>
                    <a:p>
                      <a:pPr algn="r"/>
                      <a:r>
                        <a:rPr kumimoji="1" lang="en-US" altLang="ja-JP" sz="700" dirty="0">
                          <a:solidFill>
                            <a:schemeClr val="tx1"/>
                          </a:solidFill>
                          <a:latin typeface="Meiryo UI" panose="020B0604030504040204" pitchFamily="50" charset="-128"/>
                          <a:ea typeface="Meiryo UI" panose="020B0604030504040204" pitchFamily="50" charset="-128"/>
                        </a:rPr>
                        <a:t>(1,314</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164,491</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1,080,429</a:t>
                      </a:r>
                    </a:p>
                    <a:p>
                      <a:pPr algn="r"/>
                      <a:r>
                        <a:rPr kumimoji="1" lang="en-US" altLang="ja-JP" sz="700" dirty="0">
                          <a:solidFill>
                            <a:schemeClr val="tx1"/>
                          </a:solidFill>
                          <a:latin typeface="Meiryo UI" panose="020B0604030504040204" pitchFamily="50" charset="-128"/>
                          <a:ea typeface="Meiryo UI" panose="020B0604030504040204" pitchFamily="50" charset="-128"/>
                        </a:rPr>
                        <a:t>(1,550</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1.18</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1469325"/>
                  </a:ext>
                </a:extLst>
              </a:tr>
              <a:tr h="304137">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河北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780,759</a:t>
                      </a:r>
                    </a:p>
                    <a:p>
                      <a:pPr algn="r"/>
                      <a:r>
                        <a:rPr kumimoji="1" lang="en-US" altLang="ja-JP" sz="700" dirty="0">
                          <a:solidFill>
                            <a:schemeClr val="tx1"/>
                          </a:solidFill>
                          <a:latin typeface="Meiryo UI" panose="020B0604030504040204" pitchFamily="50" charset="-128"/>
                          <a:ea typeface="Meiryo UI" panose="020B0604030504040204" pitchFamily="50" charset="-128"/>
                        </a:rPr>
                        <a:t>(996</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114,241</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895,000</a:t>
                      </a:r>
                    </a:p>
                    <a:p>
                      <a:pPr algn="r"/>
                      <a:r>
                        <a:rPr kumimoji="1" lang="en-US" altLang="ja-JP" sz="700" dirty="0">
                          <a:solidFill>
                            <a:schemeClr val="tx1"/>
                          </a:solidFill>
                          <a:latin typeface="Meiryo UI" panose="020B0604030504040204" pitchFamily="50" charset="-128"/>
                          <a:ea typeface="Meiryo UI" panose="020B0604030504040204" pitchFamily="50" charset="-128"/>
                        </a:rPr>
                        <a:t>(1,142</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1.15</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861870"/>
                  </a:ext>
                </a:extLst>
              </a:tr>
              <a:tr h="304137">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河南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321,281</a:t>
                      </a:r>
                    </a:p>
                    <a:p>
                      <a:pPr algn="r"/>
                      <a:r>
                        <a:rPr kumimoji="1" lang="en-US" altLang="ja-JP" sz="700" dirty="0">
                          <a:solidFill>
                            <a:schemeClr val="tx1"/>
                          </a:solidFill>
                          <a:latin typeface="Meiryo UI" panose="020B0604030504040204" pitchFamily="50" charset="-128"/>
                          <a:ea typeface="Meiryo UI" panose="020B0604030504040204" pitchFamily="50" charset="-128"/>
                        </a:rPr>
                        <a:t>(2,100</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63,200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384,481</a:t>
                      </a:r>
                    </a:p>
                    <a:p>
                      <a:pPr algn="r"/>
                      <a:r>
                        <a:rPr kumimoji="1" lang="en-US" altLang="ja-JP" sz="700" dirty="0">
                          <a:solidFill>
                            <a:schemeClr val="tx1"/>
                          </a:solidFill>
                          <a:latin typeface="Meiryo UI" panose="020B0604030504040204" pitchFamily="50" charset="-128"/>
                          <a:ea typeface="Meiryo UI" panose="020B0604030504040204" pitchFamily="50" charset="-128"/>
                        </a:rPr>
                        <a:t>(2,513</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1.20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5346537"/>
                  </a:ext>
                </a:extLst>
              </a:tr>
              <a:tr h="304137">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河南</a:t>
                      </a:r>
                      <a:r>
                        <a:rPr kumimoji="1" lang="en-US" altLang="ja-JP" sz="700" b="1" dirty="0">
                          <a:solidFill>
                            <a:schemeClr val="tx1"/>
                          </a:solidFill>
                          <a:latin typeface="Meiryo UI" panose="020B0604030504040204" pitchFamily="50" charset="-128"/>
                          <a:ea typeface="Meiryo UI" panose="020B0604030504040204" pitchFamily="50" charset="-128"/>
                        </a:rPr>
                        <a:t>B</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309,742</a:t>
                      </a:r>
                    </a:p>
                    <a:p>
                      <a:pPr algn="r"/>
                      <a:r>
                        <a:rPr kumimoji="1" lang="en-US" altLang="ja-JP" sz="700" dirty="0">
                          <a:solidFill>
                            <a:schemeClr val="tx1"/>
                          </a:solidFill>
                          <a:latin typeface="Meiryo UI" panose="020B0604030504040204" pitchFamily="50" charset="-128"/>
                          <a:ea typeface="Meiryo UI" panose="020B0604030504040204" pitchFamily="50" charset="-128"/>
                        </a:rPr>
                        <a:t>(2,212</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71,498</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381,240</a:t>
                      </a:r>
                    </a:p>
                    <a:p>
                      <a:pPr algn="r"/>
                      <a:r>
                        <a:rPr kumimoji="1" lang="en-US" altLang="ja-JP" sz="700" dirty="0">
                          <a:solidFill>
                            <a:schemeClr val="tx1"/>
                          </a:solidFill>
                          <a:latin typeface="Meiryo UI" panose="020B0604030504040204" pitchFamily="50" charset="-128"/>
                          <a:ea typeface="Meiryo UI" panose="020B0604030504040204" pitchFamily="50" charset="-128"/>
                        </a:rPr>
                        <a:t>(2,723</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1.23</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2805871"/>
                  </a:ext>
                </a:extLst>
              </a:tr>
              <a:tr h="304137">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泉州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808,552</a:t>
                      </a:r>
                    </a:p>
                    <a:p>
                      <a:pPr algn="r"/>
                      <a:r>
                        <a:rPr kumimoji="1" lang="en-US" altLang="ja-JP" sz="700" dirty="0">
                          <a:solidFill>
                            <a:schemeClr val="tx1"/>
                          </a:solidFill>
                          <a:latin typeface="Meiryo UI" panose="020B0604030504040204" pitchFamily="50" charset="-128"/>
                          <a:ea typeface="Meiryo UI" panose="020B0604030504040204" pitchFamily="50" charset="-128"/>
                        </a:rPr>
                        <a:t>(1,439</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150,858</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959,410</a:t>
                      </a:r>
                    </a:p>
                    <a:p>
                      <a:pPr algn="r"/>
                      <a:r>
                        <a:rPr kumimoji="1" lang="en-US" altLang="ja-JP" sz="700" dirty="0">
                          <a:solidFill>
                            <a:schemeClr val="tx1"/>
                          </a:solidFill>
                          <a:latin typeface="Meiryo UI" panose="020B0604030504040204" pitchFamily="50" charset="-128"/>
                          <a:ea typeface="Meiryo UI" panose="020B0604030504040204" pitchFamily="50" charset="-128"/>
                        </a:rPr>
                        <a:t>(1,707</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1.19</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1125368"/>
                  </a:ext>
                </a:extLst>
              </a:tr>
              <a:tr h="304137">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豊能郡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22,164</a:t>
                      </a:r>
                    </a:p>
                    <a:p>
                      <a:pPr algn="r"/>
                      <a:r>
                        <a:rPr kumimoji="1" lang="en-US" altLang="ja-JP" sz="700" dirty="0">
                          <a:solidFill>
                            <a:schemeClr val="tx1"/>
                          </a:solidFill>
                          <a:latin typeface="Meiryo UI" panose="020B0604030504040204" pitchFamily="50" charset="-128"/>
                          <a:ea typeface="Meiryo UI" panose="020B0604030504040204" pitchFamily="50" charset="-128"/>
                        </a:rPr>
                        <a:t>(3,166</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7,208</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29,372</a:t>
                      </a:r>
                    </a:p>
                    <a:p>
                      <a:pPr algn="r"/>
                      <a:r>
                        <a:rPr kumimoji="1" lang="en-US" altLang="ja-JP" sz="700" dirty="0">
                          <a:solidFill>
                            <a:schemeClr val="tx1"/>
                          </a:solidFill>
                          <a:latin typeface="Meiryo UI" panose="020B0604030504040204" pitchFamily="50" charset="-128"/>
                          <a:ea typeface="Meiryo UI" panose="020B0604030504040204" pitchFamily="50" charset="-128"/>
                        </a:rPr>
                        <a:t>(4,196</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1.33</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5618362"/>
                  </a:ext>
                </a:extLst>
              </a:tr>
            </a:tbl>
          </a:graphicData>
        </a:graphic>
      </p:graphicFrame>
      <p:graphicFrame>
        <p:nvGraphicFramePr>
          <p:cNvPr id="40" name="表 17">
            <a:extLst>
              <a:ext uri="{FF2B5EF4-FFF2-40B4-BE49-F238E27FC236}">
                <a16:creationId xmlns:a16="http://schemas.microsoft.com/office/drawing/2014/main" id="{54C72C50-81CB-4B98-947A-CFC27C2A5165}"/>
              </a:ext>
            </a:extLst>
          </p:cNvPr>
          <p:cNvGraphicFramePr>
            <a:graphicFrameLocks noGrp="1"/>
          </p:cNvGraphicFramePr>
          <p:nvPr/>
        </p:nvGraphicFramePr>
        <p:xfrm>
          <a:off x="6703278" y="4204317"/>
          <a:ext cx="3034547" cy="2446200"/>
        </p:xfrm>
        <a:graphic>
          <a:graphicData uri="http://schemas.openxmlformats.org/drawingml/2006/table">
            <a:tbl>
              <a:tblPr firstRow="1">
                <a:tableStyleId>{5C22544A-7EE6-4342-B048-85BDC9FD1C3A}</a:tableStyleId>
              </a:tblPr>
              <a:tblGrid>
                <a:gridCol w="469651">
                  <a:extLst>
                    <a:ext uri="{9D8B030D-6E8A-4147-A177-3AD203B41FA5}">
                      <a16:colId xmlns:a16="http://schemas.microsoft.com/office/drawing/2014/main" val="1888721977"/>
                    </a:ext>
                  </a:extLst>
                </a:gridCol>
                <a:gridCol w="706143">
                  <a:extLst>
                    <a:ext uri="{9D8B030D-6E8A-4147-A177-3AD203B41FA5}">
                      <a16:colId xmlns:a16="http://schemas.microsoft.com/office/drawing/2014/main" val="181735587"/>
                    </a:ext>
                  </a:extLst>
                </a:gridCol>
                <a:gridCol w="581320">
                  <a:extLst>
                    <a:ext uri="{9D8B030D-6E8A-4147-A177-3AD203B41FA5}">
                      <a16:colId xmlns:a16="http://schemas.microsoft.com/office/drawing/2014/main" val="1395938216"/>
                    </a:ext>
                  </a:extLst>
                </a:gridCol>
                <a:gridCol w="737433">
                  <a:extLst>
                    <a:ext uri="{9D8B030D-6E8A-4147-A177-3AD203B41FA5}">
                      <a16:colId xmlns:a16="http://schemas.microsoft.com/office/drawing/2014/main" val="1484090688"/>
                    </a:ext>
                  </a:extLst>
                </a:gridCol>
                <a:gridCol w="540000">
                  <a:extLst>
                    <a:ext uri="{9D8B030D-6E8A-4147-A177-3AD203B41FA5}">
                      <a16:colId xmlns:a16="http://schemas.microsoft.com/office/drawing/2014/main" val="1334504135"/>
                    </a:ext>
                  </a:extLst>
                </a:gridCol>
              </a:tblGrid>
              <a:tr h="305775">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rPr>
                        <a:t>交通圏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rPr>
                        <a:t>夜間人口</a:t>
                      </a:r>
                      <a:endParaRPr kumimoji="1" lang="en-US" altLang="ja-JP" sz="700" dirty="0">
                        <a:solidFill>
                          <a:schemeClr val="tx1"/>
                        </a:solidFill>
                        <a:latin typeface="Meiryo UI" panose="020B0604030504040204" pitchFamily="50" charset="-128"/>
                        <a:ea typeface="Meiryo UI" panose="020B0604030504040204" pitchFamily="50" charset="-128"/>
                      </a:endParaRPr>
                    </a:p>
                    <a:p>
                      <a:pPr algn="ctr"/>
                      <a:r>
                        <a:rPr kumimoji="1" lang="ja-JP" altLang="en-US" sz="600" dirty="0">
                          <a:solidFill>
                            <a:schemeClr val="tx1"/>
                          </a:solidFill>
                          <a:latin typeface="Meiryo UI" panose="020B0604030504040204" pitchFamily="50" charset="-128"/>
                          <a:ea typeface="Meiryo UI" panose="020B0604030504040204" pitchFamily="50" charset="-128"/>
                        </a:rPr>
                        <a:t>（</a:t>
                      </a:r>
                      <a:r>
                        <a:rPr kumimoji="1" lang="en-US" altLang="ja-JP" sz="600" dirty="0">
                          <a:solidFill>
                            <a:schemeClr val="tx1"/>
                          </a:solidFill>
                          <a:latin typeface="Meiryo UI" panose="020B0604030504040204" pitchFamily="50" charset="-128"/>
                          <a:ea typeface="Meiryo UI" panose="020B0604030504040204" pitchFamily="50" charset="-128"/>
                        </a:rPr>
                        <a:t>A</a:t>
                      </a:r>
                      <a:r>
                        <a:rPr kumimoji="1" lang="ja-JP" altLang="en-US" sz="600" dirty="0">
                          <a:solidFill>
                            <a:schemeClr val="tx1"/>
                          </a:solidFill>
                          <a:latin typeface="Meiryo UI" panose="020B0604030504040204" pitchFamily="50" charset="-128"/>
                          <a:ea typeface="Meiryo UI" panose="020B0604030504040204" pitchFamily="50" charset="-128"/>
                        </a:rPr>
                        <a:t>）</a:t>
                      </a:r>
                      <a:r>
                        <a:rPr kumimoji="1" lang="en-US" altLang="ja-JP" sz="500" b="0" dirty="0">
                          <a:solidFill>
                            <a:schemeClr val="tx1"/>
                          </a:solidFill>
                          <a:latin typeface="Meiryo UI" panose="020B0604030504040204" pitchFamily="50" charset="-128"/>
                          <a:ea typeface="Meiryo UI" panose="020B0604030504040204" pitchFamily="50" charset="-128"/>
                        </a:rPr>
                        <a:t>※</a:t>
                      </a:r>
                      <a:r>
                        <a:rPr kumimoji="1" lang="ja-JP" altLang="en-US" sz="500" b="0" dirty="0">
                          <a:solidFill>
                            <a:schemeClr val="tx1"/>
                          </a:solidFill>
                          <a:latin typeface="Meiryo UI" panose="020B0604030504040204" pitchFamily="50" charset="-128"/>
                          <a:ea typeface="Meiryo UI" panose="020B0604030504040204" pitchFamily="50" charset="-128"/>
                        </a:rPr>
                        <a:t>１</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rPr>
                        <a:t>観光客数</a:t>
                      </a:r>
                      <a:r>
                        <a:rPr kumimoji="1" lang="en-US" altLang="ja-JP" sz="600" dirty="0">
                          <a:solidFill>
                            <a:schemeClr val="tx1"/>
                          </a:solidFill>
                          <a:latin typeface="Meiryo UI" panose="020B0604030504040204" pitchFamily="50" charset="-128"/>
                          <a:ea typeface="Meiryo UI" panose="020B0604030504040204" pitchFamily="50" charset="-128"/>
                        </a:rPr>
                        <a:t>(B)</a:t>
                      </a:r>
                      <a:r>
                        <a:rPr kumimoji="1" lang="ja-JP" altLang="en-US" sz="700" dirty="0">
                          <a:solidFill>
                            <a:schemeClr val="tx1"/>
                          </a:solidFill>
                          <a:latin typeface="Meiryo UI" panose="020B0604030504040204" pitchFamily="50" charset="-128"/>
                          <a:ea typeface="Meiryo UI" panose="020B0604030504040204" pitchFamily="50" charset="-128"/>
                        </a:rPr>
                        <a:t>　</a:t>
                      </a:r>
                      <a:r>
                        <a:rPr kumimoji="1" lang="en-US" altLang="ja-JP" sz="500" b="0" dirty="0">
                          <a:solidFill>
                            <a:schemeClr val="tx1"/>
                          </a:solidFill>
                          <a:latin typeface="Meiryo UI" panose="020B0604030504040204" pitchFamily="50" charset="-128"/>
                          <a:ea typeface="Meiryo UI" panose="020B0604030504040204" pitchFamily="50" charset="-128"/>
                        </a:rPr>
                        <a:t>※2</a:t>
                      </a:r>
                      <a:endParaRPr kumimoji="1" lang="ja-JP" altLang="en-US" sz="7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marL="0" algn="ctr" defTabSz="914400" rtl="0" eaLnBrk="1" latinLnBrk="0" hangingPunct="1"/>
                      <a:r>
                        <a:rPr kumimoji="1" lang="ja-JP" altLang="en-US" sz="700" b="1" kern="1200" dirty="0">
                          <a:solidFill>
                            <a:schemeClr val="tx1"/>
                          </a:solidFill>
                          <a:latin typeface="Meiryo UI" panose="020B0604030504040204" pitchFamily="50" charset="-128"/>
                          <a:ea typeface="Meiryo UI" panose="020B0604030504040204" pitchFamily="50" charset="-128"/>
                          <a:cs typeface="+mn-cs"/>
                        </a:rPr>
                        <a:t>人口＋観光客</a:t>
                      </a:r>
                      <a:endParaRPr kumimoji="1" lang="en-US" altLang="ja-JP" sz="700" b="1" kern="1200" dirty="0">
                        <a:solidFill>
                          <a:schemeClr val="tx1"/>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600" b="1" kern="1200" dirty="0">
                          <a:solidFill>
                            <a:schemeClr val="tx1"/>
                          </a:solidFill>
                          <a:latin typeface="Meiryo UI" panose="020B0604030504040204" pitchFamily="50" charset="-128"/>
                          <a:ea typeface="Meiryo UI" panose="020B0604030504040204" pitchFamily="50" charset="-128"/>
                          <a:cs typeface="+mn-cs"/>
                        </a:rPr>
                        <a:t>（</a:t>
                      </a:r>
                      <a:r>
                        <a:rPr kumimoji="1" lang="en-US" altLang="ja-JP" sz="600" b="1" kern="1200" dirty="0">
                          <a:solidFill>
                            <a:schemeClr val="tx1"/>
                          </a:solidFill>
                          <a:latin typeface="Meiryo UI" panose="020B0604030504040204" pitchFamily="50" charset="-128"/>
                          <a:ea typeface="Meiryo UI" panose="020B0604030504040204" pitchFamily="50" charset="-128"/>
                          <a:cs typeface="+mn-cs"/>
                        </a:rPr>
                        <a:t>C</a:t>
                      </a:r>
                      <a:r>
                        <a:rPr kumimoji="1" lang="ja-JP" altLang="en-US" sz="600" b="1" kern="1200" dirty="0">
                          <a:solidFill>
                            <a:schemeClr val="tx1"/>
                          </a:solidFill>
                          <a:latin typeface="Meiryo UI" panose="020B0604030504040204" pitchFamily="50" charset="-128"/>
                          <a:ea typeface="Meiryo UI" panose="020B0604030504040204" pitchFamily="50" charset="-128"/>
                          <a:cs typeface="+mn-cs"/>
                        </a:rPr>
                        <a:t>＝</a:t>
                      </a:r>
                      <a:r>
                        <a:rPr kumimoji="1" lang="en-US" altLang="ja-JP" sz="600" b="1" kern="1200" dirty="0">
                          <a:solidFill>
                            <a:schemeClr val="tx1"/>
                          </a:solidFill>
                          <a:latin typeface="Meiryo UI" panose="020B0604030504040204" pitchFamily="50" charset="-128"/>
                          <a:ea typeface="Meiryo UI" panose="020B0604030504040204" pitchFamily="50" charset="-128"/>
                          <a:cs typeface="+mn-cs"/>
                        </a:rPr>
                        <a:t>A</a:t>
                      </a:r>
                      <a:r>
                        <a:rPr kumimoji="1" lang="ja-JP" altLang="en-US" sz="600" b="1" kern="1200" dirty="0">
                          <a:solidFill>
                            <a:schemeClr val="tx1"/>
                          </a:solidFill>
                          <a:latin typeface="Meiryo UI" panose="020B0604030504040204" pitchFamily="50" charset="-128"/>
                          <a:ea typeface="Meiryo UI" panose="020B0604030504040204" pitchFamily="50" charset="-128"/>
                          <a:cs typeface="+mn-cs"/>
                        </a:rPr>
                        <a:t>＋</a:t>
                      </a:r>
                      <a:r>
                        <a:rPr kumimoji="1" lang="en-US" altLang="ja-JP" sz="600" b="1" kern="1200" dirty="0">
                          <a:solidFill>
                            <a:schemeClr val="tx1"/>
                          </a:solidFill>
                          <a:latin typeface="Meiryo UI" panose="020B0604030504040204" pitchFamily="50" charset="-128"/>
                          <a:ea typeface="Meiryo UI" panose="020B0604030504040204" pitchFamily="50" charset="-128"/>
                          <a:cs typeface="+mn-cs"/>
                        </a:rPr>
                        <a:t>B</a:t>
                      </a:r>
                      <a:r>
                        <a:rPr kumimoji="1" lang="ja-JP" altLang="en-US" sz="600" b="1" kern="1200" dirty="0">
                          <a:solidFill>
                            <a:schemeClr val="tx1"/>
                          </a:solidFill>
                          <a:latin typeface="Meiryo UI" panose="020B0604030504040204" pitchFamily="50" charset="-128"/>
                          <a:ea typeface="Meiryo UI" panose="020B0604030504040204" pitchFamily="50" charset="-128"/>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rPr>
                        <a:t>増加率</a:t>
                      </a:r>
                      <a:endParaRPr kumimoji="1" lang="en-US" altLang="ja-JP" sz="700" dirty="0">
                        <a:solidFill>
                          <a:schemeClr val="tx1"/>
                        </a:solidFill>
                        <a:latin typeface="Meiryo UI" panose="020B0604030504040204" pitchFamily="50" charset="-128"/>
                        <a:ea typeface="Meiryo UI" panose="020B0604030504040204" pitchFamily="50" charset="-128"/>
                      </a:endParaRPr>
                    </a:p>
                    <a:p>
                      <a:pPr algn="ctr"/>
                      <a:r>
                        <a:rPr kumimoji="1" lang="en-US" altLang="ja-JP" sz="600" dirty="0">
                          <a:solidFill>
                            <a:schemeClr val="tx1"/>
                          </a:solidFill>
                          <a:latin typeface="Meiryo UI" panose="020B0604030504040204" pitchFamily="50" charset="-128"/>
                          <a:ea typeface="Meiryo UI" panose="020B0604030504040204" pitchFamily="50" charset="-128"/>
                        </a:rPr>
                        <a:t>(C</a:t>
                      </a:r>
                      <a:r>
                        <a:rPr kumimoji="1" lang="ja-JP" altLang="en-US" sz="600" dirty="0">
                          <a:solidFill>
                            <a:schemeClr val="tx1"/>
                          </a:solidFill>
                          <a:latin typeface="Meiryo UI" panose="020B0604030504040204" pitchFamily="50" charset="-128"/>
                          <a:ea typeface="Meiryo UI" panose="020B0604030504040204" pitchFamily="50" charset="-128"/>
                        </a:rPr>
                        <a:t>／</a:t>
                      </a:r>
                      <a:r>
                        <a:rPr kumimoji="1" lang="en-US" altLang="ja-JP" sz="600" dirty="0">
                          <a:solidFill>
                            <a:schemeClr val="tx1"/>
                          </a:solidFill>
                          <a:latin typeface="Meiryo UI" panose="020B0604030504040204" pitchFamily="50" charset="-128"/>
                          <a:ea typeface="Meiryo UI" panose="020B0604030504040204" pitchFamily="50" charset="-128"/>
                        </a:rPr>
                        <a:t>A)</a:t>
                      </a:r>
                      <a:endParaRPr kumimoji="1" lang="ja-JP" altLang="en-US" sz="6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extLst>
                  <a:ext uri="{0D108BD9-81ED-4DB2-BD59-A6C34878D82A}">
                    <a16:rowId xmlns:a16="http://schemas.microsoft.com/office/drawing/2014/main" val="4202445197"/>
                  </a:ext>
                </a:extLst>
              </a:tr>
              <a:tr h="305775">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大阪</a:t>
                      </a:r>
                      <a:endParaRPr kumimoji="1" lang="en-US" altLang="ja-JP" sz="700" b="1" dirty="0">
                        <a:solidFill>
                          <a:schemeClr val="tx1"/>
                        </a:solidFill>
                        <a:latin typeface="Meiryo UI" panose="020B0604030504040204" pitchFamily="50" charset="-128"/>
                        <a:ea typeface="Meiryo UI" panose="020B0604030504040204" pitchFamily="50" charset="-128"/>
                      </a:endParaRPr>
                    </a:p>
                    <a:p>
                      <a:pPr algn="ctr"/>
                      <a:r>
                        <a:rPr kumimoji="1" lang="ja-JP" altLang="en-US" sz="700" b="1" dirty="0">
                          <a:solidFill>
                            <a:schemeClr val="tx1"/>
                          </a:solidFill>
                          <a:latin typeface="Meiryo UI" panose="020B0604030504040204" pitchFamily="50" charset="-128"/>
                          <a:ea typeface="Meiryo UI" panose="020B0604030504040204" pitchFamily="50" charset="-128"/>
                        </a:rPr>
                        <a:t>市域</a:t>
                      </a:r>
                      <a:endParaRPr kumimoji="1" lang="en-US" altLang="ja-JP" sz="7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5,349,536</a:t>
                      </a:r>
                    </a:p>
                    <a:p>
                      <a:pPr algn="r"/>
                      <a:r>
                        <a:rPr kumimoji="1" lang="en-US" altLang="ja-JP" sz="700" dirty="0">
                          <a:solidFill>
                            <a:schemeClr val="tx1"/>
                          </a:solidFill>
                          <a:latin typeface="Meiryo UI" panose="020B0604030504040204" pitchFamily="50" charset="-128"/>
                          <a:ea typeface="Meiryo UI" panose="020B0604030504040204" pitchFamily="50" charset="-128"/>
                        </a:rPr>
                        <a:t>(428</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875,258</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6,224,794</a:t>
                      </a:r>
                    </a:p>
                    <a:p>
                      <a:pPr algn="r"/>
                      <a:r>
                        <a:rPr kumimoji="1" lang="en-US" altLang="ja-JP" sz="700" dirty="0">
                          <a:solidFill>
                            <a:schemeClr val="tx1"/>
                          </a:solidFill>
                          <a:latin typeface="Meiryo UI" panose="020B0604030504040204" pitchFamily="50" charset="-128"/>
                          <a:ea typeface="Meiryo UI" panose="020B0604030504040204" pitchFamily="50" charset="-128"/>
                        </a:rPr>
                        <a:t>(498</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1.16</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77208"/>
                  </a:ext>
                </a:extLst>
              </a:tr>
              <a:tr h="305775">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北摂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1,000,672</a:t>
                      </a:r>
                    </a:p>
                    <a:p>
                      <a:pPr algn="r"/>
                      <a:r>
                        <a:rPr kumimoji="1" lang="en-US" altLang="ja-JP" sz="700" dirty="0">
                          <a:solidFill>
                            <a:schemeClr val="tx1"/>
                          </a:solidFill>
                          <a:latin typeface="Meiryo UI" panose="020B0604030504040204" pitchFamily="50" charset="-128"/>
                          <a:ea typeface="Meiryo UI" panose="020B0604030504040204" pitchFamily="50" charset="-128"/>
                        </a:rPr>
                        <a:t>(1,436</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85,992</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1,086,664</a:t>
                      </a:r>
                    </a:p>
                    <a:p>
                      <a:pPr algn="r"/>
                      <a:r>
                        <a:rPr kumimoji="1" lang="en-US" altLang="ja-JP" sz="700" dirty="0">
                          <a:solidFill>
                            <a:schemeClr val="tx1"/>
                          </a:solidFill>
                          <a:latin typeface="Meiryo UI" panose="020B0604030504040204" pitchFamily="50" charset="-128"/>
                          <a:ea typeface="Meiryo UI" panose="020B0604030504040204" pitchFamily="50" charset="-128"/>
                        </a:rPr>
                        <a:t>(1,559</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1.09</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1469325"/>
                  </a:ext>
                </a:extLst>
              </a:tr>
              <a:tr h="305775">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河北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876,599</a:t>
                      </a:r>
                    </a:p>
                    <a:p>
                      <a:pPr algn="r"/>
                      <a:r>
                        <a:rPr kumimoji="1" lang="en-US" altLang="ja-JP" sz="700" dirty="0">
                          <a:solidFill>
                            <a:schemeClr val="tx1"/>
                          </a:solidFill>
                          <a:latin typeface="Meiryo UI" panose="020B0604030504040204" pitchFamily="50" charset="-128"/>
                          <a:ea typeface="Meiryo UI" panose="020B0604030504040204" pitchFamily="50" charset="-128"/>
                        </a:rPr>
                        <a:t>(1,118</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63,447</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940,046</a:t>
                      </a:r>
                    </a:p>
                    <a:p>
                      <a:pPr algn="r"/>
                      <a:r>
                        <a:rPr kumimoji="1" lang="en-US" altLang="ja-JP" sz="700" dirty="0">
                          <a:solidFill>
                            <a:schemeClr val="tx1"/>
                          </a:solidFill>
                          <a:latin typeface="Meiryo UI" panose="020B0604030504040204" pitchFamily="50" charset="-128"/>
                          <a:ea typeface="Meiryo UI" panose="020B0604030504040204" pitchFamily="50" charset="-128"/>
                        </a:rPr>
                        <a:t>(1,199</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1.07</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861870"/>
                  </a:ext>
                </a:extLst>
              </a:tr>
              <a:tr h="305775">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河南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358,840</a:t>
                      </a:r>
                    </a:p>
                    <a:p>
                      <a:pPr algn="r"/>
                      <a:r>
                        <a:rPr kumimoji="1" lang="en-US" altLang="ja-JP" sz="700" dirty="0">
                          <a:solidFill>
                            <a:schemeClr val="tx1"/>
                          </a:solidFill>
                          <a:latin typeface="Meiryo UI" panose="020B0604030504040204" pitchFamily="50" charset="-128"/>
                          <a:ea typeface="Meiryo UI" panose="020B0604030504040204" pitchFamily="50" charset="-128"/>
                        </a:rPr>
                        <a:t>(2,345</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35,538</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394,378</a:t>
                      </a:r>
                    </a:p>
                    <a:p>
                      <a:pPr algn="r"/>
                      <a:r>
                        <a:rPr kumimoji="1" lang="en-US" altLang="ja-JP" sz="700" dirty="0">
                          <a:solidFill>
                            <a:schemeClr val="tx1"/>
                          </a:solidFill>
                          <a:latin typeface="Meiryo UI" panose="020B0604030504040204" pitchFamily="50" charset="-128"/>
                          <a:ea typeface="Meiryo UI" panose="020B0604030504040204" pitchFamily="50" charset="-128"/>
                        </a:rPr>
                        <a:t>(2,578</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5346537"/>
                  </a:ext>
                </a:extLst>
              </a:tr>
              <a:tr h="305775">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河南</a:t>
                      </a:r>
                      <a:r>
                        <a:rPr kumimoji="1" lang="en-US" altLang="ja-JP" sz="700" b="1" dirty="0">
                          <a:solidFill>
                            <a:schemeClr val="tx1"/>
                          </a:solidFill>
                          <a:latin typeface="Meiryo UI" panose="020B0604030504040204" pitchFamily="50" charset="-128"/>
                          <a:ea typeface="Meiryo UI" panose="020B0604030504040204" pitchFamily="50" charset="-128"/>
                        </a:rPr>
                        <a:t>B</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340,045</a:t>
                      </a:r>
                    </a:p>
                    <a:p>
                      <a:pPr algn="r"/>
                      <a:r>
                        <a:rPr kumimoji="1" lang="en-US" altLang="ja-JP" sz="700" dirty="0">
                          <a:solidFill>
                            <a:schemeClr val="tx1"/>
                          </a:solidFill>
                          <a:latin typeface="Meiryo UI" panose="020B0604030504040204" pitchFamily="50" charset="-128"/>
                          <a:ea typeface="Meiryo UI" panose="020B0604030504040204" pitchFamily="50" charset="-128"/>
                        </a:rPr>
                        <a:t>(2,429</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38,548</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378,593</a:t>
                      </a:r>
                    </a:p>
                    <a:p>
                      <a:pPr algn="r"/>
                      <a:r>
                        <a:rPr kumimoji="1" lang="en-US" altLang="ja-JP" sz="700" dirty="0">
                          <a:solidFill>
                            <a:schemeClr val="tx1"/>
                          </a:solidFill>
                          <a:latin typeface="Meiryo UI" panose="020B0604030504040204" pitchFamily="50" charset="-128"/>
                          <a:ea typeface="Meiryo UI" panose="020B0604030504040204" pitchFamily="50" charset="-128"/>
                        </a:rPr>
                        <a:t>(2,704</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1.11</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2805871"/>
                  </a:ext>
                </a:extLst>
              </a:tr>
              <a:tr h="305775">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泉州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884,635</a:t>
                      </a:r>
                    </a:p>
                    <a:p>
                      <a:pPr algn="r"/>
                      <a:r>
                        <a:rPr kumimoji="1" lang="en-US" altLang="ja-JP" sz="700" dirty="0">
                          <a:solidFill>
                            <a:schemeClr val="tx1"/>
                          </a:solidFill>
                          <a:latin typeface="Meiryo UI" panose="020B0604030504040204" pitchFamily="50" charset="-128"/>
                          <a:ea typeface="Meiryo UI" panose="020B0604030504040204" pitchFamily="50" charset="-128"/>
                        </a:rPr>
                        <a:t>(1,574</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77,376</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962,011</a:t>
                      </a:r>
                    </a:p>
                    <a:p>
                      <a:pPr algn="r"/>
                      <a:r>
                        <a:rPr kumimoji="1" lang="en-US" altLang="ja-JP" sz="700" dirty="0">
                          <a:solidFill>
                            <a:schemeClr val="tx1"/>
                          </a:solidFill>
                          <a:latin typeface="Meiryo UI" panose="020B0604030504040204" pitchFamily="50" charset="-128"/>
                          <a:ea typeface="Meiryo UI" panose="020B0604030504040204" pitchFamily="50" charset="-128"/>
                        </a:rPr>
                        <a:t>(1,712</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1.09</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1125368"/>
                  </a:ext>
                </a:extLst>
              </a:tr>
              <a:tr h="305775">
                <a:tc>
                  <a:txBody>
                    <a:bodyP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豊能郡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r"/>
                      <a:r>
                        <a:rPr kumimoji="1" lang="en-US" altLang="ja-JP" sz="700" dirty="0">
                          <a:solidFill>
                            <a:schemeClr val="tx1"/>
                          </a:solidFill>
                          <a:latin typeface="Meiryo UI" panose="020B0604030504040204" pitchFamily="50" charset="-128"/>
                          <a:ea typeface="Meiryo UI" panose="020B0604030504040204" pitchFamily="50" charset="-128"/>
                        </a:rPr>
                        <a:t>27,358</a:t>
                      </a:r>
                    </a:p>
                    <a:p>
                      <a:pPr algn="r"/>
                      <a:r>
                        <a:rPr kumimoji="1" lang="en-US" altLang="ja-JP" sz="700" dirty="0">
                          <a:solidFill>
                            <a:schemeClr val="tx1"/>
                          </a:solidFill>
                          <a:latin typeface="Meiryo UI" panose="020B0604030504040204" pitchFamily="50" charset="-128"/>
                          <a:ea typeface="Meiryo UI" panose="020B0604030504040204" pitchFamily="50" charset="-128"/>
                        </a:rPr>
                        <a:t>(3,908</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R="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3,776</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31,134</a:t>
                      </a:r>
                    </a:p>
                    <a:p>
                      <a:pPr algn="r"/>
                      <a:r>
                        <a:rPr kumimoji="1" lang="en-US" altLang="ja-JP" sz="700" dirty="0">
                          <a:solidFill>
                            <a:schemeClr val="tx1"/>
                          </a:solidFill>
                          <a:latin typeface="Meiryo UI" panose="020B0604030504040204" pitchFamily="50" charset="-128"/>
                          <a:ea typeface="Meiryo UI" panose="020B0604030504040204" pitchFamily="50" charset="-128"/>
                        </a:rPr>
                        <a:t>(4,448</a:t>
                      </a:r>
                      <a:r>
                        <a:rPr kumimoji="1" lang="ja-JP" altLang="en-US" sz="500" dirty="0">
                          <a:solidFill>
                            <a:schemeClr val="tx1"/>
                          </a:solidFill>
                          <a:latin typeface="Meiryo UI" panose="020B0604030504040204" pitchFamily="50" charset="-128"/>
                          <a:ea typeface="Meiryo UI" panose="020B0604030504040204" pitchFamily="50" charset="-128"/>
                        </a:rPr>
                        <a:t>人</a:t>
                      </a:r>
                      <a:r>
                        <a:rPr kumimoji="1" lang="en-US" altLang="ja-JP" sz="500" dirty="0">
                          <a:solidFill>
                            <a:schemeClr val="tx1"/>
                          </a:solidFill>
                          <a:latin typeface="Meiryo UI" panose="020B0604030504040204" pitchFamily="50" charset="-128"/>
                          <a:ea typeface="Meiryo UI" panose="020B0604030504040204" pitchFamily="50" charset="-128"/>
                        </a:rPr>
                        <a:t>/</a:t>
                      </a:r>
                      <a:r>
                        <a:rPr kumimoji="1" lang="ja-JP" altLang="en-US" sz="500" dirty="0">
                          <a:solidFill>
                            <a:schemeClr val="tx1"/>
                          </a:solidFill>
                          <a:latin typeface="Meiryo UI" panose="020B0604030504040204" pitchFamily="50" charset="-128"/>
                          <a:ea typeface="Meiryo UI" panose="020B0604030504040204" pitchFamily="50" charset="-128"/>
                        </a:rPr>
                        <a:t>台</a:t>
                      </a:r>
                      <a:r>
                        <a:rPr kumimoji="1" lang="en-US" altLang="ja-JP" sz="700" dirty="0">
                          <a:solidFill>
                            <a:schemeClr val="tx1"/>
                          </a:solidFill>
                          <a:latin typeface="Meiryo UI" panose="020B0604030504040204" pitchFamily="50" charset="-128"/>
                          <a:ea typeface="Meiryo UI" panose="020B0604030504040204" pitchFamily="50" charset="-128"/>
                        </a:rPr>
                        <a:t>)</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1.14</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5618362"/>
                  </a:ext>
                </a:extLst>
              </a:tr>
            </a:tbl>
          </a:graphicData>
        </a:graphic>
      </p:graphicFrame>
      <p:graphicFrame>
        <p:nvGraphicFramePr>
          <p:cNvPr id="2" name="表 1">
            <a:extLst>
              <a:ext uri="{FF2B5EF4-FFF2-40B4-BE49-F238E27FC236}">
                <a16:creationId xmlns:a16="http://schemas.microsoft.com/office/drawing/2014/main" id="{7F2385B9-E5C0-4010-9A03-7C8A042E0EC9}"/>
              </a:ext>
            </a:extLst>
          </p:cNvPr>
          <p:cNvGraphicFramePr>
            <a:graphicFrameLocks noGrp="1"/>
          </p:cNvGraphicFramePr>
          <p:nvPr/>
        </p:nvGraphicFramePr>
        <p:xfrm>
          <a:off x="536859" y="2145469"/>
          <a:ext cx="977678" cy="980497"/>
        </p:xfrm>
        <a:graphic>
          <a:graphicData uri="http://schemas.openxmlformats.org/drawingml/2006/table">
            <a:tbl>
              <a:tblPr>
                <a:tableStyleId>{5940675A-B579-460E-94D1-54222C63F5DA}</a:tableStyleId>
              </a:tblPr>
              <a:tblGrid>
                <a:gridCol w="387295">
                  <a:extLst>
                    <a:ext uri="{9D8B030D-6E8A-4147-A177-3AD203B41FA5}">
                      <a16:colId xmlns:a16="http://schemas.microsoft.com/office/drawing/2014/main" val="2990821820"/>
                    </a:ext>
                  </a:extLst>
                </a:gridCol>
                <a:gridCol w="150663">
                  <a:extLst>
                    <a:ext uri="{9D8B030D-6E8A-4147-A177-3AD203B41FA5}">
                      <a16:colId xmlns:a16="http://schemas.microsoft.com/office/drawing/2014/main" val="4191723253"/>
                    </a:ext>
                  </a:extLst>
                </a:gridCol>
                <a:gridCol w="196959">
                  <a:extLst>
                    <a:ext uri="{9D8B030D-6E8A-4147-A177-3AD203B41FA5}">
                      <a16:colId xmlns:a16="http://schemas.microsoft.com/office/drawing/2014/main" val="1101318400"/>
                    </a:ext>
                  </a:extLst>
                </a:gridCol>
                <a:gridCol w="242761">
                  <a:extLst>
                    <a:ext uri="{9D8B030D-6E8A-4147-A177-3AD203B41FA5}">
                      <a16:colId xmlns:a16="http://schemas.microsoft.com/office/drawing/2014/main" val="4179268414"/>
                    </a:ext>
                  </a:extLst>
                </a:gridCol>
              </a:tblGrid>
              <a:tr h="134436">
                <a:tc>
                  <a:txBody>
                    <a:bodyPr/>
                    <a:lstStyle/>
                    <a:p>
                      <a:pPr algn="r" fontAlgn="ctr"/>
                      <a:r>
                        <a:rPr lang="en-US" altLang="ja-JP" sz="700" b="1" u="none" strike="noStrike" dirty="0">
                          <a:effectLst/>
                          <a:latin typeface="Meiryo UI" panose="020B0604030504040204" pitchFamily="50" charset="-128"/>
                          <a:ea typeface="Meiryo UI" panose="020B0604030504040204" pitchFamily="50" charset="-128"/>
                        </a:rPr>
                        <a:t>0</a:t>
                      </a:r>
                      <a:endParaRPr lang="en-US" altLang="ja-JP" sz="7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ja-JP" altLang="en-US" sz="700" b="1" u="none" strike="noStrike" dirty="0">
                          <a:effectLst/>
                          <a:latin typeface="Meiryo UI" panose="020B0604030504040204" pitchFamily="50" charset="-128"/>
                          <a:ea typeface="Meiryo UI" panose="020B0604030504040204" pitchFamily="50" charset="-128"/>
                        </a:rPr>
                        <a:t>～</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0.5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ja-JP" altLang="en-US" sz="700" b="1" u="none" strike="noStrike">
                          <a:effectLst/>
                          <a:latin typeface="Meiryo UI" panose="020B0604030504040204" pitchFamily="50" charset="-128"/>
                          <a:ea typeface="Meiryo UI" panose="020B0604030504040204" pitchFamily="50" charset="-128"/>
                        </a:rPr>
                        <a:t>万人</a:t>
                      </a:r>
                      <a:endParaRPr lang="ja-JP" altLang="en-US" sz="700" b="1"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350494"/>
                  </a:ext>
                </a:extLst>
              </a:tr>
              <a:tr h="134436">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0.5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ja-JP" altLang="en-US" sz="700" b="1" u="none" strike="noStrike" dirty="0">
                          <a:effectLst/>
                          <a:latin typeface="Meiryo UI" panose="020B0604030504040204" pitchFamily="50" charset="-128"/>
                          <a:ea typeface="Meiryo UI" panose="020B0604030504040204" pitchFamily="50" charset="-128"/>
                        </a:rPr>
                        <a:t>～</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ja-JP" altLang="en-US" sz="700" b="1" u="none" strike="noStrike" dirty="0">
                          <a:effectLst/>
                          <a:latin typeface="Meiryo UI" panose="020B0604030504040204" pitchFamily="50" charset="-128"/>
                          <a:ea typeface="Meiryo UI" panose="020B0604030504040204" pitchFamily="50" charset="-128"/>
                        </a:rPr>
                        <a:t>万人</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659986"/>
                  </a:ext>
                </a:extLst>
              </a:tr>
              <a:tr h="134436">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ja-JP" altLang="en-US" sz="700" b="1" u="none" strike="noStrike" dirty="0">
                          <a:effectLst/>
                          <a:latin typeface="Meiryo UI" panose="020B0604030504040204" pitchFamily="50" charset="-128"/>
                          <a:ea typeface="Meiryo UI" panose="020B0604030504040204" pitchFamily="50" charset="-128"/>
                        </a:rPr>
                        <a:t>～</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ja-JP" altLang="en-US" sz="700" b="1" u="none" strike="noStrike">
                          <a:effectLst/>
                          <a:latin typeface="Meiryo UI" panose="020B0604030504040204" pitchFamily="50" charset="-128"/>
                          <a:ea typeface="Meiryo UI" panose="020B0604030504040204" pitchFamily="50" charset="-128"/>
                        </a:rPr>
                        <a:t>万人</a:t>
                      </a:r>
                      <a:endParaRPr lang="ja-JP" altLang="en-US" sz="700" b="1"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5256512"/>
                  </a:ext>
                </a:extLst>
              </a:tr>
              <a:tr h="134436">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ja-JP" altLang="en-US" sz="700" b="1" u="none" strike="noStrike">
                          <a:effectLst/>
                          <a:latin typeface="Meiryo UI" panose="020B0604030504040204" pitchFamily="50" charset="-128"/>
                          <a:ea typeface="Meiryo UI" panose="020B0604030504040204" pitchFamily="50" charset="-128"/>
                        </a:rPr>
                        <a:t>～</a:t>
                      </a:r>
                      <a:endParaRPr lang="ja-JP" altLang="en-US" sz="700" b="1"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ja-JP" sz="700" b="1" u="none" strike="noStrike" dirty="0">
                          <a:effectLst/>
                          <a:latin typeface="Meiryo UI" panose="020B0604030504040204" pitchFamily="50" charset="-128"/>
                          <a:ea typeface="Meiryo UI" panose="020B0604030504040204" pitchFamily="50" charset="-128"/>
                        </a:rPr>
                        <a:t>10</a:t>
                      </a:r>
                      <a:endParaRPr lang="en-US" altLang="ja-JP" sz="7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ja-JP" altLang="en-US" sz="700" b="1" u="none" strike="noStrike">
                          <a:effectLst/>
                          <a:latin typeface="Meiryo UI" panose="020B0604030504040204" pitchFamily="50" charset="-128"/>
                          <a:ea typeface="Meiryo UI" panose="020B0604030504040204" pitchFamily="50" charset="-128"/>
                        </a:rPr>
                        <a:t>万人</a:t>
                      </a:r>
                      <a:endParaRPr lang="ja-JP" altLang="en-US" sz="700" b="1"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2789589"/>
                  </a:ext>
                </a:extLst>
              </a:tr>
              <a:tr h="134436">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ja-JP" altLang="en-US" sz="700" b="1" u="none" strike="noStrike" dirty="0">
                          <a:effectLst/>
                          <a:latin typeface="Meiryo UI" panose="020B0604030504040204" pitchFamily="50" charset="-128"/>
                          <a:ea typeface="Meiryo UI" panose="020B0604030504040204" pitchFamily="50" charset="-128"/>
                        </a:rPr>
                        <a:t>～</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50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ja-JP" altLang="en-US" sz="700" b="1" u="none" strike="noStrike">
                          <a:effectLst/>
                          <a:latin typeface="Meiryo UI" panose="020B0604030504040204" pitchFamily="50" charset="-128"/>
                          <a:ea typeface="Meiryo UI" panose="020B0604030504040204" pitchFamily="50" charset="-128"/>
                        </a:rPr>
                        <a:t>万人</a:t>
                      </a:r>
                      <a:endParaRPr lang="ja-JP" altLang="en-US" sz="700" b="1"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92747"/>
                  </a:ext>
                </a:extLst>
              </a:tr>
              <a:tr h="173881">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50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ja-JP" altLang="en-US" sz="700" b="1" u="none" strike="noStrike">
                          <a:effectLst/>
                          <a:latin typeface="Meiryo UI" panose="020B0604030504040204" pitchFamily="50" charset="-128"/>
                          <a:ea typeface="Meiryo UI" panose="020B0604030504040204" pitchFamily="50" charset="-128"/>
                        </a:rPr>
                        <a:t>～</a:t>
                      </a:r>
                      <a:endParaRPr lang="ja-JP" altLang="en-US" sz="700" b="1"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ja-JP" sz="700" b="1" u="none" strike="noStrike" dirty="0">
                          <a:effectLst/>
                          <a:latin typeface="Meiryo UI" panose="020B0604030504040204" pitchFamily="50" charset="-128"/>
                          <a:ea typeface="Meiryo UI" panose="020B0604030504040204" pitchFamily="50" charset="-128"/>
                        </a:rPr>
                        <a:t>100</a:t>
                      </a:r>
                      <a:endParaRPr lang="en-US" altLang="ja-JP" sz="7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ja-JP" altLang="en-US" sz="700" b="1" u="none" strike="noStrike" dirty="0">
                          <a:effectLst/>
                          <a:latin typeface="Meiryo UI" panose="020B0604030504040204" pitchFamily="50" charset="-128"/>
                          <a:ea typeface="Meiryo UI" panose="020B0604030504040204" pitchFamily="50" charset="-128"/>
                        </a:rPr>
                        <a:t>万人</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474996"/>
                  </a:ext>
                </a:extLst>
              </a:tr>
              <a:tr h="134436">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万人</a:t>
                      </a:r>
                      <a:endParaRPr lang="en-US" altLang="ja-JP" sz="7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n-US" altLang="ja-JP" sz="7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3115384"/>
                  </a:ext>
                </a:extLst>
              </a:tr>
            </a:tbl>
          </a:graphicData>
        </a:graphic>
      </p:graphicFrame>
      <p:sp>
        <p:nvSpPr>
          <p:cNvPr id="51" name="テキスト ボックス 50">
            <a:extLst>
              <a:ext uri="{FF2B5EF4-FFF2-40B4-BE49-F238E27FC236}">
                <a16:creationId xmlns:a16="http://schemas.microsoft.com/office/drawing/2014/main" id="{64230093-47E2-4FB8-9487-C4E01E5BB112}"/>
              </a:ext>
            </a:extLst>
          </p:cNvPr>
          <p:cNvSpPr txBox="1"/>
          <p:nvPr/>
        </p:nvSpPr>
        <p:spPr>
          <a:xfrm>
            <a:off x="64197" y="3956181"/>
            <a:ext cx="2897162" cy="230832"/>
          </a:xfrm>
          <a:prstGeom prst="rect">
            <a:avLst/>
          </a:prstGeom>
          <a:noFill/>
        </p:spPr>
        <p:txBody>
          <a:bodyPr wrap="square">
            <a:spAutoFit/>
          </a:bodyPr>
          <a:lstStyle>
            <a:defPPr>
              <a:defRPr lang="ja-JP"/>
            </a:defPPr>
            <a:lvl1pPr>
              <a:defRPr sz="1200" b="1">
                <a:solidFill>
                  <a:prstClr val="black"/>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（参考）観光客が各圏域に与える影響（一日あたり）</a:t>
            </a:r>
          </a:p>
        </p:txBody>
      </p:sp>
      <p:sp>
        <p:nvSpPr>
          <p:cNvPr id="49" name="テキスト ボックス 48">
            <a:extLst>
              <a:ext uri="{FF2B5EF4-FFF2-40B4-BE49-F238E27FC236}">
                <a16:creationId xmlns:a16="http://schemas.microsoft.com/office/drawing/2014/main" id="{53F79CA3-75D8-49F9-8E13-550CFB49C958}"/>
              </a:ext>
            </a:extLst>
          </p:cNvPr>
          <p:cNvSpPr txBox="1"/>
          <p:nvPr/>
        </p:nvSpPr>
        <p:spPr>
          <a:xfrm>
            <a:off x="144069" y="6652917"/>
            <a:ext cx="2977441" cy="180049"/>
          </a:xfrm>
          <a:prstGeom prst="rect">
            <a:avLst/>
          </a:prstGeom>
          <a:noFill/>
          <a:ln w="6350">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１：括弧内はタクシー１台当たりの昼夜間（車両数は登録車両数がベース）</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9DF681CC-892F-4E90-B1D9-6F96F028A03D}"/>
              </a:ext>
            </a:extLst>
          </p:cNvPr>
          <p:cNvSpPr txBox="1"/>
          <p:nvPr/>
        </p:nvSpPr>
        <p:spPr>
          <a:xfrm>
            <a:off x="2228573" y="6652917"/>
            <a:ext cx="1511055" cy="180049"/>
          </a:xfrm>
          <a:prstGeom prst="rect">
            <a:avLst/>
          </a:prstGeom>
          <a:noFill/>
          <a:ln w="6350">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２：日本人観光客のみの数字</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8" name="図 17">
            <a:extLst>
              <a:ext uri="{FF2B5EF4-FFF2-40B4-BE49-F238E27FC236}">
                <a16:creationId xmlns:a16="http://schemas.microsoft.com/office/drawing/2014/main" id="{6F7F89DC-C50D-40B6-AAB1-98299B34339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94040" y="1686482"/>
            <a:ext cx="1799041" cy="2100559"/>
          </a:xfrm>
          <a:prstGeom prst="rect">
            <a:avLst/>
          </a:prstGeom>
          <a:effectLst>
            <a:outerShdw blurRad="50800" dist="38100" dir="2700000" algn="tl" rotWithShape="0">
              <a:prstClr val="black">
                <a:alpha val="40000"/>
              </a:prstClr>
            </a:outerShdw>
          </a:effectLst>
        </p:spPr>
      </p:pic>
      <p:pic>
        <p:nvPicPr>
          <p:cNvPr id="27" name="図 26">
            <a:extLst>
              <a:ext uri="{FF2B5EF4-FFF2-40B4-BE49-F238E27FC236}">
                <a16:creationId xmlns:a16="http://schemas.microsoft.com/office/drawing/2014/main" id="{543B674C-29D5-46F7-8D58-6070FCDE62D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001352" y="1687534"/>
            <a:ext cx="1800618" cy="2102400"/>
          </a:xfrm>
          <a:prstGeom prst="rect">
            <a:avLst/>
          </a:prstGeom>
          <a:effectLst>
            <a:outerShdw blurRad="50800" dist="38100" dir="2700000" algn="tl" rotWithShape="0">
              <a:prstClr val="black">
                <a:alpha val="40000"/>
              </a:prstClr>
            </a:outerShdw>
          </a:effectLst>
        </p:spPr>
      </p:pic>
      <p:pic>
        <p:nvPicPr>
          <p:cNvPr id="29" name="図 28">
            <a:extLst>
              <a:ext uri="{FF2B5EF4-FFF2-40B4-BE49-F238E27FC236}">
                <a16:creationId xmlns:a16="http://schemas.microsoft.com/office/drawing/2014/main" id="{20AF6683-4B59-4554-8763-4C9199394411}"/>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77750" y="1683590"/>
            <a:ext cx="1772956" cy="2102400"/>
          </a:xfrm>
          <a:prstGeom prst="rect">
            <a:avLst/>
          </a:prstGeom>
          <a:effectLst>
            <a:outerShdw blurRad="50800" dist="38100" dir="2700000" algn="tl" rotWithShape="0">
              <a:prstClr val="black">
                <a:alpha val="40000"/>
              </a:prstClr>
            </a:outerShdw>
          </a:effectLst>
        </p:spPr>
      </p:pic>
      <p:pic>
        <p:nvPicPr>
          <p:cNvPr id="75" name="図 74">
            <a:extLst>
              <a:ext uri="{FF2B5EF4-FFF2-40B4-BE49-F238E27FC236}">
                <a16:creationId xmlns:a16="http://schemas.microsoft.com/office/drawing/2014/main" id="{4AE03352-8864-4F98-87E9-7A7652CF8D1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8956" y="2150134"/>
            <a:ext cx="193975" cy="989536"/>
          </a:xfrm>
          <a:prstGeom prst="rect">
            <a:avLst/>
          </a:prstGeom>
        </p:spPr>
      </p:pic>
      <p:cxnSp>
        <p:nvCxnSpPr>
          <p:cNvPr id="78" name="直線コネクタ 77">
            <a:extLst>
              <a:ext uri="{FF2B5EF4-FFF2-40B4-BE49-F238E27FC236}">
                <a16:creationId xmlns:a16="http://schemas.microsoft.com/office/drawing/2014/main" id="{BE57746D-423F-48EF-9FF8-94595A0F854F}"/>
              </a:ext>
            </a:extLst>
          </p:cNvPr>
          <p:cNvCxnSpPr/>
          <p:nvPr/>
        </p:nvCxnSpPr>
        <p:spPr>
          <a:xfrm>
            <a:off x="3350493" y="1434833"/>
            <a:ext cx="0" cy="5220000"/>
          </a:xfrm>
          <a:prstGeom prst="line">
            <a:avLst/>
          </a:prstGeom>
          <a:ln w="57150">
            <a:solidFill>
              <a:srgbClr val="DEEBF7"/>
            </a:solidFill>
            <a:prstDash val="sysDot"/>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BAF916EF-74C3-4351-AF4B-7BA71C68860E}"/>
              </a:ext>
            </a:extLst>
          </p:cNvPr>
          <p:cNvCxnSpPr/>
          <p:nvPr/>
        </p:nvCxnSpPr>
        <p:spPr>
          <a:xfrm>
            <a:off x="6616654" y="1434833"/>
            <a:ext cx="0" cy="5220000"/>
          </a:xfrm>
          <a:prstGeom prst="line">
            <a:avLst/>
          </a:prstGeom>
          <a:ln w="57150">
            <a:solidFill>
              <a:srgbClr val="DEEBF7"/>
            </a:solidFill>
            <a:prstDash val="sysDot"/>
          </a:ln>
        </p:spPr>
        <p:style>
          <a:lnRef idx="1">
            <a:schemeClr val="accent1"/>
          </a:lnRef>
          <a:fillRef idx="0">
            <a:schemeClr val="accent1"/>
          </a:fillRef>
          <a:effectRef idx="0">
            <a:schemeClr val="accent1"/>
          </a:effectRef>
          <a:fontRef idx="minor">
            <a:schemeClr val="tx1"/>
          </a:fontRef>
        </p:style>
      </p:cxnSp>
      <p:sp>
        <p:nvSpPr>
          <p:cNvPr id="84" name="矢印: 右 83">
            <a:extLst>
              <a:ext uri="{FF2B5EF4-FFF2-40B4-BE49-F238E27FC236}">
                <a16:creationId xmlns:a16="http://schemas.microsoft.com/office/drawing/2014/main" id="{F5E7BDB5-88C9-49FF-BCCC-46715FBD2A8F}"/>
              </a:ext>
            </a:extLst>
          </p:cNvPr>
          <p:cNvSpPr/>
          <p:nvPr/>
        </p:nvSpPr>
        <p:spPr>
          <a:xfrm>
            <a:off x="3000098" y="2321441"/>
            <a:ext cx="831574" cy="531844"/>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5" name="矢印: 右 84">
            <a:extLst>
              <a:ext uri="{FF2B5EF4-FFF2-40B4-BE49-F238E27FC236}">
                <a16:creationId xmlns:a16="http://schemas.microsoft.com/office/drawing/2014/main" id="{3F7B66D8-9CE0-46D2-8063-1266D0480934}"/>
              </a:ext>
            </a:extLst>
          </p:cNvPr>
          <p:cNvSpPr/>
          <p:nvPr/>
        </p:nvSpPr>
        <p:spPr>
          <a:xfrm>
            <a:off x="6200867" y="2321441"/>
            <a:ext cx="831574" cy="531844"/>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65569B44-CAB3-4E31-BF91-EE070AD6F0B1}"/>
              </a:ext>
            </a:extLst>
          </p:cNvPr>
          <p:cNvSpPr txBox="1"/>
          <p:nvPr/>
        </p:nvSpPr>
        <p:spPr>
          <a:xfrm>
            <a:off x="101062" y="1074994"/>
            <a:ext cx="9703490" cy="271730"/>
          </a:xfrm>
          <a:prstGeom prst="bracketPair">
            <a:avLst>
              <a:gd name="adj" fmla="val 6890"/>
            </a:avLst>
          </a:prstGeom>
          <a:noFill/>
          <a:ln w="6350" cap="flat" cmpd="sng" algn="ctr">
            <a:noFill/>
            <a:prstDash val="solid"/>
            <a:miter lim="800000"/>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※2022</a:t>
            </a:r>
            <a:r>
              <a:rPr kumimoji="0" lang="ja-JP" altLang="en-US" sz="11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年</a:t>
            </a:r>
            <a:r>
              <a:rPr kumimoji="0" lang="en-US" altLang="ja-JP" sz="11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10</a:t>
            </a:r>
            <a:r>
              <a:rPr kumimoji="0" lang="ja-JP" altLang="en-US" sz="11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月</a:t>
            </a:r>
            <a:r>
              <a:rPr kumimoji="0" lang="en-US" altLang="ja-JP" sz="11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31</a:t>
            </a:r>
            <a:r>
              <a:rPr kumimoji="0" lang="ja-JP" altLang="en-US" sz="11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日（月）から</a:t>
            </a:r>
            <a:r>
              <a:rPr kumimoji="0" lang="en-US" altLang="ja-JP" sz="11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11</a:t>
            </a:r>
            <a:r>
              <a:rPr kumimoji="0" lang="ja-JP" altLang="en-US" sz="11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月４日（金）における日本人観光客の人流を表したもの　</a:t>
            </a:r>
            <a:endParaRPr kumimoji="0" lang="en-US" altLang="ja-JP" sz="11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905E5315-D524-44D0-A3E6-15D8D65FD861}"/>
              </a:ext>
            </a:extLst>
          </p:cNvPr>
          <p:cNvSpPr txBox="1"/>
          <p:nvPr/>
        </p:nvSpPr>
        <p:spPr>
          <a:xfrm>
            <a:off x="3364203" y="3956181"/>
            <a:ext cx="2897162" cy="230832"/>
          </a:xfrm>
          <a:prstGeom prst="rect">
            <a:avLst/>
          </a:prstGeom>
          <a:noFill/>
        </p:spPr>
        <p:txBody>
          <a:bodyPr wrap="square">
            <a:spAutoFit/>
          </a:bodyPr>
          <a:lstStyle>
            <a:defPPr>
              <a:defRPr lang="ja-JP"/>
            </a:defPPr>
            <a:lvl1pPr>
              <a:defRPr sz="1200" b="1">
                <a:solidFill>
                  <a:prstClr val="black"/>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（参考）観光客が各圏域に与える影響（一日あたり）</a:t>
            </a:r>
          </a:p>
        </p:txBody>
      </p:sp>
      <p:sp>
        <p:nvSpPr>
          <p:cNvPr id="30" name="テキスト ボックス 29">
            <a:extLst>
              <a:ext uri="{FF2B5EF4-FFF2-40B4-BE49-F238E27FC236}">
                <a16:creationId xmlns:a16="http://schemas.microsoft.com/office/drawing/2014/main" id="{48A0FF1A-84C9-4818-B8E6-177BC0EFF3F8}"/>
              </a:ext>
            </a:extLst>
          </p:cNvPr>
          <p:cNvSpPr txBox="1"/>
          <p:nvPr/>
        </p:nvSpPr>
        <p:spPr>
          <a:xfrm>
            <a:off x="6617941" y="3956181"/>
            <a:ext cx="2897162" cy="230832"/>
          </a:xfrm>
          <a:prstGeom prst="rect">
            <a:avLst/>
          </a:prstGeom>
          <a:noFill/>
        </p:spPr>
        <p:txBody>
          <a:bodyPr wrap="square">
            <a:spAutoFit/>
          </a:bodyPr>
          <a:lstStyle>
            <a:defPPr>
              <a:defRPr lang="ja-JP"/>
            </a:defPPr>
            <a:lvl1pPr>
              <a:defRPr sz="1200" b="1">
                <a:solidFill>
                  <a:prstClr val="black"/>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（参考）観光客が各圏域に与える影響（一日あたり）</a:t>
            </a:r>
          </a:p>
        </p:txBody>
      </p:sp>
      <p:sp>
        <p:nvSpPr>
          <p:cNvPr id="31" name="テキスト ボックス 30">
            <a:extLst>
              <a:ext uri="{FF2B5EF4-FFF2-40B4-BE49-F238E27FC236}">
                <a16:creationId xmlns:a16="http://schemas.microsoft.com/office/drawing/2014/main" id="{C628BC77-4CF8-4950-9A64-6126F57BE267}"/>
              </a:ext>
            </a:extLst>
          </p:cNvPr>
          <p:cNvSpPr txBox="1"/>
          <p:nvPr/>
        </p:nvSpPr>
        <p:spPr>
          <a:xfrm>
            <a:off x="3253398" y="6654833"/>
            <a:ext cx="2702161" cy="180049"/>
          </a:xfrm>
          <a:prstGeom prst="rect">
            <a:avLst/>
          </a:prstGeom>
          <a:noFill/>
          <a:ln w="6350">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：大阪市・堺市・豊中市・吹田市・八尾市・東大阪市・守口市・門真市を含む交通圏</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1D712D0E-F5D4-483C-88F9-87E95AAA162A}"/>
              </a:ext>
            </a:extLst>
          </p:cNvPr>
          <p:cNvSpPr txBox="1"/>
          <p:nvPr/>
        </p:nvSpPr>
        <p:spPr>
          <a:xfrm>
            <a:off x="442660" y="4638901"/>
            <a:ext cx="288862"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endPar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7456C4C8-23DE-4D10-8083-52F072581D23}"/>
              </a:ext>
            </a:extLst>
          </p:cNvPr>
          <p:cNvSpPr txBox="1"/>
          <p:nvPr/>
        </p:nvSpPr>
        <p:spPr>
          <a:xfrm>
            <a:off x="3711000" y="4654946"/>
            <a:ext cx="288862"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endPar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526FCE6B-6282-40B0-BA9E-E190531FC43E}"/>
              </a:ext>
            </a:extLst>
          </p:cNvPr>
          <p:cNvSpPr txBox="1"/>
          <p:nvPr/>
        </p:nvSpPr>
        <p:spPr>
          <a:xfrm>
            <a:off x="6961077" y="4638900"/>
            <a:ext cx="288862"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endPar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5" name="直線コネクタ 34">
            <a:extLst>
              <a:ext uri="{FF2B5EF4-FFF2-40B4-BE49-F238E27FC236}">
                <a16:creationId xmlns:a16="http://schemas.microsoft.com/office/drawing/2014/main" id="{12B95B92-BCCF-4140-97AA-53C05F5DB15F}"/>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533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81F2B085-E234-4940-8034-43CFA47089E6}"/>
              </a:ext>
            </a:extLst>
          </p:cNvPr>
          <p:cNvSpPr txBox="1"/>
          <p:nvPr/>
        </p:nvSpPr>
        <p:spPr>
          <a:xfrm>
            <a:off x="101448" y="604715"/>
            <a:ext cx="9703105" cy="746276"/>
          </a:xfrm>
          <a:prstGeom prst="rect">
            <a:avLst/>
          </a:prstGeom>
          <a:solidFill>
            <a:srgbClr val="D8E9FC"/>
          </a:solidFill>
          <a:ln w="6350">
            <a:noFill/>
          </a:ln>
          <a:effectLst/>
        </p:spPr>
        <p:txBody>
          <a:bodyPr wrap="square" tIns="72000" bIns="72000">
            <a:spAutoFit/>
          </a:bodyPr>
          <a:lstStyle>
            <a:defPPr>
              <a:defRPr lang="ja-JP"/>
            </a:defPPr>
            <a:lvl1pPr marL="285750" indent="-285750">
              <a:lnSpc>
                <a:spcPct val="130000"/>
              </a:lnSpc>
              <a:buFont typeface="Wingdings" panose="05000000000000000000" pitchFamily="2" charset="2"/>
              <a:buChar char="l"/>
              <a:defRPr sz="1400">
                <a:solidFill>
                  <a:prstClr val="black"/>
                </a:solidFill>
                <a:latin typeface="Meiryo UI" panose="020B0604030504040204" pitchFamily="50" charset="-128"/>
                <a:ea typeface="Meiryo UI" panose="020B0604030504040204" pitchFamily="50" charset="-128"/>
              </a:defRPr>
            </a:lvl1p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大阪府内には大阪市内と市外で同数程度の飲食店があり、各圏域にも他県の主要都市並みに飲食店が立地</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時以降も営業している飲食店は府内で約７千店舗</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あり、深夜まで飲食を楽しめるスポットが各圏域に立地</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スライド番号プレースホルダー 3">
            <a:extLst>
              <a:ext uri="{FF2B5EF4-FFF2-40B4-BE49-F238E27FC236}">
                <a16:creationId xmlns:a16="http://schemas.microsoft.com/office/drawing/2014/main" id="{EC0010AA-E80C-4127-8DA1-62FE8D819397}"/>
              </a:ext>
            </a:extLst>
          </p:cNvPr>
          <p:cNvSpPr>
            <a:spLocks noGrp="1"/>
          </p:cNvSpPr>
          <p:nvPr>
            <p:ph type="sldNum" sz="quarter" idx="12"/>
          </p:nvPr>
        </p:nvSpPr>
        <p:spPr>
          <a:xfrm>
            <a:off x="7677150" y="6488114"/>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a:extLst>
              <a:ext uri="{FF2B5EF4-FFF2-40B4-BE49-F238E27FC236}">
                <a16:creationId xmlns:a16="http://schemas.microsoft.com/office/drawing/2014/main" id="{6075C823-D080-42E9-AF19-11013D0860B9}"/>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資料⑩　府内飲食店数</a:t>
            </a:r>
            <a:r>
              <a:rPr kumimoji="0" lang="ja-JP" altLang="en-US" dirty="0">
                <a:latin typeface="HGS創英角ｺﾞｼｯｸUB" panose="020B0900000000000000" pitchFamily="50" charset="-128"/>
                <a:ea typeface="HGS創英角ｺﾞｼｯｸUB" panose="020B0900000000000000" pitchFamily="50" charset="-128"/>
              </a:rPr>
              <a:t>（深夜営業含む）</a:t>
            </a:r>
            <a:endParaRPr kumimoji="0" lang="en-US" altLang="ja-JP" sz="2400" dirty="0">
              <a:latin typeface="HGS創英角ｺﾞｼｯｸUB" panose="020B0900000000000000" pitchFamily="50" charset="-128"/>
              <a:ea typeface="HGS創英角ｺﾞｼｯｸUB" panose="020B0900000000000000" pitchFamily="50" charset="-128"/>
            </a:endParaRPr>
          </a:p>
        </p:txBody>
      </p:sp>
      <p:cxnSp>
        <p:nvCxnSpPr>
          <p:cNvPr id="65" name="直線コネクタ 64">
            <a:extLst>
              <a:ext uri="{FF2B5EF4-FFF2-40B4-BE49-F238E27FC236}">
                <a16:creationId xmlns:a16="http://schemas.microsoft.com/office/drawing/2014/main" id="{647277D2-9850-4534-BD28-2700DDDDFEC0}"/>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19DE3DCE-B316-4E5A-AC35-372731FF467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8017" y="1620020"/>
            <a:ext cx="4468337" cy="4698926"/>
          </a:xfrm>
          <a:prstGeom prst="rect">
            <a:avLst/>
          </a:prstGeom>
        </p:spPr>
      </p:pic>
      <p:sp>
        <p:nvSpPr>
          <p:cNvPr id="16" name="楕円 15">
            <a:extLst>
              <a:ext uri="{FF2B5EF4-FFF2-40B4-BE49-F238E27FC236}">
                <a16:creationId xmlns:a16="http://schemas.microsoft.com/office/drawing/2014/main" id="{983CB231-2D8C-475C-B517-72190B3746A2}"/>
              </a:ext>
            </a:extLst>
          </p:cNvPr>
          <p:cNvSpPr>
            <a:spLocks noChangeAspect="1"/>
          </p:cNvSpPr>
          <p:nvPr/>
        </p:nvSpPr>
        <p:spPr>
          <a:xfrm>
            <a:off x="312212" y="3119764"/>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A25D30F5-403B-4B3E-A7FA-5E1E070A3762}"/>
              </a:ext>
            </a:extLst>
          </p:cNvPr>
          <p:cNvSpPr txBox="1"/>
          <p:nvPr/>
        </p:nvSpPr>
        <p:spPr>
          <a:xfrm>
            <a:off x="511997" y="3051240"/>
            <a:ext cx="2213301"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=24</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時以降も営業している店舗</a:t>
            </a:r>
            <a:endPar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7" name="テキスト ボックス 16">
            <a:extLst>
              <a:ext uri="{FF2B5EF4-FFF2-40B4-BE49-F238E27FC236}">
                <a16:creationId xmlns:a16="http://schemas.microsoft.com/office/drawing/2014/main" id="{6B8309E7-F4D6-4165-AC88-7F0E49E905FD}"/>
              </a:ext>
            </a:extLst>
          </p:cNvPr>
          <p:cNvSpPr txBox="1"/>
          <p:nvPr/>
        </p:nvSpPr>
        <p:spPr>
          <a:xfrm>
            <a:off x="7272676" y="6340168"/>
            <a:ext cx="2027208" cy="1692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時以降営業店舗数は大阪府調査</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3" name="表 22">
            <a:extLst>
              <a:ext uri="{FF2B5EF4-FFF2-40B4-BE49-F238E27FC236}">
                <a16:creationId xmlns:a16="http://schemas.microsoft.com/office/drawing/2014/main" id="{5AF5C70F-8906-4A72-8D0D-9763F3943919}"/>
              </a:ext>
            </a:extLst>
          </p:cNvPr>
          <p:cNvGraphicFramePr>
            <a:graphicFrameLocks noGrp="1"/>
          </p:cNvGraphicFramePr>
          <p:nvPr>
            <p:extLst>
              <p:ext uri="{D42A27DB-BD31-4B8C-83A1-F6EECF244321}">
                <p14:modId xmlns:p14="http://schemas.microsoft.com/office/powerpoint/2010/main" val="3704088818"/>
              </p:ext>
            </p:extLst>
          </p:nvPr>
        </p:nvGraphicFramePr>
        <p:xfrm>
          <a:off x="5402587" y="5072403"/>
          <a:ext cx="3844217" cy="1151636"/>
        </p:xfrm>
        <a:graphic>
          <a:graphicData uri="http://schemas.openxmlformats.org/drawingml/2006/table">
            <a:tbl>
              <a:tblPr>
                <a:tableStyleId>{5940675A-B579-460E-94D1-54222C63F5DA}</a:tableStyleId>
              </a:tblPr>
              <a:tblGrid>
                <a:gridCol w="1180091">
                  <a:extLst>
                    <a:ext uri="{9D8B030D-6E8A-4147-A177-3AD203B41FA5}">
                      <a16:colId xmlns:a16="http://schemas.microsoft.com/office/drawing/2014/main" val="3478180346"/>
                    </a:ext>
                  </a:extLst>
                </a:gridCol>
                <a:gridCol w="1332063">
                  <a:extLst>
                    <a:ext uri="{9D8B030D-6E8A-4147-A177-3AD203B41FA5}">
                      <a16:colId xmlns:a16="http://schemas.microsoft.com/office/drawing/2014/main" val="2061614763"/>
                    </a:ext>
                  </a:extLst>
                </a:gridCol>
                <a:gridCol w="1332063">
                  <a:extLst>
                    <a:ext uri="{9D8B030D-6E8A-4147-A177-3AD203B41FA5}">
                      <a16:colId xmlns:a16="http://schemas.microsoft.com/office/drawing/2014/main" val="2764962937"/>
                    </a:ext>
                  </a:extLst>
                </a:gridCol>
              </a:tblGrid>
              <a:tr h="288000">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さいたま市</a:t>
                      </a: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3,877</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433</a:t>
                      </a:r>
                      <a:r>
                        <a:rPr kumimoji="1" lang="ja-JP" altLang="en-US"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0595268"/>
                  </a:ext>
                </a:extLst>
              </a:tr>
              <a:tr h="287818">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千葉市</a:t>
                      </a: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2,620</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435</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7531227"/>
                  </a:ext>
                </a:extLst>
              </a:tr>
              <a:tr h="287818">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越谷市</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1,189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143</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1112944"/>
                  </a:ext>
                </a:extLst>
              </a:tr>
              <a:tr h="288000">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相模原市</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2,094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同市南区：</a:t>
                      </a: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769</a:t>
                      </a:r>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249</a:t>
                      </a:r>
                      <a:r>
                        <a:rPr kumimoji="1" lang="ja-JP" altLang="en-US"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同市南区：</a:t>
                      </a: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91</a:t>
                      </a:r>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90841"/>
                  </a:ext>
                </a:extLst>
              </a:tr>
            </a:tbl>
          </a:graphicData>
        </a:graphic>
      </p:graphicFrame>
      <p:sp>
        <p:nvSpPr>
          <p:cNvPr id="24" name="大かっこ 23">
            <a:extLst>
              <a:ext uri="{FF2B5EF4-FFF2-40B4-BE49-F238E27FC236}">
                <a16:creationId xmlns:a16="http://schemas.microsoft.com/office/drawing/2014/main" id="{34EBC157-278B-4332-90DB-89BE6A341BE2}"/>
              </a:ext>
            </a:extLst>
          </p:cNvPr>
          <p:cNvSpPr/>
          <p:nvPr/>
        </p:nvSpPr>
        <p:spPr>
          <a:xfrm>
            <a:off x="5273066" y="4892063"/>
            <a:ext cx="4170435" cy="1347438"/>
          </a:xfrm>
          <a:prstGeom prst="bracketPair">
            <a:avLst>
              <a:gd name="adj" fmla="val 6227"/>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DEFF5308-DF45-4D80-BAF1-D84996D99758}"/>
              </a:ext>
            </a:extLst>
          </p:cNvPr>
          <p:cNvSpPr txBox="1"/>
          <p:nvPr/>
        </p:nvSpPr>
        <p:spPr>
          <a:xfrm>
            <a:off x="5327682" y="4826907"/>
            <a:ext cx="357416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参考：他の主要都市</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51D30F83-DE3C-4B71-B30B-67AA0EFB0F2F}"/>
              </a:ext>
            </a:extLst>
          </p:cNvPr>
          <p:cNvSpPr txBox="1"/>
          <p:nvPr/>
        </p:nvSpPr>
        <p:spPr>
          <a:xfrm>
            <a:off x="7226956" y="6239501"/>
            <a:ext cx="2290424" cy="1692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（出典）飲食店　 ：事業所数は総務省統計局「令和３年経済センサス」　</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9" name="表 28">
            <a:extLst>
              <a:ext uri="{FF2B5EF4-FFF2-40B4-BE49-F238E27FC236}">
                <a16:creationId xmlns:a16="http://schemas.microsoft.com/office/drawing/2014/main" id="{200C4E01-8298-4EFA-853E-966AE0F77CDE}"/>
              </a:ext>
            </a:extLst>
          </p:cNvPr>
          <p:cNvGraphicFramePr>
            <a:graphicFrameLocks noGrp="1"/>
          </p:cNvGraphicFramePr>
          <p:nvPr>
            <p:extLst>
              <p:ext uri="{D42A27DB-BD31-4B8C-83A1-F6EECF244321}">
                <p14:modId xmlns:p14="http://schemas.microsoft.com/office/powerpoint/2010/main" val="1810616337"/>
              </p:ext>
            </p:extLst>
          </p:nvPr>
        </p:nvGraphicFramePr>
        <p:xfrm>
          <a:off x="5402587" y="1694218"/>
          <a:ext cx="3844215" cy="2967960"/>
        </p:xfrm>
        <a:graphic>
          <a:graphicData uri="http://schemas.openxmlformats.org/drawingml/2006/table">
            <a:tbl>
              <a:tblPr>
                <a:tableStyleId>{5940675A-B579-460E-94D1-54222C63F5DA}</a:tableStyleId>
              </a:tblPr>
              <a:tblGrid>
                <a:gridCol w="1174795">
                  <a:extLst>
                    <a:ext uri="{9D8B030D-6E8A-4147-A177-3AD203B41FA5}">
                      <a16:colId xmlns:a16="http://schemas.microsoft.com/office/drawing/2014/main" val="3010988535"/>
                    </a:ext>
                  </a:extLst>
                </a:gridCol>
                <a:gridCol w="1334710">
                  <a:extLst>
                    <a:ext uri="{9D8B030D-6E8A-4147-A177-3AD203B41FA5}">
                      <a16:colId xmlns:a16="http://schemas.microsoft.com/office/drawing/2014/main" val="2056231296"/>
                    </a:ext>
                  </a:extLst>
                </a:gridCol>
                <a:gridCol w="1334710">
                  <a:extLst>
                    <a:ext uri="{9D8B030D-6E8A-4147-A177-3AD203B41FA5}">
                      <a16:colId xmlns:a16="http://schemas.microsoft.com/office/drawing/2014/main" val="677621079"/>
                    </a:ext>
                  </a:extLst>
                </a:gridCol>
              </a:tblGrid>
              <a:tr h="430330">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営業区域</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飲食店</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事業所数</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10800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en-US" altLang="ja-JP" sz="1200" b="1" i="0" u="none" strike="noStrike" dirty="0">
                          <a:solidFill>
                            <a:schemeClr val="tx1"/>
                          </a:solidFill>
                          <a:effectLst/>
                          <a:latin typeface="Meiryo UI" panose="020B0604030504040204" pitchFamily="50" charset="-128"/>
                          <a:ea typeface="Meiryo UI" panose="020B0604030504040204" pitchFamily="50" charset="-128"/>
                        </a:rPr>
                        <a:t>24</a:t>
                      </a: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時以降営業店舗数</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txBody>
                  <a:tcPr marL="10800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859294907"/>
                  </a:ext>
                </a:extLst>
              </a:tr>
              <a:tr h="306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u="none" strike="noStrike" dirty="0">
                          <a:solidFill>
                            <a:schemeClr val="tx1"/>
                          </a:solidFill>
                          <a:effectLst/>
                          <a:latin typeface="Meiryo UI" panose="020B0604030504040204" pitchFamily="50" charset="-128"/>
                          <a:ea typeface="Meiryo UI" panose="020B0604030504040204" pitchFamily="50" charset="-128"/>
                        </a:rPr>
                        <a:t>大阪市域</a:t>
                      </a:r>
                      <a:endParaRPr lang="en-US" altLang="ja-JP" sz="1200" b="1"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（うち大阪市内）</a:t>
                      </a: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32,123</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22,031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店）</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6,061</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kumimoji="1" lang="en-US" altLang="ja-JP" sz="8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5,134</a:t>
                      </a:r>
                      <a:r>
                        <a:rPr kumimoji="1" lang="ja-JP" altLang="en-US" sz="8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8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730987"/>
                  </a:ext>
                </a:extLst>
              </a:tr>
              <a:tr h="306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北摂</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3,328</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ja-JP" altLang="en-US" sz="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342</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111035"/>
                  </a:ext>
                </a:extLst>
              </a:tr>
              <a:tr h="306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河北</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2,739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ja-JP" altLang="en-US" sz="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260</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830806"/>
                  </a:ext>
                </a:extLst>
              </a:tr>
              <a:tr h="306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河南</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1,265</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ja-JP" altLang="en-US" sz="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78</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5473045"/>
                  </a:ext>
                </a:extLst>
              </a:tr>
              <a:tr h="306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河南</a:t>
                      </a:r>
                      <a:r>
                        <a:rPr lang="en-US" sz="1200" b="1" u="none" strike="noStrike" dirty="0">
                          <a:solidFill>
                            <a:schemeClr val="tx1"/>
                          </a:solidFill>
                          <a:effectLst/>
                          <a:latin typeface="Meiryo UI" panose="020B0604030504040204" pitchFamily="50" charset="-128"/>
                          <a:ea typeface="Meiryo UI" panose="020B0604030504040204" pitchFamily="50" charset="-128"/>
                        </a:rPr>
                        <a:t>Ｂ</a:t>
                      </a:r>
                      <a:endParaRPr 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771</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56</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644356"/>
                  </a:ext>
                </a:extLst>
              </a:tr>
              <a:tr h="306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泉州</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3,256</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ja-JP" altLang="en-US" sz="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188</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7449270"/>
                  </a:ext>
                </a:extLst>
              </a:tr>
              <a:tr h="30600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豊能郡</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a:t>
                      </a:r>
                      <a:r>
                        <a:rPr kumimoji="1" lang="ja-JP" altLang="en-US" sz="900" b="0" i="0" u="none" strike="noStrike" kern="1200" noProof="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店</a:t>
                      </a:r>
                      <a:endParaRPr kumimoji="1" lang="en-US" altLang="ja-JP" sz="900" b="0" i="0" u="none" strike="noStrike"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471666"/>
                  </a:ext>
                </a:extLst>
              </a:tr>
              <a:tr h="360000">
                <a:tc>
                  <a:txBody>
                    <a:bodyPr/>
                    <a:lstStyle/>
                    <a:p>
                      <a:pPr algn="ct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合計</a:t>
                      </a:r>
                    </a:p>
                  </a:txBody>
                  <a:tcPr marL="3600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43,552</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endParaRPr>
                    </a:p>
                  </a:txBody>
                  <a:tcPr marL="0" marR="108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6,985</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店</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0" marR="10800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1647444"/>
                  </a:ext>
                </a:extLst>
              </a:tr>
            </a:tbl>
          </a:graphicData>
        </a:graphic>
      </p:graphicFrame>
    </p:spTree>
    <p:extLst>
      <p:ext uri="{BB962C8B-B14F-4D97-AF65-F5344CB8AC3E}">
        <p14:creationId xmlns:p14="http://schemas.microsoft.com/office/powerpoint/2010/main" val="3765365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739493A-14A8-4D76-AFB3-B0756339C253}"/>
              </a:ext>
            </a:extLst>
          </p:cNvPr>
          <p:cNvSpPr>
            <a:spLocks noGrp="1"/>
          </p:cNvSpPr>
          <p:nvPr>
            <p:ph type="sldNum" sz="quarter" idx="12"/>
          </p:nvPr>
        </p:nvSpPr>
        <p:spPr>
          <a:xfrm>
            <a:off x="7677150" y="6614445"/>
            <a:ext cx="2228850" cy="243555"/>
          </a:xfrm>
        </p:spPr>
        <p:txBody>
          <a:bodyPr/>
          <a:lstStyle/>
          <a:p>
            <a:fld id="{5B0B8014-55CF-4DD0-8DDF-2F1E874D5A54}" type="slidenum">
              <a:rPr kumimoji="1" lang="ja-JP" altLang="en-US" smtClean="0"/>
              <a:t>1</a:t>
            </a:fld>
            <a:endParaRPr kumimoji="1" lang="ja-JP" altLang="en-US" dirty="0"/>
          </a:p>
        </p:txBody>
      </p:sp>
      <p:sp>
        <p:nvSpPr>
          <p:cNvPr id="8" name="テキスト ボックス 7">
            <a:extLst>
              <a:ext uri="{FF2B5EF4-FFF2-40B4-BE49-F238E27FC236}">
                <a16:creationId xmlns:a16="http://schemas.microsoft.com/office/drawing/2014/main" id="{83253EE8-88D9-4B6A-ADD4-47495C0A8441}"/>
              </a:ext>
            </a:extLst>
          </p:cNvPr>
          <p:cNvSpPr txBox="1"/>
          <p:nvPr/>
        </p:nvSpPr>
        <p:spPr>
          <a:xfrm>
            <a:off x="-147484" y="176169"/>
            <a:ext cx="2082298" cy="53553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10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目次</a:t>
            </a:r>
          </a:p>
        </p:txBody>
      </p:sp>
      <p:cxnSp>
        <p:nvCxnSpPr>
          <p:cNvPr id="14" name="直線コネクタ 13">
            <a:extLst>
              <a:ext uri="{FF2B5EF4-FFF2-40B4-BE49-F238E27FC236}">
                <a16:creationId xmlns:a16="http://schemas.microsoft.com/office/drawing/2014/main" id="{1BA7AF57-001B-4A89-B813-33D47B4AAEFD}"/>
              </a:ext>
            </a:extLst>
          </p:cNvPr>
          <p:cNvCxnSpPr>
            <a:cxnSpLocks/>
          </p:cNvCxnSpPr>
          <p:nvPr/>
        </p:nvCxnSpPr>
        <p:spPr>
          <a:xfrm flipV="1">
            <a:off x="453000" y="733609"/>
            <a:ext cx="9000000" cy="0"/>
          </a:xfrm>
          <a:prstGeom prst="line">
            <a:avLst/>
          </a:prstGeom>
          <a:ln w="19050">
            <a:solidFill>
              <a:srgbClr val="083465"/>
            </a:solidFill>
          </a:ln>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F9877205-FE88-4261-814C-1D0B312282ED}"/>
              </a:ext>
            </a:extLst>
          </p:cNvPr>
          <p:cNvSpPr txBox="1"/>
          <p:nvPr/>
        </p:nvSpPr>
        <p:spPr>
          <a:xfrm>
            <a:off x="893665" y="1153833"/>
            <a:ext cx="8154076" cy="5043304"/>
          </a:xfrm>
          <a:prstGeom prst="rect">
            <a:avLst/>
          </a:prstGeom>
          <a:noFill/>
        </p:spPr>
        <p:txBody>
          <a:bodyPr wrap="square">
            <a:spAutoFit/>
          </a:bodyPr>
          <a:lstStyle>
            <a:defPPr>
              <a:defRPr lang="ja-JP"/>
            </a:defPPr>
            <a:lvl1pPr marR="0" lvl="0" indent="0" algn="ctr" fontAlgn="auto">
              <a:lnSpc>
                <a:spcPct val="90000"/>
              </a:lnSpc>
              <a:spcBef>
                <a:spcPct val="0"/>
              </a:spcBef>
              <a:spcAft>
                <a:spcPts val="0"/>
              </a:spcAft>
              <a:buClrTx/>
              <a:buSzTx/>
              <a:buFontTx/>
              <a:buNone/>
              <a:tabLst/>
              <a:defRPr sz="3200" b="0" i="0" u="none" strike="noStrike" cap="none" spc="100" normalizeH="0" baseline="0">
                <a:ln>
                  <a:noFill/>
                </a:ln>
                <a:solidFill>
                  <a:prstClr val="black"/>
                </a:solidFill>
                <a:effectLst/>
                <a:uLnTx/>
                <a:uFillTx/>
                <a:latin typeface="HGS創英角ｺﾞｼｯｸUB" panose="020B0900000000000000" pitchFamily="50" charset="-128"/>
                <a:ea typeface="HGS創英角ｺﾞｼｯｸUB" panose="020B0900000000000000" pitchFamily="50" charset="-128"/>
              </a:defRPr>
            </a:lvl1pPr>
          </a:lstStyle>
          <a:p>
            <a:pPr algn="l">
              <a:lnSpc>
                <a:spcPct val="250000"/>
              </a:lnSpc>
              <a:tabLst>
                <a:tab pos="541338" algn="l"/>
              </a:tabLst>
            </a:pPr>
            <a:r>
              <a:rPr lang="ja-JP" altLang="en-US" sz="2000" spc="0" dirty="0">
                <a:solidFill>
                  <a:schemeClr val="tx1"/>
                </a:solidFill>
                <a:highlight>
                  <a:srgbClr val="FFFFFF"/>
                </a:highlight>
              </a:rPr>
              <a:t>１．</a:t>
            </a:r>
            <a:r>
              <a:rPr lang="en-US" altLang="zh-CN" sz="2000" spc="0" dirty="0">
                <a:solidFill>
                  <a:schemeClr val="tx1"/>
                </a:solidFill>
                <a:highlight>
                  <a:srgbClr val="FFFFFF"/>
                </a:highlight>
              </a:rPr>
              <a:t>2024</a:t>
            </a:r>
            <a:r>
              <a:rPr lang="zh-CN" altLang="en-US" sz="2000" spc="0" dirty="0">
                <a:solidFill>
                  <a:schemeClr val="tx1"/>
                </a:solidFill>
                <a:highlight>
                  <a:srgbClr val="FFFFFF"/>
                </a:highlight>
              </a:rPr>
              <a:t>年３月</a:t>
            </a:r>
            <a:r>
              <a:rPr lang="ja-JP" altLang="en-US" sz="2000" spc="0" dirty="0">
                <a:solidFill>
                  <a:schemeClr val="tx1"/>
                </a:solidFill>
                <a:highlight>
                  <a:srgbClr val="FFFFFF"/>
                </a:highlight>
              </a:rPr>
              <a:t>パブリックコメント</a:t>
            </a:r>
            <a:r>
              <a:rPr lang="zh-CN" altLang="en-US" sz="2000" spc="0" dirty="0">
                <a:solidFill>
                  <a:schemeClr val="tx1"/>
                </a:solidFill>
                <a:highlight>
                  <a:srgbClr val="FFFFFF"/>
                </a:highlight>
              </a:rPr>
              <a:t>提案内容</a:t>
            </a:r>
            <a:endParaRPr lang="en-US" altLang="ja-JP" sz="2000" spc="0" dirty="0">
              <a:solidFill>
                <a:schemeClr val="tx1"/>
              </a:solidFill>
              <a:highlight>
                <a:srgbClr val="FFFFFF"/>
              </a:highlight>
            </a:endParaRPr>
          </a:p>
          <a:p>
            <a:pPr algn="l">
              <a:lnSpc>
                <a:spcPct val="250000"/>
              </a:lnSpc>
              <a:tabLst>
                <a:tab pos="541338" algn="l"/>
              </a:tabLst>
            </a:pPr>
            <a:r>
              <a:rPr lang="ja-JP" altLang="en-US" sz="2000" spc="0" dirty="0">
                <a:solidFill>
                  <a:schemeClr val="tx1"/>
                </a:solidFill>
                <a:highlight>
                  <a:srgbClr val="FFFFFF"/>
                </a:highlight>
              </a:rPr>
              <a:t>２．万博期間中のタクシー需給予測（再試算）</a:t>
            </a:r>
            <a:br>
              <a:rPr lang="en-US" altLang="ja-JP" sz="2000" spc="0" dirty="0">
                <a:solidFill>
                  <a:schemeClr val="tx1"/>
                </a:solidFill>
                <a:highlight>
                  <a:srgbClr val="FFFFFF"/>
                </a:highlight>
              </a:rPr>
            </a:br>
            <a:r>
              <a:rPr lang="ja-JP" altLang="en-US" sz="2000" spc="0" dirty="0">
                <a:solidFill>
                  <a:schemeClr val="tx1"/>
                </a:solidFill>
                <a:highlight>
                  <a:srgbClr val="FFFFFF"/>
                </a:highlight>
              </a:rPr>
              <a:t>３．国家プロジェクトである万博期間中の緩和について</a:t>
            </a:r>
          </a:p>
          <a:p>
            <a:pPr algn="l">
              <a:lnSpc>
                <a:spcPct val="250000"/>
              </a:lnSpc>
              <a:tabLst>
                <a:tab pos="541338" algn="l"/>
              </a:tabLst>
            </a:pPr>
            <a:r>
              <a:rPr lang="ja-JP" altLang="en-US" sz="1800" spc="0" dirty="0">
                <a:solidFill>
                  <a:schemeClr val="tx1"/>
                </a:solidFill>
                <a:highlight>
                  <a:srgbClr val="FFFFFF"/>
                </a:highlight>
                <a:latin typeface="Meiryo UI" panose="020B0604030504040204" pitchFamily="50" charset="-128"/>
                <a:ea typeface="Meiryo UI" panose="020B0604030504040204" pitchFamily="50" charset="-128"/>
              </a:rPr>
              <a:t>　　</a:t>
            </a:r>
            <a:r>
              <a:rPr lang="ja-JP" altLang="en-US" sz="1800" b="1" spc="0" dirty="0">
                <a:solidFill>
                  <a:schemeClr val="tx1"/>
                </a:solidFill>
                <a:highlight>
                  <a:srgbClr val="FFFFFF"/>
                </a:highlight>
                <a:latin typeface="Meiryo UI" panose="020B0604030504040204" pitchFamily="50" charset="-128"/>
                <a:ea typeface="Meiryo UI" panose="020B0604030504040204" pitchFamily="50" charset="-128"/>
              </a:rPr>
              <a:t>（１）「府内全域」の必要性について</a:t>
            </a:r>
            <a:endParaRPr lang="en-US" altLang="ja-JP" sz="1800" b="1" spc="0" dirty="0">
              <a:solidFill>
                <a:schemeClr val="tx1"/>
              </a:solidFill>
              <a:highlight>
                <a:srgbClr val="FFFFFF"/>
              </a:highlight>
              <a:latin typeface="Meiryo UI" panose="020B0604030504040204" pitchFamily="50" charset="-128"/>
              <a:ea typeface="Meiryo UI" panose="020B0604030504040204" pitchFamily="50" charset="-128"/>
            </a:endParaRPr>
          </a:p>
          <a:p>
            <a:pPr algn="l">
              <a:lnSpc>
                <a:spcPct val="250000"/>
              </a:lnSpc>
              <a:tabLst>
                <a:tab pos="541338" algn="l"/>
              </a:tabLst>
            </a:pPr>
            <a:r>
              <a:rPr lang="ja-JP" altLang="en-US" sz="1800" b="1" spc="0" dirty="0">
                <a:solidFill>
                  <a:schemeClr val="tx1"/>
                </a:solidFill>
                <a:highlight>
                  <a:srgbClr val="FFFFFF"/>
                </a:highlight>
                <a:latin typeface="Meiryo UI" panose="020B0604030504040204" pitchFamily="50" charset="-128"/>
                <a:ea typeface="Meiryo UI" panose="020B0604030504040204" pitchFamily="50" charset="-128"/>
              </a:rPr>
              <a:t>　　（２）「</a:t>
            </a:r>
            <a:r>
              <a:rPr lang="en-US" altLang="ja-JP" sz="1800" b="1" spc="0" dirty="0">
                <a:solidFill>
                  <a:schemeClr val="tx1"/>
                </a:solidFill>
                <a:highlight>
                  <a:srgbClr val="FFFFFF"/>
                </a:highlight>
                <a:latin typeface="Meiryo UI" panose="020B0604030504040204" pitchFamily="50" charset="-128"/>
                <a:ea typeface="Meiryo UI" panose="020B0604030504040204" pitchFamily="50" charset="-128"/>
              </a:rPr>
              <a:t>24</a:t>
            </a:r>
            <a:r>
              <a:rPr lang="ja-JP" altLang="en-US" sz="1800" b="1" spc="0" dirty="0">
                <a:solidFill>
                  <a:schemeClr val="tx1"/>
                </a:solidFill>
                <a:highlight>
                  <a:srgbClr val="FFFFFF"/>
                </a:highlight>
                <a:latin typeface="Meiryo UI" panose="020B0604030504040204" pitchFamily="50" charset="-128"/>
                <a:ea typeface="Meiryo UI" panose="020B0604030504040204" pitchFamily="50" charset="-128"/>
              </a:rPr>
              <a:t>時間運行」の必要性について</a:t>
            </a:r>
          </a:p>
          <a:p>
            <a:pPr algn="l">
              <a:lnSpc>
                <a:spcPct val="250000"/>
              </a:lnSpc>
              <a:tabLst>
                <a:tab pos="541338" algn="l"/>
              </a:tabLst>
            </a:pPr>
            <a:r>
              <a:rPr lang="ja-JP" altLang="en-US" sz="1800" b="1" spc="0" dirty="0">
                <a:solidFill>
                  <a:schemeClr val="tx1"/>
                </a:solidFill>
                <a:highlight>
                  <a:srgbClr val="FFFFFF"/>
                </a:highlight>
                <a:latin typeface="Meiryo UI" panose="020B0604030504040204" pitchFamily="50" charset="-128"/>
                <a:ea typeface="Meiryo UI" panose="020B0604030504040204" pitchFamily="50" charset="-128"/>
              </a:rPr>
              <a:t>　　（３）「移動の足の確保」に向けた緩和の必要性について</a:t>
            </a:r>
          </a:p>
          <a:p>
            <a:pPr algn="l">
              <a:lnSpc>
                <a:spcPct val="250000"/>
              </a:lnSpc>
              <a:tabLst>
                <a:tab pos="541338" algn="l"/>
              </a:tabLst>
            </a:pPr>
            <a:r>
              <a:rPr lang="ja-JP" altLang="en-US" sz="1800" b="1" spc="0" dirty="0">
                <a:solidFill>
                  <a:schemeClr val="tx1"/>
                </a:solidFill>
                <a:highlight>
                  <a:srgbClr val="FFFFFF"/>
                </a:highlight>
                <a:latin typeface="Meiryo UI" panose="020B0604030504040204" pitchFamily="50" charset="-128"/>
                <a:ea typeface="Meiryo UI" panose="020B0604030504040204" pitchFamily="50" charset="-128"/>
              </a:rPr>
              <a:t>　　</a:t>
            </a:r>
            <a:r>
              <a:rPr lang="zh-TW" altLang="en-US" sz="1800" b="1" spc="0" dirty="0">
                <a:solidFill>
                  <a:schemeClr val="tx1"/>
                </a:solidFill>
                <a:highlight>
                  <a:srgbClr val="FFFFFF"/>
                </a:highlight>
                <a:latin typeface="Meiryo UI" panose="020B0604030504040204" pitchFamily="50" charset="-128"/>
                <a:ea typeface="Meiryo UI" panose="020B0604030504040204" pitchFamily="50" charset="-128"/>
              </a:rPr>
              <a:t>（４）実施期間</a:t>
            </a:r>
          </a:p>
        </p:txBody>
      </p:sp>
      <p:sp>
        <p:nvSpPr>
          <p:cNvPr id="9" name="テキスト ボックス 8">
            <a:extLst>
              <a:ext uri="{FF2B5EF4-FFF2-40B4-BE49-F238E27FC236}">
                <a16:creationId xmlns:a16="http://schemas.microsoft.com/office/drawing/2014/main" id="{3665B0C9-F5DC-48A0-B9A6-81583A563CE6}"/>
              </a:ext>
            </a:extLst>
          </p:cNvPr>
          <p:cNvSpPr txBox="1"/>
          <p:nvPr/>
        </p:nvSpPr>
        <p:spPr>
          <a:xfrm>
            <a:off x="6562464" y="1175962"/>
            <a:ext cx="2485277" cy="3021020"/>
          </a:xfrm>
          <a:prstGeom prst="rect">
            <a:avLst/>
          </a:prstGeom>
          <a:noFill/>
        </p:spPr>
        <p:txBody>
          <a:bodyPr wrap="square">
            <a:spAutoFit/>
          </a:bodyPr>
          <a:lstStyle>
            <a:defPPr>
              <a:defRPr lang="ja-JP"/>
            </a:defPPr>
            <a:lvl1pPr marR="0" lvl="0" indent="0" fontAlgn="auto">
              <a:lnSpc>
                <a:spcPct val="150000"/>
              </a:lnSpc>
              <a:spcBef>
                <a:spcPct val="0"/>
              </a:spcBef>
              <a:spcAft>
                <a:spcPts val="0"/>
              </a:spcAft>
              <a:buClrTx/>
              <a:buSzTx/>
              <a:buFontTx/>
              <a:buNone/>
              <a:tabLst>
                <a:tab pos="541338" algn="l"/>
              </a:tabLst>
              <a:defRPr sz="2000" b="0" i="0" u="none" strike="noStrike" cap="none" spc="0" normalizeH="0" baseline="0">
                <a:ln>
                  <a:noFill/>
                </a:ln>
                <a:effectLst/>
                <a:highlight>
                  <a:srgbClr val="FFFFFF"/>
                </a:highlight>
                <a:uLnTx/>
                <a:uFillTx/>
                <a:latin typeface="HGS創英角ｺﾞｼｯｸUB" panose="020B0900000000000000" pitchFamily="50" charset="-128"/>
                <a:ea typeface="HGS創英角ｺﾞｼｯｸUB" panose="020B0900000000000000" pitchFamily="50" charset="-128"/>
              </a:defRPr>
            </a:lvl1pPr>
          </a:lstStyle>
          <a:p>
            <a:pPr algn="r">
              <a:lnSpc>
                <a:spcPct val="250000"/>
              </a:lnSpc>
            </a:pPr>
            <a:r>
              <a:rPr lang="ja-JP" altLang="en-US" dirty="0"/>
              <a:t>・・・ </a:t>
            </a:r>
            <a:r>
              <a:rPr lang="en-US" altLang="ja-JP" dirty="0"/>
              <a:t>P </a:t>
            </a:r>
            <a:r>
              <a:rPr lang="ja-JP" altLang="en-US" dirty="0"/>
              <a:t>２</a:t>
            </a:r>
            <a:r>
              <a:rPr lang="en-US" altLang="ja-JP" dirty="0"/>
              <a:t> </a:t>
            </a:r>
          </a:p>
          <a:p>
            <a:pPr marL="0" marR="0" lvl="0" indent="0" algn="r" defTabSz="914400" rtl="0" eaLnBrk="1" fontAlgn="auto" latinLnBrk="0" hangingPunct="1">
              <a:lnSpc>
                <a:spcPct val="250000"/>
              </a:lnSpc>
              <a:spcBef>
                <a:spcPts val="0"/>
              </a:spcBef>
              <a:spcAft>
                <a:spcPts val="0"/>
              </a:spcAft>
              <a:buClrTx/>
              <a:buSzTx/>
              <a:buFontTx/>
              <a:buNone/>
              <a:tabLst/>
              <a:defRPr/>
            </a:pPr>
            <a:r>
              <a:rPr lang="ja-JP" altLang="en-US" dirty="0"/>
              <a:t>・・・</a:t>
            </a:r>
            <a:r>
              <a:rPr lang="en-US" altLang="ja-JP" dirty="0"/>
              <a:t> P </a:t>
            </a:r>
            <a:r>
              <a:rPr lang="ja-JP" altLang="en-US" dirty="0"/>
              <a:t>４</a:t>
            </a:r>
            <a:endParaRPr lang="en-US" altLang="ja-JP" dirty="0"/>
          </a:p>
          <a:p>
            <a:pPr algn="r">
              <a:lnSpc>
                <a:spcPct val="250000"/>
              </a:lnSpc>
              <a:spcBef>
                <a:spcPts val="0"/>
              </a:spcBef>
              <a:tabLst/>
              <a:defRPr/>
            </a:pPr>
            <a:r>
              <a:rPr lang="ja-JP" altLang="en-US" dirty="0"/>
              <a:t>・・・</a:t>
            </a:r>
            <a:r>
              <a:rPr lang="en-US" altLang="ja-JP" dirty="0"/>
              <a:t> P </a:t>
            </a:r>
            <a:r>
              <a:rPr lang="ja-JP" altLang="en-US" dirty="0"/>
              <a:t>６</a:t>
            </a:r>
            <a:r>
              <a:rPr lang="en-US" altLang="ja-JP" dirty="0"/>
              <a:t> </a:t>
            </a:r>
            <a:endParaRPr lang="en-US" altLang="ja-JP" sz="2400" dirty="0"/>
          </a:p>
          <a:p>
            <a:pPr algn="r">
              <a:lnSpc>
                <a:spcPct val="250000"/>
              </a:lnSpc>
            </a:pPr>
            <a:endParaRPr lang="en-US" altLang="ja-JP" dirty="0"/>
          </a:p>
        </p:txBody>
      </p:sp>
    </p:spTree>
    <p:extLst>
      <p:ext uri="{BB962C8B-B14F-4D97-AF65-F5344CB8AC3E}">
        <p14:creationId xmlns:p14="http://schemas.microsoft.com/office/powerpoint/2010/main" val="4284044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664A3A95-9DF4-4ADC-A48C-6B6D416649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1251" y="3322051"/>
            <a:ext cx="8863498" cy="2867679"/>
          </a:xfrm>
          <a:prstGeom prst="rect">
            <a:avLst/>
          </a:prstGeom>
        </p:spPr>
      </p:pic>
      <p:sp>
        <p:nvSpPr>
          <p:cNvPr id="10" name="テキスト ボックス 9">
            <a:extLst>
              <a:ext uri="{FF2B5EF4-FFF2-40B4-BE49-F238E27FC236}">
                <a16:creationId xmlns:a16="http://schemas.microsoft.com/office/drawing/2014/main" id="{81F2B085-E234-4940-8034-43CFA47089E6}"/>
              </a:ext>
            </a:extLst>
          </p:cNvPr>
          <p:cNvSpPr txBox="1"/>
          <p:nvPr/>
        </p:nvSpPr>
        <p:spPr>
          <a:xfrm>
            <a:off x="101447" y="579779"/>
            <a:ext cx="9703105" cy="746276"/>
          </a:xfrm>
          <a:prstGeom prst="rect">
            <a:avLst/>
          </a:prstGeom>
          <a:solidFill>
            <a:srgbClr val="D8E9FC"/>
          </a:solidFill>
          <a:ln w="6350">
            <a:noFill/>
          </a:ln>
          <a:effectLst/>
        </p:spPr>
        <p:txBody>
          <a:bodyPr wrap="square" tIns="72000" bIns="72000">
            <a:spAutoFit/>
          </a:bodyPr>
          <a:lstStyle>
            <a:defPPr>
              <a:defRPr lang="ja-JP"/>
            </a:defPPr>
            <a:lvl1pPr marL="285750" indent="-285750">
              <a:lnSpc>
                <a:spcPct val="130000"/>
              </a:lnSpc>
              <a:buFont typeface="Wingdings" panose="05000000000000000000" pitchFamily="2" charset="2"/>
              <a:buChar char="l"/>
              <a:defRPr sz="1400">
                <a:solidFill>
                  <a:prstClr val="black"/>
                </a:solidFill>
                <a:latin typeface="Meiryo UI" panose="020B0604030504040204" pitchFamily="50" charset="-128"/>
                <a:ea typeface="Meiryo UI" panose="020B0604030504040204" pitchFamily="50" charset="-128"/>
              </a:defRPr>
            </a:lvl1p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関西国際空港では</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万博に向け発着回数増加。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日中の増加に加え、</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早朝深夜便も発着し</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時間旅行者が流入</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年度には、総旅客数は</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3,733</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万人を想定</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年比</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％増</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スライド番号プレースホルダー 3">
            <a:extLst>
              <a:ext uri="{FF2B5EF4-FFF2-40B4-BE49-F238E27FC236}">
                <a16:creationId xmlns:a16="http://schemas.microsoft.com/office/drawing/2014/main" id="{EC0010AA-E80C-4127-8DA1-62FE8D819397}"/>
              </a:ext>
            </a:extLst>
          </p:cNvPr>
          <p:cNvSpPr>
            <a:spLocks noGrp="1"/>
          </p:cNvSpPr>
          <p:nvPr>
            <p:ph type="sldNum" sz="quarter" idx="12"/>
          </p:nvPr>
        </p:nvSpPr>
        <p:spPr>
          <a:xfrm>
            <a:off x="7677150" y="6488114"/>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B391F732-F1D0-401D-B5F5-FB462CEB9F10}"/>
              </a:ext>
            </a:extLst>
          </p:cNvPr>
          <p:cNvSpPr txBox="1"/>
          <p:nvPr/>
        </p:nvSpPr>
        <p:spPr>
          <a:xfrm>
            <a:off x="-1" y="3002663"/>
            <a:ext cx="4572948" cy="310341"/>
          </a:xfrm>
          <a:prstGeom prst="rect">
            <a:avLst/>
          </a:prstGeom>
          <a:solidFill>
            <a:schemeClr val="bg1"/>
          </a:solidFill>
        </p:spPr>
        <p:txBody>
          <a:bodyPr wrap="square">
            <a:spAutoFit/>
          </a:bodyPr>
          <a:lstStyle>
            <a:defPPr>
              <a:defRPr lang="ja-JP"/>
            </a:defPPr>
            <a:lvl1pPr algn="ctr" defTabSz="844083">
              <a:lnSpc>
                <a:spcPts val="1700"/>
              </a:lnSpc>
              <a:defRPr sz="1300" b="1" spc="100">
                <a:latin typeface="Meiryo UI" panose="020B0604030504040204" pitchFamily="50" charset="-128"/>
                <a:ea typeface="Meiryo UI" panose="020B0604030504040204" pitchFamily="50" charset="-128"/>
              </a:defRPr>
            </a:lvl1pPr>
          </a:lstStyle>
          <a:p>
            <a:pPr marL="0" marR="0" lvl="0" indent="0" algn="ctr" defTabSz="844083" rtl="0" eaLnBrk="1" fontAlgn="auto" latinLnBrk="0" hangingPunct="1">
              <a:lnSpc>
                <a:spcPts val="1700"/>
              </a:lnSpc>
              <a:spcBef>
                <a:spcPts val="0"/>
              </a:spcBef>
              <a:spcAft>
                <a:spcPts val="0"/>
              </a:spcAft>
              <a:buClrTx/>
              <a:buSzTx/>
              <a:buFontTx/>
              <a:buNone/>
              <a:tabLst/>
              <a:defRPr/>
            </a:pPr>
            <a:r>
              <a:rPr kumimoji="1" lang="ja-JP" altLang="en-US" sz="1800" b="0" i="0" u="none" strike="noStrike" kern="1200" cap="none" spc="10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＜万博時の時間帯別発着回数の想定＞　</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テキスト ボックス 100">
            <a:extLst>
              <a:ext uri="{FF2B5EF4-FFF2-40B4-BE49-F238E27FC236}">
                <a16:creationId xmlns:a16="http://schemas.microsoft.com/office/drawing/2014/main" id="{42D15243-0A53-4871-A6A6-000423FC85F0}"/>
              </a:ext>
            </a:extLst>
          </p:cNvPr>
          <p:cNvSpPr txBox="1"/>
          <p:nvPr/>
        </p:nvSpPr>
        <p:spPr>
          <a:xfrm>
            <a:off x="5859090" y="1425173"/>
            <a:ext cx="3996100" cy="215444"/>
          </a:xfrm>
          <a:prstGeom prst="rect">
            <a:avLst/>
          </a:prstGeom>
          <a:noFill/>
        </p:spPr>
        <p:txBody>
          <a:bodyPr wrap="square" rtlCol="0">
            <a:spAutoFit/>
          </a:bodyPr>
          <a:lstStyle/>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（出典）関西国際空港の将来航空需要に関する調査委員会中間報告（</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年８月）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758CB791-83E7-4835-8306-0FA82314A950}"/>
              </a:ext>
            </a:extLst>
          </p:cNvPr>
          <p:cNvSpPr txBox="1"/>
          <p:nvPr/>
        </p:nvSpPr>
        <p:spPr>
          <a:xfrm>
            <a:off x="1070188" y="4957940"/>
            <a:ext cx="168096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深夜・早朝も発着増</a:t>
            </a:r>
            <a:endParaRPr kumimoji="1" lang="en-US" altLang="ja-JP" sz="14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5E1F12C0-A985-4969-9546-41E46359EE6B}"/>
              </a:ext>
            </a:extLst>
          </p:cNvPr>
          <p:cNvSpPr txBox="1"/>
          <p:nvPr/>
        </p:nvSpPr>
        <p:spPr>
          <a:xfrm>
            <a:off x="50810" y="1427063"/>
            <a:ext cx="3735238" cy="310341"/>
          </a:xfrm>
          <a:prstGeom prst="rect">
            <a:avLst/>
          </a:prstGeom>
          <a:solidFill>
            <a:schemeClr val="bg1"/>
          </a:solidFill>
        </p:spPr>
        <p:txBody>
          <a:bodyPr wrap="square">
            <a:spAutoFit/>
          </a:bodyPr>
          <a:lstStyle>
            <a:defPPr>
              <a:defRPr lang="ja-JP"/>
            </a:defPPr>
            <a:lvl1pPr algn="ctr" defTabSz="844083">
              <a:lnSpc>
                <a:spcPts val="1700"/>
              </a:lnSpc>
              <a:defRPr sz="1300" b="1" spc="100">
                <a:latin typeface="Meiryo UI" panose="020B0604030504040204" pitchFamily="50" charset="-128"/>
                <a:ea typeface="Meiryo UI" panose="020B0604030504040204" pitchFamily="50" charset="-128"/>
              </a:defRPr>
            </a:lvl1pPr>
          </a:lstStyle>
          <a:p>
            <a:pPr marL="0" marR="0" lvl="0" indent="0" algn="ctr" defTabSz="844083" rtl="0" eaLnBrk="1" fontAlgn="auto" latinLnBrk="0" hangingPunct="1">
              <a:lnSpc>
                <a:spcPts val="1700"/>
              </a:lnSpc>
              <a:spcBef>
                <a:spcPts val="0"/>
              </a:spcBef>
              <a:spcAft>
                <a:spcPts val="0"/>
              </a:spcAft>
              <a:buClrTx/>
              <a:buSzTx/>
              <a:buFontTx/>
              <a:buNone/>
              <a:tabLst/>
              <a:defRPr/>
            </a:pPr>
            <a:r>
              <a:rPr kumimoji="1" lang="ja-JP" altLang="en-US" sz="1800" b="0" i="0" u="none" strike="noStrike" kern="1200" cap="none" spc="10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10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2025</a:t>
            </a:r>
            <a:r>
              <a:rPr kumimoji="1" lang="ja-JP" altLang="en-US" sz="1800" b="0" i="0" u="none" strike="noStrike" kern="1200" cap="none" spc="10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年度の関空需要予測＞　</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60C2104E-8894-4474-80AB-2D689B713D03}"/>
              </a:ext>
            </a:extLst>
          </p:cNvPr>
          <p:cNvSpPr txBox="1"/>
          <p:nvPr/>
        </p:nvSpPr>
        <p:spPr>
          <a:xfrm>
            <a:off x="682382" y="6363483"/>
            <a:ext cx="879889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（出典）関西国際空港の将来航空需要に関する調査委員会の報告について（</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　</a:t>
            </a:r>
            <a:r>
              <a:rPr kumimoji="1" lang="zh-CN"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新関西国際空港株式会社</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、関西エアポート株式会社）より大阪府が作成</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エアライン発着枠要望と</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年運航計画ダイヤは</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夏ダイヤにおける各航空会社からの発着枠の要望と発着枠調整後の運航計画ダイヤを図示したものであり、 運航実績とは異なる。また定期便の数のみであり、チャーター便等の数は含まれない。</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注）運航想定ダイヤは最大発着回数を推計するため、ピーク時の時間帯毎の発着回数を想定したもの。 </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年運航計画ダイヤは最も発着回数が多い日を採用（</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 </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年運航計画ダイヤは航空機の遅延による混雑を吸収するために、発着回数を抑制する時間が設けられている。 </a:t>
            </a:r>
          </a:p>
        </p:txBody>
      </p:sp>
      <p:graphicFrame>
        <p:nvGraphicFramePr>
          <p:cNvPr id="12" name="表 12">
            <a:extLst>
              <a:ext uri="{FF2B5EF4-FFF2-40B4-BE49-F238E27FC236}">
                <a16:creationId xmlns:a16="http://schemas.microsoft.com/office/drawing/2014/main" id="{A0DB46ED-CE82-4A19-9683-4A9FD688C07C}"/>
              </a:ext>
            </a:extLst>
          </p:cNvPr>
          <p:cNvGraphicFramePr>
            <a:graphicFrameLocks noGrp="1"/>
          </p:cNvGraphicFramePr>
          <p:nvPr>
            <p:extLst>
              <p:ext uri="{D42A27DB-BD31-4B8C-83A1-F6EECF244321}">
                <p14:modId xmlns:p14="http://schemas.microsoft.com/office/powerpoint/2010/main" val="2158042427"/>
              </p:ext>
            </p:extLst>
          </p:nvPr>
        </p:nvGraphicFramePr>
        <p:xfrm>
          <a:off x="814239" y="1871640"/>
          <a:ext cx="8277520" cy="900000"/>
        </p:xfrm>
        <a:graphic>
          <a:graphicData uri="http://schemas.openxmlformats.org/drawingml/2006/table">
            <a:tbl>
              <a:tblPr firstRow="1">
                <a:tableStyleId>{5C22544A-7EE6-4342-B048-85BDC9FD1C3A}</a:tableStyleId>
              </a:tblPr>
              <a:tblGrid>
                <a:gridCol w="1736683">
                  <a:extLst>
                    <a:ext uri="{9D8B030D-6E8A-4147-A177-3AD203B41FA5}">
                      <a16:colId xmlns:a16="http://schemas.microsoft.com/office/drawing/2014/main" val="1838225936"/>
                    </a:ext>
                  </a:extLst>
                </a:gridCol>
                <a:gridCol w="2402077">
                  <a:extLst>
                    <a:ext uri="{9D8B030D-6E8A-4147-A177-3AD203B41FA5}">
                      <a16:colId xmlns:a16="http://schemas.microsoft.com/office/drawing/2014/main" val="2070215293"/>
                    </a:ext>
                  </a:extLst>
                </a:gridCol>
                <a:gridCol w="2069380">
                  <a:extLst>
                    <a:ext uri="{9D8B030D-6E8A-4147-A177-3AD203B41FA5}">
                      <a16:colId xmlns:a16="http://schemas.microsoft.com/office/drawing/2014/main" val="606872828"/>
                    </a:ext>
                  </a:extLst>
                </a:gridCol>
                <a:gridCol w="2069380">
                  <a:extLst>
                    <a:ext uri="{9D8B030D-6E8A-4147-A177-3AD203B41FA5}">
                      <a16:colId xmlns:a16="http://schemas.microsoft.com/office/drawing/2014/main" val="1927409721"/>
                    </a:ext>
                  </a:extLst>
                </a:gridCol>
              </a:tblGrid>
              <a:tr h="288000">
                <a:tc>
                  <a:txBody>
                    <a:bodyPr/>
                    <a:lstStyle/>
                    <a:p>
                      <a:pPr algn="ctr"/>
                      <a:endParaRPr kumimoji="1" lang="ja-JP" altLang="en-US" sz="1200"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dirty="0">
                          <a:solidFill>
                            <a:sysClr val="windowText" lastClr="000000"/>
                          </a:solidFill>
                          <a:latin typeface="Meiryo UI" panose="020B0604030504040204" pitchFamily="50" charset="-128"/>
                          <a:ea typeface="Meiryo UI" panose="020B0604030504040204" pitchFamily="50" charset="-128"/>
                        </a:rPr>
                        <a:t>2019</a:t>
                      </a:r>
                      <a:r>
                        <a:rPr kumimoji="1" lang="ja-JP" altLang="en-US" sz="1200" dirty="0">
                          <a:solidFill>
                            <a:sysClr val="windowText" lastClr="000000"/>
                          </a:solidFill>
                          <a:latin typeface="Meiryo UI" panose="020B0604030504040204" pitchFamily="50" charset="-128"/>
                          <a:ea typeface="Meiryo UI" panose="020B0604030504040204" pitchFamily="50" charset="-128"/>
                        </a:rPr>
                        <a:t>年度実績</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dirty="0">
                          <a:solidFill>
                            <a:sysClr val="windowText" lastClr="000000"/>
                          </a:solidFill>
                          <a:latin typeface="Meiryo UI" panose="020B0604030504040204" pitchFamily="50" charset="-128"/>
                          <a:ea typeface="Meiryo UI" panose="020B0604030504040204" pitchFamily="50" charset="-128"/>
                        </a:rPr>
                        <a:t>2025</a:t>
                      </a:r>
                      <a:r>
                        <a:rPr kumimoji="1" lang="ja-JP" altLang="en-US" sz="1200" dirty="0">
                          <a:solidFill>
                            <a:sysClr val="windowText" lastClr="000000"/>
                          </a:solidFill>
                          <a:latin typeface="Meiryo UI" panose="020B0604030504040204" pitchFamily="50" charset="-128"/>
                          <a:ea typeface="Meiryo UI" panose="020B0604030504040204" pitchFamily="50" charset="-128"/>
                        </a:rPr>
                        <a:t>年度予測</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dirty="0">
                          <a:solidFill>
                            <a:sysClr val="windowText" lastClr="000000"/>
                          </a:solidFill>
                          <a:latin typeface="Meiryo UI" panose="020B0604030504040204" pitchFamily="50" charset="-128"/>
                          <a:ea typeface="Meiryo UI" panose="020B0604030504040204" pitchFamily="50" charset="-128"/>
                        </a:rPr>
                        <a:t>増加率</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62511855"/>
                  </a:ext>
                </a:extLst>
              </a:tr>
              <a:tr h="306000">
                <a:tc>
                  <a:txBody>
                    <a:bodyPr/>
                    <a:lstStyle/>
                    <a:p>
                      <a:pPr algn="ctr"/>
                      <a:r>
                        <a:rPr kumimoji="1" lang="ja-JP" altLang="en-US" sz="1200" b="1" dirty="0">
                          <a:latin typeface="Meiryo UI" panose="020B0604030504040204" pitchFamily="50" charset="-128"/>
                          <a:ea typeface="Meiryo UI" panose="020B0604030504040204" pitchFamily="50" charset="-128"/>
                        </a:rPr>
                        <a:t>発着回数</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dirty="0">
                          <a:latin typeface="Meiryo UI" panose="020B0604030504040204" pitchFamily="50" charset="-128"/>
                          <a:ea typeface="Meiryo UI" panose="020B0604030504040204" pitchFamily="50" charset="-128"/>
                        </a:rPr>
                        <a:t>19.6</a:t>
                      </a:r>
                      <a:r>
                        <a:rPr kumimoji="1" lang="ja-JP" altLang="en-US" sz="1200" dirty="0">
                          <a:latin typeface="Meiryo UI" panose="020B0604030504040204" pitchFamily="50" charset="-128"/>
                          <a:ea typeface="Meiryo UI" panose="020B0604030504040204" pitchFamily="50" charset="-128"/>
                        </a:rPr>
                        <a:t>万回</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en-US" altLang="ja-JP" sz="1200" dirty="0">
                          <a:latin typeface="Meiryo UI" panose="020B0604030504040204" pitchFamily="50" charset="-128"/>
                          <a:ea typeface="Meiryo UI" panose="020B0604030504040204" pitchFamily="50" charset="-128"/>
                        </a:rPr>
                        <a:t>24.3</a:t>
                      </a:r>
                      <a:r>
                        <a:rPr kumimoji="1" lang="ja-JP" altLang="en-US" sz="1200" dirty="0">
                          <a:latin typeface="Meiryo UI" panose="020B0604030504040204" pitchFamily="50" charset="-128"/>
                          <a:ea typeface="Meiryo UI" panose="020B0604030504040204" pitchFamily="50" charset="-128"/>
                        </a:rPr>
                        <a:t>万回</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en-US" altLang="ja-JP" sz="1400" b="1" dirty="0">
                          <a:solidFill>
                            <a:srgbClr val="F7581E"/>
                          </a:solidFill>
                          <a:latin typeface="Meiryo UI" panose="020B0604030504040204" pitchFamily="50" charset="-128"/>
                          <a:ea typeface="Meiryo UI" panose="020B0604030504040204" pitchFamily="50" charset="-128"/>
                        </a:rPr>
                        <a:t>24</a:t>
                      </a:r>
                      <a:r>
                        <a:rPr kumimoji="1" lang="ja-JP" altLang="en-US" sz="1400" b="1" dirty="0">
                          <a:solidFill>
                            <a:srgbClr val="F7581E"/>
                          </a:solidFill>
                          <a:latin typeface="Meiryo UI" panose="020B0604030504040204" pitchFamily="50" charset="-128"/>
                          <a:ea typeface="Meiryo UI" panose="020B0604030504040204" pitchFamily="50" charset="-128"/>
                        </a:rPr>
                        <a:t>％増</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62912819"/>
                  </a:ext>
                </a:extLst>
              </a:tr>
              <a:tr h="306000">
                <a:tc>
                  <a:txBody>
                    <a:bodyPr/>
                    <a:lstStyle/>
                    <a:p>
                      <a:pPr algn="ctr"/>
                      <a:r>
                        <a:rPr kumimoji="1" lang="ja-JP" altLang="en-US" sz="1200" b="1" dirty="0">
                          <a:latin typeface="Meiryo UI" panose="020B0604030504040204" pitchFamily="50" charset="-128"/>
                          <a:ea typeface="Meiryo UI" panose="020B0604030504040204" pitchFamily="50" charset="-128"/>
                        </a:rPr>
                        <a:t>総旅客数</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2,877</a:t>
                      </a:r>
                      <a:r>
                        <a:rPr kumimoji="1" lang="ja-JP" altLang="en-US" sz="1200" dirty="0">
                          <a:latin typeface="Meiryo UI" panose="020B0604030504040204" pitchFamily="50" charset="-128"/>
                          <a:ea typeface="Meiryo UI" panose="020B0604030504040204" pitchFamily="50" charset="-128"/>
                        </a:rPr>
                        <a:t>万人</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3,733</a:t>
                      </a:r>
                      <a:r>
                        <a:rPr kumimoji="1" lang="ja-JP" altLang="en-US" sz="1200" dirty="0">
                          <a:latin typeface="Meiryo UI" panose="020B0604030504040204" pitchFamily="50" charset="-128"/>
                          <a:ea typeface="Meiryo UI" panose="020B0604030504040204" pitchFamily="50" charset="-128"/>
                        </a:rPr>
                        <a:t>万人</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en-US" altLang="ja-JP" sz="1400" b="1" dirty="0">
                          <a:solidFill>
                            <a:srgbClr val="F7581E"/>
                          </a:solidFill>
                          <a:latin typeface="Meiryo UI" panose="020B0604030504040204" pitchFamily="50" charset="-128"/>
                          <a:ea typeface="Meiryo UI" panose="020B0604030504040204" pitchFamily="50" charset="-128"/>
                        </a:rPr>
                        <a:t>30</a:t>
                      </a:r>
                      <a:r>
                        <a:rPr kumimoji="1" lang="ja-JP" altLang="en-US" sz="1400" b="1" dirty="0">
                          <a:solidFill>
                            <a:srgbClr val="F7581E"/>
                          </a:solidFill>
                          <a:latin typeface="Meiryo UI" panose="020B0604030504040204" pitchFamily="50" charset="-128"/>
                          <a:ea typeface="Meiryo UI" panose="020B0604030504040204" pitchFamily="50" charset="-128"/>
                        </a:rPr>
                        <a:t>％増</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53523313"/>
                  </a:ext>
                </a:extLst>
              </a:tr>
            </a:tbl>
          </a:graphicData>
        </a:graphic>
      </p:graphicFrame>
      <p:sp>
        <p:nvSpPr>
          <p:cNvPr id="51" name="テキスト ボックス 50">
            <a:extLst>
              <a:ext uri="{FF2B5EF4-FFF2-40B4-BE49-F238E27FC236}">
                <a16:creationId xmlns:a16="http://schemas.microsoft.com/office/drawing/2014/main" id="{2F6A266C-74AD-4C63-B6FC-37DAC068F0C5}"/>
              </a:ext>
            </a:extLst>
          </p:cNvPr>
          <p:cNvSpPr txBox="1"/>
          <p:nvPr/>
        </p:nvSpPr>
        <p:spPr>
          <a:xfrm>
            <a:off x="1015961" y="6116887"/>
            <a:ext cx="963428" cy="215444"/>
          </a:xfrm>
          <a:prstGeom prst="rect">
            <a:avLst/>
          </a:prstGeom>
          <a:noFill/>
        </p:spPr>
        <p:txBody>
          <a:bodyPr wrap="square" rtlCol="0">
            <a:spAutoFit/>
          </a:bodyPr>
          <a:lstStyle/>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（万博開催時）</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171A5D25-92A0-4957-BA58-E970D6DB865C}"/>
              </a:ext>
            </a:extLst>
          </p:cNvPr>
          <p:cNvSpPr txBox="1"/>
          <p:nvPr/>
        </p:nvSpPr>
        <p:spPr>
          <a:xfrm>
            <a:off x="1358134" y="3660564"/>
            <a:ext cx="15258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発着回数上限</a:t>
            </a:r>
            <a:endParaRPr kumimoji="1" lang="en-US" altLang="ja-JP" sz="14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1</a:t>
            </a:r>
            <a:r>
              <a:rPr kumimoji="1" lang="ja-JP" altLang="en-US" sz="14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時間あたり</a:t>
            </a:r>
            <a:r>
              <a:rPr kumimoji="1" lang="en-US" altLang="ja-JP" sz="14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45</a:t>
            </a:r>
            <a:r>
              <a:rPr kumimoji="1" lang="ja-JP" altLang="en-US" sz="14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回</a:t>
            </a:r>
            <a:endParaRPr kumimoji="1" lang="en-US" altLang="ja-JP" sz="14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250DEDDB-2EEF-4977-882D-2E8F6F88F405}"/>
              </a:ext>
            </a:extLst>
          </p:cNvPr>
          <p:cNvSpPr/>
          <p:nvPr/>
        </p:nvSpPr>
        <p:spPr>
          <a:xfrm>
            <a:off x="1070476" y="5611271"/>
            <a:ext cx="2228432" cy="262128"/>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1C173C0F-598E-41FB-A7EC-3358A5D6F4FB}"/>
              </a:ext>
            </a:extLst>
          </p:cNvPr>
          <p:cNvSpPr/>
          <p:nvPr/>
        </p:nvSpPr>
        <p:spPr>
          <a:xfrm>
            <a:off x="8479400" y="5611271"/>
            <a:ext cx="634683" cy="262128"/>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36AD9E79-029F-40D7-B1DD-91D15AC4153E}"/>
              </a:ext>
            </a:extLst>
          </p:cNvPr>
          <p:cNvSpPr/>
          <p:nvPr/>
        </p:nvSpPr>
        <p:spPr>
          <a:xfrm>
            <a:off x="1170374" y="5170381"/>
            <a:ext cx="1462274" cy="45719"/>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950B6557-2403-4FBB-9DC8-1BF72340197E}"/>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資料⑪　万博期間中の関西国際空港における発着数</a:t>
            </a:r>
          </a:p>
        </p:txBody>
      </p:sp>
      <p:cxnSp>
        <p:nvCxnSpPr>
          <p:cNvPr id="17" name="直線コネクタ 16">
            <a:extLst>
              <a:ext uri="{FF2B5EF4-FFF2-40B4-BE49-F238E27FC236}">
                <a16:creationId xmlns:a16="http://schemas.microsoft.com/office/drawing/2014/main" id="{E3868BB9-83C9-4372-A71E-8DCE77CCC56E}"/>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49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459BBD6-B098-4716-9E86-70B42C0A81D1}"/>
              </a:ext>
            </a:extLst>
          </p:cNvPr>
          <p:cNvSpPr/>
          <p:nvPr/>
        </p:nvSpPr>
        <p:spPr>
          <a:xfrm>
            <a:off x="392374" y="1055005"/>
            <a:ext cx="9288000" cy="4180312"/>
          </a:xfrm>
          <a:prstGeom prst="rect">
            <a:avLst/>
          </a:prstGeom>
          <a:solidFill>
            <a:srgbClr val="D8E9FC"/>
          </a:solidFill>
        </p:spPr>
        <p:txBody>
          <a:bodyPr wrap="square">
            <a:spAutoFit/>
          </a:bodyPr>
          <a:lstStyle/>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①　参入制限</a:t>
            </a:r>
            <a:endParaRPr lang="en-US" altLang="ja-JP" b="1" dirty="0">
              <a:solidFill>
                <a:prstClr val="black"/>
              </a:solidFill>
              <a:latin typeface="Meiryo UI" panose="020B0604030504040204" pitchFamily="50" charset="-128"/>
              <a:ea typeface="Meiryo UI" panose="020B0604030504040204" pitchFamily="50" charset="-128"/>
            </a:endParaRPr>
          </a:p>
          <a:p>
            <a:pPr marL="361950" indent="-180975">
              <a:lnSpc>
                <a:spcPct val="130000"/>
              </a:lnSpc>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rPr>
              <a:t>日本版ライドシェアはタクシー事業者のみが可能</a:t>
            </a:r>
            <a:endParaRPr lang="en-US" altLang="ja-JP" sz="1600" b="1" dirty="0">
              <a:solidFill>
                <a:prstClr val="black"/>
              </a:solidFill>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l"/>
            </a:pPr>
            <a:endParaRPr lang="en-US" altLang="ja-JP" sz="1600"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②　台数制限</a:t>
            </a:r>
            <a:endParaRPr lang="ja-JP" altLang="en-US" sz="1600" dirty="0">
              <a:solidFill>
                <a:prstClr val="black"/>
              </a:solidFill>
              <a:latin typeface="Meiryo UI" panose="020B0604030504040204" pitchFamily="50" charset="-128"/>
              <a:ea typeface="Meiryo UI" panose="020B0604030504040204" pitchFamily="50" charset="-128"/>
            </a:endParaRPr>
          </a:p>
          <a:p>
            <a:pPr marL="361950" indent="-180975">
              <a:lnSpc>
                <a:spcPct val="130000"/>
              </a:lnSpc>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rPr>
              <a:t>個々のタクシー事業者のライドシェア車両は上限が設定</a:t>
            </a:r>
            <a:r>
              <a:rPr lang="ja-JP" altLang="en-US" sz="1200" dirty="0">
                <a:solidFill>
                  <a:prstClr val="black"/>
                </a:solidFill>
                <a:latin typeface="Meiryo UI" panose="020B0604030504040204" pitchFamily="50" charset="-128"/>
                <a:ea typeface="Meiryo UI" panose="020B0604030504040204" pitchFamily="50" charset="-128"/>
              </a:rPr>
              <a:t>（営業車両数以下）</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タクシー登録台数の少ないタクシー事業者にとっては、参入意欲があっても、採算性の課題から参入に消極的</a:t>
            </a:r>
          </a:p>
          <a:p>
            <a:pPr marL="361950" indent="-180975">
              <a:lnSpc>
                <a:spcPct val="130000"/>
              </a:lnSpc>
              <a:buFont typeface="Wingdings" panose="05000000000000000000" pitchFamily="2" charset="2"/>
              <a:buChar char="l"/>
            </a:pPr>
            <a:r>
              <a:rPr lang="ja-JP" altLang="en-US" sz="1600" dirty="0">
                <a:solidFill>
                  <a:prstClr val="black"/>
                </a:solidFill>
                <a:latin typeface="Meiryo UI" panose="020B0604030504040204" pitchFamily="50" charset="-128"/>
                <a:ea typeface="Meiryo UI" panose="020B0604030504040204" pitchFamily="50" charset="-128"/>
              </a:rPr>
              <a:t>このため、</a:t>
            </a:r>
            <a:r>
              <a:rPr lang="ja-JP" altLang="en-US" sz="1600" b="1" dirty="0">
                <a:solidFill>
                  <a:prstClr val="black"/>
                </a:solidFill>
                <a:latin typeface="Meiryo UI" panose="020B0604030504040204" pitchFamily="50" charset="-128"/>
                <a:ea typeface="Meiryo UI" panose="020B0604030504040204" pitchFamily="50" charset="-128"/>
              </a:rPr>
              <a:t>ライドシェアを実施している都市部</a:t>
            </a:r>
            <a:r>
              <a:rPr lang="en-US" altLang="ja-JP" sz="1600" b="1" dirty="0">
                <a:solidFill>
                  <a:prstClr val="black"/>
                </a:solidFill>
                <a:latin typeface="Meiryo UI" panose="020B0604030504040204" pitchFamily="50" charset="-128"/>
                <a:ea typeface="Meiryo UI" panose="020B0604030504040204" pitchFamily="50" charset="-128"/>
              </a:rPr>
              <a:t>12</a:t>
            </a:r>
            <a:r>
              <a:rPr lang="ja-JP" altLang="en-US" sz="1600" b="1" dirty="0">
                <a:solidFill>
                  <a:prstClr val="black"/>
                </a:solidFill>
                <a:latin typeface="Meiryo UI" panose="020B0604030504040204" pitchFamily="50" charset="-128"/>
                <a:ea typeface="Meiryo UI" panose="020B0604030504040204" pitchFamily="50" charset="-128"/>
              </a:rPr>
              <a:t>地域において、ライドシェア参入率は３割程度</a:t>
            </a:r>
          </a:p>
          <a:p>
            <a:pPr marL="361950" indent="-180975">
              <a:lnSpc>
                <a:spcPct val="130000"/>
              </a:lnSpc>
              <a:buFont typeface="Wingdings" panose="05000000000000000000" pitchFamily="2" charset="2"/>
              <a:buChar char="l"/>
            </a:pPr>
            <a:r>
              <a:rPr lang="ja-JP" altLang="en-US" sz="1600" dirty="0">
                <a:solidFill>
                  <a:prstClr val="black"/>
                </a:solidFill>
                <a:latin typeface="Meiryo UI" panose="020B0604030504040204" pitchFamily="50" charset="-128"/>
                <a:ea typeface="Meiryo UI" panose="020B0604030504040204" pitchFamily="50" charset="-128"/>
              </a:rPr>
              <a:t>さらに、</a:t>
            </a:r>
            <a:r>
              <a:rPr lang="ja-JP" altLang="en-US" sz="1600" b="1" dirty="0">
                <a:solidFill>
                  <a:prstClr val="black"/>
                </a:solidFill>
                <a:latin typeface="Meiryo UI" panose="020B0604030504040204" pitchFamily="50" charset="-128"/>
                <a:ea typeface="Meiryo UI" panose="020B0604030504040204" pitchFamily="50" charset="-128"/>
              </a:rPr>
              <a:t>ライドシェアを既に開始している事業者のライドシェア稼働率も低い</a:t>
            </a:r>
            <a:r>
              <a:rPr lang="ja-JP" altLang="en-US" sz="1200" dirty="0">
                <a:solidFill>
                  <a:prstClr val="black"/>
                </a:solidFill>
                <a:latin typeface="Meiryo UI" panose="020B0604030504040204" pitchFamily="50" charset="-128"/>
                <a:ea typeface="Meiryo UI" panose="020B0604030504040204" pitchFamily="50" charset="-128"/>
              </a:rPr>
              <a:t>（６～</a:t>
            </a:r>
            <a:r>
              <a:rPr lang="en-US" altLang="ja-JP" sz="1200" dirty="0">
                <a:solidFill>
                  <a:prstClr val="black"/>
                </a:solidFill>
                <a:latin typeface="Meiryo UI" panose="020B0604030504040204" pitchFamily="50" charset="-128"/>
                <a:ea typeface="Meiryo UI" panose="020B0604030504040204" pitchFamily="50" charset="-128"/>
              </a:rPr>
              <a:t>48</a:t>
            </a:r>
            <a:r>
              <a:rPr lang="ja-JP" altLang="en-US" sz="1200" dirty="0">
                <a:solidFill>
                  <a:prstClr val="black"/>
                </a:solidFill>
                <a:latin typeface="Meiryo UI" panose="020B0604030504040204" pitchFamily="50" charset="-128"/>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l"/>
            </a:pPr>
            <a:endParaRPr lang="en-US" altLang="ja-JP" sz="1600"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③　ドライバー確保</a:t>
            </a:r>
          </a:p>
          <a:p>
            <a:pPr marL="361950" indent="-180975">
              <a:lnSpc>
                <a:spcPct val="130000"/>
              </a:lnSpc>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rPr>
              <a:t>事実上、「雇用契約方式」に限定</a:t>
            </a:r>
            <a:r>
              <a:rPr lang="ja-JP" altLang="en-US" sz="1600" dirty="0">
                <a:solidFill>
                  <a:prstClr val="black"/>
                </a:solidFill>
                <a:latin typeface="Meiryo UI" panose="020B0604030504040204" pitchFamily="50" charset="-128"/>
                <a:ea typeface="Meiryo UI" panose="020B0604030504040204" pitchFamily="50" charset="-128"/>
              </a:rPr>
              <a:t>されており、</a:t>
            </a:r>
            <a:r>
              <a:rPr lang="ja-JP" altLang="en-US" sz="1600" b="1" dirty="0">
                <a:solidFill>
                  <a:prstClr val="black"/>
                </a:solidFill>
                <a:latin typeface="Meiryo UI" panose="020B0604030504040204" pitchFamily="50" charset="-128"/>
                <a:ea typeface="Meiryo UI" panose="020B0604030504040204" pitchFamily="50" charset="-128"/>
              </a:rPr>
              <a:t>仕事を持つ方々の隙間時間の活用が困難</a:t>
            </a:r>
            <a:endParaRPr lang="en-US" altLang="ja-JP" sz="1600" b="1" dirty="0">
              <a:solidFill>
                <a:prstClr val="black"/>
              </a:solidFill>
              <a:latin typeface="Meiryo UI" panose="020B0604030504040204" pitchFamily="50" charset="-128"/>
              <a:ea typeface="Meiryo UI" panose="020B0604030504040204" pitchFamily="50" charset="-128"/>
            </a:endParaRPr>
          </a:p>
          <a:p>
            <a:pPr marL="361950" indent="-180975">
              <a:lnSpc>
                <a:spcPct val="130000"/>
              </a:lnSpc>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rPr>
              <a:t>万博開催時にライドシェアドライバーで</a:t>
            </a:r>
            <a:r>
              <a:rPr lang="en-US" altLang="ja-JP" sz="1600" b="1" dirty="0">
                <a:solidFill>
                  <a:prstClr val="black"/>
                </a:solidFill>
                <a:latin typeface="Meiryo UI" panose="020B0604030504040204" pitchFamily="50" charset="-128"/>
                <a:ea typeface="Meiryo UI" panose="020B0604030504040204" pitchFamily="50" charset="-128"/>
              </a:rPr>
              <a:t>3,250</a:t>
            </a:r>
            <a:r>
              <a:rPr lang="ja-JP" altLang="en-US" sz="1600" b="1" dirty="0">
                <a:solidFill>
                  <a:prstClr val="black"/>
                </a:solidFill>
                <a:latin typeface="Meiryo UI" panose="020B0604030504040204" pitchFamily="50" charset="-128"/>
                <a:ea typeface="Meiryo UI" panose="020B0604030504040204" pitchFamily="50" charset="-128"/>
              </a:rPr>
              <a:t>人分が必要である一方、現状では</a:t>
            </a:r>
            <a:r>
              <a:rPr lang="en-US" altLang="ja-JP" sz="1600" b="1" dirty="0">
                <a:solidFill>
                  <a:prstClr val="black"/>
                </a:solidFill>
                <a:latin typeface="Meiryo UI" panose="020B0604030504040204" pitchFamily="50" charset="-128"/>
                <a:ea typeface="Meiryo UI" panose="020B0604030504040204" pitchFamily="50" charset="-128"/>
              </a:rPr>
              <a:t>295</a:t>
            </a:r>
            <a:r>
              <a:rPr lang="ja-JP" altLang="en-US" sz="1600" b="1" dirty="0">
                <a:solidFill>
                  <a:prstClr val="black"/>
                </a:solidFill>
                <a:latin typeface="Meiryo UI" panose="020B0604030504040204" pitchFamily="50" charset="-128"/>
                <a:ea typeface="Meiryo UI" panose="020B0604030504040204" pitchFamily="50" charset="-128"/>
              </a:rPr>
              <a:t>人</a:t>
            </a:r>
            <a:r>
              <a:rPr lang="ja-JP" altLang="en-US" sz="1600" dirty="0">
                <a:solidFill>
                  <a:prstClr val="black"/>
                </a:solidFill>
                <a:latin typeface="Meiryo UI" panose="020B0604030504040204" pitchFamily="50" charset="-128"/>
                <a:ea typeface="Meiryo UI" panose="020B0604030504040204" pitchFamily="50" charset="-128"/>
              </a:rPr>
              <a:t>に留まる</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1F6225D0-D922-4621-B2D4-8CE4516B4F5E}"/>
              </a:ext>
            </a:extLst>
          </p:cNvPr>
          <p:cNvSpPr>
            <a:spLocks noGrp="1"/>
          </p:cNvSpPr>
          <p:nvPr>
            <p:ph type="sldNum" sz="quarter" idx="12"/>
          </p:nvPr>
        </p:nvSpPr>
        <p:spPr/>
        <p:txBody>
          <a:bodyPr/>
          <a:lstStyle/>
          <a:p>
            <a:fld id="{5B0B8014-55CF-4DD0-8DDF-2F1E874D5A54}" type="slidenum">
              <a:rPr kumimoji="1" lang="ja-JP" altLang="en-US" smtClean="0"/>
              <a:t>20</a:t>
            </a:fld>
            <a:endParaRPr kumimoji="1" lang="ja-JP" altLang="en-US" dirty="0"/>
          </a:p>
        </p:txBody>
      </p:sp>
      <p:sp>
        <p:nvSpPr>
          <p:cNvPr id="5" name="正方形/長方形 4">
            <a:extLst>
              <a:ext uri="{FF2B5EF4-FFF2-40B4-BE49-F238E27FC236}">
                <a16:creationId xmlns:a16="http://schemas.microsoft.com/office/drawing/2014/main" id="{4F0F3DA7-EEAC-4ACB-86AF-9CA6506FEE53}"/>
              </a:ext>
            </a:extLst>
          </p:cNvPr>
          <p:cNvSpPr/>
          <p:nvPr/>
        </p:nvSpPr>
        <p:spPr>
          <a:xfrm>
            <a:off x="0" y="0"/>
            <a:ext cx="9906000" cy="461665"/>
          </a:xfrm>
          <a:prstGeom prst="rect">
            <a:avLst/>
          </a:prstGeom>
          <a:solidFill>
            <a:srgbClr val="083465"/>
          </a:solidFill>
        </p:spPr>
        <p:txBody>
          <a:bodyPr wrap="square" l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（３）「移動の足確保」の必要性について</a:t>
            </a:r>
          </a:p>
        </p:txBody>
      </p:sp>
      <p:sp>
        <p:nvSpPr>
          <p:cNvPr id="15" name="テキスト ボックス 14">
            <a:extLst>
              <a:ext uri="{FF2B5EF4-FFF2-40B4-BE49-F238E27FC236}">
                <a16:creationId xmlns:a16="http://schemas.microsoft.com/office/drawing/2014/main" id="{0847617F-25FC-409D-947A-8A26F1181039}"/>
              </a:ext>
            </a:extLst>
          </p:cNvPr>
          <p:cNvSpPr txBox="1"/>
          <p:nvPr/>
        </p:nvSpPr>
        <p:spPr>
          <a:xfrm>
            <a:off x="93000" y="627474"/>
            <a:ext cx="9220200" cy="400110"/>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 日本版ライドシェアの課題　</a:t>
            </a:r>
            <a:r>
              <a:rPr lang="ja-JP" altLang="en-US" sz="1600" dirty="0">
                <a:latin typeface="Meiryo UI" panose="020B0604030504040204" pitchFamily="50" charset="-128"/>
                <a:ea typeface="Meiryo UI" panose="020B0604030504040204" pitchFamily="50" charset="-128"/>
              </a:rPr>
              <a:t>＜資料⑫～⑭＞</a:t>
            </a:r>
            <a:endParaRPr lang="en-US" altLang="ja-JP" sz="20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21CB21A2-3708-4C3F-8635-A3777013A475}"/>
              </a:ext>
            </a:extLst>
          </p:cNvPr>
          <p:cNvSpPr txBox="1"/>
          <p:nvPr/>
        </p:nvSpPr>
        <p:spPr>
          <a:xfrm>
            <a:off x="400763" y="5966177"/>
            <a:ext cx="9288000" cy="401328"/>
          </a:xfrm>
          <a:prstGeom prst="rect">
            <a:avLst/>
          </a:prstGeom>
          <a:solidFill>
            <a:schemeClr val="accent4">
              <a:lumMod val="20000"/>
              <a:lumOff val="80000"/>
            </a:schemeClr>
          </a:solidFill>
          <a:ln w="38100" cmpd="thickThin">
            <a:solidFill>
              <a:srgbClr val="FF0000"/>
            </a:solidFill>
          </a:ln>
        </p:spPr>
        <p:txBody>
          <a:bodyPr wrap="square" lIns="180000" rIns="180000">
            <a:spAutoFit/>
          </a:bodyPr>
          <a:lstStyle>
            <a:defPPr>
              <a:defRPr lang="ja-JP"/>
            </a:defPPr>
            <a:lvl1pPr marR="0" lvl="0" indent="0" algn="ctr" fontAlgn="auto">
              <a:lnSpc>
                <a:spcPct val="130000"/>
              </a:lnSpc>
              <a:spcBef>
                <a:spcPts val="0"/>
              </a:spcBef>
              <a:spcAft>
                <a:spcPts val="0"/>
              </a:spcAft>
              <a:buClrTx/>
              <a:buSzTx/>
              <a:buFont typeface="Wingdings" panose="05000000000000000000" pitchFamily="2" charset="2"/>
              <a:buNone/>
              <a:tabLst/>
              <a:defRPr b="0" i="0" u="none" strike="noStrike" cap="none" spc="0" normalizeH="0" baseline="0">
                <a:ln>
                  <a:noFill/>
                </a:ln>
                <a:solidFill>
                  <a:srgbClr val="FF0000"/>
                </a:solidFill>
                <a:effectLst/>
                <a:uLnTx/>
                <a:uFillTx/>
                <a:latin typeface="HG創英角ｺﾞｼｯｸUB" panose="020B0909000000000000" pitchFamily="49" charset="-128"/>
                <a:ea typeface="HG創英角ｺﾞｼｯｸUB" panose="020B0909000000000000" pitchFamily="49" charset="-128"/>
              </a:defRPr>
            </a:lvl1pPr>
          </a:lstStyle>
          <a:p>
            <a:r>
              <a:rPr lang="ja-JP" altLang="en-US" dirty="0"/>
              <a:t>万博期間中の移動の足確保に向け、台数制限の大幅な緩和が必要　</a:t>
            </a:r>
          </a:p>
        </p:txBody>
      </p:sp>
      <p:sp>
        <p:nvSpPr>
          <p:cNvPr id="24" name="二等辺三角形 23">
            <a:extLst>
              <a:ext uri="{FF2B5EF4-FFF2-40B4-BE49-F238E27FC236}">
                <a16:creationId xmlns:a16="http://schemas.microsoft.com/office/drawing/2014/main" id="{6C159174-2A95-4DB5-BDA3-EE2B85B41B77}"/>
              </a:ext>
            </a:extLst>
          </p:cNvPr>
          <p:cNvSpPr/>
          <p:nvPr/>
        </p:nvSpPr>
        <p:spPr>
          <a:xfrm flipV="1">
            <a:off x="4053000" y="5327008"/>
            <a:ext cx="1800000" cy="47624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3717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05A7AF9D-8925-45CD-B2D3-578CA934BC9C}"/>
              </a:ext>
            </a:extLst>
          </p:cNvPr>
          <p:cNvSpPr txBox="1"/>
          <p:nvPr/>
        </p:nvSpPr>
        <p:spPr>
          <a:xfrm>
            <a:off x="500144" y="6056567"/>
            <a:ext cx="9123817" cy="814500"/>
          </a:xfrm>
          <a:prstGeom prst="rect">
            <a:avLst/>
          </a:prstGeom>
          <a:noFill/>
          <a:ln w="6350">
            <a:noFill/>
          </a:ln>
          <a:effectLst/>
        </p:spPr>
        <p:txBody>
          <a:bodyPr wrap="square" lIns="180000" tIns="72000" bIns="72000">
            <a:spAutoFit/>
          </a:bodyPr>
          <a:lstStyle>
            <a:defPPr>
              <a:defRPr lang="ja-JP"/>
            </a:defPPr>
            <a:lvl1pPr marL="285750" marR="0" lvl="0" indent="-285750" defTabSz="457200" fontAlgn="auto">
              <a:lnSpc>
                <a:spcPct val="130000"/>
              </a:lnSpc>
              <a:spcBef>
                <a:spcPts val="0"/>
              </a:spcBef>
              <a:spcAft>
                <a:spcPts val="0"/>
              </a:spcAft>
              <a:buClrTx/>
              <a:buSzTx/>
              <a:buFont typeface="Wingdings" panose="05000000000000000000" pitchFamily="2" charset="2"/>
              <a:buChar char="l"/>
              <a:tabLst/>
              <a:defRPr kumimoji="0" b="1" i="0" u="none" strike="noStrike" cap="none" spc="0" normalizeH="0" baseline="0">
                <a:ln>
                  <a:noFill/>
                </a:ln>
                <a:solidFill>
                  <a:srgbClr val="FF0000"/>
                </a:solidFill>
                <a:effectLst/>
                <a:uLnTx/>
                <a:uFillTx/>
                <a:latin typeface="Meiryo UI" panose="020B0604030504040204" pitchFamily="50" charset="-128"/>
                <a:ea typeface="Meiryo UI" panose="020B0604030504040204" pitchFamily="50" charset="-128"/>
              </a:defRPr>
            </a:lvl1pPr>
          </a:lstStyle>
          <a:p>
            <a:pPr marL="0" indent="0">
              <a:buNone/>
            </a:pPr>
            <a:r>
              <a:rPr lang="ja-JP" altLang="en-US" b="0" dirty="0">
                <a:latin typeface="HG創英角ｺﾞｼｯｸUB" panose="020B0909000000000000" pitchFamily="49" charset="-128"/>
                <a:ea typeface="HG創英角ｺﾞｼｯｸUB" panose="020B0909000000000000" pitchFamily="49" charset="-128"/>
              </a:rPr>
              <a:t>万博時に不足する台数確保のためには、タクシー事業者以外に、安全運行ができる</a:t>
            </a:r>
            <a:endParaRPr lang="en-US" altLang="ja-JP" b="0" dirty="0">
              <a:latin typeface="HG創英角ｺﾞｼｯｸUB" panose="020B0909000000000000" pitchFamily="49" charset="-128"/>
              <a:ea typeface="HG創英角ｺﾞｼｯｸUB" panose="020B0909000000000000" pitchFamily="49" charset="-128"/>
            </a:endParaRPr>
          </a:p>
          <a:p>
            <a:pPr marL="0" indent="0">
              <a:buNone/>
            </a:pPr>
            <a:r>
              <a:rPr lang="ja-JP" altLang="en-US" b="0" dirty="0">
                <a:latin typeface="HG創英角ｺﾞｼｯｸUB" panose="020B0909000000000000" pitchFamily="49" charset="-128"/>
                <a:ea typeface="HG創英角ｺﾞｼｯｸUB" panose="020B0909000000000000" pitchFamily="49" charset="-128"/>
              </a:rPr>
              <a:t>新規事業者が参入できる仕組みが必要</a:t>
            </a:r>
            <a:endParaRPr lang="en-US" altLang="ja-JP" b="0" dirty="0">
              <a:latin typeface="HG創英角ｺﾞｼｯｸUB" panose="020B0909000000000000" pitchFamily="49" charset="-128"/>
              <a:ea typeface="HG創英角ｺﾞｼｯｸUB" panose="020B0909000000000000" pitchFamily="49" charset="-128"/>
            </a:endParaRPr>
          </a:p>
        </p:txBody>
      </p:sp>
      <p:sp>
        <p:nvSpPr>
          <p:cNvPr id="4" name="スライド番号プレースホルダー 3">
            <a:extLst>
              <a:ext uri="{FF2B5EF4-FFF2-40B4-BE49-F238E27FC236}">
                <a16:creationId xmlns:a16="http://schemas.microsoft.com/office/drawing/2014/main" id="{8AA69AD8-B038-4F89-A9FD-9C5F2D8465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5FC69849-C07E-4ACB-9A71-0D74E317A8A7}"/>
              </a:ext>
            </a:extLst>
          </p:cNvPr>
          <p:cNvSpPr/>
          <p:nvPr/>
        </p:nvSpPr>
        <p:spPr>
          <a:xfrm>
            <a:off x="64200" y="571522"/>
            <a:ext cx="9777600" cy="696024"/>
          </a:xfrm>
          <a:prstGeom prst="rect">
            <a:avLst/>
          </a:prstGeom>
          <a:solidFill>
            <a:srgbClr val="D8E9FC"/>
          </a:solidFill>
          <a:ln w="6350">
            <a:noFill/>
          </a:ln>
        </p:spPr>
        <p:txBody>
          <a:bodyPr wrap="square">
            <a:spAutoFit/>
          </a:bodyPr>
          <a:lstStyle/>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l"/>
              <a:tabLst/>
              <a:defRPr/>
            </a:pP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日本版ライドシェアを実施しているタクシー事業者は、全体の約３割程度であり、参入に消極的な事業者が多い</a:t>
            </a: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l"/>
              <a:tabLst/>
              <a:defRPr/>
            </a:pP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また、大阪市域交通圏では、登録台数が</a:t>
            </a:r>
            <a:r>
              <a:rPr kumimoji="1"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台未満の事業者はライドシェア参入に消極的</a:t>
            </a:r>
            <a:endParaRPr kumimoji="1"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4" name="表 23">
            <a:extLst>
              <a:ext uri="{FF2B5EF4-FFF2-40B4-BE49-F238E27FC236}">
                <a16:creationId xmlns:a16="http://schemas.microsoft.com/office/drawing/2014/main" id="{F9F408D4-3597-4A69-BDFE-E12C2AE61A88}"/>
              </a:ext>
            </a:extLst>
          </p:cNvPr>
          <p:cNvGraphicFramePr>
            <a:graphicFrameLocks noGrp="1"/>
          </p:cNvGraphicFramePr>
          <p:nvPr/>
        </p:nvGraphicFramePr>
        <p:xfrm>
          <a:off x="602742" y="2293388"/>
          <a:ext cx="3653074" cy="3740595"/>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3268302095"/>
                    </a:ext>
                  </a:extLst>
                </a:gridCol>
                <a:gridCol w="1129542">
                  <a:extLst>
                    <a:ext uri="{9D8B030D-6E8A-4147-A177-3AD203B41FA5}">
                      <a16:colId xmlns:a16="http://schemas.microsoft.com/office/drawing/2014/main" val="2966356121"/>
                    </a:ext>
                  </a:extLst>
                </a:gridCol>
                <a:gridCol w="1129542">
                  <a:extLst>
                    <a:ext uri="{9D8B030D-6E8A-4147-A177-3AD203B41FA5}">
                      <a16:colId xmlns:a16="http://schemas.microsoft.com/office/drawing/2014/main" val="808174292"/>
                    </a:ext>
                  </a:extLst>
                </a:gridCol>
                <a:gridCol w="781990">
                  <a:extLst>
                    <a:ext uri="{9D8B030D-6E8A-4147-A177-3AD203B41FA5}">
                      <a16:colId xmlns:a16="http://schemas.microsoft.com/office/drawing/2014/main" val="2456569042"/>
                    </a:ext>
                  </a:extLst>
                </a:gridCol>
              </a:tblGrid>
              <a:tr h="396000">
                <a:tc>
                  <a:txBody>
                    <a:bodyPr/>
                    <a:lstStyle/>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営業</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区域</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営業区域にある</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総事業者数</a:t>
                      </a:r>
                      <a:r>
                        <a:rPr kumimoji="1" lang="en-US" altLang="ja-JP" sz="1000" b="1" dirty="0">
                          <a:solidFill>
                            <a:schemeClr val="tx1"/>
                          </a:solidFill>
                          <a:latin typeface="Meiryo UI" panose="020B0604030504040204" pitchFamily="50" charset="-128"/>
                          <a:ea typeface="Meiryo UI" panose="020B0604030504040204" pitchFamily="50" charset="-128"/>
                        </a:rPr>
                        <a:t>(A)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ライドシェア申請</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事業者数（</a:t>
                      </a:r>
                      <a:r>
                        <a:rPr kumimoji="1" lang="en-US" altLang="ja-JP" sz="1000" b="1" dirty="0">
                          <a:solidFill>
                            <a:schemeClr val="tx1"/>
                          </a:solidFill>
                          <a:latin typeface="Meiryo UI" panose="020B0604030504040204" pitchFamily="50" charset="-128"/>
                          <a:ea typeface="Meiryo UI" panose="020B0604030504040204" pitchFamily="50" charset="-128"/>
                        </a:rPr>
                        <a:t>B</a:t>
                      </a:r>
                      <a:r>
                        <a:rPr kumimoji="1" lang="ja-JP" altLang="en-US" sz="1000" b="1" dirty="0">
                          <a:solidFill>
                            <a:schemeClr val="tx1"/>
                          </a:solidFill>
                          <a:latin typeface="Meiryo UI" panose="020B0604030504040204" pitchFamily="50" charset="-128"/>
                          <a:ea typeface="Meiryo UI" panose="020B0604030504040204" pitchFamily="50" charset="-128"/>
                        </a:rPr>
                        <a:t>）</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参入率</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rPr>
                        <a:t>B/A</a:t>
                      </a:r>
                      <a:r>
                        <a:rPr kumimoji="1" lang="ja-JP" altLang="en-US" sz="1000" b="1" dirty="0">
                          <a:solidFill>
                            <a:schemeClr val="tx1"/>
                          </a:solidFill>
                          <a:latin typeface="Meiryo UI" panose="020B0604030504040204" pitchFamily="50" charset="-128"/>
                          <a:ea typeface="Meiryo UI" panose="020B0604030504040204" pitchFamily="50" charset="-128"/>
                        </a:rPr>
                        <a:t>）</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520505984"/>
                  </a:ext>
                </a:extLst>
              </a:tr>
              <a:tr h="256540">
                <a:tc>
                  <a:txBody>
                    <a:bodyPr/>
                    <a:lstStyle/>
                    <a:p>
                      <a:pPr algn="ctr">
                        <a:lnSpc>
                          <a:spcPts val="1300"/>
                        </a:lnSpc>
                      </a:pPr>
                      <a:r>
                        <a:rPr kumimoji="1" lang="ja-JP" altLang="en-US" sz="1000" b="1" u="none" dirty="0">
                          <a:solidFill>
                            <a:schemeClr val="tx1"/>
                          </a:solidFill>
                          <a:latin typeface="Meiryo UI" panose="020B0604030504040204" pitchFamily="50" charset="-128"/>
                          <a:ea typeface="Meiryo UI" panose="020B0604030504040204" pitchFamily="50" charset="-128"/>
                        </a:rPr>
                        <a:t>札幌</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00" b="0" u="none" kern="1200" dirty="0">
                          <a:solidFill>
                            <a:sysClr val="windowText" lastClr="000000"/>
                          </a:solidFill>
                          <a:latin typeface="Meiryo UI" panose="020B0604030504040204" pitchFamily="50" charset="-128"/>
                          <a:ea typeface="Meiryo UI" panose="020B0604030504040204" pitchFamily="50" charset="-128"/>
                          <a:cs typeface="+mn-cs"/>
                        </a:rPr>
                        <a:t>48</a:t>
                      </a:r>
                      <a:r>
                        <a:rPr kumimoji="1" lang="ja-JP" altLang="en-US" sz="1000" b="0" u="none" kern="1200" dirty="0">
                          <a:solidFill>
                            <a:sysClr val="windowText" lastClr="000000"/>
                          </a:solidFill>
                          <a:latin typeface="Meiryo UI" panose="020B0604030504040204" pitchFamily="50" charset="-128"/>
                          <a:ea typeface="Meiryo UI" panose="020B0604030504040204" pitchFamily="50" charset="-128"/>
                          <a:cs typeface="+mn-cs"/>
                        </a:rPr>
                        <a:t>者</a:t>
                      </a:r>
                      <a:endParaRPr kumimoji="1" lang="en-US" altLang="ja-JP" sz="500" b="0" u="none" kern="1200" dirty="0">
                        <a:solidFill>
                          <a:sysClr val="windowText" lastClr="000000"/>
                        </a:solidFill>
                        <a:latin typeface="Meiryo UI" panose="020B0604030504040204" pitchFamily="50" charset="-128"/>
                        <a:ea typeface="Meiryo UI" panose="020B0604030504040204" pitchFamily="50" charset="-128"/>
                        <a:cs typeface="+mn-cs"/>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00" b="0" u="none" dirty="0">
                          <a:solidFill>
                            <a:schemeClr val="tx1"/>
                          </a:solidFill>
                          <a:latin typeface="Meiryo UI" panose="020B0604030504040204" pitchFamily="50" charset="-128"/>
                          <a:ea typeface="Meiryo UI" panose="020B0604030504040204" pitchFamily="50" charset="-128"/>
                        </a:rPr>
                        <a:t>27</a:t>
                      </a:r>
                      <a:r>
                        <a:rPr kumimoji="1" lang="ja-JP" altLang="en-US" sz="1000" b="0" u="none" dirty="0">
                          <a:solidFill>
                            <a:schemeClr val="tx1"/>
                          </a:solidFill>
                          <a:latin typeface="Meiryo UI" panose="020B0604030504040204" pitchFamily="50" charset="-128"/>
                          <a:ea typeface="Meiryo UI" panose="020B0604030504040204" pitchFamily="50" charset="-128"/>
                        </a:rPr>
                        <a:t>者</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u="none" dirty="0">
                          <a:solidFill>
                            <a:srgbClr val="F7581E"/>
                          </a:solidFill>
                          <a:latin typeface="Meiryo UI" panose="020B0604030504040204" pitchFamily="50" charset="-128"/>
                          <a:ea typeface="Meiryo UI" panose="020B0604030504040204" pitchFamily="50" charset="-128"/>
                        </a:rPr>
                        <a:t>56.3%</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079063"/>
                  </a:ext>
                </a:extLst>
              </a:tr>
              <a:tr h="256540">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b="1" u="none" dirty="0">
                          <a:solidFill>
                            <a:schemeClr val="tx1"/>
                          </a:solidFill>
                          <a:latin typeface="Meiryo UI" panose="020B0604030504040204" pitchFamily="50" charset="-128"/>
                          <a:ea typeface="Meiryo UI" panose="020B0604030504040204" pitchFamily="50" charset="-128"/>
                        </a:rPr>
                        <a:t>仙台</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algn="r" defTabSz="914400" rtl="0" eaLnBrk="1" latinLnBrk="0" hangingPunct="1">
                        <a:lnSpc>
                          <a:spcPts val="1300"/>
                        </a:lnSpc>
                      </a:pPr>
                      <a:r>
                        <a:rPr kumimoji="1" lang="en-US" altLang="ja-JP" sz="1000" b="0" u="none" kern="1200" dirty="0">
                          <a:solidFill>
                            <a:sysClr val="windowText" lastClr="000000"/>
                          </a:solidFill>
                          <a:latin typeface="Meiryo UI" panose="020B0604030504040204" pitchFamily="50" charset="-128"/>
                          <a:ea typeface="Meiryo UI" panose="020B0604030504040204" pitchFamily="50" charset="-128"/>
                          <a:cs typeface="+mn-cs"/>
                        </a:rPr>
                        <a:t>46</a:t>
                      </a:r>
                      <a:r>
                        <a:rPr kumimoji="1" lang="ja-JP" altLang="en-US" sz="1000" b="0" u="none" kern="1200" dirty="0">
                          <a:solidFill>
                            <a:sysClr val="windowText" lastClr="000000"/>
                          </a:solidFill>
                          <a:latin typeface="Meiryo UI" panose="020B0604030504040204" pitchFamily="50" charset="-128"/>
                          <a:ea typeface="Meiryo UI" panose="020B0604030504040204" pitchFamily="50" charset="-128"/>
                          <a:cs typeface="+mn-cs"/>
                        </a:rPr>
                        <a:t>者</a:t>
                      </a:r>
                      <a:endParaRPr kumimoji="1" lang="en-US" altLang="ja-JP" sz="500" b="0" u="none" kern="1200" dirty="0">
                        <a:solidFill>
                          <a:sysClr val="windowText" lastClr="000000"/>
                        </a:solidFill>
                        <a:latin typeface="Meiryo UI" panose="020B0604030504040204" pitchFamily="50" charset="-128"/>
                        <a:ea typeface="Meiryo UI" panose="020B0604030504040204" pitchFamily="50" charset="-128"/>
                        <a:cs typeface="+mn-cs"/>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1000" b="0" dirty="0">
                          <a:solidFill>
                            <a:schemeClr val="tx1"/>
                          </a:solidFill>
                          <a:latin typeface="Meiryo UI" panose="020B0604030504040204" pitchFamily="50" charset="-128"/>
                          <a:ea typeface="Meiryo UI" panose="020B0604030504040204" pitchFamily="50" charset="-128"/>
                        </a:rPr>
                        <a:t>9</a:t>
                      </a:r>
                      <a:r>
                        <a:rPr kumimoji="1" lang="ja-JP" altLang="en-US" sz="1000" b="0" dirty="0">
                          <a:solidFill>
                            <a:schemeClr val="tx1"/>
                          </a:solidFill>
                          <a:latin typeface="Meiryo UI" panose="020B0604030504040204" pitchFamily="50" charset="-128"/>
                          <a:ea typeface="Meiryo UI" panose="020B0604030504040204" pitchFamily="50" charset="-128"/>
                        </a:rPr>
                        <a:t>者</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dirty="0">
                          <a:solidFill>
                            <a:srgbClr val="F7581E"/>
                          </a:solidFill>
                          <a:latin typeface="Meiryo UI" panose="020B0604030504040204" pitchFamily="50" charset="-128"/>
                          <a:ea typeface="Meiryo UI" panose="020B0604030504040204" pitchFamily="50" charset="-128"/>
                        </a:rPr>
                        <a:t>19.6</a:t>
                      </a:r>
                      <a:r>
                        <a:rPr kumimoji="1" lang="ja-JP" altLang="en-US" sz="1100" b="1" dirty="0">
                          <a:solidFill>
                            <a:srgbClr val="F7581E"/>
                          </a:solidFill>
                          <a:latin typeface="Meiryo UI" panose="020B0604030504040204" pitchFamily="50" charset="-128"/>
                          <a:ea typeface="Meiryo UI" panose="020B0604030504040204" pitchFamily="50" charset="-128"/>
                        </a:rPr>
                        <a:t>％</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0867837"/>
                  </a:ext>
                </a:extLst>
              </a:tr>
              <a:tr h="256540">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b="1" u="none" dirty="0">
                          <a:solidFill>
                            <a:schemeClr val="tx1"/>
                          </a:solidFill>
                          <a:latin typeface="Meiryo UI" panose="020B0604030504040204" pitchFamily="50" charset="-128"/>
                          <a:ea typeface="Meiryo UI" panose="020B0604030504040204" pitchFamily="50" charset="-128"/>
                        </a:rPr>
                        <a:t>東京</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r">
                        <a:lnSpc>
                          <a:spcPts val="1300"/>
                        </a:lnSpc>
                      </a:pPr>
                      <a:r>
                        <a:rPr kumimoji="1" lang="en-US" altLang="ja-JP" sz="1000" b="0" u="none" dirty="0">
                          <a:solidFill>
                            <a:schemeClr val="tx1"/>
                          </a:solidFill>
                          <a:latin typeface="Meiryo UI" panose="020B0604030504040204" pitchFamily="50" charset="-128"/>
                          <a:ea typeface="Meiryo UI" panose="020B0604030504040204" pitchFamily="50" charset="-128"/>
                        </a:rPr>
                        <a:t>311</a:t>
                      </a:r>
                      <a:r>
                        <a:rPr kumimoji="1" lang="ja-JP" altLang="en-US" sz="1000" b="0" u="none" dirty="0">
                          <a:solidFill>
                            <a:schemeClr val="tx1"/>
                          </a:solidFill>
                          <a:latin typeface="Meiryo UI" panose="020B0604030504040204" pitchFamily="50" charset="-128"/>
                          <a:ea typeface="Meiryo UI" panose="020B0604030504040204" pitchFamily="50" charset="-128"/>
                        </a:rPr>
                        <a:t>者</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1000" b="0" dirty="0">
                          <a:solidFill>
                            <a:schemeClr val="tx1"/>
                          </a:solidFill>
                          <a:latin typeface="Meiryo UI" panose="020B0604030504040204" pitchFamily="50" charset="-128"/>
                          <a:ea typeface="Meiryo UI" panose="020B0604030504040204" pitchFamily="50" charset="-128"/>
                        </a:rPr>
                        <a:t>98</a:t>
                      </a:r>
                      <a:r>
                        <a:rPr kumimoji="1" lang="ja-JP" altLang="en-US" sz="1000" b="0" dirty="0">
                          <a:solidFill>
                            <a:schemeClr val="tx1"/>
                          </a:solidFill>
                          <a:latin typeface="Meiryo UI" panose="020B0604030504040204" pitchFamily="50" charset="-128"/>
                          <a:ea typeface="Meiryo UI" panose="020B0604030504040204" pitchFamily="50" charset="-128"/>
                        </a:rPr>
                        <a:t>者</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dirty="0">
                          <a:solidFill>
                            <a:srgbClr val="F7581E"/>
                          </a:solidFill>
                          <a:latin typeface="Meiryo UI" panose="020B0604030504040204" pitchFamily="50" charset="-128"/>
                          <a:ea typeface="Meiryo UI" panose="020B0604030504040204" pitchFamily="50" charset="-128"/>
                        </a:rPr>
                        <a:t>31.5</a:t>
                      </a:r>
                      <a:r>
                        <a:rPr kumimoji="1" lang="ja-JP" altLang="en-US" sz="1100" b="1" dirty="0">
                          <a:solidFill>
                            <a:srgbClr val="F7581E"/>
                          </a:solidFill>
                          <a:latin typeface="Meiryo UI" panose="020B0604030504040204" pitchFamily="50" charset="-128"/>
                          <a:ea typeface="Meiryo UI" panose="020B0604030504040204" pitchFamily="50" charset="-128"/>
                        </a:rPr>
                        <a:t>％</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7787716"/>
                  </a:ext>
                </a:extLst>
              </a:tr>
              <a:tr h="256540">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b="1" u="none" dirty="0">
                          <a:solidFill>
                            <a:schemeClr val="tx1"/>
                          </a:solidFill>
                          <a:latin typeface="Meiryo UI" panose="020B0604030504040204" pitchFamily="50" charset="-128"/>
                          <a:ea typeface="Meiryo UI" panose="020B0604030504040204" pitchFamily="50" charset="-128"/>
                        </a:rPr>
                        <a:t>神奈川</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r">
                        <a:lnSpc>
                          <a:spcPts val="1300"/>
                        </a:lnSpc>
                      </a:pPr>
                      <a:r>
                        <a:rPr kumimoji="1" lang="en-US" altLang="ja-JP" sz="1000" b="0" u="none" dirty="0">
                          <a:solidFill>
                            <a:schemeClr val="tx1"/>
                          </a:solidFill>
                          <a:latin typeface="Meiryo UI" panose="020B0604030504040204" pitchFamily="50" charset="-128"/>
                          <a:ea typeface="Meiryo UI" panose="020B0604030504040204" pitchFamily="50" charset="-128"/>
                        </a:rPr>
                        <a:t>111</a:t>
                      </a:r>
                      <a:r>
                        <a:rPr kumimoji="1" lang="ja-JP" altLang="en-US" sz="1000" b="0" u="none" dirty="0">
                          <a:solidFill>
                            <a:schemeClr val="tx1"/>
                          </a:solidFill>
                          <a:latin typeface="Meiryo UI" panose="020B0604030504040204" pitchFamily="50" charset="-128"/>
                          <a:ea typeface="Meiryo UI" panose="020B0604030504040204" pitchFamily="50" charset="-128"/>
                        </a:rPr>
                        <a:t>者</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1000" b="0" dirty="0">
                          <a:solidFill>
                            <a:schemeClr val="tx1"/>
                          </a:solidFill>
                          <a:latin typeface="Meiryo UI" panose="020B0604030504040204" pitchFamily="50" charset="-128"/>
                          <a:ea typeface="Meiryo UI" panose="020B0604030504040204" pitchFamily="50" charset="-128"/>
                        </a:rPr>
                        <a:t>43</a:t>
                      </a:r>
                      <a:r>
                        <a:rPr kumimoji="1" lang="ja-JP" altLang="en-US" sz="1000" b="0" dirty="0">
                          <a:solidFill>
                            <a:schemeClr val="tx1"/>
                          </a:solidFill>
                          <a:latin typeface="Meiryo UI" panose="020B0604030504040204" pitchFamily="50" charset="-128"/>
                          <a:ea typeface="Meiryo UI" panose="020B0604030504040204" pitchFamily="50" charset="-128"/>
                        </a:rPr>
                        <a:t>者</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dirty="0">
                          <a:solidFill>
                            <a:srgbClr val="F7581E"/>
                          </a:solidFill>
                          <a:latin typeface="Meiryo UI" panose="020B0604030504040204" pitchFamily="50" charset="-128"/>
                          <a:ea typeface="Meiryo UI" panose="020B0604030504040204" pitchFamily="50" charset="-128"/>
                        </a:rPr>
                        <a:t>38.7</a:t>
                      </a:r>
                      <a:r>
                        <a:rPr kumimoji="1" lang="ja-JP" altLang="en-US" sz="1100" b="1" dirty="0">
                          <a:solidFill>
                            <a:srgbClr val="F7581E"/>
                          </a:solidFill>
                          <a:latin typeface="Meiryo UI" panose="020B0604030504040204" pitchFamily="50" charset="-128"/>
                          <a:ea typeface="Meiryo UI" panose="020B0604030504040204" pitchFamily="50" charset="-128"/>
                        </a:rPr>
                        <a:t>％</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804628"/>
                  </a:ext>
                </a:extLst>
              </a:tr>
              <a:tr h="256540">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b="1" u="none" dirty="0">
                          <a:solidFill>
                            <a:schemeClr val="tx1"/>
                          </a:solidFill>
                          <a:latin typeface="Meiryo UI" panose="020B0604030504040204" pitchFamily="50" charset="-128"/>
                          <a:ea typeface="Meiryo UI" panose="020B0604030504040204" pitchFamily="50" charset="-128"/>
                        </a:rPr>
                        <a:t>埼玉</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r">
                        <a:lnSpc>
                          <a:spcPts val="1300"/>
                        </a:lnSpc>
                      </a:pPr>
                      <a:r>
                        <a:rPr kumimoji="1" lang="en-US" altLang="ja-JP" sz="1000" b="0" u="none" dirty="0">
                          <a:solidFill>
                            <a:schemeClr val="tx1"/>
                          </a:solidFill>
                          <a:latin typeface="Meiryo UI" panose="020B0604030504040204" pitchFamily="50" charset="-128"/>
                          <a:ea typeface="Meiryo UI" panose="020B0604030504040204" pitchFamily="50" charset="-128"/>
                        </a:rPr>
                        <a:t>65</a:t>
                      </a:r>
                      <a:r>
                        <a:rPr kumimoji="1" lang="ja-JP" altLang="en-US" sz="1000" b="0" u="none" dirty="0">
                          <a:solidFill>
                            <a:schemeClr val="tx1"/>
                          </a:solidFill>
                          <a:latin typeface="Meiryo UI" panose="020B0604030504040204" pitchFamily="50" charset="-128"/>
                          <a:ea typeface="Meiryo UI" panose="020B0604030504040204" pitchFamily="50" charset="-128"/>
                        </a:rPr>
                        <a:t>者</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1000" b="0" dirty="0">
                          <a:solidFill>
                            <a:schemeClr val="tx1"/>
                          </a:solidFill>
                          <a:latin typeface="Meiryo UI" panose="020B0604030504040204" pitchFamily="50" charset="-128"/>
                          <a:ea typeface="Meiryo UI" panose="020B0604030504040204" pitchFamily="50" charset="-128"/>
                        </a:rPr>
                        <a:t>23</a:t>
                      </a:r>
                      <a:r>
                        <a:rPr kumimoji="1" lang="ja-JP" altLang="en-US" sz="1000" b="0" dirty="0">
                          <a:solidFill>
                            <a:schemeClr val="tx1"/>
                          </a:solidFill>
                          <a:latin typeface="Meiryo UI" panose="020B0604030504040204" pitchFamily="50" charset="-128"/>
                          <a:ea typeface="Meiryo UI" panose="020B0604030504040204" pitchFamily="50" charset="-128"/>
                        </a:rPr>
                        <a:t>者</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dirty="0">
                          <a:solidFill>
                            <a:srgbClr val="F7581E"/>
                          </a:solidFill>
                          <a:latin typeface="Meiryo UI" panose="020B0604030504040204" pitchFamily="50" charset="-128"/>
                          <a:ea typeface="Meiryo UI" panose="020B0604030504040204" pitchFamily="50" charset="-128"/>
                        </a:rPr>
                        <a:t>35.4</a:t>
                      </a:r>
                      <a:r>
                        <a:rPr kumimoji="1" lang="ja-JP" altLang="en-US" sz="1100" b="1" dirty="0">
                          <a:solidFill>
                            <a:srgbClr val="F7581E"/>
                          </a:solidFill>
                          <a:latin typeface="Meiryo UI" panose="020B0604030504040204" pitchFamily="50" charset="-128"/>
                          <a:ea typeface="Meiryo UI" panose="020B0604030504040204" pitchFamily="50" charset="-128"/>
                        </a:rPr>
                        <a:t>％</a:t>
                      </a:r>
                      <a:endParaRPr kumimoji="1" lang="en-US" altLang="ja-JP" sz="1100" b="1" dirty="0">
                        <a:solidFill>
                          <a:srgbClr val="F7581E"/>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742595"/>
                  </a:ext>
                </a:extLst>
              </a:tr>
              <a:tr h="256540">
                <a:tc>
                  <a:txBody>
                    <a:bodyPr/>
                    <a:lstStyle/>
                    <a:p>
                      <a:pPr algn="ctr">
                        <a:lnSpc>
                          <a:spcPts val="1300"/>
                        </a:lnSpc>
                      </a:pPr>
                      <a:r>
                        <a:rPr kumimoji="1" lang="ja-JP" altLang="en-US" sz="1000" b="1" u="none" dirty="0">
                          <a:solidFill>
                            <a:schemeClr val="tx1"/>
                          </a:solidFill>
                          <a:latin typeface="Meiryo UI" panose="020B0604030504040204" pitchFamily="50" charset="-128"/>
                          <a:ea typeface="Meiryo UI" panose="020B0604030504040204" pitchFamily="50" charset="-128"/>
                        </a:rPr>
                        <a:t>千葉</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r">
                        <a:lnSpc>
                          <a:spcPts val="1300"/>
                        </a:lnSpc>
                      </a:pPr>
                      <a:r>
                        <a:rPr kumimoji="1" lang="en-US" altLang="ja-JP" sz="1000" b="0" u="none" dirty="0">
                          <a:solidFill>
                            <a:schemeClr val="tx1"/>
                          </a:solidFill>
                          <a:latin typeface="Meiryo UI" panose="020B0604030504040204" pitchFamily="50" charset="-128"/>
                          <a:ea typeface="Meiryo UI" panose="020B0604030504040204" pitchFamily="50" charset="-128"/>
                        </a:rPr>
                        <a:t>30</a:t>
                      </a:r>
                      <a:r>
                        <a:rPr kumimoji="1" lang="ja-JP" altLang="en-US" sz="1000" b="0" u="none" dirty="0">
                          <a:solidFill>
                            <a:schemeClr val="tx1"/>
                          </a:solidFill>
                          <a:latin typeface="Meiryo UI" panose="020B0604030504040204" pitchFamily="50" charset="-128"/>
                          <a:ea typeface="Meiryo UI" panose="020B0604030504040204" pitchFamily="50" charset="-128"/>
                        </a:rPr>
                        <a:t>者</a:t>
                      </a:r>
                      <a:endParaRPr kumimoji="1" lang="ja-JP" altLang="en-US" sz="500" b="0"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8</a:t>
                      </a:r>
                      <a:r>
                        <a:rPr kumimoji="1" lang="ja-JP" altLang="en-US" sz="1000" b="0" dirty="0">
                          <a:solidFill>
                            <a:schemeClr val="tx1"/>
                          </a:solidFill>
                          <a:latin typeface="Meiryo UI" panose="020B0604030504040204" pitchFamily="50" charset="-128"/>
                          <a:ea typeface="Meiryo UI" panose="020B0604030504040204" pitchFamily="50" charset="-128"/>
                        </a:rPr>
                        <a:t>者</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dirty="0">
                          <a:solidFill>
                            <a:srgbClr val="F7581E"/>
                          </a:solidFill>
                          <a:latin typeface="Meiryo UI" panose="020B0604030504040204" pitchFamily="50" charset="-128"/>
                          <a:ea typeface="Meiryo UI" panose="020B0604030504040204" pitchFamily="50" charset="-128"/>
                        </a:rPr>
                        <a:t>26.7%</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7070399"/>
                  </a:ext>
                </a:extLst>
              </a:tr>
              <a:tr h="256540">
                <a:tc>
                  <a:txBody>
                    <a:bodyPr/>
                    <a:lstStyle/>
                    <a:p>
                      <a:pPr algn="ctr">
                        <a:lnSpc>
                          <a:spcPts val="1300"/>
                        </a:lnSpc>
                      </a:pPr>
                      <a:r>
                        <a:rPr kumimoji="1" lang="ja-JP" altLang="en-US" sz="1000" b="1" u="none" dirty="0">
                          <a:solidFill>
                            <a:schemeClr val="tx1"/>
                          </a:solidFill>
                          <a:latin typeface="Meiryo UI" panose="020B0604030504040204" pitchFamily="50" charset="-128"/>
                          <a:ea typeface="Meiryo UI" panose="020B0604030504040204" pitchFamily="50" charset="-128"/>
                        </a:rPr>
                        <a:t>愛知</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r">
                        <a:lnSpc>
                          <a:spcPts val="1300"/>
                        </a:lnSpc>
                      </a:pPr>
                      <a:r>
                        <a:rPr kumimoji="1" lang="en-US" altLang="ja-JP" sz="1000" b="0" u="none" dirty="0">
                          <a:solidFill>
                            <a:schemeClr val="tx1"/>
                          </a:solidFill>
                          <a:latin typeface="Meiryo UI" panose="020B0604030504040204" pitchFamily="50" charset="-128"/>
                          <a:ea typeface="Meiryo UI" panose="020B0604030504040204" pitchFamily="50" charset="-128"/>
                        </a:rPr>
                        <a:t>68</a:t>
                      </a:r>
                      <a:r>
                        <a:rPr kumimoji="1" lang="ja-JP" altLang="en-US" sz="1000" b="0" u="none" dirty="0">
                          <a:solidFill>
                            <a:schemeClr val="tx1"/>
                          </a:solidFill>
                          <a:latin typeface="Meiryo UI" panose="020B0604030504040204" pitchFamily="50" charset="-128"/>
                          <a:ea typeface="Meiryo UI" panose="020B0604030504040204" pitchFamily="50" charset="-128"/>
                        </a:rPr>
                        <a:t>者</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17</a:t>
                      </a:r>
                      <a:r>
                        <a:rPr kumimoji="1" lang="ja-JP" altLang="en-US" sz="1000" b="0" dirty="0">
                          <a:solidFill>
                            <a:schemeClr val="tx1"/>
                          </a:solidFill>
                          <a:latin typeface="Meiryo UI" panose="020B0604030504040204" pitchFamily="50" charset="-128"/>
                          <a:ea typeface="Meiryo UI" panose="020B0604030504040204" pitchFamily="50" charset="-128"/>
                        </a:rPr>
                        <a:t>者</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dirty="0">
                          <a:solidFill>
                            <a:srgbClr val="F7581E"/>
                          </a:solidFill>
                          <a:latin typeface="Meiryo UI" panose="020B0604030504040204" pitchFamily="50" charset="-128"/>
                          <a:ea typeface="Meiryo UI" panose="020B0604030504040204" pitchFamily="50" charset="-128"/>
                        </a:rPr>
                        <a:t>25.0%</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18208"/>
                  </a:ext>
                </a:extLst>
              </a:tr>
              <a:tr h="256540">
                <a:tc>
                  <a:txBody>
                    <a:bodyPr/>
                    <a:lstStyle/>
                    <a:p>
                      <a:pPr algn="ctr">
                        <a:lnSpc>
                          <a:spcPts val="1300"/>
                        </a:lnSpc>
                      </a:pPr>
                      <a:r>
                        <a:rPr kumimoji="1" lang="ja-JP" altLang="en-US" sz="1000" b="1" u="none" dirty="0">
                          <a:solidFill>
                            <a:schemeClr val="tx1"/>
                          </a:solidFill>
                          <a:latin typeface="Meiryo UI" panose="020B0604030504040204" pitchFamily="50" charset="-128"/>
                          <a:ea typeface="Meiryo UI" panose="020B0604030504040204" pitchFamily="50" charset="-128"/>
                        </a:rPr>
                        <a:t>京都</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r">
                        <a:lnSpc>
                          <a:spcPts val="1300"/>
                        </a:lnSpc>
                      </a:pPr>
                      <a:r>
                        <a:rPr kumimoji="1" lang="en-US" altLang="ja-JP" sz="1000" b="0" u="none" dirty="0">
                          <a:solidFill>
                            <a:schemeClr val="tx1"/>
                          </a:solidFill>
                          <a:latin typeface="Meiryo UI" panose="020B0604030504040204" pitchFamily="50" charset="-128"/>
                          <a:ea typeface="Meiryo UI" panose="020B0604030504040204" pitchFamily="50" charset="-128"/>
                        </a:rPr>
                        <a:t>63</a:t>
                      </a:r>
                      <a:r>
                        <a:rPr kumimoji="1" lang="ja-JP" altLang="en-US" sz="1000" b="0" u="none" dirty="0">
                          <a:solidFill>
                            <a:schemeClr val="tx1"/>
                          </a:solidFill>
                          <a:latin typeface="Meiryo UI" panose="020B0604030504040204" pitchFamily="50" charset="-128"/>
                          <a:ea typeface="Meiryo UI" panose="020B0604030504040204" pitchFamily="50" charset="-128"/>
                        </a:rPr>
                        <a:t>者</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18</a:t>
                      </a:r>
                      <a:r>
                        <a:rPr kumimoji="1" lang="ja-JP" altLang="en-US" sz="1000" b="0" dirty="0">
                          <a:solidFill>
                            <a:schemeClr val="tx1"/>
                          </a:solidFill>
                          <a:latin typeface="Meiryo UI" panose="020B0604030504040204" pitchFamily="50" charset="-128"/>
                          <a:ea typeface="Meiryo UI" panose="020B0604030504040204" pitchFamily="50" charset="-128"/>
                        </a:rPr>
                        <a:t>者</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dirty="0">
                          <a:solidFill>
                            <a:srgbClr val="F7581E"/>
                          </a:solidFill>
                          <a:latin typeface="Meiryo UI" panose="020B0604030504040204" pitchFamily="50" charset="-128"/>
                          <a:ea typeface="Meiryo UI" panose="020B0604030504040204" pitchFamily="50" charset="-128"/>
                        </a:rPr>
                        <a:t>28.6%</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694516"/>
                  </a:ext>
                </a:extLst>
              </a:tr>
              <a:tr h="256540">
                <a:tc>
                  <a:txBody>
                    <a:bodyPr/>
                    <a:lstStyle/>
                    <a:p>
                      <a:pPr algn="ctr">
                        <a:lnSpc>
                          <a:spcPts val="1300"/>
                        </a:lnSpc>
                      </a:pPr>
                      <a:r>
                        <a:rPr kumimoji="1" lang="ja-JP" altLang="en-US" sz="1000" b="1" u="none" dirty="0">
                          <a:solidFill>
                            <a:schemeClr val="tx1"/>
                          </a:solidFill>
                          <a:latin typeface="Meiryo UI" panose="020B0604030504040204" pitchFamily="50" charset="-128"/>
                          <a:ea typeface="Meiryo UI" panose="020B0604030504040204" pitchFamily="50" charset="-128"/>
                        </a:rPr>
                        <a:t>大阪</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r">
                        <a:lnSpc>
                          <a:spcPts val="1300"/>
                        </a:lnSpc>
                      </a:pPr>
                      <a:r>
                        <a:rPr kumimoji="1" lang="en-US" altLang="ja-JP" sz="1000" b="0" u="none" dirty="0">
                          <a:solidFill>
                            <a:schemeClr val="tx1"/>
                          </a:solidFill>
                          <a:latin typeface="Meiryo UI" panose="020B0604030504040204" pitchFamily="50" charset="-128"/>
                          <a:ea typeface="Meiryo UI" panose="020B0604030504040204" pitchFamily="50" charset="-128"/>
                        </a:rPr>
                        <a:t>175</a:t>
                      </a:r>
                      <a:r>
                        <a:rPr kumimoji="1" lang="ja-JP" altLang="en-US" sz="1000" b="0" u="none" dirty="0">
                          <a:solidFill>
                            <a:schemeClr val="tx1"/>
                          </a:solidFill>
                          <a:latin typeface="Meiryo UI" panose="020B0604030504040204" pitchFamily="50" charset="-128"/>
                          <a:ea typeface="Meiryo UI" panose="020B0604030504040204" pitchFamily="50" charset="-128"/>
                        </a:rPr>
                        <a:t>者</a:t>
                      </a:r>
                      <a:endParaRPr kumimoji="1" lang="ja-JP" altLang="en-US" sz="500" b="0"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21</a:t>
                      </a:r>
                      <a:r>
                        <a:rPr kumimoji="1" lang="ja-JP" altLang="en-US" sz="1000" b="0" dirty="0">
                          <a:solidFill>
                            <a:schemeClr val="tx1"/>
                          </a:solidFill>
                          <a:latin typeface="Meiryo UI" panose="020B0604030504040204" pitchFamily="50" charset="-128"/>
                          <a:ea typeface="Meiryo UI" panose="020B0604030504040204" pitchFamily="50" charset="-128"/>
                        </a:rPr>
                        <a:t>者</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dirty="0">
                          <a:solidFill>
                            <a:srgbClr val="F7581E"/>
                          </a:solidFill>
                          <a:latin typeface="Meiryo UI" panose="020B0604030504040204" pitchFamily="50" charset="-128"/>
                          <a:ea typeface="Meiryo UI" panose="020B0604030504040204" pitchFamily="50" charset="-128"/>
                        </a:rPr>
                        <a:t>12.0%</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3748924"/>
                  </a:ext>
                </a:extLst>
              </a:tr>
              <a:tr h="256540">
                <a:tc>
                  <a:txBody>
                    <a:bodyPr/>
                    <a:lstStyle/>
                    <a:p>
                      <a:pPr algn="ctr">
                        <a:lnSpc>
                          <a:spcPts val="1300"/>
                        </a:lnSpc>
                      </a:pPr>
                      <a:r>
                        <a:rPr kumimoji="1" lang="ja-JP" altLang="en-US" sz="1000" b="1" u="none" dirty="0">
                          <a:solidFill>
                            <a:schemeClr val="tx1"/>
                          </a:solidFill>
                          <a:latin typeface="Meiryo UI" panose="020B0604030504040204" pitchFamily="50" charset="-128"/>
                          <a:ea typeface="Meiryo UI" panose="020B0604030504040204" pitchFamily="50" charset="-128"/>
                        </a:rPr>
                        <a:t>兵庫</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r">
                        <a:lnSpc>
                          <a:spcPts val="1300"/>
                        </a:lnSpc>
                      </a:pPr>
                      <a:r>
                        <a:rPr kumimoji="1" lang="en-US" altLang="ja-JP" sz="1000" b="0" u="none" dirty="0">
                          <a:solidFill>
                            <a:schemeClr val="tx1"/>
                          </a:solidFill>
                          <a:latin typeface="Meiryo UI" panose="020B0604030504040204" pitchFamily="50" charset="-128"/>
                          <a:ea typeface="Meiryo UI" panose="020B0604030504040204" pitchFamily="50" charset="-128"/>
                        </a:rPr>
                        <a:t>80</a:t>
                      </a:r>
                      <a:r>
                        <a:rPr kumimoji="1" lang="ja-JP" altLang="en-US" sz="1000" b="0" u="none" dirty="0">
                          <a:solidFill>
                            <a:schemeClr val="tx1"/>
                          </a:solidFill>
                          <a:latin typeface="Meiryo UI" panose="020B0604030504040204" pitchFamily="50" charset="-128"/>
                          <a:ea typeface="Meiryo UI" panose="020B0604030504040204" pitchFamily="50" charset="-128"/>
                        </a:rPr>
                        <a:t>者</a:t>
                      </a:r>
                      <a:endParaRPr kumimoji="1" lang="ja-JP" altLang="en-US" sz="500" b="0"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34</a:t>
                      </a:r>
                      <a:r>
                        <a:rPr kumimoji="1" lang="ja-JP" altLang="en-US" sz="1000" b="0" dirty="0">
                          <a:solidFill>
                            <a:schemeClr val="tx1"/>
                          </a:solidFill>
                          <a:latin typeface="Meiryo UI" panose="020B0604030504040204" pitchFamily="50" charset="-128"/>
                          <a:ea typeface="Meiryo UI" panose="020B0604030504040204" pitchFamily="50" charset="-128"/>
                        </a:rPr>
                        <a:t>者</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dirty="0">
                          <a:solidFill>
                            <a:srgbClr val="F7581E"/>
                          </a:solidFill>
                          <a:latin typeface="Meiryo UI" panose="020B0604030504040204" pitchFamily="50" charset="-128"/>
                          <a:ea typeface="Meiryo UI" panose="020B0604030504040204" pitchFamily="50" charset="-128"/>
                        </a:rPr>
                        <a:t>42.5%</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2113202"/>
                  </a:ext>
                </a:extLst>
              </a:tr>
              <a:tr h="256540">
                <a:tc>
                  <a:txBody>
                    <a:bodyPr/>
                    <a:lstStyle/>
                    <a:p>
                      <a:pPr algn="ctr">
                        <a:lnSpc>
                          <a:spcPts val="1300"/>
                        </a:lnSpc>
                      </a:pPr>
                      <a:r>
                        <a:rPr kumimoji="1" lang="ja-JP" altLang="en-US" sz="1000" b="1" u="none" dirty="0">
                          <a:solidFill>
                            <a:schemeClr val="tx1"/>
                          </a:solidFill>
                          <a:latin typeface="Meiryo UI" panose="020B0604030504040204" pitchFamily="50" charset="-128"/>
                          <a:ea typeface="Meiryo UI" panose="020B0604030504040204" pitchFamily="50" charset="-128"/>
                        </a:rPr>
                        <a:t>広島</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r">
                        <a:lnSpc>
                          <a:spcPts val="1300"/>
                        </a:lnSpc>
                      </a:pPr>
                      <a:r>
                        <a:rPr kumimoji="1" lang="en-US" altLang="ja-JP" sz="1000" b="0" u="none" dirty="0">
                          <a:solidFill>
                            <a:schemeClr val="tx1"/>
                          </a:solidFill>
                          <a:latin typeface="Meiryo UI" panose="020B0604030504040204" pitchFamily="50" charset="-128"/>
                          <a:ea typeface="Meiryo UI" panose="020B0604030504040204" pitchFamily="50" charset="-128"/>
                        </a:rPr>
                        <a:t>69</a:t>
                      </a:r>
                      <a:r>
                        <a:rPr kumimoji="1" lang="ja-JP" altLang="en-US" sz="1000" b="0" u="none" dirty="0">
                          <a:solidFill>
                            <a:schemeClr val="tx1"/>
                          </a:solidFill>
                          <a:latin typeface="Meiryo UI" panose="020B0604030504040204" pitchFamily="50" charset="-128"/>
                          <a:ea typeface="Meiryo UI" panose="020B0604030504040204" pitchFamily="50" charset="-128"/>
                        </a:rPr>
                        <a:t>者</a:t>
                      </a:r>
                      <a:endParaRPr kumimoji="1" lang="ja-JP" altLang="en-US" sz="500" b="0"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18</a:t>
                      </a:r>
                      <a:r>
                        <a:rPr kumimoji="1" lang="ja-JP" altLang="en-US" sz="1000" b="0" dirty="0">
                          <a:solidFill>
                            <a:schemeClr val="tx1"/>
                          </a:solidFill>
                          <a:latin typeface="Meiryo UI" panose="020B0604030504040204" pitchFamily="50" charset="-128"/>
                          <a:ea typeface="Meiryo UI" panose="020B0604030504040204" pitchFamily="50" charset="-128"/>
                        </a:rPr>
                        <a:t>者</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dirty="0">
                          <a:solidFill>
                            <a:srgbClr val="F7581E"/>
                          </a:solidFill>
                          <a:latin typeface="Meiryo UI" panose="020B0604030504040204" pitchFamily="50" charset="-128"/>
                          <a:ea typeface="Meiryo UI" panose="020B0604030504040204" pitchFamily="50" charset="-128"/>
                        </a:rPr>
                        <a:t>26.1%</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7614669"/>
                  </a:ext>
                </a:extLst>
              </a:tr>
              <a:tr h="256540">
                <a:tc>
                  <a:txBody>
                    <a:bodyPr/>
                    <a:lstStyle/>
                    <a:p>
                      <a:pPr algn="ctr">
                        <a:lnSpc>
                          <a:spcPts val="1300"/>
                        </a:lnSpc>
                      </a:pPr>
                      <a:r>
                        <a:rPr kumimoji="1" lang="ja-JP" altLang="en-US" sz="1000" b="1" u="none" dirty="0">
                          <a:solidFill>
                            <a:schemeClr val="tx1"/>
                          </a:solidFill>
                          <a:latin typeface="Meiryo UI" panose="020B0604030504040204" pitchFamily="50" charset="-128"/>
                          <a:ea typeface="Meiryo UI" panose="020B0604030504040204" pitchFamily="50" charset="-128"/>
                        </a:rPr>
                        <a:t>福岡</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r">
                        <a:lnSpc>
                          <a:spcPts val="1300"/>
                        </a:lnSpc>
                      </a:pPr>
                      <a:r>
                        <a:rPr kumimoji="1" lang="en-US" altLang="ja-JP" sz="1000" b="0" u="none" dirty="0">
                          <a:solidFill>
                            <a:schemeClr val="tx1"/>
                          </a:solidFill>
                          <a:latin typeface="Meiryo UI" panose="020B0604030504040204" pitchFamily="50" charset="-128"/>
                          <a:ea typeface="Meiryo UI" panose="020B0604030504040204" pitchFamily="50" charset="-128"/>
                        </a:rPr>
                        <a:t>95</a:t>
                      </a:r>
                      <a:r>
                        <a:rPr kumimoji="1" lang="ja-JP" altLang="en-US" sz="1000" b="0" u="none" dirty="0">
                          <a:solidFill>
                            <a:schemeClr val="tx1"/>
                          </a:solidFill>
                          <a:latin typeface="Meiryo UI" panose="020B0604030504040204" pitchFamily="50" charset="-128"/>
                          <a:ea typeface="Meiryo UI" panose="020B0604030504040204" pitchFamily="50" charset="-128"/>
                        </a:rPr>
                        <a:t>者</a:t>
                      </a:r>
                      <a:endParaRPr kumimoji="1" lang="ja-JP" altLang="en-US" sz="500" b="0"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35</a:t>
                      </a:r>
                      <a:r>
                        <a:rPr kumimoji="1" lang="ja-JP" altLang="en-US" sz="1000" b="0" dirty="0">
                          <a:solidFill>
                            <a:schemeClr val="tx1"/>
                          </a:solidFill>
                          <a:latin typeface="Meiryo UI" panose="020B0604030504040204" pitchFamily="50" charset="-128"/>
                          <a:ea typeface="Meiryo UI" panose="020B0604030504040204" pitchFamily="50" charset="-128"/>
                        </a:rPr>
                        <a:t>者</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dirty="0">
                          <a:solidFill>
                            <a:srgbClr val="F7581E"/>
                          </a:solidFill>
                          <a:latin typeface="Meiryo UI" panose="020B0604030504040204" pitchFamily="50" charset="-128"/>
                          <a:ea typeface="Meiryo UI" panose="020B0604030504040204" pitchFamily="50" charset="-128"/>
                        </a:rPr>
                        <a:t>36.8%</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5734304"/>
                  </a:ext>
                </a:extLst>
              </a:tr>
              <a:tr h="256540">
                <a:tc>
                  <a:txBody>
                    <a:bodyPr/>
                    <a:lstStyle/>
                    <a:p>
                      <a:pPr algn="ctr">
                        <a:lnSpc>
                          <a:spcPts val="1300"/>
                        </a:lnSpc>
                      </a:pPr>
                      <a:r>
                        <a:rPr kumimoji="1" lang="ja-JP" altLang="en-US" sz="1050" b="1" u="none" dirty="0">
                          <a:solidFill>
                            <a:schemeClr val="tx1"/>
                          </a:solidFill>
                          <a:latin typeface="Meiryo UI" panose="020B0604030504040204" pitchFamily="50" charset="-128"/>
                          <a:ea typeface="Meiryo UI" panose="020B0604030504040204" pitchFamily="50" charset="-128"/>
                        </a:rPr>
                        <a:t>合計</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algn="r">
                        <a:lnSpc>
                          <a:spcPts val="1300"/>
                        </a:lnSpc>
                      </a:pPr>
                      <a:r>
                        <a:rPr kumimoji="1" lang="en-US" altLang="ja-JP" sz="1100" b="1" u="none" dirty="0">
                          <a:solidFill>
                            <a:schemeClr val="tx1"/>
                          </a:solidFill>
                          <a:latin typeface="Meiryo UI" panose="020B0604030504040204" pitchFamily="50" charset="-128"/>
                          <a:ea typeface="Meiryo UI" panose="020B0604030504040204" pitchFamily="50" charset="-128"/>
                        </a:rPr>
                        <a:t>1,161</a:t>
                      </a:r>
                      <a:r>
                        <a:rPr kumimoji="1" lang="ja-JP" altLang="en-US" sz="1100" b="1" u="none" dirty="0">
                          <a:solidFill>
                            <a:schemeClr val="tx1"/>
                          </a:solidFill>
                          <a:latin typeface="Meiryo UI" panose="020B0604030504040204" pitchFamily="50" charset="-128"/>
                          <a:ea typeface="Meiryo UI" panose="020B0604030504040204" pitchFamily="50" charset="-128"/>
                        </a:rPr>
                        <a:t>者</a:t>
                      </a:r>
                      <a:endParaRPr kumimoji="1" lang="ja-JP" altLang="en-US" sz="700" b="0"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351</a:t>
                      </a:r>
                      <a:r>
                        <a:rPr kumimoji="1" lang="ja-JP" altLang="en-US" sz="1100" b="1" dirty="0">
                          <a:solidFill>
                            <a:schemeClr val="tx1"/>
                          </a:solidFill>
                          <a:latin typeface="Meiryo UI" panose="020B0604030504040204" pitchFamily="50" charset="-128"/>
                          <a:ea typeface="Meiryo UI" panose="020B0604030504040204" pitchFamily="50" charset="-128"/>
                        </a:rPr>
                        <a:t>者</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100" b="1" dirty="0">
                          <a:solidFill>
                            <a:srgbClr val="F7581E"/>
                          </a:solidFill>
                          <a:latin typeface="Meiryo UI" panose="020B0604030504040204" pitchFamily="50" charset="-128"/>
                          <a:ea typeface="Meiryo UI" panose="020B0604030504040204" pitchFamily="50" charset="-128"/>
                        </a:rPr>
                        <a:t>30.2%</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5"/>
                    </a:solidFill>
                  </a:tcPr>
                </a:tc>
                <a:extLst>
                  <a:ext uri="{0D108BD9-81ED-4DB2-BD59-A6C34878D82A}">
                    <a16:rowId xmlns:a16="http://schemas.microsoft.com/office/drawing/2014/main" val="1020783955"/>
                  </a:ext>
                </a:extLst>
              </a:tr>
            </a:tbl>
          </a:graphicData>
        </a:graphic>
      </p:graphicFrame>
      <p:sp>
        <p:nvSpPr>
          <p:cNvPr id="25" name="正方形/長方形 24">
            <a:extLst>
              <a:ext uri="{FF2B5EF4-FFF2-40B4-BE49-F238E27FC236}">
                <a16:creationId xmlns:a16="http://schemas.microsoft.com/office/drawing/2014/main" id="{93EA9C8B-6E26-4A21-B6ED-D24FE2BDEDDC}"/>
              </a:ext>
            </a:extLst>
          </p:cNvPr>
          <p:cNvSpPr/>
          <p:nvPr/>
        </p:nvSpPr>
        <p:spPr>
          <a:xfrm>
            <a:off x="500144" y="1759437"/>
            <a:ext cx="3751367" cy="46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すでにライドシェアを実施している他都市の参入率は、平均で約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6" name="テキスト ボックス 25">
            <a:extLst>
              <a:ext uri="{FF2B5EF4-FFF2-40B4-BE49-F238E27FC236}">
                <a16:creationId xmlns:a16="http://schemas.microsoft.com/office/drawing/2014/main" id="{180043C6-A195-40C9-A446-A03C7929BC81}"/>
              </a:ext>
            </a:extLst>
          </p:cNvPr>
          <p:cNvSpPr txBox="1"/>
          <p:nvPr/>
        </p:nvSpPr>
        <p:spPr>
          <a:xfrm>
            <a:off x="14123" y="1293964"/>
            <a:ext cx="4833312" cy="367024"/>
          </a:xfrm>
          <a:prstGeom prst="rect">
            <a:avLst/>
          </a:prstGeom>
          <a:noFill/>
        </p:spPr>
        <p:txBody>
          <a:bodyPr wrap="square">
            <a:spAutoFit/>
          </a:bodyPr>
          <a:lstStyle/>
          <a:p>
            <a:pPr marL="0" marR="0" lvl="0" indent="87313" algn="ctr"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＜ﾗｲﾄﾞｼｪｱ参入状況</a:t>
            </a:r>
            <a:r>
              <a:rPr kumimoji="1" lang="ja-JP" altLang="en-US" sz="105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7/21</a:t>
            </a:r>
            <a:r>
              <a:rPr kumimoji="1" lang="ja-JP" altLang="en-US" sz="105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時点）</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graphicFrame>
        <p:nvGraphicFramePr>
          <p:cNvPr id="27" name="表 26">
            <a:extLst>
              <a:ext uri="{FF2B5EF4-FFF2-40B4-BE49-F238E27FC236}">
                <a16:creationId xmlns:a16="http://schemas.microsoft.com/office/drawing/2014/main" id="{0FEE5557-734D-43A1-9290-5F2A5A59BF9C}"/>
              </a:ext>
            </a:extLst>
          </p:cNvPr>
          <p:cNvGraphicFramePr>
            <a:graphicFrameLocks noGrp="1"/>
          </p:cNvGraphicFramePr>
          <p:nvPr/>
        </p:nvGraphicFramePr>
        <p:xfrm>
          <a:off x="5469767" y="4357588"/>
          <a:ext cx="3948145" cy="1495636"/>
        </p:xfrm>
        <a:graphic>
          <a:graphicData uri="http://schemas.openxmlformats.org/drawingml/2006/table">
            <a:tbl>
              <a:tblPr>
                <a:tableStyleId>{5940675A-B579-460E-94D1-54222C63F5DA}</a:tableStyleId>
              </a:tblPr>
              <a:tblGrid>
                <a:gridCol w="828000">
                  <a:extLst>
                    <a:ext uri="{9D8B030D-6E8A-4147-A177-3AD203B41FA5}">
                      <a16:colId xmlns:a16="http://schemas.microsoft.com/office/drawing/2014/main" val="3010988535"/>
                    </a:ext>
                  </a:extLst>
                </a:gridCol>
                <a:gridCol w="621497">
                  <a:extLst>
                    <a:ext uri="{9D8B030D-6E8A-4147-A177-3AD203B41FA5}">
                      <a16:colId xmlns:a16="http://schemas.microsoft.com/office/drawing/2014/main" val="3613586474"/>
                    </a:ext>
                  </a:extLst>
                </a:gridCol>
                <a:gridCol w="825387">
                  <a:extLst>
                    <a:ext uri="{9D8B030D-6E8A-4147-A177-3AD203B41FA5}">
                      <a16:colId xmlns:a16="http://schemas.microsoft.com/office/drawing/2014/main" val="26357711"/>
                    </a:ext>
                  </a:extLst>
                </a:gridCol>
                <a:gridCol w="764919">
                  <a:extLst>
                    <a:ext uri="{9D8B030D-6E8A-4147-A177-3AD203B41FA5}">
                      <a16:colId xmlns:a16="http://schemas.microsoft.com/office/drawing/2014/main" val="1308181590"/>
                    </a:ext>
                  </a:extLst>
                </a:gridCol>
                <a:gridCol w="908342">
                  <a:extLst>
                    <a:ext uri="{9D8B030D-6E8A-4147-A177-3AD203B41FA5}">
                      <a16:colId xmlns:a16="http://schemas.microsoft.com/office/drawing/2014/main" val="2556500225"/>
                    </a:ext>
                  </a:extLst>
                </a:gridCol>
              </a:tblGrid>
              <a:tr h="235636">
                <a:tc rowSpan="2">
                  <a:txBody>
                    <a:bodyPr/>
                    <a:lstStyle/>
                    <a:p>
                      <a:pPr algn="ctr" fontAlgn="ctr"/>
                      <a:r>
                        <a:rPr lang="ja-JP" altLang="en-US" sz="1000" b="1" u="none" strike="noStrike" dirty="0">
                          <a:solidFill>
                            <a:schemeClr val="tx1"/>
                          </a:solidFill>
                          <a:effectLst/>
                          <a:latin typeface="Meiryo UI" panose="020B0604030504040204" pitchFamily="50" charset="-128"/>
                          <a:ea typeface="Meiryo UI" panose="020B0604030504040204" pitchFamily="50" charset="-128"/>
                        </a:rPr>
                        <a:t>営業</a:t>
                      </a:r>
                      <a:endParaRPr lang="en-US" altLang="ja-JP" sz="1000" b="1"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1000" b="1" u="none" strike="noStrike" dirty="0">
                          <a:solidFill>
                            <a:schemeClr val="tx1"/>
                          </a:solidFill>
                          <a:effectLst/>
                          <a:latin typeface="Meiryo UI" panose="020B0604030504040204" pitchFamily="50" charset="-128"/>
                          <a:ea typeface="Meiryo UI" panose="020B0604030504040204" pitchFamily="50" charset="-128"/>
                        </a:rPr>
                        <a:t>区域</a:t>
                      </a:r>
                      <a:endParaRPr lang="en-US" altLang="ja-JP" sz="1000" b="1" u="none" strike="noStrike" dirty="0">
                        <a:solidFill>
                          <a:schemeClr val="tx1"/>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u="none" strike="noStrike" dirty="0">
                          <a:solidFill>
                            <a:schemeClr val="tx1"/>
                          </a:solidFill>
                          <a:effectLst/>
                          <a:latin typeface="Meiryo UI" panose="020B0604030504040204" pitchFamily="50" charset="-128"/>
                          <a:ea typeface="Meiryo UI" panose="020B0604030504040204" pitchFamily="50" charset="-128"/>
                        </a:rPr>
                        <a:t>営業</a:t>
                      </a:r>
                      <a:endParaRPr lang="en-US" altLang="ja-JP" sz="1000" b="1"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u="none" strike="noStrike" dirty="0">
                          <a:solidFill>
                            <a:schemeClr val="tx1"/>
                          </a:solidFill>
                          <a:effectLst/>
                          <a:latin typeface="Meiryo UI" panose="020B0604030504040204" pitchFamily="50" charset="-128"/>
                          <a:ea typeface="Meiryo UI" panose="020B0604030504040204" pitchFamily="50" charset="-128"/>
                        </a:rPr>
                        <a:t>所数</a:t>
                      </a:r>
                      <a:endParaRPr lang="en-US" altLang="ja-JP" sz="1000" b="1"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1" i="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bg1">
                          <a:lumMod val="50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gridSpan="3">
                  <a:txBody>
                    <a:bodyPr/>
                    <a:lstStyle/>
                    <a:p>
                      <a:pPr algn="ctr" fontAlgn="ct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登録台数</a:t>
                      </a:r>
                    </a:p>
                  </a:txBody>
                  <a:tcPr marL="6350" marR="6350" marT="6350" marB="0"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h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h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637667264"/>
                  </a:ext>
                </a:extLst>
              </a:tr>
              <a:tr h="396000">
                <a:tc vMerge="1">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u="none" strike="noStrike" dirty="0">
                          <a:effectLst/>
                          <a:latin typeface="Meiryo UI" panose="020B0604030504040204" pitchFamily="50" charset="-128"/>
                          <a:ea typeface="Meiryo UI" panose="020B0604030504040204" pitchFamily="50" charset="-128"/>
                        </a:rPr>
                        <a:t>営業所数</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a:txBody>
                    <a:bodyPr/>
                    <a:lstStyle/>
                    <a:p>
                      <a:pPr algn="ctr" fontAlgn="ctr"/>
                      <a:r>
                        <a:rPr lang="en-US" altLang="ja-JP" sz="1000" b="1" u="none" strike="noStrike" dirty="0">
                          <a:solidFill>
                            <a:schemeClr val="tx1"/>
                          </a:solidFill>
                          <a:effectLst/>
                          <a:latin typeface="Meiryo UI" panose="020B0604030504040204" pitchFamily="50" charset="-128"/>
                          <a:ea typeface="Meiryo UI" panose="020B0604030504040204" pitchFamily="50" charset="-128"/>
                        </a:rPr>
                        <a:t>40</a:t>
                      </a:r>
                      <a:r>
                        <a:rPr lang="ja-JP" altLang="en-US" sz="1000" b="1" u="none" strike="noStrike" dirty="0">
                          <a:solidFill>
                            <a:schemeClr val="tx1"/>
                          </a:solidFill>
                          <a:effectLst/>
                          <a:latin typeface="Meiryo UI" panose="020B0604030504040204" pitchFamily="50" charset="-128"/>
                          <a:ea typeface="Meiryo UI" panose="020B0604030504040204" pitchFamily="50" charset="-128"/>
                        </a:rPr>
                        <a:t>台以上</a:t>
                      </a:r>
                      <a:endParaRPr lang="en-US" altLang="ja-JP" sz="1000" b="1" u="none" strike="noStrike" dirty="0">
                        <a:solidFill>
                          <a:schemeClr val="tx1"/>
                        </a:solidFill>
                        <a:effectLst/>
                        <a:latin typeface="Meiryo UI" panose="020B0604030504040204" pitchFamily="50" charset="-128"/>
                        <a:ea typeface="Meiryo UI" panose="020B0604030504040204" pitchFamily="50" charset="-128"/>
                      </a:endParaRPr>
                    </a:p>
                    <a:p>
                      <a:pPr algn="ctr"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6350" marR="6350" marT="6350" marB="0"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a:txBody>
                    <a:bodyPr/>
                    <a:lstStyle/>
                    <a:p>
                      <a:pPr algn="ctr" fontAlgn="ctr"/>
                      <a:r>
                        <a:rPr lang="en-US" altLang="ja-JP" sz="1000" b="1" u="none" strike="noStrike" dirty="0">
                          <a:solidFill>
                            <a:schemeClr val="tx1"/>
                          </a:solidFill>
                          <a:effectLst/>
                          <a:latin typeface="Meiryo UI" panose="020B0604030504040204" pitchFamily="50" charset="-128"/>
                          <a:ea typeface="Meiryo UI" panose="020B0604030504040204" pitchFamily="50" charset="-128"/>
                        </a:rPr>
                        <a:t>40</a:t>
                      </a:r>
                      <a:r>
                        <a:rPr lang="ja-JP" altLang="en-US" sz="1000" b="1" u="none" strike="noStrike" dirty="0">
                          <a:solidFill>
                            <a:schemeClr val="tx1"/>
                          </a:solidFill>
                          <a:effectLst/>
                          <a:latin typeface="Meiryo UI" panose="020B0604030504040204" pitchFamily="50" charset="-128"/>
                          <a:ea typeface="Meiryo UI" panose="020B0604030504040204" pitchFamily="50" charset="-128"/>
                        </a:rPr>
                        <a:t>台未満</a:t>
                      </a:r>
                      <a:endParaRPr lang="en-US" altLang="ja-JP" sz="1000" b="1"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1" i="0" u="none" strike="noStrike" dirty="0">
                          <a:solidFill>
                            <a:schemeClr val="tx1"/>
                          </a:solidFill>
                          <a:effectLst/>
                          <a:latin typeface="Meiryo UI" panose="020B0604030504040204" pitchFamily="50" charset="-128"/>
                          <a:ea typeface="Meiryo UI" panose="020B0604030504040204" pitchFamily="50" charset="-128"/>
                        </a:rPr>
                        <a:t>B</a:t>
                      </a: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a:txBody>
                    <a:bodyPr/>
                    <a:lstStyle/>
                    <a:p>
                      <a:pPr algn="ctr" fontAlgn="ct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割　　合</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en-US" altLang="ja-JP" sz="1000" b="1" i="0" u="none" strike="noStrike" dirty="0">
                          <a:solidFill>
                            <a:schemeClr val="tx1"/>
                          </a:solidFill>
                          <a:effectLst/>
                          <a:latin typeface="Meiryo UI" panose="020B0604030504040204" pitchFamily="50" charset="-128"/>
                          <a:ea typeface="Meiryo UI" panose="020B0604030504040204" pitchFamily="50" charset="-128"/>
                        </a:rPr>
                        <a:t>B/A</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4C7E7"/>
                    </a:solidFill>
                  </a:tcPr>
                </a:tc>
                <a:extLst>
                  <a:ext uri="{0D108BD9-81ED-4DB2-BD59-A6C34878D82A}">
                    <a16:rowId xmlns:a16="http://schemas.microsoft.com/office/drawing/2014/main" val="501025042"/>
                  </a:ext>
                </a:extLst>
              </a:tr>
              <a:tr h="288000">
                <a:tc>
                  <a:txBody>
                    <a:bodyPr/>
                    <a:lstStyle/>
                    <a:p>
                      <a:pPr algn="ctr" fontAlgn="ctr"/>
                      <a:r>
                        <a:rPr lang="ja-JP" altLang="en-US" sz="1000" b="0" u="none" strike="noStrike" dirty="0">
                          <a:solidFill>
                            <a:schemeClr val="tx1"/>
                          </a:solidFill>
                          <a:effectLst/>
                          <a:latin typeface="Meiryo UI" panose="020B0604030504040204" pitchFamily="50" charset="-128"/>
                          <a:ea typeface="Meiryo UI" panose="020B0604030504040204" pitchFamily="50" charset="-128"/>
                        </a:rPr>
                        <a:t>大阪市域</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144</a:t>
                      </a:r>
                    </a:p>
                  </a:txBody>
                  <a:tcPr marL="108000" marR="10800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86</a:t>
                      </a:r>
                    </a:p>
                  </a:txBody>
                  <a:tcPr marL="108000" marR="10800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58</a:t>
                      </a:r>
                    </a:p>
                  </a:txBody>
                  <a:tcPr marL="108000" marR="108000" marT="6350" marB="0" anchor="ctr">
                    <a:lnL w="6350" cap="flat" cmpd="sng" algn="ctr">
                      <a:solidFill>
                        <a:schemeClr val="bg1">
                          <a:lumMod val="50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b="1" i="0" u="none" strike="noStrike" dirty="0">
                          <a:solidFill>
                            <a:srgbClr val="FF0000"/>
                          </a:solidFill>
                          <a:effectLst/>
                          <a:latin typeface="Meiryo UI" panose="020B0604030504040204" pitchFamily="50" charset="-128"/>
                          <a:ea typeface="Meiryo UI" panose="020B0604030504040204" pitchFamily="50" charset="-128"/>
                        </a:rPr>
                        <a:t>40.3%</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730987"/>
                  </a:ext>
                </a:extLst>
              </a:tr>
              <a:tr h="288000">
                <a:tc>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大阪市域外</a:t>
                      </a:r>
                    </a:p>
                  </a:txBody>
                  <a:tcPr marL="3600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p>
                  </a:txBody>
                  <a:tcPr marL="108000" marR="10800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a:t>
                      </a:r>
                    </a:p>
                  </a:txBody>
                  <a:tcPr marL="108000" marR="10800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p>
                  </a:txBody>
                  <a:tcPr marL="108000" marR="108000" marT="6350" marB="0" anchor="ctr">
                    <a:lnL w="6350" cap="flat" cmpd="sng" algn="ctr">
                      <a:solidFill>
                        <a:schemeClr val="bg1">
                          <a:lumMod val="50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rgbClr val="FF0000"/>
                          </a:solidFill>
                          <a:effectLst/>
                          <a:latin typeface="Meiryo UI" panose="020B0604030504040204" pitchFamily="50" charset="-128"/>
                          <a:ea typeface="Meiryo UI" panose="020B0604030504040204" pitchFamily="50" charset="-128"/>
                        </a:rPr>
                        <a:t>59.5%</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037990845"/>
                  </a:ext>
                </a:extLst>
              </a:tr>
              <a:tr h="288000">
                <a:tc>
                  <a:txBody>
                    <a:bodyPr/>
                    <a:lstStyle/>
                    <a:p>
                      <a:pPr algn="ctr" fontAlgn="ct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合計</a:t>
                      </a:r>
                    </a:p>
                  </a:txBody>
                  <a:tcPr marL="3600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186</a:t>
                      </a:r>
                    </a:p>
                  </a:txBody>
                  <a:tcPr marL="108000" marR="10800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103</a:t>
                      </a:r>
                    </a:p>
                  </a:txBody>
                  <a:tcPr marL="108000" marR="10800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83</a:t>
                      </a:r>
                    </a:p>
                  </a:txBody>
                  <a:tcPr marL="108000" marR="108000" marT="6350" marB="0" anchor="ctr">
                    <a:lnL w="6350" cap="flat" cmpd="sng" algn="ctr">
                      <a:solidFill>
                        <a:schemeClr val="bg1">
                          <a:lumMod val="50000"/>
                        </a:schemeClr>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rgbClr val="FF0000"/>
                          </a:solidFill>
                          <a:effectLst/>
                          <a:latin typeface="Meiryo UI" panose="020B0604030504040204" pitchFamily="50" charset="-128"/>
                          <a:ea typeface="Meiryo UI" panose="020B0604030504040204" pitchFamily="50" charset="-128"/>
                        </a:rPr>
                        <a:t>44.6%</a:t>
                      </a:r>
                    </a:p>
                  </a:txBody>
                  <a:tcPr marL="6350" marR="6350" marT="6350" marB="0"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09346521"/>
                  </a:ext>
                </a:extLst>
              </a:tr>
            </a:tbl>
          </a:graphicData>
        </a:graphic>
      </p:graphicFrame>
      <p:graphicFrame>
        <p:nvGraphicFramePr>
          <p:cNvPr id="30" name="表 29">
            <a:extLst>
              <a:ext uri="{FF2B5EF4-FFF2-40B4-BE49-F238E27FC236}">
                <a16:creationId xmlns:a16="http://schemas.microsoft.com/office/drawing/2014/main" id="{3502D228-6FC5-48EA-B304-609178A37B81}"/>
              </a:ext>
            </a:extLst>
          </p:cNvPr>
          <p:cNvGraphicFramePr>
            <a:graphicFrameLocks noGrp="1"/>
          </p:cNvGraphicFramePr>
          <p:nvPr/>
        </p:nvGraphicFramePr>
        <p:xfrm>
          <a:off x="5469767" y="2293388"/>
          <a:ext cx="3948144" cy="918092"/>
        </p:xfrm>
        <a:graphic>
          <a:graphicData uri="http://schemas.openxmlformats.org/drawingml/2006/table">
            <a:tbl>
              <a:tblPr>
                <a:tableStyleId>{5940675A-B579-460E-94D1-54222C63F5DA}</a:tableStyleId>
              </a:tblPr>
              <a:tblGrid>
                <a:gridCol w="763056">
                  <a:extLst>
                    <a:ext uri="{9D8B030D-6E8A-4147-A177-3AD203B41FA5}">
                      <a16:colId xmlns:a16="http://schemas.microsoft.com/office/drawing/2014/main" val="3010988535"/>
                    </a:ext>
                  </a:extLst>
                </a:gridCol>
                <a:gridCol w="796272">
                  <a:extLst>
                    <a:ext uri="{9D8B030D-6E8A-4147-A177-3AD203B41FA5}">
                      <a16:colId xmlns:a16="http://schemas.microsoft.com/office/drawing/2014/main" val="3613586474"/>
                    </a:ext>
                  </a:extLst>
                </a:gridCol>
                <a:gridCol w="796272">
                  <a:extLst>
                    <a:ext uri="{9D8B030D-6E8A-4147-A177-3AD203B41FA5}">
                      <a16:colId xmlns:a16="http://schemas.microsoft.com/office/drawing/2014/main" val="26357711"/>
                    </a:ext>
                  </a:extLst>
                </a:gridCol>
                <a:gridCol w="796272">
                  <a:extLst>
                    <a:ext uri="{9D8B030D-6E8A-4147-A177-3AD203B41FA5}">
                      <a16:colId xmlns:a16="http://schemas.microsoft.com/office/drawing/2014/main" val="1308181590"/>
                    </a:ext>
                  </a:extLst>
                </a:gridCol>
                <a:gridCol w="796272">
                  <a:extLst>
                    <a:ext uri="{9D8B030D-6E8A-4147-A177-3AD203B41FA5}">
                      <a16:colId xmlns:a16="http://schemas.microsoft.com/office/drawing/2014/main" val="2556500225"/>
                    </a:ext>
                  </a:extLst>
                </a:gridCol>
              </a:tblGrid>
              <a:tr h="234092">
                <a:tc rowSpan="2">
                  <a:txBody>
                    <a:bodyPr/>
                    <a:lstStyle/>
                    <a:p>
                      <a:pPr algn="ctr" fontAlgn="ctr"/>
                      <a:r>
                        <a:rPr lang="ja-JP" altLang="en-US" sz="1000" b="1" u="none" strike="noStrike" dirty="0">
                          <a:solidFill>
                            <a:schemeClr val="tx1"/>
                          </a:solidFill>
                          <a:effectLst/>
                          <a:latin typeface="Meiryo UI" panose="020B0604030504040204" pitchFamily="50" charset="-128"/>
                          <a:ea typeface="Meiryo UI" panose="020B0604030504040204" pitchFamily="50" charset="-128"/>
                        </a:rPr>
                        <a:t>営業</a:t>
                      </a:r>
                      <a:endParaRPr lang="en-US" altLang="ja-JP" sz="1000" b="1"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1000" b="1" u="none" strike="noStrike" dirty="0">
                          <a:solidFill>
                            <a:schemeClr val="tx1"/>
                          </a:solidFill>
                          <a:effectLst/>
                          <a:latin typeface="Meiryo UI" panose="020B0604030504040204" pitchFamily="50" charset="-128"/>
                          <a:ea typeface="Meiryo UI" panose="020B0604030504040204" pitchFamily="50" charset="-128"/>
                        </a:rPr>
                        <a:t>区域</a:t>
                      </a:r>
                      <a:endParaRPr lang="en-US" altLang="ja-JP" sz="1000" b="1" u="none" strike="noStrike" dirty="0">
                        <a:solidFill>
                          <a:schemeClr val="tx1"/>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u="none" strike="noStrike" dirty="0">
                          <a:solidFill>
                            <a:schemeClr val="tx1"/>
                          </a:solidFill>
                          <a:effectLst/>
                          <a:latin typeface="Meiryo UI" panose="020B0604030504040204" pitchFamily="50" charset="-128"/>
                          <a:ea typeface="Meiryo UI" panose="020B0604030504040204" pitchFamily="50" charset="-128"/>
                        </a:rPr>
                        <a:t>営業</a:t>
                      </a:r>
                      <a:endParaRPr lang="en-US" altLang="ja-JP" sz="1000" b="1"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u="none" strike="noStrike" dirty="0">
                          <a:solidFill>
                            <a:schemeClr val="tx1"/>
                          </a:solidFill>
                          <a:effectLst/>
                          <a:latin typeface="Meiryo UI" panose="020B0604030504040204" pitchFamily="50" charset="-128"/>
                          <a:ea typeface="Meiryo UI" panose="020B0604030504040204" pitchFamily="50" charset="-128"/>
                        </a:rPr>
                        <a:t>所数</a:t>
                      </a:r>
                      <a:endParaRPr lang="en-US" altLang="ja-JP" sz="1000" b="1"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1" i="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bg1">
                          <a:lumMod val="50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gridSpan="3">
                  <a:txBody>
                    <a:bodyPr/>
                    <a:lstStyle/>
                    <a:p>
                      <a:pPr algn="ctr" fontAlgn="ct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登録台数</a:t>
                      </a:r>
                    </a:p>
                  </a:txBody>
                  <a:tcPr marL="6350" marR="6350" marT="6350" marB="0"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h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h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637667264"/>
                  </a:ext>
                </a:extLst>
              </a:tr>
              <a:tr h="396000">
                <a:tc vMerge="1">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u="none" strike="noStrike" dirty="0">
                          <a:effectLst/>
                          <a:latin typeface="Meiryo UI" panose="020B0604030504040204" pitchFamily="50" charset="-128"/>
                          <a:ea typeface="Meiryo UI" panose="020B0604030504040204" pitchFamily="50" charset="-128"/>
                        </a:rPr>
                        <a:t>営業所数</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a:txBody>
                    <a:bodyPr/>
                    <a:lstStyle/>
                    <a:p>
                      <a:pPr algn="ctr" fontAlgn="ctr"/>
                      <a:r>
                        <a:rPr lang="en-US" altLang="ja-JP" sz="1000" b="1" u="none" strike="noStrike" dirty="0">
                          <a:solidFill>
                            <a:schemeClr val="tx1"/>
                          </a:solidFill>
                          <a:effectLst/>
                          <a:latin typeface="Meiryo UI" panose="020B0604030504040204" pitchFamily="50" charset="-128"/>
                          <a:ea typeface="Meiryo UI" panose="020B0604030504040204" pitchFamily="50" charset="-128"/>
                        </a:rPr>
                        <a:t>40</a:t>
                      </a:r>
                      <a:r>
                        <a:rPr lang="ja-JP" altLang="en-US" sz="1000" b="1" u="none" strike="noStrike" dirty="0">
                          <a:solidFill>
                            <a:schemeClr val="tx1"/>
                          </a:solidFill>
                          <a:effectLst/>
                          <a:latin typeface="Meiryo UI" panose="020B0604030504040204" pitchFamily="50" charset="-128"/>
                          <a:ea typeface="Meiryo UI" panose="020B0604030504040204" pitchFamily="50" charset="-128"/>
                        </a:rPr>
                        <a:t>台以上</a:t>
                      </a:r>
                      <a:endParaRPr lang="en-US" altLang="ja-JP" sz="1000" b="1" u="none" strike="noStrike" dirty="0">
                        <a:solidFill>
                          <a:schemeClr val="tx1"/>
                        </a:solidFill>
                        <a:effectLst/>
                        <a:latin typeface="Meiryo UI" panose="020B0604030504040204" pitchFamily="50" charset="-128"/>
                        <a:ea typeface="Meiryo UI" panose="020B0604030504040204" pitchFamily="50" charset="-128"/>
                      </a:endParaRPr>
                    </a:p>
                    <a:p>
                      <a:pPr algn="ctr"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6350" marR="6350" marT="6350" marB="0" anchor="ctr">
                    <a:lnL w="3175"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a:txBody>
                    <a:bodyPr/>
                    <a:lstStyle/>
                    <a:p>
                      <a:pPr algn="ctr" fontAlgn="ctr"/>
                      <a:r>
                        <a:rPr lang="en-US" altLang="ja-JP" sz="1000" b="1" u="none" strike="noStrike" dirty="0">
                          <a:solidFill>
                            <a:schemeClr val="tx1"/>
                          </a:solidFill>
                          <a:effectLst/>
                          <a:latin typeface="Meiryo UI" panose="020B0604030504040204" pitchFamily="50" charset="-128"/>
                          <a:ea typeface="Meiryo UI" panose="020B0604030504040204" pitchFamily="50" charset="-128"/>
                        </a:rPr>
                        <a:t>40</a:t>
                      </a:r>
                      <a:r>
                        <a:rPr lang="ja-JP" altLang="en-US" sz="1000" b="1" u="none" strike="noStrike" dirty="0">
                          <a:solidFill>
                            <a:schemeClr val="tx1"/>
                          </a:solidFill>
                          <a:effectLst/>
                          <a:latin typeface="Meiryo UI" panose="020B0604030504040204" pitchFamily="50" charset="-128"/>
                          <a:ea typeface="Meiryo UI" panose="020B0604030504040204" pitchFamily="50" charset="-128"/>
                        </a:rPr>
                        <a:t>台未満</a:t>
                      </a:r>
                      <a:endParaRPr lang="en-US" altLang="ja-JP" sz="1000" b="1"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1" i="0" u="none" strike="noStrike" dirty="0">
                          <a:solidFill>
                            <a:schemeClr val="tx1"/>
                          </a:solidFill>
                          <a:effectLst/>
                          <a:latin typeface="Meiryo UI" panose="020B0604030504040204" pitchFamily="50" charset="-128"/>
                          <a:ea typeface="Meiryo UI" panose="020B0604030504040204" pitchFamily="50" charset="-128"/>
                        </a:rPr>
                        <a:t>B</a:t>
                      </a: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a:txBody>
                    <a:bodyPr/>
                    <a:lstStyle/>
                    <a:p>
                      <a:pPr algn="ctr" fontAlgn="ct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割　合</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en-US" altLang="ja-JP" sz="1000" b="1" i="0" u="none" strike="noStrike" dirty="0">
                          <a:solidFill>
                            <a:schemeClr val="tx1"/>
                          </a:solidFill>
                          <a:effectLst/>
                          <a:latin typeface="Meiryo UI" panose="020B0604030504040204" pitchFamily="50" charset="-128"/>
                          <a:ea typeface="Meiryo UI" panose="020B0604030504040204" pitchFamily="50" charset="-128"/>
                        </a:rPr>
                        <a:t>B/A</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B4C7E7"/>
                    </a:solidFill>
                  </a:tcPr>
                </a:tc>
                <a:extLst>
                  <a:ext uri="{0D108BD9-81ED-4DB2-BD59-A6C34878D82A}">
                    <a16:rowId xmlns:a16="http://schemas.microsoft.com/office/drawing/2014/main" val="501025042"/>
                  </a:ext>
                </a:extLst>
              </a:tr>
              <a:tr h="288000">
                <a:tc>
                  <a:txBody>
                    <a:bodyPr/>
                    <a:lstStyle/>
                    <a:p>
                      <a:pPr algn="ctr" fontAlgn="ctr"/>
                      <a:r>
                        <a:rPr lang="ja-JP" altLang="en-US" sz="1000" b="0" u="none" strike="noStrike" dirty="0">
                          <a:solidFill>
                            <a:schemeClr val="tx1"/>
                          </a:solidFill>
                          <a:effectLst/>
                          <a:latin typeface="Meiryo UI" panose="020B0604030504040204" pitchFamily="50" charset="-128"/>
                          <a:ea typeface="Meiryo UI" panose="020B0604030504040204" pitchFamily="50" charset="-128"/>
                        </a:rPr>
                        <a:t>大阪市域</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4C7E7"/>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a:t>
                      </a:r>
                    </a:p>
                  </a:txBody>
                  <a:tcPr marL="108000" marR="10800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u="none" strike="noStrike" dirty="0">
                          <a:effectLst/>
                          <a:latin typeface="Meiryo UI" panose="020B0604030504040204" pitchFamily="50" charset="-128"/>
                          <a:ea typeface="Meiryo UI" panose="020B0604030504040204" pitchFamily="50" charset="-128"/>
                        </a:rPr>
                        <a:t>29</a:t>
                      </a:r>
                    </a:p>
                  </a:txBody>
                  <a:tcPr marL="108000" marR="10800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108000" marR="108000" marT="6350" marB="0" anchor="ctr">
                    <a:lnL w="6350" cap="flat" cmpd="sng" algn="ctr">
                      <a:solidFill>
                        <a:schemeClr val="bg1">
                          <a:lumMod val="50000"/>
                        </a:schemeClr>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b="1" i="0" u="none" strike="noStrike" dirty="0">
                          <a:solidFill>
                            <a:srgbClr val="FF0000"/>
                          </a:solidFill>
                          <a:effectLst/>
                          <a:latin typeface="Meiryo UI" panose="020B0604030504040204" pitchFamily="50" charset="-128"/>
                          <a:ea typeface="Meiryo UI" panose="020B0604030504040204" pitchFamily="50" charset="-128"/>
                        </a:rPr>
                        <a:t>6.5%</a:t>
                      </a:r>
                    </a:p>
                  </a:txBody>
                  <a:tcPr marL="6350" marR="6350" marT="6350" marB="0"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059730987"/>
                  </a:ext>
                </a:extLst>
              </a:tr>
            </a:tbl>
          </a:graphicData>
        </a:graphic>
      </p:graphicFrame>
      <p:sp>
        <p:nvSpPr>
          <p:cNvPr id="31" name="テキスト ボックス 30">
            <a:extLst>
              <a:ext uri="{FF2B5EF4-FFF2-40B4-BE49-F238E27FC236}">
                <a16:creationId xmlns:a16="http://schemas.microsoft.com/office/drawing/2014/main" id="{795D0BA7-AEB7-4416-AD3F-5ACA980591C0}"/>
              </a:ext>
            </a:extLst>
          </p:cNvPr>
          <p:cNvSpPr txBox="1"/>
          <p:nvPr/>
        </p:nvSpPr>
        <p:spPr>
          <a:xfrm>
            <a:off x="6126153" y="3212646"/>
            <a:ext cx="3497808" cy="260649"/>
          </a:xfrm>
          <a:prstGeom prst="rect">
            <a:avLst/>
          </a:prstGeom>
          <a:noFill/>
        </p:spPr>
        <p:txBody>
          <a:bodyPr wrap="square">
            <a:spAutoFit/>
          </a:bodyPr>
          <a:lstStyle/>
          <a:p>
            <a:pPr marL="0" marR="0" lvl="0" indent="0" algn="r" defTabSz="914400" rtl="0" eaLnBrk="1" fontAlgn="auto" latinLnBrk="0" hangingPunct="1">
              <a:lnSpc>
                <a:spcPct val="14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台未満の</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者も複数営業所を保有するグループ傘下</a:t>
            </a:r>
            <a:endParaRPr kumimoji="1" lang="ja-JP" altLang="en-US" sz="900" b="0"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a:extLst>
              <a:ext uri="{FF2B5EF4-FFF2-40B4-BE49-F238E27FC236}">
                <a16:creationId xmlns:a16="http://schemas.microsoft.com/office/drawing/2014/main" id="{0B21D4EE-6370-41A4-9B0D-0068CD6ED34C}"/>
              </a:ext>
            </a:extLst>
          </p:cNvPr>
          <p:cNvSpPr txBox="1"/>
          <p:nvPr/>
        </p:nvSpPr>
        <p:spPr>
          <a:xfrm>
            <a:off x="5058566" y="1317626"/>
            <a:ext cx="4758247" cy="367024"/>
          </a:xfrm>
          <a:prstGeom prst="rect">
            <a:avLst/>
          </a:prstGeom>
          <a:noFill/>
        </p:spPr>
        <p:txBody>
          <a:bodyPr wrap="square">
            <a:spAutoFit/>
          </a:bodyPr>
          <a:lstStyle/>
          <a:p>
            <a:pPr marL="0" marR="0" lvl="0" indent="87313" algn="ctr"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＜大阪の参入意向のタクシー登録台数＞</a:t>
            </a:r>
            <a:endPar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4" name="正方形/長方形 33">
            <a:extLst>
              <a:ext uri="{FF2B5EF4-FFF2-40B4-BE49-F238E27FC236}">
                <a16:creationId xmlns:a16="http://schemas.microsoft.com/office/drawing/2014/main" id="{DEC8044F-96C1-41A6-8D09-438C448780FC}"/>
              </a:ext>
            </a:extLst>
          </p:cNvPr>
          <p:cNvSpPr/>
          <p:nvPr/>
        </p:nvSpPr>
        <p:spPr>
          <a:xfrm>
            <a:off x="5469767" y="1756621"/>
            <a:ext cx="3936089" cy="46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大阪市域交通圏における参入意向のある営業所</a:t>
            </a:r>
            <a:r>
              <a:rPr lang="ja-JP" altLang="en-US" sz="1200" b="1" dirty="0">
                <a:solidFill>
                  <a:prstClr val="black"/>
                </a:solidFill>
                <a:latin typeface="Meiryo UI" panose="020B0604030504040204" pitchFamily="50" charset="-128"/>
                <a:ea typeface="Meiryo UI" panose="020B0604030504040204" pitchFamily="50" charset="-128"/>
              </a:rPr>
              <a:t>のうち、登録台数</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台未満の営業所は</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割未満</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2817EE1B-939F-4577-B73A-04DB9B4655C1}"/>
              </a:ext>
            </a:extLst>
          </p:cNvPr>
          <p:cNvSpPr txBox="1"/>
          <p:nvPr/>
        </p:nvSpPr>
        <p:spPr>
          <a:xfrm>
            <a:off x="4951116" y="3593389"/>
            <a:ext cx="4833312" cy="367024"/>
          </a:xfrm>
          <a:prstGeom prst="rect">
            <a:avLst/>
          </a:prstGeom>
          <a:noFill/>
        </p:spPr>
        <p:txBody>
          <a:bodyPr wrap="square">
            <a:spAutoFit/>
          </a:bodyPr>
          <a:lstStyle/>
          <a:p>
            <a:pPr marL="0" marR="0" lvl="0" indent="87313" algn="ctr"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＜大阪のタクシー事業者の登録台数＞</a:t>
            </a:r>
            <a:endPar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6" name="正方形/長方形 35">
            <a:extLst>
              <a:ext uri="{FF2B5EF4-FFF2-40B4-BE49-F238E27FC236}">
                <a16:creationId xmlns:a16="http://schemas.microsoft.com/office/drawing/2014/main" id="{83BA202D-10E4-473F-A598-440F4B3C2CE8}"/>
              </a:ext>
            </a:extLst>
          </p:cNvPr>
          <p:cNvSpPr/>
          <p:nvPr/>
        </p:nvSpPr>
        <p:spPr>
          <a:xfrm>
            <a:off x="5469644" y="3992432"/>
            <a:ext cx="3936089" cy="3090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大阪のタクシー営業所の登録台数は、</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台未満が約４割</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92488481-ED99-4209-8470-1BA77A07B479}"/>
              </a:ext>
            </a:extLst>
          </p:cNvPr>
          <p:cNvSpPr txBox="1"/>
          <p:nvPr/>
        </p:nvSpPr>
        <p:spPr>
          <a:xfrm>
            <a:off x="6105307" y="5897923"/>
            <a:ext cx="3808052" cy="169277"/>
          </a:xfrm>
          <a:prstGeom prst="rect">
            <a:avLst/>
          </a:prstGeom>
          <a:noFill/>
        </p:spPr>
        <p:txBody>
          <a:bodyPr wrap="square">
            <a:spAutoFit/>
          </a:bodyPr>
          <a:lstStyle>
            <a:defPPr>
              <a:defRPr lang="ja-JP"/>
            </a:defPPr>
            <a:lvl1pPr>
              <a:defRPr sz="5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（出典）大阪府アンケート調査結果   期間：令和６年６月７日</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対象：府内タクシー会社</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231</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289</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営業所）　</a:t>
            </a:r>
          </a:p>
        </p:txBody>
      </p:sp>
      <p:sp>
        <p:nvSpPr>
          <p:cNvPr id="19" name="正方形/長方形 18">
            <a:extLst>
              <a:ext uri="{FF2B5EF4-FFF2-40B4-BE49-F238E27FC236}">
                <a16:creationId xmlns:a16="http://schemas.microsoft.com/office/drawing/2014/main" id="{A44F59AE-4D44-4004-BA0F-AAFA97EBB311}"/>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資料⑫　日本版ライドシェアへの参入状況等</a:t>
            </a:r>
            <a:endParaRPr kumimoji="0" lang="en-US" altLang="ja-JP" sz="2400" dirty="0">
              <a:latin typeface="HGS創英角ｺﾞｼｯｸUB" panose="020B0900000000000000" pitchFamily="50" charset="-128"/>
              <a:ea typeface="HGS創英角ｺﾞｼｯｸUB" panose="020B0900000000000000" pitchFamily="50" charset="-128"/>
            </a:endParaRPr>
          </a:p>
        </p:txBody>
      </p:sp>
      <p:cxnSp>
        <p:nvCxnSpPr>
          <p:cNvPr id="18" name="直線コネクタ 17">
            <a:extLst>
              <a:ext uri="{FF2B5EF4-FFF2-40B4-BE49-F238E27FC236}">
                <a16:creationId xmlns:a16="http://schemas.microsoft.com/office/drawing/2014/main" id="{83F40F2D-FC12-4185-AFFC-BA98BAD7732F}"/>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757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7931236-A0E0-4105-836E-E3215D4F6FF6}"/>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資料⑬　日本版ライドシェアの稼働状況</a:t>
            </a:r>
          </a:p>
        </p:txBody>
      </p:sp>
      <p:sp>
        <p:nvSpPr>
          <p:cNvPr id="12" name="正方形/長方形 11">
            <a:extLst>
              <a:ext uri="{FF2B5EF4-FFF2-40B4-BE49-F238E27FC236}">
                <a16:creationId xmlns:a16="http://schemas.microsoft.com/office/drawing/2014/main" id="{B9FC9760-EB3E-42DF-9734-6FF1E274E4D6}"/>
              </a:ext>
            </a:extLst>
          </p:cNvPr>
          <p:cNvSpPr/>
          <p:nvPr/>
        </p:nvSpPr>
        <p:spPr>
          <a:xfrm>
            <a:off x="64200" y="617242"/>
            <a:ext cx="9777600" cy="696024"/>
          </a:xfrm>
          <a:prstGeom prst="rect">
            <a:avLst/>
          </a:prstGeom>
          <a:solidFill>
            <a:srgbClr val="D8E9FC"/>
          </a:solidFill>
          <a:ln w="6350">
            <a:noFill/>
          </a:ln>
        </p:spPr>
        <p:txBody>
          <a:bodyPr wrap="square">
            <a:spAutoFit/>
          </a:bodyPr>
          <a:lstStyle/>
          <a:p>
            <a:pPr marL="285750" indent="-285750">
              <a:lnSpc>
                <a:spcPct val="140000"/>
              </a:lnSpc>
              <a:buFont typeface="Wingdings" panose="05000000000000000000" pitchFamily="2" charset="2"/>
              <a:buChar char="l"/>
            </a:pPr>
            <a:r>
              <a:rPr lang="ja-JP" altLang="en-US" sz="1500" dirty="0">
                <a:solidFill>
                  <a:prstClr val="black"/>
                </a:solidFill>
                <a:latin typeface="Meiryo UI" panose="020B0604030504040204" pitchFamily="50" charset="-128"/>
                <a:ea typeface="Meiryo UI" panose="020B0604030504040204" pitchFamily="50" charset="-128"/>
              </a:rPr>
              <a:t>現行ライドシェアでは、</a:t>
            </a:r>
            <a:r>
              <a:rPr lang="ja-JP" altLang="en-US" sz="1500" b="1" dirty="0">
                <a:solidFill>
                  <a:prstClr val="black"/>
                </a:solidFill>
                <a:latin typeface="Meiryo UI" panose="020B0604030504040204" pitchFamily="50" charset="-128"/>
                <a:ea typeface="Meiryo UI" panose="020B0604030504040204" pitchFamily="50" charset="-128"/>
              </a:rPr>
              <a:t>ライドシェアに参入する事業者の稼働率（不足台数への充足率）は極めて低く、不足台数の解消につながっていない</a:t>
            </a:r>
            <a:endParaRPr lang="en-US" altLang="ja-JP" sz="1500" b="1" dirty="0">
              <a:solidFill>
                <a:prstClr val="black"/>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4F5C073-B1D7-47EA-8435-9F7B5BC88117}"/>
              </a:ext>
            </a:extLst>
          </p:cNvPr>
          <p:cNvSpPr txBox="1"/>
          <p:nvPr/>
        </p:nvSpPr>
        <p:spPr>
          <a:xfrm>
            <a:off x="64200" y="5935746"/>
            <a:ext cx="9777600" cy="814500"/>
          </a:xfrm>
          <a:prstGeom prst="rect">
            <a:avLst/>
          </a:prstGeom>
          <a:noFill/>
          <a:ln w="6350">
            <a:noFill/>
          </a:ln>
          <a:effectLst/>
        </p:spPr>
        <p:txBody>
          <a:bodyPr wrap="square" lIns="180000" tIns="72000" bIns="72000">
            <a:spAutoFit/>
          </a:bodyPr>
          <a:lstStyle>
            <a:defPPr>
              <a:defRPr lang="ja-JP"/>
            </a:defPPr>
            <a:lvl1pPr marR="0" lvl="0" indent="0" defTabSz="457200" fontAlgn="auto">
              <a:lnSpc>
                <a:spcPct val="130000"/>
              </a:lnSpc>
              <a:spcBef>
                <a:spcPts val="0"/>
              </a:spcBef>
              <a:spcAft>
                <a:spcPts val="0"/>
              </a:spcAft>
              <a:buClrTx/>
              <a:buSzTx/>
              <a:buFont typeface="Wingdings" panose="05000000000000000000" pitchFamily="2" charset="2"/>
              <a:buNone/>
              <a:tabLst/>
              <a:defRPr kumimoji="0" b="0" i="0" u="none" strike="noStrike" cap="none" spc="0" normalizeH="0" baseline="0">
                <a:ln>
                  <a:noFill/>
                </a:ln>
                <a:solidFill>
                  <a:srgbClr val="FF0000"/>
                </a:solidFill>
                <a:effectLst/>
                <a:uLnTx/>
                <a:uFillTx/>
                <a:latin typeface="HG創英角ｺﾞｼｯｸUB" panose="020B0909000000000000" pitchFamily="49" charset="-128"/>
                <a:ea typeface="HG創英角ｺﾞｼｯｸUB" panose="020B0909000000000000" pitchFamily="49" charset="-128"/>
              </a:defRPr>
            </a:lvl1pPr>
          </a:lstStyle>
          <a:p>
            <a:r>
              <a:rPr lang="ja-JP" altLang="en-US" dirty="0"/>
              <a:t>ライドシェア稼働率の上昇に向けては、意欲ある事業者がライドシェアを頑張れる仕組み「台数制限（会社ごとの台数割当て）の緩和」が不可欠</a:t>
            </a:r>
            <a:endParaRPr lang="en-US" altLang="ja-JP" dirty="0"/>
          </a:p>
        </p:txBody>
      </p:sp>
      <p:sp>
        <p:nvSpPr>
          <p:cNvPr id="15" name="スライド番号プレースホルダー 3">
            <a:extLst>
              <a:ext uri="{FF2B5EF4-FFF2-40B4-BE49-F238E27FC236}">
                <a16:creationId xmlns:a16="http://schemas.microsoft.com/office/drawing/2014/main" id="{FC162F17-799F-4FB4-9AB1-614041915A4C}"/>
              </a:ext>
            </a:extLst>
          </p:cNvPr>
          <p:cNvSpPr>
            <a:spLocks noGrp="1"/>
          </p:cNvSpPr>
          <p:nvPr>
            <p:ph type="sldNum" sz="quarter" idx="12"/>
          </p:nvPr>
        </p:nvSpPr>
        <p:spPr>
          <a:xfrm>
            <a:off x="7675674" y="6506691"/>
            <a:ext cx="2228850" cy="24355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10" name="表 9">
            <a:extLst>
              <a:ext uri="{FF2B5EF4-FFF2-40B4-BE49-F238E27FC236}">
                <a16:creationId xmlns:a16="http://schemas.microsoft.com/office/drawing/2014/main" id="{48648F0C-C654-4837-BF37-C6C882E5183A}"/>
              </a:ext>
            </a:extLst>
          </p:cNvPr>
          <p:cNvGraphicFramePr>
            <a:graphicFrameLocks noGrp="1"/>
          </p:cNvGraphicFramePr>
          <p:nvPr>
            <p:extLst>
              <p:ext uri="{D42A27DB-BD31-4B8C-83A1-F6EECF244321}">
                <p14:modId xmlns:p14="http://schemas.microsoft.com/office/powerpoint/2010/main" val="2051590535"/>
              </p:ext>
            </p:extLst>
          </p:nvPr>
        </p:nvGraphicFramePr>
        <p:xfrm>
          <a:off x="277788" y="2390761"/>
          <a:ext cx="4517112" cy="3343945"/>
        </p:xfrm>
        <a:graphic>
          <a:graphicData uri="http://schemas.openxmlformats.org/drawingml/2006/table">
            <a:tbl>
              <a:tblPr firstRow="1" bandRow="1">
                <a:tableStyleId>{5940675A-B579-460E-94D1-54222C63F5DA}</a:tableStyleId>
              </a:tblPr>
              <a:tblGrid>
                <a:gridCol w="485112">
                  <a:extLst>
                    <a:ext uri="{9D8B030D-6E8A-4147-A177-3AD203B41FA5}">
                      <a16:colId xmlns:a16="http://schemas.microsoft.com/office/drawing/2014/main" val="3268302095"/>
                    </a:ext>
                  </a:extLst>
                </a:gridCol>
                <a:gridCol w="1008000">
                  <a:extLst>
                    <a:ext uri="{9D8B030D-6E8A-4147-A177-3AD203B41FA5}">
                      <a16:colId xmlns:a16="http://schemas.microsoft.com/office/drawing/2014/main" val="3826931199"/>
                    </a:ext>
                  </a:extLst>
                </a:gridCol>
                <a:gridCol w="468000">
                  <a:extLst>
                    <a:ext uri="{9D8B030D-6E8A-4147-A177-3AD203B41FA5}">
                      <a16:colId xmlns:a16="http://schemas.microsoft.com/office/drawing/2014/main" val="2769208264"/>
                    </a:ext>
                  </a:extLst>
                </a:gridCol>
                <a:gridCol w="864000">
                  <a:extLst>
                    <a:ext uri="{9D8B030D-6E8A-4147-A177-3AD203B41FA5}">
                      <a16:colId xmlns:a16="http://schemas.microsoft.com/office/drawing/2014/main" val="2966356121"/>
                    </a:ext>
                  </a:extLst>
                </a:gridCol>
                <a:gridCol w="864000">
                  <a:extLst>
                    <a:ext uri="{9D8B030D-6E8A-4147-A177-3AD203B41FA5}">
                      <a16:colId xmlns:a16="http://schemas.microsoft.com/office/drawing/2014/main" val="808174292"/>
                    </a:ext>
                  </a:extLst>
                </a:gridCol>
                <a:gridCol w="828000">
                  <a:extLst>
                    <a:ext uri="{9D8B030D-6E8A-4147-A177-3AD203B41FA5}">
                      <a16:colId xmlns:a16="http://schemas.microsoft.com/office/drawing/2014/main" val="2456569042"/>
                    </a:ext>
                  </a:extLst>
                </a:gridCol>
              </a:tblGrid>
              <a:tr h="368614">
                <a:tc>
                  <a:txBody>
                    <a:bodyPr/>
                    <a:lstStyle/>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営業</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区域</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gridSpan="2">
                  <a:txBody>
                    <a:bodyPr/>
                    <a:lstStyle/>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不足する曜日及び</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時間帯、不足車両数</a:t>
                      </a:r>
                    </a:p>
                  </a:txBody>
                  <a:tcPr anchor="ct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hMerge="1">
                  <a:txBody>
                    <a:bodyPr/>
                    <a:lstStyle/>
                    <a:p>
                      <a:pPr algn="ctr"/>
                      <a:r>
                        <a:rPr kumimoji="1" lang="ja-JP" altLang="en-US" sz="1050" b="1" dirty="0">
                          <a:solidFill>
                            <a:sysClr val="windowText" lastClr="000000"/>
                          </a:solidFill>
                          <a:latin typeface="Meiryo UI" panose="020B0604030504040204" pitchFamily="50" charset="-128"/>
                          <a:ea typeface="Meiryo UI" panose="020B0604030504040204" pitchFamily="50" charset="-128"/>
                        </a:rPr>
                        <a:t>不足車両数</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lnSpc>
                          <a:spcPts val="1300"/>
                        </a:lnSpc>
                      </a:pPr>
                      <a:r>
                        <a:rPr kumimoji="1" lang="en-US" altLang="ja-JP" sz="1000" b="1" dirty="0">
                          <a:solidFill>
                            <a:schemeClr val="tx1"/>
                          </a:solidFill>
                          <a:latin typeface="Meiryo UI" panose="020B0604030504040204" pitchFamily="50" charset="-128"/>
                          <a:ea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rPr>
                        <a:t>週間あたり</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50" b="1" u="sng" dirty="0">
                          <a:solidFill>
                            <a:schemeClr val="tx1"/>
                          </a:solidFill>
                          <a:latin typeface="Meiryo UI" panose="020B0604030504040204" pitchFamily="50" charset="-128"/>
                          <a:ea typeface="Meiryo UI" panose="020B0604030504040204" pitchFamily="50" charset="-128"/>
                        </a:rPr>
                        <a:t>総不足</a:t>
                      </a:r>
                      <a:r>
                        <a:rPr kumimoji="1" lang="ja-JP" altLang="en-US" sz="1050" b="1" dirty="0">
                          <a:solidFill>
                            <a:schemeClr val="tx1"/>
                          </a:solidFill>
                          <a:latin typeface="Meiryo UI" panose="020B0604030504040204" pitchFamily="50" charset="-128"/>
                          <a:ea typeface="Meiryo UI" panose="020B0604030504040204" pitchFamily="50" charset="-128"/>
                        </a:rPr>
                        <a:t>台数（</a:t>
                      </a:r>
                      <a:r>
                        <a:rPr kumimoji="1" lang="en-US" altLang="ja-JP" sz="1050" b="1" dirty="0">
                          <a:solidFill>
                            <a:schemeClr val="tx1"/>
                          </a:solidFill>
                          <a:latin typeface="Meiryo UI" panose="020B0604030504040204" pitchFamily="50" charset="-128"/>
                          <a:ea typeface="Meiryo UI" panose="020B0604030504040204" pitchFamily="50" charset="-128"/>
                        </a:rPr>
                        <a:t>A</a:t>
                      </a:r>
                      <a:r>
                        <a:rPr kumimoji="1" lang="ja-JP" altLang="en-US" sz="1050" b="1" dirty="0">
                          <a:solidFill>
                            <a:schemeClr val="tx1"/>
                          </a:solidFill>
                          <a:latin typeface="Meiryo UI" panose="020B0604030504040204" pitchFamily="50" charset="-128"/>
                          <a:ea typeface="Meiryo UI" panose="020B0604030504040204" pitchFamily="50" charset="-128"/>
                        </a:rPr>
                        <a:t>）</a:t>
                      </a:r>
                      <a:endParaRPr kumimoji="1" lang="en-US" altLang="ja-JP" sz="5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en-US" altLang="ja-JP" sz="1000" b="1" dirty="0">
                          <a:solidFill>
                            <a:schemeClr val="tx1"/>
                          </a:solidFill>
                          <a:latin typeface="Meiryo UI" panose="020B0604030504040204" pitchFamily="50" charset="-128"/>
                          <a:ea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rPr>
                        <a:t>週間あたり</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u="sng" dirty="0">
                          <a:solidFill>
                            <a:schemeClr val="tx1"/>
                          </a:solidFill>
                          <a:latin typeface="Meiryo UI" panose="020B0604030504040204" pitchFamily="50" charset="-128"/>
                          <a:ea typeface="Meiryo UI" panose="020B0604030504040204" pitchFamily="50" charset="-128"/>
                        </a:rPr>
                        <a:t>総稼働</a:t>
                      </a:r>
                      <a:r>
                        <a:rPr kumimoji="1" lang="ja-JP" altLang="en-US" sz="1050" b="1" dirty="0">
                          <a:solidFill>
                            <a:schemeClr val="tx1"/>
                          </a:solidFill>
                          <a:latin typeface="Meiryo UI" panose="020B0604030504040204" pitchFamily="50" charset="-128"/>
                          <a:ea typeface="Meiryo UI" panose="020B0604030504040204" pitchFamily="50" charset="-128"/>
                        </a:rPr>
                        <a:t>台数（</a:t>
                      </a:r>
                      <a:r>
                        <a:rPr kumimoji="1" lang="en-US" altLang="ja-JP" sz="1050" b="1" dirty="0">
                          <a:solidFill>
                            <a:schemeClr val="tx1"/>
                          </a:solidFill>
                          <a:latin typeface="Meiryo UI" panose="020B0604030504040204" pitchFamily="50" charset="-128"/>
                          <a:ea typeface="Meiryo UI" panose="020B0604030504040204" pitchFamily="50" charset="-128"/>
                        </a:rPr>
                        <a:t>B</a:t>
                      </a:r>
                      <a:r>
                        <a:rPr kumimoji="1" lang="ja-JP" altLang="en-US" sz="1050" b="1" dirty="0">
                          <a:solidFill>
                            <a:schemeClr val="tx1"/>
                          </a:solidFill>
                          <a:latin typeface="Meiryo UI" panose="020B0604030504040204" pitchFamily="50" charset="-128"/>
                          <a:ea typeface="Meiryo UI" panose="020B0604030504040204" pitchFamily="50" charset="-128"/>
                        </a:rPr>
                        <a:t>）</a:t>
                      </a:r>
                      <a:endParaRPr kumimoji="1" lang="en-US" altLang="ja-JP" sz="5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lnSpc>
                          <a:spcPts val="1300"/>
                        </a:lnSpc>
                      </a:pPr>
                      <a:r>
                        <a:rPr kumimoji="1" lang="ja-JP" altLang="en-US" sz="1050" b="1" dirty="0">
                          <a:solidFill>
                            <a:schemeClr val="tx1"/>
                          </a:solidFill>
                          <a:latin typeface="Meiryo UI" panose="020B0604030504040204" pitchFamily="50" charset="-128"/>
                          <a:ea typeface="Meiryo UI" panose="020B0604030504040204" pitchFamily="50" charset="-128"/>
                        </a:rPr>
                        <a:t>ライドシェア</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50" b="1" dirty="0">
                          <a:solidFill>
                            <a:schemeClr val="tx1"/>
                          </a:solidFill>
                          <a:latin typeface="Meiryo UI" panose="020B0604030504040204" pitchFamily="50" charset="-128"/>
                          <a:ea typeface="Meiryo UI" panose="020B0604030504040204" pitchFamily="50" charset="-128"/>
                        </a:rPr>
                        <a:t>稼働率</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50" b="1" dirty="0">
                          <a:solidFill>
                            <a:schemeClr val="tx1"/>
                          </a:solidFill>
                          <a:latin typeface="Meiryo UI" panose="020B0604030504040204" pitchFamily="50" charset="-128"/>
                          <a:ea typeface="Meiryo UI" panose="020B0604030504040204" pitchFamily="50" charset="-128"/>
                        </a:rPr>
                        <a:t>（</a:t>
                      </a:r>
                      <a:r>
                        <a:rPr kumimoji="1" lang="en-US" altLang="ja-JP" sz="1050" b="1" dirty="0">
                          <a:solidFill>
                            <a:schemeClr val="tx1"/>
                          </a:solidFill>
                          <a:latin typeface="Meiryo UI" panose="020B0604030504040204" pitchFamily="50" charset="-128"/>
                          <a:ea typeface="Meiryo UI" panose="020B0604030504040204" pitchFamily="50" charset="-128"/>
                        </a:rPr>
                        <a:t>B/A</a:t>
                      </a:r>
                      <a:r>
                        <a:rPr kumimoji="1" lang="ja-JP" altLang="en-US" sz="1050" b="1" dirty="0">
                          <a:solidFill>
                            <a:schemeClr val="tx1"/>
                          </a:solidFill>
                          <a:latin typeface="Meiryo UI" panose="020B0604030504040204" pitchFamily="50" charset="-128"/>
                          <a:ea typeface="Meiryo UI" panose="020B0604030504040204" pitchFamily="50" charset="-128"/>
                        </a:rPr>
                        <a:t>）</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520505984"/>
                  </a:ext>
                </a:extLst>
              </a:tr>
              <a:tr h="324000">
                <a:tc>
                  <a:txBody>
                    <a:bodyPr/>
                    <a:lstStyle/>
                    <a:p>
                      <a:pPr algn="ctr">
                        <a:lnSpc>
                          <a:spcPts val="1300"/>
                        </a:lnSpc>
                      </a:pPr>
                      <a:r>
                        <a:rPr kumimoji="1" lang="ja-JP" altLang="en-US" sz="1050" b="1" u="none" dirty="0">
                          <a:solidFill>
                            <a:schemeClr val="tx1"/>
                          </a:solidFill>
                          <a:latin typeface="Meiryo UI" panose="020B0604030504040204" pitchFamily="50" charset="-128"/>
                          <a:ea typeface="Meiryo UI" panose="020B0604030504040204" pitchFamily="50" charset="-128"/>
                        </a:rPr>
                        <a:t>札幌</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l">
                        <a:lnSpc>
                          <a:spcPts val="840"/>
                        </a:lnSpc>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土日：</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～４時台</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4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110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900" b="0" u="none" dirty="0">
                          <a:solidFill>
                            <a:schemeClr val="tx1"/>
                          </a:solidFill>
                          <a:latin typeface="Meiryo UI" panose="020B0604030504040204" pitchFamily="50" charset="-128"/>
                          <a:ea typeface="Meiryo UI" panose="020B0604030504040204" pitchFamily="50" charset="-128"/>
                        </a:rPr>
                        <a:t>110</a:t>
                      </a:r>
                      <a:r>
                        <a:rPr kumimoji="1" lang="ja-JP" altLang="en-US" sz="900" b="0" u="none" dirty="0">
                          <a:solidFill>
                            <a:schemeClr val="tx1"/>
                          </a:solidFill>
                          <a:latin typeface="Meiryo UI" panose="020B0604030504040204" pitchFamily="50" charset="-128"/>
                          <a:ea typeface="Meiryo UI" panose="020B0604030504040204" pitchFamily="50" charset="-128"/>
                        </a:rPr>
                        <a:t>台</a:t>
                      </a:r>
                      <a:endParaRPr kumimoji="1" lang="en-US" altLang="ja-JP" sz="900" b="0" u="none" dirty="0">
                        <a:solidFill>
                          <a:schemeClr val="tx1"/>
                        </a:solidFill>
                        <a:latin typeface="Meiryo UI" panose="020B0604030504040204" pitchFamily="50" charset="-128"/>
                        <a:ea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900" b="0" u="none" dirty="0">
                          <a:solidFill>
                            <a:schemeClr val="tx1"/>
                          </a:solidFill>
                          <a:latin typeface="Meiryo UI" panose="020B0604030504040204" pitchFamily="50" charset="-128"/>
                          <a:ea typeface="Meiryo UI" panose="020B0604030504040204" pitchFamily="50" charset="-128"/>
                        </a:rPr>
                        <a:t>23</a:t>
                      </a:r>
                      <a:r>
                        <a:rPr kumimoji="1" lang="ja-JP" altLang="en-US" sz="900" b="0" u="none" dirty="0">
                          <a:solidFill>
                            <a:schemeClr val="tx1"/>
                          </a:solidFill>
                          <a:latin typeface="Meiryo UI" panose="020B0604030504040204" pitchFamily="50" charset="-128"/>
                          <a:ea typeface="Meiryo UI" panose="020B0604030504040204" pitchFamily="50" charset="-128"/>
                        </a:rPr>
                        <a:t>台</a:t>
                      </a:r>
                      <a:endParaRPr kumimoji="1" lang="en-US" altLang="ja-JP" sz="900" b="0"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50" b="1" u="none" dirty="0">
                          <a:solidFill>
                            <a:srgbClr val="F7581E"/>
                          </a:solidFill>
                          <a:latin typeface="Meiryo UI" panose="020B0604030504040204" pitchFamily="50" charset="-128"/>
                          <a:ea typeface="Meiryo UI" panose="020B0604030504040204" pitchFamily="50" charset="-128"/>
                        </a:rPr>
                        <a:t>20.9%</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079063"/>
                  </a:ext>
                </a:extLst>
              </a:tr>
              <a:tr h="396000">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u="none" dirty="0">
                          <a:solidFill>
                            <a:schemeClr val="tx1"/>
                          </a:solidFill>
                          <a:latin typeface="Meiryo UI" panose="020B0604030504040204" pitchFamily="50" charset="-128"/>
                          <a:ea typeface="Meiryo UI" panose="020B0604030504040204" pitchFamily="50" charset="-128"/>
                        </a:rPr>
                        <a:t>仙台</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l">
                        <a:lnSpc>
                          <a:spcPts val="900"/>
                        </a:lnSpc>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金：</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16</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19</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algn="l">
                        <a:lnSpc>
                          <a:spcPts val="900"/>
                        </a:lnSpc>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土： ０～３時台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50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30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p>
                  </a:txBody>
                  <a:tcPr marL="36000" marR="3600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ts val="1300"/>
                        </a:lnSpc>
                      </a:pPr>
                      <a:r>
                        <a:rPr kumimoji="1" lang="en-US" altLang="ja-JP" sz="900" b="0" u="none" kern="1200" dirty="0">
                          <a:solidFill>
                            <a:sysClr val="windowText" lastClr="000000"/>
                          </a:solidFill>
                          <a:latin typeface="Meiryo UI" panose="020B0604030504040204" pitchFamily="50" charset="-128"/>
                          <a:ea typeface="Meiryo UI" panose="020B0604030504040204" pitchFamily="50" charset="-128"/>
                          <a:cs typeface="+mn-cs"/>
                        </a:rPr>
                        <a:t>40</a:t>
                      </a:r>
                      <a:r>
                        <a:rPr kumimoji="1" lang="ja-JP" altLang="en-US" sz="900" b="0" u="none" kern="1200" dirty="0">
                          <a:solidFill>
                            <a:sysClr val="windowText" lastClr="000000"/>
                          </a:solidFill>
                          <a:latin typeface="Meiryo UI" panose="020B0604030504040204" pitchFamily="50" charset="-128"/>
                          <a:ea typeface="Meiryo UI" panose="020B0604030504040204" pitchFamily="50" charset="-128"/>
                          <a:cs typeface="+mn-cs"/>
                        </a:rPr>
                        <a:t>台</a:t>
                      </a:r>
                      <a:endParaRPr kumimoji="1" lang="en-US" altLang="ja-JP" sz="900" b="0" u="none" kern="1200" dirty="0">
                        <a:solidFill>
                          <a:sysClr val="windowText" lastClr="000000"/>
                        </a:solidFill>
                        <a:latin typeface="Meiryo UI" panose="020B0604030504040204" pitchFamily="50" charset="-128"/>
                        <a:ea typeface="Meiryo UI" panose="020B0604030504040204" pitchFamily="50" charset="-128"/>
                        <a:cs typeface="+mn-cs"/>
                      </a:endParaRPr>
                    </a:p>
                  </a:txBody>
                  <a:tcPr marL="36000" marR="3600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dirty="0">
                          <a:solidFill>
                            <a:schemeClr val="tx1"/>
                          </a:solidFill>
                          <a:latin typeface="Meiryo UI" panose="020B0604030504040204" pitchFamily="50" charset="-128"/>
                          <a:ea typeface="Meiryo UI" panose="020B0604030504040204" pitchFamily="50" charset="-128"/>
                        </a:rPr>
                        <a:t>19</a:t>
                      </a:r>
                      <a:r>
                        <a:rPr kumimoji="1" lang="ja-JP" altLang="en-US" sz="900" b="0" dirty="0">
                          <a:solidFill>
                            <a:schemeClr val="tx1"/>
                          </a:solidFill>
                          <a:latin typeface="Meiryo UI" panose="020B0604030504040204" pitchFamily="50" charset="-128"/>
                          <a:ea typeface="Meiryo UI" panose="020B0604030504040204" pitchFamily="50" charset="-128"/>
                        </a:rPr>
                        <a:t>台</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50" b="1" dirty="0">
                          <a:solidFill>
                            <a:srgbClr val="F7581E"/>
                          </a:solidFill>
                          <a:latin typeface="Meiryo UI" panose="020B0604030504040204" pitchFamily="50" charset="-128"/>
                          <a:ea typeface="Meiryo UI" panose="020B0604030504040204" pitchFamily="50" charset="-128"/>
                        </a:rPr>
                        <a:t>47.5</a:t>
                      </a:r>
                      <a:r>
                        <a:rPr kumimoji="1" lang="ja-JP" altLang="en-US" sz="1050" b="1" dirty="0">
                          <a:solidFill>
                            <a:srgbClr val="F7581E"/>
                          </a:solidFill>
                          <a:latin typeface="Meiryo UI" panose="020B0604030504040204" pitchFamily="50" charset="-128"/>
                          <a:ea typeface="Meiryo UI" panose="020B0604030504040204" pitchFamily="50" charset="-128"/>
                        </a:rPr>
                        <a:t>％</a:t>
                      </a:r>
                      <a:endParaRPr kumimoji="1" lang="en-US" altLang="ja-JP" sz="1050" b="1" dirty="0">
                        <a:solidFill>
                          <a:srgbClr val="F7581E"/>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0867837"/>
                  </a:ext>
                </a:extLst>
              </a:tr>
              <a:tr h="612000">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u="none" dirty="0">
                          <a:solidFill>
                            <a:schemeClr val="tx1"/>
                          </a:solidFill>
                          <a:latin typeface="Meiryo UI" panose="020B0604030504040204" pitchFamily="50" charset="-128"/>
                          <a:ea typeface="Meiryo UI" panose="020B0604030504040204" pitchFamily="50" charset="-128"/>
                        </a:rPr>
                        <a:t>東京</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月～金：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7</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金土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16</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19</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　</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土      ：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4</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　</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日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13</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　</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txBody>
                  <a:tcPr marL="46800" marR="468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1,780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1,100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2,540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270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p>
                  </a:txBody>
                  <a:tcPr marL="46800" marR="7200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u="none" dirty="0">
                          <a:solidFill>
                            <a:schemeClr val="tx1"/>
                          </a:solidFill>
                          <a:latin typeface="Meiryo UI" panose="020B0604030504040204" pitchFamily="50" charset="-128"/>
                          <a:ea typeface="Meiryo UI" panose="020B0604030504040204" pitchFamily="50" charset="-128"/>
                        </a:rPr>
                        <a:t>6,955</a:t>
                      </a:r>
                      <a:r>
                        <a:rPr kumimoji="1" lang="ja-JP" altLang="en-US" sz="900" b="0" u="none" dirty="0">
                          <a:solidFill>
                            <a:schemeClr val="tx1"/>
                          </a:solidFill>
                          <a:latin typeface="Meiryo UI" panose="020B0604030504040204" pitchFamily="50" charset="-128"/>
                          <a:ea typeface="Meiryo UI" panose="020B0604030504040204" pitchFamily="50" charset="-128"/>
                        </a:rPr>
                        <a:t>台</a:t>
                      </a:r>
                      <a:endParaRPr kumimoji="1" lang="en-US" altLang="ja-JP" sz="900" b="0" u="none" dirty="0">
                        <a:solidFill>
                          <a:schemeClr val="tx1"/>
                        </a:solidFill>
                        <a:latin typeface="Meiryo UI" panose="020B0604030504040204" pitchFamily="50" charset="-128"/>
                        <a:ea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1,069</a:t>
                      </a:r>
                      <a:r>
                        <a:rPr kumimoji="1" lang="ja-JP" altLang="en-US" sz="900" b="0" dirty="0">
                          <a:solidFill>
                            <a:schemeClr val="tx1"/>
                          </a:solidFill>
                          <a:latin typeface="Meiryo UI" panose="020B0604030504040204" pitchFamily="50" charset="-128"/>
                          <a:ea typeface="Meiryo UI" panose="020B0604030504040204" pitchFamily="50" charset="-128"/>
                        </a:rPr>
                        <a:t>台</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50" b="1" dirty="0">
                          <a:solidFill>
                            <a:srgbClr val="F7581E"/>
                          </a:solidFill>
                          <a:latin typeface="Meiryo UI" panose="020B0604030504040204" pitchFamily="50" charset="-128"/>
                          <a:ea typeface="Meiryo UI" panose="020B0604030504040204" pitchFamily="50" charset="-128"/>
                        </a:rPr>
                        <a:t>15.4%</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8622839"/>
                  </a:ext>
                </a:extLst>
              </a:tr>
              <a:tr h="396000">
                <a:tc>
                  <a:txBody>
                    <a:bodyPr/>
                    <a:lstStyle/>
                    <a:p>
                      <a:pPr algn="ctr">
                        <a:lnSpc>
                          <a:spcPts val="1300"/>
                        </a:lnSpc>
                      </a:pPr>
                      <a:r>
                        <a:rPr kumimoji="1" lang="ja-JP" altLang="en-US" sz="1050" b="1" u="none" dirty="0">
                          <a:solidFill>
                            <a:schemeClr val="tx1"/>
                          </a:solidFill>
                          <a:latin typeface="Meiryo UI" panose="020B0604030504040204" pitchFamily="50" charset="-128"/>
                          <a:ea typeface="Meiryo UI" panose="020B0604030504040204" pitchFamily="50" charset="-128"/>
                        </a:rPr>
                        <a:t>神奈川</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金土日：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5</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金土日：</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16</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19</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　</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txBody>
                  <a:tcPr marL="46800" marR="468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940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480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p>
                  </a:txBody>
                  <a:tcPr marL="46800" marR="7200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u="none" dirty="0">
                          <a:solidFill>
                            <a:schemeClr val="tx1"/>
                          </a:solidFill>
                          <a:latin typeface="Meiryo UI" panose="020B0604030504040204" pitchFamily="50" charset="-128"/>
                          <a:ea typeface="Meiryo UI" panose="020B0604030504040204" pitchFamily="50" charset="-128"/>
                        </a:rPr>
                        <a:t>2,130</a:t>
                      </a:r>
                      <a:r>
                        <a:rPr kumimoji="1" lang="ja-JP" altLang="en-US" sz="900" b="0" u="none" dirty="0">
                          <a:solidFill>
                            <a:schemeClr val="tx1"/>
                          </a:solidFill>
                          <a:latin typeface="Meiryo UI" panose="020B0604030504040204" pitchFamily="50" charset="-128"/>
                          <a:ea typeface="Meiryo UI" panose="020B0604030504040204" pitchFamily="50" charset="-128"/>
                        </a:rPr>
                        <a:t>台</a:t>
                      </a:r>
                      <a:endParaRPr kumimoji="1" lang="en-US" altLang="ja-JP" sz="900" b="0" u="none" dirty="0">
                        <a:solidFill>
                          <a:schemeClr val="tx1"/>
                        </a:solidFill>
                        <a:latin typeface="Meiryo UI" panose="020B0604030504040204" pitchFamily="50" charset="-128"/>
                        <a:ea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135</a:t>
                      </a:r>
                      <a:r>
                        <a:rPr kumimoji="1" lang="ja-JP" altLang="en-US" sz="900" b="0" dirty="0">
                          <a:solidFill>
                            <a:schemeClr val="tx1"/>
                          </a:solidFill>
                          <a:latin typeface="Meiryo UI" panose="020B0604030504040204" pitchFamily="50" charset="-128"/>
                          <a:ea typeface="Meiryo UI" panose="020B0604030504040204" pitchFamily="50" charset="-128"/>
                        </a:rPr>
                        <a:t>台</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50" b="1" dirty="0">
                          <a:solidFill>
                            <a:srgbClr val="F7581E"/>
                          </a:solidFill>
                          <a:latin typeface="Meiryo UI" panose="020B0604030504040204" pitchFamily="50" charset="-128"/>
                          <a:ea typeface="Meiryo UI" panose="020B0604030504040204" pitchFamily="50" charset="-128"/>
                        </a:rPr>
                        <a:t>6.3%</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7070399"/>
                  </a:ext>
                </a:extLst>
              </a:tr>
              <a:tr h="396000">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u="none" dirty="0">
                          <a:solidFill>
                            <a:schemeClr val="tx1"/>
                          </a:solidFill>
                          <a:latin typeface="Meiryo UI" panose="020B0604030504040204" pitchFamily="50" charset="-128"/>
                          <a:ea typeface="Meiryo UI" panose="020B0604030504040204" pitchFamily="50" charset="-128"/>
                        </a:rPr>
                        <a:t>埼玉</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火～金：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5</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金土日：</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17</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～翌</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6</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　</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txBody>
                  <a:tcPr marL="46800" marR="468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140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580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p>
                  </a:txBody>
                  <a:tcPr marL="46800" marR="7200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u="none" dirty="0">
                          <a:solidFill>
                            <a:schemeClr val="tx1"/>
                          </a:solidFill>
                          <a:latin typeface="Meiryo UI" panose="020B0604030504040204" pitchFamily="50" charset="-128"/>
                          <a:ea typeface="Meiryo UI" panose="020B0604030504040204" pitchFamily="50" charset="-128"/>
                        </a:rPr>
                        <a:t>1,150</a:t>
                      </a:r>
                      <a:r>
                        <a:rPr kumimoji="1" lang="ja-JP" altLang="en-US" sz="900" b="0" u="none" dirty="0">
                          <a:solidFill>
                            <a:schemeClr val="tx1"/>
                          </a:solidFill>
                          <a:latin typeface="Meiryo UI" panose="020B0604030504040204" pitchFamily="50" charset="-128"/>
                          <a:ea typeface="Meiryo UI" panose="020B0604030504040204" pitchFamily="50" charset="-128"/>
                        </a:rPr>
                        <a:t>台</a:t>
                      </a:r>
                      <a:endParaRPr kumimoji="1" lang="en-US" altLang="ja-JP" sz="900" b="0" u="none" dirty="0">
                        <a:solidFill>
                          <a:schemeClr val="tx1"/>
                        </a:solidFill>
                        <a:latin typeface="Meiryo UI" panose="020B0604030504040204" pitchFamily="50" charset="-128"/>
                        <a:ea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102</a:t>
                      </a:r>
                      <a:r>
                        <a:rPr kumimoji="1" lang="ja-JP" altLang="en-US" sz="900" b="0" dirty="0">
                          <a:solidFill>
                            <a:schemeClr val="tx1"/>
                          </a:solidFill>
                          <a:latin typeface="Meiryo UI" panose="020B0604030504040204" pitchFamily="50" charset="-128"/>
                          <a:ea typeface="Meiryo UI" panose="020B0604030504040204" pitchFamily="50" charset="-128"/>
                        </a:rPr>
                        <a:t>台</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50" b="1" dirty="0">
                          <a:solidFill>
                            <a:srgbClr val="F7581E"/>
                          </a:solidFill>
                          <a:latin typeface="Meiryo UI" panose="020B0604030504040204" pitchFamily="50" charset="-128"/>
                          <a:ea typeface="Meiryo UI" panose="020B0604030504040204" pitchFamily="50" charset="-128"/>
                        </a:rPr>
                        <a:t>8.9%</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4025166"/>
                  </a:ext>
                </a:extLst>
              </a:tr>
              <a:tr h="324000">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u="none" dirty="0">
                          <a:solidFill>
                            <a:schemeClr val="tx1"/>
                          </a:solidFill>
                          <a:latin typeface="Meiryo UI" panose="020B0604030504040204" pitchFamily="50" charset="-128"/>
                          <a:ea typeface="Meiryo UI" panose="020B0604030504040204" pitchFamily="50" charset="-128"/>
                        </a:rPr>
                        <a:t>千葉</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l">
                        <a:lnSpc>
                          <a:spcPts val="840"/>
                        </a:lnSpc>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土日：</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3</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4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110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p>
                  </a:txBody>
                  <a:tcPr marL="36000" marR="3600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u="none" dirty="0">
                          <a:solidFill>
                            <a:schemeClr val="tx1"/>
                          </a:solidFill>
                          <a:latin typeface="Meiryo UI" panose="020B0604030504040204" pitchFamily="50" charset="-128"/>
                          <a:ea typeface="Meiryo UI" panose="020B0604030504040204" pitchFamily="50" charset="-128"/>
                        </a:rPr>
                        <a:t>110</a:t>
                      </a:r>
                      <a:r>
                        <a:rPr kumimoji="1" lang="ja-JP" altLang="en-US" sz="900" b="0" u="none" dirty="0">
                          <a:solidFill>
                            <a:schemeClr val="tx1"/>
                          </a:solidFill>
                          <a:latin typeface="Meiryo UI" panose="020B0604030504040204" pitchFamily="50" charset="-128"/>
                          <a:ea typeface="Meiryo UI" panose="020B0604030504040204" pitchFamily="50" charset="-128"/>
                        </a:rPr>
                        <a:t>台</a:t>
                      </a:r>
                    </a:p>
                  </a:txBody>
                  <a:tcPr marL="36000" marR="3600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dirty="0">
                          <a:solidFill>
                            <a:schemeClr val="tx1"/>
                          </a:solidFill>
                          <a:latin typeface="Meiryo UI" panose="020B0604030504040204" pitchFamily="50" charset="-128"/>
                          <a:ea typeface="Meiryo UI" panose="020B0604030504040204" pitchFamily="50" charset="-128"/>
                        </a:rPr>
                        <a:t>25</a:t>
                      </a:r>
                      <a:r>
                        <a:rPr kumimoji="1" lang="ja-JP" altLang="en-US" sz="900" b="0" dirty="0">
                          <a:solidFill>
                            <a:schemeClr val="tx1"/>
                          </a:solidFill>
                          <a:latin typeface="Meiryo UI" panose="020B0604030504040204" pitchFamily="50" charset="-128"/>
                          <a:ea typeface="Meiryo UI" panose="020B0604030504040204" pitchFamily="50" charset="-128"/>
                        </a:rPr>
                        <a:t>台</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50" b="1" dirty="0">
                          <a:solidFill>
                            <a:srgbClr val="F7581E"/>
                          </a:solidFill>
                          <a:latin typeface="Meiryo UI" panose="020B0604030504040204" pitchFamily="50" charset="-128"/>
                          <a:ea typeface="Meiryo UI" panose="020B0604030504040204" pitchFamily="50" charset="-128"/>
                        </a:rPr>
                        <a:t>22.7</a:t>
                      </a:r>
                      <a:r>
                        <a:rPr kumimoji="1" lang="ja-JP" altLang="en-US" sz="1050" b="1" dirty="0">
                          <a:solidFill>
                            <a:srgbClr val="F7581E"/>
                          </a:solidFill>
                          <a:latin typeface="Meiryo UI" panose="020B0604030504040204" pitchFamily="50" charset="-128"/>
                          <a:ea typeface="Meiryo UI" panose="020B0604030504040204" pitchFamily="50" charset="-128"/>
                        </a:rPr>
                        <a:t>％</a:t>
                      </a:r>
                      <a:endParaRPr kumimoji="1" lang="en-US" altLang="ja-JP" sz="1050" b="1" dirty="0">
                        <a:solidFill>
                          <a:srgbClr val="F7581E"/>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0699902"/>
                  </a:ext>
                </a:extLst>
              </a:tr>
              <a:tr h="324000">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u="none" dirty="0">
                          <a:solidFill>
                            <a:schemeClr val="tx1"/>
                          </a:solidFill>
                          <a:latin typeface="Meiryo UI" panose="020B0604030504040204" pitchFamily="50" charset="-128"/>
                          <a:ea typeface="Meiryo UI" panose="020B0604030504040204" pitchFamily="50" charset="-128"/>
                        </a:rPr>
                        <a:t>愛知</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l">
                        <a:lnSpc>
                          <a:spcPts val="900"/>
                        </a:lnSpc>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金：</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16</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19</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algn="l">
                        <a:lnSpc>
                          <a:spcPts val="900"/>
                        </a:lnSpc>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土： ０～３時台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90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190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p>
                  </a:txBody>
                  <a:tcPr marL="36000" marR="3600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u="none" dirty="0">
                          <a:solidFill>
                            <a:schemeClr val="tx1"/>
                          </a:solidFill>
                          <a:latin typeface="Meiryo UI" panose="020B0604030504040204" pitchFamily="50" charset="-128"/>
                          <a:ea typeface="Meiryo UI" panose="020B0604030504040204" pitchFamily="50" charset="-128"/>
                        </a:rPr>
                        <a:t>140</a:t>
                      </a:r>
                      <a:r>
                        <a:rPr kumimoji="1" lang="ja-JP" altLang="en-US" sz="900" b="0" u="none" dirty="0">
                          <a:solidFill>
                            <a:schemeClr val="tx1"/>
                          </a:solidFill>
                          <a:latin typeface="Meiryo UI" panose="020B0604030504040204" pitchFamily="50" charset="-128"/>
                          <a:ea typeface="Meiryo UI" panose="020B0604030504040204" pitchFamily="50" charset="-128"/>
                        </a:rPr>
                        <a:t>台</a:t>
                      </a:r>
                    </a:p>
                  </a:txBody>
                  <a:tcPr marL="36000" marR="3600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台</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50" b="1" dirty="0">
                          <a:solidFill>
                            <a:srgbClr val="F7581E"/>
                          </a:solidFill>
                          <a:latin typeface="Meiryo UI" panose="020B0604030504040204" pitchFamily="50" charset="-128"/>
                          <a:ea typeface="Meiryo UI" panose="020B0604030504040204" pitchFamily="50" charset="-128"/>
                        </a:rPr>
                        <a:t>7.9</a:t>
                      </a:r>
                      <a:r>
                        <a:rPr kumimoji="1" lang="ja-JP" altLang="en-US" sz="1050" b="1" dirty="0">
                          <a:solidFill>
                            <a:srgbClr val="F7581E"/>
                          </a:solidFill>
                          <a:latin typeface="Meiryo UI" panose="020B0604030504040204" pitchFamily="50" charset="-128"/>
                          <a:ea typeface="Meiryo UI" panose="020B0604030504040204" pitchFamily="50" charset="-128"/>
                        </a:rPr>
                        <a:t>％</a:t>
                      </a:r>
                      <a:endParaRPr kumimoji="1" lang="en-US" altLang="ja-JP" sz="1050" b="1" dirty="0">
                        <a:solidFill>
                          <a:srgbClr val="F7581E"/>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8032352"/>
                  </a:ext>
                </a:extLst>
              </a:tr>
            </a:tbl>
          </a:graphicData>
        </a:graphic>
      </p:graphicFrame>
      <p:sp>
        <p:nvSpPr>
          <p:cNvPr id="11" name="テキスト ボックス 10">
            <a:extLst>
              <a:ext uri="{FF2B5EF4-FFF2-40B4-BE49-F238E27FC236}">
                <a16:creationId xmlns:a16="http://schemas.microsoft.com/office/drawing/2014/main" id="{ED8F5FEC-2DBF-448A-B763-AC27C101C2DE}"/>
              </a:ext>
            </a:extLst>
          </p:cNvPr>
          <p:cNvSpPr txBox="1"/>
          <p:nvPr/>
        </p:nvSpPr>
        <p:spPr>
          <a:xfrm>
            <a:off x="2536344" y="1514305"/>
            <a:ext cx="4833312" cy="367024"/>
          </a:xfrm>
          <a:prstGeom prst="rect">
            <a:avLst/>
          </a:prstGeom>
          <a:noFill/>
        </p:spPr>
        <p:txBody>
          <a:bodyPr wrap="square">
            <a:spAutoFit/>
          </a:bodyPr>
          <a:lstStyle/>
          <a:p>
            <a:pPr marL="0" marR="0" lvl="0" indent="87313" algn="ctr"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1600" b="0" i="0" u="none" strike="noStrike" kern="1200" cap="none" spc="250" normalizeH="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不足車両数に対する稼働台数</a:t>
            </a:r>
            <a:r>
              <a:rPr kumimoji="1" lang="ja-JP" altLang="en-US" sz="1050" b="0" i="0" u="none" strike="noStrike" kern="1200" cap="none"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050" b="0" i="0" u="none" strike="noStrike" kern="1200" cap="none"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7/</a:t>
            </a:r>
            <a:r>
              <a:rPr lang="en-US" altLang="ja-JP" sz="1050" dirty="0">
                <a:solidFill>
                  <a:prstClr val="black"/>
                </a:solidFill>
                <a:latin typeface="HGS創英角ｺﾞｼｯｸUB" panose="020B0900000000000000" pitchFamily="50" charset="-128"/>
                <a:ea typeface="HGS創英角ｺﾞｼｯｸUB" panose="020B0900000000000000" pitchFamily="50" charset="-128"/>
              </a:rPr>
              <a:t>21</a:t>
            </a:r>
            <a:r>
              <a:rPr kumimoji="1" lang="ja-JP" altLang="en-US" sz="1050" b="0" i="0" u="none" strike="noStrike" kern="1200" cap="none"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時点）</a:t>
            </a:r>
            <a:r>
              <a:rPr kumimoji="1" lang="ja-JP" altLang="en-US" sz="1600" b="0" i="0" u="none" strike="noStrike" kern="1200" cap="none"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en-US" altLang="ja-JP" sz="1600" b="0" i="0" u="none" strike="noStrike" kern="1200" cap="none"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3" name="正方形/長方形 12">
            <a:extLst>
              <a:ext uri="{FF2B5EF4-FFF2-40B4-BE49-F238E27FC236}">
                <a16:creationId xmlns:a16="http://schemas.microsoft.com/office/drawing/2014/main" id="{05440E76-BB76-4DAC-996A-AB56D8BF6017}"/>
              </a:ext>
            </a:extLst>
          </p:cNvPr>
          <p:cNvSpPr/>
          <p:nvPr/>
        </p:nvSpPr>
        <p:spPr>
          <a:xfrm>
            <a:off x="277788" y="1944398"/>
            <a:ext cx="9356893" cy="331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b="1" dirty="0">
                <a:solidFill>
                  <a:prstClr val="black"/>
                </a:solidFill>
                <a:latin typeface="Meiryo UI" panose="020B0604030504040204" pitchFamily="50" charset="-128"/>
                <a:ea typeface="Meiryo UI" panose="020B0604030504040204" pitchFamily="50" charset="-128"/>
              </a:rPr>
              <a:t>日本版ライドシェアを実施している</a:t>
            </a:r>
            <a:r>
              <a:rPr lang="en-US" altLang="ja-JP" sz="1200" b="1" dirty="0">
                <a:solidFill>
                  <a:prstClr val="black"/>
                </a:solidFill>
                <a:latin typeface="Meiryo UI" panose="020B0604030504040204" pitchFamily="50" charset="-128"/>
                <a:ea typeface="Meiryo UI" panose="020B0604030504040204" pitchFamily="50" charset="-128"/>
              </a:rPr>
              <a:t>12</a:t>
            </a:r>
            <a:r>
              <a:rPr lang="ja-JP" altLang="en-US" sz="1200" b="1" dirty="0">
                <a:solidFill>
                  <a:prstClr val="black"/>
                </a:solidFill>
                <a:latin typeface="Meiryo UI" panose="020B0604030504040204" pitchFamily="50" charset="-128"/>
                <a:ea typeface="Meiryo UI" panose="020B0604030504040204" pitchFamily="50" charset="-128"/>
              </a:rPr>
              <a:t>地域において、実際の稼働率は平均で約</a:t>
            </a:r>
            <a:r>
              <a:rPr lang="en-US" altLang="ja-JP" sz="1200" b="1" dirty="0">
                <a:solidFill>
                  <a:prstClr val="black"/>
                </a:solidFill>
                <a:latin typeface="Meiryo UI" panose="020B0604030504040204" pitchFamily="50" charset="-128"/>
                <a:ea typeface="Meiryo UI" panose="020B0604030504040204" pitchFamily="50" charset="-128"/>
              </a:rPr>
              <a:t>12</a:t>
            </a:r>
            <a:r>
              <a:rPr lang="ja-JP" altLang="en-US" sz="1200" b="1"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6</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48</a:t>
            </a:r>
            <a:r>
              <a:rPr lang="ja-JP" altLang="en-US" sz="1200" dirty="0">
                <a:solidFill>
                  <a:prstClr val="black"/>
                </a:solidFill>
                <a:latin typeface="Meiryo UI" panose="020B0604030504040204" pitchFamily="50" charset="-128"/>
                <a:ea typeface="Meiryo UI" panose="020B0604030504040204" pitchFamily="50" charset="-128"/>
              </a:rPr>
              <a:t>％）</a:t>
            </a:r>
          </a:p>
        </p:txBody>
      </p:sp>
      <p:graphicFrame>
        <p:nvGraphicFramePr>
          <p:cNvPr id="18" name="表 17">
            <a:extLst>
              <a:ext uri="{FF2B5EF4-FFF2-40B4-BE49-F238E27FC236}">
                <a16:creationId xmlns:a16="http://schemas.microsoft.com/office/drawing/2014/main" id="{DC10FE34-509C-4FF1-8F86-34E87DB4AD64}"/>
              </a:ext>
            </a:extLst>
          </p:cNvPr>
          <p:cNvGraphicFramePr>
            <a:graphicFrameLocks noGrp="1"/>
          </p:cNvGraphicFramePr>
          <p:nvPr>
            <p:extLst>
              <p:ext uri="{D42A27DB-BD31-4B8C-83A1-F6EECF244321}">
                <p14:modId xmlns:p14="http://schemas.microsoft.com/office/powerpoint/2010/main" val="2453788889"/>
              </p:ext>
            </p:extLst>
          </p:nvPr>
        </p:nvGraphicFramePr>
        <p:xfrm>
          <a:off x="5117569" y="2395112"/>
          <a:ext cx="4517112" cy="3339595"/>
        </p:xfrm>
        <a:graphic>
          <a:graphicData uri="http://schemas.openxmlformats.org/drawingml/2006/table">
            <a:tbl>
              <a:tblPr firstRow="1" bandRow="1">
                <a:tableStyleId>{5940675A-B579-460E-94D1-54222C63F5DA}</a:tableStyleId>
              </a:tblPr>
              <a:tblGrid>
                <a:gridCol w="485112">
                  <a:extLst>
                    <a:ext uri="{9D8B030D-6E8A-4147-A177-3AD203B41FA5}">
                      <a16:colId xmlns:a16="http://schemas.microsoft.com/office/drawing/2014/main" val="3268302095"/>
                    </a:ext>
                  </a:extLst>
                </a:gridCol>
                <a:gridCol w="1008000">
                  <a:extLst>
                    <a:ext uri="{9D8B030D-6E8A-4147-A177-3AD203B41FA5}">
                      <a16:colId xmlns:a16="http://schemas.microsoft.com/office/drawing/2014/main" val="3826931199"/>
                    </a:ext>
                  </a:extLst>
                </a:gridCol>
                <a:gridCol w="468000">
                  <a:extLst>
                    <a:ext uri="{9D8B030D-6E8A-4147-A177-3AD203B41FA5}">
                      <a16:colId xmlns:a16="http://schemas.microsoft.com/office/drawing/2014/main" val="2769208264"/>
                    </a:ext>
                  </a:extLst>
                </a:gridCol>
                <a:gridCol w="864000">
                  <a:extLst>
                    <a:ext uri="{9D8B030D-6E8A-4147-A177-3AD203B41FA5}">
                      <a16:colId xmlns:a16="http://schemas.microsoft.com/office/drawing/2014/main" val="2966356121"/>
                    </a:ext>
                  </a:extLst>
                </a:gridCol>
                <a:gridCol w="864000">
                  <a:extLst>
                    <a:ext uri="{9D8B030D-6E8A-4147-A177-3AD203B41FA5}">
                      <a16:colId xmlns:a16="http://schemas.microsoft.com/office/drawing/2014/main" val="808174292"/>
                    </a:ext>
                  </a:extLst>
                </a:gridCol>
                <a:gridCol w="828000">
                  <a:extLst>
                    <a:ext uri="{9D8B030D-6E8A-4147-A177-3AD203B41FA5}">
                      <a16:colId xmlns:a16="http://schemas.microsoft.com/office/drawing/2014/main" val="2456569042"/>
                    </a:ext>
                  </a:extLst>
                </a:gridCol>
              </a:tblGrid>
              <a:tr h="610645">
                <a:tc>
                  <a:txBody>
                    <a:bodyPr/>
                    <a:lstStyle/>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営業</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区域</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gridSpan="2">
                  <a:txBody>
                    <a:bodyPr/>
                    <a:lstStyle/>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不足する曜日及び</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00" b="1" dirty="0">
                          <a:solidFill>
                            <a:schemeClr val="tx1"/>
                          </a:solidFill>
                          <a:latin typeface="Meiryo UI" panose="020B0604030504040204" pitchFamily="50" charset="-128"/>
                          <a:ea typeface="Meiryo UI" panose="020B0604030504040204" pitchFamily="50" charset="-128"/>
                        </a:rPr>
                        <a:t>時間帯、不足車両数</a:t>
                      </a:r>
                    </a:p>
                  </a:txBody>
                  <a:tcPr anchor="ct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hMerge="1">
                  <a:txBody>
                    <a:bodyPr/>
                    <a:lstStyle/>
                    <a:p>
                      <a:pPr algn="ctr"/>
                      <a:r>
                        <a:rPr kumimoji="1" lang="ja-JP" altLang="en-US" sz="1050" b="1" dirty="0">
                          <a:solidFill>
                            <a:sysClr val="windowText" lastClr="000000"/>
                          </a:solidFill>
                          <a:latin typeface="Meiryo UI" panose="020B0604030504040204" pitchFamily="50" charset="-128"/>
                          <a:ea typeface="Meiryo UI" panose="020B0604030504040204" pitchFamily="50" charset="-128"/>
                        </a:rPr>
                        <a:t>不足車両数</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lnSpc>
                          <a:spcPts val="1300"/>
                        </a:lnSpc>
                      </a:pPr>
                      <a:r>
                        <a:rPr kumimoji="1" lang="en-US" altLang="ja-JP" sz="1000" b="1" dirty="0">
                          <a:solidFill>
                            <a:schemeClr val="tx1"/>
                          </a:solidFill>
                          <a:latin typeface="Meiryo UI" panose="020B0604030504040204" pitchFamily="50" charset="-128"/>
                          <a:ea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rPr>
                        <a:t>週間あたり</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50" b="1" u="sng" dirty="0">
                          <a:solidFill>
                            <a:schemeClr val="tx1"/>
                          </a:solidFill>
                          <a:latin typeface="Meiryo UI" panose="020B0604030504040204" pitchFamily="50" charset="-128"/>
                          <a:ea typeface="Meiryo UI" panose="020B0604030504040204" pitchFamily="50" charset="-128"/>
                        </a:rPr>
                        <a:t>総不足</a:t>
                      </a:r>
                      <a:r>
                        <a:rPr kumimoji="1" lang="ja-JP" altLang="en-US" sz="1050" b="1" dirty="0">
                          <a:solidFill>
                            <a:schemeClr val="tx1"/>
                          </a:solidFill>
                          <a:latin typeface="Meiryo UI" panose="020B0604030504040204" pitchFamily="50" charset="-128"/>
                          <a:ea typeface="Meiryo UI" panose="020B0604030504040204" pitchFamily="50" charset="-128"/>
                        </a:rPr>
                        <a:t>台数（</a:t>
                      </a:r>
                      <a:r>
                        <a:rPr kumimoji="1" lang="en-US" altLang="ja-JP" sz="1050" b="1" dirty="0">
                          <a:solidFill>
                            <a:schemeClr val="tx1"/>
                          </a:solidFill>
                          <a:latin typeface="Meiryo UI" panose="020B0604030504040204" pitchFamily="50" charset="-128"/>
                          <a:ea typeface="Meiryo UI" panose="020B0604030504040204" pitchFamily="50" charset="-128"/>
                        </a:rPr>
                        <a:t>A</a:t>
                      </a:r>
                      <a:r>
                        <a:rPr kumimoji="1" lang="ja-JP" altLang="en-US" sz="1050" b="1" dirty="0">
                          <a:solidFill>
                            <a:schemeClr val="tx1"/>
                          </a:solidFill>
                          <a:latin typeface="Meiryo UI" panose="020B0604030504040204" pitchFamily="50" charset="-128"/>
                          <a:ea typeface="Meiryo UI" panose="020B0604030504040204" pitchFamily="50" charset="-128"/>
                        </a:rPr>
                        <a:t>）</a:t>
                      </a:r>
                      <a:endParaRPr kumimoji="1" lang="en-US" altLang="ja-JP" sz="5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en-US" altLang="ja-JP" sz="1000" b="1" dirty="0">
                          <a:solidFill>
                            <a:schemeClr val="tx1"/>
                          </a:solidFill>
                          <a:latin typeface="Meiryo UI" panose="020B0604030504040204" pitchFamily="50" charset="-128"/>
                          <a:ea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rPr>
                        <a:t>週間あたり</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u="sng" dirty="0">
                          <a:solidFill>
                            <a:schemeClr val="tx1"/>
                          </a:solidFill>
                          <a:latin typeface="Meiryo UI" panose="020B0604030504040204" pitchFamily="50" charset="-128"/>
                          <a:ea typeface="Meiryo UI" panose="020B0604030504040204" pitchFamily="50" charset="-128"/>
                        </a:rPr>
                        <a:t>総稼働</a:t>
                      </a:r>
                      <a:r>
                        <a:rPr kumimoji="1" lang="ja-JP" altLang="en-US" sz="1050" b="1" dirty="0">
                          <a:solidFill>
                            <a:schemeClr val="tx1"/>
                          </a:solidFill>
                          <a:latin typeface="Meiryo UI" panose="020B0604030504040204" pitchFamily="50" charset="-128"/>
                          <a:ea typeface="Meiryo UI" panose="020B0604030504040204" pitchFamily="50" charset="-128"/>
                        </a:rPr>
                        <a:t>台数（</a:t>
                      </a:r>
                      <a:r>
                        <a:rPr kumimoji="1" lang="en-US" altLang="ja-JP" sz="1050" b="1" dirty="0">
                          <a:solidFill>
                            <a:schemeClr val="tx1"/>
                          </a:solidFill>
                          <a:latin typeface="Meiryo UI" panose="020B0604030504040204" pitchFamily="50" charset="-128"/>
                          <a:ea typeface="Meiryo UI" panose="020B0604030504040204" pitchFamily="50" charset="-128"/>
                        </a:rPr>
                        <a:t>B</a:t>
                      </a:r>
                      <a:r>
                        <a:rPr kumimoji="1" lang="ja-JP" altLang="en-US" sz="1050" b="1" dirty="0">
                          <a:solidFill>
                            <a:schemeClr val="tx1"/>
                          </a:solidFill>
                          <a:latin typeface="Meiryo UI" panose="020B0604030504040204" pitchFamily="50" charset="-128"/>
                          <a:ea typeface="Meiryo UI" panose="020B0604030504040204" pitchFamily="50" charset="-128"/>
                        </a:rPr>
                        <a:t>）</a:t>
                      </a:r>
                      <a:endParaRPr kumimoji="1" lang="en-US" altLang="ja-JP" sz="5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lnSpc>
                          <a:spcPts val="1300"/>
                        </a:lnSpc>
                      </a:pPr>
                      <a:r>
                        <a:rPr kumimoji="1" lang="ja-JP" altLang="en-US" sz="1050" b="1" dirty="0">
                          <a:solidFill>
                            <a:schemeClr val="tx1"/>
                          </a:solidFill>
                          <a:latin typeface="Meiryo UI" panose="020B0604030504040204" pitchFamily="50" charset="-128"/>
                          <a:ea typeface="Meiryo UI" panose="020B0604030504040204" pitchFamily="50" charset="-128"/>
                        </a:rPr>
                        <a:t>ライドシェア</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50" b="1" dirty="0">
                          <a:solidFill>
                            <a:schemeClr val="tx1"/>
                          </a:solidFill>
                          <a:latin typeface="Meiryo UI" panose="020B0604030504040204" pitchFamily="50" charset="-128"/>
                          <a:ea typeface="Meiryo UI" panose="020B0604030504040204" pitchFamily="50" charset="-128"/>
                        </a:rPr>
                        <a:t>稼働率</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lnSpc>
                          <a:spcPts val="1300"/>
                        </a:lnSpc>
                      </a:pPr>
                      <a:r>
                        <a:rPr kumimoji="1" lang="ja-JP" altLang="en-US" sz="1050" b="1" dirty="0">
                          <a:solidFill>
                            <a:schemeClr val="tx1"/>
                          </a:solidFill>
                          <a:latin typeface="Meiryo UI" panose="020B0604030504040204" pitchFamily="50" charset="-128"/>
                          <a:ea typeface="Meiryo UI" panose="020B0604030504040204" pitchFamily="50" charset="-128"/>
                        </a:rPr>
                        <a:t>（</a:t>
                      </a:r>
                      <a:r>
                        <a:rPr kumimoji="1" lang="en-US" altLang="ja-JP" sz="1050" b="1" dirty="0">
                          <a:solidFill>
                            <a:schemeClr val="tx1"/>
                          </a:solidFill>
                          <a:latin typeface="Meiryo UI" panose="020B0604030504040204" pitchFamily="50" charset="-128"/>
                          <a:ea typeface="Meiryo UI" panose="020B0604030504040204" pitchFamily="50" charset="-128"/>
                        </a:rPr>
                        <a:t>B/A</a:t>
                      </a:r>
                      <a:r>
                        <a:rPr kumimoji="1" lang="ja-JP" altLang="en-US" sz="1050" b="1" dirty="0">
                          <a:solidFill>
                            <a:schemeClr val="tx1"/>
                          </a:solidFill>
                          <a:latin typeface="Meiryo UI" panose="020B0604030504040204" pitchFamily="50" charset="-128"/>
                          <a:ea typeface="Meiryo UI" panose="020B0604030504040204" pitchFamily="50" charset="-128"/>
                        </a:rPr>
                        <a:t>）</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520505984"/>
                  </a:ext>
                </a:extLst>
              </a:tr>
              <a:tr h="538103">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u="none" dirty="0">
                          <a:solidFill>
                            <a:schemeClr val="tx1"/>
                          </a:solidFill>
                          <a:latin typeface="Meiryo UI" panose="020B0604030504040204" pitchFamily="50" charset="-128"/>
                          <a:ea typeface="Meiryo UI" panose="020B0604030504040204" pitchFamily="50" charset="-128"/>
                        </a:rPr>
                        <a:t>京都</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月水木：</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16</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19</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火～金：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4</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金土日：</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16</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～翌</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5</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　　</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txBody>
                  <a:tcPr marL="46800" marR="468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200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200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490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p>
                  </a:txBody>
                  <a:tcPr marL="46800" marR="7200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u="none" dirty="0">
                          <a:solidFill>
                            <a:schemeClr val="tx1"/>
                          </a:solidFill>
                          <a:latin typeface="Meiryo UI" panose="020B0604030504040204" pitchFamily="50" charset="-128"/>
                          <a:ea typeface="Meiryo UI" panose="020B0604030504040204" pitchFamily="50" charset="-128"/>
                        </a:rPr>
                        <a:t>1,435</a:t>
                      </a:r>
                      <a:r>
                        <a:rPr kumimoji="1" lang="ja-JP" altLang="en-US" sz="900" b="0" u="none" dirty="0">
                          <a:solidFill>
                            <a:schemeClr val="tx1"/>
                          </a:solidFill>
                          <a:latin typeface="Meiryo UI" panose="020B0604030504040204" pitchFamily="50" charset="-128"/>
                          <a:ea typeface="Meiryo UI" panose="020B0604030504040204" pitchFamily="50" charset="-128"/>
                        </a:rPr>
                        <a:t>台</a:t>
                      </a:r>
                    </a:p>
                  </a:txBody>
                  <a:tcPr marL="36000" marR="3600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dirty="0">
                          <a:solidFill>
                            <a:schemeClr val="tx1"/>
                          </a:solidFill>
                          <a:latin typeface="Meiryo UI" panose="020B0604030504040204" pitchFamily="50" charset="-128"/>
                          <a:ea typeface="Meiryo UI" panose="020B0604030504040204" pitchFamily="50" charset="-128"/>
                        </a:rPr>
                        <a:t>118</a:t>
                      </a:r>
                      <a:r>
                        <a:rPr kumimoji="1" lang="ja-JP" altLang="en-US" sz="900" b="0" dirty="0">
                          <a:solidFill>
                            <a:schemeClr val="tx1"/>
                          </a:solidFill>
                          <a:latin typeface="Meiryo UI" panose="020B0604030504040204" pitchFamily="50" charset="-128"/>
                          <a:ea typeface="Meiryo UI" panose="020B0604030504040204" pitchFamily="50" charset="-128"/>
                        </a:rPr>
                        <a:t>台</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50" b="1" dirty="0">
                          <a:solidFill>
                            <a:srgbClr val="F7581E"/>
                          </a:solidFill>
                          <a:latin typeface="Meiryo UI" panose="020B0604030504040204" pitchFamily="50" charset="-128"/>
                          <a:ea typeface="Meiryo UI" panose="020B0604030504040204" pitchFamily="50" charset="-128"/>
                        </a:rPr>
                        <a:t>8.2</a:t>
                      </a:r>
                      <a:r>
                        <a:rPr kumimoji="1" lang="ja-JP" altLang="en-US" sz="1050" b="1" dirty="0">
                          <a:solidFill>
                            <a:srgbClr val="F7581E"/>
                          </a:solidFill>
                          <a:latin typeface="Meiryo UI" panose="020B0604030504040204" pitchFamily="50" charset="-128"/>
                          <a:ea typeface="Meiryo UI" panose="020B0604030504040204" pitchFamily="50" charset="-128"/>
                        </a:rPr>
                        <a:t>％</a:t>
                      </a:r>
                      <a:endParaRPr kumimoji="1" lang="en-US" altLang="ja-JP" sz="1050" b="1" dirty="0">
                        <a:solidFill>
                          <a:srgbClr val="F7581E"/>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2527792"/>
                  </a:ext>
                </a:extLst>
              </a:tr>
              <a:tr h="422795">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u="none" dirty="0">
                          <a:solidFill>
                            <a:schemeClr val="tx1"/>
                          </a:solidFill>
                          <a:latin typeface="Meiryo UI" panose="020B0604030504040204" pitchFamily="50" charset="-128"/>
                          <a:ea typeface="Meiryo UI" panose="020B0604030504040204" pitchFamily="50" charset="-128"/>
                        </a:rPr>
                        <a:t>大阪</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土　 ：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3</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金土：</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16</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19</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p>
                  </a:txBody>
                  <a:tcPr marL="46800" marR="468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420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240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p>
                  </a:txBody>
                  <a:tcPr marL="46800" marR="7200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u="none" dirty="0">
                          <a:solidFill>
                            <a:schemeClr val="tx1"/>
                          </a:solidFill>
                          <a:latin typeface="Meiryo UI" panose="020B0604030504040204" pitchFamily="50" charset="-128"/>
                          <a:ea typeface="Meiryo UI" panose="020B0604030504040204" pitchFamily="50" charset="-128"/>
                        </a:rPr>
                        <a:t>450</a:t>
                      </a:r>
                      <a:r>
                        <a:rPr kumimoji="1" lang="ja-JP" altLang="en-US" sz="900" b="0" u="none" dirty="0">
                          <a:solidFill>
                            <a:schemeClr val="tx1"/>
                          </a:solidFill>
                          <a:latin typeface="Meiryo UI" panose="020B0604030504040204" pitchFamily="50" charset="-128"/>
                          <a:ea typeface="Meiryo UI" panose="020B0604030504040204" pitchFamily="50" charset="-128"/>
                        </a:rPr>
                        <a:t>台</a:t>
                      </a:r>
                    </a:p>
                  </a:txBody>
                  <a:tcPr marL="36000" marR="3600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dirty="0">
                          <a:solidFill>
                            <a:schemeClr val="tx1"/>
                          </a:solidFill>
                          <a:latin typeface="Meiryo UI" panose="020B0604030504040204" pitchFamily="50" charset="-128"/>
                          <a:ea typeface="Meiryo UI" panose="020B0604030504040204" pitchFamily="50" charset="-128"/>
                        </a:rPr>
                        <a:t>69</a:t>
                      </a:r>
                      <a:r>
                        <a:rPr kumimoji="1" lang="ja-JP" altLang="en-US" sz="900" b="0" dirty="0">
                          <a:solidFill>
                            <a:schemeClr val="tx1"/>
                          </a:solidFill>
                          <a:latin typeface="Meiryo UI" panose="020B0604030504040204" pitchFamily="50" charset="-128"/>
                          <a:ea typeface="Meiryo UI" panose="020B0604030504040204" pitchFamily="50" charset="-128"/>
                        </a:rPr>
                        <a:t>台</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50" b="1" dirty="0">
                          <a:solidFill>
                            <a:srgbClr val="F7581E"/>
                          </a:solidFill>
                          <a:latin typeface="Meiryo UI" panose="020B0604030504040204" pitchFamily="50" charset="-128"/>
                          <a:ea typeface="Meiryo UI" panose="020B0604030504040204" pitchFamily="50" charset="-128"/>
                        </a:rPr>
                        <a:t>15.3</a:t>
                      </a:r>
                      <a:r>
                        <a:rPr kumimoji="1" lang="ja-JP" altLang="en-US" sz="1050" b="1" dirty="0">
                          <a:solidFill>
                            <a:srgbClr val="F7581E"/>
                          </a:solidFill>
                          <a:latin typeface="Meiryo UI" panose="020B0604030504040204" pitchFamily="50" charset="-128"/>
                          <a:ea typeface="Meiryo UI" panose="020B0604030504040204" pitchFamily="50" charset="-128"/>
                        </a:rPr>
                        <a:t>％</a:t>
                      </a:r>
                      <a:endParaRPr kumimoji="1" lang="en-US" altLang="ja-JP" sz="1050" b="1" dirty="0">
                        <a:solidFill>
                          <a:srgbClr val="F7581E"/>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3578223"/>
                  </a:ext>
                </a:extLst>
              </a:tr>
              <a:tr h="422795">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u="none" dirty="0">
                          <a:solidFill>
                            <a:schemeClr val="tx1"/>
                          </a:solidFill>
                          <a:latin typeface="Meiryo UI" panose="020B0604030504040204" pitchFamily="50" charset="-128"/>
                          <a:ea typeface="Meiryo UI" panose="020B0604030504040204" pitchFamily="50" charset="-128"/>
                        </a:rPr>
                        <a:t>兵庫</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水金：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3</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金土：</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17</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～翌</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5</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p>
                  </a:txBody>
                  <a:tcPr marL="46800" marR="468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100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510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p>
                  </a:txBody>
                  <a:tcPr marL="46800" marR="7200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u="none" dirty="0">
                          <a:solidFill>
                            <a:schemeClr val="tx1"/>
                          </a:solidFill>
                          <a:latin typeface="Meiryo UI" panose="020B0604030504040204" pitchFamily="50" charset="-128"/>
                          <a:ea typeface="Meiryo UI" panose="020B0604030504040204" pitchFamily="50" charset="-128"/>
                        </a:rPr>
                        <a:t>610</a:t>
                      </a:r>
                      <a:r>
                        <a:rPr kumimoji="1" lang="ja-JP" altLang="en-US" sz="900" b="0" u="none" dirty="0">
                          <a:solidFill>
                            <a:schemeClr val="tx1"/>
                          </a:solidFill>
                          <a:latin typeface="Meiryo UI" panose="020B0604030504040204" pitchFamily="50" charset="-128"/>
                          <a:ea typeface="Meiryo UI" panose="020B0604030504040204" pitchFamily="50" charset="-128"/>
                        </a:rPr>
                        <a:t>台</a:t>
                      </a:r>
                    </a:p>
                  </a:txBody>
                  <a:tcPr marL="36000" marR="3600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dirty="0">
                          <a:solidFill>
                            <a:schemeClr val="tx1"/>
                          </a:solidFill>
                          <a:latin typeface="Meiryo UI" panose="020B0604030504040204" pitchFamily="50" charset="-128"/>
                          <a:ea typeface="Meiryo UI" panose="020B0604030504040204" pitchFamily="50" charset="-128"/>
                        </a:rPr>
                        <a:t>75</a:t>
                      </a:r>
                      <a:r>
                        <a:rPr kumimoji="1" lang="ja-JP" altLang="en-US" sz="900" b="0" dirty="0">
                          <a:solidFill>
                            <a:schemeClr val="tx1"/>
                          </a:solidFill>
                          <a:latin typeface="Meiryo UI" panose="020B0604030504040204" pitchFamily="50" charset="-128"/>
                          <a:ea typeface="Meiryo UI" panose="020B0604030504040204" pitchFamily="50" charset="-128"/>
                        </a:rPr>
                        <a:t>台</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50" b="1" dirty="0">
                          <a:solidFill>
                            <a:srgbClr val="F7581E"/>
                          </a:solidFill>
                          <a:latin typeface="Meiryo UI" panose="020B0604030504040204" pitchFamily="50" charset="-128"/>
                          <a:ea typeface="Meiryo UI" panose="020B0604030504040204" pitchFamily="50" charset="-128"/>
                        </a:rPr>
                        <a:t>12.3</a:t>
                      </a:r>
                      <a:r>
                        <a:rPr kumimoji="1" lang="ja-JP" altLang="en-US" sz="1050" b="1" dirty="0">
                          <a:solidFill>
                            <a:srgbClr val="F7581E"/>
                          </a:solidFill>
                          <a:latin typeface="Meiryo UI" panose="020B0604030504040204" pitchFamily="50" charset="-128"/>
                          <a:ea typeface="Meiryo UI" panose="020B0604030504040204" pitchFamily="50" charset="-128"/>
                        </a:rPr>
                        <a:t>％</a:t>
                      </a:r>
                      <a:endParaRPr kumimoji="1" lang="en-US" altLang="ja-JP" sz="1050" b="1" dirty="0">
                        <a:solidFill>
                          <a:srgbClr val="F7581E"/>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3973572"/>
                  </a:ext>
                </a:extLst>
              </a:tr>
              <a:tr h="499667">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u="none" dirty="0">
                          <a:solidFill>
                            <a:schemeClr val="tx1"/>
                          </a:solidFill>
                          <a:latin typeface="Meiryo UI" panose="020B0604030504040204" pitchFamily="50" charset="-128"/>
                          <a:ea typeface="Meiryo UI" panose="020B0604030504040204" pitchFamily="50" charset="-128"/>
                        </a:rPr>
                        <a:t>広島</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月～木：</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16</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19</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金土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16</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～翌</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3</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　</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日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16</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20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　</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txBody>
                  <a:tcPr marL="46800" marR="468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100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220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p>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70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txBody>
                  <a:tcPr marL="46800" marR="7200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u="none" dirty="0">
                          <a:solidFill>
                            <a:schemeClr val="tx1"/>
                          </a:solidFill>
                          <a:latin typeface="Meiryo UI" panose="020B0604030504040204" pitchFamily="50" charset="-128"/>
                          <a:ea typeface="Meiryo UI" panose="020B0604030504040204" pitchFamily="50" charset="-128"/>
                        </a:rPr>
                        <a:t>455</a:t>
                      </a:r>
                      <a:r>
                        <a:rPr kumimoji="1" lang="ja-JP" altLang="en-US" sz="900" b="0" u="none" dirty="0">
                          <a:solidFill>
                            <a:schemeClr val="tx1"/>
                          </a:solidFill>
                          <a:latin typeface="Meiryo UI" panose="020B0604030504040204" pitchFamily="50" charset="-128"/>
                          <a:ea typeface="Meiryo UI" panose="020B0604030504040204" pitchFamily="50" charset="-128"/>
                        </a:rPr>
                        <a:t>台</a:t>
                      </a:r>
                    </a:p>
                  </a:txBody>
                  <a:tcPr marL="36000" marR="3600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台</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50" b="1" dirty="0">
                          <a:solidFill>
                            <a:srgbClr val="F7581E"/>
                          </a:solidFill>
                          <a:latin typeface="Meiryo UI" panose="020B0604030504040204" pitchFamily="50" charset="-128"/>
                          <a:ea typeface="Meiryo UI" panose="020B0604030504040204" pitchFamily="50" charset="-128"/>
                        </a:rPr>
                        <a:t>6.6</a:t>
                      </a:r>
                      <a:r>
                        <a:rPr kumimoji="1" lang="ja-JP" altLang="en-US" sz="1050" b="1" dirty="0">
                          <a:solidFill>
                            <a:srgbClr val="F7581E"/>
                          </a:solidFill>
                          <a:latin typeface="Meiryo UI" panose="020B0604030504040204" pitchFamily="50" charset="-128"/>
                          <a:ea typeface="Meiryo UI" panose="020B0604030504040204" pitchFamily="50" charset="-128"/>
                        </a:rPr>
                        <a:t>％</a:t>
                      </a:r>
                      <a:endParaRPr kumimoji="1" lang="en-US" altLang="ja-JP" sz="1050" b="1" dirty="0">
                        <a:solidFill>
                          <a:srgbClr val="F7581E"/>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579029"/>
                  </a:ext>
                </a:extLst>
              </a:tr>
              <a:tr h="499667">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u="none" dirty="0">
                          <a:solidFill>
                            <a:schemeClr val="tx1"/>
                          </a:solidFill>
                          <a:latin typeface="Meiryo UI" panose="020B0604030504040204" pitchFamily="50" charset="-128"/>
                          <a:ea typeface="Meiryo UI" panose="020B0604030504040204" pitchFamily="50" charset="-128"/>
                        </a:rPr>
                        <a:t>福岡</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月～木：</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16</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21</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金土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16</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～翌</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5</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　</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日      ：</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15</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a:t>
                      </a:r>
                      <a:r>
                        <a:rPr kumimoji="1" lang="en-US" altLang="ja-JP" sz="700" b="0" u="none" dirty="0">
                          <a:solidFill>
                            <a:sysClr val="windowText" lastClr="000000"/>
                          </a:solidFill>
                          <a:latin typeface="Meiryo UI" panose="020B0604030504040204" pitchFamily="50" charset="-128"/>
                          <a:ea typeface="Meiryo UI" panose="020B0604030504040204" pitchFamily="50" charset="-128"/>
                        </a:rPr>
                        <a:t>21</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時台　</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txBody>
                  <a:tcPr marL="46800" marR="468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220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520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p>
                    <a:p>
                      <a:pPr algn="ctr">
                        <a:lnSpc>
                          <a:spcPts val="900"/>
                        </a:lnSpc>
                      </a:pPr>
                      <a:r>
                        <a:rPr kumimoji="1" lang="en-US" altLang="ja-JP" sz="700" b="0" u="none" dirty="0">
                          <a:solidFill>
                            <a:sysClr val="windowText" lastClr="000000"/>
                          </a:solidFill>
                          <a:latin typeface="Meiryo UI" panose="020B0604030504040204" pitchFamily="50" charset="-128"/>
                          <a:ea typeface="Meiryo UI" panose="020B0604030504040204" pitchFamily="50" charset="-128"/>
                        </a:rPr>
                        <a:t>230</a:t>
                      </a:r>
                      <a:r>
                        <a:rPr kumimoji="1" lang="ja-JP" altLang="en-US" sz="700" b="0" u="none" dirty="0">
                          <a:solidFill>
                            <a:sysClr val="windowText" lastClr="000000"/>
                          </a:solidFill>
                          <a:latin typeface="Meiryo UI" panose="020B0604030504040204" pitchFamily="50" charset="-128"/>
                          <a:ea typeface="Meiryo UI" panose="020B0604030504040204" pitchFamily="50" charset="-128"/>
                        </a:rPr>
                        <a:t>台</a:t>
                      </a: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txBody>
                  <a:tcPr marL="46800" marR="7200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u="none" dirty="0">
                          <a:solidFill>
                            <a:schemeClr val="tx1"/>
                          </a:solidFill>
                          <a:latin typeface="Meiryo UI" panose="020B0604030504040204" pitchFamily="50" charset="-128"/>
                          <a:ea typeface="Meiryo UI" panose="020B0604030504040204" pitchFamily="50" charset="-128"/>
                        </a:rPr>
                        <a:t>1,075</a:t>
                      </a:r>
                      <a:r>
                        <a:rPr kumimoji="1" lang="ja-JP" altLang="en-US" sz="900" b="0" u="none" dirty="0">
                          <a:solidFill>
                            <a:schemeClr val="tx1"/>
                          </a:solidFill>
                          <a:latin typeface="Meiryo UI" panose="020B0604030504040204" pitchFamily="50" charset="-128"/>
                          <a:ea typeface="Meiryo UI" panose="020B0604030504040204" pitchFamily="50" charset="-128"/>
                        </a:rPr>
                        <a:t>台</a:t>
                      </a:r>
                    </a:p>
                  </a:txBody>
                  <a:tcPr marL="36000" marR="3600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0" dirty="0">
                          <a:solidFill>
                            <a:schemeClr val="tx1"/>
                          </a:solidFill>
                          <a:latin typeface="Meiryo UI" panose="020B0604030504040204" pitchFamily="50" charset="-128"/>
                          <a:ea typeface="Meiryo UI" panose="020B0604030504040204" pitchFamily="50" charset="-128"/>
                        </a:rPr>
                        <a:t>101</a:t>
                      </a:r>
                      <a:r>
                        <a:rPr kumimoji="1" lang="ja-JP" altLang="en-US" sz="900" b="0" dirty="0">
                          <a:solidFill>
                            <a:schemeClr val="tx1"/>
                          </a:solidFill>
                          <a:latin typeface="Meiryo UI" panose="020B0604030504040204" pitchFamily="50" charset="-128"/>
                          <a:ea typeface="Meiryo UI" panose="020B0604030504040204" pitchFamily="50" charset="-128"/>
                        </a:rPr>
                        <a:t>台</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50" b="1" dirty="0">
                          <a:solidFill>
                            <a:srgbClr val="F7581E"/>
                          </a:solidFill>
                          <a:latin typeface="Meiryo UI" panose="020B0604030504040204" pitchFamily="50" charset="-128"/>
                          <a:ea typeface="Meiryo UI" panose="020B0604030504040204" pitchFamily="50" charset="-128"/>
                        </a:rPr>
                        <a:t>9.4</a:t>
                      </a:r>
                      <a:r>
                        <a:rPr kumimoji="1" lang="ja-JP" altLang="en-US" sz="1050" b="1" dirty="0">
                          <a:solidFill>
                            <a:srgbClr val="F7581E"/>
                          </a:solidFill>
                          <a:latin typeface="Meiryo UI" panose="020B0604030504040204" pitchFamily="50" charset="-128"/>
                          <a:ea typeface="Meiryo UI" panose="020B0604030504040204" pitchFamily="50" charset="-128"/>
                        </a:rPr>
                        <a:t>％</a:t>
                      </a:r>
                      <a:endParaRPr kumimoji="1" lang="en-US" altLang="ja-JP" sz="1050" b="1" dirty="0">
                        <a:solidFill>
                          <a:srgbClr val="F7581E"/>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168546"/>
                  </a:ext>
                </a:extLst>
              </a:tr>
              <a:tr h="345923">
                <a:tc gridSpan="3">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u="none" dirty="0">
                          <a:solidFill>
                            <a:schemeClr val="tx1"/>
                          </a:solidFill>
                          <a:latin typeface="Meiryo UI" panose="020B0604030504040204" pitchFamily="50" charset="-128"/>
                          <a:ea typeface="Meiryo UI" panose="020B0604030504040204" pitchFamily="50" charset="-128"/>
                        </a:rPr>
                        <a:t>合計</a:t>
                      </a:r>
                      <a:endParaRPr kumimoji="1" lang="en-US" altLang="ja-JP" sz="1050" b="1"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5"/>
                    </a:solidFill>
                  </a:tcPr>
                </a:tc>
                <a:tc hMerge="1">
                  <a:txBody>
                    <a:bodyPr/>
                    <a:lstStyle/>
                    <a:p>
                      <a:pPr marL="0" marR="0" lvl="0" indent="0" algn="l" defTabSz="914400" rtl="0" eaLnBrk="1" fontAlgn="auto" latinLnBrk="0" hangingPunct="1">
                        <a:lnSpc>
                          <a:spcPts val="900"/>
                        </a:lnSpc>
                        <a:spcBef>
                          <a:spcPts val="0"/>
                        </a:spcBef>
                        <a:spcAft>
                          <a:spcPts val="0"/>
                        </a:spcAft>
                        <a:buClrTx/>
                        <a:buSzTx/>
                        <a:buFontTx/>
                        <a:buNone/>
                        <a:tabLst/>
                        <a:defRPr/>
                      </a:pP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txBody>
                  <a:tcPr marL="46800" marR="468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900"/>
                        </a:lnSpc>
                      </a:pPr>
                      <a:endParaRPr kumimoji="1" lang="en-US" altLang="ja-JP" sz="700" b="0" u="none" dirty="0">
                        <a:solidFill>
                          <a:sysClr val="windowText" lastClr="000000"/>
                        </a:solidFill>
                        <a:latin typeface="Meiryo UI" panose="020B0604030504040204" pitchFamily="50" charset="-128"/>
                        <a:ea typeface="Meiryo UI" panose="020B0604030504040204" pitchFamily="50" charset="-128"/>
                      </a:endParaRPr>
                    </a:p>
                  </a:txBody>
                  <a:tcPr marL="46800" marR="7200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pPr>
                      <a:r>
                        <a:rPr kumimoji="1" lang="en-US" altLang="ja-JP" sz="900" b="1" u="none" dirty="0">
                          <a:solidFill>
                            <a:schemeClr val="tx1"/>
                          </a:solidFill>
                          <a:latin typeface="Meiryo UI" panose="020B0604030504040204" pitchFamily="50" charset="-128"/>
                          <a:ea typeface="Meiryo UI" panose="020B0604030504040204" pitchFamily="50" charset="-128"/>
                        </a:rPr>
                        <a:t>14,660</a:t>
                      </a:r>
                      <a:r>
                        <a:rPr kumimoji="1" lang="ja-JP" altLang="en-US" sz="900" b="1" u="none" dirty="0">
                          <a:solidFill>
                            <a:schemeClr val="tx1"/>
                          </a:solidFill>
                          <a:latin typeface="Meiryo UI" panose="020B0604030504040204" pitchFamily="50" charset="-128"/>
                          <a:ea typeface="Meiryo UI" panose="020B0604030504040204" pitchFamily="50" charset="-128"/>
                        </a:rPr>
                        <a:t>台</a:t>
                      </a:r>
                    </a:p>
                  </a:txBody>
                  <a:tcPr marL="36000" marR="3600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algn="r">
                        <a:lnSpc>
                          <a:spcPts val="1300"/>
                        </a:lnSpc>
                      </a:pPr>
                      <a:r>
                        <a:rPr kumimoji="1" lang="en-US" altLang="ja-JP" sz="900" b="1" dirty="0">
                          <a:solidFill>
                            <a:schemeClr val="tx1"/>
                          </a:solidFill>
                          <a:latin typeface="Meiryo UI" panose="020B0604030504040204" pitchFamily="50" charset="-128"/>
                          <a:ea typeface="Meiryo UI" panose="020B0604030504040204" pitchFamily="50" charset="-128"/>
                        </a:rPr>
                        <a:t>1,777</a:t>
                      </a:r>
                      <a:r>
                        <a:rPr kumimoji="1" lang="ja-JP" altLang="en-US" sz="900" b="1" dirty="0">
                          <a:solidFill>
                            <a:schemeClr val="tx1"/>
                          </a:solidFill>
                          <a:latin typeface="Meiryo UI" panose="020B0604030504040204" pitchFamily="50" charset="-128"/>
                          <a:ea typeface="Meiryo UI" panose="020B0604030504040204" pitchFamily="50" charset="-128"/>
                        </a:rPr>
                        <a:t>台</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en-US" altLang="ja-JP" sz="1050" b="1" dirty="0">
                          <a:solidFill>
                            <a:srgbClr val="F7581E"/>
                          </a:solidFill>
                          <a:latin typeface="Meiryo UI" panose="020B0604030504040204" pitchFamily="50" charset="-128"/>
                          <a:ea typeface="Meiryo UI" panose="020B0604030504040204" pitchFamily="50" charset="-128"/>
                        </a:rPr>
                        <a:t>12.1</a:t>
                      </a:r>
                      <a:r>
                        <a:rPr kumimoji="1" lang="ja-JP" altLang="en-US" sz="1050" b="1" dirty="0">
                          <a:solidFill>
                            <a:srgbClr val="F7581E"/>
                          </a:solidFill>
                          <a:latin typeface="Meiryo UI" panose="020B0604030504040204" pitchFamily="50" charset="-128"/>
                          <a:ea typeface="Meiryo UI" panose="020B0604030504040204" pitchFamily="50" charset="-128"/>
                        </a:rPr>
                        <a:t>％</a:t>
                      </a:r>
                      <a:endParaRPr kumimoji="1" lang="en-US" altLang="ja-JP" sz="1050" b="1" dirty="0">
                        <a:solidFill>
                          <a:srgbClr val="F7581E"/>
                        </a:solidFill>
                        <a:latin typeface="Meiryo UI" panose="020B0604030504040204" pitchFamily="50" charset="-128"/>
                        <a:ea typeface="Meiryo UI" panose="020B0604030504040204" pitchFamily="50" charset="-128"/>
                      </a:endParaRPr>
                    </a:p>
                  </a:txBody>
                  <a:tcPr marL="36000" marR="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5"/>
                    </a:solidFill>
                  </a:tcPr>
                </a:tc>
                <a:extLst>
                  <a:ext uri="{0D108BD9-81ED-4DB2-BD59-A6C34878D82A}">
                    <a16:rowId xmlns:a16="http://schemas.microsoft.com/office/drawing/2014/main" val="1978006299"/>
                  </a:ext>
                </a:extLst>
              </a:tr>
            </a:tbl>
          </a:graphicData>
        </a:graphic>
      </p:graphicFrame>
      <p:cxnSp>
        <p:nvCxnSpPr>
          <p:cNvPr id="16" name="直線コネクタ 15">
            <a:extLst>
              <a:ext uri="{FF2B5EF4-FFF2-40B4-BE49-F238E27FC236}">
                <a16:creationId xmlns:a16="http://schemas.microsoft.com/office/drawing/2014/main" id="{9F3A58C0-5734-4BC9-9E5A-001DFAA1A7C2}"/>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174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B2198F5-32BF-4C84-B7C2-A34D80123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3" y="3958140"/>
            <a:ext cx="4799261" cy="1751232"/>
          </a:xfrm>
          <a:prstGeom prst="rect">
            <a:avLst/>
          </a:prstGeom>
        </p:spPr>
      </p:pic>
      <p:sp>
        <p:nvSpPr>
          <p:cNvPr id="22" name="正方形/長方形 21">
            <a:extLst>
              <a:ext uri="{FF2B5EF4-FFF2-40B4-BE49-F238E27FC236}">
                <a16:creationId xmlns:a16="http://schemas.microsoft.com/office/drawing/2014/main" id="{DA4BBBB7-AAB5-41FF-9C8F-CB3C48C24CF5}"/>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資料⑭　万博期間中に必要なライドシェアドライバー数</a:t>
            </a:r>
          </a:p>
        </p:txBody>
      </p:sp>
      <p:sp>
        <p:nvSpPr>
          <p:cNvPr id="21" name="テキスト ボックス 20">
            <a:extLst>
              <a:ext uri="{FF2B5EF4-FFF2-40B4-BE49-F238E27FC236}">
                <a16:creationId xmlns:a16="http://schemas.microsoft.com/office/drawing/2014/main" id="{DD64E26A-2ADA-4606-9439-7E6024DA7E9A}"/>
              </a:ext>
            </a:extLst>
          </p:cNvPr>
          <p:cNvSpPr txBox="1"/>
          <p:nvPr/>
        </p:nvSpPr>
        <p:spPr>
          <a:xfrm>
            <a:off x="0" y="6194116"/>
            <a:ext cx="9906001" cy="454402"/>
          </a:xfrm>
          <a:prstGeom prst="rect">
            <a:avLst/>
          </a:prstGeom>
          <a:noFill/>
          <a:ln w="6350">
            <a:noFill/>
          </a:ln>
          <a:effectLst/>
        </p:spPr>
        <p:txBody>
          <a:bodyPr wrap="square" lIns="180000" tIns="72000" bIns="72000">
            <a:spAutoFit/>
          </a:bodyPr>
          <a:lstStyle>
            <a:defPPr>
              <a:defRPr lang="ja-JP"/>
            </a:defPPr>
            <a:lvl1pPr marR="0" lvl="0" indent="0" defTabSz="457200" fontAlgn="auto">
              <a:lnSpc>
                <a:spcPct val="130000"/>
              </a:lnSpc>
              <a:spcBef>
                <a:spcPts val="0"/>
              </a:spcBef>
              <a:spcAft>
                <a:spcPts val="0"/>
              </a:spcAft>
              <a:buClrTx/>
              <a:buSzTx/>
              <a:buFont typeface="Wingdings" panose="05000000000000000000" pitchFamily="2" charset="2"/>
              <a:buNone/>
              <a:tabLst/>
              <a:defRPr kumimoji="0" b="0" i="0" u="none" strike="noStrike" cap="none" spc="0" normalizeH="0" baseline="0">
                <a:ln>
                  <a:noFill/>
                </a:ln>
                <a:solidFill>
                  <a:srgbClr val="FF0000"/>
                </a:solidFill>
                <a:effectLst/>
                <a:uLnTx/>
                <a:uFillTx/>
                <a:latin typeface="HG創英角ｺﾞｼｯｸUB" panose="020B0909000000000000" pitchFamily="49" charset="-128"/>
                <a:ea typeface="HG創英角ｺﾞｼｯｸUB" panose="020B0909000000000000" pitchFamily="49" charset="-128"/>
              </a:defRPr>
            </a:lvl1pPr>
          </a:lstStyle>
          <a:p>
            <a:pPr algn="ctr"/>
            <a:r>
              <a:rPr lang="ja-JP" altLang="en-US" dirty="0"/>
              <a:t>ﾗｲﾄﾞｼｪｱﾄﾞﾗｲﾊﾞｰの確保に向けては、雇用契約方式に加えて、柔軟に対応できる仕組みが必要</a:t>
            </a:r>
            <a:endParaRPr lang="en-US" altLang="ja-JP" dirty="0"/>
          </a:p>
        </p:txBody>
      </p:sp>
      <p:sp>
        <p:nvSpPr>
          <p:cNvPr id="93" name="スライド番号プレースホルダー 3">
            <a:extLst>
              <a:ext uri="{FF2B5EF4-FFF2-40B4-BE49-F238E27FC236}">
                <a16:creationId xmlns:a16="http://schemas.microsoft.com/office/drawing/2014/main" id="{D3131398-BDEB-4678-A3B2-BA767536F8AC}"/>
              </a:ext>
            </a:extLst>
          </p:cNvPr>
          <p:cNvSpPr>
            <a:spLocks noGrp="1"/>
          </p:cNvSpPr>
          <p:nvPr>
            <p:ph type="sldNum" sz="quarter" idx="12"/>
          </p:nvPr>
        </p:nvSpPr>
        <p:spPr>
          <a:xfrm>
            <a:off x="7664143" y="6550419"/>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1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1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F63E4726-1F49-4C72-9376-3FE3C4485042}"/>
              </a:ext>
            </a:extLst>
          </p:cNvPr>
          <p:cNvSpPr txBox="1"/>
          <p:nvPr/>
        </p:nvSpPr>
        <p:spPr>
          <a:xfrm>
            <a:off x="64199" y="554430"/>
            <a:ext cx="9777600" cy="736292"/>
          </a:xfrm>
          <a:prstGeom prst="rect">
            <a:avLst/>
          </a:prstGeom>
          <a:solidFill>
            <a:srgbClr val="D8E9FC"/>
          </a:solidFill>
          <a:ln w="6350">
            <a:noFill/>
          </a:ln>
          <a:effectLst/>
        </p:spPr>
        <p:txBody>
          <a:bodyPr wrap="square">
            <a:spAutoFit/>
          </a:bodyPr>
          <a:lstStyle>
            <a:defPPr>
              <a:defRPr lang="ja-JP"/>
            </a:defPPr>
            <a:lvl1pPr marL="285750" indent="-285750">
              <a:lnSpc>
                <a:spcPct val="140000"/>
              </a:lnSpc>
              <a:buFont typeface="Wingdings" panose="05000000000000000000" pitchFamily="2" charset="2"/>
              <a:buChar char="l"/>
              <a:defRPr sz="1400" b="1" u="sng">
                <a:latin typeface="Meiryo UI" panose="020B0604030504040204" pitchFamily="50" charset="-128"/>
                <a:ea typeface="Meiryo UI" panose="020B0604030504040204" pitchFamily="50" charset="-128"/>
              </a:defRPr>
            </a:lvl1pPr>
          </a:lstStyle>
          <a:p>
            <a:pPr lvl="0" defTabSz="457200">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直近の</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タクシードライバーの増加傾向を踏まえ、万博期間中に必要なドライバー数を試算</a:t>
            </a:r>
            <a:r>
              <a:rPr lang="ja-JP" altLang="en-US" sz="1600" u="none" dirty="0">
                <a:solidFill>
                  <a:prstClr val="black"/>
                </a:solidFill>
              </a:rPr>
              <a:t>。不足台数</a:t>
            </a:r>
            <a:r>
              <a:rPr lang="ja-JP" altLang="en-US" sz="1200" b="0" u="none" dirty="0">
                <a:solidFill>
                  <a:prstClr val="black"/>
                </a:solidFill>
              </a:rPr>
              <a:t>（</a:t>
            </a:r>
            <a:r>
              <a:rPr lang="en-US" altLang="ja-JP" sz="1200" b="0" u="none" dirty="0">
                <a:solidFill>
                  <a:prstClr val="black"/>
                </a:solidFill>
              </a:rPr>
              <a:t>1,880</a:t>
            </a:r>
            <a:r>
              <a:rPr lang="ja-JP" altLang="en-US" sz="1200" b="0" u="none" dirty="0">
                <a:solidFill>
                  <a:prstClr val="black"/>
                </a:solidFill>
              </a:rPr>
              <a:t>台）</a:t>
            </a:r>
            <a:r>
              <a:rPr lang="ja-JP" altLang="en-US" sz="1600" u="none" dirty="0">
                <a:solidFill>
                  <a:prstClr val="black"/>
                </a:solidFill>
              </a:rPr>
              <a:t>の解消には、タクシードライバー</a:t>
            </a:r>
            <a:r>
              <a:rPr lang="en-US" altLang="ja-JP" sz="1600" u="none" dirty="0">
                <a:solidFill>
                  <a:prstClr val="black"/>
                </a:solidFill>
              </a:rPr>
              <a:t>3,250</a:t>
            </a:r>
            <a:r>
              <a:rPr lang="ja-JP" altLang="en-US" sz="1600" u="none" dirty="0">
                <a:solidFill>
                  <a:prstClr val="black"/>
                </a:solidFill>
              </a:rPr>
              <a:t>人分をライドシェアドライバーで確保する必要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0" name="グループ化 29">
            <a:extLst>
              <a:ext uri="{FF2B5EF4-FFF2-40B4-BE49-F238E27FC236}">
                <a16:creationId xmlns:a16="http://schemas.microsoft.com/office/drawing/2014/main" id="{3E2453A2-A417-4D7E-910F-CAE246D80C3E}"/>
              </a:ext>
            </a:extLst>
          </p:cNvPr>
          <p:cNvGrpSpPr/>
          <p:nvPr/>
        </p:nvGrpSpPr>
        <p:grpSpPr>
          <a:xfrm>
            <a:off x="65258" y="2650280"/>
            <a:ext cx="10282853" cy="3360778"/>
            <a:chOff x="93000" y="2708121"/>
            <a:chExt cx="10282853" cy="3360778"/>
          </a:xfrm>
        </p:grpSpPr>
        <p:sp>
          <p:nvSpPr>
            <p:cNvPr id="29" name="楕円 28">
              <a:extLst>
                <a:ext uri="{FF2B5EF4-FFF2-40B4-BE49-F238E27FC236}">
                  <a16:creationId xmlns:a16="http://schemas.microsoft.com/office/drawing/2014/main" id="{A5ED378C-8BFA-44A5-83EC-AACB9309EFBE}"/>
                </a:ext>
              </a:extLst>
            </p:cNvPr>
            <p:cNvSpPr/>
            <p:nvPr/>
          </p:nvSpPr>
          <p:spPr>
            <a:xfrm>
              <a:off x="8593716" y="3273298"/>
              <a:ext cx="1274768" cy="85286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32531DDC-7AC8-4F98-95AD-FFB10D9C41D3}"/>
                </a:ext>
              </a:extLst>
            </p:cNvPr>
            <p:cNvGrpSpPr/>
            <p:nvPr/>
          </p:nvGrpSpPr>
          <p:grpSpPr>
            <a:xfrm>
              <a:off x="93000" y="2708121"/>
              <a:ext cx="10282853" cy="3360778"/>
              <a:chOff x="262121" y="2687607"/>
              <a:chExt cx="10282853" cy="3360778"/>
            </a:xfrm>
          </p:grpSpPr>
          <p:sp>
            <p:nvSpPr>
              <p:cNvPr id="61" name="テキスト ボックス 60">
                <a:extLst>
                  <a:ext uri="{FF2B5EF4-FFF2-40B4-BE49-F238E27FC236}">
                    <a16:creationId xmlns:a16="http://schemas.microsoft.com/office/drawing/2014/main" id="{7D19F671-D414-494C-BAF2-945EDC22D547}"/>
                  </a:ext>
                </a:extLst>
              </p:cNvPr>
              <p:cNvSpPr txBox="1"/>
              <p:nvPr/>
            </p:nvSpPr>
            <p:spPr>
              <a:xfrm>
                <a:off x="8607782" y="4633375"/>
                <a:ext cx="1937192" cy="369332"/>
              </a:xfrm>
              <a:prstGeom prst="rect">
                <a:avLst/>
              </a:prstGeom>
              <a:noFill/>
            </p:spPr>
            <p:txBody>
              <a:bodyPr wrap="square">
                <a:spAutoFit/>
              </a:bodyPr>
              <a:lstStyle/>
              <a:p>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ライドシェアドライバー数</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295</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７月</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21</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日時点</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lang="ja-JP" altLang="en-US" sz="900" b="1" dirty="0">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9DB6FBE0-BF84-4654-BC2E-444E00C47E77}"/>
                  </a:ext>
                </a:extLst>
              </p:cNvPr>
              <p:cNvGrpSpPr/>
              <p:nvPr/>
            </p:nvGrpSpPr>
            <p:grpSpPr>
              <a:xfrm>
                <a:off x="262121" y="2687607"/>
                <a:ext cx="9977978" cy="3360778"/>
                <a:chOff x="262121" y="2687607"/>
                <a:chExt cx="9977978" cy="3360778"/>
              </a:xfrm>
            </p:grpSpPr>
            <p:cxnSp>
              <p:nvCxnSpPr>
                <p:cNvPr id="151" name="直線コネクタ 150">
                  <a:extLst>
                    <a:ext uri="{FF2B5EF4-FFF2-40B4-BE49-F238E27FC236}">
                      <a16:creationId xmlns:a16="http://schemas.microsoft.com/office/drawing/2014/main" id="{0C8241CA-F030-492F-AE2A-F76E4C43C457}"/>
                    </a:ext>
                  </a:extLst>
                </p:cNvPr>
                <p:cNvCxnSpPr>
                  <a:cxnSpLocks/>
                </p:cNvCxnSpPr>
                <p:nvPr/>
              </p:nvCxnSpPr>
              <p:spPr>
                <a:xfrm flipV="1">
                  <a:off x="4957856" y="2873591"/>
                  <a:ext cx="0" cy="2736000"/>
                </a:xfrm>
                <a:prstGeom prst="line">
                  <a:avLst/>
                </a:prstGeom>
                <a:ln w="190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6" name="正方形/長方形 115">
                  <a:extLst>
                    <a:ext uri="{FF2B5EF4-FFF2-40B4-BE49-F238E27FC236}">
                      <a16:creationId xmlns:a16="http://schemas.microsoft.com/office/drawing/2014/main" id="{7521D133-A3C3-48E6-9B09-E4D5D8C88223}"/>
                    </a:ext>
                  </a:extLst>
                </p:cNvPr>
                <p:cNvSpPr/>
                <p:nvPr/>
              </p:nvSpPr>
              <p:spPr>
                <a:xfrm>
                  <a:off x="7995024" y="4076551"/>
                  <a:ext cx="475223" cy="1516742"/>
                </a:xfrm>
                <a:prstGeom prst="rect">
                  <a:avLst/>
                </a:prstGeom>
                <a:solidFill>
                  <a:schemeClr val="accent1">
                    <a:lumMod val="60000"/>
                    <a:lumOff val="40000"/>
                  </a:schemeClr>
                </a:solid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8" name="テキスト ボックス 117">
                  <a:extLst>
                    <a:ext uri="{FF2B5EF4-FFF2-40B4-BE49-F238E27FC236}">
                      <a16:creationId xmlns:a16="http://schemas.microsoft.com/office/drawing/2014/main" id="{EFBB12A0-9D70-4DD6-9703-0CAFDD15BF9C}"/>
                    </a:ext>
                  </a:extLst>
                </p:cNvPr>
                <p:cNvSpPr txBox="1"/>
                <p:nvPr/>
              </p:nvSpPr>
              <p:spPr>
                <a:xfrm>
                  <a:off x="628163" y="5606209"/>
                  <a:ext cx="1205070" cy="2503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年５月</a:t>
                  </a:r>
                  <a:endPar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19" name="直線矢印コネクタ 118">
                  <a:extLst>
                    <a:ext uri="{FF2B5EF4-FFF2-40B4-BE49-F238E27FC236}">
                      <a16:creationId xmlns:a16="http://schemas.microsoft.com/office/drawing/2014/main" id="{A9E5899D-7F56-48A3-9109-13F5CE2A43CF}"/>
                    </a:ext>
                  </a:extLst>
                </p:cNvPr>
                <p:cNvCxnSpPr>
                  <a:cxnSpLocks/>
                </p:cNvCxnSpPr>
                <p:nvPr/>
              </p:nvCxnSpPr>
              <p:spPr>
                <a:xfrm flipV="1">
                  <a:off x="5113202" y="4046616"/>
                  <a:ext cx="1344171" cy="104451"/>
                </a:xfrm>
                <a:prstGeom prst="straightConnector1">
                  <a:avLst/>
                </a:prstGeom>
                <a:ln w="25400">
                  <a:solidFill>
                    <a:srgbClr val="4472C4"/>
                  </a:solidFill>
                  <a:prstDash val="sysDash"/>
                  <a:tailEnd type="triangle"/>
                </a:ln>
              </p:spPr>
              <p:style>
                <a:lnRef idx="1">
                  <a:schemeClr val="dk1"/>
                </a:lnRef>
                <a:fillRef idx="0">
                  <a:schemeClr val="dk1"/>
                </a:fillRef>
                <a:effectRef idx="0">
                  <a:schemeClr val="dk1"/>
                </a:effectRef>
                <a:fontRef idx="minor">
                  <a:schemeClr val="tx1"/>
                </a:fontRef>
              </p:style>
            </p:cxnSp>
            <p:sp>
              <p:nvSpPr>
                <p:cNvPr id="120" name="テキスト ボックス 119">
                  <a:extLst>
                    <a:ext uri="{FF2B5EF4-FFF2-40B4-BE49-F238E27FC236}">
                      <a16:creationId xmlns:a16="http://schemas.microsoft.com/office/drawing/2014/main" id="{AA70CBE2-F8BC-4CF1-BADE-7CD08B29A045}"/>
                    </a:ext>
                  </a:extLst>
                </p:cNvPr>
                <p:cNvSpPr txBox="1"/>
                <p:nvPr/>
              </p:nvSpPr>
              <p:spPr>
                <a:xfrm>
                  <a:off x="7248521" y="3067253"/>
                  <a:ext cx="197856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必要ドライバー数</a:t>
                  </a:r>
                  <a:endPar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23,310</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人</a:t>
                  </a:r>
                </a:p>
              </p:txBody>
            </p:sp>
            <p:cxnSp>
              <p:nvCxnSpPr>
                <p:cNvPr id="121" name="直線コネクタ 120">
                  <a:extLst>
                    <a:ext uri="{FF2B5EF4-FFF2-40B4-BE49-F238E27FC236}">
                      <a16:creationId xmlns:a16="http://schemas.microsoft.com/office/drawing/2014/main" id="{C13623E5-DC71-41C1-BB94-8E62DBADAE5F}"/>
                    </a:ext>
                  </a:extLst>
                </p:cNvPr>
                <p:cNvCxnSpPr>
                  <a:cxnSpLocks/>
                </p:cNvCxnSpPr>
                <p:nvPr/>
              </p:nvCxnSpPr>
              <p:spPr>
                <a:xfrm flipV="1">
                  <a:off x="6960716" y="4069827"/>
                  <a:ext cx="1033423"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FFABCE33-4495-430D-A44D-A25944969B2C}"/>
                    </a:ext>
                  </a:extLst>
                </p:cNvPr>
                <p:cNvSpPr txBox="1"/>
                <p:nvPr/>
              </p:nvSpPr>
              <p:spPr>
                <a:xfrm>
                  <a:off x="4170737" y="5606209"/>
                  <a:ext cx="1205070" cy="2503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年７月</a:t>
                  </a:r>
                  <a:endPar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3" name="テキスト ボックス 122">
                  <a:extLst>
                    <a:ext uri="{FF2B5EF4-FFF2-40B4-BE49-F238E27FC236}">
                      <a16:creationId xmlns:a16="http://schemas.microsoft.com/office/drawing/2014/main" id="{2A8FC275-CE92-42A1-A15C-B733CC15959C}"/>
                    </a:ext>
                  </a:extLst>
                </p:cNvPr>
                <p:cNvSpPr txBox="1"/>
                <p:nvPr/>
              </p:nvSpPr>
              <p:spPr>
                <a:xfrm>
                  <a:off x="6108114" y="5606209"/>
                  <a:ext cx="1205070" cy="2503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4" name="テキスト ボックス 123">
                  <a:extLst>
                    <a:ext uri="{FF2B5EF4-FFF2-40B4-BE49-F238E27FC236}">
                      <a16:creationId xmlns:a16="http://schemas.microsoft.com/office/drawing/2014/main" id="{89BA92FF-35DF-4FCA-89B6-2D2637B3105B}"/>
                    </a:ext>
                  </a:extLst>
                </p:cNvPr>
                <p:cNvSpPr txBox="1"/>
                <p:nvPr/>
              </p:nvSpPr>
              <p:spPr>
                <a:xfrm>
                  <a:off x="7817699" y="5600279"/>
                  <a:ext cx="869472" cy="250334"/>
                </a:xfrm>
                <a:prstGeom prst="rect">
                  <a:avLst/>
                </a:prstGeom>
                <a:noFill/>
              </p:spPr>
              <p:txBody>
                <a:bodyPr wrap="square">
                  <a:spAutoFit/>
                </a:bodyPr>
                <a:lstStyle>
                  <a:defPPr>
                    <a:defRPr lang="ja-JP"/>
                  </a:defPPr>
                  <a:lvl1pPr>
                    <a:defRPr sz="800" b="1" i="0" u="none" strike="noStrike" cap="none" spc="0" normalizeH="0" baseline="0">
                      <a:ln>
                        <a:noFill/>
                      </a:ln>
                      <a:effectLst/>
                      <a:uLnTx/>
                      <a:uFillTx/>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万博開催時</a:t>
                  </a:r>
                </a:p>
              </p:txBody>
            </p:sp>
            <p:cxnSp>
              <p:nvCxnSpPr>
                <p:cNvPr id="125" name="直線矢印コネクタ 124">
                  <a:extLst>
                    <a:ext uri="{FF2B5EF4-FFF2-40B4-BE49-F238E27FC236}">
                      <a16:creationId xmlns:a16="http://schemas.microsoft.com/office/drawing/2014/main" id="{C1D187DD-B3C2-4D2C-8B2A-C107FEB1F37C}"/>
                    </a:ext>
                  </a:extLst>
                </p:cNvPr>
                <p:cNvCxnSpPr>
                  <a:cxnSpLocks/>
                </p:cNvCxnSpPr>
                <p:nvPr/>
              </p:nvCxnSpPr>
              <p:spPr>
                <a:xfrm flipV="1">
                  <a:off x="1493522" y="4163959"/>
                  <a:ext cx="2772000" cy="212953"/>
                </a:xfrm>
                <a:prstGeom prst="straightConnector1">
                  <a:avLst/>
                </a:prstGeom>
                <a:ln w="25400">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126" name="正方形/長方形 125">
                  <a:extLst>
                    <a:ext uri="{FF2B5EF4-FFF2-40B4-BE49-F238E27FC236}">
                      <a16:creationId xmlns:a16="http://schemas.microsoft.com/office/drawing/2014/main" id="{FC11432B-9D74-4D96-80E3-E80A0B749D9B}"/>
                    </a:ext>
                  </a:extLst>
                </p:cNvPr>
                <p:cNvSpPr/>
                <p:nvPr/>
              </p:nvSpPr>
              <p:spPr>
                <a:xfrm>
                  <a:off x="7994138" y="3542145"/>
                  <a:ext cx="476994" cy="520644"/>
                </a:xfrm>
                <a:prstGeom prst="rect">
                  <a:avLst/>
                </a:prstGeom>
                <a:solidFill>
                  <a:srgbClr val="FF0000">
                    <a:alpha val="50000"/>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8" name="テキスト ボックス 127">
                  <a:extLst>
                    <a:ext uri="{FF2B5EF4-FFF2-40B4-BE49-F238E27FC236}">
                      <a16:creationId xmlns:a16="http://schemas.microsoft.com/office/drawing/2014/main" id="{2FCB5DEB-6712-4750-8CC1-056ECE20E2AD}"/>
                    </a:ext>
                  </a:extLst>
                </p:cNvPr>
                <p:cNvSpPr txBox="1"/>
                <p:nvPr/>
              </p:nvSpPr>
              <p:spPr>
                <a:xfrm>
                  <a:off x="6965777" y="2693479"/>
                  <a:ext cx="547468" cy="307777"/>
                </a:xfrm>
                <a:prstGeom prst="rect">
                  <a:avLst/>
                </a:prstGeom>
                <a:noFill/>
                <a:ln>
                  <a:solidFill>
                    <a:schemeClr val="accent1"/>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推計</a:t>
                  </a:r>
                </a:p>
              </p:txBody>
            </p:sp>
            <p:cxnSp>
              <p:nvCxnSpPr>
                <p:cNvPr id="129" name="直線コネクタ 128">
                  <a:extLst>
                    <a:ext uri="{FF2B5EF4-FFF2-40B4-BE49-F238E27FC236}">
                      <a16:creationId xmlns:a16="http://schemas.microsoft.com/office/drawing/2014/main" id="{3745C391-7685-4998-8FF4-CA7C668494AD}"/>
                    </a:ext>
                  </a:extLst>
                </p:cNvPr>
                <p:cNvCxnSpPr>
                  <a:cxnSpLocks/>
                </p:cNvCxnSpPr>
                <p:nvPr/>
              </p:nvCxnSpPr>
              <p:spPr>
                <a:xfrm>
                  <a:off x="4976222" y="2887367"/>
                  <a:ext cx="547468" cy="0"/>
                </a:xfrm>
                <a:prstGeom prst="line">
                  <a:avLst/>
                </a:prstGeom>
                <a:ln w="190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9C5209FA-492B-47B8-88D8-1915CB6343F2}"/>
                    </a:ext>
                  </a:extLst>
                </p:cNvPr>
                <p:cNvCxnSpPr>
                  <a:cxnSpLocks/>
                </p:cNvCxnSpPr>
                <p:nvPr/>
              </p:nvCxnSpPr>
              <p:spPr>
                <a:xfrm flipH="1">
                  <a:off x="4410084" y="2887367"/>
                  <a:ext cx="547140" cy="0"/>
                </a:xfrm>
                <a:prstGeom prst="line">
                  <a:avLst/>
                </a:prstGeom>
                <a:ln w="19050">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1" name="テキスト ボックス 130">
                  <a:extLst>
                    <a:ext uri="{FF2B5EF4-FFF2-40B4-BE49-F238E27FC236}">
                      <a16:creationId xmlns:a16="http://schemas.microsoft.com/office/drawing/2014/main" id="{35959577-ABD4-4F52-BE42-CDB176A322BA}"/>
                    </a:ext>
                  </a:extLst>
                </p:cNvPr>
                <p:cNvSpPr txBox="1"/>
                <p:nvPr/>
              </p:nvSpPr>
              <p:spPr>
                <a:xfrm>
                  <a:off x="2500637" y="2687607"/>
                  <a:ext cx="547468" cy="307777"/>
                </a:xfrm>
                <a:prstGeom prst="rect">
                  <a:avLst/>
                </a:prstGeom>
                <a:noFill/>
                <a:ln>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83465"/>
                      </a:solidFill>
                      <a:effectLst/>
                      <a:uLnTx/>
                      <a:uFillTx/>
                      <a:latin typeface="Meiryo UI" panose="020B0604030504040204" pitchFamily="50" charset="-128"/>
                      <a:ea typeface="Meiryo UI" panose="020B0604030504040204" pitchFamily="50" charset="-128"/>
                      <a:cs typeface="+mn-cs"/>
                    </a:rPr>
                    <a:t>実数</a:t>
                  </a:r>
                </a:p>
              </p:txBody>
            </p:sp>
            <p:sp>
              <p:nvSpPr>
                <p:cNvPr id="134" name="テキスト ボックス 133">
                  <a:extLst>
                    <a:ext uri="{FF2B5EF4-FFF2-40B4-BE49-F238E27FC236}">
                      <a16:creationId xmlns:a16="http://schemas.microsoft.com/office/drawing/2014/main" id="{0BAB60E8-C83F-4B05-88AC-55585A9AFDC2}"/>
                    </a:ext>
                  </a:extLst>
                </p:cNvPr>
                <p:cNvSpPr txBox="1"/>
                <p:nvPr/>
              </p:nvSpPr>
              <p:spPr>
                <a:xfrm>
                  <a:off x="8595082" y="3257752"/>
                  <a:ext cx="1645017"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ﾀｸｼｰﾄﾞﾗｲﾊﾞｰ</a:t>
                  </a:r>
                  <a:r>
                    <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3,250</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人分を</a:t>
                  </a:r>
                  <a:endPar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ﾗｲﾄﾞｼｪｱﾄﾞﾗｲﾊﾞｰ</a:t>
                  </a:r>
                  <a:endPar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で確保</a:t>
                  </a:r>
                  <a:r>
                    <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5" name="テキスト ボックス 134">
                  <a:extLst>
                    <a:ext uri="{FF2B5EF4-FFF2-40B4-BE49-F238E27FC236}">
                      <a16:creationId xmlns:a16="http://schemas.microsoft.com/office/drawing/2014/main" id="{DF3CCF14-4C7C-40A5-AFFA-07F3CEC90354}"/>
                    </a:ext>
                  </a:extLst>
                </p:cNvPr>
                <p:cNvSpPr txBox="1"/>
                <p:nvPr/>
              </p:nvSpPr>
              <p:spPr>
                <a:xfrm>
                  <a:off x="5607051" y="5763780"/>
                  <a:ext cx="4398186" cy="284605"/>
                </a:xfrm>
                <a:prstGeom prst="bracketPair">
                  <a:avLst>
                    <a:gd name="adj" fmla="val 6890"/>
                  </a:avLst>
                </a:prstGeom>
                <a:noFill/>
                <a:ln w="6350" cap="flat" cmpd="sng" algn="ctr">
                  <a:noFill/>
                  <a:prstDash val="solid"/>
                  <a:miter lim="800000"/>
                </a:ln>
                <a:effectLst/>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ja-JP"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en-US" altLang="ja-JP"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公益財団法人　大阪タクシーセンター</a:t>
                  </a:r>
                  <a:endParaRPr kumimoji="0" lang="en-US" altLang="ja-JP"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ja-JP"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0" lang="ja-JP" altLang="en-US"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：実数（</a:t>
                  </a:r>
                  <a:r>
                    <a:rPr kumimoji="0" lang="en-US" altLang="ja-JP"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0" lang="ja-JP" altLang="en-US"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0" lang="ja-JP" altLang="en-US"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月まで）は</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大阪府全域の法人タクシー運転者証の交付を受けた者の数　　　　</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：不足ドライバー数は大阪府による需給予測より算出</a:t>
                  </a:r>
                  <a:endParaRPr kumimoji="1" lang="en-US" altLang="ja-JP"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 name="正方形/長方形 135">
                  <a:extLst>
                    <a:ext uri="{FF2B5EF4-FFF2-40B4-BE49-F238E27FC236}">
                      <a16:creationId xmlns:a16="http://schemas.microsoft.com/office/drawing/2014/main" id="{F46460C3-78C0-4703-B646-CF7E64F09CD4}"/>
                    </a:ext>
                  </a:extLst>
                </p:cNvPr>
                <p:cNvSpPr/>
                <p:nvPr/>
              </p:nvSpPr>
              <p:spPr>
                <a:xfrm>
                  <a:off x="6465660" y="4079543"/>
                  <a:ext cx="475223" cy="1513749"/>
                </a:xfrm>
                <a:prstGeom prst="rect">
                  <a:avLst/>
                </a:prstGeom>
                <a:solidFill>
                  <a:schemeClr val="accent1">
                    <a:lumMod val="60000"/>
                    <a:lumOff val="40000"/>
                  </a:schemeClr>
                </a:solid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7" name="テキスト ボックス 136">
                  <a:extLst>
                    <a:ext uri="{FF2B5EF4-FFF2-40B4-BE49-F238E27FC236}">
                      <a16:creationId xmlns:a16="http://schemas.microsoft.com/office/drawing/2014/main" id="{575E35BC-68D7-49D7-AA04-6B6329072C70}"/>
                    </a:ext>
                  </a:extLst>
                </p:cNvPr>
                <p:cNvSpPr txBox="1"/>
                <p:nvPr/>
              </p:nvSpPr>
              <p:spPr>
                <a:xfrm>
                  <a:off x="5951884" y="3411463"/>
                  <a:ext cx="1470942" cy="542969"/>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タクシードライバー</a:t>
                  </a:r>
                  <a:endParaRPr kumimoji="1" lang="en-US" altLang="ja-JP" sz="12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20,060</a:t>
                  </a:r>
                </a:p>
              </p:txBody>
            </p:sp>
            <p:sp>
              <p:nvSpPr>
                <p:cNvPr id="141" name="テキスト ボックス 140">
                  <a:extLst>
                    <a:ext uri="{FF2B5EF4-FFF2-40B4-BE49-F238E27FC236}">
                      <a16:creationId xmlns:a16="http://schemas.microsoft.com/office/drawing/2014/main" id="{BD2AA07D-B3E5-42FF-9B84-4063EA61BC03}"/>
                    </a:ext>
                  </a:extLst>
                </p:cNvPr>
                <p:cNvSpPr txBox="1"/>
                <p:nvPr/>
              </p:nvSpPr>
              <p:spPr>
                <a:xfrm>
                  <a:off x="1530833" y="4815742"/>
                  <a:ext cx="2684645" cy="275301"/>
                </a:xfrm>
                <a:prstGeom prst="rect">
                  <a:avLst/>
                </a:prstGeom>
                <a:solidFill>
                  <a:schemeClr val="bg1"/>
                </a:solidFill>
                <a:ln>
                  <a:solidFill>
                    <a:schemeClr val="bg1">
                      <a:lumMod val="50000"/>
                    </a:schemeClr>
                  </a:solidFill>
                </a:ln>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rPr>
                    <a:t>実績</a:t>
                  </a:r>
                  <a:r>
                    <a:rPr kumimoji="1" lang="en-US" altLang="ja-JP" sz="105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rPr>
                    <a:t>】1,348</a:t>
                  </a:r>
                  <a:r>
                    <a:rPr kumimoji="1" lang="ja-JP" altLang="en-US" sz="105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rPr>
                    <a:t>人の増</a:t>
                  </a:r>
                  <a:r>
                    <a:rPr lang="ja-JP" altLang="en-US" sz="1050" b="1" dirty="0">
                      <a:solidFill>
                        <a:schemeClr val="accent6"/>
                      </a:solidFill>
                      <a:latin typeface="Meiryo UI" panose="020B0604030504040204" pitchFamily="50" charset="-128"/>
                      <a:ea typeface="Meiryo UI" panose="020B0604030504040204" pitchFamily="50" charset="-128"/>
                    </a:rPr>
                    <a:t>（</a:t>
                  </a:r>
                  <a:r>
                    <a:rPr lang="en-US" altLang="ja-JP" sz="1050" b="1" dirty="0">
                      <a:solidFill>
                        <a:schemeClr val="accent6"/>
                      </a:solidFill>
                      <a:latin typeface="Meiryo UI" panose="020B0604030504040204" pitchFamily="50" charset="-128"/>
                      <a:ea typeface="Meiryo UI" panose="020B0604030504040204" pitchFamily="50" charset="-128"/>
                    </a:rPr>
                    <a:t>96</a:t>
                  </a:r>
                  <a:r>
                    <a:rPr lang="ja-JP" altLang="en-US" sz="1050" b="1" dirty="0">
                      <a:solidFill>
                        <a:schemeClr val="accent6"/>
                      </a:solidFill>
                      <a:latin typeface="Meiryo UI" panose="020B0604030504040204" pitchFamily="50" charset="-128"/>
                      <a:ea typeface="Meiryo UI" panose="020B0604030504040204" pitchFamily="50" charset="-128"/>
                    </a:rPr>
                    <a:t>人／月）</a:t>
                  </a:r>
                  <a:endParaRPr kumimoji="1" lang="en-US" altLang="ja-JP" sz="105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endParaRPr>
                </a:p>
              </p:txBody>
            </p:sp>
            <p:cxnSp>
              <p:nvCxnSpPr>
                <p:cNvPr id="10" name="直線コネクタ 9">
                  <a:extLst>
                    <a:ext uri="{FF2B5EF4-FFF2-40B4-BE49-F238E27FC236}">
                      <a16:creationId xmlns:a16="http://schemas.microsoft.com/office/drawing/2014/main" id="{F9AB63B8-F7B1-47C2-9FFA-F034F5FC0F12}"/>
                    </a:ext>
                  </a:extLst>
                </p:cNvPr>
                <p:cNvCxnSpPr/>
                <p:nvPr/>
              </p:nvCxnSpPr>
              <p:spPr>
                <a:xfrm>
                  <a:off x="738130" y="5600279"/>
                  <a:ext cx="815248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48EA61A-C30A-4E56-9CCF-22393381C191}"/>
                    </a:ext>
                  </a:extLst>
                </p:cNvPr>
                <p:cNvCxnSpPr>
                  <a:cxnSpLocks/>
                </p:cNvCxnSpPr>
                <p:nvPr/>
              </p:nvCxnSpPr>
              <p:spPr>
                <a:xfrm flipV="1">
                  <a:off x="738130" y="3429000"/>
                  <a:ext cx="0" cy="2171279"/>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7" name="テキスト ボックス 116">
                  <a:extLst>
                    <a:ext uri="{FF2B5EF4-FFF2-40B4-BE49-F238E27FC236}">
                      <a16:creationId xmlns:a16="http://schemas.microsoft.com/office/drawing/2014/main" id="{C8AA8D48-EF45-4E97-A2DC-96148635753E}"/>
                    </a:ext>
                  </a:extLst>
                </p:cNvPr>
                <p:cNvSpPr txBox="1"/>
                <p:nvPr/>
              </p:nvSpPr>
              <p:spPr>
                <a:xfrm>
                  <a:off x="5054786" y="4262578"/>
                  <a:ext cx="1331045" cy="486672"/>
                </a:xfrm>
                <a:prstGeom prst="rect">
                  <a:avLst/>
                </a:prstGeom>
                <a:noFill/>
                <a:ln>
                  <a:noFill/>
                </a:ln>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予測</a:t>
                  </a:r>
                  <a:r>
                    <a:rPr kumimoji="1" lang="en-US" altLang="ja-JP" sz="105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】768</a:t>
                  </a:r>
                  <a:r>
                    <a:rPr kumimoji="1" lang="ja-JP" altLang="en-US" sz="105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人の増</a:t>
                  </a:r>
                  <a:endParaRPr kumimoji="1" lang="en-US" altLang="ja-JP" sz="105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TW" altLang="en-US" sz="105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a:t>
                  </a:r>
                  <a:r>
                    <a:rPr kumimoji="1" lang="en-US" altLang="zh-TW" sz="105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96</a:t>
                  </a:r>
                  <a:r>
                    <a:rPr kumimoji="1" lang="zh-TW" altLang="en-US" sz="105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人／月）</a:t>
                  </a:r>
                  <a:endParaRPr kumimoji="1" lang="en-US" altLang="ja-JP" sz="105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endParaRPr>
                </a:p>
              </p:txBody>
            </p:sp>
            <p:sp>
              <p:nvSpPr>
                <p:cNvPr id="59" name="テキスト ボックス 58">
                  <a:extLst>
                    <a:ext uri="{FF2B5EF4-FFF2-40B4-BE49-F238E27FC236}">
                      <a16:creationId xmlns:a16="http://schemas.microsoft.com/office/drawing/2014/main" id="{863AC8E8-3967-496E-8B64-A7B36CC8E044}"/>
                    </a:ext>
                  </a:extLst>
                </p:cNvPr>
                <p:cNvSpPr txBox="1"/>
                <p:nvPr/>
              </p:nvSpPr>
              <p:spPr>
                <a:xfrm>
                  <a:off x="262121" y="3688908"/>
                  <a:ext cx="120507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i="0" u="none" strike="noStrike" kern="1200" cap="none" spc="0" normalizeH="0" baseline="0" noProof="0" dirty="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n-cs"/>
                    </a:rPr>
                    <a:t>22,000</a:t>
                  </a:r>
                  <a:endParaRPr kumimoji="1" lang="ja-JP" altLang="en-US" sz="1400" i="0" u="none" strike="noStrike" kern="1200" cap="none" spc="0" normalizeH="0" baseline="0" noProof="0" dirty="0">
                    <a:ln>
                      <a:noFill/>
                    </a:ln>
                    <a:solidFill>
                      <a:schemeClr val="tx1">
                        <a:lumMod val="65000"/>
                        <a:lumOff val="35000"/>
                      </a:schemeClr>
                    </a:solidFill>
                    <a:effectLst/>
                    <a:uLnTx/>
                    <a:uFillTx/>
                    <a:latin typeface="游ゴシック" panose="020F0502020204030204"/>
                    <a:ea typeface="游ゴシック" panose="020B0400000000000000" pitchFamily="50" charset="-128"/>
                    <a:cs typeface="+mn-cs"/>
                  </a:endParaRPr>
                </a:p>
              </p:txBody>
            </p:sp>
            <p:cxnSp>
              <p:nvCxnSpPr>
                <p:cNvPr id="16" name="直線矢印コネクタ 15">
                  <a:extLst>
                    <a:ext uri="{FF2B5EF4-FFF2-40B4-BE49-F238E27FC236}">
                      <a16:creationId xmlns:a16="http://schemas.microsoft.com/office/drawing/2014/main" id="{3C3929C8-59DE-4BF7-9641-FC3A46EE72A6}"/>
                    </a:ext>
                  </a:extLst>
                </p:cNvPr>
                <p:cNvCxnSpPr>
                  <a:cxnSpLocks/>
                </p:cNvCxnSpPr>
                <p:nvPr/>
              </p:nvCxnSpPr>
              <p:spPr>
                <a:xfrm>
                  <a:off x="9327651" y="4319162"/>
                  <a:ext cx="0" cy="288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C405B935-40C2-4928-A74D-51AF72308162}"/>
                    </a:ext>
                  </a:extLst>
                </p:cNvPr>
                <p:cNvCxnSpPr>
                  <a:cxnSpLocks/>
                </p:cNvCxnSpPr>
                <p:nvPr/>
              </p:nvCxnSpPr>
              <p:spPr>
                <a:xfrm>
                  <a:off x="7857488" y="3546832"/>
                  <a:ext cx="0" cy="540000"/>
                </a:xfrm>
                <a:prstGeom prst="line">
                  <a:avLst/>
                </a:prstGeom>
                <a:ln w="3810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grpSp>
      </p:grpSp>
      <p:cxnSp>
        <p:nvCxnSpPr>
          <p:cNvPr id="81" name="直線コネクタ 80">
            <a:extLst>
              <a:ext uri="{FF2B5EF4-FFF2-40B4-BE49-F238E27FC236}">
                <a16:creationId xmlns:a16="http://schemas.microsoft.com/office/drawing/2014/main" id="{FFA02F0C-00F5-40B6-B16C-7890E7DE1824}"/>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02985FE8-F7BA-4740-936D-3A1A1D69AD5E}"/>
              </a:ext>
            </a:extLst>
          </p:cNvPr>
          <p:cNvSpPr txBox="1"/>
          <p:nvPr/>
        </p:nvSpPr>
        <p:spPr>
          <a:xfrm>
            <a:off x="64199" y="1445196"/>
            <a:ext cx="9744175" cy="1092350"/>
          </a:xfrm>
          <a:prstGeom prst="rect">
            <a:avLst/>
          </a:prstGeom>
          <a:noFill/>
          <a:ln w="6350">
            <a:solidFill>
              <a:schemeClr val="tx1"/>
            </a:solidFill>
            <a:prstDash val="sysDot"/>
          </a:ln>
        </p:spPr>
        <p:txBody>
          <a:bodyPr wrap="square">
            <a:spAutoFit/>
          </a:bodyPr>
          <a:lstStyle/>
          <a:p>
            <a:pPr marR="0" lvl="0" algn="l" defTabSz="457200" rtl="0" eaLnBrk="1" fontAlgn="auto" latinLnBrk="0" hangingPunct="1">
              <a:lnSpc>
                <a:spcPct val="140000"/>
              </a:lnSpc>
              <a:spcBef>
                <a:spcPts val="0"/>
              </a:spcBef>
              <a:spcAft>
                <a:spcPts val="0"/>
              </a:spcAft>
              <a:buClrTx/>
              <a:buSzTx/>
              <a:buNone/>
              <a:tabLst/>
              <a:defRPr/>
            </a:pPr>
            <a:r>
              <a:rPr lang="en-US" altLang="ja-JP" sz="1200" b="1" u="none" dirty="0">
                <a:solidFill>
                  <a:prstClr val="black"/>
                </a:solidFill>
                <a:latin typeface="Meiryo UI" panose="020B0604030504040204" pitchFamily="50" charset="-128"/>
                <a:ea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考え方</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R="0" lvl="0" indent="-180975" algn="l" defTabSz="4572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タクシードライバーは、現在の増加傾向を勘案すれば、</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20,060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人まで増加</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する見込み</a:t>
            </a:r>
            <a:b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一方で、</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万博時の必要ドライバー数は</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23,310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であり、</a:t>
            </a:r>
            <a:r>
              <a:rPr lang="ja-JP" altLang="en-US" sz="1200" b="1" dirty="0">
                <a:solidFill>
                  <a:prstClr val="black"/>
                </a:solidFill>
                <a:latin typeface="Meiryo UI" panose="020B0604030504040204" pitchFamily="50" charset="-128"/>
                <a:ea typeface="Meiryo UI" panose="020B0604030504040204" pitchFamily="50" charset="-128"/>
              </a:rPr>
              <a:t>万博開催時には</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3,250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人のドライバーが不足</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23,310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-20,060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=▲3,250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p>
          <a:p>
            <a:pPr marR="0" lvl="0" indent="-180975" algn="l" defTabSz="4572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この不足分は、ライドシェアドライバーで確保する必要</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があるが、</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日時点での府内ライドシェアドライバー数は</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295</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に留まっている</a:t>
            </a:r>
          </a:p>
        </p:txBody>
      </p:sp>
      <p:sp>
        <p:nvSpPr>
          <p:cNvPr id="41" name="テキスト ボックス 40">
            <a:extLst>
              <a:ext uri="{FF2B5EF4-FFF2-40B4-BE49-F238E27FC236}">
                <a16:creationId xmlns:a16="http://schemas.microsoft.com/office/drawing/2014/main" id="{CC7DDBE3-62C3-4FCB-8959-2F8C74D42942}"/>
              </a:ext>
            </a:extLst>
          </p:cNvPr>
          <p:cNvSpPr txBox="1"/>
          <p:nvPr/>
        </p:nvSpPr>
        <p:spPr>
          <a:xfrm>
            <a:off x="5585689" y="3130186"/>
            <a:ext cx="1730693" cy="285399"/>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ja-JP" altLang="en-US" sz="1100" b="1" dirty="0">
                <a:solidFill>
                  <a:srgbClr val="4472C4"/>
                </a:solidFill>
                <a:latin typeface="Meiryo UI" panose="020B0604030504040204" pitchFamily="50" charset="-128"/>
                <a:ea typeface="Meiryo UI" panose="020B0604030504040204" pitchFamily="50" charset="-128"/>
              </a:rPr>
              <a:t>（現在の伸びを勘案）</a:t>
            </a:r>
            <a:endParaRPr kumimoji="1" lang="en-US" altLang="ja-JP" sz="11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a:extLst>
              <a:ext uri="{FF2B5EF4-FFF2-40B4-BE49-F238E27FC236}">
                <a16:creationId xmlns:a16="http://schemas.microsoft.com/office/drawing/2014/main" id="{D77B38FA-B88D-4277-A440-6EA07B6F1F29}"/>
              </a:ext>
            </a:extLst>
          </p:cNvPr>
          <p:cNvSpPr txBox="1"/>
          <p:nvPr/>
        </p:nvSpPr>
        <p:spPr>
          <a:xfrm>
            <a:off x="64199" y="3326977"/>
            <a:ext cx="632253" cy="215444"/>
          </a:xfrm>
          <a:prstGeom prst="rect">
            <a:avLst/>
          </a:prstGeom>
          <a:noFill/>
        </p:spPr>
        <p:txBody>
          <a:bodyPr wrap="square">
            <a:spAutoFit/>
          </a:bodyPr>
          <a:lstStyle/>
          <a:p>
            <a:r>
              <a:rPr lang="ja-JP" altLang="en-US" sz="800" dirty="0">
                <a:latin typeface="Meiryo UI" panose="020B0604030504040204" pitchFamily="50" charset="-128"/>
                <a:ea typeface="Meiryo UI" panose="020B0604030504040204" pitchFamily="50" charset="-128"/>
              </a:rPr>
              <a:t>（人）</a:t>
            </a:r>
          </a:p>
        </p:txBody>
      </p:sp>
      <p:sp>
        <p:nvSpPr>
          <p:cNvPr id="47" name="テキスト ボックス 46">
            <a:extLst>
              <a:ext uri="{FF2B5EF4-FFF2-40B4-BE49-F238E27FC236}">
                <a16:creationId xmlns:a16="http://schemas.microsoft.com/office/drawing/2014/main" id="{EE0CE494-7FDB-45D2-BA6A-2C4F800C5632}"/>
              </a:ext>
            </a:extLst>
          </p:cNvPr>
          <p:cNvSpPr txBox="1"/>
          <p:nvPr/>
        </p:nvSpPr>
        <p:spPr>
          <a:xfrm>
            <a:off x="7620028" y="3631963"/>
            <a:ext cx="1290950" cy="253916"/>
          </a:xfrm>
          <a:prstGeom prst="rect">
            <a:avLst/>
          </a:prstGeom>
          <a:noFill/>
        </p:spPr>
        <p:txBody>
          <a:bodyPr wrap="square">
            <a:spAutoFit/>
          </a:bodyPr>
          <a:lstStyle/>
          <a:p>
            <a:r>
              <a:rPr kumimoji="1" lang="ja-JP" altLang="en-US" sz="1050" b="1" i="0" u="none" strike="noStrike" kern="1200" cap="none" spc="0" normalizeH="0" baseline="0" noProof="0" dirty="0">
                <a:ln w="38100">
                  <a:solidFill>
                    <a:schemeClr val="bg1"/>
                  </a:solidFill>
                </a:ln>
                <a:solidFill>
                  <a:schemeClr val="bg1"/>
                </a:solidFill>
                <a:effectLst/>
                <a:uLnTx/>
                <a:uFillTx/>
                <a:latin typeface="Meiryo UI" panose="020B0604030504040204" pitchFamily="50" charset="-128"/>
                <a:ea typeface="Meiryo UI" panose="020B0604030504040204" pitchFamily="50" charset="-128"/>
                <a:cs typeface="+mn-cs"/>
              </a:rPr>
              <a:t>▲</a:t>
            </a:r>
            <a:r>
              <a:rPr kumimoji="1" lang="en-US" altLang="ja-JP" sz="1050" b="1" i="0" u="none" strike="noStrike" kern="1200" cap="none" spc="0" normalizeH="0" baseline="0" noProof="0" dirty="0">
                <a:ln w="38100">
                  <a:solidFill>
                    <a:schemeClr val="bg1"/>
                  </a:solidFill>
                </a:ln>
                <a:solidFill>
                  <a:schemeClr val="bg1"/>
                </a:solidFill>
                <a:effectLst/>
                <a:uLnTx/>
                <a:uFillTx/>
                <a:latin typeface="Meiryo UI" panose="020B0604030504040204" pitchFamily="50" charset="-128"/>
                <a:ea typeface="Meiryo UI" panose="020B0604030504040204" pitchFamily="50" charset="-128"/>
                <a:cs typeface="+mn-cs"/>
              </a:rPr>
              <a:t>3,250</a:t>
            </a:r>
            <a:r>
              <a:rPr kumimoji="1" lang="ja-JP" altLang="en-US" sz="1050" b="1" i="0" u="none" strike="noStrike" kern="1200" cap="none" spc="0" normalizeH="0" baseline="0" noProof="0" dirty="0">
                <a:ln w="38100">
                  <a:solidFill>
                    <a:schemeClr val="bg1"/>
                  </a:solidFill>
                </a:ln>
                <a:solidFill>
                  <a:schemeClr val="bg1"/>
                </a:solidFill>
                <a:effectLst/>
                <a:uLnTx/>
                <a:uFillTx/>
                <a:latin typeface="Meiryo UI" panose="020B0604030504040204" pitchFamily="50" charset="-128"/>
                <a:ea typeface="Meiryo UI" panose="020B0604030504040204" pitchFamily="50" charset="-128"/>
                <a:cs typeface="+mn-cs"/>
              </a:rPr>
              <a:t>人</a:t>
            </a:r>
            <a:endParaRPr lang="ja-JP" altLang="en-US" sz="1200" dirty="0">
              <a:ln w="38100">
                <a:solidFill>
                  <a:schemeClr val="bg1"/>
                </a:solidFill>
              </a:ln>
              <a:solidFill>
                <a:schemeClr val="bg1"/>
              </a:solidFill>
            </a:endParaRPr>
          </a:p>
        </p:txBody>
      </p:sp>
      <p:sp>
        <p:nvSpPr>
          <p:cNvPr id="48" name="テキスト ボックス 47">
            <a:extLst>
              <a:ext uri="{FF2B5EF4-FFF2-40B4-BE49-F238E27FC236}">
                <a16:creationId xmlns:a16="http://schemas.microsoft.com/office/drawing/2014/main" id="{45C6EAD2-DDA5-4B92-8BB6-41F0BDA9858E}"/>
              </a:ext>
            </a:extLst>
          </p:cNvPr>
          <p:cNvSpPr txBox="1"/>
          <p:nvPr/>
        </p:nvSpPr>
        <p:spPr>
          <a:xfrm>
            <a:off x="7620028" y="3630874"/>
            <a:ext cx="1290950" cy="253916"/>
          </a:xfrm>
          <a:prstGeom prst="rect">
            <a:avLst/>
          </a:prstGeom>
          <a:noFill/>
        </p:spPr>
        <p:txBody>
          <a:bodyPr wrap="square">
            <a:spAutoFit/>
          </a:bodyPr>
          <a:lstStyle/>
          <a:p>
            <a:r>
              <a:rPr kumimoji="1" lang="ja-JP" altLang="en-US"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3,250</a:t>
            </a:r>
            <a:r>
              <a:rPr kumimoji="1" lang="ja-JP" altLang="en-US"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人</a:t>
            </a:r>
            <a:endParaRPr lang="ja-JP" altLang="en-US" sz="1200" dirty="0"/>
          </a:p>
        </p:txBody>
      </p:sp>
    </p:spTree>
    <p:extLst>
      <p:ext uri="{BB962C8B-B14F-4D97-AF65-F5344CB8AC3E}">
        <p14:creationId xmlns:p14="http://schemas.microsoft.com/office/powerpoint/2010/main" val="3472744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F6225D0-D922-4621-B2D4-8CE4516B4F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4F0F3DA7-EEAC-4ACB-86AF-9CA6506FEE53}"/>
              </a:ext>
            </a:extLst>
          </p:cNvPr>
          <p:cNvSpPr/>
          <p:nvPr/>
        </p:nvSpPr>
        <p:spPr>
          <a:xfrm>
            <a:off x="0" y="0"/>
            <a:ext cx="9906000" cy="461665"/>
          </a:xfrm>
          <a:prstGeom prst="rect">
            <a:avLst/>
          </a:prstGeom>
          <a:solidFill>
            <a:srgbClr val="083465"/>
          </a:solidFill>
        </p:spPr>
        <p:txBody>
          <a:bodyPr wrap="square" l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（４）</a:t>
            </a:r>
            <a:r>
              <a:rPr kumimoji="1" lang="zh-TW"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実施期間</a:t>
            </a:r>
            <a:r>
              <a:rPr kumimoji="1" lang="zh-TW" altLang="en-US"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（万博期間中＋試行期間）</a:t>
            </a:r>
            <a:endParaRPr kumimoji="1" lang="ja-JP"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1" name="テキスト ボックス 10">
            <a:extLst>
              <a:ext uri="{FF2B5EF4-FFF2-40B4-BE49-F238E27FC236}">
                <a16:creationId xmlns:a16="http://schemas.microsoft.com/office/drawing/2014/main" id="{F60B77BA-0A7E-45E1-92F3-0FD5B28BEBBC}"/>
              </a:ext>
            </a:extLst>
          </p:cNvPr>
          <p:cNvSpPr txBox="1"/>
          <p:nvPr/>
        </p:nvSpPr>
        <p:spPr>
          <a:xfrm>
            <a:off x="110611" y="608024"/>
            <a:ext cx="5879127" cy="523220"/>
          </a:xfrm>
          <a:prstGeom prst="rect">
            <a:avLst/>
          </a:prstGeom>
          <a:noFill/>
        </p:spPr>
        <p:txBody>
          <a:bodyPr wrap="square">
            <a:spAutoFit/>
          </a:bodyPr>
          <a:lstStyle>
            <a:defPPr>
              <a:defRPr lang="ja-JP"/>
            </a:defPPr>
            <a:lvl1pPr>
              <a:defRPr sz="2000" b="1">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１．</a:t>
            </a:r>
            <a:r>
              <a:rPr kumimoji="1" lang="ja-JP" altLang="en-US" dirty="0">
                <a:solidFill>
                  <a:prstClr val="black"/>
                </a:solidFill>
              </a:rPr>
              <a:t>万博</a:t>
            </a:r>
            <a:r>
              <a:rPr lang="ja-JP" altLang="en-US" dirty="0">
                <a:solidFill>
                  <a:prstClr val="black"/>
                </a:solidFill>
              </a:rPr>
              <a:t>時のおもてなし体制の確立</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＜資料⑮～</a:t>
            </a:r>
            <a:r>
              <a:rPr lang="ja-JP" altLang="en-US" sz="1600" b="0" dirty="0">
                <a:solidFill>
                  <a:prstClr val="black"/>
                </a:solidFill>
              </a:rPr>
              <a:t>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 name="テキスト ボックス 11">
            <a:extLst>
              <a:ext uri="{FF2B5EF4-FFF2-40B4-BE49-F238E27FC236}">
                <a16:creationId xmlns:a16="http://schemas.microsoft.com/office/drawing/2014/main" id="{5634F1F4-FF79-4CE4-A938-8B7E9CE899D8}"/>
              </a:ext>
            </a:extLst>
          </p:cNvPr>
          <p:cNvSpPr txBox="1"/>
          <p:nvPr/>
        </p:nvSpPr>
        <p:spPr>
          <a:xfrm>
            <a:off x="120444" y="3560580"/>
            <a:ext cx="92202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Meiryo UI" panose="020B0604030504040204" pitchFamily="50" charset="-128"/>
                <a:ea typeface="Meiryo UI" panose="020B0604030504040204" pitchFamily="50" charset="-128"/>
              </a:rPr>
              <a:t>２</a:t>
            </a:r>
            <a:r>
              <a:rPr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住民への周知期間　</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＜資料⑰～</a:t>
            </a:r>
            <a:r>
              <a:rPr lang="ja-JP" altLang="en-US" sz="1600" dirty="0">
                <a:solidFill>
                  <a:prstClr val="black"/>
                </a:solidFill>
                <a:latin typeface="Meiryo UI" panose="020B0604030504040204" pitchFamily="50" charset="-128"/>
                <a:ea typeface="Meiryo UI" panose="020B0604030504040204" pitchFamily="50" charset="-128"/>
              </a:rPr>
              <a:t>⑲</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2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70241596-E926-416E-AB4C-8E79ADDC4337}"/>
              </a:ext>
            </a:extLst>
          </p:cNvPr>
          <p:cNvSpPr txBox="1"/>
          <p:nvPr/>
        </p:nvSpPr>
        <p:spPr>
          <a:xfrm>
            <a:off x="339211" y="4029379"/>
            <a:ext cx="9325899" cy="978217"/>
          </a:xfrm>
          <a:prstGeom prst="rect">
            <a:avLst/>
          </a:prstGeom>
          <a:solidFill>
            <a:srgbClr val="D8E9FC"/>
          </a:solid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b="1" dirty="0">
                <a:solidFill>
                  <a:prstClr val="black"/>
                </a:solidFill>
                <a:latin typeface="Meiryo UI" panose="020B0604030504040204" pitchFamily="50" charset="-128"/>
                <a:ea typeface="Meiryo UI" panose="020B0604030504040204" pitchFamily="50" charset="-128"/>
              </a:rPr>
              <a:t>ライドシェアについては開始初期段階であり、住民等へ十分浸透していない</a:t>
            </a:r>
            <a:r>
              <a:rPr lang="ja-JP" altLang="en-US" sz="1600" b="1" dirty="0">
                <a:solidFill>
                  <a:prstClr val="black"/>
                </a:solidFill>
                <a:latin typeface="Meiryo UI" panose="020B0604030504040204" pitchFamily="50" charset="-128"/>
                <a:ea typeface="Meiryo UI" panose="020B0604030504040204" pitchFamily="50" charset="-128"/>
              </a:rPr>
              <a:t>。このため、万博時に安心してライドシェアを活用していただけるよう、一定期間をかけて丁寧な周知を行う必要</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defTabSz="914400">
              <a:lnSpc>
                <a:spcPct val="130000"/>
              </a:lnSpc>
              <a:defRPr/>
            </a:pPr>
            <a:r>
              <a:rPr kumimoji="1" lang="ja-JP" altLang="en-US" sz="1400" b="1" dirty="0">
                <a:solidFill>
                  <a:prstClr val="black"/>
                </a:solidFill>
                <a:latin typeface="Meiryo UI" panose="020B0604030504040204" pitchFamily="50" charset="-128"/>
                <a:ea typeface="Meiryo UI" panose="020B0604030504040204" pitchFamily="50" charset="-128"/>
              </a:rPr>
              <a:t>　　</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（ライドシェア認知度）約</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民間機関の調査結果＜東京・愛知・大阪・京都・福岡での調査＞）</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C7334CED-32C7-4F29-9909-1665A9836EB1}"/>
              </a:ext>
            </a:extLst>
          </p:cNvPr>
          <p:cNvSpPr txBox="1"/>
          <p:nvPr/>
        </p:nvSpPr>
        <p:spPr>
          <a:xfrm>
            <a:off x="329379" y="1167510"/>
            <a:ext cx="9325899" cy="1973554"/>
          </a:xfrm>
          <a:prstGeom prst="rect">
            <a:avLst/>
          </a:prstGeom>
          <a:solidFill>
            <a:srgbClr val="D8E9FC"/>
          </a:solid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b="1" dirty="0">
                <a:solidFill>
                  <a:prstClr val="black"/>
                </a:solidFill>
                <a:latin typeface="Meiryo UI" panose="020B0604030504040204" pitchFamily="50" charset="-128"/>
                <a:ea typeface="Meiryo UI" panose="020B0604030504040204" pitchFamily="50" charset="-128"/>
              </a:rPr>
              <a:t>万博時に最大限の「おもてなし」を実現するためには、ドライバーの教育や安全体制の構築など万全な準備</a:t>
            </a:r>
            <a:r>
              <a:rPr lang="ja-JP" altLang="en-US" sz="1600" b="1" dirty="0">
                <a:solidFill>
                  <a:prstClr val="black"/>
                </a:solidFill>
                <a:latin typeface="Meiryo UI" panose="020B0604030504040204" pitchFamily="50" charset="-128"/>
                <a:ea typeface="Meiryo UI" panose="020B0604030504040204" pitchFamily="50" charset="-128"/>
              </a:rPr>
              <a:t>が</a:t>
            </a:r>
            <a:r>
              <a:rPr kumimoji="1" lang="ja-JP" altLang="en-US" sz="1600" b="1" dirty="0">
                <a:solidFill>
                  <a:prstClr val="black"/>
                </a:solidFill>
                <a:latin typeface="Meiryo UI" panose="020B0604030504040204" pitchFamily="50" charset="-128"/>
                <a:ea typeface="Meiryo UI" panose="020B0604030504040204" pitchFamily="50" charset="-128"/>
              </a:rPr>
              <a:t>必要</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lang="ja-JP" altLang="en-US" sz="1600" b="1" dirty="0">
                <a:solidFill>
                  <a:prstClr val="black"/>
                </a:solidFill>
                <a:latin typeface="Meiryo UI" panose="020B0604030504040204" pitchFamily="50" charset="-128"/>
                <a:ea typeface="Meiryo UI" panose="020B0604030504040204" pitchFamily="50" charset="-128"/>
              </a:rPr>
              <a:t>このため、万博までに一定の準備期間を設け、移動需要が増加するイベント等において、複数回の試行実施・検証・改善を実施していくことが必要</a:t>
            </a:r>
            <a:endParaRPr lang="en-US" altLang="ja-JP" sz="1600" b="1" dirty="0">
              <a:solidFill>
                <a:prstClr val="black"/>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また、万博時には約</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7,500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lang="en-US" altLang="ja-JP" sz="1600" b="1" dirty="0">
                <a:solidFill>
                  <a:prstClr val="black"/>
                </a:solidFill>
                <a:latin typeface="Meiryo UI" panose="020B0604030504040204" pitchFamily="50" charset="-128"/>
                <a:ea typeface="Meiryo UI" panose="020B0604030504040204" pitchFamily="50" charset="-128"/>
              </a:rPr>
              <a:t>11,000</a:t>
            </a:r>
            <a:r>
              <a:rPr lang="ja-JP" altLang="en-US" sz="1600" b="1" dirty="0">
                <a:solidFill>
                  <a:prstClr val="black"/>
                </a:solidFill>
                <a:latin typeface="Meiryo UI" panose="020B0604030504040204" pitchFamily="50" charset="-128"/>
                <a:ea typeface="Meiryo UI" panose="020B0604030504040204" pitchFamily="50" charset="-128"/>
              </a:rPr>
              <a:t>人</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のライドシェアドライバーの確保が必要であり、試行実施を重ねながらドライバーの採用・教育を時間をかけて行っていく必要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二等辺三角形 17">
            <a:extLst>
              <a:ext uri="{FF2B5EF4-FFF2-40B4-BE49-F238E27FC236}">
                <a16:creationId xmlns:a16="http://schemas.microsoft.com/office/drawing/2014/main" id="{C7C937A1-E1FE-44D7-A592-44D60015024D}"/>
              </a:ext>
            </a:extLst>
          </p:cNvPr>
          <p:cNvSpPr/>
          <p:nvPr/>
        </p:nvSpPr>
        <p:spPr>
          <a:xfrm flipV="1">
            <a:off x="4373526" y="5570400"/>
            <a:ext cx="1158948" cy="37311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D22FEA74-6271-4FDB-A0FB-9D7AA02F78AA}"/>
              </a:ext>
            </a:extLst>
          </p:cNvPr>
          <p:cNvSpPr txBox="1"/>
          <p:nvPr/>
        </p:nvSpPr>
        <p:spPr>
          <a:xfrm>
            <a:off x="339211" y="6073637"/>
            <a:ext cx="9316068" cy="401328"/>
          </a:xfrm>
          <a:prstGeom prst="rect">
            <a:avLst/>
          </a:prstGeom>
          <a:solidFill>
            <a:schemeClr val="accent4">
              <a:lumMod val="20000"/>
              <a:lumOff val="80000"/>
            </a:schemeClr>
          </a:solidFill>
          <a:ln w="38100" cmpd="thickThin">
            <a:solidFill>
              <a:srgbClr val="FF0000"/>
            </a:solidFill>
          </a:ln>
        </p:spPr>
        <p:txBody>
          <a:bodyPr wrap="square" lIns="180000" rIns="180000">
            <a:spAutoFit/>
          </a:bodyPr>
          <a:lstStyle>
            <a:defPPr>
              <a:defRPr lang="ja-JP"/>
            </a:defPPr>
            <a:lvl1pPr marR="0" lvl="0" indent="0" algn="ctr" fontAlgn="auto">
              <a:lnSpc>
                <a:spcPct val="130000"/>
              </a:lnSpc>
              <a:spcBef>
                <a:spcPts val="0"/>
              </a:spcBef>
              <a:spcAft>
                <a:spcPts val="0"/>
              </a:spcAft>
              <a:buClrTx/>
              <a:buSzTx/>
              <a:buFont typeface="Wingdings" panose="05000000000000000000" pitchFamily="2" charset="2"/>
              <a:buNone/>
              <a:tabLst/>
              <a:defRPr b="0" i="0" u="none" strike="noStrike" cap="none" spc="0" normalizeH="0" baseline="0">
                <a:ln>
                  <a:noFill/>
                </a:ln>
                <a:solidFill>
                  <a:srgbClr val="FF0000"/>
                </a:solidFill>
                <a:effectLst/>
                <a:uLnTx/>
                <a:uFillTx/>
                <a:latin typeface="HG創英角ｺﾞｼｯｸUB" panose="020B0909000000000000" pitchFamily="49" charset="-128"/>
                <a:ea typeface="HG創英角ｺﾞｼｯｸUB" panose="020B0909000000000000" pitchFamily="49" charset="-128"/>
              </a:defRPr>
            </a:lvl1pPr>
          </a:lstStyle>
          <a:p>
            <a:r>
              <a:rPr lang="ja-JP" altLang="en-US" dirty="0"/>
              <a:t>万博期間中の「おもてなし」には、事前の試行・検証、一定の改善期間が必要</a:t>
            </a:r>
            <a:endParaRPr lang="en-US" altLang="ja-JP" dirty="0"/>
          </a:p>
        </p:txBody>
      </p:sp>
    </p:spTree>
    <p:extLst>
      <p:ext uri="{BB962C8B-B14F-4D97-AF65-F5344CB8AC3E}">
        <p14:creationId xmlns:p14="http://schemas.microsoft.com/office/powerpoint/2010/main" val="2556984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24855DA-9BE3-447B-8E56-3AE633EAF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19" y="3034456"/>
            <a:ext cx="4267241" cy="2909483"/>
          </a:xfrm>
          <a:prstGeom prst="rect">
            <a:avLst/>
          </a:prstGeom>
        </p:spPr>
      </p:pic>
      <p:sp>
        <p:nvSpPr>
          <p:cNvPr id="4" name="スライド番号プレースホルダー 3">
            <a:extLst>
              <a:ext uri="{FF2B5EF4-FFF2-40B4-BE49-F238E27FC236}">
                <a16:creationId xmlns:a16="http://schemas.microsoft.com/office/drawing/2014/main" id="{8AA69AD8-B038-4F89-A9FD-9C5F2D8465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5FC69849-C07E-4ACB-9A71-0D74E317A8A7}"/>
              </a:ext>
            </a:extLst>
          </p:cNvPr>
          <p:cNvSpPr/>
          <p:nvPr/>
        </p:nvSpPr>
        <p:spPr>
          <a:xfrm>
            <a:off x="64200" y="642595"/>
            <a:ext cx="9777600" cy="696024"/>
          </a:xfrm>
          <a:prstGeom prst="rect">
            <a:avLst/>
          </a:prstGeom>
          <a:solidFill>
            <a:srgbClr val="D8E9FC"/>
          </a:solidFill>
          <a:ln w="6350">
            <a:noFill/>
          </a:ln>
        </p:spPr>
        <p:txBody>
          <a:bodyPr wrap="square">
            <a:spAutoFit/>
          </a:bodyPr>
          <a:lstStyle/>
          <a:p>
            <a:pPr marL="285750" lvl="0" indent="-285750">
              <a:lnSpc>
                <a:spcPct val="140000"/>
              </a:lnSpc>
              <a:buFont typeface="Wingdings" panose="05000000000000000000" pitchFamily="2" charset="2"/>
              <a:buChar char="l"/>
              <a:defRPr/>
            </a:pPr>
            <a:r>
              <a:rPr lang="ja-JP" altLang="en-US" sz="1500" b="1" dirty="0">
                <a:solidFill>
                  <a:prstClr val="black"/>
                </a:solidFill>
                <a:latin typeface="Meiryo UI" panose="020B0604030504040204" pitchFamily="50" charset="-128"/>
                <a:ea typeface="Meiryo UI" panose="020B0604030504040204" pitchFamily="50" charset="-128"/>
              </a:rPr>
              <a:t>国内外から来阪される観光客は、</a:t>
            </a:r>
            <a:r>
              <a:rPr lang="en-US" altLang="ja-JP" sz="1500" b="1" dirty="0">
                <a:solidFill>
                  <a:prstClr val="black"/>
                </a:solidFill>
                <a:latin typeface="Meiryo UI" panose="020B0604030504040204" pitchFamily="50" charset="-128"/>
                <a:ea typeface="Meiryo UI" panose="020B0604030504040204" pitchFamily="50" charset="-128"/>
              </a:rPr>
              <a:t>10</a:t>
            </a:r>
            <a:r>
              <a:rPr lang="ja-JP" altLang="en-US" sz="1500" b="1" dirty="0">
                <a:solidFill>
                  <a:prstClr val="black"/>
                </a:solidFill>
                <a:latin typeface="Meiryo UI" panose="020B0604030504040204" pitchFamily="50" charset="-128"/>
                <a:ea typeface="Meiryo UI" panose="020B0604030504040204" pitchFamily="50" charset="-128"/>
              </a:rPr>
              <a:t>～</a:t>
            </a:r>
            <a:r>
              <a:rPr lang="en-US" altLang="ja-JP" sz="1500" b="1" dirty="0">
                <a:solidFill>
                  <a:prstClr val="black"/>
                </a:solidFill>
                <a:latin typeface="Meiryo UI" panose="020B0604030504040204" pitchFamily="50" charset="-128"/>
                <a:ea typeface="Meiryo UI" panose="020B0604030504040204" pitchFamily="50" charset="-128"/>
              </a:rPr>
              <a:t>12</a:t>
            </a:r>
            <a:r>
              <a:rPr lang="ja-JP" altLang="en-US" sz="1500" b="1" dirty="0">
                <a:solidFill>
                  <a:prstClr val="black"/>
                </a:solidFill>
                <a:latin typeface="Meiryo UI" panose="020B0604030504040204" pitchFamily="50" charset="-128"/>
                <a:ea typeface="Meiryo UI" panose="020B0604030504040204" pitchFamily="50" charset="-128"/>
              </a:rPr>
              <a:t>月にピーク。年度後半は前半と比較しても多数の方が来阪</a:t>
            </a:r>
            <a:endParaRPr lang="en-US" altLang="ja-JP" sz="1500" b="1" dirty="0">
              <a:solidFill>
                <a:prstClr val="black"/>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l"/>
              <a:tabLst/>
              <a:defRPr/>
            </a:pP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年度後半にかけて、様々なイベントが開催されており、移動需要が高まる時期として、試行実施期間に適している</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A44F59AE-4D44-4004-BA0F-AAFA97EBB311}"/>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資料⑮　試行実施・検証・改善期間</a:t>
            </a:r>
            <a:endParaRPr kumimoji="0" lang="en-US" altLang="ja-JP" sz="2400" dirty="0">
              <a:latin typeface="HGS創英角ｺﾞｼｯｸUB" panose="020B0900000000000000" pitchFamily="50" charset="-128"/>
              <a:ea typeface="HGS創英角ｺﾞｼｯｸUB" panose="020B0900000000000000" pitchFamily="50" charset="-128"/>
            </a:endParaRPr>
          </a:p>
        </p:txBody>
      </p:sp>
      <p:cxnSp>
        <p:nvCxnSpPr>
          <p:cNvPr id="27" name="直線コネクタ 26">
            <a:extLst>
              <a:ext uri="{FF2B5EF4-FFF2-40B4-BE49-F238E27FC236}">
                <a16:creationId xmlns:a16="http://schemas.microsoft.com/office/drawing/2014/main" id="{9452F99E-46BE-40EE-956F-A00D5893FCEE}"/>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840DB190-3AF2-4BE3-9FEA-636277E7A6BC}"/>
              </a:ext>
            </a:extLst>
          </p:cNvPr>
          <p:cNvSpPr/>
          <p:nvPr/>
        </p:nvSpPr>
        <p:spPr>
          <a:xfrm>
            <a:off x="2659310" y="5461233"/>
            <a:ext cx="852387" cy="253916"/>
          </a:xfrm>
          <a:prstGeom prst="rect">
            <a:avLst/>
          </a:prstGeom>
          <a:solidFill>
            <a:srgbClr val="F758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DBD2BFB4-3A0D-419B-BC84-67403526E27E}"/>
              </a:ext>
            </a:extLst>
          </p:cNvPr>
          <p:cNvSpPr txBox="1"/>
          <p:nvPr/>
        </p:nvSpPr>
        <p:spPr>
          <a:xfrm>
            <a:off x="64200" y="1534695"/>
            <a:ext cx="4688792" cy="367024"/>
          </a:xfrm>
          <a:prstGeom prst="rect">
            <a:avLst/>
          </a:prstGeom>
          <a:noFill/>
        </p:spPr>
        <p:txBody>
          <a:bodyPr wrap="square">
            <a:spAutoFit/>
          </a:bodyPr>
          <a:lstStyle/>
          <a:p>
            <a:pPr marL="0" marR="0" lvl="0" indent="87313" algn="ctr"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＜大阪の月別延べ宿泊者数</a:t>
            </a:r>
            <a:r>
              <a:rPr kumimoji="1" lang="ja-JP" altLang="en-US" sz="105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2023</a:t>
            </a:r>
            <a:r>
              <a:rPr lang="ja-JP" altLang="en-US" sz="1050" dirty="0">
                <a:solidFill>
                  <a:prstClr val="black"/>
                </a:solidFill>
                <a:latin typeface="HGS創英角ｺﾞｼｯｸUB" panose="020B0900000000000000" pitchFamily="50" charset="-128"/>
                <a:ea typeface="HGS創英角ｺﾞｼｯｸUB" panose="020B0900000000000000" pitchFamily="50" charset="-128"/>
              </a:rPr>
              <a:t>年度</a:t>
            </a:r>
            <a:r>
              <a:rPr kumimoji="1" lang="ja-JP" altLang="en-US" sz="105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4" name="テキスト ボックス 23">
            <a:extLst>
              <a:ext uri="{FF2B5EF4-FFF2-40B4-BE49-F238E27FC236}">
                <a16:creationId xmlns:a16="http://schemas.microsoft.com/office/drawing/2014/main" id="{A05187FA-633A-4075-881F-0057FBC939FD}"/>
              </a:ext>
            </a:extLst>
          </p:cNvPr>
          <p:cNvSpPr txBox="1"/>
          <p:nvPr/>
        </p:nvSpPr>
        <p:spPr>
          <a:xfrm>
            <a:off x="1063224" y="2625199"/>
            <a:ext cx="1139262"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solidFill>
                  <a:schemeClr val="accent1"/>
                </a:solidFill>
                <a:latin typeface="Meiryo UI" panose="020B0604030504040204" pitchFamily="50" charset="-128"/>
                <a:ea typeface="Meiryo UI" panose="020B0604030504040204" pitchFamily="50" charset="-128"/>
              </a:rPr>
              <a:t>前半</a:t>
            </a:r>
            <a:r>
              <a:rPr lang="en-US" altLang="ja-JP" sz="1050" b="1" dirty="0">
                <a:solidFill>
                  <a:schemeClr val="accent1"/>
                </a:solidFill>
                <a:latin typeface="Meiryo UI" panose="020B0604030504040204" pitchFamily="50" charset="-128"/>
                <a:ea typeface="Meiryo UI" panose="020B0604030504040204" pitchFamily="50" charset="-128"/>
              </a:rPr>
              <a:t>(4-9</a:t>
            </a:r>
            <a:r>
              <a:rPr lang="ja-JP" altLang="en-US" sz="1050" b="1" dirty="0">
                <a:solidFill>
                  <a:schemeClr val="accent1"/>
                </a:solidFill>
                <a:latin typeface="Meiryo UI" panose="020B0604030504040204" pitchFamily="50" charset="-128"/>
                <a:ea typeface="Meiryo UI" panose="020B0604030504040204" pitchFamily="50" charset="-128"/>
              </a:rPr>
              <a:t>月</a:t>
            </a:r>
            <a:r>
              <a:rPr lang="en-US" altLang="ja-JP" sz="1050" b="1" dirty="0">
                <a:solidFill>
                  <a:schemeClr val="accent1"/>
                </a:solidFill>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b="1" dirty="0">
                <a:solidFill>
                  <a:schemeClr val="accent1"/>
                </a:solidFill>
                <a:latin typeface="Meiryo UI" panose="020B0604030504040204" pitchFamily="50" charset="-128"/>
                <a:ea typeface="Meiryo UI" panose="020B0604030504040204" pitchFamily="50" charset="-128"/>
              </a:rPr>
              <a:t>25</a:t>
            </a:r>
            <a:r>
              <a:rPr kumimoji="1" lang="en-US" altLang="ja-JP" sz="105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,250</a:t>
            </a:r>
            <a:r>
              <a:rPr kumimoji="1" lang="ja-JP" altLang="en-US" sz="105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千人</a:t>
            </a:r>
            <a:endParaRPr kumimoji="1" lang="en-US" altLang="ja-JP" sz="105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2404D817-CBDC-48F1-8CD4-553DEB85A22A}"/>
              </a:ext>
            </a:extLst>
          </p:cNvPr>
          <p:cNvSpPr txBox="1"/>
          <p:nvPr/>
        </p:nvSpPr>
        <p:spPr>
          <a:xfrm>
            <a:off x="3017859" y="2618958"/>
            <a:ext cx="1139262"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solidFill>
                  <a:srgbClr val="F7581E"/>
                </a:solidFill>
                <a:latin typeface="Meiryo UI" panose="020B0604030504040204" pitchFamily="50" charset="-128"/>
                <a:ea typeface="Meiryo UI" panose="020B0604030504040204" pitchFamily="50" charset="-128"/>
              </a:rPr>
              <a:t>後半</a:t>
            </a:r>
            <a:r>
              <a:rPr lang="en-US" altLang="ja-JP" sz="1050" b="1" dirty="0">
                <a:solidFill>
                  <a:srgbClr val="F7581E"/>
                </a:solidFill>
                <a:latin typeface="Meiryo UI" panose="020B0604030504040204" pitchFamily="50" charset="-128"/>
                <a:ea typeface="Meiryo UI" panose="020B0604030504040204" pitchFamily="50" charset="-128"/>
              </a:rPr>
              <a:t>(10-3</a:t>
            </a:r>
            <a:r>
              <a:rPr lang="ja-JP" altLang="en-US" sz="1050" b="1" dirty="0">
                <a:solidFill>
                  <a:srgbClr val="F7581E"/>
                </a:solidFill>
                <a:latin typeface="Meiryo UI" panose="020B0604030504040204" pitchFamily="50" charset="-128"/>
                <a:ea typeface="Meiryo UI" panose="020B0604030504040204" pitchFamily="50" charset="-128"/>
              </a:rPr>
              <a:t>月</a:t>
            </a:r>
            <a:r>
              <a:rPr lang="en-US" altLang="ja-JP" sz="1050" b="1" dirty="0">
                <a:solidFill>
                  <a:srgbClr val="F7581E"/>
                </a:solidFill>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b="1" dirty="0">
                <a:solidFill>
                  <a:srgbClr val="F7581E"/>
                </a:solidFill>
                <a:latin typeface="Meiryo UI" panose="020B0604030504040204" pitchFamily="50" charset="-128"/>
                <a:ea typeface="Meiryo UI" panose="020B0604030504040204" pitchFamily="50" charset="-128"/>
              </a:rPr>
              <a:t>27</a:t>
            </a:r>
            <a:r>
              <a:rPr kumimoji="1" lang="en-US" altLang="ja-JP" sz="105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,351</a:t>
            </a:r>
            <a:r>
              <a:rPr kumimoji="1" lang="ja-JP" altLang="en-US" sz="105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千人</a:t>
            </a:r>
            <a:endParaRPr kumimoji="1" lang="en-US" altLang="ja-JP" sz="105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F401D311-D172-4E4D-BC36-E1521B873091}"/>
              </a:ext>
            </a:extLst>
          </p:cNvPr>
          <p:cNvSpPr/>
          <p:nvPr/>
        </p:nvSpPr>
        <p:spPr>
          <a:xfrm>
            <a:off x="164184" y="1989692"/>
            <a:ext cx="443014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国内外からの大阪の月別延べ宿泊者数は、年度後半（</a:t>
            </a:r>
            <a:r>
              <a:rPr lang="en-US" altLang="ja-JP" sz="1200" b="1" dirty="0">
                <a:solidFill>
                  <a:prstClr val="black"/>
                </a:solidFill>
                <a:latin typeface="Meiryo UI" panose="020B0604030504040204" pitchFamily="50" charset="-128"/>
                <a:ea typeface="Meiryo UI" panose="020B0604030504040204" pitchFamily="50" charset="-128"/>
              </a:rPr>
              <a:t>10-3</a:t>
            </a:r>
            <a:r>
              <a:rPr lang="ja-JP" altLang="en-US" sz="1200" b="1" dirty="0">
                <a:solidFill>
                  <a:prstClr val="black"/>
                </a:solidFill>
                <a:latin typeface="Meiryo UI" panose="020B0604030504040204" pitchFamily="50" charset="-128"/>
                <a:ea typeface="Meiryo UI" panose="020B0604030504040204" pitchFamily="50" charset="-128"/>
              </a:rPr>
              <a:t>月）の方が１割程度多く、</a:t>
            </a:r>
            <a:r>
              <a:rPr lang="en-US" altLang="ja-JP" sz="1200" b="1" dirty="0">
                <a:solidFill>
                  <a:prstClr val="black"/>
                </a:solidFill>
                <a:latin typeface="Meiryo UI" panose="020B0604030504040204" pitchFamily="50" charset="-128"/>
                <a:ea typeface="Meiryo UI" panose="020B0604030504040204" pitchFamily="50" charset="-128"/>
              </a:rPr>
              <a:t>10-12</a:t>
            </a:r>
            <a:r>
              <a:rPr lang="ja-JP" altLang="en-US" sz="1200" b="1" dirty="0">
                <a:solidFill>
                  <a:prstClr val="black"/>
                </a:solidFill>
                <a:latin typeface="Meiryo UI" panose="020B0604030504040204" pitchFamily="50" charset="-128"/>
                <a:ea typeface="Meiryo UI" panose="020B0604030504040204" pitchFamily="50" charset="-128"/>
              </a:rPr>
              <a:t>月にかけてピーク</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0136665C-3481-4D0D-99F9-F5D230950447}"/>
              </a:ext>
            </a:extLst>
          </p:cNvPr>
          <p:cNvSpPr txBox="1"/>
          <p:nvPr/>
        </p:nvSpPr>
        <p:spPr>
          <a:xfrm>
            <a:off x="5153008" y="1537814"/>
            <a:ext cx="4688792" cy="367024"/>
          </a:xfrm>
          <a:prstGeom prst="rect">
            <a:avLst/>
          </a:prstGeom>
          <a:noFill/>
        </p:spPr>
        <p:txBody>
          <a:bodyPr wrap="square">
            <a:spAutoFit/>
          </a:bodyPr>
          <a:lstStyle/>
          <a:p>
            <a:pPr marL="0" marR="0" lvl="0" indent="87313" algn="ctr"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＜府内の主なイベント</a:t>
            </a:r>
            <a:r>
              <a:rPr kumimoji="1" lang="ja-JP" altLang="en-US" sz="105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（年度後半）</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9" name="右中かっこ 28">
            <a:extLst>
              <a:ext uri="{FF2B5EF4-FFF2-40B4-BE49-F238E27FC236}">
                <a16:creationId xmlns:a16="http://schemas.microsoft.com/office/drawing/2014/main" id="{0F2AA618-48B3-4418-B499-A07F38A2D675}"/>
              </a:ext>
            </a:extLst>
          </p:cNvPr>
          <p:cNvSpPr/>
          <p:nvPr/>
        </p:nvSpPr>
        <p:spPr>
          <a:xfrm rot="16200000">
            <a:off x="3010796" y="3063883"/>
            <a:ext cx="153639" cy="781050"/>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DFF0C5C8-E3DA-4DE1-AD2C-390BE594D505}"/>
              </a:ext>
            </a:extLst>
          </p:cNvPr>
          <p:cNvSpPr txBox="1"/>
          <p:nvPr/>
        </p:nvSpPr>
        <p:spPr>
          <a:xfrm>
            <a:off x="2526373" y="3065864"/>
            <a:ext cx="1139262"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ピーク期間</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33" name="正方形/長方形 32">
            <a:extLst>
              <a:ext uri="{FF2B5EF4-FFF2-40B4-BE49-F238E27FC236}">
                <a16:creationId xmlns:a16="http://schemas.microsoft.com/office/drawing/2014/main" id="{775AA1C0-D612-4108-A6E4-0FFFB4F9AFD8}"/>
              </a:ext>
            </a:extLst>
          </p:cNvPr>
          <p:cNvSpPr/>
          <p:nvPr/>
        </p:nvSpPr>
        <p:spPr>
          <a:xfrm>
            <a:off x="5159276" y="1985685"/>
            <a:ext cx="4430140" cy="24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年末年始にかけて様々なイベントが開催</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6C85D7FB-894A-491A-88C1-7B7909DC3AE6}"/>
              </a:ext>
            </a:extLst>
          </p:cNvPr>
          <p:cNvSpPr txBox="1"/>
          <p:nvPr/>
        </p:nvSpPr>
        <p:spPr>
          <a:xfrm>
            <a:off x="3369516" y="5737419"/>
            <a:ext cx="1139262" cy="1692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500" dirty="0">
                <a:latin typeface="Meiryo UI" panose="020B0604030504040204" pitchFamily="50" charset="-128"/>
                <a:ea typeface="Meiryo UI" panose="020B0604030504040204" pitchFamily="50" charset="-128"/>
              </a:rPr>
              <a:t>出典：観光庁（宿泊旅行統計調査）</a:t>
            </a:r>
          </a:p>
        </p:txBody>
      </p:sp>
      <p:graphicFrame>
        <p:nvGraphicFramePr>
          <p:cNvPr id="40" name="表 28">
            <a:extLst>
              <a:ext uri="{FF2B5EF4-FFF2-40B4-BE49-F238E27FC236}">
                <a16:creationId xmlns:a16="http://schemas.microsoft.com/office/drawing/2014/main" id="{2D446A15-96A7-4DFD-A49F-F16D9E3C5E2A}"/>
              </a:ext>
            </a:extLst>
          </p:cNvPr>
          <p:cNvGraphicFramePr>
            <a:graphicFrameLocks noGrp="1"/>
          </p:cNvGraphicFramePr>
          <p:nvPr>
            <p:extLst>
              <p:ext uri="{D42A27DB-BD31-4B8C-83A1-F6EECF244321}">
                <p14:modId xmlns:p14="http://schemas.microsoft.com/office/powerpoint/2010/main" val="2580583817"/>
              </p:ext>
            </p:extLst>
          </p:nvPr>
        </p:nvGraphicFramePr>
        <p:xfrm>
          <a:off x="5379511" y="2565556"/>
          <a:ext cx="3852000" cy="356400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4271379317"/>
                    </a:ext>
                  </a:extLst>
                </a:gridCol>
                <a:gridCol w="360000">
                  <a:extLst>
                    <a:ext uri="{9D8B030D-6E8A-4147-A177-3AD203B41FA5}">
                      <a16:colId xmlns:a16="http://schemas.microsoft.com/office/drawing/2014/main" val="263992943"/>
                    </a:ext>
                  </a:extLst>
                </a:gridCol>
                <a:gridCol w="360000">
                  <a:extLst>
                    <a:ext uri="{9D8B030D-6E8A-4147-A177-3AD203B41FA5}">
                      <a16:colId xmlns:a16="http://schemas.microsoft.com/office/drawing/2014/main" val="2902212656"/>
                    </a:ext>
                  </a:extLst>
                </a:gridCol>
                <a:gridCol w="360000">
                  <a:extLst>
                    <a:ext uri="{9D8B030D-6E8A-4147-A177-3AD203B41FA5}">
                      <a16:colId xmlns:a16="http://schemas.microsoft.com/office/drawing/2014/main" val="569021299"/>
                    </a:ext>
                  </a:extLst>
                </a:gridCol>
                <a:gridCol w="360000">
                  <a:extLst>
                    <a:ext uri="{9D8B030D-6E8A-4147-A177-3AD203B41FA5}">
                      <a16:colId xmlns:a16="http://schemas.microsoft.com/office/drawing/2014/main" val="1406620294"/>
                    </a:ext>
                  </a:extLst>
                </a:gridCol>
                <a:gridCol w="360000">
                  <a:extLst>
                    <a:ext uri="{9D8B030D-6E8A-4147-A177-3AD203B41FA5}">
                      <a16:colId xmlns:a16="http://schemas.microsoft.com/office/drawing/2014/main" val="3390361723"/>
                    </a:ext>
                  </a:extLst>
                </a:gridCol>
                <a:gridCol w="360000">
                  <a:extLst>
                    <a:ext uri="{9D8B030D-6E8A-4147-A177-3AD203B41FA5}">
                      <a16:colId xmlns:a16="http://schemas.microsoft.com/office/drawing/2014/main" val="441630494"/>
                    </a:ext>
                  </a:extLst>
                </a:gridCol>
              </a:tblGrid>
              <a:tr h="39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ysClr val="windowText" lastClr="000000"/>
                          </a:solidFill>
                          <a:latin typeface="Meiryo UI" panose="020B0604030504040204" pitchFamily="50" charset="-128"/>
                          <a:ea typeface="Meiryo UI" panose="020B0604030504040204" pitchFamily="50" charset="-128"/>
                        </a:rPr>
                        <a:t>イベント</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10</a:t>
                      </a:r>
                      <a:r>
                        <a:rPr kumimoji="1" lang="ja-JP" altLang="en-US" sz="900" b="1" dirty="0">
                          <a:solidFill>
                            <a:schemeClr val="tx1"/>
                          </a:solidFill>
                          <a:latin typeface="Meiryo UI" panose="020B0604030504040204" pitchFamily="50" charset="-128"/>
                          <a:ea typeface="Meiryo UI" panose="020B0604030504040204" pitchFamily="50" charset="-128"/>
                        </a:rPr>
                        <a:t>月</a:t>
                      </a: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11</a:t>
                      </a:r>
                      <a:r>
                        <a:rPr kumimoji="1" lang="ja-JP" altLang="en-US" sz="900" b="1" dirty="0">
                          <a:solidFill>
                            <a:schemeClr val="tx1"/>
                          </a:solidFill>
                          <a:latin typeface="Meiryo UI" panose="020B0604030504040204" pitchFamily="50" charset="-128"/>
                          <a:ea typeface="Meiryo UI" panose="020B0604030504040204" pitchFamily="50" charset="-128"/>
                        </a:rPr>
                        <a:t>月</a:t>
                      </a: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12</a:t>
                      </a:r>
                      <a:r>
                        <a:rPr kumimoji="1" lang="ja-JP" altLang="en-US" sz="900" b="1" dirty="0">
                          <a:solidFill>
                            <a:schemeClr val="tx1"/>
                          </a:solidFill>
                          <a:latin typeface="Meiryo UI" panose="020B0604030504040204" pitchFamily="50" charset="-128"/>
                          <a:ea typeface="Meiryo UI" panose="020B0604030504040204" pitchFamily="50" charset="-128"/>
                        </a:rPr>
                        <a:t>月</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月</a:t>
                      </a: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月</a:t>
                      </a: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3</a:t>
                      </a:r>
                      <a:r>
                        <a:rPr kumimoji="1" lang="ja-JP" altLang="en-US" sz="900" b="1" dirty="0">
                          <a:solidFill>
                            <a:schemeClr val="tx1"/>
                          </a:solidFill>
                          <a:latin typeface="Meiryo UI" panose="020B0604030504040204" pitchFamily="50" charset="-128"/>
                          <a:ea typeface="Meiryo UI" panose="020B0604030504040204" pitchFamily="50" charset="-128"/>
                        </a:rPr>
                        <a:t>月</a:t>
                      </a: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extLst>
                  <a:ext uri="{0D108BD9-81ED-4DB2-BD59-A6C34878D82A}">
                    <a16:rowId xmlns:a16="http://schemas.microsoft.com/office/drawing/2014/main" val="1862572230"/>
                  </a:ext>
                </a:extLst>
              </a:tr>
              <a:tr h="43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祭り</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p>
                    <a:p>
                      <a:pPr marL="182563"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堺まつり（堺市）</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marL="182563"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だんじり祭り（岸和田市）　など</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468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2591128"/>
                  </a:ext>
                </a:extLst>
              </a:tr>
              <a:tr h="504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秋のイベント</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p>
                    <a:p>
                      <a:pPr marL="182563"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御堂筋オータムパーティ（大阪市）</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marL="182563"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道頓堀リバーフェスティバル（大阪市）</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marL="182563"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大阪芸術花火（泉佐野市）　など</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468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532900"/>
                  </a:ext>
                </a:extLst>
              </a:tr>
              <a:tr h="43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紅葉</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p>
                    <a:p>
                      <a:pPr marL="182563"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箕面の滝</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箕面公園</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（箕面市）</a:t>
                      </a:r>
                    </a:p>
                    <a:p>
                      <a:pPr marL="182563"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大阪城公園（大阪市）　など</a:t>
                      </a:r>
                      <a:endParaRPr lang="en-US" altLang="ja-JP" sz="700" b="1" i="0" u="none" strike="noStrike" dirty="0">
                        <a:solidFill>
                          <a:srgbClr val="000000"/>
                        </a:solidFill>
                        <a:effectLst/>
                        <a:latin typeface="Meiryo UI" panose="020B0604030504040204" pitchFamily="50" charset="-128"/>
                        <a:ea typeface="Meiryo UI" panose="020B0604030504040204" pitchFamily="50" charset="-128"/>
                      </a:endParaRPr>
                    </a:p>
                  </a:txBody>
                  <a:tcPr marL="468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336545"/>
                  </a:ext>
                </a:extLst>
              </a:tr>
              <a:tr h="36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クリスマス</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p>
                    <a:p>
                      <a:pPr marL="182563"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梅田スノーマンフェスティバル（大阪市）</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marL="182563" marR="0" lvl="0" indent="0" algn="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など</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468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4249304"/>
                  </a:ext>
                </a:extLst>
              </a:tr>
              <a:tr h="504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イルミネーション</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p>
                    <a:p>
                      <a:pPr marL="182563"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大阪・光の饗宴（大阪市）</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marL="182563" indent="0"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いばらきひかりの回廊（茨木市）</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marL="182563"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大東スマイルミネーション（大東市）など</a:t>
                      </a:r>
                    </a:p>
                  </a:txBody>
                  <a:tcPr marL="468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kumimoji="1" lang="ja-JP" altLang="en-US" sz="100" b="1" dirty="0">
                        <a:highlight>
                          <a:srgbClr val="FFFF00"/>
                        </a:highlight>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4106994"/>
                  </a:ext>
                </a:extLst>
              </a:tr>
              <a:tr h="43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初詣など</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p>
                    <a:p>
                      <a:pPr marL="182563"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住吉大社（大阪市）</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marL="182563"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四天王寺（大阪市）　など</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468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7431953"/>
                  </a:ext>
                </a:extLst>
              </a:tr>
              <a:tr h="504000">
                <a:tc>
                  <a:txBody>
                    <a:bodyPr/>
                    <a:lstStyle/>
                    <a:p>
                      <a:pPr algn="l"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梅や桜</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p>
                      <a:pPr marL="0" indent="182563"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大阪城公園（大阪市）</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marL="0" indent="182563"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万博記念公園（吹田市）</a:t>
                      </a:r>
                    </a:p>
                    <a:p>
                      <a:pPr marL="0" indent="182563"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さくらのライトアップ（寝屋川市）　など</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4680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9FC"/>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kumimoji="1" lang="ja-JP" altLang="en-US" sz="100" b="1" dirty="0">
                        <a:latin typeface="Meiryo UI" panose="020B0604030504040204" pitchFamily="50" charset="-128"/>
                        <a:ea typeface="Meiryo UI" panose="020B0604030504040204" pitchFamily="50" charset="-128"/>
                      </a:endParaRPr>
                    </a:p>
                  </a:txBody>
                  <a:tcPr marL="3600" marR="3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565637394"/>
                  </a:ext>
                </a:extLst>
              </a:tr>
            </a:tbl>
          </a:graphicData>
        </a:graphic>
      </p:graphicFrame>
      <p:grpSp>
        <p:nvGrpSpPr>
          <p:cNvPr id="43" name="グループ化 42">
            <a:extLst>
              <a:ext uri="{FF2B5EF4-FFF2-40B4-BE49-F238E27FC236}">
                <a16:creationId xmlns:a16="http://schemas.microsoft.com/office/drawing/2014/main" id="{F71B2C01-399F-47FE-B067-5564144B6728}"/>
              </a:ext>
            </a:extLst>
          </p:cNvPr>
          <p:cNvGrpSpPr/>
          <p:nvPr/>
        </p:nvGrpSpPr>
        <p:grpSpPr>
          <a:xfrm>
            <a:off x="2533233" y="4938906"/>
            <a:ext cx="1144514" cy="256897"/>
            <a:chOff x="2361419" y="4834522"/>
            <a:chExt cx="1144514" cy="256897"/>
          </a:xfrm>
        </p:grpSpPr>
        <p:sp>
          <p:nvSpPr>
            <p:cNvPr id="46" name="テキスト ボックス 45">
              <a:extLst>
                <a:ext uri="{FF2B5EF4-FFF2-40B4-BE49-F238E27FC236}">
                  <a16:creationId xmlns:a16="http://schemas.microsoft.com/office/drawing/2014/main" id="{566AA1B0-D978-4E1B-85EB-32E45CD692AF}"/>
                </a:ext>
              </a:extLst>
            </p:cNvPr>
            <p:cNvSpPr txBox="1"/>
            <p:nvPr/>
          </p:nvSpPr>
          <p:spPr>
            <a:xfrm>
              <a:off x="2361419" y="4837503"/>
              <a:ext cx="1139262"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ln w="38100">
                    <a:solidFill>
                      <a:schemeClr val="bg1"/>
                    </a:solidFill>
                  </a:ln>
                  <a:solidFill>
                    <a:schemeClr val="bg1"/>
                  </a:solidFill>
                  <a:latin typeface="Meiryo UI" panose="020B0604030504040204" pitchFamily="50" charset="-128"/>
                  <a:ea typeface="Meiryo UI" panose="020B0604030504040204" pitchFamily="50" charset="-128"/>
                </a:rPr>
                <a:t>日本人</a:t>
              </a:r>
              <a:endParaRPr kumimoji="1" lang="en-US" altLang="ja-JP" sz="1050" b="1" i="0" u="none" strike="noStrike" kern="1200" cap="none" spc="0" normalizeH="0" baseline="0" noProof="0" dirty="0">
                <a:ln w="38100">
                  <a:solidFill>
                    <a:schemeClr val="bg1"/>
                  </a:solid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136601C8-E579-4A04-BFFD-98C7DB95B587}"/>
                </a:ext>
              </a:extLst>
            </p:cNvPr>
            <p:cNvSpPr txBox="1"/>
            <p:nvPr/>
          </p:nvSpPr>
          <p:spPr>
            <a:xfrm>
              <a:off x="2366671" y="4834522"/>
              <a:ext cx="1139262"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solidFill>
                    <a:schemeClr val="tx1">
                      <a:lumMod val="50000"/>
                      <a:lumOff val="50000"/>
                    </a:schemeClr>
                  </a:solidFill>
                  <a:latin typeface="Meiryo UI" panose="020B0604030504040204" pitchFamily="50" charset="-128"/>
                  <a:ea typeface="Meiryo UI" panose="020B0604030504040204" pitchFamily="50" charset="-128"/>
                </a:rPr>
                <a:t>日本人</a:t>
              </a:r>
              <a:endParaRPr kumimoji="1" lang="en-US" altLang="ja-JP" sz="105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p:txBody>
        </p:sp>
      </p:grpSp>
      <p:sp>
        <p:nvSpPr>
          <p:cNvPr id="50" name="テキスト ボックス 49">
            <a:extLst>
              <a:ext uri="{FF2B5EF4-FFF2-40B4-BE49-F238E27FC236}">
                <a16:creationId xmlns:a16="http://schemas.microsoft.com/office/drawing/2014/main" id="{6057A915-18FF-41E2-A05A-E213F0A3096E}"/>
              </a:ext>
            </a:extLst>
          </p:cNvPr>
          <p:cNvSpPr txBox="1"/>
          <p:nvPr/>
        </p:nvSpPr>
        <p:spPr>
          <a:xfrm>
            <a:off x="2533233" y="3840512"/>
            <a:ext cx="1139262"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ln w="38100">
                  <a:solidFill>
                    <a:schemeClr val="bg1"/>
                  </a:solidFill>
                </a:ln>
                <a:solidFill>
                  <a:schemeClr val="bg1"/>
                </a:solidFill>
                <a:latin typeface="Meiryo UI" panose="020B0604030504040204" pitchFamily="50" charset="-128"/>
                <a:ea typeface="Meiryo UI" panose="020B0604030504040204" pitchFamily="50" charset="-128"/>
              </a:rPr>
              <a:t>外国人</a:t>
            </a:r>
            <a:endParaRPr kumimoji="1" lang="en-US" altLang="ja-JP" sz="1050" b="1" i="0" u="none" strike="noStrike" kern="1200" cap="none" spc="0" normalizeH="0" baseline="0" noProof="0" dirty="0">
              <a:ln w="38100">
                <a:solidFill>
                  <a:schemeClr val="bg1"/>
                </a:solid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51" name="テキスト ボックス 50">
            <a:extLst>
              <a:ext uri="{FF2B5EF4-FFF2-40B4-BE49-F238E27FC236}">
                <a16:creationId xmlns:a16="http://schemas.microsoft.com/office/drawing/2014/main" id="{47071D9A-A1D2-4B42-AA89-408CD0FF649C}"/>
              </a:ext>
            </a:extLst>
          </p:cNvPr>
          <p:cNvSpPr txBox="1"/>
          <p:nvPr/>
        </p:nvSpPr>
        <p:spPr>
          <a:xfrm>
            <a:off x="2533233" y="3835275"/>
            <a:ext cx="1139262"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solidFill>
                  <a:schemeClr val="tx1">
                    <a:lumMod val="50000"/>
                    <a:lumOff val="50000"/>
                  </a:schemeClr>
                </a:solidFill>
                <a:latin typeface="Meiryo UI" panose="020B0604030504040204" pitchFamily="50" charset="-128"/>
                <a:ea typeface="Meiryo UI" panose="020B0604030504040204" pitchFamily="50" charset="-128"/>
              </a:rPr>
              <a:t>外国人</a:t>
            </a:r>
            <a:endParaRPr kumimoji="1" lang="en-US" altLang="ja-JP" sz="105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E5B653C0-6E04-4094-9233-2FF4C7512869}"/>
              </a:ext>
            </a:extLst>
          </p:cNvPr>
          <p:cNvSpPr txBox="1"/>
          <p:nvPr/>
        </p:nvSpPr>
        <p:spPr>
          <a:xfrm>
            <a:off x="170947" y="2819012"/>
            <a:ext cx="793787" cy="215444"/>
          </a:xfrm>
          <a:prstGeom prst="rect">
            <a:avLst/>
          </a:prstGeom>
          <a:noFill/>
        </p:spPr>
        <p:txBody>
          <a:bodyPr wrap="square">
            <a:spAutoFit/>
          </a:bodyPr>
          <a:lstStyle/>
          <a:p>
            <a:r>
              <a:rPr lang="ja-JP" altLang="en-US" sz="800" dirty="0">
                <a:latin typeface="Meiryo UI" panose="020B0604030504040204" pitchFamily="50" charset="-128"/>
                <a:ea typeface="Meiryo UI" panose="020B0604030504040204" pitchFamily="50" charset="-128"/>
              </a:rPr>
              <a:t>（万人・泊）</a:t>
            </a:r>
          </a:p>
        </p:txBody>
      </p:sp>
    </p:spTree>
    <p:extLst>
      <p:ext uri="{BB962C8B-B14F-4D97-AF65-F5344CB8AC3E}">
        <p14:creationId xmlns:p14="http://schemas.microsoft.com/office/powerpoint/2010/main" val="356103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楕円 24">
            <a:extLst>
              <a:ext uri="{FF2B5EF4-FFF2-40B4-BE49-F238E27FC236}">
                <a16:creationId xmlns:a16="http://schemas.microsoft.com/office/drawing/2014/main" id="{96082426-8689-4241-9367-E19E39E44F8F}"/>
              </a:ext>
            </a:extLst>
          </p:cNvPr>
          <p:cNvSpPr/>
          <p:nvPr/>
        </p:nvSpPr>
        <p:spPr>
          <a:xfrm>
            <a:off x="2860116" y="4615615"/>
            <a:ext cx="1978583" cy="4403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CF45CE49-E9A7-4BCC-A957-BEE3576065AE}"/>
              </a:ext>
            </a:extLst>
          </p:cNvPr>
          <p:cNvSpPr/>
          <p:nvPr/>
        </p:nvSpPr>
        <p:spPr>
          <a:xfrm>
            <a:off x="545794" y="4615616"/>
            <a:ext cx="1224635" cy="438822"/>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8507D34-D72F-4C47-A023-D9DC61BF36F0}"/>
              </a:ext>
            </a:extLst>
          </p:cNvPr>
          <p:cNvSpPr>
            <a:spLocks noGrp="1"/>
          </p:cNvSpPr>
          <p:nvPr>
            <p:ph type="sldNum" sz="quarter" idx="12"/>
          </p:nvPr>
        </p:nvSpPr>
        <p:spPr/>
        <p:txBody>
          <a:bodyPr/>
          <a:lstStyle/>
          <a:p>
            <a:fld id="{5B0B8014-55CF-4DD0-8DDF-2F1E874D5A54}" type="slidenum">
              <a:rPr kumimoji="1" lang="ja-JP" altLang="en-US" smtClean="0"/>
              <a:t>26</a:t>
            </a:fld>
            <a:endParaRPr kumimoji="1" lang="ja-JP" altLang="en-US" dirty="0"/>
          </a:p>
        </p:txBody>
      </p:sp>
      <p:sp>
        <p:nvSpPr>
          <p:cNvPr id="5" name="正方形/長方形 4">
            <a:extLst>
              <a:ext uri="{FF2B5EF4-FFF2-40B4-BE49-F238E27FC236}">
                <a16:creationId xmlns:a16="http://schemas.microsoft.com/office/drawing/2014/main" id="{654485DA-C444-42C1-966F-BFF4D7106EEF}"/>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資料⑯　ドライバー確保・教育</a:t>
            </a:r>
          </a:p>
        </p:txBody>
      </p:sp>
      <p:sp>
        <p:nvSpPr>
          <p:cNvPr id="6" name="正方形/長方形 5">
            <a:extLst>
              <a:ext uri="{FF2B5EF4-FFF2-40B4-BE49-F238E27FC236}">
                <a16:creationId xmlns:a16="http://schemas.microsoft.com/office/drawing/2014/main" id="{4349478D-6393-467D-A1CD-818DC45E942D}"/>
              </a:ext>
            </a:extLst>
          </p:cNvPr>
          <p:cNvSpPr/>
          <p:nvPr/>
        </p:nvSpPr>
        <p:spPr>
          <a:xfrm>
            <a:off x="93000" y="612947"/>
            <a:ext cx="9711553" cy="1008784"/>
          </a:xfrm>
          <a:prstGeom prst="rect">
            <a:avLst/>
          </a:prstGeom>
          <a:solidFill>
            <a:srgbClr val="D8E9FC"/>
          </a:solidFill>
          <a:ln w="6350">
            <a:noFill/>
          </a:ln>
          <a:effectLst/>
        </p:spPr>
        <p:txBody>
          <a:bodyPr wrap="square" tIns="72000" bIns="72000">
            <a:spAutoFit/>
          </a:bodyPr>
          <a:lstStyle/>
          <a:p>
            <a:pPr marL="285750" indent="-285750" defTabSz="457200">
              <a:lnSpc>
                <a:spcPct val="130000"/>
              </a:lnSpc>
              <a:buFont typeface="Wingdings" panose="05000000000000000000" pitchFamily="2" charset="2"/>
              <a:buChar char="l"/>
              <a:defRPr/>
            </a:pPr>
            <a:r>
              <a:rPr kumimoji="0" lang="ja-JP" altLang="en-US" sz="1500" b="1" dirty="0">
                <a:solidFill>
                  <a:prstClr val="black"/>
                </a:solidFill>
                <a:latin typeface="Meiryo UI" panose="020B0604030504040204" pitchFamily="50" charset="-128"/>
                <a:ea typeface="Meiryo UI" panose="020B0604030504040204" pitchFamily="50" charset="-128"/>
              </a:rPr>
              <a:t>隙間時間を活用した働き方が基本となるライドシェアドライバーは、タクシーより多くのドライバーを確保しなければならず、万博時の不足台数に常時対応するためには、万博までに</a:t>
            </a:r>
            <a:r>
              <a:rPr kumimoji="0" lang="zh-TW" altLang="en-US" sz="1500" b="1" dirty="0">
                <a:solidFill>
                  <a:prstClr val="black"/>
                </a:solidFill>
                <a:latin typeface="Meiryo UI" panose="020B0604030504040204" pitchFamily="50" charset="-128"/>
                <a:ea typeface="Meiryo UI" panose="020B0604030504040204" pitchFamily="50" charset="-128"/>
              </a:rPr>
              <a:t>約</a:t>
            </a:r>
            <a:r>
              <a:rPr kumimoji="0" lang="en-US" altLang="zh-TW" sz="1500" b="1" dirty="0">
                <a:solidFill>
                  <a:prstClr val="black"/>
                </a:solidFill>
                <a:latin typeface="Meiryo UI" panose="020B0604030504040204" pitchFamily="50" charset="-128"/>
                <a:ea typeface="Meiryo UI" panose="020B0604030504040204" pitchFamily="50" charset="-128"/>
              </a:rPr>
              <a:t>7,500</a:t>
            </a:r>
            <a:r>
              <a:rPr kumimoji="0" lang="zh-TW" altLang="en-US" sz="1500" b="1" dirty="0">
                <a:solidFill>
                  <a:prstClr val="black"/>
                </a:solidFill>
                <a:latin typeface="Meiryo UI" panose="020B0604030504040204" pitchFamily="50" charset="-128"/>
                <a:ea typeface="Meiryo UI" panose="020B0604030504040204" pitchFamily="50" charset="-128"/>
              </a:rPr>
              <a:t>～約</a:t>
            </a:r>
            <a:r>
              <a:rPr kumimoji="0" lang="en-US" altLang="zh-TW" sz="1500" b="1" dirty="0">
                <a:solidFill>
                  <a:prstClr val="black"/>
                </a:solidFill>
                <a:latin typeface="Meiryo UI" panose="020B0604030504040204" pitchFamily="50" charset="-128"/>
                <a:ea typeface="Meiryo UI" panose="020B0604030504040204" pitchFamily="50" charset="-128"/>
              </a:rPr>
              <a:t>11,000</a:t>
            </a:r>
            <a:r>
              <a:rPr kumimoji="0" lang="zh-TW" altLang="en-US" sz="1500" b="1" dirty="0">
                <a:solidFill>
                  <a:prstClr val="black"/>
                </a:solidFill>
                <a:latin typeface="Meiryo UI" panose="020B0604030504040204" pitchFamily="50" charset="-128"/>
                <a:ea typeface="Meiryo UI" panose="020B0604030504040204" pitchFamily="50" charset="-128"/>
              </a:rPr>
              <a:t>人</a:t>
            </a:r>
            <a:r>
              <a:rPr kumimoji="0" lang="ja-JP" altLang="en-US" sz="1500" b="1" dirty="0">
                <a:solidFill>
                  <a:prstClr val="black"/>
                </a:solidFill>
                <a:latin typeface="Meiryo UI" panose="020B0604030504040204" pitchFamily="50" charset="-128"/>
                <a:ea typeface="Meiryo UI" panose="020B0604030504040204" pitchFamily="50" charset="-128"/>
              </a:rPr>
              <a:t>のライドシェアドライバーが必要</a:t>
            </a:r>
            <a:endParaRPr kumimoji="0" lang="en-US" altLang="ja-JP" sz="1500" b="1" dirty="0">
              <a:solidFill>
                <a:prstClr val="black"/>
              </a:solidFill>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0" lang="ja-JP" altLang="en-US" sz="1500" b="1" dirty="0">
                <a:solidFill>
                  <a:prstClr val="black"/>
                </a:solidFill>
                <a:latin typeface="Meiryo UI" panose="020B0604030504040204" pitchFamily="50" charset="-128"/>
                <a:ea typeface="Meiryo UI" panose="020B0604030504040204" pitchFamily="50" charset="-128"/>
              </a:rPr>
              <a:t>ライドシェアドライバーが実際に運行を開始するには、教育や研修などの準備期間が必要</a:t>
            </a:r>
            <a:endParaRPr kumimoji="0" lang="en-US" altLang="ja-JP" sz="1500" b="1" dirty="0">
              <a:solidFill>
                <a:prstClr val="black"/>
              </a:solidFill>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DECD062F-BD8C-4BC0-AEFB-50A93A1CAB06}"/>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51BF95E-7000-4652-8EBC-221E030DD2B4}"/>
              </a:ext>
            </a:extLst>
          </p:cNvPr>
          <p:cNvSpPr txBox="1"/>
          <p:nvPr/>
        </p:nvSpPr>
        <p:spPr>
          <a:xfrm>
            <a:off x="101447" y="1812533"/>
            <a:ext cx="4851553" cy="367024"/>
          </a:xfrm>
          <a:prstGeom prst="rect">
            <a:avLst/>
          </a:prstGeom>
          <a:noFill/>
        </p:spPr>
        <p:txBody>
          <a:bodyPr wrap="square">
            <a:spAutoFit/>
          </a:bodyPr>
          <a:lstStyle/>
          <a:p>
            <a:pPr marL="0" marR="0" lvl="0" indent="87313" algn="ctr"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＜ライドシェアドライバーの必要数＞</a:t>
            </a:r>
            <a:endPar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4" name="テキスト ボックス 13">
            <a:extLst>
              <a:ext uri="{FF2B5EF4-FFF2-40B4-BE49-F238E27FC236}">
                <a16:creationId xmlns:a16="http://schemas.microsoft.com/office/drawing/2014/main" id="{39286DAB-8D32-4D18-8EB7-D12684E2AB6F}"/>
              </a:ext>
            </a:extLst>
          </p:cNvPr>
          <p:cNvSpPr txBox="1"/>
          <p:nvPr/>
        </p:nvSpPr>
        <p:spPr>
          <a:xfrm>
            <a:off x="234798" y="2316105"/>
            <a:ext cx="4718202" cy="1609415"/>
          </a:xfrm>
          <a:prstGeom prst="rect">
            <a:avLst/>
          </a:prstGeom>
          <a:noFill/>
          <a:ln w="6350">
            <a:solidFill>
              <a:schemeClr val="tx1"/>
            </a:solidFill>
            <a:prstDash val="sysDot"/>
          </a:ln>
        </p:spPr>
        <p:txBody>
          <a:bodyPr wrap="square">
            <a:spAutoFit/>
          </a:bodyPr>
          <a:lstStyle/>
          <a:p>
            <a:pPr marR="0" lvl="0" algn="l" defTabSz="457200" rtl="0" eaLnBrk="1" fontAlgn="auto" latinLnBrk="0" hangingPunct="1">
              <a:lnSpc>
                <a:spcPct val="140000"/>
              </a:lnSpc>
              <a:spcBef>
                <a:spcPts val="0"/>
              </a:spcBef>
              <a:spcAft>
                <a:spcPts val="0"/>
              </a:spcAft>
              <a:buClrTx/>
              <a:buSzTx/>
              <a:buNone/>
              <a:tabLst/>
              <a:defRPr/>
            </a:pPr>
            <a:r>
              <a:rPr lang="en-US" altLang="ja-JP" sz="1200" b="1" u="none" dirty="0">
                <a:solidFill>
                  <a:prstClr val="black"/>
                </a:solidFill>
                <a:latin typeface="Meiryo UI" panose="020B0604030504040204" pitchFamily="50" charset="-128"/>
                <a:ea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考え方</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R="0" lvl="0" indent="85725" algn="l" defTabSz="457200" rtl="0" eaLnBrk="1" fontAlgn="auto" latinLnBrk="0" hangingPunct="1">
              <a:lnSpc>
                <a:spcPct val="140000"/>
              </a:lnSpc>
              <a:spcBef>
                <a:spcPts val="0"/>
              </a:spcBef>
              <a:spcAft>
                <a:spcPts val="0"/>
              </a:spcAft>
              <a:buClrTx/>
              <a:buSzTx/>
              <a:tabLst/>
              <a:defRPr/>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万博時の不足台数は</a:t>
            </a:r>
            <a:r>
              <a:rPr lang="zh-TW" altLang="en-US" sz="1200" b="1" dirty="0">
                <a:solidFill>
                  <a:prstClr val="black"/>
                </a:solidFill>
                <a:latin typeface="Meiryo UI" panose="020B0604030504040204" pitchFamily="50" charset="-128"/>
                <a:ea typeface="Meiryo UI" panose="020B0604030504040204" pitchFamily="50" charset="-128"/>
              </a:rPr>
              <a:t>約</a:t>
            </a:r>
            <a:r>
              <a:rPr lang="en-US" altLang="zh-TW" sz="1200" b="1" dirty="0">
                <a:solidFill>
                  <a:prstClr val="black"/>
                </a:solidFill>
                <a:latin typeface="Meiryo UI" panose="020B0604030504040204" pitchFamily="50" charset="-128"/>
                <a:ea typeface="Meiryo UI" panose="020B0604030504040204" pitchFamily="50" charset="-128"/>
              </a:rPr>
              <a:t>1,880</a:t>
            </a:r>
            <a:r>
              <a:rPr lang="zh-TW" altLang="en-US" sz="1200" b="1" dirty="0">
                <a:solidFill>
                  <a:prstClr val="black"/>
                </a:solidFill>
                <a:latin typeface="Meiryo UI" panose="020B0604030504040204" pitchFamily="50" charset="-128"/>
                <a:ea typeface="Meiryo UI" panose="020B0604030504040204" pitchFamily="50" charset="-128"/>
              </a:rPr>
              <a:t>台</a:t>
            </a:r>
            <a:r>
              <a:rPr lang="ja-JP" altLang="en-US" sz="1200" b="1" dirty="0">
                <a:solidFill>
                  <a:prstClr val="black"/>
                </a:solidFill>
                <a:latin typeface="Meiryo UI" panose="020B0604030504040204" pitchFamily="50" charset="-128"/>
                <a:ea typeface="Meiryo UI" panose="020B0604030504040204" pitchFamily="50" charset="-128"/>
              </a:rPr>
              <a:t>／</a:t>
            </a:r>
            <a:r>
              <a:rPr lang="zh-TW" altLang="en-US" sz="1200" b="1" dirty="0">
                <a:solidFill>
                  <a:prstClr val="black"/>
                </a:solidFill>
                <a:latin typeface="Meiryo UI" panose="020B0604030504040204" pitchFamily="50" charset="-128"/>
                <a:ea typeface="Meiryo UI" panose="020B0604030504040204" pitchFamily="50" charset="-128"/>
              </a:rPr>
              <a:t>日</a:t>
            </a:r>
            <a:endParaRPr lang="en-US" altLang="ja-JP" sz="1200" b="1" dirty="0">
              <a:solidFill>
                <a:prstClr val="black"/>
              </a:solidFill>
              <a:latin typeface="Meiryo UI" panose="020B0604030504040204" pitchFamily="50" charset="-128"/>
              <a:ea typeface="Meiryo UI" panose="020B0604030504040204" pitchFamily="50" charset="-128"/>
            </a:endParaRPr>
          </a:p>
          <a:p>
            <a:pPr marR="0" lvl="0" indent="85725" algn="l" defTabSz="457200" rtl="0" eaLnBrk="1" fontAlgn="auto" latinLnBrk="0" hangingPunct="1">
              <a:lnSpc>
                <a:spcPct val="140000"/>
              </a:lnSpc>
              <a:spcBef>
                <a:spcPts val="0"/>
              </a:spcBef>
              <a:spcAft>
                <a:spcPts val="0"/>
              </a:spcAft>
              <a:buClrTx/>
              <a:buSzTx/>
              <a:buNone/>
              <a:tabLst/>
              <a:defRPr/>
            </a:pPr>
            <a:r>
              <a:rPr lang="ja-JP" altLang="en-US" sz="1200" b="1" dirty="0">
                <a:solidFill>
                  <a:prstClr val="black"/>
                </a:solidFill>
                <a:latin typeface="Meiryo UI" panose="020B0604030504040204" pitchFamily="50" charset="-128"/>
                <a:ea typeface="Meiryo UI" panose="020B0604030504040204" pitchFamily="50" charset="-128"/>
              </a:rPr>
              <a:t>・ライドシェアドライバーの１日あたり勤務時間を約４～</a:t>
            </a:r>
            <a:r>
              <a:rPr lang="en-US" altLang="ja-JP" sz="1200" b="1" dirty="0">
                <a:solidFill>
                  <a:prstClr val="black"/>
                </a:solidFill>
                <a:latin typeface="Meiryo UI" panose="020B0604030504040204" pitchFamily="50" charset="-128"/>
                <a:ea typeface="Meiryo UI" panose="020B0604030504040204" pitchFamily="50" charset="-128"/>
              </a:rPr>
              <a:t>6</a:t>
            </a:r>
            <a:r>
              <a:rPr lang="ja-JP" altLang="en-US" sz="1200" b="1" dirty="0">
                <a:solidFill>
                  <a:prstClr val="black"/>
                </a:solidFill>
                <a:latin typeface="Meiryo UI" panose="020B0604030504040204" pitchFamily="50" charset="-128"/>
                <a:ea typeface="Meiryo UI" panose="020B0604030504040204" pitchFamily="50" charset="-128"/>
              </a:rPr>
              <a:t>時間</a:t>
            </a:r>
            <a:r>
              <a:rPr lang="en-US" altLang="ja-JP" sz="500" dirty="0">
                <a:solidFill>
                  <a:prstClr val="black"/>
                </a:solidFill>
                <a:latin typeface="Meiryo UI" panose="020B0604030504040204" pitchFamily="50" charset="-128"/>
                <a:ea typeface="Meiryo UI" panose="020B0604030504040204" pitchFamily="50" charset="-128"/>
              </a:rPr>
              <a:t>※</a:t>
            </a:r>
            <a:r>
              <a:rPr lang="ja-JP" altLang="en-US" sz="500" dirty="0">
                <a:solidFill>
                  <a:prstClr val="black"/>
                </a:solidFill>
                <a:latin typeface="Meiryo UI" panose="020B0604030504040204" pitchFamily="50" charset="-128"/>
                <a:ea typeface="Meiryo UI" panose="020B0604030504040204" pitchFamily="50" charset="-128"/>
              </a:rPr>
              <a:t>１</a:t>
            </a:r>
            <a:r>
              <a:rPr lang="ja-JP" altLang="en-US" sz="1200" dirty="0">
                <a:solidFill>
                  <a:prstClr val="black"/>
                </a:solidFill>
                <a:latin typeface="Meiryo UI" panose="020B0604030504040204" pitchFamily="50" charset="-128"/>
                <a:ea typeface="Meiryo UI" panose="020B0604030504040204" pitchFamily="50" charset="-128"/>
              </a:rPr>
              <a:t>とすると、</a:t>
            </a:r>
            <a:endParaRPr lang="en-US" altLang="ja-JP" sz="1200" dirty="0">
              <a:solidFill>
                <a:prstClr val="black"/>
              </a:solidFill>
              <a:latin typeface="Meiryo UI" panose="020B0604030504040204" pitchFamily="50" charset="-128"/>
              <a:ea typeface="Meiryo UI" panose="020B0604030504040204" pitchFamily="50" charset="-128"/>
            </a:endParaRPr>
          </a:p>
          <a:p>
            <a:pPr marR="0" lvl="0" indent="85725" algn="l" defTabSz="457200" rtl="0" eaLnBrk="1" fontAlgn="auto" latinLnBrk="0" hangingPunct="1">
              <a:lnSpc>
                <a:spcPct val="140000"/>
              </a:lnSpc>
              <a:spcBef>
                <a:spcPts val="0"/>
              </a:spcBef>
              <a:spcAft>
                <a:spcPts val="0"/>
              </a:spcAft>
              <a:buClrTx/>
              <a:buSzTx/>
              <a:buNone/>
              <a:tabLst/>
              <a:defRPr/>
            </a:pPr>
            <a:r>
              <a:rPr lang="ja-JP" altLang="en-US" sz="1200" b="1"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車両１台あたり、</a:t>
            </a:r>
            <a:r>
              <a:rPr lang="ja-JP" altLang="en-US" sz="1200" b="1" dirty="0">
                <a:solidFill>
                  <a:prstClr val="black"/>
                </a:solidFill>
                <a:latin typeface="Meiryo UI" panose="020B0604030504040204" pitchFamily="50" charset="-128"/>
                <a:ea typeface="Meiryo UI" panose="020B0604030504040204" pitchFamily="50" charset="-128"/>
              </a:rPr>
              <a:t>４～６人／日のドライバーが必要</a:t>
            </a:r>
            <a:r>
              <a:rPr lang="ja-JP" altLang="en-US" sz="1050" dirty="0">
                <a:solidFill>
                  <a:prstClr val="black"/>
                </a:solidFill>
                <a:latin typeface="Meiryo UI" panose="020B0604030504040204" pitchFamily="50" charset="-128"/>
                <a:ea typeface="Meiryo UI" panose="020B0604030504040204" pitchFamily="50" charset="-128"/>
              </a:rPr>
              <a:t>（４～６交代制）</a:t>
            </a:r>
            <a:endParaRPr lang="en-US" altLang="ja-JP" sz="1200" dirty="0">
              <a:solidFill>
                <a:prstClr val="black"/>
              </a:solidFill>
              <a:latin typeface="Meiryo UI" panose="020B0604030504040204" pitchFamily="50" charset="-128"/>
              <a:ea typeface="Meiryo UI" panose="020B0604030504040204" pitchFamily="50" charset="-128"/>
            </a:endParaRPr>
          </a:p>
          <a:p>
            <a:pPr marR="0" lvl="0" indent="85725" algn="l" defTabSz="457200" rtl="0" eaLnBrk="1" fontAlgn="auto" latinLnBrk="0" hangingPunct="1">
              <a:lnSpc>
                <a:spcPct val="140000"/>
              </a:lnSpc>
              <a:spcBef>
                <a:spcPts val="0"/>
              </a:spcBef>
              <a:spcAft>
                <a:spcPts val="0"/>
              </a:spcAft>
              <a:buClrTx/>
              <a:buSzTx/>
              <a:buNone/>
              <a:tabLst/>
              <a:defRPr/>
            </a:pPr>
            <a:r>
              <a:rPr lang="ja-JP" altLang="en-US" sz="1200" b="1"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このため、</a:t>
            </a:r>
            <a:r>
              <a:rPr lang="ja-JP" altLang="en-US" sz="1200" b="1" dirty="0">
                <a:solidFill>
                  <a:prstClr val="black"/>
                </a:solidFill>
                <a:latin typeface="Meiryo UI" panose="020B0604030504040204" pitchFamily="50" charset="-128"/>
                <a:ea typeface="Meiryo UI" panose="020B0604030504040204" pitchFamily="50" charset="-128"/>
              </a:rPr>
              <a:t>万博時に不足台数を常に満たすには、</a:t>
            </a:r>
            <a:r>
              <a:rPr lang="en-US" altLang="ja-JP" sz="1200" b="1" dirty="0">
                <a:solidFill>
                  <a:prstClr val="black"/>
                </a:solidFill>
                <a:latin typeface="Meiryo UI" panose="020B0604030504040204" pitchFamily="50" charset="-128"/>
                <a:ea typeface="Meiryo UI" panose="020B0604030504040204" pitchFamily="50" charset="-128"/>
              </a:rPr>
              <a:t>7,520</a:t>
            </a:r>
            <a:r>
              <a:rPr lang="ja-JP" altLang="en-US" sz="1200" b="1" dirty="0">
                <a:solidFill>
                  <a:prstClr val="black"/>
                </a:solidFill>
                <a:latin typeface="Meiryo UI" panose="020B0604030504040204" pitchFamily="50" charset="-128"/>
                <a:ea typeface="Meiryo UI" panose="020B0604030504040204" pitchFamily="50" charset="-128"/>
              </a:rPr>
              <a:t>～</a:t>
            </a:r>
            <a:r>
              <a:rPr lang="en-US" altLang="ja-JP" sz="1200" b="1" dirty="0">
                <a:solidFill>
                  <a:prstClr val="black"/>
                </a:solidFill>
                <a:latin typeface="Meiryo UI" panose="020B0604030504040204" pitchFamily="50" charset="-128"/>
                <a:ea typeface="Meiryo UI" panose="020B0604030504040204" pitchFamily="50" charset="-128"/>
              </a:rPr>
              <a:t>11,280</a:t>
            </a:r>
            <a:r>
              <a:rPr lang="ja-JP" altLang="en-US" sz="1200" b="1" dirty="0">
                <a:solidFill>
                  <a:prstClr val="black"/>
                </a:solidFill>
                <a:latin typeface="Meiryo UI" panose="020B0604030504040204" pitchFamily="50" charset="-128"/>
                <a:ea typeface="Meiryo UI" panose="020B0604030504040204" pitchFamily="50" charset="-128"/>
              </a:rPr>
              <a:t>人</a:t>
            </a:r>
            <a:endParaRPr lang="en-US" altLang="ja-JP" sz="1200" b="1" dirty="0">
              <a:solidFill>
                <a:prstClr val="black"/>
              </a:solidFill>
              <a:latin typeface="Meiryo UI" panose="020B0604030504040204" pitchFamily="50" charset="-128"/>
              <a:ea typeface="Meiryo UI" panose="020B0604030504040204" pitchFamily="50" charset="-128"/>
            </a:endParaRPr>
          </a:p>
          <a:p>
            <a:pPr marR="0" lvl="0" indent="85725" algn="l" defTabSz="457200" rtl="0" eaLnBrk="1" fontAlgn="auto" latinLnBrk="0" hangingPunct="1">
              <a:lnSpc>
                <a:spcPct val="140000"/>
              </a:lnSpc>
              <a:spcBef>
                <a:spcPts val="0"/>
              </a:spcBef>
              <a:spcAft>
                <a:spcPts val="0"/>
              </a:spcAft>
              <a:buClrTx/>
              <a:buSzTx/>
              <a:buNone/>
              <a:tabLst/>
              <a:defRPr/>
            </a:pPr>
            <a:r>
              <a:rPr lang="en-US" altLang="ja-JP" sz="1200" b="1" dirty="0">
                <a:solidFill>
                  <a:prstClr val="black"/>
                </a:solidFill>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 のライドシェアドライバーが必要</a:t>
            </a:r>
            <a:r>
              <a:rPr lang="ja-JP" altLang="en-US" sz="1050" dirty="0">
                <a:solidFill>
                  <a:prstClr val="black"/>
                </a:solidFill>
                <a:latin typeface="Meiryo UI" panose="020B0604030504040204" pitchFamily="50" charset="-128"/>
                <a:ea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rPr>
              <a:t>1,880</a:t>
            </a:r>
            <a:r>
              <a:rPr lang="ja-JP" altLang="en-US" sz="1050" dirty="0">
                <a:solidFill>
                  <a:prstClr val="black"/>
                </a:solidFill>
                <a:latin typeface="Meiryo UI" panose="020B0604030504040204" pitchFamily="50" charset="-128"/>
                <a:ea typeface="Meiryo UI" panose="020B0604030504040204" pitchFamily="50" charset="-128"/>
              </a:rPr>
              <a:t>台</a:t>
            </a:r>
            <a:r>
              <a:rPr lang="en-US" altLang="ja-JP" sz="1050" dirty="0">
                <a:solidFill>
                  <a:prstClr val="black"/>
                </a:solidFill>
                <a:latin typeface="Meiryo UI" panose="020B0604030504040204" pitchFamily="50" charset="-128"/>
                <a:ea typeface="Meiryo UI" panose="020B0604030504040204" pitchFamily="50" charset="-128"/>
              </a:rPr>
              <a:t>×4</a:t>
            </a:r>
            <a:r>
              <a:rPr lang="ja-JP" altLang="en-US" sz="1050" dirty="0">
                <a:solidFill>
                  <a:prstClr val="black"/>
                </a:solidFill>
                <a:latin typeface="Meiryo UI" panose="020B0604030504040204" pitchFamily="50" charset="-128"/>
                <a:ea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rPr>
              <a:t>6</a:t>
            </a:r>
            <a:r>
              <a:rPr lang="ja-JP" altLang="en-US" sz="1050" dirty="0">
                <a:solidFill>
                  <a:prstClr val="black"/>
                </a:solidFill>
                <a:latin typeface="Meiryo UI" panose="020B0604030504040204" pitchFamily="50" charset="-128"/>
                <a:ea typeface="Meiryo UI" panose="020B0604030504040204" pitchFamily="50" charset="-128"/>
              </a:rPr>
              <a:t>人）</a:t>
            </a:r>
            <a:endParaRPr lang="zh-TW" altLang="en-US" sz="12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96167DF1-90CB-4207-B68A-A1571818D3EC}"/>
              </a:ext>
            </a:extLst>
          </p:cNvPr>
          <p:cNvSpPr txBox="1"/>
          <p:nvPr/>
        </p:nvSpPr>
        <p:spPr>
          <a:xfrm>
            <a:off x="324936" y="4159271"/>
            <a:ext cx="1877615" cy="33060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＜万博時の不足台数＞</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CFBEC6A7-7A63-46DF-86B0-F96F93FD3E97}"/>
              </a:ext>
            </a:extLst>
          </p:cNvPr>
          <p:cNvSpPr txBox="1"/>
          <p:nvPr/>
        </p:nvSpPr>
        <p:spPr>
          <a:xfrm>
            <a:off x="496041" y="4630067"/>
            <a:ext cx="1361405" cy="33060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1, 880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台／日</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8D998228-DAEF-4E39-A8F9-4143F5D38964}"/>
              </a:ext>
            </a:extLst>
          </p:cNvPr>
          <p:cNvSpPr txBox="1"/>
          <p:nvPr/>
        </p:nvSpPr>
        <p:spPr>
          <a:xfrm>
            <a:off x="2556423" y="4166068"/>
            <a:ext cx="2498025" cy="33060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＜必要となる</a:t>
            </a:r>
            <a:r>
              <a:rPr lang="ja-JP" altLang="en-US" sz="1200" b="1" dirty="0">
                <a:solidFill>
                  <a:prstClr val="black"/>
                </a:solidFill>
                <a:latin typeface="Meiryo UI" panose="020B0604030504040204" pitchFamily="50" charset="-128"/>
                <a:ea typeface="Meiryo UI" panose="020B0604030504040204" pitchFamily="50" charset="-128"/>
              </a:rPr>
              <a:t>ﾗｲﾄﾞｼｪｱﾄﾞﾗｲﾊﾞｰ</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数＞</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96658AA9-343E-40C2-96C2-E6DE16613917}"/>
              </a:ext>
            </a:extLst>
          </p:cNvPr>
          <p:cNvSpPr txBox="1"/>
          <p:nvPr/>
        </p:nvSpPr>
        <p:spPr>
          <a:xfrm>
            <a:off x="2884699" y="4642637"/>
            <a:ext cx="2212444" cy="33060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7,520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11,280</a:t>
            </a:r>
            <a:r>
              <a:rPr lang="ja-JP" altLang="en-US" sz="1200" b="1" dirty="0">
                <a:solidFill>
                  <a:prstClr val="black"/>
                </a:solidFill>
                <a:latin typeface="Meiryo UI" panose="020B0604030504040204" pitchFamily="50" charset="-128"/>
                <a:ea typeface="Meiryo UI" panose="020B0604030504040204" pitchFamily="50" charset="-128"/>
              </a:rPr>
              <a:t>人／日</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矢印: 右 21">
            <a:extLst>
              <a:ext uri="{FF2B5EF4-FFF2-40B4-BE49-F238E27FC236}">
                <a16:creationId xmlns:a16="http://schemas.microsoft.com/office/drawing/2014/main" id="{086D83FC-B45B-4173-8DE1-3A05B69C420B}"/>
              </a:ext>
            </a:extLst>
          </p:cNvPr>
          <p:cNvSpPr/>
          <p:nvPr/>
        </p:nvSpPr>
        <p:spPr>
          <a:xfrm>
            <a:off x="2136676" y="4688538"/>
            <a:ext cx="595919" cy="24715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29CE32D-7F33-4160-A719-08C46F6E9ADD}"/>
              </a:ext>
            </a:extLst>
          </p:cNvPr>
          <p:cNvSpPr txBox="1"/>
          <p:nvPr/>
        </p:nvSpPr>
        <p:spPr>
          <a:xfrm>
            <a:off x="1615328" y="5051256"/>
            <a:ext cx="1565724" cy="415498"/>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時間・４～６交代制</a:t>
            </a:r>
            <a:r>
              <a:rPr lang="ja-JP" altLang="en-US" sz="1050" b="1" dirty="0">
                <a:solidFill>
                  <a:prstClr val="black"/>
                </a:solidFill>
                <a:latin typeface="Meiryo UI" panose="020B0604030504040204" pitchFamily="50" charset="-128"/>
                <a:ea typeface="Meiryo UI" panose="020B0604030504040204" pitchFamily="50" charset="-128"/>
              </a:rPr>
              <a:t>（仮定）</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D58AE65D-BB70-4767-B7F3-746917BED0BA}"/>
              </a:ext>
            </a:extLst>
          </p:cNvPr>
          <p:cNvSpPr txBox="1"/>
          <p:nvPr/>
        </p:nvSpPr>
        <p:spPr>
          <a:xfrm>
            <a:off x="0" y="6152278"/>
            <a:ext cx="9906001" cy="454402"/>
          </a:xfrm>
          <a:prstGeom prst="rect">
            <a:avLst/>
          </a:prstGeom>
          <a:noFill/>
          <a:ln w="6350">
            <a:noFill/>
          </a:ln>
          <a:effectLst/>
        </p:spPr>
        <p:txBody>
          <a:bodyPr wrap="square" lIns="180000" tIns="72000" bIns="72000">
            <a:spAutoFit/>
          </a:bodyPr>
          <a:lstStyle>
            <a:defPPr>
              <a:defRPr lang="ja-JP"/>
            </a:defPPr>
            <a:lvl1pPr marR="0" lvl="0" indent="0" defTabSz="457200" fontAlgn="auto">
              <a:lnSpc>
                <a:spcPct val="130000"/>
              </a:lnSpc>
              <a:spcBef>
                <a:spcPts val="0"/>
              </a:spcBef>
              <a:spcAft>
                <a:spcPts val="0"/>
              </a:spcAft>
              <a:buClrTx/>
              <a:buSzTx/>
              <a:buFont typeface="Wingdings" panose="05000000000000000000" pitchFamily="2" charset="2"/>
              <a:buNone/>
              <a:tabLst/>
              <a:defRPr kumimoji="0" b="0" i="0" u="none" strike="noStrike" cap="none" spc="0" normalizeH="0" baseline="0">
                <a:ln>
                  <a:noFill/>
                </a:ln>
                <a:solidFill>
                  <a:srgbClr val="FF0000"/>
                </a:solidFill>
                <a:effectLst/>
                <a:uLnTx/>
                <a:uFillTx/>
                <a:latin typeface="HG創英角ｺﾞｼｯｸUB" panose="020B0909000000000000" pitchFamily="49" charset="-128"/>
                <a:ea typeface="HG創英角ｺﾞｼｯｸUB" panose="020B0909000000000000" pitchFamily="49" charset="-128"/>
              </a:defRPr>
            </a:lvl1pPr>
          </a:lstStyle>
          <a:p>
            <a:pPr algn="ctr"/>
            <a:r>
              <a:rPr lang="ja-JP" altLang="en-US" spc="-50" dirty="0"/>
              <a:t>ﾗｲﾄﾞｼｪｱﾄﾞﾗｲﾊﾞｰの確保・教育・継続的な研修により、万博時の万全の「おもてなし」体制を構築</a:t>
            </a:r>
            <a:endParaRPr lang="en-US" altLang="ja-JP" spc="-50" dirty="0"/>
          </a:p>
        </p:txBody>
      </p:sp>
      <p:sp>
        <p:nvSpPr>
          <p:cNvPr id="28" name="テキスト ボックス 27">
            <a:extLst>
              <a:ext uri="{FF2B5EF4-FFF2-40B4-BE49-F238E27FC236}">
                <a16:creationId xmlns:a16="http://schemas.microsoft.com/office/drawing/2014/main" id="{6EAD1773-CE62-4BF5-B208-2CDE8CA649CD}"/>
              </a:ext>
            </a:extLst>
          </p:cNvPr>
          <p:cNvSpPr txBox="1"/>
          <p:nvPr/>
        </p:nvSpPr>
        <p:spPr>
          <a:xfrm>
            <a:off x="1105354" y="5607217"/>
            <a:ext cx="4038754" cy="169277"/>
          </a:xfrm>
          <a:prstGeom prst="rect">
            <a:avLst/>
          </a:prstGeom>
          <a:noFill/>
        </p:spPr>
        <p:txBody>
          <a:bodyPr wrap="square">
            <a:spAutoFit/>
          </a:bodyPr>
          <a:lstStyle/>
          <a:p>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１：厚生労働省「令和５年版　労働経済の分析」</a:t>
            </a:r>
            <a:r>
              <a:rPr lang="ja-JP" altLang="en-US" sz="500" dirty="0">
                <a:solidFill>
                  <a:prstClr val="black"/>
                </a:solidFill>
                <a:latin typeface="Meiryo UI" panose="020B0604030504040204" pitchFamily="50" charset="-128"/>
                <a:ea typeface="Meiryo UI" panose="020B0604030504040204" pitchFamily="50" charset="-128"/>
              </a:rPr>
              <a:t>（</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パートタイム労働者の月間総実労働時間（</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年）より、１日あたりの労働時間を仮定）　</a:t>
            </a:r>
            <a:endParaRPr lang="ja-JP" altLang="en-US" dirty="0"/>
          </a:p>
        </p:txBody>
      </p:sp>
      <p:sp>
        <p:nvSpPr>
          <p:cNvPr id="20" name="テキスト ボックス 19">
            <a:extLst>
              <a:ext uri="{FF2B5EF4-FFF2-40B4-BE49-F238E27FC236}">
                <a16:creationId xmlns:a16="http://schemas.microsoft.com/office/drawing/2014/main" id="{81B9AD96-2F79-4A00-BBAB-12818CBDA46A}"/>
              </a:ext>
            </a:extLst>
          </p:cNvPr>
          <p:cNvSpPr txBox="1"/>
          <p:nvPr/>
        </p:nvSpPr>
        <p:spPr>
          <a:xfrm>
            <a:off x="5084734" y="1813756"/>
            <a:ext cx="4688792" cy="367024"/>
          </a:xfrm>
          <a:prstGeom prst="rect">
            <a:avLst/>
          </a:prstGeom>
          <a:noFill/>
        </p:spPr>
        <p:txBody>
          <a:bodyPr wrap="square">
            <a:spAutoFit/>
          </a:bodyPr>
          <a:lstStyle/>
          <a:p>
            <a:pPr marL="0" marR="0" lvl="0" indent="87313" algn="ctr" defTabSz="914400" rtl="0" eaLnBrk="1" fontAlgn="auto" latinLnBrk="0" hangingPunct="1">
              <a:lnSpc>
                <a:spcPct val="13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lang="ja-JP" altLang="en-US" sz="1600" dirty="0">
                <a:solidFill>
                  <a:prstClr val="black"/>
                </a:solidFill>
                <a:latin typeface="HGS創英角ｺﾞｼｯｸUB" panose="020B0900000000000000" pitchFamily="50" charset="-128"/>
                <a:ea typeface="HGS創英角ｺﾞｼｯｸUB" panose="020B0900000000000000" pitchFamily="50" charset="-128"/>
              </a:rPr>
              <a:t>ドライバー採用までの流れ（一例</a:t>
            </a:r>
            <a:r>
              <a:rPr lang="en-US" altLang="ja-JP" sz="800" dirty="0">
                <a:solidFill>
                  <a:prstClr val="black"/>
                </a:solidFill>
                <a:latin typeface="HGS創英角ｺﾞｼｯｸUB" panose="020B0900000000000000" pitchFamily="50" charset="-128"/>
                <a:ea typeface="HGS創英角ｺﾞｼｯｸUB" panose="020B0900000000000000" pitchFamily="50" charset="-128"/>
              </a:rPr>
              <a:t>※2</a:t>
            </a:r>
            <a:r>
              <a:rPr lang="ja-JP" altLang="en-US" sz="1600" dirty="0">
                <a:solidFill>
                  <a:prstClr val="black"/>
                </a:solidFill>
                <a:latin typeface="HGS創英角ｺﾞｼｯｸUB" panose="020B0900000000000000" pitchFamily="50" charset="-128"/>
                <a:ea typeface="HGS創英角ｺﾞｼｯｸUB" panose="020B0900000000000000" pitchFamily="50" charset="-128"/>
              </a:rPr>
              <a:t>）</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graphicFrame>
        <p:nvGraphicFramePr>
          <p:cNvPr id="27" name="表 2">
            <a:extLst>
              <a:ext uri="{FF2B5EF4-FFF2-40B4-BE49-F238E27FC236}">
                <a16:creationId xmlns:a16="http://schemas.microsoft.com/office/drawing/2014/main" id="{2A287154-D502-4F43-AF32-40D55F19D967}"/>
              </a:ext>
            </a:extLst>
          </p:cNvPr>
          <p:cNvGraphicFramePr>
            <a:graphicFrameLocks noGrp="1"/>
          </p:cNvGraphicFramePr>
          <p:nvPr>
            <p:extLst>
              <p:ext uri="{D42A27DB-BD31-4B8C-83A1-F6EECF244321}">
                <p14:modId xmlns:p14="http://schemas.microsoft.com/office/powerpoint/2010/main" val="2207991069"/>
              </p:ext>
            </p:extLst>
          </p:nvPr>
        </p:nvGraphicFramePr>
        <p:xfrm>
          <a:off x="5466460" y="2288265"/>
          <a:ext cx="4176000" cy="3167334"/>
        </p:xfrm>
        <a:graphic>
          <a:graphicData uri="http://schemas.openxmlformats.org/drawingml/2006/table">
            <a:tbl>
              <a:tblPr firstRow="1" bandRow="1">
                <a:tableStyleId>{5C22544A-7EE6-4342-B048-85BDC9FD1C3A}</a:tableStyleId>
              </a:tblPr>
              <a:tblGrid>
                <a:gridCol w="1332000">
                  <a:extLst>
                    <a:ext uri="{9D8B030D-6E8A-4147-A177-3AD203B41FA5}">
                      <a16:colId xmlns:a16="http://schemas.microsoft.com/office/drawing/2014/main" val="63606691"/>
                    </a:ext>
                  </a:extLst>
                </a:gridCol>
                <a:gridCol w="2844000">
                  <a:extLst>
                    <a:ext uri="{9D8B030D-6E8A-4147-A177-3AD203B41FA5}">
                      <a16:colId xmlns:a16="http://schemas.microsoft.com/office/drawing/2014/main" val="4033538498"/>
                    </a:ext>
                  </a:extLst>
                </a:gridCol>
              </a:tblGrid>
              <a:tr h="515322">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採用募集</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50" b="0" dirty="0">
                          <a:solidFill>
                            <a:schemeClr val="tx1"/>
                          </a:solidFill>
                          <a:latin typeface="Meiryo UI" panose="020B0604030504040204" pitchFamily="50" charset="-128"/>
                          <a:ea typeface="Meiryo UI" panose="020B0604030504040204" pitchFamily="50" charset="-128"/>
                        </a:rPr>
                        <a:t>募集要件</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258763" indent="-258763"/>
                      <a:r>
                        <a:rPr kumimoji="1" lang="ja-JP" altLang="en-US" sz="1050" b="0" dirty="0">
                          <a:solidFill>
                            <a:schemeClr val="tx1"/>
                          </a:solidFill>
                          <a:latin typeface="Meiryo UI" panose="020B0604030504040204" pitchFamily="50" charset="-128"/>
                          <a:ea typeface="Meiryo UI" panose="020B0604030504040204" pitchFamily="50" charset="-128"/>
                        </a:rPr>
                        <a:t>例）</a:t>
                      </a:r>
                      <a:r>
                        <a:rPr kumimoji="1" lang="en-US" altLang="ja-JP" sz="1050" b="0" dirty="0">
                          <a:solidFill>
                            <a:schemeClr val="tx1"/>
                          </a:solidFill>
                          <a:latin typeface="Meiryo UI" panose="020B0604030504040204" pitchFamily="50" charset="-128"/>
                          <a:ea typeface="Meiryo UI" panose="020B0604030504040204" pitchFamily="50" charset="-128"/>
                        </a:rPr>
                        <a:t>20</a:t>
                      </a:r>
                      <a:r>
                        <a:rPr kumimoji="1" lang="ja-JP" altLang="en-US" sz="1050" b="0" dirty="0">
                          <a:solidFill>
                            <a:schemeClr val="tx1"/>
                          </a:solidFill>
                          <a:latin typeface="Meiryo UI" panose="020B0604030504040204" pitchFamily="50" charset="-128"/>
                          <a:ea typeface="Meiryo UI" panose="020B0604030504040204" pitchFamily="50" charset="-128"/>
                        </a:rPr>
                        <a:t>歳以上</a:t>
                      </a:r>
                      <a:r>
                        <a:rPr kumimoji="1" lang="en-US" altLang="ja-JP" sz="1050" b="0" dirty="0">
                          <a:solidFill>
                            <a:schemeClr val="tx1"/>
                          </a:solidFill>
                          <a:latin typeface="Meiryo UI" panose="020B0604030504040204" pitchFamily="50" charset="-128"/>
                          <a:ea typeface="Meiryo UI" panose="020B0604030504040204" pitchFamily="50" charset="-128"/>
                        </a:rPr>
                        <a:t>60</a:t>
                      </a:r>
                      <a:r>
                        <a:rPr kumimoji="1" lang="ja-JP" altLang="en-US" sz="1050" b="0" dirty="0">
                          <a:solidFill>
                            <a:schemeClr val="tx1"/>
                          </a:solidFill>
                          <a:latin typeface="Meiryo UI" panose="020B0604030504040204" pitchFamily="50" charset="-128"/>
                          <a:ea typeface="Meiryo UI" panose="020B0604030504040204" pitchFamily="50" charset="-128"/>
                        </a:rPr>
                        <a:t>歳未満、免許取得後</a:t>
                      </a:r>
                      <a:r>
                        <a:rPr kumimoji="1" lang="en-US" altLang="ja-JP" sz="1050" b="0" dirty="0">
                          <a:solidFill>
                            <a:schemeClr val="tx1"/>
                          </a:solidFill>
                          <a:latin typeface="Meiryo UI" panose="020B0604030504040204" pitchFamily="50" charset="-128"/>
                          <a:ea typeface="Meiryo UI" panose="020B0604030504040204" pitchFamily="50" charset="-128"/>
                        </a:rPr>
                        <a:t>2</a:t>
                      </a:r>
                      <a:r>
                        <a:rPr kumimoji="1" lang="ja-JP" altLang="en-US" sz="1050" b="0" dirty="0">
                          <a:solidFill>
                            <a:schemeClr val="tx1"/>
                          </a:solidFill>
                          <a:latin typeface="Meiryo UI" panose="020B0604030504040204" pitchFamily="50" charset="-128"/>
                          <a:ea typeface="Meiryo UI" panose="020B0604030504040204" pitchFamily="50" charset="-128"/>
                        </a:rPr>
                        <a:t>年以上、直近</a:t>
                      </a:r>
                      <a:r>
                        <a:rPr kumimoji="1" lang="en-US" altLang="ja-JP" sz="1050" b="0" dirty="0">
                          <a:solidFill>
                            <a:schemeClr val="tx1"/>
                          </a:solidFill>
                          <a:latin typeface="Meiryo UI" panose="020B0604030504040204" pitchFamily="50" charset="-128"/>
                          <a:ea typeface="Meiryo UI" panose="020B0604030504040204" pitchFamily="50" charset="-128"/>
                        </a:rPr>
                        <a:t>2</a:t>
                      </a:r>
                      <a:r>
                        <a:rPr kumimoji="1" lang="ja-JP" altLang="en-US" sz="1050" b="0" dirty="0">
                          <a:solidFill>
                            <a:schemeClr val="tx1"/>
                          </a:solidFill>
                          <a:latin typeface="Meiryo UI" panose="020B0604030504040204" pitchFamily="50" charset="-128"/>
                          <a:ea typeface="Meiryo UI" panose="020B0604030504040204" pitchFamily="50" charset="-128"/>
                        </a:rPr>
                        <a:t>年間免停を受けていない　など</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10329165"/>
                  </a:ext>
                </a:extLst>
              </a:tr>
              <a:tr h="371032">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説明会</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（仮エントリー）</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b="0" dirty="0">
                          <a:solidFill>
                            <a:schemeClr val="tx1"/>
                          </a:solidFill>
                          <a:latin typeface="Meiryo UI" panose="020B0604030504040204" pitchFamily="50" charset="-128"/>
                          <a:ea typeface="Meiryo UI" panose="020B0604030504040204" pitchFamily="50" charset="-128"/>
                        </a:rPr>
                        <a:t>例）ドライバー候補者説明会</a:t>
                      </a:r>
                      <a:endParaRPr kumimoji="1" lang="en-US" altLang="ja-JP" sz="1050" b="0" dirty="0">
                        <a:solidFill>
                          <a:schemeClr val="tx1"/>
                        </a:solidFill>
                        <a:latin typeface="Meiryo UI" panose="020B0604030504040204" pitchFamily="50" charset="-128"/>
                        <a:ea typeface="Meiryo UI" panose="020B0604030504040204" pitchFamily="50" charset="-128"/>
                      </a:endParaRPr>
                    </a:p>
                    <a:p>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4577554"/>
                  </a:ext>
                </a:extLst>
              </a:tr>
              <a:tr h="431376">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書類提出</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（正式応募）</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76225" indent="-276225"/>
                      <a:r>
                        <a:rPr kumimoji="1" lang="ja-JP" altLang="en-US" sz="1050" b="0" dirty="0">
                          <a:solidFill>
                            <a:schemeClr val="tx1"/>
                          </a:solidFill>
                          <a:latin typeface="Meiryo UI" panose="020B0604030504040204" pitchFamily="50" charset="-128"/>
                          <a:ea typeface="Meiryo UI" panose="020B0604030504040204" pitchFamily="50" charset="-128"/>
                        </a:rPr>
                        <a:t>例）健康診断結果、運転記録証明書、副業の場合の勤務時間報告制約書 など</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04122819"/>
                  </a:ext>
                </a:extLst>
              </a:tr>
              <a:tr h="244559">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面接</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79413" indent="-379413"/>
                      <a:r>
                        <a:rPr kumimoji="1" lang="ja-JP" altLang="en-US" sz="1050" b="0" dirty="0">
                          <a:solidFill>
                            <a:schemeClr val="tx1"/>
                          </a:solidFill>
                          <a:latin typeface="Meiryo UI" panose="020B0604030504040204" pitchFamily="50" charset="-128"/>
                          <a:ea typeface="Meiryo UI" panose="020B0604030504040204" pitchFamily="50" charset="-128"/>
                        </a:rPr>
                        <a:t>例）勤務形態や募集動機、経験など</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9841493"/>
                  </a:ext>
                </a:extLst>
              </a:tr>
              <a:tr h="244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採用</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379413" indent="-379413"/>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37325983"/>
                  </a:ext>
                </a:extLst>
              </a:tr>
              <a:tr h="587118">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実技試験</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講習</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79413" indent="-379413"/>
                      <a:r>
                        <a:rPr kumimoji="1" lang="ja-JP" altLang="en-US" sz="1050" b="0" dirty="0">
                          <a:solidFill>
                            <a:schemeClr val="tx1"/>
                          </a:solidFill>
                          <a:latin typeface="Meiryo UI" panose="020B0604030504040204" pitchFamily="50" charset="-128"/>
                          <a:ea typeface="Meiryo UI" panose="020B0604030504040204" pitchFamily="50" charset="-128"/>
                        </a:rPr>
                        <a:t>例）一般道での実技</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266700" indent="-266700"/>
                      <a:r>
                        <a:rPr kumimoji="1" lang="ja-JP" altLang="en-US" sz="1050" b="0" dirty="0">
                          <a:solidFill>
                            <a:schemeClr val="tx1"/>
                          </a:solidFill>
                          <a:latin typeface="Meiryo UI" panose="020B0604030504040204" pitchFamily="50" charset="-128"/>
                          <a:ea typeface="Meiryo UI" panose="020B0604030504040204" pitchFamily="50" charset="-128"/>
                        </a:rPr>
                        <a:t>例）大臣認定講習</a:t>
                      </a:r>
                      <a:r>
                        <a:rPr kumimoji="1" lang="en-US" altLang="ja-JP" sz="1050" b="0" dirty="0">
                          <a:solidFill>
                            <a:schemeClr val="tx1"/>
                          </a:solidFill>
                          <a:latin typeface="Meiryo UI" panose="020B0604030504040204" pitchFamily="50" charset="-128"/>
                          <a:ea typeface="Meiryo UI" panose="020B0604030504040204" pitchFamily="50" charset="-128"/>
                        </a:rPr>
                        <a:t>(3</a:t>
                      </a:r>
                      <a:r>
                        <a:rPr kumimoji="1" lang="ja-JP" altLang="en-US" sz="1050" b="0" dirty="0">
                          <a:solidFill>
                            <a:schemeClr val="tx1"/>
                          </a:solidFill>
                          <a:latin typeface="Meiryo UI" panose="020B0604030504040204" pitchFamily="50" charset="-128"/>
                          <a:ea typeface="Meiryo UI" panose="020B0604030504040204" pitchFamily="50" charset="-128"/>
                        </a:rPr>
                        <a:t>時間</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、事業者実施研修</a:t>
                      </a:r>
                      <a:r>
                        <a:rPr kumimoji="1" lang="en-US" altLang="ja-JP" sz="1050" b="0" dirty="0">
                          <a:solidFill>
                            <a:schemeClr val="tx1"/>
                          </a:solidFill>
                          <a:latin typeface="Meiryo UI" panose="020B0604030504040204" pitchFamily="50" charset="-128"/>
                          <a:ea typeface="Meiryo UI" panose="020B0604030504040204" pitchFamily="50" charset="-128"/>
                        </a:rPr>
                        <a:t>(2</a:t>
                      </a: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3</a:t>
                      </a:r>
                      <a:r>
                        <a:rPr kumimoji="1" lang="ja-JP" altLang="en-US" sz="1050" b="0" dirty="0">
                          <a:solidFill>
                            <a:schemeClr val="tx1"/>
                          </a:solidFill>
                          <a:latin typeface="Meiryo UI" panose="020B0604030504040204" pitchFamily="50" charset="-128"/>
                          <a:ea typeface="Meiryo UI" panose="020B0604030504040204" pitchFamily="50" charset="-128"/>
                        </a:rPr>
                        <a:t>日間</a:t>
                      </a:r>
                      <a:r>
                        <a:rPr kumimoji="1" lang="en-US" altLang="ja-JP" sz="1050" b="0" dirty="0">
                          <a:solidFill>
                            <a:schemeClr val="tx1"/>
                          </a:solidFill>
                          <a:latin typeface="Meiryo UI" panose="020B0604030504040204" pitchFamily="50" charset="-128"/>
                          <a:ea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3945355"/>
                  </a:ext>
                </a:extLst>
              </a:tr>
              <a:tr h="37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車両整備</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保険加入　など</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379413" indent="-379413"/>
                      <a:r>
                        <a:rPr kumimoji="1" lang="ja-JP" altLang="en-US" sz="1050" b="0" dirty="0">
                          <a:solidFill>
                            <a:schemeClr val="tx1"/>
                          </a:solidFill>
                          <a:latin typeface="Meiryo UI" panose="020B0604030504040204" pitchFamily="50" charset="-128"/>
                          <a:ea typeface="Meiryo UI" panose="020B0604030504040204" pitchFamily="50" charset="-128"/>
                        </a:rPr>
                        <a:t>例）タクシーと同等の車両管理</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379413" indent="-379413"/>
                      <a:r>
                        <a:rPr kumimoji="1" lang="ja-JP" altLang="en-US" sz="1050" b="0" dirty="0">
                          <a:solidFill>
                            <a:schemeClr val="tx1"/>
                          </a:solidFill>
                          <a:latin typeface="Meiryo UI" panose="020B0604030504040204" pitchFamily="50" charset="-128"/>
                          <a:ea typeface="Meiryo UI" panose="020B0604030504040204" pitchFamily="50" charset="-128"/>
                        </a:rPr>
                        <a:t>例）事業者で保険加入　　　　　　など</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76972645"/>
                  </a:ext>
                </a:extLst>
              </a:tr>
              <a:tr h="244559">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稼働開始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79413" indent="-379413"/>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0336284"/>
                  </a:ext>
                </a:extLst>
              </a:tr>
            </a:tbl>
          </a:graphicData>
        </a:graphic>
      </p:graphicFrame>
      <p:sp>
        <p:nvSpPr>
          <p:cNvPr id="29" name="矢印: 下 28">
            <a:extLst>
              <a:ext uri="{FF2B5EF4-FFF2-40B4-BE49-F238E27FC236}">
                <a16:creationId xmlns:a16="http://schemas.microsoft.com/office/drawing/2014/main" id="{8D825C69-D5B4-49D6-BA44-B765E39A0D55}"/>
              </a:ext>
            </a:extLst>
          </p:cNvPr>
          <p:cNvSpPr/>
          <p:nvPr/>
        </p:nvSpPr>
        <p:spPr>
          <a:xfrm>
            <a:off x="6464962" y="2401399"/>
            <a:ext cx="360000" cy="3052007"/>
          </a:xfrm>
          <a:prstGeom prst="downArrow">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1D7503A3-B491-42F3-AE23-BE37D65289E3}"/>
              </a:ext>
            </a:extLst>
          </p:cNvPr>
          <p:cNvSpPr txBox="1"/>
          <p:nvPr/>
        </p:nvSpPr>
        <p:spPr>
          <a:xfrm>
            <a:off x="6478235" y="3191499"/>
            <a:ext cx="353943" cy="1739166"/>
          </a:xfrm>
          <a:prstGeom prst="rect">
            <a:avLst/>
          </a:prstGeom>
          <a:noFill/>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srgbClr val="F7581E"/>
                </a:solidFill>
                <a:latin typeface="Meiryo UI" panose="020B0604030504040204" pitchFamily="50" charset="-128"/>
                <a:ea typeface="Meiryo UI" panose="020B0604030504040204" pitchFamily="50" charset="-128"/>
              </a:rPr>
              <a:t>３週間程度</a:t>
            </a:r>
            <a:endParaRPr kumimoji="1" lang="en-US" altLang="ja-JP" sz="1100" b="1" i="0" u="none" strike="noStrike" kern="1200" cap="none" spc="0" normalizeH="0" baseline="0" noProof="0" dirty="0">
              <a:ln>
                <a:noFill/>
              </a:ln>
              <a:solidFill>
                <a:srgbClr val="F7581E"/>
              </a:solidFill>
              <a:uLnTx/>
              <a:uFillTx/>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F15504DC-B6CE-4AB2-90E6-A3BF44548EE5}"/>
              </a:ext>
            </a:extLst>
          </p:cNvPr>
          <p:cNvSpPr txBox="1"/>
          <p:nvPr/>
        </p:nvSpPr>
        <p:spPr>
          <a:xfrm>
            <a:off x="6246784" y="5797126"/>
            <a:ext cx="3470910" cy="24622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ja-JP" sz="500" dirty="0">
                <a:latin typeface="Meiryo UI" panose="020B0604030504040204" pitchFamily="50" charset="-128"/>
                <a:ea typeface="Meiryo UI" panose="020B0604030504040204" pitchFamily="50" charset="-128"/>
              </a:rPr>
              <a:t>※2</a:t>
            </a:r>
            <a:r>
              <a:rPr lang="ja-JP" altLang="en-US" sz="500" dirty="0">
                <a:latin typeface="Meiryo UI" panose="020B0604030504040204" pitchFamily="50" charset="-128"/>
                <a:ea typeface="Meiryo UI" panose="020B0604030504040204" pitchFamily="50" charset="-128"/>
              </a:rPr>
              <a:t>：日本型ライドシェア</a:t>
            </a:r>
            <a:r>
              <a:rPr lang="en-US" altLang="ja-JP" sz="500" dirty="0">
                <a:latin typeface="Meiryo UI" panose="020B0604030504040204" pitchFamily="50" charset="-128"/>
                <a:ea typeface="Meiryo UI" panose="020B0604030504040204" pitchFamily="50" charset="-128"/>
              </a:rPr>
              <a:t>(NRS)</a:t>
            </a:r>
            <a:r>
              <a:rPr lang="ja-JP" altLang="en-US" sz="500" dirty="0">
                <a:latin typeface="Meiryo UI" panose="020B0604030504040204" pitchFamily="50" charset="-128"/>
                <a:ea typeface="Meiryo UI" panose="020B0604030504040204" pitchFamily="50" charset="-128"/>
              </a:rPr>
              <a:t>に関する京都府タクシー協会ガイドライン</a:t>
            </a:r>
            <a:r>
              <a:rPr lang="en-US" altLang="ja-JP" sz="500" dirty="0">
                <a:latin typeface="Meiryo UI" panose="020B0604030504040204" pitchFamily="50" charset="-128"/>
                <a:ea typeface="Meiryo UI" panose="020B0604030504040204" pitchFamily="50" charset="-128"/>
              </a:rPr>
              <a:t>(2024.3.29)</a:t>
            </a:r>
            <a:r>
              <a:rPr lang="ja-JP" altLang="en-US" sz="500" dirty="0">
                <a:latin typeface="Meiryo UI" panose="020B0604030504040204" pitchFamily="50" charset="-128"/>
                <a:ea typeface="Meiryo UI" panose="020B0604030504040204" pitchFamily="50" charset="-128"/>
              </a:rPr>
              <a:t>、</a:t>
            </a:r>
            <a:endParaRPr lang="en-US" altLang="ja-JP" sz="500" dirty="0">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500" dirty="0">
                <a:latin typeface="Meiryo UI" panose="020B0604030504040204" pitchFamily="50" charset="-128"/>
                <a:ea typeface="Meiryo UI" panose="020B0604030504040204" pitchFamily="50" charset="-128"/>
              </a:rPr>
              <a:t>　　　　規制改革推進会議第</a:t>
            </a:r>
            <a:r>
              <a:rPr lang="en-US" altLang="ja-JP" sz="500" dirty="0">
                <a:latin typeface="Meiryo UI" panose="020B0604030504040204" pitchFamily="50" charset="-128"/>
                <a:ea typeface="Meiryo UI" panose="020B0604030504040204" pitchFamily="50" charset="-128"/>
              </a:rPr>
              <a:t>17</a:t>
            </a:r>
            <a:r>
              <a:rPr lang="ja-JP" altLang="en-US" sz="500" dirty="0">
                <a:latin typeface="Meiryo UI" panose="020B0604030504040204" pitchFamily="50" charset="-128"/>
                <a:ea typeface="Meiryo UI" panose="020B0604030504040204" pitchFamily="50" charset="-128"/>
              </a:rPr>
              <a:t>回地域産業活性化</a:t>
            </a:r>
            <a:r>
              <a:rPr lang="en-US" altLang="ja-JP" sz="500" dirty="0">
                <a:latin typeface="Meiryo UI" panose="020B0604030504040204" pitchFamily="50" charset="-128"/>
                <a:ea typeface="Meiryo UI" panose="020B0604030504040204" pitchFamily="50" charset="-128"/>
              </a:rPr>
              <a:t>WG</a:t>
            </a:r>
            <a:r>
              <a:rPr lang="ja-JP" altLang="en-US" sz="500" dirty="0">
                <a:latin typeface="Meiryo UI" panose="020B0604030504040204" pitchFamily="50" charset="-128"/>
                <a:ea typeface="Meiryo UI" panose="020B0604030504040204" pitchFamily="50" charset="-128"/>
              </a:rPr>
              <a:t>モビリティプラットフォーム事業者協議会資料、大阪府ヒアリングより作成</a:t>
            </a:r>
            <a:endParaRPr lang="zh-TW" altLang="en-US" sz="5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0A77445-9BCD-49A1-AFD7-3890EDEEC50B}"/>
              </a:ext>
            </a:extLst>
          </p:cNvPr>
          <p:cNvSpPr txBox="1"/>
          <p:nvPr/>
        </p:nvSpPr>
        <p:spPr>
          <a:xfrm>
            <a:off x="5375275" y="5556900"/>
            <a:ext cx="419518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その後も定期的な研修を実施</a:t>
            </a:r>
            <a:endParaRPr kumimoji="1" lang="en-US" altLang="ja-JP" sz="12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173626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959314F-47B2-4378-94AA-D55E0170C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39" y="1317125"/>
            <a:ext cx="8714594" cy="5278633"/>
          </a:xfrm>
          <a:prstGeom prst="rect">
            <a:avLst/>
          </a:prstGeom>
        </p:spPr>
      </p:pic>
      <p:sp>
        <p:nvSpPr>
          <p:cNvPr id="4" name="スライド番号プレースホルダー 3">
            <a:extLst>
              <a:ext uri="{FF2B5EF4-FFF2-40B4-BE49-F238E27FC236}">
                <a16:creationId xmlns:a16="http://schemas.microsoft.com/office/drawing/2014/main" id="{8AA69AD8-B038-4F89-A9FD-9C5F2D8465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5FC69849-C07E-4ACB-9A71-0D74E317A8A7}"/>
              </a:ext>
            </a:extLst>
          </p:cNvPr>
          <p:cNvSpPr/>
          <p:nvPr/>
        </p:nvSpPr>
        <p:spPr>
          <a:xfrm>
            <a:off x="64200" y="571522"/>
            <a:ext cx="9777600" cy="372859"/>
          </a:xfrm>
          <a:prstGeom prst="rect">
            <a:avLst/>
          </a:prstGeom>
          <a:solidFill>
            <a:srgbClr val="D8E9FC"/>
          </a:solidFill>
          <a:ln w="6350">
            <a:noFill/>
          </a:ln>
        </p:spPr>
        <p:txBody>
          <a:bodyPr wrap="square">
            <a:spAutoFit/>
          </a:bodyPr>
          <a:lstStyle/>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l"/>
              <a:tabLst/>
              <a:defRPr/>
            </a:pP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住民のライドシェアの認知度は未だ約</a:t>
            </a:r>
            <a:r>
              <a:rPr kumimoji="1"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割と低迷</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A44F59AE-4D44-4004-BA0F-AAFA97EBB311}"/>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資料⑰　ライドシェア認知度</a:t>
            </a:r>
            <a:endParaRPr kumimoji="0" lang="en-US" altLang="ja-JP" sz="2400" dirty="0">
              <a:latin typeface="HGS創英角ｺﾞｼｯｸUB" panose="020B0900000000000000" pitchFamily="50" charset="-128"/>
              <a:ea typeface="HGS創英角ｺﾞｼｯｸUB" panose="020B0900000000000000" pitchFamily="50" charset="-128"/>
            </a:endParaRPr>
          </a:p>
        </p:txBody>
      </p:sp>
      <p:sp>
        <p:nvSpPr>
          <p:cNvPr id="20" name="テキスト ボックス 19">
            <a:extLst>
              <a:ext uri="{FF2B5EF4-FFF2-40B4-BE49-F238E27FC236}">
                <a16:creationId xmlns:a16="http://schemas.microsoft.com/office/drawing/2014/main" id="{D1BA65E0-4697-4D23-A6BA-E4FE29A8B211}"/>
              </a:ext>
            </a:extLst>
          </p:cNvPr>
          <p:cNvSpPr txBox="1"/>
          <p:nvPr/>
        </p:nvSpPr>
        <p:spPr>
          <a:xfrm>
            <a:off x="2662781" y="1006343"/>
            <a:ext cx="4580438" cy="401328"/>
          </a:xfrm>
          <a:prstGeom prst="rect">
            <a:avLst/>
          </a:prstGeom>
          <a:noFill/>
        </p:spPr>
        <p:txBody>
          <a:bodyPr wrap="square">
            <a:spAutoFit/>
          </a:bodyPr>
          <a:lstStyle/>
          <a:p>
            <a:pPr marL="0" marR="0" lvl="0" indent="87313" algn="ctr" defTabSz="914400" rtl="0" eaLnBrk="1" fontAlgn="auto" latinLnBrk="0" hangingPunct="1">
              <a:lnSpc>
                <a:spcPct val="13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＜ライドシェアの認知度＞</a:t>
            </a:r>
            <a:endParaRPr kumimoji="1" lang="en-US" altLang="ja-JP"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2" name="テキスト ボックス 31">
            <a:extLst>
              <a:ext uri="{FF2B5EF4-FFF2-40B4-BE49-F238E27FC236}">
                <a16:creationId xmlns:a16="http://schemas.microsoft.com/office/drawing/2014/main" id="{2EFFEDAC-CB9D-4C76-A763-8635F7F102F3}"/>
              </a:ext>
            </a:extLst>
          </p:cNvPr>
          <p:cNvSpPr txBox="1"/>
          <p:nvPr/>
        </p:nvSpPr>
        <p:spPr>
          <a:xfrm>
            <a:off x="5776172" y="5606991"/>
            <a:ext cx="4688415" cy="712824"/>
          </a:xfrm>
          <a:prstGeom prst="rect">
            <a:avLst/>
          </a:prstGeom>
          <a:noFill/>
        </p:spPr>
        <p:txBody>
          <a:bodyPr wrap="square">
            <a:spAutoFit/>
          </a:bodyPr>
          <a:lstStyle/>
          <a:p>
            <a:pPr marL="0" marR="0" lvl="0" indent="87313" algn="l" defTabSz="914400" rtl="0" eaLnBrk="1" fontAlgn="auto" latinLnBrk="0" hangingPunct="1">
              <a:lnSpc>
                <a:spcPct val="13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■調査概要</a:t>
            </a:r>
          </a:p>
          <a:p>
            <a:pPr marL="0" marR="0" lvl="0" indent="87313" algn="l" defTabSz="914400" rtl="0" eaLnBrk="1" fontAlgn="auto" latinLnBrk="0" hangingPunct="1">
              <a:lnSpc>
                <a:spcPct val="13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調査対象：東京都・愛知県・大阪府・京都府・福岡県に住む</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79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歳の男女</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5037</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p>
          <a:p>
            <a:pPr marL="0" marR="0" lvl="0" indent="87313" algn="l" defTabSz="914400" rtl="0" eaLnBrk="1" fontAlgn="auto" latinLnBrk="0" hangingPunct="1">
              <a:lnSpc>
                <a:spcPct val="13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調査方法：</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p>
          <a:p>
            <a:pPr marL="0" marR="0" lvl="0" indent="87313" algn="l" defTabSz="914400" rtl="0" eaLnBrk="1" fontAlgn="auto" latinLnBrk="0" hangingPunct="1">
              <a:lnSpc>
                <a:spcPct val="13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調査期間：</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 </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7" name="直線コネクタ 26">
            <a:extLst>
              <a:ext uri="{FF2B5EF4-FFF2-40B4-BE49-F238E27FC236}">
                <a16:creationId xmlns:a16="http://schemas.microsoft.com/office/drawing/2014/main" id="{9452F99E-46BE-40EE-956F-A00D5893FCEE}"/>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7886288E-735A-41A1-8B1A-585BB81C632B}"/>
              </a:ext>
            </a:extLst>
          </p:cNvPr>
          <p:cNvSpPr txBox="1"/>
          <p:nvPr/>
        </p:nvSpPr>
        <p:spPr>
          <a:xfrm>
            <a:off x="403569" y="1464688"/>
            <a:ext cx="1933767" cy="302903"/>
          </a:xfrm>
          <a:prstGeom prst="rect">
            <a:avLst/>
          </a:prstGeom>
          <a:noFill/>
        </p:spPr>
        <p:txBody>
          <a:bodyPr wrap="square">
            <a:spAutoFit/>
          </a:bodyPr>
          <a:lstStyle/>
          <a:p>
            <a:pPr marL="0" marR="0" lvl="0" indent="87313" algn="l" defTabSz="914400" rtl="0" eaLnBrk="1" fontAlgn="auto" latinLnBrk="0" hangingPunct="1">
              <a:lnSpc>
                <a:spcPct val="13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モビリティサービスの認知</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0" name="グループ化 29">
            <a:extLst>
              <a:ext uri="{FF2B5EF4-FFF2-40B4-BE49-F238E27FC236}">
                <a16:creationId xmlns:a16="http://schemas.microsoft.com/office/drawing/2014/main" id="{5E47B7A3-B171-4FF3-9054-FAEECD7D8C96}"/>
              </a:ext>
            </a:extLst>
          </p:cNvPr>
          <p:cNvGrpSpPr/>
          <p:nvPr/>
        </p:nvGrpSpPr>
        <p:grpSpPr>
          <a:xfrm>
            <a:off x="413565" y="1292640"/>
            <a:ext cx="10794265" cy="5619793"/>
            <a:chOff x="5110060" y="2616843"/>
            <a:chExt cx="5616589" cy="3094149"/>
          </a:xfrm>
        </p:grpSpPr>
        <p:grpSp>
          <p:nvGrpSpPr>
            <p:cNvPr id="31" name="グループ化 30">
              <a:extLst>
                <a:ext uri="{FF2B5EF4-FFF2-40B4-BE49-F238E27FC236}">
                  <a16:creationId xmlns:a16="http://schemas.microsoft.com/office/drawing/2014/main" id="{3EE2B53A-04DB-404F-95F5-A2C073758454}"/>
                </a:ext>
              </a:extLst>
            </p:cNvPr>
            <p:cNvGrpSpPr/>
            <p:nvPr/>
          </p:nvGrpSpPr>
          <p:grpSpPr>
            <a:xfrm>
              <a:off x="5110060" y="2616843"/>
              <a:ext cx="5616589" cy="3094149"/>
              <a:chOff x="5133853" y="2564111"/>
              <a:chExt cx="5616588" cy="3094155"/>
            </a:xfrm>
          </p:grpSpPr>
          <p:grpSp>
            <p:nvGrpSpPr>
              <p:cNvPr id="44" name="グループ化 43">
                <a:extLst>
                  <a:ext uri="{FF2B5EF4-FFF2-40B4-BE49-F238E27FC236}">
                    <a16:creationId xmlns:a16="http://schemas.microsoft.com/office/drawing/2014/main" id="{EEA05043-6E03-4748-90CD-126CC10FCBA9}"/>
                  </a:ext>
                </a:extLst>
              </p:cNvPr>
              <p:cNvGrpSpPr/>
              <p:nvPr/>
            </p:nvGrpSpPr>
            <p:grpSpPr>
              <a:xfrm>
                <a:off x="6020199" y="2704948"/>
                <a:ext cx="3558603" cy="278480"/>
                <a:chOff x="5791942" y="2673277"/>
                <a:chExt cx="3952689" cy="292612"/>
              </a:xfrm>
            </p:grpSpPr>
            <p:sp>
              <p:nvSpPr>
                <p:cNvPr id="50" name="テキスト ボックス 49">
                  <a:extLst>
                    <a:ext uri="{FF2B5EF4-FFF2-40B4-BE49-F238E27FC236}">
                      <a16:creationId xmlns:a16="http://schemas.microsoft.com/office/drawing/2014/main" id="{2CCD2571-FA3A-4A22-A836-37D9300C8704}"/>
                    </a:ext>
                  </a:extLst>
                </p:cNvPr>
                <p:cNvSpPr txBox="1"/>
                <p:nvPr/>
              </p:nvSpPr>
              <p:spPr>
                <a:xfrm>
                  <a:off x="8540306" y="2673277"/>
                  <a:ext cx="280846" cy="184666"/>
                </a:xfrm>
                <a:prstGeom prst="rect">
                  <a:avLst/>
                </a:prstGeom>
                <a:noFill/>
              </p:spPr>
              <p:txBody>
                <a:bodyPr wrap="none" rtlCol="0">
                  <a:spAutoFit/>
                </a:bodyPr>
                <a:lstStyle/>
                <a:p>
                  <a:r>
                    <a:rPr kumimoji="1" lang="en-US" altLang="ja-JP" sz="600" dirty="0">
                      <a:latin typeface="メイリオ" panose="020B0604030504040204" pitchFamily="50" charset="-128"/>
                      <a:ea typeface="メイリオ" panose="020B0604030504040204" pitchFamily="50" charset="-128"/>
                    </a:rPr>
                    <a:t>50</a:t>
                  </a:r>
                  <a:endParaRPr kumimoji="1" lang="ja-JP" altLang="en-US" sz="600"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CABBEB97-4D7C-427D-B31C-15FB9A27A584}"/>
                    </a:ext>
                  </a:extLst>
                </p:cNvPr>
                <p:cNvSpPr txBox="1"/>
                <p:nvPr/>
              </p:nvSpPr>
              <p:spPr>
                <a:xfrm>
                  <a:off x="5791942" y="2676641"/>
                  <a:ext cx="232756" cy="184666"/>
                </a:xfrm>
                <a:prstGeom prst="rect">
                  <a:avLst/>
                </a:prstGeom>
                <a:noFill/>
              </p:spPr>
              <p:txBody>
                <a:bodyPr wrap="none" rtlCol="0">
                  <a:spAutoFit/>
                </a:bodyPr>
                <a:lstStyle/>
                <a:p>
                  <a:r>
                    <a:rPr kumimoji="1" lang="en-US" altLang="ja-JP" sz="600" dirty="0">
                      <a:latin typeface="メイリオ" panose="020B0604030504040204" pitchFamily="50" charset="-128"/>
                      <a:ea typeface="メイリオ" panose="020B0604030504040204" pitchFamily="50" charset="-128"/>
                    </a:rPr>
                    <a:t>0</a:t>
                  </a:r>
                  <a:endParaRPr kumimoji="1" lang="ja-JP" altLang="en-US" sz="600" dirty="0">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4B808D89-45AD-4163-9069-1AF3863083AB}"/>
                    </a:ext>
                  </a:extLst>
                </p:cNvPr>
                <p:cNvSpPr txBox="1"/>
                <p:nvPr/>
              </p:nvSpPr>
              <p:spPr>
                <a:xfrm>
                  <a:off x="9098478" y="2739512"/>
                  <a:ext cx="646153" cy="226377"/>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rPr>
                    <a:t>（％）</a:t>
                  </a:r>
                  <a:endParaRPr kumimoji="1" lang="ja-JP" altLang="en-US" sz="800" dirty="0">
                    <a:latin typeface="メイリオ" panose="020B0604030504040204" pitchFamily="50" charset="-128"/>
                    <a:ea typeface="メイリオ" panose="020B0604030504040204" pitchFamily="50" charset="-128"/>
                  </a:endParaRPr>
                </a:p>
              </p:txBody>
            </p:sp>
          </p:grpSp>
          <p:sp>
            <p:nvSpPr>
              <p:cNvPr id="45" name="テキスト ボックス 44">
                <a:extLst>
                  <a:ext uri="{FF2B5EF4-FFF2-40B4-BE49-F238E27FC236}">
                    <a16:creationId xmlns:a16="http://schemas.microsoft.com/office/drawing/2014/main" id="{614D4C9A-D047-4C07-997F-38C206601FEF}"/>
                  </a:ext>
                </a:extLst>
              </p:cNvPr>
              <p:cNvSpPr txBox="1"/>
              <p:nvPr/>
            </p:nvSpPr>
            <p:spPr>
              <a:xfrm>
                <a:off x="5133853" y="2564111"/>
                <a:ext cx="1466109"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n=31,734</a:t>
                </a:r>
                <a:r>
                  <a:rPr lang="ja-JP" altLang="en-US" sz="900" dirty="0">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BDD610DB-AE10-4FDE-900E-5272B4E32E5A}"/>
                  </a:ext>
                </a:extLst>
              </p:cNvPr>
              <p:cNvSpPr txBox="1"/>
              <p:nvPr/>
            </p:nvSpPr>
            <p:spPr>
              <a:xfrm>
                <a:off x="5142970" y="5428236"/>
                <a:ext cx="2918680" cy="200055"/>
              </a:xfrm>
              <a:prstGeom prst="rect">
                <a:avLst/>
              </a:prstGeom>
              <a:noFill/>
            </p:spPr>
            <p:txBody>
              <a:bodyPr wrap="square" rtlCol="0">
                <a:spAutoFit/>
              </a:bodyPr>
              <a:lstStyle/>
              <a:p>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サンプル数を人口比率に合わせるウェイトバックを実施</a:t>
                </a:r>
              </a:p>
            </p:txBody>
          </p:sp>
          <p:sp>
            <p:nvSpPr>
              <p:cNvPr id="48" name="テキスト ボックス 47">
                <a:extLst>
                  <a:ext uri="{FF2B5EF4-FFF2-40B4-BE49-F238E27FC236}">
                    <a16:creationId xmlns:a16="http://schemas.microsoft.com/office/drawing/2014/main" id="{981D9B4B-4927-45C8-9E8C-BDF34AA602FA}"/>
                  </a:ext>
                </a:extLst>
              </p:cNvPr>
              <p:cNvSpPr txBox="1"/>
              <p:nvPr/>
            </p:nvSpPr>
            <p:spPr>
              <a:xfrm>
                <a:off x="8890450" y="5458211"/>
                <a:ext cx="1859991" cy="200055"/>
              </a:xfrm>
              <a:prstGeom prst="rect">
                <a:avLst/>
              </a:prstGeom>
              <a:noFill/>
            </p:spPr>
            <p:txBody>
              <a:bodyPr wrap="square" rtlCol="0">
                <a:spAutoFit/>
              </a:bodyPr>
              <a:lstStyle/>
              <a:p>
                <a:r>
                  <a:rPr kumimoji="1" lang="en-US" altLang="ja-JP" sz="700" dirty="0">
                    <a:latin typeface="メイリオ" panose="020B0604030504040204" pitchFamily="50" charset="-128"/>
                    <a:ea typeface="メイリオ" panose="020B0604030504040204" pitchFamily="50" charset="-128"/>
                  </a:rPr>
                  <a:t>©2024 MM Research Institute, Ltd.</a:t>
                </a:r>
                <a:endParaRPr kumimoji="1" lang="ja-JP" altLang="en-US" sz="700" dirty="0">
                  <a:latin typeface="メイリオ" panose="020B0604030504040204" pitchFamily="50" charset="-128"/>
                  <a:ea typeface="メイリオ" panose="020B0604030504040204" pitchFamily="50" charset="-128"/>
                </a:endParaRPr>
              </a:p>
            </p:txBody>
          </p:sp>
        </p:grpSp>
        <p:sp>
          <p:nvSpPr>
            <p:cNvPr id="33" name="テキスト ボックス 32">
              <a:extLst>
                <a:ext uri="{FF2B5EF4-FFF2-40B4-BE49-F238E27FC236}">
                  <a16:creationId xmlns:a16="http://schemas.microsoft.com/office/drawing/2014/main" id="{BC9559E1-0B4D-4BE4-8612-014C28C2B971}"/>
                </a:ext>
              </a:extLst>
            </p:cNvPr>
            <p:cNvSpPr txBox="1"/>
            <p:nvPr/>
          </p:nvSpPr>
          <p:spPr>
            <a:xfrm>
              <a:off x="9223909" y="3017922"/>
              <a:ext cx="662199" cy="200055"/>
            </a:xfrm>
            <a:prstGeom prst="rect">
              <a:avLst/>
            </a:prstGeom>
            <a:noFill/>
          </p:spPr>
          <p:txBody>
            <a:bodyPr wrap="square" rtlCol="0">
              <a:spAutoFit/>
            </a:bodyPr>
            <a:lstStyle/>
            <a:p>
              <a:r>
                <a:rPr lang="ja-JP" altLang="en-US" sz="700" dirty="0">
                  <a:latin typeface="メイリオ" panose="020B0604030504040204" pitchFamily="50" charset="-128"/>
                  <a:ea typeface="メイリオ" panose="020B0604030504040204" pitchFamily="50" charset="-128"/>
                </a:rPr>
                <a:t>（</a:t>
              </a:r>
              <a:r>
                <a:rPr lang="en-US" altLang="ja-JP" sz="700" dirty="0">
                  <a:latin typeface="メイリオ" panose="020B0604030504040204" pitchFamily="50" charset="-128"/>
                  <a:ea typeface="メイリオ" panose="020B0604030504040204" pitchFamily="50" charset="-128"/>
                </a:rPr>
                <a:t>+1.3p</a:t>
              </a:r>
              <a:r>
                <a:rPr lang="ja-JP" altLang="en-US" sz="700" dirty="0">
                  <a:latin typeface="メイリオ" panose="020B0604030504040204" pitchFamily="50" charset="-128"/>
                  <a:ea typeface="メイリオ" panose="020B0604030504040204" pitchFamily="50" charset="-128"/>
                </a:rPr>
                <a:t>）</a:t>
              </a:r>
              <a:endParaRPr kumimoji="1" lang="ja-JP" altLang="en-US" sz="7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C23B9EE7-C267-4AFC-AA6B-44353B892E22}"/>
                </a:ext>
              </a:extLst>
            </p:cNvPr>
            <p:cNvSpPr txBox="1"/>
            <p:nvPr/>
          </p:nvSpPr>
          <p:spPr>
            <a:xfrm>
              <a:off x="9120152" y="3404438"/>
              <a:ext cx="662199" cy="200055"/>
            </a:xfrm>
            <a:prstGeom prst="rect">
              <a:avLst/>
            </a:prstGeom>
            <a:noFill/>
          </p:spPr>
          <p:txBody>
            <a:bodyPr wrap="square" rtlCol="0">
              <a:spAutoFit/>
            </a:bodyPr>
            <a:lstStyle/>
            <a:p>
              <a:r>
                <a:rPr lang="ja-JP" altLang="en-US" sz="700" dirty="0">
                  <a:latin typeface="メイリオ" panose="020B0604030504040204" pitchFamily="50" charset="-128"/>
                  <a:ea typeface="メイリオ" panose="020B0604030504040204" pitchFamily="50" charset="-128"/>
                </a:rPr>
                <a:t>（</a:t>
              </a:r>
              <a:r>
                <a:rPr lang="en-US" altLang="ja-JP" sz="700" dirty="0">
                  <a:latin typeface="メイリオ" panose="020B0604030504040204" pitchFamily="50" charset="-128"/>
                  <a:ea typeface="メイリオ" panose="020B0604030504040204" pitchFamily="50" charset="-128"/>
                </a:rPr>
                <a:t>+4.0p</a:t>
              </a:r>
              <a:r>
                <a:rPr lang="ja-JP" altLang="en-US" sz="700" dirty="0">
                  <a:latin typeface="メイリオ" panose="020B0604030504040204" pitchFamily="50" charset="-128"/>
                  <a:ea typeface="メイリオ" panose="020B0604030504040204" pitchFamily="50" charset="-128"/>
                </a:rPr>
                <a:t>）</a:t>
              </a:r>
              <a:endParaRPr kumimoji="1" lang="ja-JP" altLang="en-US" sz="700"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B10DABD9-488D-434C-9E04-187742A376B5}"/>
                </a:ext>
              </a:extLst>
            </p:cNvPr>
            <p:cNvSpPr txBox="1"/>
            <p:nvPr/>
          </p:nvSpPr>
          <p:spPr>
            <a:xfrm>
              <a:off x="8313435" y="3792092"/>
              <a:ext cx="662199" cy="200055"/>
            </a:xfrm>
            <a:prstGeom prst="rect">
              <a:avLst/>
            </a:prstGeom>
            <a:noFill/>
          </p:spPr>
          <p:txBody>
            <a:bodyPr wrap="square" rtlCol="0">
              <a:spAutoFit/>
            </a:bodyPr>
            <a:lstStyle/>
            <a:p>
              <a:r>
                <a:rPr lang="ja-JP" altLang="en-US" sz="700" dirty="0">
                  <a:latin typeface="メイリオ" panose="020B0604030504040204" pitchFamily="50" charset="-128"/>
                  <a:ea typeface="メイリオ" panose="020B0604030504040204" pitchFamily="50" charset="-128"/>
                </a:rPr>
                <a:t>（</a:t>
              </a:r>
              <a:r>
                <a:rPr lang="en-US" altLang="ja-JP" sz="700" dirty="0">
                  <a:latin typeface="メイリオ" panose="020B0604030504040204" pitchFamily="50" charset="-128"/>
                  <a:ea typeface="メイリオ" panose="020B0604030504040204" pitchFamily="50" charset="-128"/>
                </a:rPr>
                <a:t>-7.0p</a:t>
              </a:r>
              <a:r>
                <a:rPr lang="ja-JP" altLang="en-US" sz="700" dirty="0">
                  <a:latin typeface="メイリオ" panose="020B0604030504040204" pitchFamily="50" charset="-128"/>
                  <a:ea typeface="メイリオ" panose="020B0604030504040204" pitchFamily="50" charset="-128"/>
                </a:rPr>
                <a:t>）</a:t>
              </a:r>
              <a:endParaRPr kumimoji="1" lang="ja-JP" altLang="en-US" sz="7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697F44D5-8A59-472D-8D59-0C75F5F5AFE4}"/>
                </a:ext>
              </a:extLst>
            </p:cNvPr>
            <p:cNvSpPr txBox="1"/>
            <p:nvPr/>
          </p:nvSpPr>
          <p:spPr>
            <a:xfrm>
              <a:off x="7850886" y="4132581"/>
              <a:ext cx="662199" cy="200055"/>
            </a:xfrm>
            <a:prstGeom prst="rect">
              <a:avLst/>
            </a:prstGeom>
            <a:noFill/>
          </p:spPr>
          <p:txBody>
            <a:bodyPr wrap="square" rtlCol="0">
              <a:spAutoFit/>
            </a:bodyPr>
            <a:lstStyle/>
            <a:p>
              <a:r>
                <a:rPr lang="ja-JP" altLang="en-US" sz="700" dirty="0">
                  <a:latin typeface="メイリオ" panose="020B0604030504040204" pitchFamily="50" charset="-128"/>
                  <a:ea typeface="メイリオ" panose="020B0604030504040204" pitchFamily="50" charset="-128"/>
                </a:rPr>
                <a:t>（</a:t>
              </a:r>
              <a:r>
                <a:rPr lang="en-US" altLang="ja-JP" sz="700" dirty="0">
                  <a:latin typeface="メイリオ" panose="020B0604030504040204" pitchFamily="50" charset="-128"/>
                  <a:ea typeface="メイリオ" panose="020B0604030504040204" pitchFamily="50" charset="-128"/>
                </a:rPr>
                <a:t>+7.0p</a:t>
              </a:r>
              <a:r>
                <a:rPr lang="ja-JP" altLang="en-US" sz="700" dirty="0">
                  <a:latin typeface="メイリオ" panose="020B0604030504040204" pitchFamily="50" charset="-128"/>
                  <a:ea typeface="メイリオ" panose="020B0604030504040204" pitchFamily="50" charset="-128"/>
                </a:rPr>
                <a:t>）</a:t>
              </a:r>
              <a:endParaRPr kumimoji="1" lang="ja-JP" altLang="en-US" sz="700" dirty="0">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4254A87C-1033-4617-8542-FAB9D2EFE1B5}"/>
                </a:ext>
              </a:extLst>
            </p:cNvPr>
            <p:cNvSpPr txBox="1"/>
            <p:nvPr/>
          </p:nvSpPr>
          <p:spPr>
            <a:xfrm>
              <a:off x="8014732" y="4535339"/>
              <a:ext cx="738697" cy="200055"/>
            </a:xfrm>
            <a:prstGeom prst="rect">
              <a:avLst/>
            </a:prstGeom>
            <a:noFill/>
          </p:spPr>
          <p:txBody>
            <a:bodyPr wrap="square" rtlCol="0">
              <a:spAutoFit/>
            </a:bodyPr>
            <a:lstStyle/>
            <a:p>
              <a:r>
                <a:rPr lang="ja-JP" altLang="en-US" sz="700" dirty="0">
                  <a:latin typeface="メイリオ" panose="020B0604030504040204" pitchFamily="50" charset="-128"/>
                  <a:ea typeface="メイリオ" panose="020B0604030504040204" pitchFamily="50" charset="-128"/>
                </a:rPr>
                <a:t>（</a:t>
              </a:r>
              <a:r>
                <a:rPr lang="en-US" altLang="ja-JP" sz="700" dirty="0">
                  <a:latin typeface="メイリオ" panose="020B0604030504040204" pitchFamily="50" charset="-128"/>
                  <a:ea typeface="メイリオ" panose="020B0604030504040204" pitchFamily="50" charset="-128"/>
                </a:rPr>
                <a:t>+19.8p</a:t>
              </a:r>
              <a:r>
                <a:rPr lang="ja-JP" altLang="en-US" sz="700" dirty="0">
                  <a:latin typeface="メイリオ" panose="020B0604030504040204" pitchFamily="50" charset="-128"/>
                  <a:ea typeface="メイリオ" panose="020B0604030504040204" pitchFamily="50" charset="-128"/>
                </a:rPr>
                <a:t>）</a:t>
              </a:r>
              <a:endParaRPr kumimoji="1" lang="ja-JP" altLang="en-US" sz="700"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653615B2-58E3-4B31-B32D-8070B5DE758A}"/>
                </a:ext>
              </a:extLst>
            </p:cNvPr>
            <p:cNvSpPr txBox="1"/>
            <p:nvPr/>
          </p:nvSpPr>
          <p:spPr>
            <a:xfrm>
              <a:off x="7193313" y="4917744"/>
              <a:ext cx="657574" cy="200055"/>
            </a:xfrm>
            <a:prstGeom prst="rect">
              <a:avLst/>
            </a:prstGeom>
            <a:noFill/>
          </p:spPr>
          <p:txBody>
            <a:bodyPr wrap="square" rtlCol="0">
              <a:spAutoFit/>
            </a:bodyPr>
            <a:lstStyle/>
            <a:p>
              <a:r>
                <a:rPr lang="ja-JP" altLang="en-US" sz="700" dirty="0">
                  <a:latin typeface="メイリオ" panose="020B0604030504040204" pitchFamily="50" charset="-128"/>
                  <a:ea typeface="メイリオ" panose="020B0604030504040204" pitchFamily="50" charset="-128"/>
                </a:rPr>
                <a:t>（</a:t>
              </a:r>
              <a:r>
                <a:rPr lang="en-US" altLang="ja-JP" sz="700" dirty="0">
                  <a:latin typeface="メイリオ" panose="020B0604030504040204" pitchFamily="50" charset="-128"/>
                  <a:ea typeface="メイリオ" panose="020B0604030504040204" pitchFamily="50" charset="-128"/>
                </a:rPr>
                <a:t>-4.4p</a:t>
              </a:r>
              <a:r>
                <a:rPr lang="ja-JP" altLang="en-US" sz="700" dirty="0">
                  <a:latin typeface="メイリオ" panose="020B0604030504040204" pitchFamily="50" charset="-128"/>
                  <a:ea typeface="メイリオ" panose="020B0604030504040204" pitchFamily="50" charset="-128"/>
                </a:rPr>
                <a:t>）</a:t>
              </a:r>
              <a:endParaRPr kumimoji="1" lang="ja-JP" altLang="en-US" sz="700" dirty="0">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BD31E028-D4A7-43ED-A6A9-37767FE51C10}"/>
                </a:ext>
              </a:extLst>
            </p:cNvPr>
            <p:cNvSpPr txBox="1"/>
            <p:nvPr/>
          </p:nvSpPr>
          <p:spPr>
            <a:xfrm>
              <a:off x="6424378" y="5267012"/>
              <a:ext cx="657574" cy="200055"/>
            </a:xfrm>
            <a:prstGeom prst="rect">
              <a:avLst/>
            </a:prstGeom>
            <a:noFill/>
          </p:spPr>
          <p:txBody>
            <a:bodyPr wrap="square" rtlCol="0">
              <a:spAutoFit/>
            </a:bodyPr>
            <a:lstStyle/>
            <a:p>
              <a:r>
                <a:rPr lang="ja-JP" altLang="en-US" sz="700" dirty="0">
                  <a:latin typeface="メイリオ" panose="020B0604030504040204" pitchFamily="50" charset="-128"/>
                  <a:ea typeface="メイリオ" panose="020B0604030504040204" pitchFamily="50" charset="-128"/>
                </a:rPr>
                <a:t>（</a:t>
              </a:r>
              <a:r>
                <a:rPr lang="en-US" altLang="ja-JP" sz="700" dirty="0">
                  <a:latin typeface="メイリオ" panose="020B0604030504040204" pitchFamily="50" charset="-128"/>
                  <a:ea typeface="メイリオ" panose="020B0604030504040204" pitchFamily="50" charset="-128"/>
                </a:rPr>
                <a:t>-0.9p</a:t>
              </a:r>
              <a:r>
                <a:rPr lang="ja-JP" altLang="en-US" sz="700" dirty="0">
                  <a:latin typeface="メイリオ" panose="020B0604030504040204" pitchFamily="50" charset="-128"/>
                  <a:ea typeface="メイリオ" panose="020B0604030504040204" pitchFamily="50" charset="-128"/>
                </a:rPr>
                <a:t>）</a:t>
              </a:r>
              <a:endParaRPr kumimoji="1" lang="ja-JP" altLang="en-US" sz="700" dirty="0">
                <a:latin typeface="メイリオ" panose="020B0604030504040204" pitchFamily="50" charset="-128"/>
                <a:ea typeface="メイリオ" panose="020B0604030504040204" pitchFamily="50" charset="-128"/>
              </a:endParaRPr>
            </a:p>
          </p:txBody>
        </p:sp>
      </p:grpSp>
      <p:grpSp>
        <p:nvGrpSpPr>
          <p:cNvPr id="55" name="グループ化 54">
            <a:extLst>
              <a:ext uri="{FF2B5EF4-FFF2-40B4-BE49-F238E27FC236}">
                <a16:creationId xmlns:a16="http://schemas.microsoft.com/office/drawing/2014/main" id="{38F9B29B-D936-4586-8346-BCE834C69CC8}"/>
              </a:ext>
            </a:extLst>
          </p:cNvPr>
          <p:cNvGrpSpPr/>
          <p:nvPr/>
        </p:nvGrpSpPr>
        <p:grpSpPr>
          <a:xfrm>
            <a:off x="7867389" y="4679041"/>
            <a:ext cx="1272650" cy="707886"/>
            <a:chOff x="9174913" y="4858872"/>
            <a:chExt cx="592987" cy="707886"/>
          </a:xfrm>
        </p:grpSpPr>
        <p:sp>
          <p:nvSpPr>
            <p:cNvPr id="56" name="テキスト ボックス 55">
              <a:extLst>
                <a:ext uri="{FF2B5EF4-FFF2-40B4-BE49-F238E27FC236}">
                  <a16:creationId xmlns:a16="http://schemas.microsoft.com/office/drawing/2014/main" id="{7781BFC0-7925-4195-9471-5C91FEBD7586}"/>
                </a:ext>
              </a:extLst>
            </p:cNvPr>
            <p:cNvSpPr txBox="1"/>
            <p:nvPr/>
          </p:nvSpPr>
          <p:spPr>
            <a:xfrm>
              <a:off x="9225146" y="4858872"/>
              <a:ext cx="542754" cy="707886"/>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年</a:t>
              </a:r>
              <a:endParaRPr lang="en-US" altLang="ja-JP" sz="1000" dirty="0">
                <a:latin typeface="メイリオ" panose="020B0604030504040204" pitchFamily="50" charset="-128"/>
                <a:ea typeface="メイリオ" panose="020B0604030504040204" pitchFamily="50" charset="-128"/>
              </a:endParaRPr>
            </a:p>
            <a:p>
              <a:r>
                <a:rPr kumimoji="1" lang="en-US" altLang="ja-JP" sz="1000" dirty="0">
                  <a:latin typeface="メイリオ" panose="020B0604030504040204" pitchFamily="50" charset="-128"/>
                  <a:ea typeface="メイリオ" panose="020B0604030504040204" pitchFamily="50" charset="-128"/>
                </a:rPr>
                <a:t>2024</a:t>
              </a:r>
              <a:r>
                <a:rPr kumimoji="1" lang="ja-JP" altLang="en-US" sz="1000" dirty="0">
                  <a:latin typeface="メイリオ" panose="020B0604030504040204" pitchFamily="50" charset="-128"/>
                  <a:ea typeface="メイリオ" panose="020B0604030504040204" pitchFamily="50" charset="-128"/>
                </a:rPr>
                <a:t>年</a:t>
              </a:r>
            </a:p>
          </p:txBody>
        </p:sp>
        <p:sp>
          <p:nvSpPr>
            <p:cNvPr id="57" name="正方形/長方形 56">
              <a:extLst>
                <a:ext uri="{FF2B5EF4-FFF2-40B4-BE49-F238E27FC236}">
                  <a16:creationId xmlns:a16="http://schemas.microsoft.com/office/drawing/2014/main" id="{281A2DC0-C3A5-4781-AD40-46F09376350D}"/>
                </a:ext>
              </a:extLst>
            </p:cNvPr>
            <p:cNvSpPr/>
            <p:nvPr/>
          </p:nvSpPr>
          <p:spPr>
            <a:xfrm>
              <a:off x="9174914" y="5030866"/>
              <a:ext cx="90000" cy="90000"/>
            </a:xfrm>
            <a:prstGeom prst="rect">
              <a:avLst/>
            </a:prstGeom>
            <a:solidFill>
              <a:srgbClr val="00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8" name="正方形/長方形 57">
              <a:extLst>
                <a:ext uri="{FF2B5EF4-FFF2-40B4-BE49-F238E27FC236}">
                  <a16:creationId xmlns:a16="http://schemas.microsoft.com/office/drawing/2014/main" id="{6BBB6073-5F1D-4986-9B97-810019A4E8D6}"/>
                </a:ext>
              </a:extLst>
            </p:cNvPr>
            <p:cNvSpPr/>
            <p:nvPr/>
          </p:nvSpPr>
          <p:spPr>
            <a:xfrm>
              <a:off x="9174913" y="4907097"/>
              <a:ext cx="90000" cy="9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59" name="正方形/長方形 58">
            <a:extLst>
              <a:ext uri="{FF2B5EF4-FFF2-40B4-BE49-F238E27FC236}">
                <a16:creationId xmlns:a16="http://schemas.microsoft.com/office/drawing/2014/main" id="{D2F36447-EB9F-4B99-81E7-8817720836B4}"/>
              </a:ext>
            </a:extLst>
          </p:cNvPr>
          <p:cNvSpPr/>
          <p:nvPr/>
        </p:nvSpPr>
        <p:spPr>
          <a:xfrm>
            <a:off x="1104900" y="4472996"/>
            <a:ext cx="4932952" cy="633460"/>
          </a:xfrm>
          <a:prstGeom prst="rect">
            <a:avLst/>
          </a:prstGeom>
          <a:noFill/>
          <a:ln w="38100">
            <a:solidFill>
              <a:srgbClr val="F75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27B30D6-DC4D-4A6D-8F49-58CE1C5AFBB6}"/>
              </a:ext>
            </a:extLst>
          </p:cNvPr>
          <p:cNvSpPr txBox="1"/>
          <p:nvPr/>
        </p:nvSpPr>
        <p:spPr>
          <a:xfrm>
            <a:off x="7561029" y="6703690"/>
            <a:ext cx="4518052" cy="162545"/>
          </a:xfrm>
          <a:prstGeom prst="rect">
            <a:avLst/>
          </a:prstGeom>
          <a:noFill/>
        </p:spPr>
        <p:txBody>
          <a:bodyPr wrap="square">
            <a:spAutoFit/>
          </a:bodyPr>
          <a:lstStyle/>
          <a:p>
            <a:pPr marL="0" marR="0" lvl="0" indent="87313" defTabSz="914400" rtl="0" eaLnBrk="1" fontAlgn="auto" latinLnBrk="0" hangingPunct="1">
              <a:lnSpc>
                <a:spcPct val="1300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ММ</a:t>
            </a:r>
            <a:r>
              <a:rPr kumimoji="1" lang="ja-JP" altLang="en-US"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総研</a:t>
            </a: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259522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スライド番号プレースホルダー 3">
            <a:extLst>
              <a:ext uri="{FF2B5EF4-FFF2-40B4-BE49-F238E27FC236}">
                <a16:creationId xmlns:a16="http://schemas.microsoft.com/office/drawing/2014/main" id="{FFEEB6EF-D18D-4552-96A8-E0CCBB56B45C}"/>
              </a:ext>
            </a:extLst>
          </p:cNvPr>
          <p:cNvSpPr>
            <a:spLocks noGrp="1"/>
          </p:cNvSpPr>
          <p:nvPr>
            <p:ph type="sldNum" sz="quarter" idx="12"/>
          </p:nvPr>
        </p:nvSpPr>
        <p:spPr>
          <a:xfrm>
            <a:off x="7677150" y="6488114"/>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70" name="テキスト ボックス 69">
            <a:extLst>
              <a:ext uri="{FF2B5EF4-FFF2-40B4-BE49-F238E27FC236}">
                <a16:creationId xmlns:a16="http://schemas.microsoft.com/office/drawing/2014/main" id="{7944B837-1BC9-408C-BC8C-CD50B3578DF4}"/>
              </a:ext>
            </a:extLst>
          </p:cNvPr>
          <p:cNvSpPr txBox="1"/>
          <p:nvPr/>
        </p:nvSpPr>
        <p:spPr>
          <a:xfrm>
            <a:off x="226627" y="2158891"/>
            <a:ext cx="4572000" cy="1326453"/>
          </a:xfrm>
          <a:prstGeom prst="rect">
            <a:avLst/>
          </a:prstGeom>
          <a:noFill/>
          <a:ln>
            <a:solidFill>
              <a:srgbClr val="E6813D"/>
            </a:solidFill>
          </a:ln>
        </p:spPr>
        <p:txBody>
          <a:bodyPr wrap="square">
            <a:spAutoFit/>
          </a:bodyPr>
          <a:lstStyle/>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コストに見合うだけの収入を得られず採算が合わない</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保険、３ヵ月点検、車検、修理等、</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全て会社持ちの為、利益を見込めない</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地域や時間帯などが限定されているなか、人件費などを考慮すると採算がとれるとは思えない</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あまりにも事業者側の手間等にかかる時間や経費が増える</a:t>
            </a:r>
          </a:p>
        </p:txBody>
      </p:sp>
      <p:sp>
        <p:nvSpPr>
          <p:cNvPr id="71" name="テキスト ボックス 70">
            <a:extLst>
              <a:ext uri="{FF2B5EF4-FFF2-40B4-BE49-F238E27FC236}">
                <a16:creationId xmlns:a16="http://schemas.microsoft.com/office/drawing/2014/main" id="{C4B4680C-86F8-4233-89BD-49CCBAE87490}"/>
              </a:ext>
            </a:extLst>
          </p:cNvPr>
          <p:cNvSpPr txBox="1"/>
          <p:nvPr/>
        </p:nvSpPr>
        <p:spPr>
          <a:xfrm>
            <a:off x="235096" y="4047041"/>
            <a:ext cx="4572000" cy="818622"/>
          </a:xfrm>
          <a:prstGeom prst="rect">
            <a:avLst/>
          </a:prstGeom>
          <a:noFill/>
          <a:ln>
            <a:solidFill>
              <a:srgbClr val="F6BD11"/>
            </a:solidFill>
          </a:ln>
        </p:spPr>
        <p:txBody>
          <a:bodyPr wrap="square">
            <a:spAutoFit/>
          </a:bodyPr>
          <a:lstStyle/>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ドライバーの採用も苦慮しており、まずはそちらの採用が優先</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安全運行を</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％担保できない</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タクシー事業に力を入れているため、他に充てる予算や時間がない</a:t>
            </a:r>
          </a:p>
        </p:txBody>
      </p:sp>
      <p:sp>
        <p:nvSpPr>
          <p:cNvPr id="72" name="テキスト ボックス 71">
            <a:extLst>
              <a:ext uri="{FF2B5EF4-FFF2-40B4-BE49-F238E27FC236}">
                <a16:creationId xmlns:a16="http://schemas.microsoft.com/office/drawing/2014/main" id="{D2478F9B-0722-4ED4-88C7-0C2CDB015566}"/>
              </a:ext>
            </a:extLst>
          </p:cNvPr>
          <p:cNvSpPr txBox="1"/>
          <p:nvPr/>
        </p:nvSpPr>
        <p:spPr>
          <a:xfrm>
            <a:off x="235096" y="5720544"/>
            <a:ext cx="4572000" cy="1072538"/>
          </a:xfrm>
          <a:prstGeom prst="rect">
            <a:avLst/>
          </a:prstGeom>
          <a:noFill/>
          <a:ln>
            <a:solidFill>
              <a:srgbClr val="AC6E43"/>
            </a:solidFill>
          </a:ln>
        </p:spPr>
        <p:txBody>
          <a:bodyPr wrap="square">
            <a:spAutoFit/>
          </a:bodyPr>
          <a:lstStyle/>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遠隔点呼や車の準備、ドライバーの採用や勤怠・給与管理などの準備が追いついていない</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保険、３ヵ月点検、車検、修理等、全て会社持ちの為、利益を見込めない（再掲）</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3" name="テキスト ボックス 72">
            <a:extLst>
              <a:ext uri="{FF2B5EF4-FFF2-40B4-BE49-F238E27FC236}">
                <a16:creationId xmlns:a16="http://schemas.microsoft.com/office/drawing/2014/main" id="{3A890250-4E6F-4465-B252-5377B066F63C}"/>
              </a:ext>
            </a:extLst>
          </p:cNvPr>
          <p:cNvSpPr txBox="1"/>
          <p:nvPr/>
        </p:nvSpPr>
        <p:spPr>
          <a:xfrm>
            <a:off x="5114562" y="2162621"/>
            <a:ext cx="4572000" cy="818622"/>
          </a:xfrm>
          <a:prstGeom prst="rect">
            <a:avLst/>
          </a:prstGeom>
          <a:noFill/>
          <a:ln>
            <a:solidFill>
              <a:srgbClr val="9A7811"/>
            </a:solidFill>
          </a:ln>
        </p:spPr>
        <p:txBody>
          <a:bodyPr wrap="square">
            <a:spAutoFit/>
          </a:bodyPr>
          <a:lstStyle/>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保険代、メンテナンス代、ガソリン代も会社持ちの為利益が出そうにない</a:t>
            </a: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保険、３ヵ月点検、車検、修理等、全て会社持ちの為、利益を見込めない（再掲）</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テキスト ボックス 73">
            <a:extLst>
              <a:ext uri="{FF2B5EF4-FFF2-40B4-BE49-F238E27FC236}">
                <a16:creationId xmlns:a16="http://schemas.microsoft.com/office/drawing/2014/main" id="{04ADBD0B-8AE9-4F7A-964A-403E7A160F6E}"/>
              </a:ext>
            </a:extLst>
          </p:cNvPr>
          <p:cNvSpPr txBox="1"/>
          <p:nvPr/>
        </p:nvSpPr>
        <p:spPr>
          <a:xfrm>
            <a:off x="5115636" y="4074609"/>
            <a:ext cx="4572000" cy="1072538"/>
          </a:xfrm>
          <a:prstGeom prst="rect">
            <a:avLst/>
          </a:prstGeom>
          <a:noFill/>
          <a:ln>
            <a:solidFill>
              <a:srgbClr val="76AC51"/>
            </a:solidFill>
          </a:ln>
        </p:spPr>
        <p:txBody>
          <a:bodyPr wrap="square">
            <a:spAutoFit/>
          </a:bodyPr>
          <a:lstStyle/>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時間の限定があり採算が取れない</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地域や時間帯などが限定されているなか、人件費などを考慮すると採算がとれるとは思えない</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（再掲）</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タクシーで十分供給が足りている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a:extLst>
              <a:ext uri="{FF2B5EF4-FFF2-40B4-BE49-F238E27FC236}">
                <a16:creationId xmlns:a16="http://schemas.microsoft.com/office/drawing/2014/main" id="{1C848F1F-1F0F-4DA5-95AD-FC362DDDE5E2}"/>
              </a:ext>
            </a:extLst>
          </p:cNvPr>
          <p:cNvSpPr txBox="1"/>
          <p:nvPr/>
        </p:nvSpPr>
        <p:spPr>
          <a:xfrm>
            <a:off x="6464801" y="6091131"/>
            <a:ext cx="3206103" cy="510778"/>
          </a:xfrm>
          <a:prstGeom prst="bracketPair">
            <a:avLst/>
          </a:prstGeom>
          <a:noFill/>
          <a:ln>
            <a:solidFill>
              <a:schemeClr val="bg1">
                <a:lumMod val="50000"/>
              </a:schemeClr>
            </a:solidFill>
            <a:prstDash val="solid"/>
          </a:ln>
        </p:spPr>
        <p:txBody>
          <a:bodyPr wrap="square">
            <a:spAutoFit/>
          </a:bodyPr>
          <a:lstStyle>
            <a:defPPr>
              <a:defRPr lang="ja-JP"/>
            </a:defPPr>
            <a:lvl1pPr>
              <a:defRPr sz="5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アンケート概要</a:t>
            </a:r>
            <a:r>
              <a:rPr kumimoji="0"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　間 ：</a:t>
            </a:r>
            <a:r>
              <a:rPr lang="en-US" altLang="ja-JP" sz="600" dirty="0"/>
              <a:t>2024</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年６月７日</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・手　法 ：インターネット・郵送</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　象</a:t>
            </a: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：府内タクシー会社</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231</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289</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営業所）　　　　・回答数：</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152</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188</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営業所）</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・回収率：法人ベース</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65.8</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％（営業所ベース：</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65.1</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6" name="テキスト ボックス 75">
            <a:extLst>
              <a:ext uri="{FF2B5EF4-FFF2-40B4-BE49-F238E27FC236}">
                <a16:creationId xmlns:a16="http://schemas.microsoft.com/office/drawing/2014/main" id="{27617CCB-73CA-4619-BAF9-A27C94339CFE}"/>
              </a:ext>
            </a:extLst>
          </p:cNvPr>
          <p:cNvSpPr txBox="1"/>
          <p:nvPr/>
        </p:nvSpPr>
        <p:spPr>
          <a:xfrm>
            <a:off x="8003097" y="1532007"/>
            <a:ext cx="185209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営業所単位　（複数回答）</a:t>
            </a:r>
          </a:p>
        </p:txBody>
      </p:sp>
      <p:sp>
        <p:nvSpPr>
          <p:cNvPr id="82" name="正方形/長方形 81">
            <a:extLst>
              <a:ext uri="{FF2B5EF4-FFF2-40B4-BE49-F238E27FC236}">
                <a16:creationId xmlns:a16="http://schemas.microsoft.com/office/drawing/2014/main" id="{4A73904E-DC8D-4736-BB9A-64FD7BD703D4}"/>
              </a:ext>
            </a:extLst>
          </p:cNvPr>
          <p:cNvSpPr/>
          <p:nvPr/>
        </p:nvSpPr>
        <p:spPr>
          <a:xfrm>
            <a:off x="93000" y="612947"/>
            <a:ext cx="9711553" cy="708702"/>
          </a:xfrm>
          <a:prstGeom prst="rect">
            <a:avLst/>
          </a:prstGeom>
          <a:solidFill>
            <a:srgbClr val="D8E9FC"/>
          </a:solidFill>
          <a:ln w="6350">
            <a:noFill/>
          </a:ln>
          <a:effectLst/>
        </p:spPr>
        <p:txBody>
          <a:bodyPr wrap="square" tIns="72000" bIns="72000">
            <a:spAutoFit/>
          </a:bodyPr>
          <a:lstStyle/>
          <a:p>
            <a:pPr marL="285750" marR="0" lvl="0" indent="-285750" algn="l" defTabSz="4572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0"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府内タクシー事業者へアンケートを実施したところ、</a:t>
            </a: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日本版ライドシェアに参入しない主な理由</a:t>
            </a:r>
            <a:r>
              <a:rPr kumimoji="0"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として、「必要性がない</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59</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r>
              <a:rPr kumimoji="0"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「採算確保が困難</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35</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」「ドライバー確保・教育が困難</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」が並んだ　　</a:t>
            </a:r>
          </a:p>
        </p:txBody>
      </p:sp>
      <p:sp>
        <p:nvSpPr>
          <p:cNvPr id="83" name="テキスト ボックス 82">
            <a:extLst>
              <a:ext uri="{FF2B5EF4-FFF2-40B4-BE49-F238E27FC236}">
                <a16:creationId xmlns:a16="http://schemas.microsoft.com/office/drawing/2014/main" id="{94C68951-2B4F-4BD7-9052-4FF88E391A15}"/>
              </a:ext>
            </a:extLst>
          </p:cNvPr>
          <p:cNvSpPr txBox="1"/>
          <p:nvPr/>
        </p:nvSpPr>
        <p:spPr>
          <a:xfrm>
            <a:off x="50809" y="1486397"/>
            <a:ext cx="8027789" cy="310341"/>
          </a:xfrm>
          <a:prstGeom prst="rect">
            <a:avLst/>
          </a:prstGeom>
          <a:solidFill>
            <a:schemeClr val="bg1"/>
          </a:solidFill>
        </p:spPr>
        <p:txBody>
          <a:bodyPr wrap="square">
            <a:spAutoFit/>
          </a:bodyPr>
          <a:lstStyle>
            <a:defPPr>
              <a:defRPr lang="ja-JP"/>
            </a:defPPr>
            <a:lvl1pPr algn="ctr" defTabSz="844083">
              <a:lnSpc>
                <a:spcPts val="1700"/>
              </a:lnSpc>
              <a:defRPr sz="1600" b="0" spc="0">
                <a:latin typeface="HGS創英角ｺﾞｼｯｸUB" panose="020B0900000000000000" pitchFamily="50" charset="-128"/>
                <a:ea typeface="HGS創英角ｺﾞｼｯｸUB" panose="020B0900000000000000" pitchFamily="50" charset="-128"/>
              </a:defRPr>
            </a:lvl1pPr>
          </a:lstStyle>
          <a:p>
            <a:pPr marL="0" marR="0" lvl="0" indent="0" algn="ctr" defTabSz="844083" rtl="0" eaLnBrk="1" fontAlgn="auto" latinLnBrk="0" hangingPunct="1">
              <a:lnSpc>
                <a:spcPts val="17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＜現行ライドシェアに参入しなかった主な理由</a:t>
            </a:r>
            <a:r>
              <a:rPr kumimoji="0"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（大阪市域交通圏の事業者のみ）</a:t>
            </a:r>
            <a:r>
              <a:rPr kumimoji="0"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0"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86" name="テキスト ボックス 85">
            <a:extLst>
              <a:ext uri="{FF2B5EF4-FFF2-40B4-BE49-F238E27FC236}">
                <a16:creationId xmlns:a16="http://schemas.microsoft.com/office/drawing/2014/main" id="{F63C3301-8309-4CFF-8EE9-8B4AE0FB7E69}"/>
              </a:ext>
            </a:extLst>
          </p:cNvPr>
          <p:cNvSpPr txBox="1"/>
          <p:nvPr/>
        </p:nvSpPr>
        <p:spPr>
          <a:xfrm>
            <a:off x="216623" y="1866938"/>
            <a:ext cx="4608000" cy="360000"/>
          </a:xfrm>
          <a:prstGeom prst="rect">
            <a:avLst/>
          </a:prstGeom>
          <a:solidFill>
            <a:srgbClr val="E6813D"/>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①　採算の確保が困難（</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35</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件）</a:t>
            </a:r>
          </a:p>
        </p:txBody>
      </p:sp>
      <p:sp>
        <p:nvSpPr>
          <p:cNvPr id="94" name="テキスト ボックス 93">
            <a:extLst>
              <a:ext uri="{FF2B5EF4-FFF2-40B4-BE49-F238E27FC236}">
                <a16:creationId xmlns:a16="http://schemas.microsoft.com/office/drawing/2014/main" id="{4D3DE58F-1C9B-41C2-9FAA-E7920A9BF691}"/>
              </a:ext>
            </a:extLst>
          </p:cNvPr>
          <p:cNvSpPr txBox="1"/>
          <p:nvPr/>
        </p:nvSpPr>
        <p:spPr>
          <a:xfrm>
            <a:off x="235096" y="3741208"/>
            <a:ext cx="4608000" cy="360000"/>
          </a:xfrm>
          <a:prstGeom prst="rect">
            <a:avLst/>
          </a:prstGeom>
          <a:solidFill>
            <a:srgbClr val="F6BD1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②　ドライバーの確保・教育が困難（</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31</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件）</a:t>
            </a:r>
          </a:p>
        </p:txBody>
      </p:sp>
      <p:sp>
        <p:nvSpPr>
          <p:cNvPr id="98" name="テキスト ボックス 97">
            <a:extLst>
              <a:ext uri="{FF2B5EF4-FFF2-40B4-BE49-F238E27FC236}">
                <a16:creationId xmlns:a16="http://schemas.microsoft.com/office/drawing/2014/main" id="{CA8054E0-C1E3-45F7-8EA6-AA3A397A10FE}"/>
              </a:ext>
            </a:extLst>
          </p:cNvPr>
          <p:cNvSpPr txBox="1"/>
          <p:nvPr/>
        </p:nvSpPr>
        <p:spPr>
          <a:xfrm>
            <a:off x="235095" y="5160105"/>
            <a:ext cx="4608000" cy="584775"/>
          </a:xfrm>
          <a:prstGeom prst="rect">
            <a:avLst/>
          </a:prstGeom>
          <a:solidFill>
            <a:srgbClr val="AC6E4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③　運行管理体制の構築が困難（</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28</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件）</a:t>
            </a:r>
            <a:endPar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車両整備体制の構築が困難（</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19</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件）</a:t>
            </a:r>
            <a:endPar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9" name="テキスト ボックス 98">
            <a:extLst>
              <a:ext uri="{FF2B5EF4-FFF2-40B4-BE49-F238E27FC236}">
                <a16:creationId xmlns:a16="http://schemas.microsoft.com/office/drawing/2014/main" id="{FA0C76AB-9F67-4E35-8C13-9849084C575E}"/>
              </a:ext>
            </a:extLst>
          </p:cNvPr>
          <p:cNvSpPr txBox="1"/>
          <p:nvPr/>
        </p:nvSpPr>
        <p:spPr>
          <a:xfrm>
            <a:off x="5098687" y="1866938"/>
            <a:ext cx="4608000" cy="360000"/>
          </a:xfrm>
          <a:prstGeom prst="rect">
            <a:avLst/>
          </a:prstGeom>
          <a:solidFill>
            <a:srgbClr val="9A781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④　保険加入等が困難（</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15</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件）</a:t>
            </a:r>
          </a:p>
        </p:txBody>
      </p:sp>
      <p:sp>
        <p:nvSpPr>
          <p:cNvPr id="100" name="テキスト ボックス 99">
            <a:extLst>
              <a:ext uri="{FF2B5EF4-FFF2-40B4-BE49-F238E27FC236}">
                <a16:creationId xmlns:a16="http://schemas.microsoft.com/office/drawing/2014/main" id="{D9BFFF75-F2F4-426D-933D-F98B34828A96}"/>
              </a:ext>
            </a:extLst>
          </p:cNvPr>
          <p:cNvSpPr txBox="1"/>
          <p:nvPr/>
        </p:nvSpPr>
        <p:spPr>
          <a:xfrm>
            <a:off x="5098686" y="3741208"/>
            <a:ext cx="4608000" cy="360000"/>
          </a:xfrm>
          <a:prstGeom prst="rect">
            <a:avLst/>
          </a:prstGeom>
          <a:solidFill>
            <a:srgbClr val="76AC5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⑤　そもそも必要性を感じていない（</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59</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件）</a:t>
            </a:r>
          </a:p>
        </p:txBody>
      </p:sp>
      <p:sp>
        <p:nvSpPr>
          <p:cNvPr id="20" name="正方形/長方形 19">
            <a:extLst>
              <a:ext uri="{FF2B5EF4-FFF2-40B4-BE49-F238E27FC236}">
                <a16:creationId xmlns:a16="http://schemas.microsoft.com/office/drawing/2014/main" id="{FE726375-2E97-43DF-8802-A6FE22F97874}"/>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資料⑱　タクシー会社の意見</a:t>
            </a:r>
            <a:r>
              <a:rPr kumimoji="0" lang="ja-JP" altLang="en-US" dirty="0">
                <a:latin typeface="HGS創英角ｺﾞｼｯｸUB" panose="020B0900000000000000" pitchFamily="50" charset="-128"/>
                <a:ea typeface="HGS創英角ｺﾞｼｯｸUB" panose="020B0900000000000000" pitchFamily="50" charset="-128"/>
              </a:rPr>
              <a:t>（日本版ライドシェアに対する課題）</a:t>
            </a:r>
            <a:endParaRPr kumimoji="0" lang="ja-JP" altLang="en-US" sz="2400" dirty="0">
              <a:latin typeface="HGS創英角ｺﾞｼｯｸUB" panose="020B0900000000000000" pitchFamily="50" charset="-128"/>
              <a:ea typeface="HGS創英角ｺﾞｼｯｸUB" panose="020B0900000000000000" pitchFamily="50" charset="-128"/>
            </a:endParaRPr>
          </a:p>
        </p:txBody>
      </p:sp>
      <p:cxnSp>
        <p:nvCxnSpPr>
          <p:cNvPr id="18" name="直線コネクタ 17">
            <a:extLst>
              <a:ext uri="{FF2B5EF4-FFF2-40B4-BE49-F238E27FC236}">
                <a16:creationId xmlns:a16="http://schemas.microsoft.com/office/drawing/2014/main" id="{78B10116-35A8-49BB-8FEE-55A648647D4A}"/>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71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9FF4F5F-3F1D-4D01-9FC7-3549F33DCD76}"/>
              </a:ext>
            </a:extLst>
          </p:cNvPr>
          <p:cNvSpPr txBox="1"/>
          <p:nvPr/>
        </p:nvSpPr>
        <p:spPr>
          <a:xfrm>
            <a:off x="0" y="-878"/>
            <a:ext cx="9906000" cy="461665"/>
          </a:xfrm>
          <a:prstGeom prst="rect">
            <a:avLst/>
          </a:prstGeom>
          <a:solidFill>
            <a:srgbClr val="083465"/>
          </a:solidFill>
        </p:spPr>
        <p:txBody>
          <a:bodyPr wrap="square" lIns="180000">
            <a:spAutoFit/>
          </a:bodyPr>
          <a:lstStyle>
            <a:defPPr>
              <a:defRPr lang="ja-JP"/>
            </a:defPPr>
            <a:lvl1pPr indent="0">
              <a:buFont typeface="+mj-lt"/>
              <a:buNone/>
              <a:defRPr sz="2400" spc="0">
                <a:solidFill>
                  <a:schemeClr val="bg1"/>
                </a:solidFill>
                <a:latin typeface="HGS創英角ｺﾞｼｯｸUB" panose="020B0900000000000000" pitchFamily="50" charset="-128"/>
                <a:ea typeface="HGS創英角ｺﾞｼｯｸUB" panose="020B09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ja-JP" altLang="en-US" dirty="0">
                <a:solidFill>
                  <a:prstClr val="white"/>
                </a:solidFill>
              </a:rPr>
              <a:t>１</a:t>
            </a:r>
            <a:r>
              <a:rPr kumimoji="1" lang="ja-JP"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zh-CN"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2024</a:t>
            </a:r>
            <a:r>
              <a:rPr kumimoji="1" lang="zh-CN"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年３月ﾊﾟﾌﾞﾘｯｸｺﾒﾝﾄ提案内容</a:t>
            </a:r>
          </a:p>
        </p:txBody>
      </p:sp>
      <p:sp>
        <p:nvSpPr>
          <p:cNvPr id="64" name="矢印: 右 63">
            <a:extLst>
              <a:ext uri="{FF2B5EF4-FFF2-40B4-BE49-F238E27FC236}">
                <a16:creationId xmlns:a16="http://schemas.microsoft.com/office/drawing/2014/main" id="{63D00733-318B-419E-897B-67F4D95E03FA}"/>
              </a:ext>
            </a:extLst>
          </p:cNvPr>
          <p:cNvSpPr/>
          <p:nvPr/>
        </p:nvSpPr>
        <p:spPr>
          <a:xfrm>
            <a:off x="1040530" y="4583289"/>
            <a:ext cx="6239336" cy="532910"/>
          </a:xfrm>
          <a:prstGeom prst="rightArrow">
            <a:avLst>
              <a:gd name="adj1" fmla="val 100000"/>
              <a:gd name="adj2" fmla="val 1600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2" name="矢印: 右 71">
            <a:extLst>
              <a:ext uri="{FF2B5EF4-FFF2-40B4-BE49-F238E27FC236}">
                <a16:creationId xmlns:a16="http://schemas.microsoft.com/office/drawing/2014/main" id="{7F93A0BC-9555-4307-8E20-BC406ADFD3FC}"/>
              </a:ext>
            </a:extLst>
          </p:cNvPr>
          <p:cNvSpPr/>
          <p:nvPr/>
        </p:nvSpPr>
        <p:spPr>
          <a:xfrm>
            <a:off x="1033515" y="3248145"/>
            <a:ext cx="6239336" cy="532910"/>
          </a:xfrm>
          <a:prstGeom prst="rightArrow">
            <a:avLst>
              <a:gd name="adj1" fmla="val 100000"/>
              <a:gd name="adj2" fmla="val 1600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3" name="矢印: 右 72">
            <a:extLst>
              <a:ext uri="{FF2B5EF4-FFF2-40B4-BE49-F238E27FC236}">
                <a16:creationId xmlns:a16="http://schemas.microsoft.com/office/drawing/2014/main" id="{567ADB9C-FA24-468F-A3BE-CD8BDF165EFD}"/>
              </a:ext>
            </a:extLst>
          </p:cNvPr>
          <p:cNvSpPr/>
          <p:nvPr/>
        </p:nvSpPr>
        <p:spPr>
          <a:xfrm>
            <a:off x="1035473" y="1892964"/>
            <a:ext cx="6239336" cy="532910"/>
          </a:xfrm>
          <a:prstGeom prst="rightArrow">
            <a:avLst>
              <a:gd name="adj1" fmla="val 100000"/>
              <a:gd name="adj2" fmla="val 1600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7" name="矢印: 下 76">
            <a:extLst>
              <a:ext uri="{FF2B5EF4-FFF2-40B4-BE49-F238E27FC236}">
                <a16:creationId xmlns:a16="http://schemas.microsoft.com/office/drawing/2014/main" id="{30E31DD3-DEC7-4AF2-9891-29C528ED7583}"/>
              </a:ext>
            </a:extLst>
          </p:cNvPr>
          <p:cNvSpPr/>
          <p:nvPr/>
        </p:nvSpPr>
        <p:spPr>
          <a:xfrm>
            <a:off x="7892225" y="2432289"/>
            <a:ext cx="1075630" cy="3167644"/>
          </a:xfrm>
          <a:prstGeom prst="downArrow">
            <a:avLst>
              <a:gd name="adj1" fmla="val 50000"/>
              <a:gd name="adj2" fmla="val 28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5" name="テキスト ボックス 84">
            <a:extLst>
              <a:ext uri="{FF2B5EF4-FFF2-40B4-BE49-F238E27FC236}">
                <a16:creationId xmlns:a16="http://schemas.microsoft.com/office/drawing/2014/main" id="{3341CC2F-C4FC-4F25-BD9F-FAE9AE636860}"/>
              </a:ext>
            </a:extLst>
          </p:cNvPr>
          <p:cNvSpPr txBox="1"/>
          <p:nvPr/>
        </p:nvSpPr>
        <p:spPr>
          <a:xfrm>
            <a:off x="248017" y="1353534"/>
            <a:ext cx="1909054" cy="320344"/>
          </a:xfrm>
          <a:prstGeom prst="rect">
            <a:avLst/>
          </a:prstGeom>
          <a:noFill/>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tab pos="2152650" algn="l"/>
              </a:tabLst>
              <a:defRPr/>
            </a:pP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●「万博来退場」</a:t>
            </a:r>
          </a:p>
        </p:txBody>
      </p:sp>
      <p:sp>
        <p:nvSpPr>
          <p:cNvPr id="86" name="四角形: 角を丸くする 85">
            <a:extLst>
              <a:ext uri="{FF2B5EF4-FFF2-40B4-BE49-F238E27FC236}">
                <a16:creationId xmlns:a16="http://schemas.microsoft.com/office/drawing/2014/main" id="{3256DAE4-1087-4F1F-B350-523571763E30}"/>
              </a:ext>
            </a:extLst>
          </p:cNvPr>
          <p:cNvSpPr/>
          <p:nvPr/>
        </p:nvSpPr>
        <p:spPr>
          <a:xfrm>
            <a:off x="421294" y="1678951"/>
            <a:ext cx="2779201" cy="936000"/>
          </a:xfrm>
          <a:prstGeom prst="roundRect">
            <a:avLst>
              <a:gd name="adj" fmla="val 954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 name="テキスト ボックス 88">
            <a:extLst>
              <a:ext uri="{FF2B5EF4-FFF2-40B4-BE49-F238E27FC236}">
                <a16:creationId xmlns:a16="http://schemas.microsoft.com/office/drawing/2014/main" id="{C25B4A14-FAA6-430C-ACB7-7011FB62F0A0}"/>
              </a:ext>
            </a:extLst>
          </p:cNvPr>
          <p:cNvSpPr txBox="1"/>
          <p:nvPr/>
        </p:nvSpPr>
        <p:spPr>
          <a:xfrm>
            <a:off x="415023" y="1685205"/>
            <a:ext cx="2779201" cy="393506"/>
          </a:xfrm>
          <a:prstGeom prst="rect">
            <a:avLst/>
          </a:prstGeom>
          <a:noFill/>
        </p:spPr>
        <p:txBody>
          <a:bodyPr wrap="square">
            <a:spAutoFit/>
          </a:bodyPr>
          <a:lstStyle/>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ピーク日来場者</a:t>
            </a:r>
            <a:endParaRPr kumimoji="0" lang="en-US" altLang="ja-JP"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tab pos="2152650" algn="l"/>
              </a:tabLst>
              <a:defRPr/>
            </a:pP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22.7</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0" name="四角形: 角を丸くする 89">
            <a:extLst>
              <a:ext uri="{FF2B5EF4-FFF2-40B4-BE49-F238E27FC236}">
                <a16:creationId xmlns:a16="http://schemas.microsoft.com/office/drawing/2014/main" id="{5A637CC6-FF48-4731-9FCB-689DC8B79388}"/>
              </a:ext>
            </a:extLst>
          </p:cNvPr>
          <p:cNvSpPr/>
          <p:nvPr/>
        </p:nvSpPr>
        <p:spPr>
          <a:xfrm>
            <a:off x="6014753" y="1673879"/>
            <a:ext cx="869687" cy="3653732"/>
          </a:xfrm>
          <a:prstGeom prst="roundRect">
            <a:avLst>
              <a:gd name="adj" fmla="val 929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0" name="テキスト ボックス 99">
            <a:extLst>
              <a:ext uri="{FF2B5EF4-FFF2-40B4-BE49-F238E27FC236}">
                <a16:creationId xmlns:a16="http://schemas.microsoft.com/office/drawing/2014/main" id="{52545F21-B733-4D7F-9D41-B81428612CA2}"/>
              </a:ext>
            </a:extLst>
          </p:cNvPr>
          <p:cNvSpPr txBox="1"/>
          <p:nvPr/>
        </p:nvSpPr>
        <p:spPr>
          <a:xfrm>
            <a:off x="6020409" y="2406814"/>
            <a:ext cx="864000" cy="797654"/>
          </a:xfrm>
          <a:prstGeom prst="rect">
            <a:avLst/>
          </a:prstGeom>
          <a:noFill/>
        </p:spPr>
        <p:txBody>
          <a:bodyPr wrap="square">
            <a:spAutoFit/>
          </a:bodyPr>
          <a:lstStyle/>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輸送人数</a:t>
            </a:r>
            <a:endParaRPr kumimoji="0" lang="en-US" altLang="ja-JP"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endParaRPr kumimoji="0" lang="en-US" altLang="ja-JP"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2.745</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「現地調査」</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2" name="四角形: 角を丸くする 101">
            <a:extLst>
              <a:ext uri="{FF2B5EF4-FFF2-40B4-BE49-F238E27FC236}">
                <a16:creationId xmlns:a16="http://schemas.microsoft.com/office/drawing/2014/main" id="{67825D77-393C-434D-891D-C7A46FF486B1}"/>
              </a:ext>
            </a:extLst>
          </p:cNvPr>
          <p:cNvSpPr/>
          <p:nvPr/>
        </p:nvSpPr>
        <p:spPr>
          <a:xfrm>
            <a:off x="7348317" y="1685205"/>
            <a:ext cx="2117702" cy="10395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5" name="テキスト ボックス 104">
            <a:extLst>
              <a:ext uri="{FF2B5EF4-FFF2-40B4-BE49-F238E27FC236}">
                <a16:creationId xmlns:a16="http://schemas.microsoft.com/office/drawing/2014/main" id="{4B855F89-D9E9-471C-A4D8-BE350E1BA09D}"/>
              </a:ext>
            </a:extLst>
          </p:cNvPr>
          <p:cNvSpPr txBox="1"/>
          <p:nvPr/>
        </p:nvSpPr>
        <p:spPr>
          <a:xfrm>
            <a:off x="7306061" y="1824033"/>
            <a:ext cx="2193166" cy="286360"/>
          </a:xfrm>
          <a:prstGeom prst="rect">
            <a:avLst/>
          </a:prstGeom>
          <a:noFill/>
        </p:spPr>
        <p:txBody>
          <a:bodyPr wrap="square">
            <a:spAutoFit/>
          </a:bodyPr>
          <a:lstStyle/>
          <a:p>
            <a:pPr marL="0" marR="0" lvl="0" indent="0" algn="ctr" defTabSz="457200" rtl="0" eaLnBrk="1" fontAlgn="auto" latinLnBrk="0" hangingPunct="1">
              <a:lnSpc>
                <a:spcPts val="1700"/>
              </a:lnSpc>
              <a:spcBef>
                <a:spcPts val="0"/>
              </a:spcBef>
              <a:spcAft>
                <a:spcPts val="0"/>
              </a:spcAft>
              <a:buClrTx/>
              <a:buSzTx/>
              <a:buFontTx/>
              <a:buNone/>
              <a:tabLst>
                <a:tab pos="2152650" algn="l"/>
              </a:tabLst>
              <a:defRPr/>
            </a:pPr>
            <a:r>
              <a:rPr kumimoji="0"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増加台数</a:t>
            </a:r>
            <a:endParaRPr kumimoji="0"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6" name="テキスト ボックス 105">
            <a:extLst>
              <a:ext uri="{FF2B5EF4-FFF2-40B4-BE49-F238E27FC236}">
                <a16:creationId xmlns:a16="http://schemas.microsoft.com/office/drawing/2014/main" id="{862C89A6-875E-44D6-B622-137C38012F9C}"/>
              </a:ext>
            </a:extLst>
          </p:cNvPr>
          <p:cNvSpPr txBox="1"/>
          <p:nvPr/>
        </p:nvSpPr>
        <p:spPr>
          <a:xfrm>
            <a:off x="7280153" y="2225227"/>
            <a:ext cx="2185863" cy="233397"/>
          </a:xfrm>
          <a:prstGeom prst="rect">
            <a:avLst/>
          </a:prstGeom>
          <a:noFill/>
        </p:spPr>
        <p:txBody>
          <a:bodyPr wrap="square">
            <a:spAutoFit/>
          </a:bodyPr>
          <a:lstStyle/>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0"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150</a:t>
            </a:r>
            <a:r>
              <a:rPr kumimoji="0"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a:t>
            </a:r>
            <a:r>
              <a:rPr kumimoji="0"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endParaRPr kumimoji="0"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7" name="テキスト ボックス 106">
            <a:extLst>
              <a:ext uri="{FF2B5EF4-FFF2-40B4-BE49-F238E27FC236}">
                <a16:creationId xmlns:a16="http://schemas.microsoft.com/office/drawing/2014/main" id="{99D73990-28B1-4CBE-8D2E-F67792DC762D}"/>
              </a:ext>
            </a:extLst>
          </p:cNvPr>
          <p:cNvSpPr txBox="1"/>
          <p:nvPr/>
        </p:nvSpPr>
        <p:spPr>
          <a:xfrm>
            <a:off x="247002" y="2692820"/>
            <a:ext cx="1909054" cy="320344"/>
          </a:xfrm>
          <a:prstGeom prst="rect">
            <a:avLst/>
          </a:prstGeom>
          <a:noFill/>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tab pos="2152650" algn="l"/>
              </a:tabLst>
              <a:defRPr/>
            </a:pP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●「万博前後の周遊」</a:t>
            </a:r>
          </a:p>
        </p:txBody>
      </p:sp>
      <p:sp>
        <p:nvSpPr>
          <p:cNvPr id="108" name="四角形: 角を丸くする 107">
            <a:extLst>
              <a:ext uri="{FF2B5EF4-FFF2-40B4-BE49-F238E27FC236}">
                <a16:creationId xmlns:a16="http://schemas.microsoft.com/office/drawing/2014/main" id="{6DDCC44C-1A26-46B0-A74C-021B45BFCBAA}"/>
              </a:ext>
            </a:extLst>
          </p:cNvPr>
          <p:cNvSpPr/>
          <p:nvPr/>
        </p:nvSpPr>
        <p:spPr>
          <a:xfrm>
            <a:off x="3292864" y="3013164"/>
            <a:ext cx="2583660" cy="2314447"/>
          </a:xfrm>
          <a:prstGeom prst="roundRect">
            <a:avLst>
              <a:gd name="adj" fmla="val 5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9" name="テキスト ボックス 108">
            <a:extLst>
              <a:ext uri="{FF2B5EF4-FFF2-40B4-BE49-F238E27FC236}">
                <a16:creationId xmlns:a16="http://schemas.microsoft.com/office/drawing/2014/main" id="{86AB13DD-1669-4C08-AE86-8D802AEB4623}"/>
              </a:ext>
            </a:extLst>
          </p:cNvPr>
          <p:cNvSpPr txBox="1"/>
          <p:nvPr/>
        </p:nvSpPr>
        <p:spPr>
          <a:xfrm>
            <a:off x="3382814" y="4681754"/>
            <a:ext cx="1652896" cy="233397"/>
          </a:xfrm>
          <a:prstGeom prst="rect">
            <a:avLst/>
          </a:prstGeom>
          <a:noFill/>
        </p:spPr>
        <p:txBody>
          <a:bodyPr wrap="square">
            <a:spAutoFit/>
          </a:bodyPr>
          <a:lstStyle/>
          <a:p>
            <a:pPr marL="0" marR="0" lvl="0" indent="0" algn="l"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タクシー利用回数</a:t>
            </a:r>
            <a:endParaRPr kumimoji="0" lang="en-US" altLang="ja-JP"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0" name="四角形: 角を丸くする 109">
            <a:extLst>
              <a:ext uri="{FF2B5EF4-FFF2-40B4-BE49-F238E27FC236}">
                <a16:creationId xmlns:a16="http://schemas.microsoft.com/office/drawing/2014/main" id="{A24CA440-54DC-4B9C-9A85-91A9942FC3B6}"/>
              </a:ext>
            </a:extLst>
          </p:cNvPr>
          <p:cNvSpPr/>
          <p:nvPr/>
        </p:nvSpPr>
        <p:spPr>
          <a:xfrm>
            <a:off x="7349315" y="2931640"/>
            <a:ext cx="2108866" cy="10395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1" name="テキスト ボックス 110">
            <a:extLst>
              <a:ext uri="{FF2B5EF4-FFF2-40B4-BE49-F238E27FC236}">
                <a16:creationId xmlns:a16="http://schemas.microsoft.com/office/drawing/2014/main" id="{AD336E00-8339-4709-A7F9-2DEACD50DB46}"/>
              </a:ext>
            </a:extLst>
          </p:cNvPr>
          <p:cNvSpPr txBox="1"/>
          <p:nvPr/>
        </p:nvSpPr>
        <p:spPr>
          <a:xfrm>
            <a:off x="7347108" y="3156415"/>
            <a:ext cx="2111073" cy="233397"/>
          </a:xfrm>
          <a:prstGeom prst="rect">
            <a:avLst/>
          </a:prstGeom>
          <a:noFill/>
        </p:spPr>
        <p:txBody>
          <a:bodyPr wrap="square">
            <a:spAutoFit/>
          </a:bodyPr>
          <a:lstStyle/>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増加台数</a:t>
            </a:r>
            <a:endParaRPr kumimoji="0"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 name="テキスト ボックス 111">
            <a:extLst>
              <a:ext uri="{FF2B5EF4-FFF2-40B4-BE49-F238E27FC236}">
                <a16:creationId xmlns:a16="http://schemas.microsoft.com/office/drawing/2014/main" id="{026AED39-DC50-42D3-89BB-FB0BA2648445}"/>
              </a:ext>
            </a:extLst>
          </p:cNvPr>
          <p:cNvSpPr txBox="1"/>
          <p:nvPr/>
        </p:nvSpPr>
        <p:spPr>
          <a:xfrm>
            <a:off x="7355016" y="3505341"/>
            <a:ext cx="2103163" cy="286360"/>
          </a:xfrm>
          <a:prstGeom prst="rect">
            <a:avLst/>
          </a:prstGeom>
          <a:noFill/>
        </p:spPr>
        <p:txBody>
          <a:bodyPr wrap="square">
            <a:spAutoFit/>
          </a:bodyPr>
          <a:lstStyle/>
          <a:p>
            <a:pPr marL="0" marR="0" lvl="0" indent="0" algn="ctr" defTabSz="457200" rtl="0" eaLnBrk="1" fontAlgn="auto" latinLnBrk="0" hangingPunct="1">
              <a:lnSpc>
                <a:spcPts val="1700"/>
              </a:lnSpc>
              <a:spcBef>
                <a:spcPts val="0"/>
              </a:spcBef>
              <a:spcAft>
                <a:spcPts val="0"/>
              </a:spcAft>
              <a:buClrTx/>
              <a:buSzTx/>
              <a:buFontTx/>
              <a:buNone/>
              <a:tabLst>
                <a:tab pos="2152650" algn="l"/>
              </a:tabLst>
              <a:defRPr/>
            </a:pPr>
            <a:r>
              <a:rPr kumimoji="0"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0"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1,450</a:t>
            </a:r>
            <a:r>
              <a:rPr kumimoji="0"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a:t>
            </a:r>
            <a:r>
              <a:rPr kumimoji="0"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endParaRPr kumimoji="0"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3" name="テキスト ボックス 112">
            <a:extLst>
              <a:ext uri="{FF2B5EF4-FFF2-40B4-BE49-F238E27FC236}">
                <a16:creationId xmlns:a16="http://schemas.microsoft.com/office/drawing/2014/main" id="{A5105F98-52B9-4507-88ED-0B81090B14D8}"/>
              </a:ext>
            </a:extLst>
          </p:cNvPr>
          <p:cNvSpPr txBox="1"/>
          <p:nvPr/>
        </p:nvSpPr>
        <p:spPr>
          <a:xfrm>
            <a:off x="3503645" y="4140415"/>
            <a:ext cx="1652896" cy="431978"/>
          </a:xfrm>
          <a:prstGeom prst="rect">
            <a:avLst/>
          </a:prstGeom>
          <a:noFill/>
        </p:spPr>
        <p:txBody>
          <a:bodyPr wrap="square">
            <a:spAutoFit/>
          </a:bodyPr>
          <a:lstStyle/>
          <a:p>
            <a:pPr marL="0" marR="0" lvl="0" indent="0" algn="l" defTabSz="457200" rtl="0" eaLnBrk="1" fontAlgn="auto" latinLnBrk="0" hangingPunct="1">
              <a:lnSpc>
                <a:spcPts val="1400"/>
              </a:lnSpc>
              <a:spcBef>
                <a:spcPts val="0"/>
              </a:spcBef>
              <a:spcAft>
                <a:spcPts val="0"/>
              </a:spcAft>
              <a:buClrTx/>
              <a:buSzTx/>
              <a:buFontTx/>
              <a:buNone/>
              <a:tabLst>
                <a:tab pos="2152650" algn="l"/>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国内：</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6.8</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ts val="1400"/>
              </a:lnSpc>
              <a:spcBef>
                <a:spcPts val="0"/>
              </a:spcBef>
              <a:spcAft>
                <a:spcPts val="0"/>
              </a:spcAft>
              <a:buClrTx/>
              <a:buSzTx/>
              <a:buFontTx/>
              <a:buNone/>
              <a:tabLst>
                <a:tab pos="2152650" algn="l"/>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海外：</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24.1</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 name="テキスト ボックス 113">
            <a:extLst>
              <a:ext uri="{FF2B5EF4-FFF2-40B4-BE49-F238E27FC236}">
                <a16:creationId xmlns:a16="http://schemas.microsoft.com/office/drawing/2014/main" id="{5CCD9841-540A-49E5-B2D0-B5FE9352F178}"/>
              </a:ext>
            </a:extLst>
          </p:cNvPr>
          <p:cNvSpPr txBox="1"/>
          <p:nvPr/>
        </p:nvSpPr>
        <p:spPr>
          <a:xfrm>
            <a:off x="244770" y="4095520"/>
            <a:ext cx="1909054" cy="320344"/>
          </a:xfrm>
          <a:prstGeom prst="rect">
            <a:avLst/>
          </a:prstGeom>
          <a:noFill/>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tab pos="2152650" algn="l"/>
              </a:tabLst>
              <a:defRPr/>
            </a:pP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●「インバウンド増加」</a:t>
            </a:r>
          </a:p>
        </p:txBody>
      </p:sp>
      <p:sp>
        <p:nvSpPr>
          <p:cNvPr id="115" name="四角形: 角を丸くする 114">
            <a:extLst>
              <a:ext uri="{FF2B5EF4-FFF2-40B4-BE49-F238E27FC236}">
                <a16:creationId xmlns:a16="http://schemas.microsoft.com/office/drawing/2014/main" id="{56784C8E-E549-4814-8EB3-D553114CD66B}"/>
              </a:ext>
            </a:extLst>
          </p:cNvPr>
          <p:cNvSpPr/>
          <p:nvPr/>
        </p:nvSpPr>
        <p:spPr>
          <a:xfrm>
            <a:off x="424367" y="4406640"/>
            <a:ext cx="2776128" cy="936000"/>
          </a:xfrm>
          <a:prstGeom prst="roundRect">
            <a:avLst>
              <a:gd name="adj" fmla="val 134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6" name="テキスト ボックス 115">
            <a:extLst>
              <a:ext uri="{FF2B5EF4-FFF2-40B4-BE49-F238E27FC236}">
                <a16:creationId xmlns:a16="http://schemas.microsoft.com/office/drawing/2014/main" id="{2FC105F1-1E58-4F14-B484-C7D1C48CA0B4}"/>
              </a:ext>
            </a:extLst>
          </p:cNvPr>
          <p:cNvSpPr txBox="1"/>
          <p:nvPr/>
        </p:nvSpPr>
        <p:spPr>
          <a:xfrm>
            <a:off x="420459" y="4426687"/>
            <a:ext cx="2780035" cy="233397"/>
          </a:xfrm>
          <a:prstGeom prst="rect">
            <a:avLst/>
          </a:prstGeom>
          <a:noFill/>
        </p:spPr>
        <p:txBody>
          <a:bodyPr wrap="square">
            <a:spAutoFit/>
          </a:bodyPr>
          <a:lstStyle/>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来阪者数</a:t>
            </a:r>
          </a:p>
        </p:txBody>
      </p:sp>
      <p:sp>
        <p:nvSpPr>
          <p:cNvPr id="117" name="テキスト ボックス 116">
            <a:extLst>
              <a:ext uri="{FF2B5EF4-FFF2-40B4-BE49-F238E27FC236}">
                <a16:creationId xmlns:a16="http://schemas.microsoft.com/office/drawing/2014/main" id="{5498F4F0-44C7-4A4C-96D9-D0783072AA29}"/>
              </a:ext>
            </a:extLst>
          </p:cNvPr>
          <p:cNvSpPr txBox="1"/>
          <p:nvPr/>
        </p:nvSpPr>
        <p:spPr>
          <a:xfrm>
            <a:off x="433131" y="4675871"/>
            <a:ext cx="2757334" cy="396070"/>
          </a:xfrm>
          <a:prstGeom prst="rect">
            <a:avLst/>
          </a:prstGeom>
          <a:noFill/>
        </p:spPr>
        <p:txBody>
          <a:bodyPr wrap="square">
            <a:spAutoFit/>
          </a:bodyPr>
          <a:lstStyle/>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年来阪外国人増加人数</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tab pos="2152650" algn="l"/>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10,500</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p>
        </p:txBody>
      </p:sp>
      <p:sp>
        <p:nvSpPr>
          <p:cNvPr id="118" name="テキスト ボックス 117">
            <a:extLst>
              <a:ext uri="{FF2B5EF4-FFF2-40B4-BE49-F238E27FC236}">
                <a16:creationId xmlns:a16="http://schemas.microsoft.com/office/drawing/2014/main" id="{3F5592EF-7428-49E1-A8E7-637ECEE34A92}"/>
              </a:ext>
            </a:extLst>
          </p:cNvPr>
          <p:cNvSpPr txBox="1"/>
          <p:nvPr/>
        </p:nvSpPr>
        <p:spPr>
          <a:xfrm>
            <a:off x="428424" y="5146793"/>
            <a:ext cx="2762041" cy="221023"/>
          </a:xfrm>
          <a:prstGeom prst="rect">
            <a:avLst/>
          </a:prstGeom>
          <a:noFill/>
        </p:spPr>
        <p:txBody>
          <a:bodyPr wrap="square">
            <a:spAutoFit/>
          </a:bodyPr>
          <a:lstStyle/>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「観光庁・大阪観光局データ」</a:t>
            </a:r>
          </a:p>
        </p:txBody>
      </p:sp>
      <p:sp>
        <p:nvSpPr>
          <p:cNvPr id="119" name="四角形: 角を丸くする 118">
            <a:extLst>
              <a:ext uri="{FF2B5EF4-FFF2-40B4-BE49-F238E27FC236}">
                <a16:creationId xmlns:a16="http://schemas.microsoft.com/office/drawing/2014/main" id="{940174EC-F6A0-4A06-872D-520B0FA33365}"/>
              </a:ext>
            </a:extLst>
          </p:cNvPr>
          <p:cNvSpPr/>
          <p:nvPr/>
        </p:nvSpPr>
        <p:spPr>
          <a:xfrm>
            <a:off x="7346110" y="4278744"/>
            <a:ext cx="2119906" cy="10395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0" name="テキスト ボックス 119">
            <a:extLst>
              <a:ext uri="{FF2B5EF4-FFF2-40B4-BE49-F238E27FC236}">
                <a16:creationId xmlns:a16="http://schemas.microsoft.com/office/drawing/2014/main" id="{18E19A68-999C-4FAB-9E95-C70F5909103E}"/>
              </a:ext>
            </a:extLst>
          </p:cNvPr>
          <p:cNvSpPr txBox="1"/>
          <p:nvPr/>
        </p:nvSpPr>
        <p:spPr>
          <a:xfrm>
            <a:off x="7346110" y="4503519"/>
            <a:ext cx="2119906" cy="233397"/>
          </a:xfrm>
          <a:prstGeom prst="rect">
            <a:avLst/>
          </a:prstGeom>
          <a:noFill/>
        </p:spPr>
        <p:txBody>
          <a:bodyPr wrap="square">
            <a:spAutoFit/>
          </a:bodyPr>
          <a:lstStyle/>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増加台数</a:t>
            </a:r>
            <a:endParaRPr kumimoji="0"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1" name="テキスト ボックス 120">
            <a:extLst>
              <a:ext uri="{FF2B5EF4-FFF2-40B4-BE49-F238E27FC236}">
                <a16:creationId xmlns:a16="http://schemas.microsoft.com/office/drawing/2014/main" id="{7D573471-EF7C-4C89-990F-786A6C0EE4F2}"/>
              </a:ext>
            </a:extLst>
          </p:cNvPr>
          <p:cNvSpPr txBox="1"/>
          <p:nvPr/>
        </p:nvSpPr>
        <p:spPr>
          <a:xfrm>
            <a:off x="7346109" y="4869701"/>
            <a:ext cx="2119906" cy="286360"/>
          </a:xfrm>
          <a:prstGeom prst="rect">
            <a:avLst/>
          </a:prstGeom>
          <a:noFill/>
        </p:spPr>
        <p:txBody>
          <a:bodyPr wrap="square">
            <a:spAutoFit/>
          </a:bodyPr>
          <a:lstStyle/>
          <a:p>
            <a:pPr marL="0" marR="0" lvl="0" indent="0" algn="ctr" defTabSz="457200" rtl="0" eaLnBrk="1" fontAlgn="auto" latinLnBrk="0" hangingPunct="1">
              <a:lnSpc>
                <a:spcPts val="1700"/>
              </a:lnSpc>
              <a:spcBef>
                <a:spcPts val="0"/>
              </a:spcBef>
              <a:spcAft>
                <a:spcPts val="0"/>
              </a:spcAft>
              <a:buClrTx/>
              <a:buSzTx/>
              <a:buFontTx/>
              <a:buNone/>
              <a:tabLst>
                <a:tab pos="2152650" algn="l"/>
              </a:tabLst>
              <a:defRPr/>
            </a:pPr>
            <a:r>
              <a:rPr kumimoji="0"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0"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700</a:t>
            </a:r>
            <a:r>
              <a:rPr kumimoji="0"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a:t>
            </a:r>
            <a:r>
              <a:rPr kumimoji="0"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endParaRPr kumimoji="0"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2" name="テキスト ボックス 121">
            <a:extLst>
              <a:ext uri="{FF2B5EF4-FFF2-40B4-BE49-F238E27FC236}">
                <a16:creationId xmlns:a16="http://schemas.microsoft.com/office/drawing/2014/main" id="{41B8495F-9F8C-41D2-8BFC-F9F2B996F78B}"/>
              </a:ext>
            </a:extLst>
          </p:cNvPr>
          <p:cNvSpPr txBox="1"/>
          <p:nvPr/>
        </p:nvSpPr>
        <p:spPr>
          <a:xfrm>
            <a:off x="428424" y="2058707"/>
            <a:ext cx="2777727" cy="412934"/>
          </a:xfrm>
          <a:prstGeom prst="rect">
            <a:avLst/>
          </a:prstGeom>
          <a:noFill/>
        </p:spPr>
        <p:txBody>
          <a:bodyPr wrap="square">
            <a:spAutoFit/>
          </a:bodyPr>
          <a:lstStyle/>
          <a:p>
            <a:pPr marL="0" marR="0" lvl="0" indent="0" algn="l"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うちタクシー利用者数</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（来場は兵庫・京都除く）</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tab pos="2152650" algn="l"/>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7,800</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endPar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3" name="四角形: 角を丸くする 122">
            <a:extLst>
              <a:ext uri="{FF2B5EF4-FFF2-40B4-BE49-F238E27FC236}">
                <a16:creationId xmlns:a16="http://schemas.microsoft.com/office/drawing/2014/main" id="{070820E7-F647-4D4A-817B-768FF979F578}"/>
              </a:ext>
            </a:extLst>
          </p:cNvPr>
          <p:cNvSpPr/>
          <p:nvPr/>
        </p:nvSpPr>
        <p:spPr>
          <a:xfrm>
            <a:off x="429715" y="3018439"/>
            <a:ext cx="2779201" cy="936000"/>
          </a:xfrm>
          <a:prstGeom prst="roundRect">
            <a:avLst>
              <a:gd name="adj" fmla="val 954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4" name="テキスト ボックス 123">
            <a:extLst>
              <a:ext uri="{FF2B5EF4-FFF2-40B4-BE49-F238E27FC236}">
                <a16:creationId xmlns:a16="http://schemas.microsoft.com/office/drawing/2014/main" id="{345A2D4C-E19B-4308-AB92-893A1428B481}"/>
              </a:ext>
            </a:extLst>
          </p:cNvPr>
          <p:cNvSpPr txBox="1"/>
          <p:nvPr/>
        </p:nvSpPr>
        <p:spPr>
          <a:xfrm>
            <a:off x="423444" y="3024693"/>
            <a:ext cx="2779201" cy="393506"/>
          </a:xfrm>
          <a:prstGeom prst="rect">
            <a:avLst/>
          </a:prstGeom>
          <a:noFill/>
        </p:spPr>
        <p:txBody>
          <a:bodyPr wrap="square">
            <a:spAutoFit/>
          </a:bodyPr>
          <a:lstStyle/>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ピーク日来場者</a:t>
            </a:r>
            <a:endParaRPr kumimoji="0" lang="en-US" altLang="ja-JP"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tab pos="2152650" algn="l"/>
              </a:tabLst>
              <a:defRPr/>
            </a:pP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22.7</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5" name="テキスト ボックス 124">
            <a:extLst>
              <a:ext uri="{FF2B5EF4-FFF2-40B4-BE49-F238E27FC236}">
                <a16:creationId xmlns:a16="http://schemas.microsoft.com/office/drawing/2014/main" id="{57A4D3F0-72F0-483F-B234-5E2162CD1349}"/>
              </a:ext>
            </a:extLst>
          </p:cNvPr>
          <p:cNvSpPr txBox="1"/>
          <p:nvPr/>
        </p:nvSpPr>
        <p:spPr>
          <a:xfrm>
            <a:off x="436845" y="3421055"/>
            <a:ext cx="2777727" cy="396070"/>
          </a:xfrm>
          <a:prstGeom prst="rect">
            <a:avLst/>
          </a:prstGeom>
          <a:noFill/>
        </p:spPr>
        <p:txBody>
          <a:bodyPr wrap="square">
            <a:spAutoFit/>
          </a:bodyPr>
          <a:lstStyle/>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うち府外来場者数</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tab pos="2152650" algn="l"/>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17.4</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p>
        </p:txBody>
      </p:sp>
      <p:sp>
        <p:nvSpPr>
          <p:cNvPr id="126" name="テキスト ボックス 125">
            <a:extLst>
              <a:ext uri="{FF2B5EF4-FFF2-40B4-BE49-F238E27FC236}">
                <a16:creationId xmlns:a16="http://schemas.microsoft.com/office/drawing/2014/main" id="{BC99C6D9-9BA3-4849-8A98-56B647938A3A}"/>
              </a:ext>
            </a:extLst>
          </p:cNvPr>
          <p:cNvSpPr txBox="1"/>
          <p:nvPr/>
        </p:nvSpPr>
        <p:spPr>
          <a:xfrm>
            <a:off x="415023" y="2430253"/>
            <a:ext cx="2779201" cy="221023"/>
          </a:xfrm>
          <a:prstGeom prst="rect">
            <a:avLst/>
          </a:prstGeom>
          <a:noFill/>
        </p:spPr>
        <p:txBody>
          <a:bodyPr wrap="square">
            <a:spAutoFit/>
          </a:bodyPr>
          <a:lstStyle/>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「大阪・関西万博来場者輸送具体方針等より」</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7" name="テキスト ボックス 126">
            <a:extLst>
              <a:ext uri="{FF2B5EF4-FFF2-40B4-BE49-F238E27FC236}">
                <a16:creationId xmlns:a16="http://schemas.microsoft.com/office/drawing/2014/main" id="{01566AC0-A633-48D0-8327-70ED1CFCCA59}"/>
              </a:ext>
            </a:extLst>
          </p:cNvPr>
          <p:cNvSpPr txBox="1"/>
          <p:nvPr/>
        </p:nvSpPr>
        <p:spPr>
          <a:xfrm>
            <a:off x="431499" y="3760382"/>
            <a:ext cx="2779201" cy="221023"/>
          </a:xfrm>
          <a:prstGeom prst="rect">
            <a:avLst/>
          </a:prstGeom>
          <a:noFill/>
        </p:spPr>
        <p:txBody>
          <a:bodyPr wrap="square">
            <a:spAutoFit/>
          </a:bodyPr>
          <a:lstStyle/>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「大阪・関西万博来場者輸送具体方針より」</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8" name="テキスト ボックス 127">
            <a:extLst>
              <a:ext uri="{FF2B5EF4-FFF2-40B4-BE49-F238E27FC236}">
                <a16:creationId xmlns:a16="http://schemas.microsoft.com/office/drawing/2014/main" id="{13A7D106-5D43-45AB-A5DF-B5403C1573A9}"/>
              </a:ext>
            </a:extLst>
          </p:cNvPr>
          <p:cNvSpPr txBox="1"/>
          <p:nvPr/>
        </p:nvSpPr>
        <p:spPr>
          <a:xfrm>
            <a:off x="5967715" y="3527191"/>
            <a:ext cx="968058" cy="1105880"/>
          </a:xfrm>
          <a:prstGeom prst="rect">
            <a:avLst/>
          </a:prstGeom>
          <a:noFill/>
        </p:spPr>
        <p:txBody>
          <a:bodyPr wrap="square">
            <a:spAutoFit/>
          </a:bodyPr>
          <a:lstStyle/>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a:t>
            </a:r>
            <a:endParaRPr kumimoji="0" lang="en-US" altLang="ja-JP"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tab pos="2152650" algn="l"/>
              </a:tabLst>
              <a:defRPr/>
            </a:pPr>
            <a:r>
              <a:rPr kumimoji="0"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日輸送回数</a:t>
            </a:r>
            <a:endParaRPr kumimoji="0" lang="en-US" altLang="ja-JP"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endParaRPr kumimoji="0" lang="en-US" altLang="ja-JP"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19.6</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「近畿運輸局データ」</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9" name="テキスト ボックス 128">
            <a:extLst>
              <a:ext uri="{FF2B5EF4-FFF2-40B4-BE49-F238E27FC236}">
                <a16:creationId xmlns:a16="http://schemas.microsoft.com/office/drawing/2014/main" id="{738E76E1-5539-4204-B021-C98D744700D8}"/>
              </a:ext>
            </a:extLst>
          </p:cNvPr>
          <p:cNvSpPr txBox="1"/>
          <p:nvPr/>
        </p:nvSpPr>
        <p:spPr>
          <a:xfrm>
            <a:off x="3389332" y="3147125"/>
            <a:ext cx="1253916" cy="233397"/>
          </a:xfrm>
          <a:prstGeom prst="rect">
            <a:avLst/>
          </a:prstGeom>
          <a:noFill/>
        </p:spPr>
        <p:txBody>
          <a:bodyPr wrap="square">
            <a:spAutoFit/>
          </a:bodyPr>
          <a:lstStyle/>
          <a:p>
            <a:pPr marL="0" marR="0" lvl="0" indent="0" algn="l"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宿泊日数</a:t>
            </a:r>
            <a:endParaRPr kumimoji="0" lang="en-US" altLang="ja-JP"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0" name="テキスト ボックス 129">
            <a:extLst>
              <a:ext uri="{FF2B5EF4-FFF2-40B4-BE49-F238E27FC236}">
                <a16:creationId xmlns:a16="http://schemas.microsoft.com/office/drawing/2014/main" id="{CD96FB49-5DD4-4AF8-90D1-E6F6EC0AFDF9}"/>
              </a:ext>
            </a:extLst>
          </p:cNvPr>
          <p:cNvSpPr txBox="1"/>
          <p:nvPr/>
        </p:nvSpPr>
        <p:spPr>
          <a:xfrm>
            <a:off x="3506545" y="3342759"/>
            <a:ext cx="2009838" cy="431978"/>
          </a:xfrm>
          <a:prstGeom prst="rect">
            <a:avLst/>
          </a:prstGeom>
          <a:noFill/>
        </p:spPr>
        <p:txBody>
          <a:bodyPr wrap="square">
            <a:spAutoFit/>
          </a:bodyPr>
          <a:lstStyle/>
          <a:p>
            <a:pPr marL="0" marR="0" lvl="0" indent="0" algn="l" defTabSz="457200" rtl="0" eaLnBrk="1" fontAlgn="auto" latinLnBrk="0" hangingPunct="1">
              <a:lnSpc>
                <a:spcPts val="1400"/>
              </a:lnSpc>
              <a:spcBef>
                <a:spcPts val="0"/>
              </a:spcBef>
              <a:spcAft>
                <a:spcPts val="0"/>
              </a:spcAft>
              <a:buClrTx/>
              <a:buSzTx/>
              <a:buFontTx/>
              <a:buNone/>
              <a:tabLst>
                <a:tab pos="2152650" algn="l"/>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国内：</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0.1143</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泊～</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1.62</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泊</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tab pos="2152650" algn="l"/>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海外：</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3.79</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泊～</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5.5</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泊</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1" name="テキスト ボックス 130">
            <a:extLst>
              <a:ext uri="{FF2B5EF4-FFF2-40B4-BE49-F238E27FC236}">
                <a16:creationId xmlns:a16="http://schemas.microsoft.com/office/drawing/2014/main" id="{57870EBA-8586-4A2F-8C54-55CD1AB398E7}"/>
              </a:ext>
            </a:extLst>
          </p:cNvPr>
          <p:cNvSpPr txBox="1"/>
          <p:nvPr/>
        </p:nvSpPr>
        <p:spPr>
          <a:xfrm>
            <a:off x="4210766" y="3134493"/>
            <a:ext cx="2009838" cy="249877"/>
          </a:xfrm>
          <a:prstGeom prst="rect">
            <a:avLst/>
          </a:prstGeom>
          <a:noFill/>
        </p:spPr>
        <p:txBody>
          <a:bodyPr wrap="square">
            <a:spAutoFit/>
          </a:bodyPr>
          <a:lstStyle/>
          <a:p>
            <a:pPr marL="0" marR="0" lvl="0" indent="0" algn="l" defTabSz="457200" rtl="0" eaLnBrk="1" fontAlgn="auto" latinLnBrk="0" hangingPunct="1">
              <a:lnSpc>
                <a:spcPts val="1400"/>
              </a:lnSpc>
              <a:spcBef>
                <a:spcPts val="0"/>
              </a:spcBef>
              <a:spcAft>
                <a:spcPts val="0"/>
              </a:spcAft>
              <a:buClrTx/>
              <a:buSzTx/>
              <a:buFontTx/>
              <a:buNone/>
              <a:tabLst>
                <a:tab pos="2152650" algn="l"/>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「観光庁、大阪観光局データ」</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2" name="テキスト ボックス 131">
            <a:extLst>
              <a:ext uri="{FF2B5EF4-FFF2-40B4-BE49-F238E27FC236}">
                <a16:creationId xmlns:a16="http://schemas.microsoft.com/office/drawing/2014/main" id="{D1612BA7-7819-46A6-B559-76883CE72DF1}"/>
              </a:ext>
            </a:extLst>
          </p:cNvPr>
          <p:cNvSpPr txBox="1"/>
          <p:nvPr/>
        </p:nvSpPr>
        <p:spPr>
          <a:xfrm>
            <a:off x="3387374" y="3923750"/>
            <a:ext cx="1652896" cy="233397"/>
          </a:xfrm>
          <a:prstGeom prst="rect">
            <a:avLst/>
          </a:prstGeom>
          <a:noFill/>
        </p:spPr>
        <p:txBody>
          <a:bodyPr wrap="square">
            <a:spAutoFit/>
          </a:bodyPr>
          <a:lstStyle/>
          <a:p>
            <a:pPr marL="0" marR="0" lvl="0" indent="0" algn="l" defTabSz="457200" rtl="0" eaLnBrk="1" fontAlgn="auto" latinLnBrk="0" hangingPunct="1">
              <a:lnSpc>
                <a:spcPts val="1100"/>
              </a:lnSpc>
              <a:spcBef>
                <a:spcPts val="0"/>
              </a:spcBef>
              <a:spcAft>
                <a:spcPts val="0"/>
              </a:spcAft>
              <a:buClrTx/>
              <a:buSzTx/>
              <a:buFontTx/>
              <a:buNone/>
              <a:tabLst>
                <a:tab pos="2152650" algn="l"/>
              </a:tabLst>
              <a:defRPr/>
            </a:pPr>
            <a:r>
              <a:rPr kumimoji="0"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タクシー分担率</a:t>
            </a:r>
            <a:endParaRPr kumimoji="0" lang="en-US" altLang="ja-JP"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3" name="テキスト ボックス 132">
            <a:extLst>
              <a:ext uri="{FF2B5EF4-FFF2-40B4-BE49-F238E27FC236}">
                <a16:creationId xmlns:a16="http://schemas.microsoft.com/office/drawing/2014/main" id="{C0B1D1B6-7BE4-43F2-A7CE-A5DE3B4A234C}"/>
              </a:ext>
            </a:extLst>
          </p:cNvPr>
          <p:cNvSpPr txBox="1"/>
          <p:nvPr/>
        </p:nvSpPr>
        <p:spPr>
          <a:xfrm>
            <a:off x="4478128" y="3828043"/>
            <a:ext cx="1652896" cy="249877"/>
          </a:xfrm>
          <a:prstGeom prst="rect">
            <a:avLst/>
          </a:prstGeom>
          <a:noFill/>
        </p:spPr>
        <p:txBody>
          <a:bodyPr wrap="square">
            <a:spAutoFit/>
          </a:bodyPr>
          <a:lstStyle/>
          <a:p>
            <a:pPr marL="0" marR="0" lvl="0" indent="0" algn="l" defTabSz="457200" rtl="0" eaLnBrk="1" fontAlgn="auto" latinLnBrk="0" hangingPunct="1">
              <a:lnSpc>
                <a:spcPts val="1400"/>
              </a:lnSpc>
              <a:spcBef>
                <a:spcPts val="0"/>
              </a:spcBef>
              <a:spcAft>
                <a:spcPts val="0"/>
              </a:spcAft>
              <a:buClrTx/>
              <a:buSzTx/>
              <a:buFontTx/>
              <a:buNone/>
              <a:tabLst>
                <a:tab pos="2152650" algn="l"/>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「観光庁資料等」</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4" name="テキスト ボックス 133">
            <a:extLst>
              <a:ext uri="{FF2B5EF4-FFF2-40B4-BE49-F238E27FC236}">
                <a16:creationId xmlns:a16="http://schemas.microsoft.com/office/drawing/2014/main" id="{64DC3C4C-A1BB-4EB5-8025-E441DDAD0158}"/>
              </a:ext>
            </a:extLst>
          </p:cNvPr>
          <p:cNvSpPr txBox="1"/>
          <p:nvPr/>
        </p:nvSpPr>
        <p:spPr>
          <a:xfrm>
            <a:off x="3504944" y="4871731"/>
            <a:ext cx="1652896" cy="431978"/>
          </a:xfrm>
          <a:prstGeom prst="rect">
            <a:avLst/>
          </a:prstGeom>
          <a:noFill/>
        </p:spPr>
        <p:txBody>
          <a:bodyPr wrap="square">
            <a:spAutoFit/>
          </a:bodyPr>
          <a:lstStyle/>
          <a:p>
            <a:pPr marL="0" marR="0" lvl="0" indent="0" algn="l" defTabSz="457200" rtl="0" eaLnBrk="1" fontAlgn="auto" latinLnBrk="0" hangingPunct="1">
              <a:lnSpc>
                <a:spcPts val="1400"/>
              </a:lnSpc>
              <a:spcBef>
                <a:spcPts val="0"/>
              </a:spcBef>
              <a:spcAft>
                <a:spcPts val="0"/>
              </a:spcAft>
              <a:buClrTx/>
              <a:buSzTx/>
              <a:buFontTx/>
              <a:buNone/>
              <a:tabLst>
                <a:tab pos="2152650" algn="l"/>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国内：</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tab pos="2152650" algn="l"/>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海外：</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5" name="テキスト ボックス 134">
            <a:extLst>
              <a:ext uri="{FF2B5EF4-FFF2-40B4-BE49-F238E27FC236}">
                <a16:creationId xmlns:a16="http://schemas.microsoft.com/office/drawing/2014/main" id="{8E9248D6-A617-4A1F-B1CF-5145177B77EB}"/>
              </a:ext>
            </a:extLst>
          </p:cNvPr>
          <p:cNvSpPr txBox="1"/>
          <p:nvPr/>
        </p:nvSpPr>
        <p:spPr>
          <a:xfrm>
            <a:off x="4554017" y="4650367"/>
            <a:ext cx="1652896" cy="249877"/>
          </a:xfrm>
          <a:prstGeom prst="rect">
            <a:avLst/>
          </a:prstGeom>
          <a:noFill/>
        </p:spPr>
        <p:txBody>
          <a:bodyPr wrap="square">
            <a:spAutoFit/>
          </a:bodyPr>
          <a:lstStyle/>
          <a:p>
            <a:pPr marL="0" marR="0" lvl="0" indent="0" algn="l" defTabSz="457200" rtl="0" eaLnBrk="1" fontAlgn="auto" latinLnBrk="0" hangingPunct="1">
              <a:lnSpc>
                <a:spcPts val="1400"/>
              </a:lnSpc>
              <a:spcBef>
                <a:spcPts val="0"/>
              </a:spcBef>
              <a:spcAft>
                <a:spcPts val="0"/>
              </a:spcAft>
              <a:buClrTx/>
              <a:buSzTx/>
              <a:buFontTx/>
              <a:buNone/>
              <a:tabLst>
                <a:tab pos="2152650" algn="l"/>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「府アンケート調査等」</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 name="テキスト ボックス 135">
            <a:extLst>
              <a:ext uri="{FF2B5EF4-FFF2-40B4-BE49-F238E27FC236}">
                <a16:creationId xmlns:a16="http://schemas.microsoft.com/office/drawing/2014/main" id="{2B6BCC0B-7151-44EB-BA17-51ECEB7AB22E}"/>
              </a:ext>
            </a:extLst>
          </p:cNvPr>
          <p:cNvSpPr txBox="1"/>
          <p:nvPr/>
        </p:nvSpPr>
        <p:spPr>
          <a:xfrm>
            <a:off x="3292865" y="5353712"/>
            <a:ext cx="2762042" cy="246221"/>
          </a:xfrm>
          <a:prstGeom prst="rect">
            <a:avLst/>
          </a:prstGeom>
          <a:noFill/>
        </p:spPr>
        <p:txBody>
          <a:bodyPr wrap="square">
            <a:spAutoFit/>
          </a:bodyPr>
          <a:lstStyle/>
          <a:p>
            <a:pPr marL="0" marR="0" lvl="0" indent="0" algn="l" defTabSz="457200" rtl="0" eaLnBrk="1" fontAlgn="auto" latinLnBrk="0" hangingPunct="1">
              <a:lnSpc>
                <a:spcPts val="600"/>
              </a:lnSpc>
              <a:spcBef>
                <a:spcPts val="0"/>
              </a:spcBef>
              <a:spcAft>
                <a:spcPts val="0"/>
              </a:spcAft>
              <a:buClrTx/>
              <a:buSzTx/>
              <a:buFontTx/>
              <a:buNone/>
              <a:tabLst>
                <a:tab pos="2152650" algn="l"/>
              </a:tabLst>
              <a:defRPr/>
            </a:pP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出典：公益財団法人日本交通公社「旅行年報</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」の大阪府のハイヤー・タクシー利用率</a:t>
            </a:r>
          </a:p>
          <a:p>
            <a:pPr marL="0" marR="0" lvl="0" indent="0" algn="l" defTabSz="457200" rtl="0" eaLnBrk="1" fontAlgn="auto" latinLnBrk="0" hangingPunct="1">
              <a:lnSpc>
                <a:spcPts val="600"/>
              </a:lnSpc>
              <a:spcBef>
                <a:spcPts val="0"/>
              </a:spcBef>
              <a:spcAft>
                <a:spcPts val="0"/>
              </a:spcAft>
              <a:buClrTx/>
              <a:buSzTx/>
              <a:buFontTx/>
              <a:buNone/>
              <a:tabLst>
                <a:tab pos="2152650" algn="l"/>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「日本人の国内宿泊観光旅行における旅行先での交通手段（複数回答）」</a:t>
            </a:r>
          </a:p>
        </p:txBody>
      </p:sp>
      <p:sp>
        <p:nvSpPr>
          <p:cNvPr id="54" name="テキスト ボックス 53">
            <a:extLst>
              <a:ext uri="{FF2B5EF4-FFF2-40B4-BE49-F238E27FC236}">
                <a16:creationId xmlns:a16="http://schemas.microsoft.com/office/drawing/2014/main" id="{85885DCF-0521-436F-ACA7-3F007138FC46}"/>
              </a:ext>
            </a:extLst>
          </p:cNvPr>
          <p:cNvSpPr txBox="1"/>
          <p:nvPr/>
        </p:nvSpPr>
        <p:spPr>
          <a:xfrm>
            <a:off x="64200" y="550960"/>
            <a:ext cx="9777600" cy="736292"/>
          </a:xfrm>
          <a:prstGeom prst="rect">
            <a:avLst/>
          </a:prstGeom>
          <a:solidFill>
            <a:srgbClr val="D8E9FC"/>
          </a:solidFill>
          <a:ln w="6350">
            <a:noFill/>
          </a:ln>
          <a:effectLst/>
        </p:spPr>
        <p:txBody>
          <a:bodyPr wrap="square">
            <a:spAutoFit/>
          </a:bodyPr>
          <a:lstStyle>
            <a:defPPr>
              <a:defRPr lang="ja-JP"/>
            </a:defPPr>
            <a:lvl1pPr marL="285750" indent="-285750">
              <a:lnSpc>
                <a:spcPct val="140000"/>
              </a:lnSpc>
              <a:buFont typeface="Wingdings" panose="05000000000000000000" pitchFamily="2" charset="2"/>
              <a:buChar char="l"/>
              <a:defRPr sz="1400" b="1" u="sng">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l"/>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大阪・関西万博の来場者数の政府目標は</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2,820</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万人。インバウンドの</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年の政府目標は</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6,000</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l"/>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「万博の来場者」「万博前後の周遊」「インバウンド増加」</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の観点から更なる需要増を予測</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73896D5D-71B5-47A1-BE45-029DDCF6742D}"/>
              </a:ext>
            </a:extLst>
          </p:cNvPr>
          <p:cNvSpPr txBox="1"/>
          <p:nvPr/>
        </p:nvSpPr>
        <p:spPr>
          <a:xfrm>
            <a:off x="6793992" y="71711"/>
            <a:ext cx="3039182" cy="338554"/>
          </a:xfrm>
          <a:prstGeom prst="rect">
            <a:avLst/>
          </a:prstGeom>
          <a:solidFill>
            <a:schemeClr val="bg1"/>
          </a:solidFill>
          <a:ln w="19050">
            <a:solidFill>
              <a:srgbClr val="FF0000"/>
            </a:solidFill>
          </a:ln>
        </p:spPr>
        <p:txBody>
          <a:bodyPr wrap="square">
            <a:spAutoFit/>
          </a:bodyPr>
          <a:lstStyle>
            <a:defPPr>
              <a:defRPr lang="ja-JP"/>
            </a:defPPr>
            <a:lvl1pPr algn="ctr">
              <a:defRPr sz="1600" b="0" i="0" u="none" strike="noStrike" cap="none" spc="0" normalizeH="0" baseline="0">
                <a:ln>
                  <a:noFill/>
                </a:ln>
                <a:solidFill>
                  <a:srgbClr val="FF0000"/>
                </a:solidFill>
                <a:effectLst/>
                <a:uLnTx/>
                <a:uFillTx/>
                <a:latin typeface="HGS創英角ｺﾞｼｯｸUB" panose="020B0900000000000000" pitchFamily="50" charset="-128"/>
                <a:ea typeface="HGS創英角ｺﾞｼｯｸUB" panose="020B09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万博期間中のタクシー需要予測</a:t>
            </a:r>
          </a:p>
        </p:txBody>
      </p:sp>
      <p:sp>
        <p:nvSpPr>
          <p:cNvPr id="50" name="テキスト ボックス 49">
            <a:extLst>
              <a:ext uri="{FF2B5EF4-FFF2-40B4-BE49-F238E27FC236}">
                <a16:creationId xmlns:a16="http://schemas.microsoft.com/office/drawing/2014/main" id="{BE742153-BDF1-410E-BAEF-256BD15B6C69}"/>
              </a:ext>
            </a:extLst>
          </p:cNvPr>
          <p:cNvSpPr txBox="1"/>
          <p:nvPr/>
        </p:nvSpPr>
        <p:spPr>
          <a:xfrm>
            <a:off x="158798" y="5666660"/>
            <a:ext cx="9588404" cy="1121525"/>
          </a:xfrm>
          <a:prstGeom prst="rect">
            <a:avLst/>
          </a:prstGeom>
          <a:solidFill>
            <a:schemeClr val="accent4">
              <a:lumMod val="20000"/>
              <a:lumOff val="80000"/>
            </a:schemeClr>
          </a:solidFill>
          <a:ln w="38100" cmpd="thickThin">
            <a:solidFill>
              <a:srgbClr val="FF0000"/>
            </a:solidFill>
          </a:ln>
        </p:spPr>
        <p:txBody>
          <a:bodyPr wrap="square" lIns="180000" rIns="180000">
            <a:spAutoFit/>
          </a:bodyPr>
          <a:lstStyle>
            <a:defPPr>
              <a:defRPr lang="ja-JP"/>
            </a:defPPr>
            <a:lvl1pPr marL="285750" marR="0" lvl="0" indent="-285750" fontAlgn="auto">
              <a:lnSpc>
                <a:spcPct val="130000"/>
              </a:lnSpc>
              <a:spcBef>
                <a:spcPts val="0"/>
              </a:spcBef>
              <a:spcAft>
                <a:spcPts val="0"/>
              </a:spcAft>
              <a:buClrTx/>
              <a:buSzTx/>
              <a:buFont typeface="Wingdings" panose="05000000000000000000" pitchFamily="2" charset="2"/>
              <a:buChar char="l"/>
              <a:tabLst/>
              <a:defRPr sz="1400" b="0" i="0" u="none" strike="noStrike" cap="none" spc="0" normalizeH="0" baseline="0">
                <a:ln>
                  <a:noFill/>
                </a:ln>
                <a:solidFill>
                  <a:srgbClr val="FF0000"/>
                </a:solidFill>
                <a:effectLst/>
                <a:uLnTx/>
                <a:uFillTx/>
                <a:latin typeface="HG創英角ｺﾞｼｯｸUB" panose="020B0909000000000000" pitchFamily="49" charset="-128"/>
                <a:ea typeface="HG創英角ｺﾞｼｯｸUB" panose="020B0909000000000000" pitchFamily="49" charset="-128"/>
              </a:defRPr>
            </a:lvl1pPr>
          </a:lstStyle>
          <a:p>
            <a:pPr marL="0" marR="0" lvl="0" indent="0" algn="l" defTabSz="457200" rtl="0" eaLnBrk="1" fontAlgn="auto" latinLnBrk="0" hangingPunct="1">
              <a:lnSpc>
                <a:spcPct val="130000"/>
              </a:lnSpc>
              <a:spcBef>
                <a:spcPts val="0"/>
              </a:spcBef>
              <a:spcAft>
                <a:spcPts val="0"/>
              </a:spcAft>
              <a:buClrTx/>
              <a:buSzTx/>
              <a:buFont typeface="Wingdings" panose="05000000000000000000" pitchFamily="2" charset="2"/>
              <a:buNone/>
              <a:tabLst/>
              <a:defRPr/>
            </a:pPr>
            <a:r>
              <a:rPr kumimoji="0" lang="en-US" altLang="ja-JP"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a:t>
            </a:r>
            <a:r>
              <a:rPr kumimoji="0" lang="ja-JP" altLang="en-US"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万博期間中に追加で必要となる台数・ドライバー数</a:t>
            </a:r>
            <a:r>
              <a:rPr kumimoji="0" lang="en-US" altLang="ja-JP"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a:t>
            </a:r>
          </a:p>
          <a:p>
            <a:pPr marL="285750" marR="0" lvl="0" indent="-285750" algn="l" defTabSz="4572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0" lang="ja-JP" altLang="en-US" sz="1800" b="0" i="0" u="none" strike="noStrike" kern="1200" cap="none" spc="40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タクシー</a:t>
            </a:r>
            <a:r>
              <a:rPr kumimoji="0" lang="ja-JP" altLang="en-US"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・・約</a:t>
            </a:r>
            <a:r>
              <a:rPr kumimoji="0" lang="en-US" altLang="ja-JP"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2,300</a:t>
            </a:r>
            <a:r>
              <a:rPr kumimoji="0" lang="ja-JP" altLang="en-US"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台</a:t>
            </a:r>
            <a:r>
              <a:rPr kumimoji="0" lang="en-US" altLang="ja-JP"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a:t>
            </a:r>
            <a:r>
              <a:rPr kumimoji="0" lang="ja-JP" altLang="en-US"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日の稼働が必要（</a:t>
            </a:r>
            <a:r>
              <a:rPr kumimoji="0" lang="en-US" altLang="ja-JP"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2022</a:t>
            </a:r>
            <a:r>
              <a:rPr kumimoji="0" lang="ja-JP" altLang="en-US"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年実績　約</a:t>
            </a:r>
            <a:r>
              <a:rPr kumimoji="0" lang="en-US" altLang="ja-JP"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8,400</a:t>
            </a:r>
            <a:r>
              <a:rPr kumimoji="0" lang="ja-JP" altLang="en-US"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台</a:t>
            </a:r>
            <a:r>
              <a:rPr kumimoji="0" lang="en-US" altLang="ja-JP"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a:t>
            </a:r>
            <a:r>
              <a:rPr kumimoji="0" lang="ja-JP" altLang="en-US"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日の約</a:t>
            </a:r>
            <a:r>
              <a:rPr kumimoji="0" lang="en-US" altLang="ja-JP"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27</a:t>
            </a:r>
            <a:r>
              <a:rPr kumimoji="0" lang="ja-JP" altLang="en-US"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％相当）</a:t>
            </a:r>
            <a:endParaRPr kumimoji="0" lang="en-US" altLang="ja-JP"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endParaRPr>
          </a:p>
          <a:p>
            <a:pPr marL="285750" marR="0" lvl="0" indent="-285750" algn="l" defTabSz="4572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0" lang="ja-JP" altLang="en-US"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ドライバー・・実働率から換算し、約</a:t>
            </a:r>
            <a:r>
              <a:rPr kumimoji="0" lang="en-US" altLang="ja-JP"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4,000</a:t>
            </a:r>
            <a:r>
              <a:rPr kumimoji="0" lang="ja-JP" altLang="en-US"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人必要（タクシー実働率</a:t>
            </a:r>
            <a:r>
              <a:rPr kumimoji="0" lang="en-US" altLang="ja-JP"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58%</a:t>
            </a:r>
            <a:r>
              <a:rPr kumimoji="0" lang="ja-JP" altLang="en-US" sz="1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で試算）</a:t>
            </a:r>
          </a:p>
        </p:txBody>
      </p:sp>
      <p:sp>
        <p:nvSpPr>
          <p:cNvPr id="48" name="スライド番号プレースホルダー 3">
            <a:extLst>
              <a:ext uri="{FF2B5EF4-FFF2-40B4-BE49-F238E27FC236}">
                <a16:creationId xmlns:a16="http://schemas.microsoft.com/office/drawing/2014/main" id="{8E4C46F8-DBB1-4D7D-83BE-B976AA13D661}"/>
              </a:ext>
            </a:extLst>
          </p:cNvPr>
          <p:cNvSpPr>
            <a:spLocks noGrp="1"/>
          </p:cNvSpPr>
          <p:nvPr>
            <p:ph type="sldNum" sz="quarter" idx="12"/>
          </p:nvPr>
        </p:nvSpPr>
        <p:spPr>
          <a:xfrm>
            <a:off x="7677150" y="6488114"/>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52707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28802A1-B898-416A-8B75-07047EAAF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082" y="1916591"/>
            <a:ext cx="5541872" cy="3638239"/>
          </a:xfrm>
          <a:prstGeom prst="rect">
            <a:avLst/>
          </a:prstGeom>
        </p:spPr>
      </p:pic>
      <p:sp>
        <p:nvSpPr>
          <p:cNvPr id="112" name="スライド番号プレースホルダー 3">
            <a:extLst>
              <a:ext uri="{FF2B5EF4-FFF2-40B4-BE49-F238E27FC236}">
                <a16:creationId xmlns:a16="http://schemas.microsoft.com/office/drawing/2014/main" id="{FFEEB6EF-D18D-4552-96A8-E0CCBB56B45C}"/>
              </a:ext>
            </a:extLst>
          </p:cNvPr>
          <p:cNvSpPr>
            <a:spLocks noGrp="1"/>
          </p:cNvSpPr>
          <p:nvPr>
            <p:ph type="sldNum" sz="quarter" idx="12"/>
          </p:nvPr>
        </p:nvSpPr>
        <p:spPr>
          <a:xfrm>
            <a:off x="7677150" y="6488114"/>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16DE861B-E10E-4D83-B30D-6343CF99791C}"/>
              </a:ext>
            </a:extLst>
          </p:cNvPr>
          <p:cNvSpPr/>
          <p:nvPr/>
        </p:nvSpPr>
        <p:spPr>
          <a:xfrm>
            <a:off x="2954186" y="1752563"/>
            <a:ext cx="1640072" cy="288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（複数回答）</a:t>
            </a:r>
          </a:p>
        </p:txBody>
      </p:sp>
      <p:sp>
        <p:nvSpPr>
          <p:cNvPr id="30" name="テキスト ボックス 29">
            <a:extLst>
              <a:ext uri="{FF2B5EF4-FFF2-40B4-BE49-F238E27FC236}">
                <a16:creationId xmlns:a16="http://schemas.microsoft.com/office/drawing/2014/main" id="{6CCCF12C-6F10-4099-A450-4957FB8010C4}"/>
              </a:ext>
            </a:extLst>
          </p:cNvPr>
          <p:cNvSpPr txBox="1"/>
          <p:nvPr/>
        </p:nvSpPr>
        <p:spPr>
          <a:xfrm>
            <a:off x="237773" y="1312397"/>
            <a:ext cx="4080936" cy="261610"/>
          </a:xfrm>
          <a:prstGeom prst="rect">
            <a:avLst/>
          </a:prstGeom>
          <a:solidFill>
            <a:srgbClr val="D8E9F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Q</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2,300</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台の確保に向け、緩和すべき項目は</a:t>
            </a:r>
          </a:p>
        </p:txBody>
      </p:sp>
      <p:sp>
        <p:nvSpPr>
          <p:cNvPr id="31" name="テキスト ボックス 30">
            <a:extLst>
              <a:ext uri="{FF2B5EF4-FFF2-40B4-BE49-F238E27FC236}">
                <a16:creationId xmlns:a16="http://schemas.microsoft.com/office/drawing/2014/main" id="{0367B417-356A-4E65-99B9-EC52634F666F}"/>
              </a:ext>
            </a:extLst>
          </p:cNvPr>
          <p:cNvSpPr txBox="1"/>
          <p:nvPr/>
        </p:nvSpPr>
        <p:spPr>
          <a:xfrm>
            <a:off x="167400" y="1769965"/>
            <a:ext cx="172149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営業所単位の回答</a:t>
            </a:r>
          </a:p>
        </p:txBody>
      </p:sp>
      <p:sp>
        <p:nvSpPr>
          <p:cNvPr id="39" name="部分円 38">
            <a:extLst>
              <a:ext uri="{FF2B5EF4-FFF2-40B4-BE49-F238E27FC236}">
                <a16:creationId xmlns:a16="http://schemas.microsoft.com/office/drawing/2014/main" id="{D38186C8-0837-4B28-9B75-98C288FC0D65}"/>
              </a:ext>
            </a:extLst>
          </p:cNvPr>
          <p:cNvSpPr>
            <a:spLocks noChangeAspect="1"/>
          </p:cNvSpPr>
          <p:nvPr/>
        </p:nvSpPr>
        <p:spPr>
          <a:xfrm rot="5669524">
            <a:off x="348777" y="2312082"/>
            <a:ext cx="2871725" cy="2834503"/>
          </a:xfrm>
          <a:prstGeom prst="pie">
            <a:avLst>
              <a:gd name="adj1" fmla="val 7650176"/>
              <a:gd name="adj2" fmla="val 21397071"/>
            </a:avLst>
          </a:prstGeom>
          <a:noFill/>
          <a:ln w="38100">
            <a:solidFill>
              <a:srgbClr val="F75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71" name="グループ化 70">
            <a:extLst>
              <a:ext uri="{FF2B5EF4-FFF2-40B4-BE49-F238E27FC236}">
                <a16:creationId xmlns:a16="http://schemas.microsoft.com/office/drawing/2014/main" id="{F7BFC4AF-30C3-464A-939E-F9A16FDAEF46}"/>
              </a:ext>
            </a:extLst>
          </p:cNvPr>
          <p:cNvGrpSpPr/>
          <p:nvPr/>
        </p:nvGrpSpPr>
        <p:grpSpPr>
          <a:xfrm>
            <a:off x="2037842" y="3299124"/>
            <a:ext cx="2090046" cy="261610"/>
            <a:chOff x="11868021" y="5957551"/>
            <a:chExt cx="1612581" cy="235637"/>
          </a:xfrm>
        </p:grpSpPr>
        <p:sp>
          <p:nvSpPr>
            <p:cNvPr id="41" name="テキスト ボックス 40">
              <a:extLst>
                <a:ext uri="{FF2B5EF4-FFF2-40B4-BE49-F238E27FC236}">
                  <a16:creationId xmlns:a16="http://schemas.microsoft.com/office/drawing/2014/main" id="{A2E6BE4D-501D-49BA-BDA5-3CC3FC0054B6}"/>
                </a:ext>
              </a:extLst>
            </p:cNvPr>
            <p:cNvSpPr txBox="1"/>
            <p:nvPr/>
          </p:nvSpPr>
          <p:spPr>
            <a:xfrm>
              <a:off x="11868021" y="5957551"/>
              <a:ext cx="1612581" cy="2356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w="38100">
                    <a:solidFill>
                      <a:prstClr val="white"/>
                    </a:solidFill>
                  </a:ln>
                  <a:solidFill>
                    <a:prstClr val="white"/>
                  </a:solidFill>
                  <a:effectLst/>
                  <a:uLnTx/>
                  <a:uFillTx/>
                  <a:latin typeface="Meiryo UI" panose="020B0604030504040204" pitchFamily="50" charset="-128"/>
                  <a:ea typeface="Meiryo UI" panose="020B0604030504040204" pitchFamily="50" charset="-128"/>
                  <a:cs typeface="+mn-cs"/>
                </a:rPr>
                <a:t>②台数制限の緩和・撤廃</a:t>
              </a:r>
            </a:p>
          </p:txBody>
        </p:sp>
        <p:sp>
          <p:nvSpPr>
            <p:cNvPr id="65" name="テキスト ボックス 64">
              <a:extLst>
                <a:ext uri="{FF2B5EF4-FFF2-40B4-BE49-F238E27FC236}">
                  <a16:creationId xmlns:a16="http://schemas.microsoft.com/office/drawing/2014/main" id="{CE3F936C-F854-46FA-B8D5-0EAD7688E6F2}"/>
                </a:ext>
              </a:extLst>
            </p:cNvPr>
            <p:cNvSpPr txBox="1"/>
            <p:nvPr/>
          </p:nvSpPr>
          <p:spPr>
            <a:xfrm>
              <a:off x="11868021" y="5957551"/>
              <a:ext cx="1612581" cy="2356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②台数制限の緩和・撤廃</a:t>
              </a:r>
            </a:p>
          </p:txBody>
        </p:sp>
      </p:grpSp>
      <p:grpSp>
        <p:nvGrpSpPr>
          <p:cNvPr id="72" name="グループ化 71">
            <a:extLst>
              <a:ext uri="{FF2B5EF4-FFF2-40B4-BE49-F238E27FC236}">
                <a16:creationId xmlns:a16="http://schemas.microsoft.com/office/drawing/2014/main" id="{938A31C2-EC16-479B-BDC1-F13744FDADF0}"/>
              </a:ext>
            </a:extLst>
          </p:cNvPr>
          <p:cNvGrpSpPr/>
          <p:nvPr/>
        </p:nvGrpSpPr>
        <p:grpSpPr>
          <a:xfrm>
            <a:off x="1989613" y="2403732"/>
            <a:ext cx="1802648" cy="434746"/>
            <a:chOff x="11800986" y="6188282"/>
            <a:chExt cx="1505791" cy="391583"/>
          </a:xfrm>
        </p:grpSpPr>
        <p:sp>
          <p:nvSpPr>
            <p:cNvPr id="42" name="テキスト ボックス 41">
              <a:extLst>
                <a:ext uri="{FF2B5EF4-FFF2-40B4-BE49-F238E27FC236}">
                  <a16:creationId xmlns:a16="http://schemas.microsoft.com/office/drawing/2014/main" id="{8C1A1D96-10D7-4226-A316-2236E7EB8CBA}"/>
                </a:ext>
              </a:extLst>
            </p:cNvPr>
            <p:cNvSpPr txBox="1"/>
            <p:nvPr/>
          </p:nvSpPr>
          <p:spPr>
            <a:xfrm>
              <a:off x="11800986" y="6188282"/>
              <a:ext cx="1505791" cy="388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w="38100">
                    <a:solidFill>
                      <a:prstClr val="white"/>
                    </a:solidFill>
                  </a:ln>
                  <a:solidFill>
                    <a:prstClr val="white"/>
                  </a:solidFill>
                  <a:effectLst/>
                  <a:uLnTx/>
                  <a:uFillTx/>
                  <a:latin typeface="Meiryo UI" panose="020B0604030504040204" pitchFamily="50" charset="-128"/>
                  <a:ea typeface="Meiryo UI" panose="020B0604030504040204" pitchFamily="50" charset="-128"/>
                  <a:cs typeface="+mn-cs"/>
                </a:rPr>
                <a:t>①地域・曜日・時間帯の</a:t>
              </a:r>
              <a:endParaRPr kumimoji="1" lang="en-US" altLang="ja-JP" sz="1100" b="1" i="0" u="none" strike="noStrike" kern="1200" cap="none" spc="0" normalizeH="0" baseline="0" noProof="0" dirty="0">
                <a:ln w="38100">
                  <a:solidFill>
                    <a:prstClr val="white"/>
                  </a:solid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w="38100">
                    <a:solidFill>
                      <a:prstClr val="white"/>
                    </a:solidFill>
                  </a:ln>
                  <a:solidFill>
                    <a:prstClr val="white"/>
                  </a:solidFill>
                  <a:effectLst/>
                  <a:uLnTx/>
                  <a:uFillTx/>
                  <a:latin typeface="Meiryo UI" panose="020B0604030504040204" pitchFamily="50" charset="-128"/>
                  <a:ea typeface="Meiryo UI" panose="020B0604030504040204" pitchFamily="50" charset="-128"/>
                  <a:cs typeface="+mn-cs"/>
                </a:rPr>
                <a:t>制限の緩和・撤廃</a:t>
              </a:r>
            </a:p>
          </p:txBody>
        </p:sp>
        <p:sp>
          <p:nvSpPr>
            <p:cNvPr id="66" name="テキスト ボックス 65">
              <a:extLst>
                <a:ext uri="{FF2B5EF4-FFF2-40B4-BE49-F238E27FC236}">
                  <a16:creationId xmlns:a16="http://schemas.microsoft.com/office/drawing/2014/main" id="{66790B67-A444-4D60-91B6-024DA579546D}"/>
                </a:ext>
              </a:extLst>
            </p:cNvPr>
            <p:cNvSpPr txBox="1"/>
            <p:nvPr/>
          </p:nvSpPr>
          <p:spPr>
            <a:xfrm>
              <a:off x="11800986" y="6191757"/>
              <a:ext cx="1505791" cy="3881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①地域・曜日・時間帯の</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制限の緩和・撤廃</a:t>
              </a:r>
            </a:p>
          </p:txBody>
        </p:sp>
      </p:grpSp>
      <p:grpSp>
        <p:nvGrpSpPr>
          <p:cNvPr id="73" name="グループ化 72">
            <a:extLst>
              <a:ext uri="{FF2B5EF4-FFF2-40B4-BE49-F238E27FC236}">
                <a16:creationId xmlns:a16="http://schemas.microsoft.com/office/drawing/2014/main" id="{7213BFE8-3A22-481B-BDAC-9857376A97C8}"/>
              </a:ext>
            </a:extLst>
          </p:cNvPr>
          <p:cNvGrpSpPr/>
          <p:nvPr/>
        </p:nvGrpSpPr>
        <p:grpSpPr>
          <a:xfrm>
            <a:off x="1854492" y="4543734"/>
            <a:ext cx="2337065" cy="261610"/>
            <a:chOff x="11531746" y="6619282"/>
            <a:chExt cx="2094110" cy="235637"/>
          </a:xfrm>
        </p:grpSpPr>
        <p:sp>
          <p:nvSpPr>
            <p:cNvPr id="43" name="テキスト ボックス 42">
              <a:extLst>
                <a:ext uri="{FF2B5EF4-FFF2-40B4-BE49-F238E27FC236}">
                  <a16:creationId xmlns:a16="http://schemas.microsoft.com/office/drawing/2014/main" id="{2A27CDD6-6247-4B3D-A4A7-BC8D10B4451C}"/>
                </a:ext>
              </a:extLst>
            </p:cNvPr>
            <p:cNvSpPr txBox="1"/>
            <p:nvPr/>
          </p:nvSpPr>
          <p:spPr>
            <a:xfrm>
              <a:off x="11531746" y="6619282"/>
              <a:ext cx="2094110" cy="2356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w="38100">
                    <a:solidFill>
                      <a:prstClr val="white"/>
                    </a:solidFill>
                  </a:ln>
                  <a:solidFill>
                    <a:prstClr val="white"/>
                  </a:solidFill>
                  <a:effectLst/>
                  <a:uLnTx/>
                  <a:uFillTx/>
                  <a:latin typeface="Meiryo UI" panose="020B0604030504040204" pitchFamily="50" charset="-128"/>
                  <a:ea typeface="Meiryo UI" panose="020B0604030504040204" pitchFamily="50" charset="-128"/>
                  <a:cs typeface="+mn-cs"/>
                </a:rPr>
                <a:t>③雇用形態の柔軟化</a:t>
              </a:r>
            </a:p>
          </p:txBody>
        </p:sp>
        <p:sp>
          <p:nvSpPr>
            <p:cNvPr id="67" name="テキスト ボックス 66">
              <a:extLst>
                <a:ext uri="{FF2B5EF4-FFF2-40B4-BE49-F238E27FC236}">
                  <a16:creationId xmlns:a16="http://schemas.microsoft.com/office/drawing/2014/main" id="{0E0B9915-0CBA-403E-820A-9714D302C1A0}"/>
                </a:ext>
              </a:extLst>
            </p:cNvPr>
            <p:cNvSpPr txBox="1"/>
            <p:nvPr/>
          </p:nvSpPr>
          <p:spPr>
            <a:xfrm>
              <a:off x="11857204" y="6619282"/>
              <a:ext cx="1434528" cy="2356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③雇用形態の柔軟化</a:t>
              </a:r>
            </a:p>
          </p:txBody>
        </p:sp>
      </p:grpSp>
      <p:grpSp>
        <p:nvGrpSpPr>
          <p:cNvPr id="74" name="グループ化 73">
            <a:extLst>
              <a:ext uri="{FF2B5EF4-FFF2-40B4-BE49-F238E27FC236}">
                <a16:creationId xmlns:a16="http://schemas.microsoft.com/office/drawing/2014/main" id="{92A3D52A-2038-4C45-9BA6-407030D3ED83}"/>
              </a:ext>
            </a:extLst>
          </p:cNvPr>
          <p:cNvGrpSpPr/>
          <p:nvPr/>
        </p:nvGrpSpPr>
        <p:grpSpPr>
          <a:xfrm>
            <a:off x="1412096" y="4992166"/>
            <a:ext cx="2337066" cy="263901"/>
            <a:chOff x="11513542" y="7020363"/>
            <a:chExt cx="2094111" cy="237701"/>
          </a:xfrm>
        </p:grpSpPr>
        <p:sp>
          <p:nvSpPr>
            <p:cNvPr id="44" name="テキスト ボックス 43">
              <a:extLst>
                <a:ext uri="{FF2B5EF4-FFF2-40B4-BE49-F238E27FC236}">
                  <a16:creationId xmlns:a16="http://schemas.microsoft.com/office/drawing/2014/main" id="{6D64AFED-0A77-43E8-B53C-EA4D11BD5BEF}"/>
                </a:ext>
              </a:extLst>
            </p:cNvPr>
            <p:cNvSpPr txBox="1"/>
            <p:nvPr/>
          </p:nvSpPr>
          <p:spPr>
            <a:xfrm>
              <a:off x="11513542" y="7022427"/>
              <a:ext cx="2094110" cy="2356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w="38100">
                    <a:solidFill>
                      <a:prstClr val="white"/>
                    </a:solidFill>
                  </a:ln>
                  <a:solidFill>
                    <a:prstClr val="white"/>
                  </a:solidFill>
                  <a:effectLst/>
                  <a:uLnTx/>
                  <a:uFillTx/>
                  <a:latin typeface="Meiryo UI" panose="020B0604030504040204" pitchFamily="50" charset="-128"/>
                  <a:ea typeface="Meiryo UI" panose="020B0604030504040204" pitchFamily="50" charset="-128"/>
                  <a:cs typeface="+mn-cs"/>
                </a:rPr>
                <a:t>④運賃制度の柔軟化</a:t>
              </a:r>
            </a:p>
          </p:txBody>
        </p:sp>
        <p:sp>
          <p:nvSpPr>
            <p:cNvPr id="68" name="テキスト ボックス 67">
              <a:extLst>
                <a:ext uri="{FF2B5EF4-FFF2-40B4-BE49-F238E27FC236}">
                  <a16:creationId xmlns:a16="http://schemas.microsoft.com/office/drawing/2014/main" id="{A8C546C6-3759-4D88-88B4-CF3C65F27A97}"/>
                </a:ext>
              </a:extLst>
            </p:cNvPr>
            <p:cNvSpPr txBox="1"/>
            <p:nvPr/>
          </p:nvSpPr>
          <p:spPr>
            <a:xfrm>
              <a:off x="11513543" y="7020363"/>
              <a:ext cx="2094110" cy="2356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④運賃制度の柔軟化</a:t>
              </a:r>
            </a:p>
          </p:txBody>
        </p:sp>
      </p:grpSp>
      <p:grpSp>
        <p:nvGrpSpPr>
          <p:cNvPr id="75" name="グループ化 74">
            <a:extLst>
              <a:ext uri="{FF2B5EF4-FFF2-40B4-BE49-F238E27FC236}">
                <a16:creationId xmlns:a16="http://schemas.microsoft.com/office/drawing/2014/main" id="{E805D7F6-0DBA-4523-98A8-BB7F2D6B9F0A}"/>
              </a:ext>
            </a:extLst>
          </p:cNvPr>
          <p:cNvGrpSpPr/>
          <p:nvPr/>
        </p:nvGrpSpPr>
        <p:grpSpPr>
          <a:xfrm>
            <a:off x="-76929" y="3876021"/>
            <a:ext cx="2344150" cy="232337"/>
            <a:chOff x="11476975" y="7311296"/>
            <a:chExt cx="2100459" cy="209271"/>
          </a:xfrm>
        </p:grpSpPr>
        <p:sp>
          <p:nvSpPr>
            <p:cNvPr id="47" name="テキスト ボックス 46">
              <a:extLst>
                <a:ext uri="{FF2B5EF4-FFF2-40B4-BE49-F238E27FC236}">
                  <a16:creationId xmlns:a16="http://schemas.microsoft.com/office/drawing/2014/main" id="{96892A64-CE0B-48CA-B701-9AC0C8C9EACC}"/>
                </a:ext>
              </a:extLst>
            </p:cNvPr>
            <p:cNvSpPr txBox="1"/>
            <p:nvPr/>
          </p:nvSpPr>
          <p:spPr>
            <a:xfrm>
              <a:off x="11483324" y="7311296"/>
              <a:ext cx="2094110" cy="2079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w="38100">
                    <a:solidFill>
                      <a:prstClr val="white"/>
                    </a:solidFill>
                  </a:ln>
                  <a:solidFill>
                    <a:prstClr val="white"/>
                  </a:solidFill>
                  <a:effectLst/>
                  <a:uLnTx/>
                  <a:uFillTx/>
                  <a:latin typeface="Meiryo UI" panose="020B0604030504040204" pitchFamily="50" charset="-128"/>
                  <a:ea typeface="Meiryo UI" panose="020B0604030504040204" pitchFamily="50" charset="-128"/>
                  <a:cs typeface="+mn-cs"/>
                </a:rPr>
                <a:t>⑤特にない</a:t>
              </a:r>
            </a:p>
          </p:txBody>
        </p:sp>
        <p:sp>
          <p:nvSpPr>
            <p:cNvPr id="69" name="テキスト ボックス 68">
              <a:extLst>
                <a:ext uri="{FF2B5EF4-FFF2-40B4-BE49-F238E27FC236}">
                  <a16:creationId xmlns:a16="http://schemas.microsoft.com/office/drawing/2014/main" id="{0943E81E-2A2C-440A-AC5C-11F726EE3A3A}"/>
                </a:ext>
              </a:extLst>
            </p:cNvPr>
            <p:cNvSpPr txBox="1"/>
            <p:nvPr/>
          </p:nvSpPr>
          <p:spPr>
            <a:xfrm>
              <a:off x="11476975" y="7312652"/>
              <a:ext cx="2094110" cy="2079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⑤特にない</a:t>
              </a:r>
            </a:p>
          </p:txBody>
        </p:sp>
      </p:grpSp>
      <p:grpSp>
        <p:nvGrpSpPr>
          <p:cNvPr id="76" name="グループ化 75">
            <a:extLst>
              <a:ext uri="{FF2B5EF4-FFF2-40B4-BE49-F238E27FC236}">
                <a16:creationId xmlns:a16="http://schemas.microsoft.com/office/drawing/2014/main" id="{200AEB14-7FDD-4BFF-95D8-BE47A823731E}"/>
              </a:ext>
            </a:extLst>
          </p:cNvPr>
          <p:cNvGrpSpPr/>
          <p:nvPr/>
        </p:nvGrpSpPr>
        <p:grpSpPr>
          <a:xfrm>
            <a:off x="126804" y="2522757"/>
            <a:ext cx="2341318" cy="231038"/>
            <a:chOff x="11404279" y="7721815"/>
            <a:chExt cx="2097920" cy="208101"/>
          </a:xfrm>
        </p:grpSpPr>
        <p:sp>
          <p:nvSpPr>
            <p:cNvPr id="48" name="テキスト ボックス 47">
              <a:extLst>
                <a:ext uri="{FF2B5EF4-FFF2-40B4-BE49-F238E27FC236}">
                  <a16:creationId xmlns:a16="http://schemas.microsoft.com/office/drawing/2014/main" id="{71B79750-E2AC-4228-8266-6A14C837D414}"/>
                </a:ext>
              </a:extLst>
            </p:cNvPr>
            <p:cNvSpPr txBox="1"/>
            <p:nvPr/>
          </p:nvSpPr>
          <p:spPr>
            <a:xfrm>
              <a:off x="11408089" y="7721815"/>
              <a:ext cx="2094110" cy="2079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w="38100">
                    <a:solidFill>
                      <a:prstClr val="white"/>
                    </a:solidFill>
                  </a:ln>
                  <a:solidFill>
                    <a:prstClr val="white"/>
                  </a:solidFill>
                  <a:effectLst/>
                  <a:uLnTx/>
                  <a:uFillTx/>
                  <a:latin typeface="Meiryo UI" panose="020B0604030504040204" pitchFamily="50" charset="-128"/>
                  <a:ea typeface="Meiryo UI" panose="020B0604030504040204" pitchFamily="50" charset="-128"/>
                  <a:cs typeface="+mn-cs"/>
                </a:rPr>
                <a:t>⑥その他</a:t>
              </a:r>
            </a:p>
          </p:txBody>
        </p:sp>
        <p:sp>
          <p:nvSpPr>
            <p:cNvPr id="70" name="テキスト ボックス 69">
              <a:extLst>
                <a:ext uri="{FF2B5EF4-FFF2-40B4-BE49-F238E27FC236}">
                  <a16:creationId xmlns:a16="http://schemas.microsoft.com/office/drawing/2014/main" id="{A123074B-5F62-41AE-96E4-012745E91724}"/>
                </a:ext>
              </a:extLst>
            </p:cNvPr>
            <p:cNvSpPr txBox="1"/>
            <p:nvPr/>
          </p:nvSpPr>
          <p:spPr>
            <a:xfrm>
              <a:off x="11404279" y="7722001"/>
              <a:ext cx="2094110" cy="2079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⑥その他</a:t>
              </a:r>
            </a:p>
          </p:txBody>
        </p:sp>
      </p:grpSp>
      <p:sp>
        <p:nvSpPr>
          <p:cNvPr id="40" name="テキスト ボックス 39">
            <a:extLst>
              <a:ext uri="{FF2B5EF4-FFF2-40B4-BE49-F238E27FC236}">
                <a16:creationId xmlns:a16="http://schemas.microsoft.com/office/drawing/2014/main" id="{385030D9-CADC-4B5C-860E-388C66700464}"/>
              </a:ext>
            </a:extLst>
          </p:cNvPr>
          <p:cNvSpPr txBox="1"/>
          <p:nvPr/>
        </p:nvSpPr>
        <p:spPr>
          <a:xfrm>
            <a:off x="476091" y="5776636"/>
            <a:ext cx="2988389" cy="316753"/>
          </a:xfrm>
          <a:prstGeom prst="callout1">
            <a:avLst>
              <a:gd name="adj1" fmla="val -15220"/>
              <a:gd name="adj2" fmla="val 43774"/>
              <a:gd name="adj3" fmla="val -176390"/>
              <a:gd name="adj4" fmla="val 48770"/>
            </a:avLst>
          </a:prstGeom>
          <a:noFill/>
          <a:ln w="28575">
            <a:solidFill>
              <a:srgbClr val="F7581E"/>
            </a:solidFill>
          </a:ln>
        </p:spPr>
        <p:txBody>
          <a:bodyPr wrap="square">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緩和すべき項目あり：</a:t>
            </a:r>
            <a:r>
              <a:rPr kumimoji="1" lang="en-US" altLang="ja-JP" sz="1200" b="1" i="0" u="sng"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134</a:t>
            </a:r>
            <a:r>
              <a:rPr kumimoji="1" lang="ja-JP" altLang="en-US" sz="1200" b="1" i="0" u="sng"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件（</a:t>
            </a:r>
            <a:r>
              <a:rPr kumimoji="1" lang="en-US" altLang="ja-JP" sz="1200" b="1" i="0" u="sng"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64</a:t>
            </a:r>
            <a:r>
              <a:rPr kumimoji="1" lang="ja-JP" altLang="en-US" sz="1200" b="1" i="0" u="sng"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楕円 1">
            <a:extLst>
              <a:ext uri="{FF2B5EF4-FFF2-40B4-BE49-F238E27FC236}">
                <a16:creationId xmlns:a16="http://schemas.microsoft.com/office/drawing/2014/main" id="{35D0BBE9-7336-4583-926D-B617F16433D8}"/>
              </a:ext>
            </a:extLst>
          </p:cNvPr>
          <p:cNvSpPr/>
          <p:nvPr/>
        </p:nvSpPr>
        <p:spPr>
          <a:xfrm>
            <a:off x="4720430" y="2004486"/>
            <a:ext cx="4306442" cy="75247"/>
          </a:xfrm>
          <a:prstGeom prst="ellipse">
            <a:avLst/>
          </a:prstGeom>
          <a:solidFill>
            <a:srgbClr val="2E75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C5D71D11-C829-4863-A4DD-B6BC89935F46}"/>
              </a:ext>
            </a:extLst>
          </p:cNvPr>
          <p:cNvSpPr txBox="1"/>
          <p:nvPr/>
        </p:nvSpPr>
        <p:spPr>
          <a:xfrm>
            <a:off x="4318709" y="1782702"/>
            <a:ext cx="532405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　地域・曜日・時間帯制限を緩和・撤廃すべき（</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35</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p>
        </p:txBody>
      </p:sp>
      <p:sp>
        <p:nvSpPr>
          <p:cNvPr id="36" name="楕円 35">
            <a:extLst>
              <a:ext uri="{FF2B5EF4-FFF2-40B4-BE49-F238E27FC236}">
                <a16:creationId xmlns:a16="http://schemas.microsoft.com/office/drawing/2014/main" id="{9F6879B6-6527-4751-8A70-660AF1CEB6A8}"/>
              </a:ext>
            </a:extLst>
          </p:cNvPr>
          <p:cNvSpPr/>
          <p:nvPr/>
        </p:nvSpPr>
        <p:spPr>
          <a:xfrm>
            <a:off x="4708472" y="3402739"/>
            <a:ext cx="3209248" cy="57595"/>
          </a:xfrm>
          <a:prstGeom prst="ellipse">
            <a:avLst/>
          </a:prstGeom>
          <a:solidFill>
            <a:srgbClr val="7FB55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B61790AA-2F00-49E4-A595-091B3303164C}"/>
              </a:ext>
            </a:extLst>
          </p:cNvPr>
          <p:cNvSpPr txBox="1"/>
          <p:nvPr/>
        </p:nvSpPr>
        <p:spPr>
          <a:xfrm>
            <a:off x="4318709" y="3188201"/>
            <a:ext cx="398878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　台数制限の緩和・撤廃すべき（</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p>
        </p:txBody>
      </p:sp>
      <p:sp>
        <p:nvSpPr>
          <p:cNvPr id="38" name="楕円 37">
            <a:extLst>
              <a:ext uri="{FF2B5EF4-FFF2-40B4-BE49-F238E27FC236}">
                <a16:creationId xmlns:a16="http://schemas.microsoft.com/office/drawing/2014/main" id="{F8AF1EDC-B651-43CA-8AFA-B3F869E1D411}"/>
              </a:ext>
            </a:extLst>
          </p:cNvPr>
          <p:cNvSpPr/>
          <p:nvPr/>
        </p:nvSpPr>
        <p:spPr>
          <a:xfrm>
            <a:off x="4708471" y="4464629"/>
            <a:ext cx="3013475" cy="66421"/>
          </a:xfrm>
          <a:prstGeom prst="ellipse">
            <a:avLst/>
          </a:prstGeom>
          <a:solidFill>
            <a:srgbClr val="C55A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DF0AA5E5-9D02-4BA2-A8FC-F294ABE1512A}"/>
              </a:ext>
            </a:extLst>
          </p:cNvPr>
          <p:cNvSpPr txBox="1"/>
          <p:nvPr/>
        </p:nvSpPr>
        <p:spPr>
          <a:xfrm>
            <a:off x="4318710" y="4242990"/>
            <a:ext cx="359900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雇用形態の柔軟化すべき（</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楕円 45">
            <a:extLst>
              <a:ext uri="{FF2B5EF4-FFF2-40B4-BE49-F238E27FC236}">
                <a16:creationId xmlns:a16="http://schemas.microsoft.com/office/drawing/2014/main" id="{D5E1278A-8F71-422C-8CC0-1C038597F06C}"/>
              </a:ext>
            </a:extLst>
          </p:cNvPr>
          <p:cNvSpPr/>
          <p:nvPr/>
        </p:nvSpPr>
        <p:spPr>
          <a:xfrm>
            <a:off x="4720430" y="5703205"/>
            <a:ext cx="2790489" cy="118159"/>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6509B262-F039-4277-82F3-C57DBC4503FD}"/>
              </a:ext>
            </a:extLst>
          </p:cNvPr>
          <p:cNvSpPr txBox="1"/>
          <p:nvPr/>
        </p:nvSpPr>
        <p:spPr>
          <a:xfrm>
            <a:off x="4318710" y="5515440"/>
            <a:ext cx="359900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④　運賃制度の柔軟化すべき（</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p>
        </p:txBody>
      </p:sp>
      <p:sp>
        <p:nvSpPr>
          <p:cNvPr id="50" name="テキスト ボックス 49">
            <a:extLst>
              <a:ext uri="{FF2B5EF4-FFF2-40B4-BE49-F238E27FC236}">
                <a16:creationId xmlns:a16="http://schemas.microsoft.com/office/drawing/2014/main" id="{0846DBB9-AE6F-46B1-8FC5-07E5FB5B5F5B}"/>
              </a:ext>
            </a:extLst>
          </p:cNvPr>
          <p:cNvSpPr txBox="1"/>
          <p:nvPr/>
        </p:nvSpPr>
        <p:spPr>
          <a:xfrm>
            <a:off x="4546583" y="2063213"/>
            <a:ext cx="6042389" cy="1027974"/>
          </a:xfrm>
          <a:prstGeom prst="rect">
            <a:avLst/>
          </a:prstGeom>
          <a:noFill/>
        </p:spPr>
        <p:txBody>
          <a:bodyPr wrap="square">
            <a:spAutoFit/>
          </a:bodyPr>
          <a:lstStyle/>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安全確保、適正報酬を前提に、</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運行台数・時間制限を解除又は大幅に緩和すべき</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ライドシェアを実施できる時間帯を増やすべき</a:t>
            </a: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不足時間帯の前後を緩和し、シフトの柔軟性を高めるべき</a:t>
            </a: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事業者が時間帯等を設定できるようにすべき</a:t>
            </a:r>
          </a:p>
        </p:txBody>
      </p:sp>
      <p:sp>
        <p:nvSpPr>
          <p:cNvPr id="51" name="テキスト ボックス 50">
            <a:extLst>
              <a:ext uri="{FF2B5EF4-FFF2-40B4-BE49-F238E27FC236}">
                <a16:creationId xmlns:a16="http://schemas.microsoft.com/office/drawing/2014/main" id="{C4622C07-DC89-4A7A-BC27-911D4AF44BA9}"/>
              </a:ext>
            </a:extLst>
          </p:cNvPr>
          <p:cNvSpPr txBox="1"/>
          <p:nvPr/>
        </p:nvSpPr>
        <p:spPr>
          <a:xfrm>
            <a:off x="4553671" y="3463948"/>
            <a:ext cx="5133890" cy="543226"/>
          </a:xfrm>
          <a:prstGeom prst="rect">
            <a:avLst/>
          </a:prstGeom>
          <a:noFill/>
        </p:spPr>
        <p:txBody>
          <a:bodyPr wrap="square">
            <a:spAutoFit/>
          </a:bodyPr>
          <a:lstStyle/>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安全確保、適正報酬を前提に、</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運行台数・時間制限を解除又は大幅に緩和すべき</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安全確保を前提に、</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使用台数など</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（地域・曜日・時間帯）</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は事業者の裁量に任せるべき</a:t>
            </a:r>
          </a:p>
        </p:txBody>
      </p:sp>
      <p:sp>
        <p:nvSpPr>
          <p:cNvPr id="52" name="テキスト ボックス 51">
            <a:extLst>
              <a:ext uri="{FF2B5EF4-FFF2-40B4-BE49-F238E27FC236}">
                <a16:creationId xmlns:a16="http://schemas.microsoft.com/office/drawing/2014/main" id="{D0A6A3AC-7544-4560-AB92-C0425A228A88}"/>
              </a:ext>
            </a:extLst>
          </p:cNvPr>
          <p:cNvSpPr txBox="1"/>
          <p:nvPr/>
        </p:nvSpPr>
        <p:spPr>
          <a:xfrm>
            <a:off x="4553670" y="4521469"/>
            <a:ext cx="4177927" cy="785600"/>
          </a:xfrm>
          <a:prstGeom prst="rect">
            <a:avLst/>
          </a:prstGeom>
          <a:noFill/>
        </p:spPr>
        <p:txBody>
          <a:bodyPr wrap="square">
            <a:spAutoFit/>
          </a:bodyPr>
          <a:lstStyle/>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柔軟なドライバー確保のため、</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業務委託・スポットワークを認めるべき</a:t>
            </a: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雇用では働ける人が限られるので、業務委託を認めるべき</a:t>
            </a: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雇用形態は会社の裁量に任せるべき</a:t>
            </a:r>
          </a:p>
        </p:txBody>
      </p:sp>
      <p:sp>
        <p:nvSpPr>
          <p:cNvPr id="53" name="テキスト ボックス 52">
            <a:extLst>
              <a:ext uri="{FF2B5EF4-FFF2-40B4-BE49-F238E27FC236}">
                <a16:creationId xmlns:a16="http://schemas.microsoft.com/office/drawing/2014/main" id="{534E19B3-31A6-46FF-97D3-7E1A9E9CF421}"/>
              </a:ext>
            </a:extLst>
          </p:cNvPr>
          <p:cNvSpPr txBox="1"/>
          <p:nvPr/>
        </p:nvSpPr>
        <p:spPr>
          <a:xfrm>
            <a:off x="4546582" y="5761932"/>
            <a:ext cx="6042389" cy="543226"/>
          </a:xfrm>
          <a:prstGeom prst="rect">
            <a:avLst/>
          </a:prstGeom>
          <a:noFill/>
        </p:spPr>
        <p:txBody>
          <a:bodyPr wrap="square">
            <a:spAutoFit/>
          </a:bodyPr>
          <a:lstStyle/>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雨天時などでも</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サービスを安定的に供給するため、ダイナミックプライシングを導入すべき</a:t>
            </a:r>
          </a:p>
          <a:p>
            <a:pPr marL="182563" marR="0" lvl="0" indent="-182563"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ダイナミックプライシングによる需要の平準化をすべき</a:t>
            </a:r>
          </a:p>
        </p:txBody>
      </p:sp>
      <p:sp>
        <p:nvSpPr>
          <p:cNvPr id="57" name="正方形/長方形 56">
            <a:extLst>
              <a:ext uri="{FF2B5EF4-FFF2-40B4-BE49-F238E27FC236}">
                <a16:creationId xmlns:a16="http://schemas.microsoft.com/office/drawing/2014/main" id="{C99FA348-95A9-4412-B175-EFC92D6927A5}"/>
              </a:ext>
            </a:extLst>
          </p:cNvPr>
          <p:cNvSpPr/>
          <p:nvPr/>
        </p:nvSpPr>
        <p:spPr>
          <a:xfrm>
            <a:off x="0" y="0"/>
            <a:ext cx="9906000" cy="461665"/>
          </a:xfrm>
          <a:prstGeom prst="rect">
            <a:avLst/>
          </a:prstGeom>
          <a:noFill/>
        </p:spPr>
        <p:txBody>
          <a:bodyPr wrap="square" lIns="180000">
            <a:spAutoFit/>
          </a:bodyPr>
          <a:lstStyle/>
          <a:p>
            <a:r>
              <a:rPr kumimoji="0" lang="ja-JP" altLang="en-US" sz="2400" dirty="0">
                <a:latin typeface="HGS創英角ｺﾞｼｯｸUB" panose="020B0900000000000000" pitchFamily="50" charset="-128"/>
                <a:ea typeface="HGS創英角ｺﾞｼｯｸUB" panose="020B0900000000000000" pitchFamily="50" charset="-128"/>
              </a:rPr>
              <a:t>資料⑲　タクシー会社の意見</a:t>
            </a:r>
            <a:r>
              <a:rPr kumimoji="0" lang="ja-JP" altLang="en-US" dirty="0">
                <a:latin typeface="HGS創英角ｺﾞｼｯｸUB" panose="020B0900000000000000" pitchFamily="50" charset="-128"/>
                <a:ea typeface="HGS創英角ｺﾞｼｯｸUB" panose="020B0900000000000000" pitchFamily="50" charset="-128"/>
              </a:rPr>
              <a:t>（万博時に向けた緩和内容）</a:t>
            </a:r>
            <a:endParaRPr kumimoji="0" lang="ja-JP" altLang="en-US" sz="2400" dirty="0">
              <a:latin typeface="HGS創英角ｺﾞｼｯｸUB" panose="020B0900000000000000" pitchFamily="50" charset="-128"/>
              <a:ea typeface="HGS創英角ｺﾞｼｯｸUB" panose="020B0900000000000000" pitchFamily="50" charset="-128"/>
            </a:endParaRPr>
          </a:p>
        </p:txBody>
      </p:sp>
      <p:sp>
        <p:nvSpPr>
          <p:cNvPr id="58" name="正方形/長方形 57">
            <a:extLst>
              <a:ext uri="{FF2B5EF4-FFF2-40B4-BE49-F238E27FC236}">
                <a16:creationId xmlns:a16="http://schemas.microsoft.com/office/drawing/2014/main" id="{D8B3D0DD-B7F6-49D4-AD45-30EC306790D0}"/>
              </a:ext>
            </a:extLst>
          </p:cNvPr>
          <p:cNvSpPr/>
          <p:nvPr/>
        </p:nvSpPr>
        <p:spPr>
          <a:xfrm>
            <a:off x="93000" y="612947"/>
            <a:ext cx="9711553" cy="408620"/>
          </a:xfrm>
          <a:prstGeom prst="rect">
            <a:avLst/>
          </a:prstGeom>
          <a:solidFill>
            <a:srgbClr val="D8E9FC"/>
          </a:solidFill>
          <a:ln w="6350">
            <a:noFill/>
          </a:ln>
          <a:effectLst/>
        </p:spPr>
        <p:txBody>
          <a:bodyPr wrap="square" tIns="72000" bIns="72000">
            <a:spAutoFit/>
          </a:bodyPr>
          <a:lstStyle/>
          <a:p>
            <a:pPr marL="285750" marR="0" lvl="0" indent="-285750" algn="l" defTabSz="4572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府内タクシー事業者へのアンケートでは、万博に対応するため、多くの事業者からさらなる緩和を求める声があがっている</a:t>
            </a:r>
          </a:p>
        </p:txBody>
      </p:sp>
      <p:cxnSp>
        <p:nvCxnSpPr>
          <p:cNvPr id="54" name="直線コネクタ 53">
            <a:extLst>
              <a:ext uri="{FF2B5EF4-FFF2-40B4-BE49-F238E27FC236}">
                <a16:creationId xmlns:a16="http://schemas.microsoft.com/office/drawing/2014/main" id="{85F16034-AA36-4CEE-A3D4-7627143D2438}"/>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27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E60F54BB-8587-4866-8F40-9AFA6C2638BC}"/>
              </a:ext>
            </a:extLst>
          </p:cNvPr>
          <p:cNvGrpSpPr/>
          <p:nvPr/>
        </p:nvGrpSpPr>
        <p:grpSpPr>
          <a:xfrm>
            <a:off x="2596070" y="1001865"/>
            <a:ext cx="2354032" cy="5433798"/>
            <a:chOff x="77889" y="1357901"/>
            <a:chExt cx="2354032" cy="5433798"/>
          </a:xfrm>
        </p:grpSpPr>
        <p:sp>
          <p:nvSpPr>
            <p:cNvPr id="39" name="四角形: 角を丸くする 38">
              <a:extLst>
                <a:ext uri="{FF2B5EF4-FFF2-40B4-BE49-F238E27FC236}">
                  <a16:creationId xmlns:a16="http://schemas.microsoft.com/office/drawing/2014/main" id="{6C052F43-56F2-487A-B5E4-48B680EAA12D}"/>
                </a:ext>
              </a:extLst>
            </p:cNvPr>
            <p:cNvSpPr/>
            <p:nvPr/>
          </p:nvSpPr>
          <p:spPr>
            <a:xfrm>
              <a:off x="77889" y="2211688"/>
              <a:ext cx="2340000" cy="4580011"/>
            </a:xfrm>
            <a:prstGeom prst="roundRect">
              <a:avLst>
                <a:gd name="adj" fmla="val 975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正方形/長方形 32">
              <a:extLst>
                <a:ext uri="{FF2B5EF4-FFF2-40B4-BE49-F238E27FC236}">
                  <a16:creationId xmlns:a16="http://schemas.microsoft.com/office/drawing/2014/main" id="{46FEB743-EF5D-44D7-8800-A17CA9C9F20C}"/>
                </a:ext>
              </a:extLst>
            </p:cNvPr>
            <p:cNvSpPr/>
            <p:nvPr/>
          </p:nvSpPr>
          <p:spPr>
            <a:xfrm>
              <a:off x="181132" y="1831018"/>
              <a:ext cx="2160000" cy="590931"/>
            </a:xfrm>
            <a:prstGeom prst="rect">
              <a:avLst/>
            </a:prstGeom>
            <a:solidFill>
              <a:schemeClr val="accent6"/>
            </a:solidFill>
          </p:spPr>
          <p:txBody>
            <a:bodyPr wrap="square" lIns="72000" tIns="64008" rIns="72000" bIns="64008"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タクシー事業者以外の</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新規参入を可能に</a:t>
              </a:r>
            </a:p>
          </p:txBody>
        </p:sp>
        <p:sp>
          <p:nvSpPr>
            <p:cNvPr id="47" name="テキスト ボックス 46">
              <a:extLst>
                <a:ext uri="{FF2B5EF4-FFF2-40B4-BE49-F238E27FC236}">
                  <a16:creationId xmlns:a16="http://schemas.microsoft.com/office/drawing/2014/main" id="{B4628846-371B-474F-8F0E-FE28C8817EB7}"/>
                </a:ext>
              </a:extLst>
            </p:cNvPr>
            <p:cNvSpPr txBox="1"/>
            <p:nvPr/>
          </p:nvSpPr>
          <p:spPr>
            <a:xfrm>
              <a:off x="91921" y="2555061"/>
              <a:ext cx="2340000" cy="2760388"/>
            </a:xfrm>
            <a:prstGeom prst="rect">
              <a:avLst/>
            </a:prstGeom>
            <a:noFill/>
          </p:spPr>
          <p:txBody>
            <a:bodyPr wrap="square" anchor="t" anchorCtr="0">
              <a:noAutofit/>
            </a:bodyPr>
            <a:lstStyle/>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供給力を増加させるには、</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意欲のある事業者が参入　　</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できる仕組み</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を構築することが必要</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◆安全な運行管理ができる</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事業者の参入を認める</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・プラットフォーマー</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・アプリ配車会社</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・バス会社</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・運転代行業者　　等</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多様な主体が参入でき、</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供給力を確保</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BC20463A-762D-4216-9224-803B3078F568}"/>
                </a:ext>
              </a:extLst>
            </p:cNvPr>
            <p:cNvSpPr txBox="1"/>
            <p:nvPr/>
          </p:nvSpPr>
          <p:spPr>
            <a:xfrm>
              <a:off x="91922" y="1357901"/>
              <a:ext cx="2304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＜提案②＞</a:t>
              </a: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a:extLst>
                <a:ext uri="{FF2B5EF4-FFF2-40B4-BE49-F238E27FC236}">
                  <a16:creationId xmlns:a16="http://schemas.microsoft.com/office/drawing/2014/main" id="{CD4E280F-A9FF-4019-8AEF-75973EEC56CD}"/>
                </a:ext>
              </a:extLst>
            </p:cNvPr>
            <p:cNvSpPr/>
            <p:nvPr/>
          </p:nvSpPr>
          <p:spPr>
            <a:xfrm rot="10800000">
              <a:off x="674316" y="5963995"/>
              <a:ext cx="1080000" cy="17890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4" name="グループ化 3">
            <a:extLst>
              <a:ext uri="{FF2B5EF4-FFF2-40B4-BE49-F238E27FC236}">
                <a16:creationId xmlns:a16="http://schemas.microsoft.com/office/drawing/2014/main" id="{760039B9-BC45-4771-B00C-FEF6A664F32C}"/>
              </a:ext>
            </a:extLst>
          </p:cNvPr>
          <p:cNvGrpSpPr/>
          <p:nvPr/>
        </p:nvGrpSpPr>
        <p:grpSpPr>
          <a:xfrm>
            <a:off x="5049331" y="988691"/>
            <a:ext cx="2350634" cy="5427406"/>
            <a:chOff x="2503617" y="1385313"/>
            <a:chExt cx="2350634" cy="5427406"/>
          </a:xfrm>
        </p:grpSpPr>
        <p:sp>
          <p:nvSpPr>
            <p:cNvPr id="64" name="四角形: 角を丸くする 63">
              <a:extLst>
                <a:ext uri="{FF2B5EF4-FFF2-40B4-BE49-F238E27FC236}">
                  <a16:creationId xmlns:a16="http://schemas.microsoft.com/office/drawing/2014/main" id="{DAC17AB6-0D9D-4314-A4B1-B303505AA50C}"/>
                </a:ext>
              </a:extLst>
            </p:cNvPr>
            <p:cNvSpPr/>
            <p:nvPr/>
          </p:nvSpPr>
          <p:spPr>
            <a:xfrm>
              <a:off x="2514251" y="2232711"/>
              <a:ext cx="2340000" cy="4580008"/>
            </a:xfrm>
            <a:prstGeom prst="roundRect">
              <a:avLst>
                <a:gd name="adj" fmla="val 975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正方形/長方形 39">
              <a:extLst>
                <a:ext uri="{FF2B5EF4-FFF2-40B4-BE49-F238E27FC236}">
                  <a16:creationId xmlns:a16="http://schemas.microsoft.com/office/drawing/2014/main" id="{7F37A1B1-7F43-475B-9869-E902D5DA6364}"/>
                </a:ext>
              </a:extLst>
            </p:cNvPr>
            <p:cNvSpPr/>
            <p:nvPr/>
          </p:nvSpPr>
          <p:spPr>
            <a:xfrm>
              <a:off x="2623715" y="1860154"/>
              <a:ext cx="2160000" cy="590931"/>
            </a:xfrm>
            <a:prstGeom prst="rect">
              <a:avLst/>
            </a:prstGeom>
            <a:solidFill>
              <a:schemeClr val="accent5">
                <a:lumMod val="75000"/>
              </a:schemeClr>
            </a:solidFill>
          </p:spPr>
          <p:txBody>
            <a:bodyPr wrap="square" lIns="72000" tIns="64008" rIns="72000" bIns="64008"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ドライバーは</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業務委託も可能に</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129D0A2B-9822-43EB-A00B-6A1FF65CD44E}"/>
                </a:ext>
              </a:extLst>
            </p:cNvPr>
            <p:cNvSpPr txBox="1"/>
            <p:nvPr/>
          </p:nvSpPr>
          <p:spPr>
            <a:xfrm>
              <a:off x="2504248" y="2561185"/>
              <a:ext cx="2340000" cy="4225196"/>
            </a:xfrm>
            <a:prstGeom prst="rect">
              <a:avLst/>
            </a:prstGeom>
            <a:noFill/>
          </p:spPr>
          <p:txBody>
            <a:bodyPr wrap="square" anchor="t" anchorCtr="0">
              <a:spAutoFit/>
            </a:bodyPr>
            <a:lstStyle/>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ドライバーの増加をさせるに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雇用に限定せず、柔軟 </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な働き方</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を認めていくことが</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必要</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ワーキングプア対策の実施や、実施主体が運行サービス全</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般に責任を持つ契約をドライバーと締結することで、</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業務委託方式も可能とする</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多様な担い手を確保でき、</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供給力を確保</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D34A63E9-164B-40DB-AB41-40390B79305B}"/>
                </a:ext>
              </a:extLst>
            </p:cNvPr>
            <p:cNvSpPr txBox="1"/>
            <p:nvPr/>
          </p:nvSpPr>
          <p:spPr>
            <a:xfrm>
              <a:off x="2503617" y="1385313"/>
              <a:ext cx="2340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＜提案③＞</a:t>
              </a: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二等辺三角形 20">
              <a:extLst>
                <a:ext uri="{FF2B5EF4-FFF2-40B4-BE49-F238E27FC236}">
                  <a16:creationId xmlns:a16="http://schemas.microsoft.com/office/drawing/2014/main" id="{17019F0C-096E-4FF5-B397-333A636BED6C}"/>
                </a:ext>
              </a:extLst>
            </p:cNvPr>
            <p:cNvSpPr/>
            <p:nvPr/>
          </p:nvSpPr>
          <p:spPr>
            <a:xfrm rot="10800000">
              <a:off x="3230683" y="5953485"/>
              <a:ext cx="1080000" cy="17890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3" name="グループ化 2">
            <a:extLst>
              <a:ext uri="{FF2B5EF4-FFF2-40B4-BE49-F238E27FC236}">
                <a16:creationId xmlns:a16="http://schemas.microsoft.com/office/drawing/2014/main" id="{FED5DA64-8E86-4E05-BF77-CB91C2E3FC3A}"/>
              </a:ext>
            </a:extLst>
          </p:cNvPr>
          <p:cNvGrpSpPr/>
          <p:nvPr/>
        </p:nvGrpSpPr>
        <p:grpSpPr>
          <a:xfrm>
            <a:off x="144674" y="1001865"/>
            <a:ext cx="2384916" cy="5414232"/>
            <a:chOff x="4976698" y="1377467"/>
            <a:chExt cx="2384916" cy="5414232"/>
          </a:xfrm>
        </p:grpSpPr>
        <p:sp>
          <p:nvSpPr>
            <p:cNvPr id="65" name="四角形: 角を丸くする 64">
              <a:extLst>
                <a:ext uri="{FF2B5EF4-FFF2-40B4-BE49-F238E27FC236}">
                  <a16:creationId xmlns:a16="http://schemas.microsoft.com/office/drawing/2014/main" id="{1941B383-5985-45E6-9460-62F628DCB384}"/>
                </a:ext>
              </a:extLst>
            </p:cNvPr>
            <p:cNvSpPr/>
            <p:nvPr/>
          </p:nvSpPr>
          <p:spPr>
            <a:xfrm>
              <a:off x="4976698" y="2243219"/>
              <a:ext cx="2340000" cy="4548480"/>
            </a:xfrm>
            <a:prstGeom prst="roundRect">
              <a:avLst>
                <a:gd name="adj" fmla="val 975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正方形/長方形 40">
              <a:extLst>
                <a:ext uri="{FF2B5EF4-FFF2-40B4-BE49-F238E27FC236}">
                  <a16:creationId xmlns:a16="http://schemas.microsoft.com/office/drawing/2014/main" id="{991FD71B-7EB6-4524-AE7D-9C8E7DA2D31C}"/>
                </a:ext>
              </a:extLst>
            </p:cNvPr>
            <p:cNvSpPr/>
            <p:nvPr/>
          </p:nvSpPr>
          <p:spPr>
            <a:xfrm>
              <a:off x="5076636" y="1870665"/>
              <a:ext cx="2160000" cy="590931"/>
            </a:xfrm>
            <a:prstGeom prst="rect">
              <a:avLst/>
            </a:prstGeom>
            <a:solidFill>
              <a:schemeClr val="accent2">
                <a:lumMod val="75000"/>
              </a:schemeClr>
            </a:solidFill>
          </p:spPr>
          <p:txBody>
            <a:bodyPr wrap="none" lIns="72000" tIns="64008" rIns="72000" bIns="64008"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運行区域・時間の弾力化</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（府域全域・</a:t>
              </a:r>
              <a:r>
                <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時間運行）</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14E307BF-4F35-4EA8-98D3-8F7903C718E6}"/>
                </a:ext>
              </a:extLst>
            </p:cNvPr>
            <p:cNvSpPr txBox="1"/>
            <p:nvPr/>
          </p:nvSpPr>
          <p:spPr>
            <a:xfrm>
              <a:off x="4976698" y="2554890"/>
              <a:ext cx="2340000" cy="3563189"/>
            </a:xfrm>
            <a:prstGeom prst="rect">
              <a:avLst/>
            </a:prstGeom>
            <a:noFill/>
          </p:spPr>
          <p:txBody>
            <a:bodyPr wrap="square" anchor="t" anchorCtr="0">
              <a:noAutofit/>
            </a:bodyPr>
            <a:lstStyle/>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万博期間中の移動ニーズに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対応するためには、</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営業区</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域や時間を限定せず、需要</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に弾力的に対応できる仕組 </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み</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が必要</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交通需要に柔軟に対応で</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きるライドシェアの特性を最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大限発揮できるよう、</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全域・</a:t>
              </a: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時間運行可能と </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万博時における、大阪全体での「おもてなし」を実現</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4311E3B4-453F-4AB4-9D09-E56A4C1D4548}"/>
                </a:ext>
              </a:extLst>
            </p:cNvPr>
            <p:cNvSpPr txBox="1"/>
            <p:nvPr/>
          </p:nvSpPr>
          <p:spPr>
            <a:xfrm>
              <a:off x="5021614" y="1377467"/>
              <a:ext cx="2340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＜提案①＞</a:t>
              </a: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a:extLst>
                <a:ext uri="{FF2B5EF4-FFF2-40B4-BE49-F238E27FC236}">
                  <a16:creationId xmlns:a16="http://schemas.microsoft.com/office/drawing/2014/main" id="{85E6C719-EF36-4582-908E-265F6C3C97D6}"/>
                </a:ext>
              </a:extLst>
            </p:cNvPr>
            <p:cNvSpPr/>
            <p:nvPr/>
          </p:nvSpPr>
          <p:spPr>
            <a:xfrm rot="10800000">
              <a:off x="5707207" y="5953486"/>
              <a:ext cx="1080000" cy="17890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1" name="四角形: 角を丸くする 30">
            <a:extLst>
              <a:ext uri="{FF2B5EF4-FFF2-40B4-BE49-F238E27FC236}">
                <a16:creationId xmlns:a16="http://schemas.microsoft.com/office/drawing/2014/main" id="{EB1EDFCF-D593-4F65-B162-11E28152B135}"/>
              </a:ext>
            </a:extLst>
          </p:cNvPr>
          <p:cNvSpPr/>
          <p:nvPr/>
        </p:nvSpPr>
        <p:spPr>
          <a:xfrm>
            <a:off x="7443268" y="1826801"/>
            <a:ext cx="2340000" cy="4580008"/>
          </a:xfrm>
          <a:prstGeom prst="roundRect">
            <a:avLst>
              <a:gd name="adj" fmla="val 975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正方形/長方形 33">
            <a:extLst>
              <a:ext uri="{FF2B5EF4-FFF2-40B4-BE49-F238E27FC236}">
                <a16:creationId xmlns:a16="http://schemas.microsoft.com/office/drawing/2014/main" id="{4D82A4B2-96A3-4C4B-B021-1A918A7FF0F7}"/>
              </a:ext>
            </a:extLst>
          </p:cNvPr>
          <p:cNvSpPr/>
          <p:nvPr/>
        </p:nvSpPr>
        <p:spPr>
          <a:xfrm>
            <a:off x="7599197" y="1483363"/>
            <a:ext cx="1979242" cy="590931"/>
          </a:xfrm>
          <a:prstGeom prst="rect">
            <a:avLst/>
          </a:prstGeom>
          <a:solidFill>
            <a:schemeClr val="accent4"/>
          </a:solidFill>
        </p:spPr>
        <p:txBody>
          <a:bodyPr wrap="none" lIns="72000" tIns="64008" rIns="72000" bIns="64008"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ダイナミックプライシング</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の導入へ</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689925EC-A707-477D-A17D-33AD8CFDF713}"/>
              </a:ext>
            </a:extLst>
          </p:cNvPr>
          <p:cNvSpPr txBox="1"/>
          <p:nvPr/>
        </p:nvSpPr>
        <p:spPr>
          <a:xfrm>
            <a:off x="7443268" y="2134222"/>
            <a:ext cx="2340000" cy="3563189"/>
          </a:xfrm>
          <a:prstGeom prst="rect">
            <a:avLst/>
          </a:prstGeom>
          <a:noFill/>
        </p:spPr>
        <p:txBody>
          <a:bodyPr wrap="square" anchor="t" anchorCtr="0">
            <a:noAutofit/>
          </a:bodyPr>
          <a:lstStyle/>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雨天</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時やイベント開催時な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ど変動需要に柔軟に対応す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るためには、</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需給に応じた運</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賃</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としていくことが必要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◆市場原理を原則としたダイ</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ナミックプライシングを可能 </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とする</a:t>
            </a:r>
            <a:endParaRPr kumimoji="0"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053DEF8B-5096-4197-A052-6B1474BCA6CE}"/>
              </a:ext>
            </a:extLst>
          </p:cNvPr>
          <p:cNvSpPr txBox="1"/>
          <p:nvPr/>
        </p:nvSpPr>
        <p:spPr>
          <a:xfrm>
            <a:off x="7343696" y="1024397"/>
            <a:ext cx="2372714" cy="40010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＜提案④＞</a:t>
            </a: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二等辺三角形 36">
            <a:extLst>
              <a:ext uri="{FF2B5EF4-FFF2-40B4-BE49-F238E27FC236}">
                <a16:creationId xmlns:a16="http://schemas.microsoft.com/office/drawing/2014/main" id="{A712F8A1-F5D9-414A-9DBA-790CA8CCABED}"/>
              </a:ext>
            </a:extLst>
          </p:cNvPr>
          <p:cNvSpPr/>
          <p:nvPr/>
        </p:nvSpPr>
        <p:spPr>
          <a:xfrm rot="10800000">
            <a:off x="8116396" y="5530213"/>
            <a:ext cx="1080000" cy="178904"/>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D36F9B04-0B10-474C-B607-55802B09B242}"/>
              </a:ext>
            </a:extLst>
          </p:cNvPr>
          <p:cNvSpPr txBox="1"/>
          <p:nvPr/>
        </p:nvSpPr>
        <p:spPr>
          <a:xfrm>
            <a:off x="6457265" y="5739598"/>
            <a:ext cx="4398262" cy="624210"/>
          </a:xfrm>
          <a:prstGeom prst="rect">
            <a:avLst/>
          </a:prstGeom>
          <a:noFill/>
        </p:spPr>
        <p:txBody>
          <a:bodyPr wrap="square">
            <a:spAutoFit/>
          </a:bodyPr>
          <a:lstStyle/>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多様なニーズに対応できる</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移動サービスを実現</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スライド番号プレースホルダー 2">
            <a:extLst>
              <a:ext uri="{FF2B5EF4-FFF2-40B4-BE49-F238E27FC236}">
                <a16:creationId xmlns:a16="http://schemas.microsoft.com/office/drawing/2014/main" id="{AC6C187A-41FA-4E4B-B6F7-CB68283E4D4B}"/>
              </a:ext>
            </a:extLst>
          </p:cNvPr>
          <p:cNvSpPr>
            <a:spLocks noGrp="1"/>
          </p:cNvSpPr>
          <p:nvPr>
            <p:ph type="sldNum" sz="quarter" idx="12"/>
          </p:nvPr>
        </p:nvSpPr>
        <p:spPr>
          <a:xfrm>
            <a:off x="7599197" y="6470488"/>
            <a:ext cx="2228850" cy="365125"/>
          </a:xfrm>
        </p:spPr>
        <p:txBody>
          <a:bodyPr/>
          <a:lstStyle/>
          <a:p>
            <a:fld id="{2E355E97-4052-4661-8050-73970B9BE1C2}" type="slidenum">
              <a:rPr kumimoji="1" lang="ja-JP" altLang="en-US" smtClean="0"/>
              <a:t>3</a:t>
            </a:fld>
            <a:endParaRPr kumimoji="1" lang="ja-JP" altLang="en-US" dirty="0"/>
          </a:p>
        </p:txBody>
      </p:sp>
      <p:sp>
        <p:nvSpPr>
          <p:cNvPr id="29" name="テキスト ボックス 28">
            <a:extLst>
              <a:ext uri="{FF2B5EF4-FFF2-40B4-BE49-F238E27FC236}">
                <a16:creationId xmlns:a16="http://schemas.microsoft.com/office/drawing/2014/main" id="{4C8E6312-E274-40DC-BEA3-9EDDC20338AF}"/>
              </a:ext>
            </a:extLst>
          </p:cNvPr>
          <p:cNvSpPr txBox="1"/>
          <p:nvPr/>
        </p:nvSpPr>
        <p:spPr>
          <a:xfrm>
            <a:off x="0" y="-878"/>
            <a:ext cx="9906000" cy="461665"/>
          </a:xfrm>
          <a:prstGeom prst="rect">
            <a:avLst/>
          </a:prstGeom>
          <a:solidFill>
            <a:srgbClr val="083465"/>
          </a:solidFill>
        </p:spPr>
        <p:txBody>
          <a:bodyPr wrap="square" lIns="180000">
            <a:spAutoFit/>
          </a:bodyPr>
          <a:lstStyle>
            <a:defPPr>
              <a:defRPr lang="ja-JP"/>
            </a:defPPr>
            <a:lvl1pPr indent="0">
              <a:buFont typeface="+mj-lt"/>
              <a:buNone/>
              <a:defRPr sz="2400" spc="0">
                <a:solidFill>
                  <a:schemeClr val="bg1"/>
                </a:solidFill>
                <a:latin typeface="HGS創英角ｺﾞｼｯｸUB" panose="020B0900000000000000" pitchFamily="50" charset="-128"/>
                <a:ea typeface="HGS創英角ｺﾞｼｯｸUB" panose="020B0900000000000000" pitchFamily="50" charset="-128"/>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ja-JP" altLang="en-US" dirty="0">
                <a:solidFill>
                  <a:prstClr val="white"/>
                </a:solidFill>
              </a:rPr>
              <a:t>１</a:t>
            </a:r>
            <a:r>
              <a:rPr kumimoji="1" lang="ja-JP"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zh-CN"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2024</a:t>
            </a:r>
            <a:r>
              <a:rPr kumimoji="1" lang="zh-CN"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年３月ﾊﾟﾌﾞﾘｯｸｺﾒﾝﾄ提案内容</a:t>
            </a:r>
          </a:p>
        </p:txBody>
      </p:sp>
      <p:sp>
        <p:nvSpPr>
          <p:cNvPr id="32" name="テキスト ボックス 31">
            <a:extLst>
              <a:ext uri="{FF2B5EF4-FFF2-40B4-BE49-F238E27FC236}">
                <a16:creationId xmlns:a16="http://schemas.microsoft.com/office/drawing/2014/main" id="{26E4D700-170F-40FA-AA8E-926AA063C39D}"/>
              </a:ext>
            </a:extLst>
          </p:cNvPr>
          <p:cNvSpPr txBox="1"/>
          <p:nvPr/>
        </p:nvSpPr>
        <p:spPr>
          <a:xfrm>
            <a:off x="6025896" y="113656"/>
            <a:ext cx="3832445" cy="276999"/>
          </a:xfrm>
          <a:prstGeom prst="rect">
            <a:avLst/>
          </a:prstGeom>
          <a:solidFill>
            <a:schemeClr val="bg1"/>
          </a:solidFill>
          <a:ln w="19050">
            <a:solidFill>
              <a:srgbClr val="FF0000"/>
            </a:solidFill>
          </a:ln>
        </p:spPr>
        <p:txBody>
          <a:bodyPr wrap="square">
            <a:spAutoFit/>
          </a:bodyPr>
          <a:lstStyle>
            <a:defPPr>
              <a:defRPr lang="ja-JP"/>
            </a:defPPr>
            <a:lvl1pPr algn="ctr">
              <a:defRPr sz="1600" b="0" i="0" u="none" strike="noStrike" cap="none" spc="0" normalizeH="0" baseline="0">
                <a:ln>
                  <a:noFill/>
                </a:ln>
                <a:solidFill>
                  <a:srgbClr val="FF0000"/>
                </a:solidFill>
                <a:effectLst/>
                <a:uLnTx/>
                <a:uFillTx/>
                <a:latin typeface="HGS創英角ｺﾞｼｯｸUB" panose="020B0900000000000000" pitchFamily="50" charset="-128"/>
                <a:ea typeface="HGS創英角ｺﾞｼｯｸUB" panose="020B09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「大阪がめざすべき</a:t>
            </a:r>
            <a:r>
              <a:rPr kumimoji="0" lang="ja-JP" altLang="en-US" sz="1200" dirty="0"/>
              <a:t>ﾗｲﾄﾞｼｪｱ</a:t>
            </a:r>
            <a:r>
              <a:rPr kumimoji="0" lang="en-US" altLang="ja-JP" sz="12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a:t>
            </a:r>
            <a:r>
              <a:rPr kumimoji="0" lang="ja-JP" altLang="en-US" sz="12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案</a:t>
            </a:r>
            <a:r>
              <a:rPr kumimoji="0" lang="en-US" altLang="ja-JP" sz="1200" dirty="0"/>
              <a:t>)</a:t>
            </a:r>
            <a:r>
              <a:rPr kumimoji="0" lang="ja-JP" altLang="en-US" sz="12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」からの４つの提案</a:t>
            </a:r>
          </a:p>
        </p:txBody>
      </p:sp>
    </p:spTree>
    <p:extLst>
      <p:ext uri="{BB962C8B-B14F-4D97-AF65-F5344CB8AC3E}">
        <p14:creationId xmlns:p14="http://schemas.microsoft.com/office/powerpoint/2010/main" val="300120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81F2B085-E234-4940-8034-43CFA47089E6}"/>
              </a:ext>
            </a:extLst>
          </p:cNvPr>
          <p:cNvSpPr txBox="1"/>
          <p:nvPr/>
        </p:nvSpPr>
        <p:spPr>
          <a:xfrm>
            <a:off x="64200" y="553831"/>
            <a:ext cx="9777600" cy="736292"/>
          </a:xfrm>
          <a:prstGeom prst="rect">
            <a:avLst/>
          </a:prstGeom>
          <a:solidFill>
            <a:srgbClr val="D8E9FC"/>
          </a:solidFill>
          <a:ln w="6350">
            <a:noFill/>
          </a:ln>
          <a:effectLst/>
        </p:spPr>
        <p:txBody>
          <a:bodyPr wrap="square">
            <a:spAutoFit/>
          </a:bodyPr>
          <a:lstStyle>
            <a:defPPr>
              <a:defRPr lang="ja-JP"/>
            </a:defPPr>
            <a:lvl1pPr marL="285750" indent="-285750">
              <a:lnSpc>
                <a:spcPct val="130000"/>
              </a:lnSpc>
              <a:buFont typeface="Wingdings" panose="05000000000000000000" pitchFamily="2" charset="2"/>
              <a:buChar char="l"/>
              <a:defRPr sz="1400" b="1">
                <a:latin typeface="Meiryo UI" panose="020B0604030504040204" pitchFamily="50" charset="-128"/>
                <a:ea typeface="Meiryo UI" panose="020B0604030504040204" pitchFamily="50" charset="-128"/>
              </a:defRPr>
            </a:lvl1pPr>
          </a:lstStyle>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l"/>
              <a:tabLst/>
              <a:defRPr/>
            </a:pP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年３月時点のパブリックコメント時から、「</a:t>
            </a: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a:t>
            </a:r>
            <a:r>
              <a:rPr kumimoji="0" lang="ja-JP" altLang="en-US" sz="1600" dirty="0">
                <a:solidFill>
                  <a:prstClr val="black"/>
                </a:solidFill>
              </a:rPr>
              <a:t>インバウンド</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（見込み）」及び「直近のドライバー数の増加」について再試算</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a:extLst>
              <a:ext uri="{FF2B5EF4-FFF2-40B4-BE49-F238E27FC236}">
                <a16:creationId xmlns:a16="http://schemas.microsoft.com/office/drawing/2014/main" id="{C84F9882-F4EB-4C96-9F87-DDD1595BD61D}"/>
              </a:ext>
            </a:extLst>
          </p:cNvPr>
          <p:cNvSpPr/>
          <p:nvPr/>
        </p:nvSpPr>
        <p:spPr>
          <a:xfrm>
            <a:off x="0" y="0"/>
            <a:ext cx="9906000" cy="461665"/>
          </a:xfrm>
          <a:prstGeom prst="rect">
            <a:avLst/>
          </a:prstGeom>
          <a:solidFill>
            <a:srgbClr val="083465"/>
          </a:solidFill>
        </p:spPr>
        <p:txBody>
          <a:bodyPr wrap="square" lIns="180000">
            <a:spAutoFit/>
          </a:bodyPr>
          <a:lstStyle/>
          <a:p>
            <a:pPr lvl="0">
              <a:defRPr/>
            </a:pPr>
            <a:r>
              <a:rPr kumimoji="0" lang="ja-JP"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２</a:t>
            </a:r>
            <a:r>
              <a:rPr kumimoji="1" lang="ja-JP"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．万博期間中の需給予測</a:t>
            </a:r>
            <a:r>
              <a:rPr kumimoji="1" lang="ja-JP" altLang="en-US" sz="12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（再試算）</a:t>
            </a:r>
            <a:endParaRPr kumimoji="1" lang="en-US" altLang="ja-JP" sz="13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6" name="正方形/長方形 25">
            <a:extLst>
              <a:ext uri="{FF2B5EF4-FFF2-40B4-BE49-F238E27FC236}">
                <a16:creationId xmlns:a16="http://schemas.microsoft.com/office/drawing/2014/main" id="{6008A607-2F5C-4142-B931-9337CFA90D19}"/>
              </a:ext>
            </a:extLst>
          </p:cNvPr>
          <p:cNvSpPr/>
          <p:nvPr/>
        </p:nvSpPr>
        <p:spPr>
          <a:xfrm>
            <a:off x="89384" y="1484636"/>
            <a:ext cx="4788000" cy="5292000"/>
          </a:xfrm>
          <a:prstGeom prst="rect">
            <a:avLst/>
          </a:prstGeom>
          <a:solidFill>
            <a:schemeClr val="bg1"/>
          </a:solidFill>
          <a:ln w="57150">
            <a:solidFill>
              <a:srgbClr val="4472C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今回の再試算での変動分：インバウンド増加</a:t>
            </a: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年の府のインバウンド</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万人は変更せず、）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8113" marR="0" lvl="0" indent="-138113"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年の大阪のインバウンド数を</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1,400</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（大阪観光局発表数）</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へ置き換え。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年までは毎年平均して増加</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nSpc>
                <a:spcPct val="150000"/>
              </a:lnSpc>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年見込み）約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1,400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年見込み）約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1,550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【2025</a:t>
            </a:r>
            <a:r>
              <a:rPr kumimoji="1" lang="ja-JP" altLang="en-US"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万博時の増加台数</a:t>
            </a:r>
            <a:r>
              <a:rPr kumimoji="1" lang="en-US" altLang="ja-JP"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1,060</a:t>
            </a:r>
            <a:r>
              <a:rPr kumimoji="1" lang="ja-JP" altLang="en-US"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台</a:t>
            </a:r>
            <a:r>
              <a:rPr kumimoji="1" lang="en-US" altLang="ja-JP"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②</a:t>
            </a:r>
            <a:endParaRPr kumimoji="1" lang="en-US" altLang="ja-JP"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AA81297E-8F66-4496-A1D6-94A0A260B074}"/>
              </a:ext>
            </a:extLst>
          </p:cNvPr>
          <p:cNvSpPr txBox="1"/>
          <p:nvPr/>
        </p:nvSpPr>
        <p:spPr>
          <a:xfrm>
            <a:off x="549317" y="1319952"/>
            <a:ext cx="3910016" cy="33855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200" normalizeH="0" baseline="0" noProof="0" dirty="0">
                <a:ln>
                  <a:noFill/>
                </a:ln>
                <a:solidFill>
                  <a:srgbClr val="4472C4"/>
                </a:solidFill>
                <a:effectLst/>
                <a:uLnTx/>
                <a:uFillTx/>
                <a:latin typeface="HGS創英角ｺﾞｼｯｸUB" panose="020B0900000000000000" pitchFamily="50" charset="-128"/>
                <a:ea typeface="HGS創英角ｺﾞｼｯｸUB" panose="020B0900000000000000" pitchFamily="50" charset="-128"/>
                <a:cs typeface="+mn-cs"/>
              </a:rPr>
              <a:t>＜需要側</a:t>
            </a:r>
            <a:r>
              <a:rPr kumimoji="1" lang="ja-JP" altLang="en-US" sz="1050" b="0"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2024</a:t>
            </a:r>
            <a:r>
              <a:rPr kumimoji="1" lang="ja-JP" altLang="en-US" sz="1050" b="0"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年インバウンド数見込み～</a:t>
            </a:r>
            <a:r>
              <a:rPr kumimoji="1" lang="ja-JP" altLang="en-US" sz="1600" b="0" i="0" u="none" strike="noStrike" kern="1200" cap="none" spc="200" normalizeH="0" baseline="0" noProof="0" dirty="0">
                <a:ln>
                  <a:noFill/>
                </a:ln>
                <a:solidFill>
                  <a:srgbClr val="4472C4"/>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en-US" altLang="ja-JP" sz="1600" b="0" i="0" u="none" strike="noStrike" kern="1200" cap="none" spc="200" normalizeH="0" baseline="0" noProof="0" dirty="0">
              <a:ln>
                <a:noFill/>
              </a:ln>
              <a:solidFill>
                <a:srgbClr val="4472C4"/>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3" name="テキスト ボックス 32">
            <a:extLst>
              <a:ext uri="{FF2B5EF4-FFF2-40B4-BE49-F238E27FC236}">
                <a16:creationId xmlns:a16="http://schemas.microsoft.com/office/drawing/2014/main" id="{C3786F04-7532-4180-9669-DEF03F4F9D38}"/>
              </a:ext>
            </a:extLst>
          </p:cNvPr>
          <p:cNvSpPr txBox="1"/>
          <p:nvPr/>
        </p:nvSpPr>
        <p:spPr>
          <a:xfrm>
            <a:off x="248360" y="1704791"/>
            <a:ext cx="4464000" cy="2546595"/>
          </a:xfrm>
          <a:prstGeom prst="rect">
            <a:avLst/>
          </a:prstGeom>
          <a:solidFill>
            <a:schemeClr val="bg1"/>
          </a:solidFill>
          <a:ln w="6350">
            <a:solidFill>
              <a:schemeClr val="bg1">
                <a:lumMod val="50000"/>
              </a:schemeClr>
            </a:solidFill>
            <a:prstDash val="solid"/>
          </a:ln>
          <a:effectLst>
            <a:outerShdw blurRad="50800" dist="38100" dir="2700000" algn="tl" rotWithShape="0">
              <a:prstClr val="black">
                <a:alpha val="40000"/>
              </a:prstClr>
            </a:outerShdw>
          </a:effectLst>
        </p:spPr>
        <p:txBody>
          <a:bodyPr wrap="square" lIns="144000">
            <a:spAutoFit/>
          </a:bodyPr>
          <a:lstStyle>
            <a:defPPr>
              <a:defRPr lang="ja-JP"/>
            </a:defPPr>
            <a:lvl1pPr marL="171450" indent="-171450">
              <a:lnSpc>
                <a:spcPct val="130000"/>
              </a:lnSpc>
              <a:buFont typeface="Arial" panose="020B0604020202020204" pitchFamily="34" charset="0"/>
              <a:buChar char="•"/>
              <a:defRPr sz="1100">
                <a:solidFill>
                  <a:prstClr val="black"/>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パブコメ時の試算</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インバウンド</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年のインバウンド見込み</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6,000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　　（大阪府）</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2,300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万人（約４割）</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○大阪府のインバウンド数の試算</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年の実績数（</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970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万人）をベースに毎年度平均増加</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年見込み）約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1,160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年見込み）約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1,350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　</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万博時の増加台数</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700</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台</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①</a:t>
            </a:r>
            <a:endPar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a:extLst>
              <a:ext uri="{FF2B5EF4-FFF2-40B4-BE49-F238E27FC236}">
                <a16:creationId xmlns:a16="http://schemas.microsoft.com/office/drawing/2014/main" id="{3B60758C-DAF2-4AB4-B158-3671164CAAE2}"/>
              </a:ext>
            </a:extLst>
          </p:cNvPr>
          <p:cNvSpPr/>
          <p:nvPr/>
        </p:nvSpPr>
        <p:spPr>
          <a:xfrm>
            <a:off x="5015966" y="1486663"/>
            <a:ext cx="4788000" cy="5292000"/>
          </a:xfrm>
          <a:prstGeom prst="rect">
            <a:avLst/>
          </a:prstGeom>
          <a:solidFill>
            <a:schemeClr val="bg1"/>
          </a:solidFill>
          <a:ln w="57150">
            <a:solidFill>
              <a:srgbClr val="F758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en-US" altLang="ja-JP" sz="1800" b="0" i="0" u="none" strike="noStrike" kern="1200" cap="none" spc="0" normalizeH="0" baseline="0" noProof="0" dirty="0">
              <a:ln>
                <a:solidFill>
                  <a:srgbClr val="70AD47"/>
                </a:solid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en-US" altLang="ja-JP" sz="1800" b="0" i="0" u="none" strike="noStrike" kern="1200" cap="none" spc="0" normalizeH="0" baseline="0" noProof="0" dirty="0">
              <a:ln>
                <a:solidFill>
                  <a:srgbClr val="70AD47"/>
                </a:solid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1800" b="0" i="0" u="none" strike="noStrike" kern="1200" cap="none" spc="0" normalizeH="0" baseline="0" noProof="0" dirty="0">
              <a:ln>
                <a:solidFill>
                  <a:srgbClr val="70AD47"/>
                </a:solid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1800" b="0" i="0" u="none" strike="noStrike" kern="1200" cap="none" spc="0" normalizeH="0" baseline="0" noProof="0" dirty="0">
              <a:ln>
                <a:solidFill>
                  <a:srgbClr val="70AD47"/>
                </a:solid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1800" b="0" i="0" u="none" strike="noStrike" kern="1200" cap="none" spc="0" normalizeH="0" baseline="0" noProof="0" dirty="0">
              <a:ln>
                <a:solidFill>
                  <a:srgbClr val="70AD47"/>
                </a:solid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1800" b="0" i="0" u="none" strike="noStrike" kern="1200" cap="none" spc="0" normalizeH="0" baseline="0" noProof="0" dirty="0">
              <a:ln>
                <a:solidFill>
                  <a:srgbClr val="70AD47"/>
                </a:solid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1800" b="0" i="0" u="none" strike="noStrike" kern="1200" cap="none" spc="0" normalizeH="0" baseline="0" noProof="0" dirty="0">
              <a:ln>
                <a:solidFill>
                  <a:srgbClr val="70AD47"/>
                </a:solid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1500" b="0" i="0" u="none" strike="noStrike" kern="1200" cap="none" spc="0" normalizeH="0" baseline="0" noProof="0" dirty="0">
              <a:ln>
                <a:solidFill>
                  <a:srgbClr val="70AD47"/>
                </a:solid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今回の再試算での変動分：ドライバー数の増</a:t>
            </a: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（試算のスタートは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年１月の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18,723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人は変更せず、）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年７月までの増加実績（</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569</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人増）を加算</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年８月～</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年３月まで計</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768</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人増加と試算</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年５月（料金改定）～直近の</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年７月までのドライバーの増加実績</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96</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８カ月）を加算</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万博時のドライバー数</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約</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20,060</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人（＋</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1,340</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人増）</a:t>
            </a:r>
            <a:endPar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en-US" altLang="ja-JP"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万博時の供給増加台数</a:t>
            </a:r>
            <a:r>
              <a:rPr kumimoji="1" lang="en-US" altLang="ja-JP"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en-US" altLang="ja-JP"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780</a:t>
            </a:r>
            <a:r>
              <a:rPr kumimoji="1" lang="ja-JP" altLang="en-US"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台増（稼働率</a:t>
            </a:r>
            <a:r>
              <a:rPr kumimoji="1" lang="en-US" altLang="ja-JP"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58</a:t>
            </a:r>
            <a:r>
              <a:rPr kumimoji="1" lang="ja-JP" altLang="en-US"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②</a:t>
            </a:r>
            <a:endParaRPr kumimoji="1" lang="en-US" altLang="ja-JP"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47566964-EBBB-433C-8090-C1499020BB1E}"/>
              </a:ext>
            </a:extLst>
          </p:cNvPr>
          <p:cNvSpPr txBox="1"/>
          <p:nvPr/>
        </p:nvSpPr>
        <p:spPr>
          <a:xfrm>
            <a:off x="6008391" y="1323715"/>
            <a:ext cx="2855280" cy="33855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200" normalizeH="0" baseline="0" noProof="0" dirty="0">
                <a:ln>
                  <a:noFill/>
                </a:ln>
                <a:solidFill>
                  <a:srgbClr val="F7581E"/>
                </a:solidFill>
                <a:effectLst/>
                <a:uLnTx/>
                <a:uFillTx/>
                <a:latin typeface="HGS創英角ｺﾞｼｯｸUB" panose="020B0900000000000000" pitchFamily="50" charset="-128"/>
                <a:ea typeface="HGS創英角ｺﾞｼｯｸUB" panose="020B0900000000000000" pitchFamily="50" charset="-128"/>
                <a:cs typeface="+mn-cs"/>
              </a:rPr>
              <a:t>＜供給側</a:t>
            </a:r>
            <a:r>
              <a:rPr kumimoji="1" lang="ja-JP" altLang="en-US" sz="1050" b="0" i="0" u="none" strike="noStrike" kern="1200" cap="none" spc="0" normalizeH="0" baseline="0" noProof="0" dirty="0">
                <a:ln>
                  <a:noFill/>
                </a:ln>
                <a:solidFill>
                  <a:srgbClr val="F7581E"/>
                </a:solidFill>
                <a:effectLst/>
                <a:uLnTx/>
                <a:uFillTx/>
                <a:latin typeface="Meiryo UI" panose="020B0604030504040204" pitchFamily="50" charset="-128"/>
                <a:ea typeface="Meiryo UI" panose="020B0604030504040204" pitchFamily="50" charset="-128"/>
                <a:cs typeface="+mn-cs"/>
              </a:rPr>
              <a:t>～ドライバー数の見込み～</a:t>
            </a:r>
            <a:r>
              <a:rPr kumimoji="1" lang="ja-JP" altLang="en-US" sz="1600" b="0" i="0" u="none" strike="noStrike" kern="1200" cap="none" spc="200" normalizeH="0" baseline="0" noProof="0" dirty="0">
                <a:ln>
                  <a:noFill/>
                </a:ln>
                <a:solidFill>
                  <a:srgbClr val="F7581E"/>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en-US" altLang="ja-JP" sz="1600" b="0" i="0" u="none" strike="noStrike" kern="1200" cap="none" spc="200" normalizeH="0" baseline="0" noProof="0" dirty="0">
              <a:ln>
                <a:noFill/>
              </a:ln>
              <a:solidFill>
                <a:srgbClr val="F7581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9" name="テキスト ボックス 38">
            <a:extLst>
              <a:ext uri="{FF2B5EF4-FFF2-40B4-BE49-F238E27FC236}">
                <a16:creationId xmlns:a16="http://schemas.microsoft.com/office/drawing/2014/main" id="{F751444F-5201-4E30-96E3-677009F8F913}"/>
              </a:ext>
            </a:extLst>
          </p:cNvPr>
          <p:cNvSpPr txBox="1"/>
          <p:nvPr/>
        </p:nvSpPr>
        <p:spPr>
          <a:xfrm>
            <a:off x="5164689" y="1724653"/>
            <a:ext cx="4464000" cy="2500428"/>
          </a:xfrm>
          <a:prstGeom prst="rect">
            <a:avLst/>
          </a:prstGeom>
          <a:solidFill>
            <a:schemeClr val="bg1"/>
          </a:solidFill>
          <a:ln w="6350">
            <a:solidFill>
              <a:schemeClr val="bg1">
                <a:lumMod val="50000"/>
              </a:schemeClr>
            </a:solidFill>
            <a:prstDash val="solid"/>
          </a:ln>
          <a:effectLst>
            <a:outerShdw blurRad="50800" dist="38100" dir="2700000" algn="tl" rotWithShape="0">
              <a:prstClr val="black">
                <a:alpha val="40000"/>
              </a:prstClr>
            </a:outerShdw>
          </a:effectLst>
        </p:spPr>
        <p:txBody>
          <a:bodyPr wrap="square" lIns="144000">
            <a:spAutoFit/>
          </a:bodyPr>
          <a:lstStyle>
            <a:defPPr>
              <a:defRPr lang="ja-JP"/>
            </a:defPPr>
            <a:lvl1pPr marR="0" lvl="0" indent="0" fontAlgn="auto">
              <a:lnSpc>
                <a:spcPct val="120000"/>
              </a:lnSpc>
              <a:spcBef>
                <a:spcPts val="0"/>
              </a:spcBef>
              <a:spcAft>
                <a:spcPts val="0"/>
              </a:spcAft>
              <a:buClrTx/>
              <a:buSzTx/>
              <a:buFont typeface="Arial" panose="020B0604020202020204" pitchFamily="34" charset="0"/>
              <a:buNone/>
              <a:tabLst/>
              <a:defRPr sz="1200" b="1">
                <a:solidFill>
                  <a:prstClr val="black"/>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パブコメ時の試算</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○試算のスタートは</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年１月の</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18,723</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年２月、３月で計</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人増加と試算</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年５月（料金改定時）～</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年１月までのドライバーの増加実績</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２か月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を加算</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年４月以降、万博まで横ばい（増減なし）と仮定</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万博時のドライバー数</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18,923</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人と試算（＋</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200</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人増）</a:t>
            </a:r>
            <a:endPar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万博時の供給増加台数</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120</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台増（稼働率</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58</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①</a:t>
            </a:r>
            <a:endPar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 name="二等辺三角形 1">
            <a:extLst>
              <a:ext uri="{FF2B5EF4-FFF2-40B4-BE49-F238E27FC236}">
                <a16:creationId xmlns:a16="http://schemas.microsoft.com/office/drawing/2014/main" id="{5896BE2F-0B71-435D-B6A2-743AF593A71D}"/>
              </a:ext>
            </a:extLst>
          </p:cNvPr>
          <p:cNvSpPr/>
          <p:nvPr/>
        </p:nvSpPr>
        <p:spPr>
          <a:xfrm rot="10800000">
            <a:off x="1985946" y="4381005"/>
            <a:ext cx="988828" cy="956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二等辺三角形 40">
            <a:extLst>
              <a:ext uri="{FF2B5EF4-FFF2-40B4-BE49-F238E27FC236}">
                <a16:creationId xmlns:a16="http://schemas.microsoft.com/office/drawing/2014/main" id="{6EFC8709-76C8-4EF4-AACC-A177353CD83E}"/>
              </a:ext>
            </a:extLst>
          </p:cNvPr>
          <p:cNvSpPr/>
          <p:nvPr/>
        </p:nvSpPr>
        <p:spPr>
          <a:xfrm rot="10800000">
            <a:off x="6941618" y="4337754"/>
            <a:ext cx="988828" cy="9569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3" name="表 3">
            <a:extLst>
              <a:ext uri="{FF2B5EF4-FFF2-40B4-BE49-F238E27FC236}">
                <a16:creationId xmlns:a16="http://schemas.microsoft.com/office/drawing/2014/main" id="{859A1F55-59B2-4FCC-973A-6B21ACFC84B6}"/>
              </a:ext>
            </a:extLst>
          </p:cNvPr>
          <p:cNvGraphicFramePr>
            <a:graphicFrameLocks noGrp="1"/>
          </p:cNvGraphicFramePr>
          <p:nvPr/>
        </p:nvGraphicFramePr>
        <p:xfrm>
          <a:off x="488090" y="6439911"/>
          <a:ext cx="3744000" cy="288000"/>
        </p:xfrm>
        <a:graphic>
          <a:graphicData uri="http://schemas.openxmlformats.org/drawingml/2006/table">
            <a:tbl>
              <a:tblPr firstRow="1" bandRow="1">
                <a:tableStyleId>{5C22544A-7EE6-4342-B048-85BDC9FD1C3A}</a:tableStyleId>
              </a:tblPr>
              <a:tblGrid>
                <a:gridCol w="3744000">
                  <a:extLst>
                    <a:ext uri="{9D8B030D-6E8A-4147-A177-3AD203B41FA5}">
                      <a16:colId xmlns:a16="http://schemas.microsoft.com/office/drawing/2014/main" val="2069230406"/>
                    </a:ext>
                  </a:extLst>
                </a:gridCol>
              </a:tblGrid>
              <a:tr h="288000">
                <a:tc>
                  <a:txBody>
                    <a:bodyPr/>
                    <a:lstStyle/>
                    <a:p>
                      <a:r>
                        <a:rPr kumimoji="1" lang="ja-JP" altLang="en-US" sz="1200" dirty="0">
                          <a:latin typeface="Meiryo UI" panose="020B0604030504040204" pitchFamily="50" charset="-128"/>
                          <a:ea typeface="Meiryo UI" panose="020B0604030504040204" pitchFamily="50" charset="-128"/>
                        </a:rPr>
                        <a:t>パブコメ時からの需要台数増：＋</a:t>
                      </a:r>
                      <a:r>
                        <a:rPr kumimoji="1" lang="en-US" altLang="ja-JP" sz="1200" dirty="0">
                          <a:latin typeface="Meiryo UI" panose="020B0604030504040204" pitchFamily="50" charset="-128"/>
                          <a:ea typeface="Meiryo UI" panose="020B0604030504040204" pitchFamily="50" charset="-128"/>
                        </a:rPr>
                        <a:t>360</a:t>
                      </a:r>
                      <a:r>
                        <a:rPr kumimoji="1" lang="ja-JP" altLang="en-US" sz="1200" dirty="0">
                          <a:latin typeface="Meiryo UI" panose="020B0604030504040204" pitchFamily="50" charset="-128"/>
                          <a:ea typeface="Meiryo UI" panose="020B0604030504040204" pitchFamily="50" charset="-128"/>
                        </a:rPr>
                        <a:t>台（②ー①）</a:t>
                      </a:r>
                    </a:p>
                  </a:txBody>
                  <a:tcPr/>
                </a:tc>
                <a:extLst>
                  <a:ext uri="{0D108BD9-81ED-4DB2-BD59-A6C34878D82A}">
                    <a16:rowId xmlns:a16="http://schemas.microsoft.com/office/drawing/2014/main" val="2411815961"/>
                  </a:ext>
                </a:extLst>
              </a:tr>
            </a:tbl>
          </a:graphicData>
        </a:graphic>
      </p:graphicFrame>
      <p:graphicFrame>
        <p:nvGraphicFramePr>
          <p:cNvPr id="42" name="表 3">
            <a:extLst>
              <a:ext uri="{FF2B5EF4-FFF2-40B4-BE49-F238E27FC236}">
                <a16:creationId xmlns:a16="http://schemas.microsoft.com/office/drawing/2014/main" id="{6BF8D5D3-952B-44B7-A5F5-2627CDBFA989}"/>
              </a:ext>
            </a:extLst>
          </p:cNvPr>
          <p:cNvGraphicFramePr>
            <a:graphicFrameLocks noGrp="1"/>
          </p:cNvGraphicFramePr>
          <p:nvPr/>
        </p:nvGraphicFramePr>
        <p:xfrm>
          <a:off x="5448153" y="6439911"/>
          <a:ext cx="3744000" cy="288000"/>
        </p:xfrm>
        <a:graphic>
          <a:graphicData uri="http://schemas.openxmlformats.org/drawingml/2006/table">
            <a:tbl>
              <a:tblPr firstRow="1" bandRow="1">
                <a:tableStyleId>{5C22544A-7EE6-4342-B048-85BDC9FD1C3A}</a:tableStyleId>
              </a:tblPr>
              <a:tblGrid>
                <a:gridCol w="3744000">
                  <a:extLst>
                    <a:ext uri="{9D8B030D-6E8A-4147-A177-3AD203B41FA5}">
                      <a16:colId xmlns:a16="http://schemas.microsoft.com/office/drawing/2014/main" val="2069230406"/>
                    </a:ext>
                  </a:extLst>
                </a:gridCol>
              </a:tblGrid>
              <a:tr h="288000">
                <a:tc>
                  <a:txBody>
                    <a:bodyPr/>
                    <a:lstStyle/>
                    <a:p>
                      <a:r>
                        <a:rPr kumimoji="1" lang="ja-JP" altLang="en-US" sz="1200" dirty="0">
                          <a:latin typeface="Meiryo UI" panose="020B0604030504040204" pitchFamily="50" charset="-128"/>
                          <a:ea typeface="Meiryo UI" panose="020B0604030504040204" pitchFamily="50" charset="-128"/>
                        </a:rPr>
                        <a:t>パブコメ時からの供給台数増：＋</a:t>
                      </a:r>
                      <a:r>
                        <a:rPr kumimoji="1" lang="en-US" altLang="ja-JP" sz="1200" dirty="0">
                          <a:latin typeface="Meiryo UI" panose="020B0604030504040204" pitchFamily="50" charset="-128"/>
                          <a:ea typeface="Meiryo UI" panose="020B0604030504040204" pitchFamily="50" charset="-128"/>
                        </a:rPr>
                        <a:t>660</a:t>
                      </a:r>
                      <a:r>
                        <a:rPr kumimoji="1" lang="ja-JP" altLang="en-US" sz="1200" dirty="0">
                          <a:latin typeface="Meiryo UI" panose="020B0604030504040204" pitchFamily="50" charset="-128"/>
                          <a:ea typeface="Meiryo UI" panose="020B0604030504040204" pitchFamily="50" charset="-128"/>
                        </a:rPr>
                        <a:t>台（②－①）</a:t>
                      </a:r>
                    </a:p>
                  </a:txBody>
                  <a:tcPr>
                    <a:solidFill>
                      <a:srgbClr val="F7581E"/>
                    </a:solidFill>
                  </a:tcPr>
                </a:tc>
                <a:extLst>
                  <a:ext uri="{0D108BD9-81ED-4DB2-BD59-A6C34878D82A}">
                    <a16:rowId xmlns:a16="http://schemas.microsoft.com/office/drawing/2014/main" val="2411815961"/>
                  </a:ext>
                </a:extLst>
              </a:tr>
            </a:tbl>
          </a:graphicData>
        </a:graphic>
      </p:graphicFrame>
      <p:sp>
        <p:nvSpPr>
          <p:cNvPr id="16" name="テキスト ボックス 15">
            <a:extLst>
              <a:ext uri="{FF2B5EF4-FFF2-40B4-BE49-F238E27FC236}">
                <a16:creationId xmlns:a16="http://schemas.microsoft.com/office/drawing/2014/main" id="{36731148-F0D1-43CC-816B-73889A48E110}"/>
              </a:ext>
            </a:extLst>
          </p:cNvPr>
          <p:cNvSpPr txBox="1"/>
          <p:nvPr/>
        </p:nvSpPr>
        <p:spPr>
          <a:xfrm>
            <a:off x="5320522" y="63934"/>
            <a:ext cx="4483444" cy="338554"/>
          </a:xfrm>
          <a:prstGeom prst="rect">
            <a:avLst/>
          </a:prstGeom>
          <a:solidFill>
            <a:schemeClr val="bg1"/>
          </a:solidFill>
          <a:ln w="19050">
            <a:solidFill>
              <a:srgbClr val="FF0000"/>
            </a:solidFill>
          </a:ln>
        </p:spPr>
        <p:txBody>
          <a:bodyPr wrap="square" lIns="0" rIns="0">
            <a:spAutoFit/>
          </a:bodyPr>
          <a:lstStyle>
            <a:defPPr>
              <a:defRPr lang="ja-JP"/>
            </a:defPPr>
            <a:lvl1pPr marR="0" lvl="0" indent="0" algn="ctr" defTabSz="457200" fontAlgn="auto">
              <a:lnSpc>
                <a:spcPct val="100000"/>
              </a:lnSpc>
              <a:spcBef>
                <a:spcPts val="0"/>
              </a:spcBef>
              <a:spcAft>
                <a:spcPts val="0"/>
              </a:spcAft>
              <a:buClrTx/>
              <a:buSzTx/>
              <a:buFontTx/>
              <a:buNone/>
              <a:tabLst/>
              <a:defRPr kumimoji="0" sz="1600" b="0" i="0" u="none" strike="noStrike" cap="none" spc="0" normalizeH="0" baseline="0">
                <a:ln>
                  <a:noFill/>
                </a:ln>
                <a:solidFill>
                  <a:srgbClr val="FF0000"/>
                </a:solidFill>
                <a:effectLst/>
                <a:uLnTx/>
                <a:uFillTx/>
                <a:latin typeface="HGS創英角ｺﾞｼｯｸUB" panose="020B0900000000000000" pitchFamily="50" charset="-128"/>
                <a:ea typeface="HGS創英角ｺﾞｼｯｸUB" panose="020B0900000000000000" pitchFamily="50" charset="-128"/>
              </a:defRPr>
            </a:lvl1pPr>
          </a:lstStyle>
          <a:p>
            <a:r>
              <a:rPr lang="en-US" altLang="ja-JP" dirty="0"/>
              <a:t>2024</a:t>
            </a:r>
            <a:r>
              <a:rPr lang="ja-JP" altLang="en-US" dirty="0"/>
              <a:t>年ｲﾝﾊﾞｳﾝﾄﾞ数及びﾄﾞﾗｲﾊﾞｰ数の増加を更新</a:t>
            </a:r>
          </a:p>
        </p:txBody>
      </p:sp>
      <p:sp>
        <p:nvSpPr>
          <p:cNvPr id="40" name="スライド番号プレースホルダー 3">
            <a:extLst>
              <a:ext uri="{FF2B5EF4-FFF2-40B4-BE49-F238E27FC236}">
                <a16:creationId xmlns:a16="http://schemas.microsoft.com/office/drawing/2014/main" id="{EBFD9CE8-A04B-49F8-89F5-BD73C270831D}"/>
              </a:ext>
            </a:extLst>
          </p:cNvPr>
          <p:cNvSpPr>
            <a:spLocks noGrp="1"/>
          </p:cNvSpPr>
          <p:nvPr>
            <p:ph type="sldNum" sz="quarter" idx="12"/>
          </p:nvPr>
        </p:nvSpPr>
        <p:spPr>
          <a:xfrm>
            <a:off x="7664143" y="6550419"/>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1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1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7010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F624CD5-DB01-4CD8-8E93-982AA429B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698" y="3947799"/>
            <a:ext cx="4319889" cy="2158559"/>
          </a:xfrm>
          <a:prstGeom prst="rect">
            <a:avLst/>
          </a:prstGeom>
        </p:spPr>
      </p:pic>
      <p:pic>
        <p:nvPicPr>
          <p:cNvPr id="8" name="図 7">
            <a:extLst>
              <a:ext uri="{FF2B5EF4-FFF2-40B4-BE49-F238E27FC236}">
                <a16:creationId xmlns:a16="http://schemas.microsoft.com/office/drawing/2014/main" id="{E59219EF-6B3C-4D51-9C7A-41E56E6B0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039" y="3939236"/>
            <a:ext cx="4319889" cy="2161330"/>
          </a:xfrm>
          <a:prstGeom prst="rect">
            <a:avLst/>
          </a:prstGeom>
        </p:spPr>
      </p:pic>
      <p:pic>
        <p:nvPicPr>
          <p:cNvPr id="6" name="図 5">
            <a:extLst>
              <a:ext uri="{FF2B5EF4-FFF2-40B4-BE49-F238E27FC236}">
                <a16:creationId xmlns:a16="http://schemas.microsoft.com/office/drawing/2014/main" id="{6AD52FEB-DF6F-492A-90AB-82F98FF889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8347" y="1389497"/>
            <a:ext cx="4319889" cy="2161330"/>
          </a:xfrm>
          <a:prstGeom prst="rect">
            <a:avLst/>
          </a:prstGeom>
        </p:spPr>
      </p:pic>
      <p:sp>
        <p:nvSpPr>
          <p:cNvPr id="132" name="テキスト ボックス 131">
            <a:extLst>
              <a:ext uri="{FF2B5EF4-FFF2-40B4-BE49-F238E27FC236}">
                <a16:creationId xmlns:a16="http://schemas.microsoft.com/office/drawing/2014/main" id="{53C40024-0C63-42F6-A906-A59FD291ED98}"/>
              </a:ext>
            </a:extLst>
          </p:cNvPr>
          <p:cNvSpPr txBox="1"/>
          <p:nvPr/>
        </p:nvSpPr>
        <p:spPr>
          <a:xfrm>
            <a:off x="178794" y="892267"/>
            <a:ext cx="461665" cy="2451530"/>
          </a:xfrm>
          <a:prstGeom prst="rect">
            <a:avLst/>
          </a:prstGeom>
          <a:solidFill>
            <a:schemeClr val="accent4">
              <a:lumMod val="75000"/>
            </a:schemeClr>
          </a:solidFill>
          <a:ln w="19050">
            <a:noFill/>
          </a:ln>
        </p:spPr>
        <p:txBody>
          <a:bodyPr vert="eaVert" wrap="square">
            <a:spAutoFit/>
          </a:bodyPr>
          <a:lstStyle>
            <a:defPPr>
              <a:defRPr lang="ja-JP"/>
            </a:defPPr>
            <a:lvl1pPr marR="0" lvl="0" indent="0" algn="ctr" fontAlgn="auto">
              <a:lnSpc>
                <a:spcPct val="100000"/>
              </a:lnSpc>
              <a:spcBef>
                <a:spcPts val="0"/>
              </a:spcBef>
              <a:spcAft>
                <a:spcPts val="0"/>
              </a:spcAft>
              <a:buClrTx/>
              <a:buSzTx/>
              <a:buFontTx/>
              <a:buNone/>
              <a:tabLst/>
              <a:defRPr i="0" u="none" strike="noStrike" cap="none" spc="0" normalizeH="0" baseline="0">
                <a:ln>
                  <a:noFill/>
                </a:ln>
                <a:solidFill>
                  <a:prstClr val="black"/>
                </a:solidFill>
                <a:effectLst/>
                <a:uLnTx/>
                <a:uFillTx/>
                <a:latin typeface="HG創英角ｺﾞｼｯｸUB" panose="020B0909000000000000" pitchFamily="49" charset="-128"/>
                <a:ea typeface="HG創英角ｺﾞｼｯｸUB" panose="020B0909000000000000" pitchFamily="49" charset="-128"/>
              </a:defRPr>
            </a:lvl1pPr>
          </a:lstStyle>
          <a:p>
            <a:r>
              <a:rPr lang="ja-JP" altLang="en-US" dirty="0">
                <a:solidFill>
                  <a:schemeClr val="bg1"/>
                </a:solidFill>
              </a:rPr>
              <a:t>稼働台数</a:t>
            </a:r>
            <a:endParaRPr lang="en-US" altLang="ja-JP" dirty="0">
              <a:solidFill>
                <a:schemeClr val="bg1"/>
              </a:solidFill>
            </a:endParaRPr>
          </a:p>
        </p:txBody>
      </p:sp>
      <p:sp>
        <p:nvSpPr>
          <p:cNvPr id="135" name="テキスト ボックス 134">
            <a:extLst>
              <a:ext uri="{FF2B5EF4-FFF2-40B4-BE49-F238E27FC236}">
                <a16:creationId xmlns:a16="http://schemas.microsoft.com/office/drawing/2014/main" id="{6BA82CA1-6861-429A-B14F-4B5FFBEC20B8}"/>
              </a:ext>
            </a:extLst>
          </p:cNvPr>
          <p:cNvSpPr txBox="1"/>
          <p:nvPr/>
        </p:nvSpPr>
        <p:spPr>
          <a:xfrm>
            <a:off x="60599" y="6094764"/>
            <a:ext cx="9777600" cy="687111"/>
          </a:xfrm>
          <a:prstGeom prst="rect">
            <a:avLst/>
          </a:prstGeom>
          <a:solidFill>
            <a:schemeClr val="accent4">
              <a:lumMod val="20000"/>
              <a:lumOff val="80000"/>
            </a:schemeClr>
          </a:solidFill>
          <a:ln w="38100" cmpd="thickThin">
            <a:solidFill>
              <a:srgbClr val="FF0000"/>
            </a:solidFill>
          </a:ln>
        </p:spPr>
        <p:txBody>
          <a:bodyPr wrap="square" lIns="180000" rIns="180000">
            <a:spAutoFit/>
          </a:bodyPr>
          <a:lstStyle>
            <a:defPPr>
              <a:defRPr lang="ja-JP"/>
            </a:defPPr>
            <a:lvl1pPr marL="285750" marR="0" lvl="0" indent="-285750" fontAlgn="auto">
              <a:lnSpc>
                <a:spcPct val="130000"/>
              </a:lnSpc>
              <a:spcBef>
                <a:spcPts val="0"/>
              </a:spcBef>
              <a:spcAft>
                <a:spcPts val="0"/>
              </a:spcAft>
              <a:buClrTx/>
              <a:buSzTx/>
              <a:buFont typeface="Wingdings" panose="05000000000000000000" pitchFamily="2" charset="2"/>
              <a:buChar char="l"/>
              <a:tabLst/>
              <a:defRPr sz="1400" b="0" i="0" u="none" strike="noStrike" cap="none" spc="0" normalizeH="0" baseline="0">
                <a:ln>
                  <a:noFill/>
                </a:ln>
                <a:solidFill>
                  <a:srgbClr val="FF0000"/>
                </a:solidFill>
                <a:effectLst/>
                <a:uLnTx/>
                <a:uFillTx/>
                <a:latin typeface="HG創英角ｺﾞｼｯｸUB" panose="020B0909000000000000" pitchFamily="49" charset="-128"/>
                <a:ea typeface="HG創英角ｺﾞｼｯｸUB" panose="020B0909000000000000" pitchFamily="49" charset="-128"/>
              </a:defRPr>
            </a:lvl1pPr>
          </a:lstStyle>
          <a:p>
            <a:pPr marL="0" marR="0" lvl="0" indent="0" algn="l" defTabSz="914400" rtl="0" eaLnBrk="1" fontAlgn="auto" latinLnBrk="0" hangingPunct="1">
              <a:lnSpc>
                <a:spcPct val="130000"/>
              </a:lnSpc>
              <a:spcBef>
                <a:spcPts val="0"/>
              </a:spcBef>
              <a:spcAft>
                <a:spcPts val="0"/>
              </a:spcAft>
              <a:buClrTx/>
              <a:buSzTx/>
              <a:buFont typeface="Wingdings" panose="05000000000000000000" pitchFamily="2" charset="2"/>
              <a:buNone/>
              <a:tabLst/>
              <a:defRPr/>
            </a:pPr>
            <a:r>
              <a:rPr kumimoji="1" lang="ja-JP" altLang="en-US" sz="16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直近のタクシードライバーの増加傾向（毎月</a:t>
            </a:r>
            <a:r>
              <a:rPr kumimoji="1" lang="en-US" altLang="ja-JP" sz="16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96</a:t>
            </a:r>
            <a:r>
              <a:rPr kumimoji="1" lang="ja-JP" altLang="en-US" sz="16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人の増）を踏まえても、新たに最大１日当たり約</a:t>
            </a:r>
            <a:r>
              <a:rPr kumimoji="1" lang="en-US" altLang="ja-JP" sz="16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1,880</a:t>
            </a:r>
            <a:r>
              <a:rPr kumimoji="1" lang="ja-JP" altLang="en-US" sz="16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台のタクシーの稼働と約</a:t>
            </a:r>
            <a:r>
              <a:rPr kumimoji="1" lang="en-US" altLang="ja-JP" sz="16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3,250</a:t>
            </a:r>
            <a:r>
              <a:rPr kumimoji="1" lang="ja-JP" altLang="en-US" sz="16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人のドライバー確保が必要</a:t>
            </a:r>
            <a:endParaRPr kumimoji="1" lang="en-US" altLang="ja-JP" sz="16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57" name="テキスト ボックス 56">
            <a:extLst>
              <a:ext uri="{FF2B5EF4-FFF2-40B4-BE49-F238E27FC236}">
                <a16:creationId xmlns:a16="http://schemas.microsoft.com/office/drawing/2014/main" id="{691E948E-3CDE-4083-9034-041FF77520C3}"/>
              </a:ext>
            </a:extLst>
          </p:cNvPr>
          <p:cNvSpPr txBox="1"/>
          <p:nvPr/>
        </p:nvSpPr>
        <p:spPr>
          <a:xfrm>
            <a:off x="705963" y="526249"/>
            <a:ext cx="4319389" cy="369332"/>
          </a:xfrm>
          <a:prstGeom prst="rect">
            <a:avLst/>
          </a:prstGeom>
          <a:solidFill>
            <a:schemeClr val="bg1">
              <a:lumMod val="50000"/>
            </a:schemeClr>
          </a:solid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chemeClr val="bg1"/>
                </a:solidFill>
                <a:effectLst/>
                <a:uLnTx/>
                <a:uFillTx/>
                <a:latin typeface="HG創英角ｺﾞｼｯｸUB" panose="020B0909000000000000" pitchFamily="49" charset="-128"/>
                <a:ea typeface="HG創英角ｺﾞｼｯｸUB" panose="020B0909000000000000" pitchFamily="49" charset="-128"/>
              </a:rPr>
              <a:t>前回試算</a:t>
            </a:r>
            <a:r>
              <a:rPr kumimoji="1" lang="ja-JP" altLang="en-US" sz="1400" i="0" u="none" strike="noStrike" kern="1200" cap="none" spc="0" normalizeH="0" baseline="0" noProof="0" dirty="0">
                <a:ln>
                  <a:noFill/>
                </a:ln>
                <a:solidFill>
                  <a:schemeClr val="bg1"/>
                </a:solidFill>
                <a:effectLst/>
                <a:uLnTx/>
                <a:uFillTx/>
                <a:latin typeface="HG創英角ｺﾞｼｯｸUB" panose="020B0909000000000000" pitchFamily="49" charset="-128"/>
                <a:ea typeface="HG創英角ｺﾞｼｯｸUB" panose="020B0909000000000000" pitchFamily="49" charset="-128"/>
              </a:rPr>
              <a:t>（</a:t>
            </a:r>
            <a:r>
              <a:rPr kumimoji="1" lang="en-US" altLang="ja-JP" sz="1400" i="0" u="none" strike="noStrike" kern="1200" cap="none" spc="0" normalizeH="0" baseline="0" noProof="0" dirty="0">
                <a:ln>
                  <a:noFill/>
                </a:ln>
                <a:solidFill>
                  <a:schemeClr val="bg1"/>
                </a:solidFill>
                <a:effectLst/>
                <a:uLnTx/>
                <a:uFillTx/>
                <a:latin typeface="HG創英角ｺﾞｼｯｸUB" panose="020B0909000000000000" pitchFamily="49" charset="-128"/>
                <a:ea typeface="HG創英角ｺﾞｼｯｸUB" panose="020B0909000000000000" pitchFamily="49" charset="-128"/>
              </a:rPr>
              <a:t>2024</a:t>
            </a:r>
            <a:r>
              <a:rPr kumimoji="1" lang="ja-JP" altLang="en-US" sz="1400" i="0" u="none" strike="noStrike" kern="1200" cap="none" spc="0" normalizeH="0" baseline="0" noProof="0" dirty="0">
                <a:ln>
                  <a:noFill/>
                </a:ln>
                <a:solidFill>
                  <a:schemeClr val="bg1"/>
                </a:solidFill>
                <a:effectLst/>
                <a:uLnTx/>
                <a:uFillTx/>
                <a:latin typeface="HG創英角ｺﾞｼｯｸUB" panose="020B0909000000000000" pitchFamily="49" charset="-128"/>
                <a:ea typeface="HG創英角ｺﾞｼｯｸUB" panose="020B0909000000000000" pitchFamily="49" charset="-128"/>
              </a:rPr>
              <a:t>年</a:t>
            </a:r>
            <a:r>
              <a:rPr kumimoji="1" lang="en-US" altLang="ja-JP" sz="1400" i="0" u="none" strike="noStrike" kern="1200" cap="none" spc="0" normalizeH="0" baseline="0" noProof="0" dirty="0">
                <a:ln>
                  <a:noFill/>
                </a:ln>
                <a:solidFill>
                  <a:schemeClr val="bg1"/>
                </a:solidFill>
                <a:effectLst/>
                <a:uLnTx/>
                <a:uFillTx/>
                <a:latin typeface="HG創英角ｺﾞｼｯｸUB" panose="020B0909000000000000" pitchFamily="49" charset="-128"/>
                <a:ea typeface="HG創英角ｺﾞｼｯｸUB" panose="020B0909000000000000" pitchFamily="49" charset="-128"/>
              </a:rPr>
              <a:t>3</a:t>
            </a:r>
            <a:r>
              <a:rPr kumimoji="1" lang="ja-JP" altLang="en-US" sz="1400" i="0" u="none" strike="noStrike" kern="1200" cap="none" spc="0" normalizeH="0" baseline="0" noProof="0" dirty="0">
                <a:ln>
                  <a:noFill/>
                </a:ln>
                <a:solidFill>
                  <a:schemeClr val="bg1"/>
                </a:solidFill>
                <a:effectLst/>
                <a:uLnTx/>
                <a:uFillTx/>
                <a:latin typeface="HG創英角ｺﾞｼｯｸUB" panose="020B0909000000000000" pitchFamily="49" charset="-128"/>
                <a:ea typeface="HG創英角ｺﾞｼｯｸUB" panose="020B0909000000000000" pitchFamily="49" charset="-128"/>
              </a:rPr>
              <a:t>月）</a:t>
            </a:r>
            <a:endParaRPr kumimoji="1" lang="en-US" altLang="ja-JP" i="0" u="none" strike="noStrike" kern="1200" cap="none" spc="0" normalizeH="0" baseline="0" noProof="0" dirty="0">
              <a:ln>
                <a:noFill/>
              </a:ln>
              <a:solidFill>
                <a:schemeClr val="bg1"/>
              </a:solidFill>
              <a:effectLst/>
              <a:uLnTx/>
              <a:uFillTx/>
              <a:latin typeface="HG創英角ｺﾞｼｯｸUB" panose="020B0909000000000000" pitchFamily="49" charset="-128"/>
              <a:ea typeface="HG創英角ｺﾞｼｯｸUB" panose="020B0909000000000000" pitchFamily="49" charset="-128"/>
            </a:endParaRPr>
          </a:p>
        </p:txBody>
      </p:sp>
      <p:sp>
        <p:nvSpPr>
          <p:cNvPr id="60" name="テキスト ボックス 59">
            <a:extLst>
              <a:ext uri="{FF2B5EF4-FFF2-40B4-BE49-F238E27FC236}">
                <a16:creationId xmlns:a16="http://schemas.microsoft.com/office/drawing/2014/main" id="{EA4BCED1-02E6-4A16-BDAE-BE62B25393C6}"/>
              </a:ext>
            </a:extLst>
          </p:cNvPr>
          <p:cNvSpPr txBox="1"/>
          <p:nvPr/>
        </p:nvSpPr>
        <p:spPr>
          <a:xfrm>
            <a:off x="5325528" y="522935"/>
            <a:ext cx="4320000" cy="369332"/>
          </a:xfrm>
          <a:prstGeom prst="rect">
            <a:avLst/>
          </a:prstGeom>
          <a:solidFill>
            <a:schemeClr val="tx1"/>
          </a:solidFill>
          <a:ln w="19050">
            <a:noFill/>
          </a:ln>
        </p:spPr>
        <p:txBody>
          <a:bodyPr wrap="square">
            <a:spAutoFit/>
          </a:bodyPr>
          <a:lstStyle>
            <a:defPPr>
              <a:defRPr lang="ja-JP"/>
            </a:defPPr>
            <a:lvl1pPr marR="0" lvl="0" indent="0" algn="ctr" fontAlgn="auto">
              <a:lnSpc>
                <a:spcPct val="100000"/>
              </a:lnSpc>
              <a:spcBef>
                <a:spcPts val="0"/>
              </a:spcBef>
              <a:spcAft>
                <a:spcPts val="0"/>
              </a:spcAft>
              <a:buClrTx/>
              <a:buSzTx/>
              <a:buFontTx/>
              <a:buNone/>
              <a:tabLst/>
              <a:defRPr i="0" u="none" strike="noStrike" cap="none" spc="0" normalizeH="0" baseline="0">
                <a:ln>
                  <a:noFill/>
                </a:ln>
                <a:solidFill>
                  <a:prstClr val="black"/>
                </a:solidFill>
                <a:effectLst/>
                <a:uLnTx/>
                <a:uFillTx/>
                <a:latin typeface="HG創英角ｺﾞｼｯｸUB" panose="020B0909000000000000" pitchFamily="49" charset="-128"/>
                <a:ea typeface="HG創英角ｺﾞｼｯｸUB" panose="020B0909000000000000" pitchFamily="49" charset="-128"/>
              </a:defRPr>
            </a:lvl1pPr>
          </a:lstStyle>
          <a:p>
            <a:r>
              <a:rPr lang="ja-JP" altLang="en-US" dirty="0">
                <a:solidFill>
                  <a:schemeClr val="bg1"/>
                </a:solidFill>
              </a:rPr>
              <a:t>今回再試算</a:t>
            </a:r>
            <a:endParaRPr lang="en-US" altLang="ja-JP" dirty="0">
              <a:solidFill>
                <a:schemeClr val="bg1"/>
              </a:solidFill>
            </a:endParaRPr>
          </a:p>
        </p:txBody>
      </p:sp>
      <p:sp>
        <p:nvSpPr>
          <p:cNvPr id="82" name="スライド番号プレースホルダー 3">
            <a:extLst>
              <a:ext uri="{FF2B5EF4-FFF2-40B4-BE49-F238E27FC236}">
                <a16:creationId xmlns:a16="http://schemas.microsoft.com/office/drawing/2014/main" id="{C82A0454-A640-47FB-B3CA-53F2B3EC0013}"/>
              </a:ext>
            </a:extLst>
          </p:cNvPr>
          <p:cNvSpPr>
            <a:spLocks noGrp="1"/>
          </p:cNvSpPr>
          <p:nvPr>
            <p:ph type="sldNum" sz="quarter" idx="12"/>
          </p:nvPr>
        </p:nvSpPr>
        <p:spPr>
          <a:xfrm>
            <a:off x="7677150" y="6488114"/>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96">
            <a:extLst>
              <a:ext uri="{FF2B5EF4-FFF2-40B4-BE49-F238E27FC236}">
                <a16:creationId xmlns:a16="http://schemas.microsoft.com/office/drawing/2014/main" id="{B4D9E786-112D-4D64-94AF-FBF7F62D23BB}"/>
              </a:ext>
            </a:extLst>
          </p:cNvPr>
          <p:cNvSpPr txBox="1"/>
          <p:nvPr/>
        </p:nvSpPr>
        <p:spPr>
          <a:xfrm>
            <a:off x="6385587" y="1352689"/>
            <a:ext cx="76129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2,660</a:t>
            </a:r>
            <a:endParaRPr kumimoji="1" lang="en-US" altLang="ja-JP" sz="10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8" name="テキスト ボックス 97">
            <a:extLst>
              <a:ext uri="{FF2B5EF4-FFF2-40B4-BE49-F238E27FC236}">
                <a16:creationId xmlns:a16="http://schemas.microsoft.com/office/drawing/2014/main" id="{0CB0EDE0-8108-4EE1-AE6C-813E27DA9ED3}"/>
              </a:ext>
            </a:extLst>
          </p:cNvPr>
          <p:cNvSpPr txBox="1"/>
          <p:nvPr/>
        </p:nvSpPr>
        <p:spPr>
          <a:xfrm>
            <a:off x="8873992" y="1510621"/>
            <a:ext cx="761297"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2,480</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5" name="テキスト ボックス 104">
            <a:extLst>
              <a:ext uri="{FF2B5EF4-FFF2-40B4-BE49-F238E27FC236}">
                <a16:creationId xmlns:a16="http://schemas.microsoft.com/office/drawing/2014/main" id="{2843F10C-A150-428D-BC90-DFF2A0D06435}"/>
              </a:ext>
            </a:extLst>
          </p:cNvPr>
          <p:cNvSpPr txBox="1"/>
          <p:nvPr/>
        </p:nvSpPr>
        <p:spPr>
          <a:xfrm>
            <a:off x="6367423" y="1111465"/>
            <a:ext cx="725986" cy="307777"/>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万博</a:t>
            </a:r>
            <a:endParaRPr kumimoji="1" lang="en-US" altLang="ja-JP" sz="1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06" name="テキスト ボックス 105">
            <a:extLst>
              <a:ext uri="{FF2B5EF4-FFF2-40B4-BE49-F238E27FC236}">
                <a16:creationId xmlns:a16="http://schemas.microsoft.com/office/drawing/2014/main" id="{68045D29-7391-4FED-B2F3-FB2B91E7787E}"/>
              </a:ext>
            </a:extLst>
          </p:cNvPr>
          <p:cNvSpPr txBox="1"/>
          <p:nvPr/>
        </p:nvSpPr>
        <p:spPr>
          <a:xfrm>
            <a:off x="8242825" y="1281775"/>
            <a:ext cx="1694054" cy="276999"/>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R12(2030)</a:t>
            </a:r>
            <a:r>
              <a:rPr kumimoji="1" lang="ja-JP" altLang="en-US"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a:t>
            </a:r>
            <a:endParaRPr kumimoji="1" lang="en-US" altLang="ja-JP"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15" name="矢印: 上下 114">
            <a:extLst>
              <a:ext uri="{FF2B5EF4-FFF2-40B4-BE49-F238E27FC236}">
                <a16:creationId xmlns:a16="http://schemas.microsoft.com/office/drawing/2014/main" id="{1D5F8727-A618-4B2B-9A26-9E78A763B122}"/>
              </a:ext>
            </a:extLst>
          </p:cNvPr>
          <p:cNvSpPr/>
          <p:nvPr/>
        </p:nvSpPr>
        <p:spPr>
          <a:xfrm>
            <a:off x="6610489" y="1757753"/>
            <a:ext cx="307918" cy="1035999"/>
          </a:xfrm>
          <a:prstGeom prst="upDownArrow">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1" name="正方形/長方形 60">
            <a:extLst>
              <a:ext uri="{FF2B5EF4-FFF2-40B4-BE49-F238E27FC236}">
                <a16:creationId xmlns:a16="http://schemas.microsoft.com/office/drawing/2014/main" id="{88763FFF-4C65-4905-9008-18194CCDEA17}"/>
              </a:ext>
            </a:extLst>
          </p:cNvPr>
          <p:cNvSpPr/>
          <p:nvPr/>
        </p:nvSpPr>
        <p:spPr>
          <a:xfrm>
            <a:off x="0" y="0"/>
            <a:ext cx="9906000" cy="461665"/>
          </a:xfrm>
          <a:prstGeom prst="rect">
            <a:avLst/>
          </a:prstGeom>
          <a:solidFill>
            <a:srgbClr val="083465"/>
          </a:solidFill>
        </p:spPr>
        <p:txBody>
          <a:bodyPr wrap="square" l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２．万博期間中の需給予測</a:t>
            </a:r>
            <a:r>
              <a:rPr kumimoji="1" lang="ja-JP" altLang="en-US" sz="12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（再試算）</a:t>
            </a:r>
            <a:endParaRPr kumimoji="1" lang="en-US" altLang="ja-JP" sz="12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4" name="テキスト ボックス 63">
            <a:extLst>
              <a:ext uri="{FF2B5EF4-FFF2-40B4-BE49-F238E27FC236}">
                <a16:creationId xmlns:a16="http://schemas.microsoft.com/office/drawing/2014/main" id="{0E2F746F-50A9-4ADF-8259-28E1A2B180BD}"/>
              </a:ext>
            </a:extLst>
          </p:cNvPr>
          <p:cNvSpPr txBox="1"/>
          <p:nvPr/>
        </p:nvSpPr>
        <p:spPr>
          <a:xfrm>
            <a:off x="8829975" y="2938873"/>
            <a:ext cx="761297"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780</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テキスト ボックス 65">
            <a:extLst>
              <a:ext uri="{FF2B5EF4-FFF2-40B4-BE49-F238E27FC236}">
                <a16:creationId xmlns:a16="http://schemas.microsoft.com/office/drawing/2014/main" id="{BA7204D6-3F4A-456A-B634-DC6D933B4CB4}"/>
              </a:ext>
            </a:extLst>
          </p:cNvPr>
          <p:cNvSpPr txBox="1"/>
          <p:nvPr/>
        </p:nvSpPr>
        <p:spPr>
          <a:xfrm>
            <a:off x="169112" y="3643567"/>
            <a:ext cx="461665" cy="2317357"/>
          </a:xfrm>
          <a:prstGeom prst="rect">
            <a:avLst/>
          </a:prstGeom>
          <a:solidFill>
            <a:schemeClr val="accent6">
              <a:lumMod val="75000"/>
            </a:schemeClr>
          </a:solidFill>
          <a:ln w="19050">
            <a:noFill/>
          </a:ln>
        </p:spPr>
        <p:txBody>
          <a:bodyPr vert="eaVert" wrap="square">
            <a:spAutoFit/>
          </a:bodyPr>
          <a:lstStyle>
            <a:defPPr>
              <a:defRPr lang="ja-JP"/>
            </a:defPPr>
            <a:lvl1pPr marR="0" lvl="0" indent="0" algn="ctr" fontAlgn="auto">
              <a:lnSpc>
                <a:spcPct val="100000"/>
              </a:lnSpc>
              <a:spcBef>
                <a:spcPts val="0"/>
              </a:spcBef>
              <a:spcAft>
                <a:spcPts val="0"/>
              </a:spcAft>
              <a:buClrTx/>
              <a:buSzTx/>
              <a:buFontTx/>
              <a:buNone/>
              <a:tabLst/>
              <a:defRPr i="0" u="none" strike="noStrike" cap="none" spc="0" normalizeH="0" baseline="0">
                <a:ln>
                  <a:noFill/>
                </a:ln>
                <a:solidFill>
                  <a:prstClr val="black"/>
                </a:solidFill>
                <a:effectLst/>
                <a:uLnTx/>
                <a:uFillTx/>
                <a:latin typeface="HG創英角ｺﾞｼｯｸUB" panose="020B0909000000000000" pitchFamily="49" charset="-128"/>
                <a:ea typeface="HG創英角ｺﾞｼｯｸUB" panose="020B0909000000000000" pitchFamily="49" charset="-128"/>
              </a:defRPr>
            </a:lvl1pPr>
          </a:lstStyle>
          <a:p>
            <a:r>
              <a:rPr lang="ja-JP" altLang="en-US" dirty="0">
                <a:solidFill>
                  <a:schemeClr val="bg1"/>
                </a:solidFill>
              </a:rPr>
              <a:t>ドライバー数</a:t>
            </a:r>
            <a:endParaRPr lang="en-US" altLang="ja-JP" dirty="0">
              <a:solidFill>
                <a:schemeClr val="bg1"/>
              </a:solidFill>
            </a:endParaRPr>
          </a:p>
        </p:txBody>
      </p:sp>
      <p:sp>
        <p:nvSpPr>
          <p:cNvPr id="69" name="テキスト ボックス 68">
            <a:extLst>
              <a:ext uri="{FF2B5EF4-FFF2-40B4-BE49-F238E27FC236}">
                <a16:creationId xmlns:a16="http://schemas.microsoft.com/office/drawing/2014/main" id="{734B3A94-5D15-4B50-B7C5-4B25B7077DEB}"/>
              </a:ext>
            </a:extLst>
          </p:cNvPr>
          <p:cNvSpPr txBox="1"/>
          <p:nvPr/>
        </p:nvSpPr>
        <p:spPr>
          <a:xfrm>
            <a:off x="5281008" y="1174053"/>
            <a:ext cx="76332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p>
        </p:txBody>
      </p:sp>
      <p:sp>
        <p:nvSpPr>
          <p:cNvPr id="71" name="テキスト ボックス 70">
            <a:extLst>
              <a:ext uri="{FF2B5EF4-FFF2-40B4-BE49-F238E27FC236}">
                <a16:creationId xmlns:a16="http://schemas.microsoft.com/office/drawing/2014/main" id="{7EC7C025-1E7B-46D0-883D-505950BA451B}"/>
              </a:ext>
            </a:extLst>
          </p:cNvPr>
          <p:cNvSpPr txBox="1"/>
          <p:nvPr/>
        </p:nvSpPr>
        <p:spPr>
          <a:xfrm>
            <a:off x="6412604" y="3950418"/>
            <a:ext cx="76129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Meiryo UI" panose="020B0604030504040204" pitchFamily="50" charset="-128"/>
                <a:ea typeface="Meiryo UI" panose="020B0604030504040204" pitchFamily="50" charset="-128"/>
              </a:rPr>
              <a:t>4</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,590</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テキスト ボックス 71">
            <a:extLst>
              <a:ext uri="{FF2B5EF4-FFF2-40B4-BE49-F238E27FC236}">
                <a16:creationId xmlns:a16="http://schemas.microsoft.com/office/drawing/2014/main" id="{977222C2-4C40-4254-B163-DAF0EF42E97C}"/>
              </a:ext>
            </a:extLst>
          </p:cNvPr>
          <p:cNvSpPr txBox="1"/>
          <p:nvPr/>
        </p:nvSpPr>
        <p:spPr>
          <a:xfrm>
            <a:off x="8884231" y="4091572"/>
            <a:ext cx="761297"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anose="020B0604030504040204" pitchFamily="50" charset="-128"/>
                <a:ea typeface="Meiryo UI" panose="020B0604030504040204" pitchFamily="50" charset="-128"/>
              </a:rPr>
              <a:t>4</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,270</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3" name="テキスト ボックス 72">
            <a:extLst>
              <a:ext uri="{FF2B5EF4-FFF2-40B4-BE49-F238E27FC236}">
                <a16:creationId xmlns:a16="http://schemas.microsoft.com/office/drawing/2014/main" id="{3D9DD158-D27E-454C-A034-269765A6601D}"/>
              </a:ext>
            </a:extLst>
          </p:cNvPr>
          <p:cNvSpPr txBox="1"/>
          <p:nvPr/>
        </p:nvSpPr>
        <p:spPr>
          <a:xfrm>
            <a:off x="6377662" y="3717583"/>
            <a:ext cx="725986" cy="307777"/>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万博</a:t>
            </a:r>
            <a:endParaRPr kumimoji="1" lang="en-US" altLang="ja-JP" sz="1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74" name="テキスト ボックス 73">
            <a:extLst>
              <a:ext uri="{FF2B5EF4-FFF2-40B4-BE49-F238E27FC236}">
                <a16:creationId xmlns:a16="http://schemas.microsoft.com/office/drawing/2014/main" id="{EA6E73E8-F366-47C1-B1CC-7FB0FC7A52B4}"/>
              </a:ext>
            </a:extLst>
          </p:cNvPr>
          <p:cNvSpPr txBox="1"/>
          <p:nvPr/>
        </p:nvSpPr>
        <p:spPr>
          <a:xfrm>
            <a:off x="8253064" y="3862726"/>
            <a:ext cx="1694054" cy="276999"/>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R12(2030)</a:t>
            </a:r>
            <a:r>
              <a:rPr kumimoji="1" lang="ja-JP" altLang="en-US"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a:t>
            </a:r>
            <a:endParaRPr kumimoji="1" lang="en-US" altLang="ja-JP"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77" name="テキスト ボックス 76">
            <a:extLst>
              <a:ext uri="{FF2B5EF4-FFF2-40B4-BE49-F238E27FC236}">
                <a16:creationId xmlns:a16="http://schemas.microsoft.com/office/drawing/2014/main" id="{DAC5A211-FF48-48AB-BD99-B66056E74635}"/>
              </a:ext>
            </a:extLst>
          </p:cNvPr>
          <p:cNvSpPr txBox="1"/>
          <p:nvPr/>
        </p:nvSpPr>
        <p:spPr>
          <a:xfrm>
            <a:off x="8905134" y="5493009"/>
            <a:ext cx="761297"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1,340</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9" name="矢印: 上下 78">
            <a:extLst>
              <a:ext uri="{FF2B5EF4-FFF2-40B4-BE49-F238E27FC236}">
                <a16:creationId xmlns:a16="http://schemas.microsoft.com/office/drawing/2014/main" id="{1A7FB771-EA07-4BAC-A13A-4CCC6ACA4921}"/>
              </a:ext>
            </a:extLst>
          </p:cNvPr>
          <p:cNvSpPr/>
          <p:nvPr/>
        </p:nvSpPr>
        <p:spPr>
          <a:xfrm>
            <a:off x="9100840" y="1838875"/>
            <a:ext cx="307918" cy="864000"/>
          </a:xfrm>
          <a:prstGeom prst="upDownArrow">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0" name="矢印: 上下 79">
            <a:extLst>
              <a:ext uri="{FF2B5EF4-FFF2-40B4-BE49-F238E27FC236}">
                <a16:creationId xmlns:a16="http://schemas.microsoft.com/office/drawing/2014/main" id="{F0F3548F-D7D6-4B5F-8DF7-9A1327565AAE}"/>
              </a:ext>
            </a:extLst>
          </p:cNvPr>
          <p:cNvSpPr/>
          <p:nvPr/>
        </p:nvSpPr>
        <p:spPr>
          <a:xfrm>
            <a:off x="6624012" y="4340545"/>
            <a:ext cx="307918" cy="972000"/>
          </a:xfrm>
          <a:prstGeom prst="upDownArrow">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5" name="矢印: 上下 84">
            <a:extLst>
              <a:ext uri="{FF2B5EF4-FFF2-40B4-BE49-F238E27FC236}">
                <a16:creationId xmlns:a16="http://schemas.microsoft.com/office/drawing/2014/main" id="{0A54741E-3D21-46D3-BCAC-C3033D658CA8}"/>
              </a:ext>
            </a:extLst>
          </p:cNvPr>
          <p:cNvSpPr/>
          <p:nvPr/>
        </p:nvSpPr>
        <p:spPr>
          <a:xfrm>
            <a:off x="9121355" y="4412983"/>
            <a:ext cx="307918" cy="900000"/>
          </a:xfrm>
          <a:prstGeom prst="upDownArrow">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 name="テキスト ボックス 88">
            <a:extLst>
              <a:ext uri="{FF2B5EF4-FFF2-40B4-BE49-F238E27FC236}">
                <a16:creationId xmlns:a16="http://schemas.microsoft.com/office/drawing/2014/main" id="{60AE938E-96C1-4A19-97F8-AFEB38EE2212}"/>
              </a:ext>
            </a:extLst>
          </p:cNvPr>
          <p:cNvSpPr txBox="1"/>
          <p:nvPr/>
        </p:nvSpPr>
        <p:spPr>
          <a:xfrm>
            <a:off x="654900" y="1174053"/>
            <a:ext cx="76332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p>
        </p:txBody>
      </p:sp>
      <p:cxnSp>
        <p:nvCxnSpPr>
          <p:cNvPr id="90" name="直線コネクタ 89">
            <a:extLst>
              <a:ext uri="{FF2B5EF4-FFF2-40B4-BE49-F238E27FC236}">
                <a16:creationId xmlns:a16="http://schemas.microsoft.com/office/drawing/2014/main" id="{94B22DFB-C59E-4DE0-BD20-1239924DEB53}"/>
              </a:ext>
            </a:extLst>
          </p:cNvPr>
          <p:cNvCxnSpPr>
            <a:cxnSpLocks/>
          </p:cNvCxnSpPr>
          <p:nvPr/>
        </p:nvCxnSpPr>
        <p:spPr>
          <a:xfrm flipV="1">
            <a:off x="2354202" y="1084602"/>
            <a:ext cx="43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1" name="楕円 90">
            <a:extLst>
              <a:ext uri="{FF2B5EF4-FFF2-40B4-BE49-F238E27FC236}">
                <a16:creationId xmlns:a16="http://schemas.microsoft.com/office/drawing/2014/main" id="{76B3EAD3-D2DF-4A9F-BAB3-26B29C846581}"/>
              </a:ext>
            </a:extLst>
          </p:cNvPr>
          <p:cNvSpPr/>
          <p:nvPr/>
        </p:nvSpPr>
        <p:spPr>
          <a:xfrm>
            <a:off x="2510829" y="1032473"/>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直線コネクタ 91">
            <a:extLst>
              <a:ext uri="{FF2B5EF4-FFF2-40B4-BE49-F238E27FC236}">
                <a16:creationId xmlns:a16="http://schemas.microsoft.com/office/drawing/2014/main" id="{7E39241E-330A-4F85-949D-3E8AF8105AB2}"/>
              </a:ext>
            </a:extLst>
          </p:cNvPr>
          <p:cNvCxnSpPr>
            <a:cxnSpLocks/>
          </p:cNvCxnSpPr>
          <p:nvPr/>
        </p:nvCxnSpPr>
        <p:spPr>
          <a:xfrm flipV="1">
            <a:off x="3316761" y="1088779"/>
            <a:ext cx="43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3" name="正方形/長方形 92">
            <a:extLst>
              <a:ext uri="{FF2B5EF4-FFF2-40B4-BE49-F238E27FC236}">
                <a16:creationId xmlns:a16="http://schemas.microsoft.com/office/drawing/2014/main" id="{0F8A3A05-4345-4893-93E1-A48CC83206E8}"/>
              </a:ext>
            </a:extLst>
          </p:cNvPr>
          <p:cNvSpPr/>
          <p:nvPr/>
        </p:nvSpPr>
        <p:spPr>
          <a:xfrm rot="16200000">
            <a:off x="3476868" y="1032473"/>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84F7367B-1957-4AEB-A30E-E29D0031359F}"/>
              </a:ext>
            </a:extLst>
          </p:cNvPr>
          <p:cNvSpPr txBox="1"/>
          <p:nvPr/>
        </p:nvSpPr>
        <p:spPr>
          <a:xfrm>
            <a:off x="1892023" y="948159"/>
            <a:ext cx="610979"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sng"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900" b="0" i="0" u="sng"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需要</a:t>
            </a:r>
            <a:r>
              <a:rPr kumimoji="1" lang="en-US" altLang="ja-JP" sz="900" b="0" i="0" u="sng"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95" name="テキスト ボックス 94">
            <a:extLst>
              <a:ext uri="{FF2B5EF4-FFF2-40B4-BE49-F238E27FC236}">
                <a16:creationId xmlns:a16="http://schemas.microsoft.com/office/drawing/2014/main" id="{E06C62E4-A1F2-4B96-9148-74C8419185BD}"/>
              </a:ext>
            </a:extLst>
          </p:cNvPr>
          <p:cNvSpPr txBox="1"/>
          <p:nvPr/>
        </p:nvSpPr>
        <p:spPr>
          <a:xfrm>
            <a:off x="2853530" y="952386"/>
            <a:ext cx="65028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sng"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a:t>
            </a:r>
            <a:r>
              <a:rPr kumimoji="1" lang="ja-JP" altLang="en-US" sz="900" b="0" i="0" u="sng"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供給</a:t>
            </a:r>
            <a:r>
              <a:rPr kumimoji="1" lang="en-US" altLang="ja-JP" sz="900" b="0" i="0" u="sng"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endParaRPr>
          </a:p>
        </p:txBody>
      </p:sp>
      <p:sp>
        <p:nvSpPr>
          <p:cNvPr id="99" name="テキスト ボックス 98">
            <a:extLst>
              <a:ext uri="{FF2B5EF4-FFF2-40B4-BE49-F238E27FC236}">
                <a16:creationId xmlns:a16="http://schemas.microsoft.com/office/drawing/2014/main" id="{9B6FF088-AF77-4481-8A34-24B33F2DFD68}"/>
              </a:ext>
            </a:extLst>
          </p:cNvPr>
          <p:cNvSpPr txBox="1"/>
          <p:nvPr/>
        </p:nvSpPr>
        <p:spPr>
          <a:xfrm>
            <a:off x="1767261" y="1583596"/>
            <a:ext cx="76129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2,300</a:t>
            </a:r>
            <a:endParaRPr kumimoji="1" lang="en-US" altLang="ja-JP" sz="10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00" name="テキスト ボックス 99">
            <a:extLst>
              <a:ext uri="{FF2B5EF4-FFF2-40B4-BE49-F238E27FC236}">
                <a16:creationId xmlns:a16="http://schemas.microsoft.com/office/drawing/2014/main" id="{19FD2A2A-938A-402F-8BD1-40F41C10CAC4}"/>
              </a:ext>
            </a:extLst>
          </p:cNvPr>
          <p:cNvSpPr txBox="1"/>
          <p:nvPr/>
        </p:nvSpPr>
        <p:spPr>
          <a:xfrm>
            <a:off x="4264055" y="1518241"/>
            <a:ext cx="761297"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2,500</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テキスト ボックス 100">
            <a:extLst>
              <a:ext uri="{FF2B5EF4-FFF2-40B4-BE49-F238E27FC236}">
                <a16:creationId xmlns:a16="http://schemas.microsoft.com/office/drawing/2014/main" id="{D795C778-6C1E-40CE-ADF6-699B9D282029}"/>
              </a:ext>
            </a:extLst>
          </p:cNvPr>
          <p:cNvSpPr txBox="1"/>
          <p:nvPr/>
        </p:nvSpPr>
        <p:spPr>
          <a:xfrm>
            <a:off x="1757486" y="1325594"/>
            <a:ext cx="725986" cy="307777"/>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万博</a:t>
            </a:r>
            <a:endParaRPr kumimoji="1" lang="en-US" altLang="ja-JP" sz="1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02" name="テキスト ボックス 101">
            <a:extLst>
              <a:ext uri="{FF2B5EF4-FFF2-40B4-BE49-F238E27FC236}">
                <a16:creationId xmlns:a16="http://schemas.microsoft.com/office/drawing/2014/main" id="{73096F72-3C2C-4546-9540-CE77685F3FB2}"/>
              </a:ext>
            </a:extLst>
          </p:cNvPr>
          <p:cNvSpPr txBox="1"/>
          <p:nvPr/>
        </p:nvSpPr>
        <p:spPr>
          <a:xfrm>
            <a:off x="3317218" y="1289395"/>
            <a:ext cx="1694054" cy="276999"/>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R12(2030)</a:t>
            </a:r>
            <a:r>
              <a:rPr kumimoji="1" lang="ja-JP" altLang="en-US"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a:t>
            </a:r>
            <a:endParaRPr kumimoji="1" lang="en-US" altLang="ja-JP"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13" name="テキスト ボックス 112">
            <a:extLst>
              <a:ext uri="{FF2B5EF4-FFF2-40B4-BE49-F238E27FC236}">
                <a16:creationId xmlns:a16="http://schemas.microsoft.com/office/drawing/2014/main" id="{A347948C-2E7E-4F57-8E7C-32CB4CF2283C}"/>
              </a:ext>
            </a:extLst>
          </p:cNvPr>
          <p:cNvSpPr txBox="1"/>
          <p:nvPr/>
        </p:nvSpPr>
        <p:spPr>
          <a:xfrm>
            <a:off x="4427032" y="3072608"/>
            <a:ext cx="761297"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120</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2" name="矢印: 上下 121">
            <a:extLst>
              <a:ext uri="{FF2B5EF4-FFF2-40B4-BE49-F238E27FC236}">
                <a16:creationId xmlns:a16="http://schemas.microsoft.com/office/drawing/2014/main" id="{82E24023-0DAF-4DAF-86FF-F0FEA68483C7}"/>
              </a:ext>
            </a:extLst>
          </p:cNvPr>
          <p:cNvSpPr/>
          <p:nvPr/>
        </p:nvSpPr>
        <p:spPr>
          <a:xfrm>
            <a:off x="4475663" y="1837337"/>
            <a:ext cx="307918" cy="1260000"/>
          </a:xfrm>
          <a:prstGeom prst="upDownArrow">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2" name="テキスト ボックス 141">
            <a:extLst>
              <a:ext uri="{FF2B5EF4-FFF2-40B4-BE49-F238E27FC236}">
                <a16:creationId xmlns:a16="http://schemas.microsoft.com/office/drawing/2014/main" id="{0A053ACD-CD8A-4DCB-9420-CD5CD5897FB1}"/>
              </a:ext>
            </a:extLst>
          </p:cNvPr>
          <p:cNvSpPr txBox="1"/>
          <p:nvPr/>
        </p:nvSpPr>
        <p:spPr>
          <a:xfrm>
            <a:off x="1819215" y="4155285"/>
            <a:ext cx="76129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Meiryo UI" panose="020B0604030504040204" pitchFamily="50" charset="-128"/>
                <a:ea typeface="Meiryo UI" panose="020B0604030504040204" pitchFamily="50" charset="-128"/>
              </a:rPr>
              <a:t>4</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,000</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3" name="テキスト ボックス 142">
            <a:extLst>
              <a:ext uri="{FF2B5EF4-FFF2-40B4-BE49-F238E27FC236}">
                <a16:creationId xmlns:a16="http://schemas.microsoft.com/office/drawing/2014/main" id="{5A250E03-4EFA-440D-A6A7-6735D2F2DC61}"/>
              </a:ext>
            </a:extLst>
          </p:cNvPr>
          <p:cNvSpPr txBox="1"/>
          <p:nvPr/>
        </p:nvSpPr>
        <p:spPr>
          <a:xfrm>
            <a:off x="4290842" y="4087981"/>
            <a:ext cx="761297"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anose="020B0604030504040204" pitchFamily="50" charset="-128"/>
                <a:ea typeface="Meiryo UI" panose="020B0604030504040204" pitchFamily="50" charset="-128"/>
              </a:rPr>
              <a:t>4</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,300</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4" name="テキスト ボックス 143">
            <a:extLst>
              <a:ext uri="{FF2B5EF4-FFF2-40B4-BE49-F238E27FC236}">
                <a16:creationId xmlns:a16="http://schemas.microsoft.com/office/drawing/2014/main" id="{A66D3FBB-66ED-4E83-8C84-B955D82D2B4B}"/>
              </a:ext>
            </a:extLst>
          </p:cNvPr>
          <p:cNvSpPr txBox="1"/>
          <p:nvPr/>
        </p:nvSpPr>
        <p:spPr>
          <a:xfrm>
            <a:off x="1784273" y="3921739"/>
            <a:ext cx="725986" cy="307777"/>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万博</a:t>
            </a:r>
            <a:endParaRPr kumimoji="1" lang="en-US" altLang="ja-JP" sz="1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45" name="テキスト ボックス 144">
            <a:extLst>
              <a:ext uri="{FF2B5EF4-FFF2-40B4-BE49-F238E27FC236}">
                <a16:creationId xmlns:a16="http://schemas.microsoft.com/office/drawing/2014/main" id="{94924475-7DAF-45D5-9DB8-672907CA213A}"/>
              </a:ext>
            </a:extLst>
          </p:cNvPr>
          <p:cNvSpPr txBox="1"/>
          <p:nvPr/>
        </p:nvSpPr>
        <p:spPr>
          <a:xfrm>
            <a:off x="3344005" y="3859135"/>
            <a:ext cx="1694054" cy="276999"/>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R12(2030)</a:t>
            </a:r>
            <a:r>
              <a:rPr kumimoji="1" lang="ja-JP" altLang="en-US"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a:t>
            </a:r>
            <a:endParaRPr kumimoji="1" lang="en-US" altLang="ja-JP"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46" name="テキスト ボックス 145">
            <a:extLst>
              <a:ext uri="{FF2B5EF4-FFF2-40B4-BE49-F238E27FC236}">
                <a16:creationId xmlns:a16="http://schemas.microsoft.com/office/drawing/2014/main" id="{FE901C21-05C4-4987-BF4C-F6C8578C6C5D}"/>
              </a:ext>
            </a:extLst>
          </p:cNvPr>
          <p:cNvSpPr txBox="1"/>
          <p:nvPr/>
        </p:nvSpPr>
        <p:spPr>
          <a:xfrm>
            <a:off x="2022356" y="5566456"/>
            <a:ext cx="76129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7" name="テキスト ボックス 146">
            <a:extLst>
              <a:ext uri="{FF2B5EF4-FFF2-40B4-BE49-F238E27FC236}">
                <a16:creationId xmlns:a16="http://schemas.microsoft.com/office/drawing/2014/main" id="{8A1A124B-E67B-4BD2-89BC-FEF70981AA67}"/>
              </a:ext>
            </a:extLst>
          </p:cNvPr>
          <p:cNvSpPr txBox="1"/>
          <p:nvPr/>
        </p:nvSpPr>
        <p:spPr>
          <a:xfrm>
            <a:off x="4471385" y="5560690"/>
            <a:ext cx="761297"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8" name="矢印: 上下 147">
            <a:extLst>
              <a:ext uri="{FF2B5EF4-FFF2-40B4-BE49-F238E27FC236}">
                <a16:creationId xmlns:a16="http://schemas.microsoft.com/office/drawing/2014/main" id="{08D9C43D-0D0B-4792-A5B0-9653DD8A55EC}"/>
              </a:ext>
            </a:extLst>
          </p:cNvPr>
          <p:cNvSpPr/>
          <p:nvPr/>
        </p:nvSpPr>
        <p:spPr>
          <a:xfrm>
            <a:off x="2030623" y="4562901"/>
            <a:ext cx="307918" cy="1152000"/>
          </a:xfrm>
          <a:prstGeom prst="upDownArrow">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1" name="矢印: 上下 150">
            <a:extLst>
              <a:ext uri="{FF2B5EF4-FFF2-40B4-BE49-F238E27FC236}">
                <a16:creationId xmlns:a16="http://schemas.microsoft.com/office/drawing/2014/main" id="{BF645287-BCC0-4F84-BA8C-2E1B3007BFED}"/>
              </a:ext>
            </a:extLst>
          </p:cNvPr>
          <p:cNvSpPr/>
          <p:nvPr/>
        </p:nvSpPr>
        <p:spPr>
          <a:xfrm>
            <a:off x="4510714" y="4427836"/>
            <a:ext cx="307918" cy="1260000"/>
          </a:xfrm>
          <a:prstGeom prst="upDownArrow">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2" name="正方形/長方形 151">
            <a:extLst>
              <a:ext uri="{FF2B5EF4-FFF2-40B4-BE49-F238E27FC236}">
                <a16:creationId xmlns:a16="http://schemas.microsoft.com/office/drawing/2014/main" id="{E8A60352-57A9-40A7-9B9F-E26EF06D0288}"/>
              </a:ext>
            </a:extLst>
          </p:cNvPr>
          <p:cNvSpPr/>
          <p:nvPr/>
        </p:nvSpPr>
        <p:spPr>
          <a:xfrm>
            <a:off x="6521166" y="2932766"/>
            <a:ext cx="513609" cy="26161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a:extLst>
              <a:ext uri="{FF2B5EF4-FFF2-40B4-BE49-F238E27FC236}">
                <a16:creationId xmlns:a16="http://schemas.microsoft.com/office/drawing/2014/main" id="{7A2E9789-7FA2-49F7-B87C-54C6F3892670}"/>
              </a:ext>
            </a:extLst>
          </p:cNvPr>
          <p:cNvSpPr/>
          <p:nvPr/>
        </p:nvSpPr>
        <p:spPr>
          <a:xfrm>
            <a:off x="6525562" y="5488299"/>
            <a:ext cx="513609" cy="26161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0DFBB90B-3553-4805-B24D-FFBA09B1A344}"/>
              </a:ext>
            </a:extLst>
          </p:cNvPr>
          <p:cNvSpPr txBox="1"/>
          <p:nvPr/>
        </p:nvSpPr>
        <p:spPr>
          <a:xfrm>
            <a:off x="6389744" y="5485484"/>
            <a:ext cx="76129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1,340</a:t>
            </a:r>
            <a:endParaRPr kumimoji="1" lang="en-US" altLang="ja-JP" sz="105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63" name="テキスト ボックス 62">
            <a:extLst>
              <a:ext uri="{FF2B5EF4-FFF2-40B4-BE49-F238E27FC236}">
                <a16:creationId xmlns:a16="http://schemas.microsoft.com/office/drawing/2014/main" id="{6DBC0673-2938-4337-94C6-1577A6CDD8BD}"/>
              </a:ext>
            </a:extLst>
          </p:cNvPr>
          <p:cNvSpPr txBox="1"/>
          <p:nvPr/>
        </p:nvSpPr>
        <p:spPr>
          <a:xfrm>
            <a:off x="6397481" y="2932592"/>
            <a:ext cx="76129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780</a:t>
            </a:r>
            <a:endParaRPr kumimoji="1" lang="en-US" altLang="ja-JP" sz="105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4" name="正方形/長方形 153">
            <a:extLst>
              <a:ext uri="{FF2B5EF4-FFF2-40B4-BE49-F238E27FC236}">
                <a16:creationId xmlns:a16="http://schemas.microsoft.com/office/drawing/2014/main" id="{86913D2F-1AD3-4C0C-B788-A259C473A916}"/>
              </a:ext>
            </a:extLst>
          </p:cNvPr>
          <p:cNvSpPr/>
          <p:nvPr/>
        </p:nvSpPr>
        <p:spPr>
          <a:xfrm>
            <a:off x="6499307" y="1357128"/>
            <a:ext cx="513609" cy="26161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正方形/長方形 154">
            <a:extLst>
              <a:ext uri="{FF2B5EF4-FFF2-40B4-BE49-F238E27FC236}">
                <a16:creationId xmlns:a16="http://schemas.microsoft.com/office/drawing/2014/main" id="{62677DA8-95B1-489D-AA31-A5AF280DE7A2}"/>
              </a:ext>
            </a:extLst>
          </p:cNvPr>
          <p:cNvSpPr/>
          <p:nvPr/>
        </p:nvSpPr>
        <p:spPr>
          <a:xfrm>
            <a:off x="1907356" y="1576404"/>
            <a:ext cx="513609" cy="26161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a:extLst>
              <a:ext uri="{FF2B5EF4-FFF2-40B4-BE49-F238E27FC236}">
                <a16:creationId xmlns:a16="http://schemas.microsoft.com/office/drawing/2014/main" id="{94EEFFAF-C16B-4E54-9BEC-93905CB9E9AB}"/>
              </a:ext>
            </a:extLst>
          </p:cNvPr>
          <p:cNvSpPr/>
          <p:nvPr/>
        </p:nvSpPr>
        <p:spPr>
          <a:xfrm>
            <a:off x="2250181" y="2873761"/>
            <a:ext cx="513609" cy="26161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矢印: 上下 106">
            <a:extLst>
              <a:ext uri="{FF2B5EF4-FFF2-40B4-BE49-F238E27FC236}">
                <a16:creationId xmlns:a16="http://schemas.microsoft.com/office/drawing/2014/main" id="{CB86F503-26E7-4E72-B170-9B036F33E1EE}"/>
              </a:ext>
            </a:extLst>
          </p:cNvPr>
          <p:cNvSpPr/>
          <p:nvPr/>
        </p:nvSpPr>
        <p:spPr>
          <a:xfrm>
            <a:off x="2000552" y="1994741"/>
            <a:ext cx="307918" cy="1116000"/>
          </a:xfrm>
          <a:prstGeom prst="upDownArrow">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2" name="テキスト ボックス 111">
            <a:extLst>
              <a:ext uri="{FF2B5EF4-FFF2-40B4-BE49-F238E27FC236}">
                <a16:creationId xmlns:a16="http://schemas.microsoft.com/office/drawing/2014/main" id="{638D456A-A3A9-462A-8C3C-F81F8344CB70}"/>
              </a:ext>
            </a:extLst>
          </p:cNvPr>
          <p:cNvSpPr txBox="1"/>
          <p:nvPr/>
        </p:nvSpPr>
        <p:spPr>
          <a:xfrm>
            <a:off x="2104791" y="2872107"/>
            <a:ext cx="76129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12</a:t>
            </a:r>
            <a:r>
              <a:rPr kumimoji="1" lang="en-US" altLang="ja-JP"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0</a:t>
            </a:r>
            <a:endParaRPr kumimoji="1" lang="en-US" altLang="ja-JP" sz="105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cxnSp>
        <p:nvCxnSpPr>
          <p:cNvPr id="5" name="直線矢印コネクタ 4">
            <a:extLst>
              <a:ext uri="{FF2B5EF4-FFF2-40B4-BE49-F238E27FC236}">
                <a16:creationId xmlns:a16="http://schemas.microsoft.com/office/drawing/2014/main" id="{EB37C4B5-0846-4DAC-9044-BFB698B8E454}"/>
              </a:ext>
            </a:extLst>
          </p:cNvPr>
          <p:cNvCxnSpPr>
            <a:cxnSpLocks/>
          </p:cNvCxnSpPr>
          <p:nvPr/>
        </p:nvCxnSpPr>
        <p:spPr>
          <a:xfrm>
            <a:off x="164772" y="3514202"/>
            <a:ext cx="9501658" cy="0"/>
          </a:xfrm>
          <a:prstGeom prst="straightConnector1">
            <a:avLst/>
          </a:prstGeom>
          <a:ln w="28575">
            <a:solidFill>
              <a:srgbClr val="083465"/>
            </a:solidFill>
            <a:tailEnd type="none"/>
          </a:ln>
        </p:spPr>
        <p:style>
          <a:lnRef idx="1">
            <a:schemeClr val="accent1"/>
          </a:lnRef>
          <a:fillRef idx="0">
            <a:schemeClr val="accent1"/>
          </a:fillRef>
          <a:effectRef idx="0">
            <a:schemeClr val="accent1"/>
          </a:effectRef>
          <a:fontRef idx="minor">
            <a:schemeClr val="tx1"/>
          </a:fontRef>
        </p:style>
      </p:cxnSp>
      <p:sp>
        <p:nvSpPr>
          <p:cNvPr id="70" name="二等辺三角形 69">
            <a:extLst>
              <a:ext uri="{FF2B5EF4-FFF2-40B4-BE49-F238E27FC236}">
                <a16:creationId xmlns:a16="http://schemas.microsoft.com/office/drawing/2014/main" id="{D7F034A2-3E5D-483E-832B-7858B70B006D}"/>
              </a:ext>
            </a:extLst>
          </p:cNvPr>
          <p:cNvSpPr/>
          <p:nvPr/>
        </p:nvSpPr>
        <p:spPr>
          <a:xfrm rot="16200000" flipV="1">
            <a:off x="4515186" y="2021536"/>
            <a:ext cx="1432370" cy="191011"/>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7" name="二等辺三角形 136">
            <a:extLst>
              <a:ext uri="{FF2B5EF4-FFF2-40B4-BE49-F238E27FC236}">
                <a16:creationId xmlns:a16="http://schemas.microsoft.com/office/drawing/2014/main" id="{20FC88A7-92BE-4A85-84B3-20D03C6DF583}"/>
              </a:ext>
            </a:extLst>
          </p:cNvPr>
          <p:cNvSpPr/>
          <p:nvPr/>
        </p:nvSpPr>
        <p:spPr>
          <a:xfrm rot="16200000" flipV="1">
            <a:off x="4522687" y="4801456"/>
            <a:ext cx="1432370" cy="19101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4" name="テキスト ボックス 83">
            <a:extLst>
              <a:ext uri="{FF2B5EF4-FFF2-40B4-BE49-F238E27FC236}">
                <a16:creationId xmlns:a16="http://schemas.microsoft.com/office/drawing/2014/main" id="{4088F677-C080-46B8-A154-E64537B38BAF}"/>
              </a:ext>
            </a:extLst>
          </p:cNvPr>
          <p:cNvSpPr txBox="1"/>
          <p:nvPr/>
        </p:nvSpPr>
        <p:spPr>
          <a:xfrm>
            <a:off x="5320522" y="63934"/>
            <a:ext cx="4483444" cy="338554"/>
          </a:xfrm>
          <a:prstGeom prst="rect">
            <a:avLst/>
          </a:prstGeom>
          <a:solidFill>
            <a:schemeClr val="bg1"/>
          </a:solidFill>
          <a:ln w="19050">
            <a:solidFill>
              <a:srgbClr val="FF0000"/>
            </a:solidFill>
          </a:ln>
        </p:spPr>
        <p:txBody>
          <a:bodyPr wrap="square" lIns="0" rIns="0">
            <a:spAutoFit/>
          </a:bodyPr>
          <a:lstStyle>
            <a:defPPr>
              <a:defRPr lang="ja-JP"/>
            </a:defPPr>
            <a:lvl1pPr marR="0" lvl="0" indent="0" algn="ctr" defTabSz="457200" fontAlgn="auto">
              <a:lnSpc>
                <a:spcPct val="100000"/>
              </a:lnSpc>
              <a:spcBef>
                <a:spcPts val="0"/>
              </a:spcBef>
              <a:spcAft>
                <a:spcPts val="0"/>
              </a:spcAft>
              <a:buClrTx/>
              <a:buSzTx/>
              <a:buFontTx/>
              <a:buNone/>
              <a:tabLst/>
              <a:defRPr kumimoji="0" sz="1600" b="0" i="0" u="none" strike="noStrike" cap="none" spc="0" normalizeH="0" baseline="0">
                <a:ln>
                  <a:noFill/>
                </a:ln>
                <a:solidFill>
                  <a:srgbClr val="FF0000"/>
                </a:solidFill>
                <a:effectLst/>
                <a:uLnTx/>
                <a:uFillTx/>
                <a:latin typeface="HGS創英角ｺﾞｼｯｸUB" panose="020B0900000000000000" pitchFamily="50" charset="-128"/>
                <a:ea typeface="HGS創英角ｺﾞｼｯｸUB" panose="020B0900000000000000" pitchFamily="50" charset="-128"/>
              </a:defRPr>
            </a:lvl1pPr>
          </a:lstStyle>
          <a:p>
            <a:r>
              <a:rPr lang="en-US" altLang="ja-JP" dirty="0"/>
              <a:t>2024</a:t>
            </a:r>
            <a:r>
              <a:rPr lang="ja-JP" altLang="en-US" dirty="0"/>
              <a:t>年ｲﾝﾊﾞｳﾝﾄﾞ数及びﾄﾞﾗｲﾊﾞｰ数の増加を更新</a:t>
            </a:r>
          </a:p>
        </p:txBody>
      </p:sp>
      <p:sp>
        <p:nvSpPr>
          <p:cNvPr id="86" name="テキスト ボックス 85">
            <a:extLst>
              <a:ext uri="{FF2B5EF4-FFF2-40B4-BE49-F238E27FC236}">
                <a16:creationId xmlns:a16="http://schemas.microsoft.com/office/drawing/2014/main" id="{5DB6B99D-DB8A-4D86-ADC8-D907B0A10E7E}"/>
              </a:ext>
            </a:extLst>
          </p:cNvPr>
          <p:cNvSpPr txBox="1"/>
          <p:nvPr/>
        </p:nvSpPr>
        <p:spPr>
          <a:xfrm>
            <a:off x="5320522" y="3793921"/>
            <a:ext cx="76332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a:solidFill>
                  <a:prstClr val="black"/>
                </a:solidFill>
                <a:latin typeface="Meiryo UI" panose="020B0604030504040204" pitchFamily="50" charset="-128"/>
                <a:ea typeface="Meiryo UI" panose="020B0604030504040204" pitchFamily="50" charset="-128"/>
              </a:rPr>
              <a:t>人</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87" name="テキスト ボックス 86">
            <a:extLst>
              <a:ext uri="{FF2B5EF4-FFF2-40B4-BE49-F238E27FC236}">
                <a16:creationId xmlns:a16="http://schemas.microsoft.com/office/drawing/2014/main" id="{CED24F59-39C5-45B9-8E82-3DC4C4634B4E}"/>
              </a:ext>
            </a:extLst>
          </p:cNvPr>
          <p:cNvSpPr txBox="1"/>
          <p:nvPr/>
        </p:nvSpPr>
        <p:spPr>
          <a:xfrm>
            <a:off x="738485" y="3790973"/>
            <a:ext cx="76332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a:solidFill>
                  <a:prstClr val="black"/>
                </a:solidFill>
                <a:latin typeface="Meiryo UI" panose="020B0604030504040204" pitchFamily="50" charset="-128"/>
                <a:ea typeface="Meiryo UI" panose="020B0604030504040204" pitchFamily="50" charset="-128"/>
              </a:rPr>
              <a:t>人</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16" name="テキスト ボックス 115">
            <a:extLst>
              <a:ext uri="{FF2B5EF4-FFF2-40B4-BE49-F238E27FC236}">
                <a16:creationId xmlns:a16="http://schemas.microsoft.com/office/drawing/2014/main" id="{6AB87274-EE3E-4357-BA8E-79737E02C426}"/>
              </a:ext>
            </a:extLst>
          </p:cNvPr>
          <p:cNvSpPr txBox="1"/>
          <p:nvPr/>
        </p:nvSpPr>
        <p:spPr>
          <a:xfrm>
            <a:off x="5898530" y="2057247"/>
            <a:ext cx="1663771" cy="276999"/>
          </a:xfrm>
          <a:prstGeom prst="rect">
            <a:avLst/>
          </a:prstGeom>
          <a:solidFill>
            <a:schemeClr val="bg1">
              <a:alpha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約</a:t>
            </a:r>
            <a:r>
              <a:rPr kumimoji="1" lang="en-US" altLang="ja-JP" sz="1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1,880</a:t>
            </a:r>
            <a:r>
              <a:rPr kumimoji="1" lang="ja-JP" altLang="en-US" sz="9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（台</a:t>
            </a:r>
            <a:r>
              <a:rPr kumimoji="1" lang="en-US" altLang="ja-JP" sz="9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9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日）</a:t>
            </a:r>
            <a:r>
              <a:rPr kumimoji="1" lang="ja-JP" altLang="en-US" sz="1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不足</a:t>
            </a:r>
            <a:endParaRPr kumimoji="1" lang="en-US" altLang="ja-JP"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78" name="テキスト ボックス 77">
            <a:extLst>
              <a:ext uri="{FF2B5EF4-FFF2-40B4-BE49-F238E27FC236}">
                <a16:creationId xmlns:a16="http://schemas.microsoft.com/office/drawing/2014/main" id="{EB2B4A05-9B13-4443-BAAE-38B455636EFA}"/>
              </a:ext>
            </a:extLst>
          </p:cNvPr>
          <p:cNvSpPr txBox="1"/>
          <p:nvPr/>
        </p:nvSpPr>
        <p:spPr>
          <a:xfrm>
            <a:off x="8140805" y="2244771"/>
            <a:ext cx="1663771" cy="261610"/>
          </a:xfrm>
          <a:prstGeom prst="rect">
            <a:avLst/>
          </a:prstGeom>
          <a:solidFill>
            <a:schemeClr val="bg1">
              <a:alpha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約</a:t>
            </a:r>
            <a:r>
              <a:rPr kumimoji="1" lang="en-US" altLang="ja-JP"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1,700</a:t>
            </a:r>
            <a:r>
              <a:rPr kumimoji="1" lang="ja-JP" altLang="en-US" sz="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（台</a:t>
            </a:r>
            <a:r>
              <a:rPr kumimoji="1" lang="en-US" altLang="ja-JP" sz="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日）</a:t>
            </a:r>
            <a:r>
              <a:rPr kumimoji="1" lang="ja-JP" altLang="en-US"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不足</a:t>
            </a:r>
            <a:endParaRPr kumimoji="1" lang="en-US" altLang="ja-JP" sz="105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81" name="テキスト ボックス 80">
            <a:extLst>
              <a:ext uri="{FF2B5EF4-FFF2-40B4-BE49-F238E27FC236}">
                <a16:creationId xmlns:a16="http://schemas.microsoft.com/office/drawing/2014/main" id="{5F869310-57E3-42E9-9A9D-F37EA6B5FB7C}"/>
              </a:ext>
            </a:extLst>
          </p:cNvPr>
          <p:cNvSpPr txBox="1"/>
          <p:nvPr/>
        </p:nvSpPr>
        <p:spPr>
          <a:xfrm>
            <a:off x="5903427" y="4589232"/>
            <a:ext cx="1663771" cy="276999"/>
          </a:xfrm>
          <a:prstGeom prst="rect">
            <a:avLst/>
          </a:prstGeom>
          <a:solidFill>
            <a:schemeClr val="bg1">
              <a:alpha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約</a:t>
            </a:r>
            <a:r>
              <a:rPr kumimoji="1" lang="en-US" altLang="ja-JP" sz="1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3,250</a:t>
            </a:r>
            <a:r>
              <a:rPr kumimoji="1" lang="ja-JP" altLang="en-US" sz="9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lang="ja-JP" altLang="en-US" sz="9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a:t>
            </a:r>
            <a:r>
              <a:rPr kumimoji="1" lang="ja-JP" altLang="en-US" sz="9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不足</a:t>
            </a:r>
            <a:endParaRPr kumimoji="1" lang="en-US" altLang="ja-JP"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83" name="テキスト ボックス 82">
            <a:extLst>
              <a:ext uri="{FF2B5EF4-FFF2-40B4-BE49-F238E27FC236}">
                <a16:creationId xmlns:a16="http://schemas.microsoft.com/office/drawing/2014/main" id="{1914C234-FEB0-45FD-A6A1-C8DBBFD8E6F6}"/>
              </a:ext>
            </a:extLst>
          </p:cNvPr>
          <p:cNvSpPr txBox="1"/>
          <p:nvPr/>
        </p:nvSpPr>
        <p:spPr>
          <a:xfrm>
            <a:off x="8176560" y="4785086"/>
            <a:ext cx="1663771" cy="261610"/>
          </a:xfrm>
          <a:prstGeom prst="rect">
            <a:avLst/>
          </a:prstGeom>
          <a:solidFill>
            <a:schemeClr val="bg1">
              <a:alpha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約</a:t>
            </a:r>
            <a:r>
              <a:rPr lang="en-US" altLang="ja-JP" sz="11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r>
              <a:rPr kumimoji="1" lang="en-US" altLang="ja-JP"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,930</a:t>
            </a:r>
            <a:r>
              <a:rPr kumimoji="1" lang="ja-JP" altLang="en-US" sz="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（人）</a:t>
            </a:r>
            <a:r>
              <a:rPr kumimoji="1" lang="ja-JP" altLang="en-US"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不足</a:t>
            </a:r>
            <a:endParaRPr kumimoji="1" lang="en-US" altLang="ja-JP" sz="105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21" name="テキスト ボックス 120">
            <a:extLst>
              <a:ext uri="{FF2B5EF4-FFF2-40B4-BE49-F238E27FC236}">
                <a16:creationId xmlns:a16="http://schemas.microsoft.com/office/drawing/2014/main" id="{925EE30E-487F-4A9B-8D62-6CD73FC7B8E1}"/>
              </a:ext>
            </a:extLst>
          </p:cNvPr>
          <p:cNvSpPr txBox="1"/>
          <p:nvPr/>
        </p:nvSpPr>
        <p:spPr>
          <a:xfrm>
            <a:off x="3530868" y="2450511"/>
            <a:ext cx="1663771" cy="261610"/>
          </a:xfrm>
          <a:prstGeom prst="rect">
            <a:avLst/>
          </a:prstGeom>
          <a:solidFill>
            <a:schemeClr val="bg1">
              <a:alpha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約</a:t>
            </a:r>
            <a:r>
              <a:rPr lang="en-US" altLang="ja-JP" sz="11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r>
              <a:rPr kumimoji="1" lang="en-US" altLang="ja-JP"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,380</a:t>
            </a:r>
            <a:r>
              <a:rPr kumimoji="1" lang="ja-JP" altLang="en-US" sz="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（台</a:t>
            </a:r>
            <a:r>
              <a:rPr kumimoji="1" lang="en-US" altLang="ja-JP" sz="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日）</a:t>
            </a:r>
            <a:r>
              <a:rPr kumimoji="1" lang="ja-JP" altLang="en-US"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不足</a:t>
            </a:r>
            <a:endParaRPr kumimoji="1" lang="en-US" altLang="ja-JP" sz="105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49" name="テキスト ボックス 148">
            <a:extLst>
              <a:ext uri="{FF2B5EF4-FFF2-40B4-BE49-F238E27FC236}">
                <a16:creationId xmlns:a16="http://schemas.microsoft.com/office/drawing/2014/main" id="{3BAB9EAC-FB78-4862-8C20-F1D6765BF9E2}"/>
              </a:ext>
            </a:extLst>
          </p:cNvPr>
          <p:cNvSpPr txBox="1"/>
          <p:nvPr/>
        </p:nvSpPr>
        <p:spPr>
          <a:xfrm>
            <a:off x="1310038" y="4860500"/>
            <a:ext cx="1663771" cy="276999"/>
          </a:xfrm>
          <a:prstGeom prst="rect">
            <a:avLst/>
          </a:prstGeom>
          <a:solidFill>
            <a:schemeClr val="bg1">
              <a:alpha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約</a:t>
            </a:r>
            <a:r>
              <a:rPr kumimoji="1" lang="en-US" altLang="ja-JP" sz="1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3,800</a:t>
            </a:r>
            <a:r>
              <a:rPr kumimoji="1" lang="ja-JP" altLang="en-US" sz="9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lang="ja-JP" altLang="en-US" sz="9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a:t>
            </a:r>
            <a:r>
              <a:rPr kumimoji="1" lang="ja-JP" altLang="en-US" sz="9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不足</a:t>
            </a:r>
            <a:endParaRPr kumimoji="1" lang="en-US" altLang="ja-JP"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0" name="テキスト ボックス 149">
            <a:extLst>
              <a:ext uri="{FF2B5EF4-FFF2-40B4-BE49-F238E27FC236}">
                <a16:creationId xmlns:a16="http://schemas.microsoft.com/office/drawing/2014/main" id="{5BCA90AB-7E48-4DEA-AC6F-7239B44B0116}"/>
              </a:ext>
            </a:extLst>
          </p:cNvPr>
          <p:cNvSpPr txBox="1"/>
          <p:nvPr/>
        </p:nvSpPr>
        <p:spPr>
          <a:xfrm>
            <a:off x="3549615" y="4997631"/>
            <a:ext cx="1663771" cy="261610"/>
          </a:xfrm>
          <a:prstGeom prst="rect">
            <a:avLst/>
          </a:prstGeom>
          <a:solidFill>
            <a:schemeClr val="bg1">
              <a:alpha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約</a:t>
            </a:r>
            <a:r>
              <a:rPr kumimoji="1" lang="en-US" altLang="ja-JP"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4,100</a:t>
            </a:r>
            <a:r>
              <a:rPr kumimoji="1" lang="ja-JP" altLang="en-US" sz="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lang="ja-JP" altLang="en-US" sz="8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a:t>
            </a:r>
            <a:r>
              <a:rPr kumimoji="1" lang="ja-JP" altLang="en-US" sz="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不足</a:t>
            </a:r>
            <a:endParaRPr kumimoji="1" lang="en-US" altLang="ja-JP" sz="105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08" name="テキスト ボックス 107">
            <a:extLst>
              <a:ext uri="{FF2B5EF4-FFF2-40B4-BE49-F238E27FC236}">
                <a16:creationId xmlns:a16="http://schemas.microsoft.com/office/drawing/2014/main" id="{8DB47138-7B53-4B0E-933D-FB43A1DDA877}"/>
              </a:ext>
            </a:extLst>
          </p:cNvPr>
          <p:cNvSpPr txBox="1"/>
          <p:nvPr/>
        </p:nvSpPr>
        <p:spPr>
          <a:xfrm>
            <a:off x="1288593" y="2304932"/>
            <a:ext cx="1663771" cy="276999"/>
          </a:xfrm>
          <a:prstGeom prst="rect">
            <a:avLst/>
          </a:prstGeom>
          <a:solidFill>
            <a:schemeClr val="bg1">
              <a:alpha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約</a:t>
            </a:r>
            <a:r>
              <a:rPr lang="en-US" altLang="ja-JP"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r>
              <a:rPr kumimoji="1" lang="en-US" altLang="ja-JP" sz="1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,180</a:t>
            </a:r>
            <a:r>
              <a:rPr kumimoji="1" lang="ja-JP" altLang="en-US" sz="9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（台</a:t>
            </a:r>
            <a:r>
              <a:rPr kumimoji="1" lang="en-US" altLang="ja-JP" sz="9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9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日）</a:t>
            </a:r>
            <a:r>
              <a:rPr kumimoji="1" lang="ja-JP" altLang="en-US" sz="1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不足</a:t>
            </a:r>
            <a:endParaRPr kumimoji="1" lang="en-US" altLang="ja-JP" sz="11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pic>
        <p:nvPicPr>
          <p:cNvPr id="3" name="図 2">
            <a:extLst>
              <a:ext uri="{FF2B5EF4-FFF2-40B4-BE49-F238E27FC236}">
                <a16:creationId xmlns:a16="http://schemas.microsoft.com/office/drawing/2014/main" id="{92A4E19A-D60C-4A69-94C7-93DA568C7E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820" y="1342251"/>
            <a:ext cx="4278325" cy="2150246"/>
          </a:xfrm>
          <a:prstGeom prst="rect">
            <a:avLst/>
          </a:prstGeom>
        </p:spPr>
      </p:pic>
    </p:spTree>
    <p:extLst>
      <p:ext uri="{BB962C8B-B14F-4D97-AF65-F5344CB8AC3E}">
        <p14:creationId xmlns:p14="http://schemas.microsoft.com/office/powerpoint/2010/main" val="374352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873D614-FB3F-4D39-BB2D-030E02A34B4E}"/>
              </a:ext>
            </a:extLst>
          </p:cNvPr>
          <p:cNvSpPr txBox="1"/>
          <p:nvPr/>
        </p:nvSpPr>
        <p:spPr>
          <a:xfrm>
            <a:off x="36932" y="2953969"/>
            <a:ext cx="9841800" cy="329262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975"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（１）エリア　</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a:t>
            </a:r>
            <a:r>
              <a:rPr lang="en-US" altLang="ja-JP" b="1" dirty="0">
                <a:solidFill>
                  <a:prstClr val="black"/>
                </a:solidFill>
                <a:latin typeface="Meiryo UI" panose="020B0604030504040204" pitchFamily="50" charset="-128"/>
                <a:ea typeface="Meiryo UI" panose="020B0604030504040204" pitchFamily="50" charset="-128"/>
              </a:rPr>
              <a:t>7</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狭隘な営業区域にとらわれず、</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府域全域を運行可能に</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（２）時間　</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P15</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国内外からの移動者ニーズに応えるためには</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時間運行を</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（３）移動の足の確保 </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P20</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①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営業区域・タクシー会社ごとの台数の緩和とともに、</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安全性・能力・やる気のある事業者が参入しやすい緩和を</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②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ドライバーの確保に向け、</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柔軟な働き方を認める仕組みの導入を</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（４）実施期間 </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P24</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万博期間中に加え、</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試行実施期間</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（観光客が増加する時期から）</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の設定を</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67801F41-F0F8-4F8E-A57C-C85B57DF43AF}"/>
              </a:ext>
            </a:extLst>
          </p:cNvPr>
          <p:cNvSpPr txBox="1"/>
          <p:nvPr/>
        </p:nvSpPr>
        <p:spPr>
          <a:xfrm>
            <a:off x="0" y="2472555"/>
            <a:ext cx="7287448" cy="400110"/>
          </a:xfrm>
          <a:prstGeom prst="rect">
            <a:avLst/>
          </a:prstGeom>
          <a:noFill/>
        </p:spPr>
        <p:txBody>
          <a:bodyPr wrap="square">
            <a:spAutoFit/>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万博期間中の日本版ライドシェア緩和のポイント</a:t>
            </a:r>
            <a:r>
              <a:rPr kumimoji="1" lang="en-US" altLang="ja-JP" sz="2000" b="1"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9" name="正方形/長方形 8">
            <a:extLst>
              <a:ext uri="{FF2B5EF4-FFF2-40B4-BE49-F238E27FC236}">
                <a16:creationId xmlns:a16="http://schemas.microsoft.com/office/drawing/2014/main" id="{17A2A595-B5D4-4FCE-B8D9-59E96025A119}"/>
              </a:ext>
            </a:extLst>
          </p:cNvPr>
          <p:cNvSpPr/>
          <p:nvPr/>
        </p:nvSpPr>
        <p:spPr>
          <a:xfrm>
            <a:off x="0" y="0"/>
            <a:ext cx="9906000" cy="461665"/>
          </a:xfrm>
          <a:prstGeom prst="rect">
            <a:avLst/>
          </a:prstGeom>
          <a:solidFill>
            <a:srgbClr val="083465"/>
          </a:solidFill>
        </p:spPr>
        <p:txBody>
          <a:bodyPr wrap="square" l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３．国家プロジェクトである万博期間中の緩和について</a:t>
            </a:r>
          </a:p>
        </p:txBody>
      </p:sp>
      <p:sp>
        <p:nvSpPr>
          <p:cNvPr id="14" name="テキスト ボックス 13">
            <a:extLst>
              <a:ext uri="{FF2B5EF4-FFF2-40B4-BE49-F238E27FC236}">
                <a16:creationId xmlns:a16="http://schemas.microsoft.com/office/drawing/2014/main" id="{762DA1DB-7AD1-4194-BCC7-EA6BA713F091}"/>
              </a:ext>
            </a:extLst>
          </p:cNvPr>
          <p:cNvSpPr txBox="1"/>
          <p:nvPr/>
        </p:nvSpPr>
        <p:spPr>
          <a:xfrm>
            <a:off x="64200" y="564045"/>
            <a:ext cx="9777600" cy="1706539"/>
          </a:xfrm>
          <a:prstGeom prst="rect">
            <a:avLst/>
          </a:prstGeom>
          <a:solidFill>
            <a:srgbClr val="D8E9FC"/>
          </a:solidFill>
          <a:ln w="6350">
            <a:noFill/>
          </a:ln>
          <a:effectLst/>
        </p:spPr>
        <p:txBody>
          <a:bodyPr wrap="square" tIns="72000" bIns="72000">
            <a:spAutoFit/>
          </a:bodyPr>
          <a:lstStyle>
            <a:defPPr>
              <a:defRPr lang="ja-JP"/>
            </a:defPPr>
            <a:lvl1pPr marL="285750" marR="0" lvl="0" indent="-285750" fontAlgn="auto">
              <a:lnSpc>
                <a:spcPct val="140000"/>
              </a:lnSpc>
              <a:spcBef>
                <a:spcPts val="0"/>
              </a:spcBef>
              <a:spcAft>
                <a:spcPts val="0"/>
              </a:spcAft>
              <a:buClrTx/>
              <a:buSzTx/>
              <a:buFont typeface="Wingdings" panose="05000000000000000000" pitchFamily="2" charset="2"/>
              <a:buChar char="l"/>
              <a:tabLst/>
              <a:defRPr sz="1400" b="0" u="none">
                <a:solidFill>
                  <a:prstClr val="black"/>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現在のタクシー不足や万博期間中の需給予測を踏まえると、</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万博来場者や国内外からの観光客が急増する万博期間を迎えた場合、さらに厳しい状況に</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万博の成功に向けては、</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 万博会場への快適な移動</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円滑な府域周遊・観光による「おもてなし」の実現</a:t>
            </a:r>
            <a:b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 府民の日常生活における移動の足の確保　  をすることが必要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二等辺三角形 9">
            <a:extLst>
              <a:ext uri="{FF2B5EF4-FFF2-40B4-BE49-F238E27FC236}">
                <a16:creationId xmlns:a16="http://schemas.microsoft.com/office/drawing/2014/main" id="{9221B1A9-22EF-42E3-B5B1-7137216D94A3}"/>
              </a:ext>
            </a:extLst>
          </p:cNvPr>
          <p:cNvSpPr/>
          <p:nvPr/>
        </p:nvSpPr>
        <p:spPr>
          <a:xfrm flipV="1">
            <a:off x="4383295" y="6069064"/>
            <a:ext cx="1139410" cy="26029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0A9A72E0-1D1B-489F-9862-150FC53EEC07}"/>
              </a:ext>
            </a:extLst>
          </p:cNvPr>
          <p:cNvSpPr txBox="1"/>
          <p:nvPr/>
        </p:nvSpPr>
        <p:spPr>
          <a:xfrm>
            <a:off x="343785" y="6375754"/>
            <a:ext cx="9218429" cy="401328"/>
          </a:xfrm>
          <a:prstGeom prst="rect">
            <a:avLst/>
          </a:prstGeom>
          <a:solidFill>
            <a:schemeClr val="accent4">
              <a:lumMod val="20000"/>
              <a:lumOff val="80000"/>
            </a:schemeClr>
          </a:solidFill>
          <a:ln w="38100" cmpd="thickThin">
            <a:solidFill>
              <a:srgbClr val="FF0000"/>
            </a:solidFill>
          </a:ln>
        </p:spPr>
        <p:txBody>
          <a:bodyPr wrap="square" lIns="180000" rIns="180000">
            <a:spAutoFit/>
          </a:bodyPr>
          <a:lstStyle>
            <a:defPPr>
              <a:defRPr lang="ja-JP"/>
            </a:defPPr>
            <a:lvl1pPr marR="0" lvl="0" indent="0" fontAlgn="auto">
              <a:lnSpc>
                <a:spcPct val="130000"/>
              </a:lnSpc>
              <a:spcBef>
                <a:spcPts val="0"/>
              </a:spcBef>
              <a:spcAft>
                <a:spcPts val="0"/>
              </a:spcAft>
              <a:buClrTx/>
              <a:buSzTx/>
              <a:buFont typeface="Wingdings" panose="05000000000000000000" pitchFamily="2" charset="2"/>
              <a:buNone/>
              <a:tabLst/>
              <a:defRPr sz="1600" b="0" i="0" u="none" strike="noStrike" cap="none" spc="0" normalizeH="0" baseline="0">
                <a:ln>
                  <a:noFill/>
                </a:ln>
                <a:solidFill>
                  <a:srgbClr val="FF0000"/>
                </a:solidFill>
                <a:effectLst/>
                <a:uLnTx/>
                <a:uFillTx/>
                <a:latin typeface="HG創英角ｺﾞｼｯｸUB" panose="020B0909000000000000" pitchFamily="49" charset="-128"/>
                <a:ea typeface="HG創英角ｺﾞｼｯｸUB" panose="020B0909000000000000" pitchFamily="49" charset="-128"/>
              </a:defRPr>
            </a:lvl1pPr>
          </a:lstStyle>
          <a:p>
            <a:pPr algn="ctr"/>
            <a:r>
              <a:rPr lang="ja-JP" altLang="en-US" sz="1800" dirty="0"/>
              <a:t>エリア・時間・台数の制限緩和などを通じて、「おもてなし」を実現</a:t>
            </a:r>
            <a:endParaRPr lang="en-US" altLang="ja-JP" sz="1800" dirty="0"/>
          </a:p>
        </p:txBody>
      </p:sp>
      <p:sp>
        <p:nvSpPr>
          <p:cNvPr id="13" name="スライド番号プレースホルダー 3">
            <a:extLst>
              <a:ext uri="{FF2B5EF4-FFF2-40B4-BE49-F238E27FC236}">
                <a16:creationId xmlns:a16="http://schemas.microsoft.com/office/drawing/2014/main" id="{DBAB5E43-2F9C-426E-A8D6-044A2092E58A}"/>
              </a:ext>
            </a:extLst>
          </p:cNvPr>
          <p:cNvSpPr>
            <a:spLocks noGrp="1"/>
          </p:cNvSpPr>
          <p:nvPr>
            <p:ph type="sldNum" sz="quarter" idx="12"/>
          </p:nvPr>
        </p:nvSpPr>
        <p:spPr>
          <a:xfrm>
            <a:off x="7649882" y="6544519"/>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1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1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1029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F0F3DA7-EEAC-4ACB-86AF-9CA6506FEE53}"/>
              </a:ext>
            </a:extLst>
          </p:cNvPr>
          <p:cNvSpPr/>
          <p:nvPr/>
        </p:nvSpPr>
        <p:spPr>
          <a:xfrm>
            <a:off x="0" y="0"/>
            <a:ext cx="9906000" cy="461665"/>
          </a:xfrm>
          <a:prstGeom prst="rect">
            <a:avLst/>
          </a:prstGeom>
          <a:solidFill>
            <a:srgbClr val="083465"/>
          </a:solidFill>
        </p:spPr>
        <p:txBody>
          <a:bodyPr wrap="square" l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1</a:t>
            </a:r>
            <a:r>
              <a:rPr kumimoji="1" lang="ja-JP" altLang="en-US" sz="24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）「府内全域」の必要性について</a:t>
            </a:r>
          </a:p>
        </p:txBody>
      </p:sp>
      <p:sp>
        <p:nvSpPr>
          <p:cNvPr id="12" name="テキスト ボックス 11">
            <a:extLst>
              <a:ext uri="{FF2B5EF4-FFF2-40B4-BE49-F238E27FC236}">
                <a16:creationId xmlns:a16="http://schemas.microsoft.com/office/drawing/2014/main" id="{5634F1F4-FF79-4CE4-A938-8B7E9CE899D8}"/>
              </a:ext>
            </a:extLst>
          </p:cNvPr>
          <p:cNvSpPr txBox="1"/>
          <p:nvPr/>
        </p:nvSpPr>
        <p:spPr>
          <a:xfrm>
            <a:off x="120444" y="649270"/>
            <a:ext cx="92202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１．外国人観光客の移動の特徴 </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＜資料①～⑤＞</a:t>
            </a:r>
            <a:endParaRPr kumimoji="1" lang="en-US" altLang="ja-JP" sz="2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70241596-E926-416E-AB4C-8E79ADDC4337}"/>
              </a:ext>
            </a:extLst>
          </p:cNvPr>
          <p:cNvSpPr txBox="1"/>
          <p:nvPr/>
        </p:nvSpPr>
        <p:spPr>
          <a:xfrm>
            <a:off x="339211" y="1059469"/>
            <a:ext cx="9288000" cy="1333378"/>
          </a:xfrm>
          <a:prstGeom prst="rect">
            <a:avLst/>
          </a:prstGeom>
          <a:solidFill>
            <a:srgbClr val="D8E9FC"/>
          </a:solid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外国人観光客は</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府内に</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平均約</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3.8</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大阪観光局調べ）</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5.5</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政府観光庁調べ）</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滞在</a:t>
            </a: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南北に立地する国際空港</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（関西国際空港、大阪国際空港）</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や市内中心部の新大阪駅から府内各地へ移動</a:t>
            </a: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大阪は</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多くの「観光地」、「宿泊地」、「飲食店」が広範囲に立地</a:t>
            </a: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狭隘な面積</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46</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位）</a:t>
            </a:r>
            <a:r>
              <a:rPr lang="ja-JP" altLang="en-US" sz="1600" b="1" dirty="0">
                <a:solidFill>
                  <a:prstClr val="black"/>
                </a:solidFill>
                <a:latin typeface="Meiryo UI" panose="020B0604030504040204" pitchFamily="50" charset="-128"/>
                <a:ea typeface="Meiryo UI" panose="020B0604030504040204" pitchFamily="50" charset="-128"/>
              </a:rPr>
              <a:t>であることから</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、複数の観光スポット等を効率的に周遊が可能</a:t>
            </a:r>
          </a:p>
        </p:txBody>
      </p:sp>
      <p:sp>
        <p:nvSpPr>
          <p:cNvPr id="15" name="テキスト ボックス 14">
            <a:extLst>
              <a:ext uri="{FF2B5EF4-FFF2-40B4-BE49-F238E27FC236}">
                <a16:creationId xmlns:a16="http://schemas.microsoft.com/office/drawing/2014/main" id="{0847617F-25FC-409D-947A-8A26F1181039}"/>
              </a:ext>
            </a:extLst>
          </p:cNvPr>
          <p:cNvSpPr txBox="1"/>
          <p:nvPr/>
        </p:nvSpPr>
        <p:spPr>
          <a:xfrm>
            <a:off x="120444" y="4074989"/>
            <a:ext cx="92202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Meiryo UI" panose="020B0604030504040204" pitchFamily="50" charset="-128"/>
                <a:ea typeface="Meiryo UI" panose="020B0604030504040204" pitchFamily="50" charset="-128"/>
              </a:rPr>
              <a:t>３</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．広域的な</a:t>
            </a:r>
            <a:r>
              <a:rPr lang="ja-JP" altLang="en-US" sz="2000" b="1" dirty="0">
                <a:solidFill>
                  <a:prstClr val="black"/>
                </a:solidFill>
                <a:latin typeface="Meiryo UI" panose="020B0604030504040204" pitchFamily="50" charset="-128"/>
                <a:ea typeface="Meiryo UI" panose="020B0604030504040204" pitchFamily="50" charset="-128"/>
              </a:rPr>
              <a:t>周遊</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への対応　</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＜資料⑥～⑦＞　</a:t>
            </a:r>
            <a:endParaRPr kumimoji="1" lang="en-US" altLang="ja-JP" sz="2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40C7C107-8D8F-422B-AA61-BDEE3CD8BCED}"/>
              </a:ext>
            </a:extLst>
          </p:cNvPr>
          <p:cNvSpPr txBox="1"/>
          <p:nvPr/>
        </p:nvSpPr>
        <p:spPr>
          <a:xfrm>
            <a:off x="339211" y="4467025"/>
            <a:ext cx="9288000" cy="1013291"/>
          </a:xfrm>
          <a:prstGeom prst="rect">
            <a:avLst/>
          </a:prstGeom>
          <a:solidFill>
            <a:srgbClr val="D8E9FC"/>
          </a:solidFill>
        </p:spPr>
        <p:txBody>
          <a:bodyPr wrap="square">
            <a:spAutoFit/>
          </a:bodyPr>
          <a:lstStyle/>
          <a:p>
            <a:pPr marL="285750" indent="-285750">
              <a:lnSpc>
                <a:spcPct val="130000"/>
              </a:lnSpc>
              <a:buFont typeface="Wingdings" panose="05000000000000000000" pitchFamily="2" charset="2"/>
              <a:buChar char="l"/>
              <a:defRPr/>
            </a:pPr>
            <a:r>
              <a:rPr lang="ja-JP" altLang="en-US" sz="1600" b="1" dirty="0">
                <a:solidFill>
                  <a:prstClr val="black"/>
                </a:solidFill>
                <a:latin typeface="Meiryo UI" panose="020B0604030504040204" pitchFamily="50" charset="-128"/>
                <a:ea typeface="Meiryo UI" panose="020B0604030504040204" pitchFamily="50" charset="-128"/>
              </a:rPr>
              <a:t>府内観光地の周遊や駅・空港間等の往復利用は、営業区域を跨いだ広域的な移動</a:t>
            </a:r>
            <a:endParaRPr lang="en-US" altLang="ja-JP" sz="1600" dirty="0">
              <a:solidFill>
                <a:prstClr val="black"/>
              </a:solidFill>
              <a:latin typeface="Meiryo UI" panose="020B0604030504040204" pitchFamily="50" charset="-128"/>
              <a:ea typeface="Meiryo UI" panose="020B0604030504040204" pitchFamily="50" charset="-128"/>
            </a:endParaRPr>
          </a:p>
          <a:p>
            <a:pPr marL="285750" lvl="0" indent="-285750">
              <a:lnSpc>
                <a:spcPct val="130000"/>
              </a:lnSpc>
              <a:buFont typeface="Wingdings" panose="05000000000000000000" pitchFamily="2" charset="2"/>
              <a:buChar char="l"/>
              <a:defRPr/>
            </a:pP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府内を円滑に周遊・観光してもらうためには、</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ライドシェアについては、現行のタクシー営業区域を越えて運行可能とした方が合理的</a:t>
            </a:r>
          </a:p>
        </p:txBody>
      </p:sp>
      <p:sp>
        <p:nvSpPr>
          <p:cNvPr id="18" name="二等辺三角形 17">
            <a:extLst>
              <a:ext uri="{FF2B5EF4-FFF2-40B4-BE49-F238E27FC236}">
                <a16:creationId xmlns:a16="http://schemas.microsoft.com/office/drawing/2014/main" id="{C7C937A1-E1FE-44D7-A592-44D60015024D}"/>
              </a:ext>
            </a:extLst>
          </p:cNvPr>
          <p:cNvSpPr/>
          <p:nvPr/>
        </p:nvSpPr>
        <p:spPr>
          <a:xfrm flipV="1">
            <a:off x="4053000" y="5633328"/>
            <a:ext cx="1800000" cy="26029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D22FEA74-6271-4FDB-A0FB-9D7AA02F78AA}"/>
              </a:ext>
            </a:extLst>
          </p:cNvPr>
          <p:cNvSpPr txBox="1"/>
          <p:nvPr/>
        </p:nvSpPr>
        <p:spPr>
          <a:xfrm>
            <a:off x="339210" y="6029151"/>
            <a:ext cx="9288001" cy="761427"/>
          </a:xfrm>
          <a:prstGeom prst="rect">
            <a:avLst/>
          </a:prstGeom>
          <a:solidFill>
            <a:schemeClr val="accent4">
              <a:lumMod val="20000"/>
              <a:lumOff val="80000"/>
            </a:schemeClr>
          </a:solidFill>
          <a:ln w="38100" cmpd="thickThin">
            <a:solidFill>
              <a:srgbClr val="FF0000"/>
            </a:solidFill>
          </a:ln>
        </p:spPr>
        <p:txBody>
          <a:bodyPr wrap="square" lIns="180000" rIns="180000">
            <a:spAutoFit/>
          </a:bodyPr>
          <a:lstStyle>
            <a:defPPr>
              <a:defRPr lang="ja-JP"/>
            </a:defPPr>
            <a:lvl1pPr marR="0" lvl="0" indent="0" algn="ctr" fontAlgn="auto">
              <a:lnSpc>
                <a:spcPct val="130000"/>
              </a:lnSpc>
              <a:spcBef>
                <a:spcPts val="0"/>
              </a:spcBef>
              <a:spcAft>
                <a:spcPts val="0"/>
              </a:spcAft>
              <a:buClrTx/>
              <a:buSzTx/>
              <a:buFont typeface="Wingdings" panose="05000000000000000000" pitchFamily="2" charset="2"/>
              <a:buNone/>
              <a:tabLst/>
              <a:defRPr b="0" i="0" u="none" strike="noStrike" cap="none" spc="0" normalizeH="0" baseline="0">
                <a:ln>
                  <a:noFill/>
                </a:ln>
                <a:solidFill>
                  <a:srgbClr val="FF0000"/>
                </a:solidFill>
                <a:effectLst/>
                <a:uLnTx/>
                <a:uFillTx/>
                <a:latin typeface="HG創英角ｺﾞｼｯｸUB" panose="020B0909000000000000" pitchFamily="49" charset="-128"/>
                <a:ea typeface="HG創英角ｺﾞｼｯｸUB" panose="020B0909000000000000" pitchFamily="49" charset="-128"/>
              </a:defRPr>
            </a:lvl1pPr>
          </a:lstStyle>
          <a:p>
            <a:r>
              <a:rPr lang="ja-JP" altLang="en-US" dirty="0"/>
              <a:t>万博期間中の府内の観光客の移動ニーズに対応したライドシェアには、</a:t>
            </a:r>
            <a:endParaRPr lang="en-US" altLang="ja-JP" dirty="0"/>
          </a:p>
          <a:p>
            <a:r>
              <a:rPr lang="ja-JP" altLang="en-US" dirty="0"/>
              <a:t>タクシー営業区域にとらわれない「府内全域」の運行エリアが必要</a:t>
            </a:r>
            <a:endParaRPr lang="en-US" altLang="ja-JP" dirty="0"/>
          </a:p>
        </p:txBody>
      </p:sp>
      <p:sp>
        <p:nvSpPr>
          <p:cNvPr id="10" name="テキスト ボックス 9">
            <a:extLst>
              <a:ext uri="{FF2B5EF4-FFF2-40B4-BE49-F238E27FC236}">
                <a16:creationId xmlns:a16="http://schemas.microsoft.com/office/drawing/2014/main" id="{CD229E3C-1D4F-448D-8F5E-950656F4D9C6}"/>
              </a:ext>
            </a:extLst>
          </p:cNvPr>
          <p:cNvSpPr txBox="1"/>
          <p:nvPr/>
        </p:nvSpPr>
        <p:spPr>
          <a:xfrm>
            <a:off x="120444" y="2527654"/>
            <a:ext cx="92202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Meiryo UI" panose="020B0604030504040204" pitchFamily="50" charset="-128"/>
                <a:ea typeface="Meiryo UI" panose="020B0604030504040204" pitchFamily="50" charset="-128"/>
              </a:rPr>
              <a:t>２</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．万博時のさらなる移動需要の増</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48A2072B-E63F-47B8-8A26-1D08ED73C538}"/>
              </a:ext>
            </a:extLst>
          </p:cNvPr>
          <p:cNvSpPr txBox="1"/>
          <p:nvPr/>
        </p:nvSpPr>
        <p:spPr>
          <a:xfrm>
            <a:off x="339211" y="2933720"/>
            <a:ext cx="9288000" cy="1013291"/>
          </a:xfrm>
          <a:prstGeom prst="rect">
            <a:avLst/>
          </a:prstGeom>
          <a:solidFill>
            <a:srgbClr val="D8E9FC"/>
          </a:solidFill>
        </p:spPr>
        <p:txBody>
          <a:bodyPr wrap="square">
            <a:spAutoFit/>
          </a:bodyPr>
          <a:lstStyle/>
          <a:p>
            <a:pPr marL="285750" indent="-285750">
              <a:lnSpc>
                <a:spcPct val="130000"/>
              </a:lnSpc>
              <a:buFont typeface="Wingdings" panose="05000000000000000000" pitchFamily="2" charset="2"/>
              <a:buChar char="l"/>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万博期間中</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は、国内外から</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万人もの方が来阪</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するとともに、</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インバウンドは</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年にかけてさらに増加</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見込み</a:t>
            </a:r>
            <a:endPar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indent="-285750">
              <a:lnSpc>
                <a:spcPct val="130000"/>
              </a:lnSpc>
              <a:buFont typeface="Wingdings" panose="05000000000000000000" pitchFamily="2" charset="2"/>
              <a:buChar char="l"/>
              <a:defRPr/>
            </a:pPr>
            <a:r>
              <a:rPr lang="ja-JP" altLang="en-US" sz="1600" b="1" dirty="0">
                <a:solidFill>
                  <a:prstClr val="black"/>
                </a:solidFill>
                <a:latin typeface="Meiryo UI" panose="020B0604030504040204" pitchFamily="50" charset="-128"/>
                <a:ea typeface="Meiryo UI" panose="020B0604030504040204" pitchFamily="50" charset="-128"/>
              </a:rPr>
              <a:t>万博来場者とインバウンドにより、府内の移動需要はこれまで以上に増加</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17" name="スライド番号プレースホルダー 3">
            <a:extLst>
              <a:ext uri="{FF2B5EF4-FFF2-40B4-BE49-F238E27FC236}">
                <a16:creationId xmlns:a16="http://schemas.microsoft.com/office/drawing/2014/main" id="{F0107AFC-DE2D-41ED-8215-8E6CC0E9D30C}"/>
              </a:ext>
            </a:extLst>
          </p:cNvPr>
          <p:cNvSpPr>
            <a:spLocks noGrp="1"/>
          </p:cNvSpPr>
          <p:nvPr>
            <p:ph type="sldNum" sz="quarter" idx="12"/>
          </p:nvPr>
        </p:nvSpPr>
        <p:spPr>
          <a:xfrm>
            <a:off x="7677150" y="6614445"/>
            <a:ext cx="2228850" cy="24355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1857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9BB8A793-A878-45CB-AFFE-DA934148672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238172" y="1433094"/>
            <a:ext cx="4558516" cy="5270795"/>
          </a:xfrm>
          <a:prstGeom prst="rect">
            <a:avLst/>
          </a:prstGeom>
          <a:effectLst>
            <a:outerShdw blurRad="50800" dist="38100" dir="2700000" algn="tl" rotWithShape="0">
              <a:prstClr val="black">
                <a:alpha val="40000"/>
              </a:prstClr>
            </a:outerShdw>
          </a:effectLst>
        </p:spPr>
      </p:pic>
      <p:sp>
        <p:nvSpPr>
          <p:cNvPr id="11" name="スライド番号プレースホルダー 3">
            <a:extLst>
              <a:ext uri="{FF2B5EF4-FFF2-40B4-BE49-F238E27FC236}">
                <a16:creationId xmlns:a16="http://schemas.microsoft.com/office/drawing/2014/main" id="{1AEC2DBD-8CD0-44F3-984D-B94AEF9F5128}"/>
              </a:ext>
            </a:extLst>
          </p:cNvPr>
          <p:cNvSpPr>
            <a:spLocks noGrp="1"/>
          </p:cNvSpPr>
          <p:nvPr>
            <p:ph type="sldNum" sz="quarter" idx="12"/>
          </p:nvPr>
        </p:nvSpPr>
        <p:spPr>
          <a:xfrm>
            <a:off x="7677150" y="6614445"/>
            <a:ext cx="2228850" cy="24355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B8014-55CF-4DD0-8DDF-2F1E874D5A5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01056300-15AB-4A26-B28A-5CCA1052FEE8}"/>
              </a:ext>
            </a:extLst>
          </p:cNvPr>
          <p:cNvSpPr txBox="1"/>
          <p:nvPr/>
        </p:nvSpPr>
        <p:spPr>
          <a:xfrm>
            <a:off x="4070980" y="6619302"/>
            <a:ext cx="2821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順位は、</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月実施　関西国際空港訪日外国人旅行客出口調査結果（大阪観光局）</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58" name="表 19">
            <a:extLst>
              <a:ext uri="{FF2B5EF4-FFF2-40B4-BE49-F238E27FC236}">
                <a16:creationId xmlns:a16="http://schemas.microsoft.com/office/drawing/2014/main" id="{08834929-F438-4F7C-B15B-B6FE42F92C2B}"/>
              </a:ext>
            </a:extLst>
          </p:cNvPr>
          <p:cNvGraphicFramePr>
            <a:graphicFrameLocks noGrp="1"/>
          </p:cNvGraphicFramePr>
          <p:nvPr/>
        </p:nvGraphicFramePr>
        <p:xfrm>
          <a:off x="410573" y="4450405"/>
          <a:ext cx="2160000" cy="1836000"/>
        </p:xfrm>
        <a:graphic>
          <a:graphicData uri="http://schemas.openxmlformats.org/drawingml/2006/table">
            <a:tbl>
              <a:tblPr firstRow="1" bandRow="1">
                <a:tableStyleId>{7DF18680-E054-41AD-8BC1-D1AEF772440D}</a:tableStyleId>
              </a:tblPr>
              <a:tblGrid>
                <a:gridCol w="252000">
                  <a:extLst>
                    <a:ext uri="{9D8B030D-6E8A-4147-A177-3AD203B41FA5}">
                      <a16:colId xmlns:a16="http://schemas.microsoft.com/office/drawing/2014/main" val="3340189176"/>
                    </a:ext>
                  </a:extLst>
                </a:gridCol>
                <a:gridCol w="1908000">
                  <a:extLst>
                    <a:ext uri="{9D8B030D-6E8A-4147-A177-3AD203B41FA5}">
                      <a16:colId xmlns:a16="http://schemas.microsoft.com/office/drawing/2014/main" val="1714982141"/>
                    </a:ext>
                  </a:extLst>
                </a:gridCol>
              </a:tblGrid>
              <a:tr h="576000">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泉州交通圏</a:t>
                      </a: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（泉大津市・和泉市・高石市・岸和田市・貝塚市・泉佐野市・泉南市・阪南市・忠岡町・熊取町・岬町・田尻町）</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FAD9B1"/>
                      </a:solidFill>
                      <a:prstDash val="solid"/>
                      <a:round/>
                      <a:headEnd type="none" w="med" len="med"/>
                      <a:tailEnd type="none" w="med" len="med"/>
                    </a:lnB>
                    <a:solidFill>
                      <a:srgbClr val="FAD9B1"/>
                    </a:solid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泉州交通圏</a:t>
                      </a: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BF6F">
                        <a:alpha val="50196"/>
                      </a:srgbClr>
                    </a:solidFill>
                  </a:tcPr>
                </a:tc>
                <a:extLst>
                  <a:ext uri="{0D108BD9-81ED-4DB2-BD59-A6C34878D82A}">
                    <a16:rowId xmlns:a16="http://schemas.microsoft.com/office/drawing/2014/main" val="1000232262"/>
                  </a:ext>
                </a:extLst>
              </a:tr>
              <a:tr h="252000">
                <a:tc rowSpan="5">
                  <a:txBody>
                    <a:bodyPr/>
                    <a:lstStyle/>
                    <a:p>
                      <a:pPr algn="ctr" fontAlgn="ct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FAD9B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D9B1"/>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りんくうアウトレット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842454"/>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FDBF6F">
                        <a:alpha val="20000"/>
                      </a:srgbClr>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泉南りんくう公園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468992"/>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FEDFB7"/>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岸和田城址</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【26</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061838"/>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FFF2E2"/>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犬鳴山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【31</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9132321"/>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FEDFB7"/>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とっとパーク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【31</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3609643"/>
                  </a:ext>
                </a:extLst>
              </a:tr>
            </a:tbl>
          </a:graphicData>
        </a:graphic>
      </p:graphicFrame>
      <p:graphicFrame>
        <p:nvGraphicFramePr>
          <p:cNvPr id="59" name="表 19">
            <a:extLst>
              <a:ext uri="{FF2B5EF4-FFF2-40B4-BE49-F238E27FC236}">
                <a16:creationId xmlns:a16="http://schemas.microsoft.com/office/drawing/2014/main" id="{41B73E1A-05F3-432D-93F2-9F687756A8D5}"/>
              </a:ext>
            </a:extLst>
          </p:cNvPr>
          <p:cNvGraphicFramePr>
            <a:graphicFrameLocks noGrp="1"/>
          </p:cNvGraphicFramePr>
          <p:nvPr>
            <p:extLst>
              <p:ext uri="{D42A27DB-BD31-4B8C-83A1-F6EECF244321}">
                <p14:modId xmlns:p14="http://schemas.microsoft.com/office/powerpoint/2010/main" val="1550931763"/>
              </p:ext>
            </p:extLst>
          </p:nvPr>
        </p:nvGraphicFramePr>
        <p:xfrm>
          <a:off x="6974417" y="1356506"/>
          <a:ext cx="2340000" cy="1631015"/>
        </p:xfrm>
        <a:graphic>
          <a:graphicData uri="http://schemas.openxmlformats.org/drawingml/2006/table">
            <a:tbl>
              <a:tblPr firstRow="1" bandRow="1">
                <a:tableStyleId>{7DF18680-E054-41AD-8BC1-D1AEF772440D}</a:tableStyleId>
              </a:tblPr>
              <a:tblGrid>
                <a:gridCol w="252000">
                  <a:extLst>
                    <a:ext uri="{9D8B030D-6E8A-4147-A177-3AD203B41FA5}">
                      <a16:colId xmlns:a16="http://schemas.microsoft.com/office/drawing/2014/main" val="3956015533"/>
                    </a:ext>
                  </a:extLst>
                </a:gridCol>
                <a:gridCol w="2088000">
                  <a:extLst>
                    <a:ext uri="{9D8B030D-6E8A-4147-A177-3AD203B41FA5}">
                      <a16:colId xmlns:a16="http://schemas.microsoft.com/office/drawing/2014/main" val="1714982141"/>
                    </a:ext>
                  </a:extLst>
                </a:gridCol>
              </a:tblGrid>
              <a:tr h="360000">
                <a:tc gridSpan="2">
                  <a:txBody>
                    <a:bodyPr/>
                    <a:lstStyle/>
                    <a:p>
                      <a:pPr algn="l" fontAlgn="ct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北摂交通圏</a:t>
                      </a:r>
                      <a:r>
                        <a:rPr lang="en-US" altLang="ja-JP" sz="600" b="0" i="0" u="none" strike="noStrike" dirty="0">
                          <a:solidFill>
                            <a:schemeClr val="tx1"/>
                          </a:solidFill>
                          <a:effectLst/>
                          <a:latin typeface="Meiryo UI" panose="020B0604030504040204" pitchFamily="50" charset="-128"/>
                          <a:ea typeface="Meiryo UI" panose="020B0604030504040204" pitchFamily="50" charset="-128"/>
                        </a:rPr>
                        <a:t>※5</a:t>
                      </a:r>
                    </a:p>
                    <a:p>
                      <a:pPr algn="l"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池田市・箕面市・高槻市・茨木市・摂津市・島本町）</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6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600" b="0" i="0" u="none" strike="noStrike" dirty="0">
                          <a:solidFill>
                            <a:schemeClr val="tx1"/>
                          </a:solidFill>
                          <a:effectLst/>
                          <a:latin typeface="Meiryo UI" panose="020B0604030504040204" pitchFamily="50" charset="-128"/>
                          <a:ea typeface="Meiryo UI" panose="020B0604030504040204" pitchFamily="50" charset="-128"/>
                        </a:rPr>
                        <a:t>上記に加え、豊中市のうち大阪国際空港の区域を含む</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E5FBA2"/>
                      </a:solidFill>
                      <a:prstDash val="solid"/>
                      <a:round/>
                      <a:headEnd type="none" w="med" len="med"/>
                      <a:tailEnd type="none" w="med" len="med"/>
                    </a:lnB>
                    <a:solidFill>
                      <a:srgbClr val="E5FBA2"/>
                    </a:solidFill>
                  </a:tcPr>
                </a:tc>
                <a:tc hMerge="1">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北摂交通圏</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2DF8A">
                        <a:alpha val="50196"/>
                      </a:srgbClr>
                    </a:solidFill>
                  </a:tcPr>
                </a:tc>
                <a:extLst>
                  <a:ext uri="{0D108BD9-81ED-4DB2-BD59-A6C34878D82A}">
                    <a16:rowId xmlns:a16="http://schemas.microsoft.com/office/drawing/2014/main" val="2843642457"/>
                  </a:ext>
                </a:extLst>
              </a:tr>
              <a:tr h="252000">
                <a:tc rowSpan="5">
                  <a:txBody>
                    <a:bodyPr/>
                    <a:lstStyle/>
                    <a:p>
                      <a:pPr algn="ctr" fontAlgn="ct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E5FBA2"/>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FBA2"/>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勝尾寺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９位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842454"/>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B2DF8A">
                        <a:alpha val="20000"/>
                      </a:srgbClr>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カップヌードルミュージアム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【17</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468992"/>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D8EFC4"/>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箕面大滝</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【20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061838"/>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F0F9E8"/>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サントリー山崎蒸溜所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【28</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9132321"/>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D8EFC4"/>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摂津峡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【38</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3609643"/>
                  </a:ext>
                </a:extLst>
              </a:tr>
            </a:tbl>
          </a:graphicData>
        </a:graphic>
      </p:graphicFrame>
      <p:graphicFrame>
        <p:nvGraphicFramePr>
          <p:cNvPr id="60" name="表 19">
            <a:extLst>
              <a:ext uri="{FF2B5EF4-FFF2-40B4-BE49-F238E27FC236}">
                <a16:creationId xmlns:a16="http://schemas.microsoft.com/office/drawing/2014/main" id="{B611061B-487C-4D3D-BB5B-BFD607D4882A}"/>
              </a:ext>
            </a:extLst>
          </p:cNvPr>
          <p:cNvGraphicFramePr>
            <a:graphicFrameLocks noGrp="1"/>
          </p:cNvGraphicFramePr>
          <p:nvPr>
            <p:extLst>
              <p:ext uri="{D42A27DB-BD31-4B8C-83A1-F6EECF244321}">
                <p14:modId xmlns:p14="http://schemas.microsoft.com/office/powerpoint/2010/main" val="3838472165"/>
              </p:ext>
            </p:extLst>
          </p:nvPr>
        </p:nvGraphicFramePr>
        <p:xfrm>
          <a:off x="6974417" y="3106447"/>
          <a:ext cx="2340000" cy="864000"/>
        </p:xfrm>
        <a:graphic>
          <a:graphicData uri="http://schemas.openxmlformats.org/drawingml/2006/table">
            <a:tbl>
              <a:tblPr firstRow="1" bandRow="1">
                <a:tableStyleId>{7DF18680-E054-41AD-8BC1-D1AEF772440D}</a:tableStyleId>
              </a:tblPr>
              <a:tblGrid>
                <a:gridCol w="252000">
                  <a:extLst>
                    <a:ext uri="{9D8B030D-6E8A-4147-A177-3AD203B41FA5}">
                      <a16:colId xmlns:a16="http://schemas.microsoft.com/office/drawing/2014/main" val="3139531777"/>
                    </a:ext>
                  </a:extLst>
                </a:gridCol>
                <a:gridCol w="2088000">
                  <a:extLst>
                    <a:ext uri="{9D8B030D-6E8A-4147-A177-3AD203B41FA5}">
                      <a16:colId xmlns:a16="http://schemas.microsoft.com/office/drawing/2014/main" val="1714982141"/>
                    </a:ext>
                  </a:extLst>
                </a:gridCol>
              </a:tblGrid>
              <a:tr h="360000">
                <a:tc gridSpan="2">
                  <a:txBody>
                    <a:bodyPr/>
                    <a:lstStyle/>
                    <a:p>
                      <a:pPr algn="l" fontAlgn="ct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河北交通圏</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（枚方市・寝屋川市・交野市・四條畷市・大東市）</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8FCF8A"/>
                      </a:solidFill>
                      <a:prstDash val="solid"/>
                      <a:round/>
                      <a:headEnd type="none" w="med" len="med"/>
                      <a:tailEnd type="none" w="med" len="med"/>
                    </a:lnB>
                    <a:solidFill>
                      <a:srgbClr val="8FCF8A"/>
                    </a:solidFill>
                  </a:tcPr>
                </a:tc>
                <a:tc hMerge="1">
                  <a:txBody>
                    <a:bodyPr/>
                    <a:lstStyle/>
                    <a:p>
                      <a:pPr algn="l" fontAlgn="ct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河北交通圏</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A02C">
                        <a:alpha val="50196"/>
                      </a:srgbClr>
                    </a:solidFill>
                  </a:tcPr>
                </a:tc>
                <a:extLst>
                  <a:ext uri="{0D108BD9-81ED-4DB2-BD59-A6C34878D82A}">
                    <a16:rowId xmlns:a16="http://schemas.microsoft.com/office/drawing/2014/main" val="2567937519"/>
                  </a:ext>
                </a:extLst>
              </a:tr>
              <a:tr h="252000">
                <a:tc rowSpan="2">
                  <a:txBody>
                    <a:bodyPr/>
                    <a:lstStyle/>
                    <a:p>
                      <a:pPr algn="ctr" fontAlgn="ct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8FCF8A"/>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FCF8A"/>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ひらかたパーク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【19</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842454"/>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33A02C">
                        <a:alpha val="20000"/>
                      </a:srgbClr>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鍵屋資料館と古い街並み</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468992"/>
                  </a:ext>
                </a:extLst>
              </a:tr>
            </a:tbl>
          </a:graphicData>
        </a:graphic>
      </p:graphicFrame>
      <p:graphicFrame>
        <p:nvGraphicFramePr>
          <p:cNvPr id="61" name="表 19">
            <a:extLst>
              <a:ext uri="{FF2B5EF4-FFF2-40B4-BE49-F238E27FC236}">
                <a16:creationId xmlns:a16="http://schemas.microsoft.com/office/drawing/2014/main" id="{D62762AC-127A-4AEE-8E5F-DD759B29C1F9}"/>
              </a:ext>
            </a:extLst>
          </p:cNvPr>
          <p:cNvGraphicFramePr>
            <a:graphicFrameLocks noGrp="1"/>
          </p:cNvGraphicFramePr>
          <p:nvPr>
            <p:extLst>
              <p:ext uri="{D42A27DB-BD31-4B8C-83A1-F6EECF244321}">
                <p14:modId xmlns:p14="http://schemas.microsoft.com/office/powerpoint/2010/main" val="2663554401"/>
              </p:ext>
            </p:extLst>
          </p:nvPr>
        </p:nvGraphicFramePr>
        <p:xfrm>
          <a:off x="6974417" y="4126579"/>
          <a:ext cx="2340000" cy="1368000"/>
        </p:xfrm>
        <a:graphic>
          <a:graphicData uri="http://schemas.openxmlformats.org/drawingml/2006/table">
            <a:tbl>
              <a:tblPr firstRow="1" bandRow="1">
                <a:tableStyleId>{7DF18680-E054-41AD-8BC1-D1AEF772440D}</a:tableStyleId>
              </a:tblPr>
              <a:tblGrid>
                <a:gridCol w="252000">
                  <a:extLst>
                    <a:ext uri="{9D8B030D-6E8A-4147-A177-3AD203B41FA5}">
                      <a16:colId xmlns:a16="http://schemas.microsoft.com/office/drawing/2014/main" val="2737217268"/>
                    </a:ext>
                  </a:extLst>
                </a:gridCol>
                <a:gridCol w="2088000">
                  <a:extLst>
                    <a:ext uri="{9D8B030D-6E8A-4147-A177-3AD203B41FA5}">
                      <a16:colId xmlns:a16="http://schemas.microsoft.com/office/drawing/2014/main" val="1714982141"/>
                    </a:ext>
                  </a:extLst>
                </a:gridCol>
              </a:tblGrid>
              <a:tr h="360000">
                <a:tc gridSpan="2">
                  <a:txBody>
                    <a:bodyPr/>
                    <a:lstStyle/>
                    <a:p>
                      <a:pPr algn="l" fontAlgn="ct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河南交通圏</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（松原市・藤井寺市・柏原市・羽曳野市）</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F9AEF0"/>
                      </a:solidFill>
                      <a:prstDash val="solid"/>
                      <a:round/>
                      <a:headEnd type="none" w="med" len="med"/>
                      <a:tailEnd type="none" w="med" len="med"/>
                    </a:lnB>
                    <a:solidFill>
                      <a:srgbClr val="F9AEF0"/>
                    </a:solidFill>
                  </a:tcPr>
                </a:tc>
                <a:tc hMerge="1">
                  <a:txBody>
                    <a:bodyPr/>
                    <a:lstStyle/>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3BB8">
                        <a:alpha val="50196"/>
                      </a:srgbClr>
                    </a:solidFill>
                  </a:tcPr>
                </a:tc>
                <a:extLst>
                  <a:ext uri="{0D108BD9-81ED-4DB2-BD59-A6C34878D82A}">
                    <a16:rowId xmlns:a16="http://schemas.microsoft.com/office/drawing/2014/main" val="3556959224"/>
                  </a:ext>
                </a:extLst>
              </a:tr>
              <a:tr h="252000">
                <a:tc rowSpan="4">
                  <a:txBody>
                    <a:bodyPr/>
                    <a:lstStyle/>
                    <a:p>
                      <a:pPr algn="ctr" fontAlgn="ct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F9AEF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AEF0"/>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布忍神社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842454"/>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CB3BB8">
                        <a:alpha val="20000"/>
                      </a:srgbClr>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羽曳野市の焼肉屋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【29</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468992"/>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E59DDB"/>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百舌鳥・古市古墳群</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【36</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algn="l" fontAlgn="ctr"/>
                      <a:r>
                        <a:rPr lang="en-US" altLang="ja-JP" sz="6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600" b="0" i="0" u="none" strike="noStrike" dirty="0">
                          <a:solidFill>
                            <a:schemeClr val="tx1"/>
                          </a:solidFill>
                          <a:effectLst/>
                          <a:latin typeface="Meiryo UI" panose="020B0604030504040204" pitchFamily="50" charset="-128"/>
                          <a:ea typeface="Meiryo UI" panose="020B0604030504040204" pitchFamily="50" charset="-128"/>
                        </a:rPr>
                        <a:t>一部大阪市交通圏（堺市）も含む</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061838"/>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F5D8F1"/>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カタシモワイナリー</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447260"/>
                  </a:ext>
                </a:extLst>
              </a:tr>
            </a:tbl>
          </a:graphicData>
        </a:graphic>
      </p:graphicFrame>
      <p:graphicFrame>
        <p:nvGraphicFramePr>
          <p:cNvPr id="62" name="表 19">
            <a:extLst>
              <a:ext uri="{FF2B5EF4-FFF2-40B4-BE49-F238E27FC236}">
                <a16:creationId xmlns:a16="http://schemas.microsoft.com/office/drawing/2014/main" id="{D34665F6-7601-459E-89E1-524ACDAF290F}"/>
              </a:ext>
            </a:extLst>
          </p:cNvPr>
          <p:cNvGraphicFramePr>
            <a:graphicFrameLocks noGrp="1"/>
          </p:cNvGraphicFramePr>
          <p:nvPr>
            <p:extLst>
              <p:ext uri="{D42A27DB-BD31-4B8C-83A1-F6EECF244321}">
                <p14:modId xmlns:p14="http://schemas.microsoft.com/office/powerpoint/2010/main" val="3319232885"/>
              </p:ext>
            </p:extLst>
          </p:nvPr>
        </p:nvGraphicFramePr>
        <p:xfrm>
          <a:off x="6988283" y="5628397"/>
          <a:ext cx="2340000" cy="1188000"/>
        </p:xfrm>
        <a:graphic>
          <a:graphicData uri="http://schemas.openxmlformats.org/drawingml/2006/table">
            <a:tbl>
              <a:tblPr firstRow="1" bandRow="1">
                <a:tableStyleId>{7DF18680-E054-41AD-8BC1-D1AEF772440D}</a:tableStyleId>
              </a:tblPr>
              <a:tblGrid>
                <a:gridCol w="252000">
                  <a:extLst>
                    <a:ext uri="{9D8B030D-6E8A-4147-A177-3AD203B41FA5}">
                      <a16:colId xmlns:a16="http://schemas.microsoft.com/office/drawing/2014/main" val="2185306912"/>
                    </a:ext>
                  </a:extLst>
                </a:gridCol>
                <a:gridCol w="2088000">
                  <a:extLst>
                    <a:ext uri="{9D8B030D-6E8A-4147-A177-3AD203B41FA5}">
                      <a16:colId xmlns:a16="http://schemas.microsoft.com/office/drawing/2014/main" val="1714982141"/>
                    </a:ext>
                  </a:extLst>
                </a:gridCol>
              </a:tblGrid>
              <a:tr h="432000">
                <a:tc gridSpan="2">
                  <a:txBody>
                    <a:bodyPr/>
                    <a:lstStyle/>
                    <a:p>
                      <a:pPr algn="l" fontAlgn="ct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河南</a:t>
                      </a:r>
                      <a:r>
                        <a:rPr lang="en-US" altLang="ja-JP" sz="1000" b="1" i="0" u="none" strike="noStrike" dirty="0">
                          <a:solidFill>
                            <a:schemeClr val="tx1"/>
                          </a:solidFill>
                          <a:effectLst/>
                          <a:latin typeface="Meiryo UI" panose="020B0604030504040204" pitchFamily="50" charset="-128"/>
                          <a:ea typeface="Meiryo UI" panose="020B0604030504040204" pitchFamily="50" charset="-128"/>
                        </a:rPr>
                        <a:t>B</a:t>
                      </a: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交通圏</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（富田林市・河内長野市・大阪狭山市・河南町・太子町・</a:t>
                      </a:r>
                      <a:r>
                        <a:rPr lang="ja-JP" altLang="en-US" sz="800" b="0" i="0" u="none" strike="noStrike">
                          <a:solidFill>
                            <a:schemeClr val="tx1"/>
                          </a:solidFill>
                          <a:effectLst/>
                          <a:latin typeface="Meiryo UI" panose="020B0604030504040204" pitchFamily="50" charset="-128"/>
                          <a:ea typeface="Meiryo UI" panose="020B0604030504040204" pitchFamily="50" charset="-128"/>
                        </a:rPr>
                        <a:t>千早赤阪村・旧美原町の</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区域）</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3B0B0"/>
                      </a:solidFill>
                      <a:prstDash val="solid"/>
                      <a:round/>
                      <a:headEnd type="none" w="med" len="med"/>
                      <a:tailEnd type="none" w="med" len="med"/>
                    </a:lnB>
                    <a:solidFill>
                      <a:srgbClr val="D3B0B0"/>
                    </a:solidFill>
                  </a:tcPr>
                </a:tc>
                <a:tc hMerge="1">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河南</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B</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交通圏</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674634"/>
                  </a:ext>
                </a:extLst>
              </a:tr>
              <a:tr h="252000">
                <a:tc rowSpan="3">
                  <a:txBody>
                    <a:bodyPr/>
                    <a:lstStyle/>
                    <a:p>
                      <a:pPr algn="ctr" fontAlgn="ct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D3B0B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3B0B0"/>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金剛山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842454"/>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978888">
                        <a:alpha val="20000"/>
                      </a:srgbClr>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富田林市寺内町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468992"/>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CBC3C3"/>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関西サイクルスポーツセンター</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061838"/>
                  </a:ext>
                </a:extLst>
              </a:tr>
            </a:tbl>
          </a:graphicData>
        </a:graphic>
      </p:graphicFrame>
      <p:sp>
        <p:nvSpPr>
          <p:cNvPr id="71" name="テキスト ボックス 70">
            <a:extLst>
              <a:ext uri="{FF2B5EF4-FFF2-40B4-BE49-F238E27FC236}">
                <a16:creationId xmlns:a16="http://schemas.microsoft.com/office/drawing/2014/main" id="{8E9D5CE8-F32A-40D8-BD1D-D17E019D420F}"/>
              </a:ext>
            </a:extLst>
          </p:cNvPr>
          <p:cNvSpPr txBox="1"/>
          <p:nvPr/>
        </p:nvSpPr>
        <p:spPr>
          <a:xfrm>
            <a:off x="4646751" y="6436474"/>
            <a:ext cx="2198790" cy="1692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500" dirty="0">
                <a:solidFill>
                  <a:prstClr val="black"/>
                </a:solidFill>
                <a:latin typeface="Meiryo UI" panose="020B0604030504040204" pitchFamily="50" charset="-128"/>
                <a:ea typeface="Meiryo UI" panose="020B0604030504040204" pitchFamily="50" charset="-128"/>
              </a:rPr>
              <a:t>=</a:t>
            </a:r>
            <a:r>
              <a:rPr lang="ja-JP" altLang="en-US" sz="500" dirty="0">
                <a:solidFill>
                  <a:prstClr val="black"/>
                </a:solidFill>
                <a:latin typeface="Meiryo UI" panose="020B0604030504040204" pitchFamily="50" charset="-128"/>
                <a:ea typeface="Meiryo UI" panose="020B0604030504040204" pitchFamily="50" charset="-128"/>
              </a:rPr>
              <a:t>観光施設（</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大阪観光局による入込調査対象施設等より大阪府が作成）</a:t>
            </a:r>
          </a:p>
        </p:txBody>
      </p:sp>
      <p:sp>
        <p:nvSpPr>
          <p:cNvPr id="198" name="円弧 15">
            <a:extLst>
              <a:ext uri="{FF2B5EF4-FFF2-40B4-BE49-F238E27FC236}">
                <a16:creationId xmlns:a16="http://schemas.microsoft.com/office/drawing/2014/main" id="{D51E67E1-9E4A-425E-93A2-2E8845515403}"/>
              </a:ext>
            </a:extLst>
          </p:cNvPr>
          <p:cNvSpPr/>
          <p:nvPr/>
        </p:nvSpPr>
        <p:spPr>
          <a:xfrm rot="17259812" flipH="1" flipV="1">
            <a:off x="3996762" y="4746340"/>
            <a:ext cx="1235424" cy="1660899"/>
          </a:xfrm>
          <a:custGeom>
            <a:avLst/>
            <a:gdLst>
              <a:gd name="connsiteX0" fmla="*/ 638583 w 1277166"/>
              <a:gd name="connsiteY0" fmla="*/ 0 h 4287343"/>
              <a:gd name="connsiteX1" fmla="*/ 1277166 w 1277166"/>
              <a:gd name="connsiteY1" fmla="*/ 2143672 h 4287343"/>
              <a:gd name="connsiteX2" fmla="*/ 638583 w 1277166"/>
              <a:gd name="connsiteY2" fmla="*/ 2143672 h 4287343"/>
              <a:gd name="connsiteX3" fmla="*/ 638583 w 1277166"/>
              <a:gd name="connsiteY3" fmla="*/ 0 h 4287343"/>
              <a:gd name="connsiteX0" fmla="*/ 638583 w 1277166"/>
              <a:gd name="connsiteY0" fmla="*/ 0 h 4287343"/>
              <a:gd name="connsiteX1" fmla="*/ 1277166 w 1277166"/>
              <a:gd name="connsiteY1" fmla="*/ 2143672 h 4287343"/>
              <a:gd name="connsiteX0" fmla="*/ 0 w 638583"/>
              <a:gd name="connsiteY0" fmla="*/ 0 h 2563422"/>
              <a:gd name="connsiteX1" fmla="*/ 638583 w 638583"/>
              <a:gd name="connsiteY1" fmla="*/ 2143672 h 2563422"/>
              <a:gd name="connsiteX2" fmla="*/ 0 w 638583"/>
              <a:gd name="connsiteY2" fmla="*/ 2143672 h 2563422"/>
              <a:gd name="connsiteX3" fmla="*/ 0 w 638583"/>
              <a:gd name="connsiteY3" fmla="*/ 0 h 2563422"/>
              <a:gd name="connsiteX0" fmla="*/ 0 w 638583"/>
              <a:gd name="connsiteY0" fmla="*/ 0 h 2563422"/>
              <a:gd name="connsiteX1" fmla="*/ 545066 w 638583"/>
              <a:gd name="connsiteY1" fmla="*/ 2563422 h 2563422"/>
              <a:gd name="connsiteX0" fmla="*/ 72798 w 711381"/>
              <a:gd name="connsiteY0" fmla="*/ 0 h 2563422"/>
              <a:gd name="connsiteX1" fmla="*/ 711381 w 711381"/>
              <a:gd name="connsiteY1" fmla="*/ 2143672 h 2563422"/>
              <a:gd name="connsiteX2" fmla="*/ 0 w 711381"/>
              <a:gd name="connsiteY2" fmla="*/ 2166186 h 2563422"/>
              <a:gd name="connsiteX3" fmla="*/ 72798 w 711381"/>
              <a:gd name="connsiteY3" fmla="*/ 0 h 2563422"/>
              <a:gd name="connsiteX0" fmla="*/ 72798 w 711381"/>
              <a:gd name="connsiteY0" fmla="*/ 0 h 2563422"/>
              <a:gd name="connsiteX1" fmla="*/ 617864 w 711381"/>
              <a:gd name="connsiteY1" fmla="*/ 2563422 h 2563422"/>
              <a:gd name="connsiteX0" fmla="*/ 103066 w 741649"/>
              <a:gd name="connsiteY0" fmla="*/ 0 h 2563422"/>
              <a:gd name="connsiteX1" fmla="*/ 741649 w 741649"/>
              <a:gd name="connsiteY1" fmla="*/ 2143672 h 2563422"/>
              <a:gd name="connsiteX2" fmla="*/ 30268 w 741649"/>
              <a:gd name="connsiteY2" fmla="*/ 2166186 h 2563422"/>
              <a:gd name="connsiteX3" fmla="*/ 103066 w 741649"/>
              <a:gd name="connsiteY3" fmla="*/ 0 h 2563422"/>
              <a:gd name="connsiteX0" fmla="*/ 103066 w 741649"/>
              <a:gd name="connsiteY0" fmla="*/ 0 h 2563422"/>
              <a:gd name="connsiteX1" fmla="*/ 648132 w 741649"/>
              <a:gd name="connsiteY1" fmla="*/ 2563422 h 2563422"/>
              <a:gd name="connsiteX0" fmla="*/ 103066 w 741649"/>
              <a:gd name="connsiteY0" fmla="*/ 58448 h 2621870"/>
              <a:gd name="connsiteX1" fmla="*/ 741649 w 741649"/>
              <a:gd name="connsiteY1" fmla="*/ 2202120 h 2621870"/>
              <a:gd name="connsiteX2" fmla="*/ 30268 w 741649"/>
              <a:gd name="connsiteY2" fmla="*/ 2224634 h 2621870"/>
              <a:gd name="connsiteX3" fmla="*/ 103066 w 741649"/>
              <a:gd name="connsiteY3" fmla="*/ 58448 h 2621870"/>
              <a:gd name="connsiteX0" fmla="*/ 75419 w 741649"/>
              <a:gd name="connsiteY0" fmla="*/ 0 h 2621870"/>
              <a:gd name="connsiteX1" fmla="*/ 648132 w 741649"/>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58448 h 2621870"/>
              <a:gd name="connsiteX1" fmla="*/ 885265 w 885265"/>
              <a:gd name="connsiteY1" fmla="*/ 2026897 h 2621870"/>
              <a:gd name="connsiteX2" fmla="*/ 30268 w 885265"/>
              <a:gd name="connsiteY2" fmla="*/ 2224634 h 2621870"/>
              <a:gd name="connsiteX3" fmla="*/ 103066 w 885265"/>
              <a:gd name="connsiteY3" fmla="*/ 58448 h 2621870"/>
              <a:gd name="connsiteX0" fmla="*/ 75419 w 885265"/>
              <a:gd name="connsiteY0" fmla="*/ 0 h 2621870"/>
              <a:gd name="connsiteX1" fmla="*/ 648132 w 885265"/>
              <a:gd name="connsiteY1" fmla="*/ 2621870 h 2621870"/>
              <a:gd name="connsiteX0" fmla="*/ 103066 w 885265"/>
              <a:gd name="connsiteY0" fmla="*/ 400338 h 2963760"/>
              <a:gd name="connsiteX1" fmla="*/ 885265 w 885265"/>
              <a:gd name="connsiteY1" fmla="*/ 2368787 h 2963760"/>
              <a:gd name="connsiteX2" fmla="*/ 30268 w 885265"/>
              <a:gd name="connsiteY2" fmla="*/ 2566524 h 2963760"/>
              <a:gd name="connsiteX3" fmla="*/ 103066 w 885265"/>
              <a:gd name="connsiteY3" fmla="*/ 400338 h 2963760"/>
              <a:gd name="connsiteX0" fmla="*/ 76641 w 885265"/>
              <a:gd name="connsiteY0" fmla="*/ 0 h 2963760"/>
              <a:gd name="connsiteX1" fmla="*/ 648132 w 885265"/>
              <a:gd name="connsiteY1" fmla="*/ 2963760 h 2963760"/>
              <a:gd name="connsiteX0" fmla="*/ 103066 w 885265"/>
              <a:gd name="connsiteY0" fmla="*/ 400338 h 2813623"/>
              <a:gd name="connsiteX1" fmla="*/ 885265 w 885265"/>
              <a:gd name="connsiteY1" fmla="*/ 2368787 h 2813623"/>
              <a:gd name="connsiteX2" fmla="*/ 30268 w 885265"/>
              <a:gd name="connsiteY2" fmla="*/ 2566524 h 2813623"/>
              <a:gd name="connsiteX3" fmla="*/ 103066 w 885265"/>
              <a:gd name="connsiteY3" fmla="*/ 400338 h 2813623"/>
              <a:gd name="connsiteX0" fmla="*/ 76641 w 885265"/>
              <a:gd name="connsiteY0" fmla="*/ 0 h 2813623"/>
              <a:gd name="connsiteX1" fmla="*/ 797089 w 885265"/>
              <a:gd name="connsiteY1" fmla="*/ 2813623 h 2813623"/>
              <a:gd name="connsiteX0" fmla="*/ 103066 w 885265"/>
              <a:gd name="connsiteY0" fmla="*/ 1656196 h 4069481"/>
              <a:gd name="connsiteX1" fmla="*/ 885265 w 885265"/>
              <a:gd name="connsiteY1" fmla="*/ 3624645 h 4069481"/>
              <a:gd name="connsiteX2" fmla="*/ 30268 w 885265"/>
              <a:gd name="connsiteY2" fmla="*/ 3822382 h 4069481"/>
              <a:gd name="connsiteX3" fmla="*/ 103066 w 885265"/>
              <a:gd name="connsiteY3" fmla="*/ 1656196 h 4069481"/>
              <a:gd name="connsiteX0" fmla="*/ 219935 w 885265"/>
              <a:gd name="connsiteY0" fmla="*/ -1 h 4069481"/>
              <a:gd name="connsiteX1" fmla="*/ 797089 w 885265"/>
              <a:gd name="connsiteY1" fmla="*/ 4069481 h 4069481"/>
            </a:gdLst>
            <a:ahLst/>
            <a:cxnLst>
              <a:cxn ang="0">
                <a:pos x="connsiteX0" y="connsiteY0"/>
              </a:cxn>
              <a:cxn ang="0">
                <a:pos x="connsiteX1" y="connsiteY1"/>
              </a:cxn>
            </a:cxnLst>
            <a:rect l="l" t="t" r="r" b="b"/>
            <a:pathLst>
              <a:path w="885265" h="4069481" stroke="0" extrusionOk="0">
                <a:moveTo>
                  <a:pt x="103066" y="1656196"/>
                </a:moveTo>
                <a:cubicBezTo>
                  <a:pt x="455746" y="1656196"/>
                  <a:pt x="885265" y="2440728"/>
                  <a:pt x="885265" y="3624645"/>
                </a:cubicBezTo>
                <a:cubicBezTo>
                  <a:pt x="762779" y="3643489"/>
                  <a:pt x="315267" y="3756470"/>
                  <a:pt x="30268" y="3822382"/>
                </a:cubicBezTo>
                <a:cubicBezTo>
                  <a:pt x="-60260" y="3059251"/>
                  <a:pt x="78800" y="2378258"/>
                  <a:pt x="103066" y="1656196"/>
                </a:cubicBezTo>
                <a:close/>
              </a:path>
              <a:path w="885265" h="4069481" fill="none">
                <a:moveTo>
                  <a:pt x="219935" y="-1"/>
                </a:moveTo>
                <a:cubicBezTo>
                  <a:pt x="572615" y="-1"/>
                  <a:pt x="797089" y="2885564"/>
                  <a:pt x="797089" y="4069481"/>
                </a:cubicBezTo>
              </a:path>
            </a:pathLst>
          </a:custGeom>
          <a:ln w="952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9" name="Oval 4">
            <a:extLst>
              <a:ext uri="{FF2B5EF4-FFF2-40B4-BE49-F238E27FC236}">
                <a16:creationId xmlns:a16="http://schemas.microsoft.com/office/drawing/2014/main" id="{D6748F96-9D52-44F8-99BB-AC0BEBF37EB7}"/>
              </a:ext>
            </a:extLst>
          </p:cNvPr>
          <p:cNvSpPr>
            <a:spLocks noChangeArrowheads="1"/>
          </p:cNvSpPr>
          <p:nvPr/>
        </p:nvSpPr>
        <p:spPr bwMode="auto">
          <a:xfrm>
            <a:off x="4945641" y="3498352"/>
            <a:ext cx="337308" cy="299160"/>
          </a:xfrm>
          <a:prstGeom prst="ellipse">
            <a:avLst/>
          </a:prstGeom>
          <a:gradFill rotWithShape="1">
            <a:gsLst>
              <a:gs pos="0">
                <a:schemeClr val="bg1"/>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0" name="Oval 4">
            <a:extLst>
              <a:ext uri="{FF2B5EF4-FFF2-40B4-BE49-F238E27FC236}">
                <a16:creationId xmlns:a16="http://schemas.microsoft.com/office/drawing/2014/main" id="{5BADFD59-6D97-4760-907C-3542B549DE7D}"/>
              </a:ext>
            </a:extLst>
          </p:cNvPr>
          <p:cNvSpPr>
            <a:spLocks noChangeArrowheads="1"/>
          </p:cNvSpPr>
          <p:nvPr/>
        </p:nvSpPr>
        <p:spPr bwMode="auto">
          <a:xfrm>
            <a:off x="4478097" y="3034976"/>
            <a:ext cx="337308" cy="299160"/>
          </a:xfrm>
          <a:prstGeom prst="ellipse">
            <a:avLst/>
          </a:prstGeom>
          <a:gradFill rotWithShape="1">
            <a:gsLst>
              <a:gs pos="0">
                <a:schemeClr val="bg1"/>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1" name="Oval 4">
            <a:extLst>
              <a:ext uri="{FF2B5EF4-FFF2-40B4-BE49-F238E27FC236}">
                <a16:creationId xmlns:a16="http://schemas.microsoft.com/office/drawing/2014/main" id="{22BE9E21-DACA-4244-B316-47F255FED4A7}"/>
              </a:ext>
            </a:extLst>
          </p:cNvPr>
          <p:cNvSpPr>
            <a:spLocks noChangeArrowheads="1"/>
          </p:cNvSpPr>
          <p:nvPr/>
        </p:nvSpPr>
        <p:spPr bwMode="auto">
          <a:xfrm>
            <a:off x="3135512" y="5418681"/>
            <a:ext cx="337308" cy="299160"/>
          </a:xfrm>
          <a:prstGeom prst="ellipse">
            <a:avLst/>
          </a:prstGeom>
          <a:gradFill rotWithShape="1">
            <a:gsLst>
              <a:gs pos="0">
                <a:schemeClr val="bg1"/>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フリーフォーム: 図形 23">
            <a:extLst>
              <a:ext uri="{FF2B5EF4-FFF2-40B4-BE49-F238E27FC236}">
                <a16:creationId xmlns:a16="http://schemas.microsoft.com/office/drawing/2014/main" id="{9EC9BCB6-586A-44D8-BD2A-8A4DC298E541}"/>
              </a:ext>
            </a:extLst>
          </p:cNvPr>
          <p:cNvSpPr/>
          <p:nvPr/>
        </p:nvSpPr>
        <p:spPr>
          <a:xfrm>
            <a:off x="3515431" y="4126579"/>
            <a:ext cx="1447800" cy="1409700"/>
          </a:xfrm>
          <a:custGeom>
            <a:avLst/>
            <a:gdLst>
              <a:gd name="connsiteX0" fmla="*/ 1447800 w 1447800"/>
              <a:gd name="connsiteY0" fmla="*/ 0 h 1409700"/>
              <a:gd name="connsiteX1" fmla="*/ 581025 w 1447800"/>
              <a:gd name="connsiteY1" fmla="*/ 638175 h 1409700"/>
              <a:gd name="connsiteX2" fmla="*/ 0 w 1447800"/>
              <a:gd name="connsiteY2" fmla="*/ 1409700 h 1409700"/>
            </a:gdLst>
            <a:ahLst/>
            <a:cxnLst>
              <a:cxn ang="0">
                <a:pos x="connsiteX0" y="connsiteY0"/>
              </a:cxn>
              <a:cxn ang="0">
                <a:pos x="connsiteX1" y="connsiteY1"/>
              </a:cxn>
              <a:cxn ang="0">
                <a:pos x="connsiteX2" y="connsiteY2"/>
              </a:cxn>
            </a:cxnLst>
            <a:rect l="l" t="t" r="r" b="b"/>
            <a:pathLst>
              <a:path w="1447800" h="1409700">
                <a:moveTo>
                  <a:pt x="1447800" y="0"/>
                </a:moveTo>
                <a:cubicBezTo>
                  <a:pt x="1135062" y="201612"/>
                  <a:pt x="822325" y="403225"/>
                  <a:pt x="581025" y="638175"/>
                </a:cubicBezTo>
                <a:cubicBezTo>
                  <a:pt x="339725" y="873125"/>
                  <a:pt x="169862" y="1141412"/>
                  <a:pt x="0" y="1409700"/>
                </a:cubicBezTo>
              </a:path>
            </a:pathLst>
          </a:custGeom>
          <a:noFill/>
          <a:ln w="952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6" name="フリーフォーム: 図形 25">
            <a:extLst>
              <a:ext uri="{FF2B5EF4-FFF2-40B4-BE49-F238E27FC236}">
                <a16:creationId xmlns:a16="http://schemas.microsoft.com/office/drawing/2014/main" id="{815745D8-E086-4DAE-AB76-57D3CD3DD4DD}"/>
              </a:ext>
            </a:extLst>
          </p:cNvPr>
          <p:cNvSpPr/>
          <p:nvPr/>
        </p:nvSpPr>
        <p:spPr>
          <a:xfrm>
            <a:off x="4465608" y="3278854"/>
            <a:ext cx="488098" cy="600075"/>
          </a:xfrm>
          <a:custGeom>
            <a:avLst/>
            <a:gdLst>
              <a:gd name="connsiteX0" fmla="*/ 488098 w 488098"/>
              <a:gd name="connsiteY0" fmla="*/ 600075 h 600075"/>
              <a:gd name="connsiteX1" fmla="*/ 30898 w 488098"/>
              <a:gd name="connsiteY1" fmla="*/ 171450 h 600075"/>
              <a:gd name="connsiteX2" fmla="*/ 78523 w 488098"/>
              <a:gd name="connsiteY2" fmla="*/ 0 h 600075"/>
            </a:gdLst>
            <a:ahLst/>
            <a:cxnLst>
              <a:cxn ang="0">
                <a:pos x="connsiteX0" y="connsiteY0"/>
              </a:cxn>
              <a:cxn ang="0">
                <a:pos x="connsiteX1" y="connsiteY1"/>
              </a:cxn>
              <a:cxn ang="0">
                <a:pos x="connsiteX2" y="connsiteY2"/>
              </a:cxn>
            </a:cxnLst>
            <a:rect l="l" t="t" r="r" b="b"/>
            <a:pathLst>
              <a:path w="488098" h="600075">
                <a:moveTo>
                  <a:pt x="488098" y="600075"/>
                </a:moveTo>
                <a:cubicBezTo>
                  <a:pt x="293629" y="435768"/>
                  <a:pt x="99160" y="271462"/>
                  <a:pt x="30898" y="171450"/>
                </a:cubicBezTo>
                <a:cubicBezTo>
                  <a:pt x="-37364" y="71438"/>
                  <a:pt x="20579" y="35719"/>
                  <a:pt x="78523" y="0"/>
                </a:cubicBezTo>
              </a:path>
            </a:pathLst>
          </a:custGeom>
          <a:noFill/>
          <a:ln w="952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1" name="フリーフォーム: 図形 30">
            <a:extLst>
              <a:ext uri="{FF2B5EF4-FFF2-40B4-BE49-F238E27FC236}">
                <a16:creationId xmlns:a16="http://schemas.microsoft.com/office/drawing/2014/main" id="{152A3C88-B7AE-4966-9D75-88A7D2C36FEC}"/>
              </a:ext>
            </a:extLst>
          </p:cNvPr>
          <p:cNvSpPr/>
          <p:nvPr/>
        </p:nvSpPr>
        <p:spPr>
          <a:xfrm rot="934573">
            <a:off x="4852951" y="2534400"/>
            <a:ext cx="1562154" cy="282737"/>
          </a:xfrm>
          <a:custGeom>
            <a:avLst/>
            <a:gdLst>
              <a:gd name="connsiteX0" fmla="*/ 0 w 1571625"/>
              <a:gd name="connsiteY0" fmla="*/ 268685 h 268685"/>
              <a:gd name="connsiteX1" fmla="*/ 704850 w 1571625"/>
              <a:gd name="connsiteY1" fmla="*/ 11510 h 268685"/>
              <a:gd name="connsiteX2" fmla="*/ 1571625 w 1571625"/>
              <a:gd name="connsiteY2" fmla="*/ 68660 h 268685"/>
            </a:gdLst>
            <a:ahLst/>
            <a:cxnLst>
              <a:cxn ang="0">
                <a:pos x="connsiteX0" y="connsiteY0"/>
              </a:cxn>
              <a:cxn ang="0">
                <a:pos x="connsiteX1" y="connsiteY1"/>
              </a:cxn>
              <a:cxn ang="0">
                <a:pos x="connsiteX2" y="connsiteY2"/>
              </a:cxn>
            </a:cxnLst>
            <a:rect l="l" t="t" r="r" b="b"/>
            <a:pathLst>
              <a:path w="1571625" h="268685">
                <a:moveTo>
                  <a:pt x="0" y="268685"/>
                </a:moveTo>
                <a:cubicBezTo>
                  <a:pt x="221456" y="156766"/>
                  <a:pt x="442913" y="44847"/>
                  <a:pt x="704850" y="11510"/>
                </a:cubicBezTo>
                <a:cubicBezTo>
                  <a:pt x="966787" y="-21827"/>
                  <a:pt x="1269206" y="23416"/>
                  <a:pt x="1571625" y="68660"/>
                </a:cubicBezTo>
              </a:path>
            </a:pathLst>
          </a:custGeom>
          <a:noFill/>
          <a:ln w="952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3" name="フリーフォーム: 図形 32">
            <a:extLst>
              <a:ext uri="{FF2B5EF4-FFF2-40B4-BE49-F238E27FC236}">
                <a16:creationId xmlns:a16="http://schemas.microsoft.com/office/drawing/2014/main" id="{840CB063-047A-4CD9-B0BE-BF73D5B67524}"/>
              </a:ext>
            </a:extLst>
          </p:cNvPr>
          <p:cNvSpPr/>
          <p:nvPr/>
        </p:nvSpPr>
        <p:spPr>
          <a:xfrm>
            <a:off x="5553781" y="3145504"/>
            <a:ext cx="601684" cy="2324100"/>
          </a:xfrm>
          <a:custGeom>
            <a:avLst/>
            <a:gdLst>
              <a:gd name="connsiteX0" fmla="*/ 0 w 601684"/>
              <a:gd name="connsiteY0" fmla="*/ 2324100 h 2324100"/>
              <a:gd name="connsiteX1" fmla="*/ 428625 w 601684"/>
              <a:gd name="connsiteY1" fmla="*/ 1571625 h 2324100"/>
              <a:gd name="connsiteX2" fmla="*/ 571500 w 601684"/>
              <a:gd name="connsiteY2" fmla="*/ 1009650 h 2324100"/>
              <a:gd name="connsiteX3" fmla="*/ 600075 w 601684"/>
              <a:gd name="connsiteY3" fmla="*/ 409575 h 2324100"/>
              <a:gd name="connsiteX4" fmla="*/ 542925 w 601684"/>
              <a:gd name="connsiteY4" fmla="*/ 0 h 232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684" h="2324100">
                <a:moveTo>
                  <a:pt x="0" y="2324100"/>
                </a:moveTo>
                <a:cubicBezTo>
                  <a:pt x="166687" y="2057400"/>
                  <a:pt x="333375" y="1790700"/>
                  <a:pt x="428625" y="1571625"/>
                </a:cubicBezTo>
                <a:cubicBezTo>
                  <a:pt x="523875" y="1352550"/>
                  <a:pt x="542925" y="1203325"/>
                  <a:pt x="571500" y="1009650"/>
                </a:cubicBezTo>
                <a:cubicBezTo>
                  <a:pt x="600075" y="815975"/>
                  <a:pt x="604838" y="577850"/>
                  <a:pt x="600075" y="409575"/>
                </a:cubicBezTo>
                <a:cubicBezTo>
                  <a:pt x="595313" y="241300"/>
                  <a:pt x="569119" y="120650"/>
                  <a:pt x="542925" y="0"/>
                </a:cubicBezTo>
              </a:path>
            </a:pathLst>
          </a:custGeom>
          <a:noFill/>
          <a:ln w="952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5" name="テキスト ボックス 229">
            <a:extLst>
              <a:ext uri="{FF2B5EF4-FFF2-40B4-BE49-F238E27FC236}">
                <a16:creationId xmlns:a16="http://schemas.microsoft.com/office/drawing/2014/main" id="{524DB5DB-78F9-4F3F-8C44-1E600738B067}"/>
              </a:ext>
            </a:extLst>
          </p:cNvPr>
          <p:cNvSpPr txBox="1">
            <a:spLocks noChangeArrowheads="1"/>
          </p:cNvSpPr>
          <p:nvPr/>
        </p:nvSpPr>
        <p:spPr bwMode="auto">
          <a:xfrm>
            <a:off x="2841395" y="5999529"/>
            <a:ext cx="1164398" cy="276999"/>
          </a:xfrm>
          <a:prstGeom prst="rect">
            <a:avLst/>
          </a:prstGeom>
          <a:solidFill>
            <a:schemeClr val="bg1"/>
          </a:solidFill>
          <a:ln w="6350">
            <a:noFill/>
          </a:ln>
        </p:spPr>
        <p:txBody>
          <a:bodyPr wrap="square" lIns="3600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24</a:t>
            </a: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時間営業</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旅客約</a:t>
            </a: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7.1</a:t>
            </a: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万人</a:t>
            </a: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日</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9" name="テキスト ボックス 229">
            <a:extLst>
              <a:ext uri="{FF2B5EF4-FFF2-40B4-BE49-F238E27FC236}">
                <a16:creationId xmlns:a16="http://schemas.microsoft.com/office/drawing/2014/main" id="{DB48B463-2688-48FD-B104-ED35EE6CDC66}"/>
              </a:ext>
            </a:extLst>
          </p:cNvPr>
          <p:cNvSpPr txBox="1">
            <a:spLocks noChangeArrowheads="1"/>
          </p:cNvSpPr>
          <p:nvPr/>
        </p:nvSpPr>
        <p:spPr bwMode="auto">
          <a:xfrm>
            <a:off x="5292412" y="3520552"/>
            <a:ext cx="1036966" cy="276999"/>
          </a:xfrm>
          <a:prstGeom prst="rect">
            <a:avLst/>
          </a:prstGeom>
          <a:solidFill>
            <a:schemeClr val="bg1"/>
          </a:solidFill>
          <a:ln w="6350">
            <a:noFill/>
          </a:ln>
        </p:spPr>
        <p:txBody>
          <a:bodyPr wrap="square" lIns="3600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900" dirty="0">
                <a:solidFill>
                  <a:prstClr val="black"/>
                </a:solidFill>
                <a:latin typeface="Meiryo UI" pitchFamily="50" charset="-128"/>
                <a:ea typeface="Meiryo UI" pitchFamily="50" charset="-128"/>
                <a:cs typeface="Meiryo UI" pitchFamily="50" charset="-128"/>
              </a:rPr>
              <a:t>6</a:t>
            </a: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:00</a:t>
            </a: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23:45</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乗客約</a:t>
            </a: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7.9</a:t>
            </a: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万人</a:t>
            </a: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日</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00" name="テキスト ボックス 229">
            <a:extLst>
              <a:ext uri="{FF2B5EF4-FFF2-40B4-BE49-F238E27FC236}">
                <a16:creationId xmlns:a16="http://schemas.microsoft.com/office/drawing/2014/main" id="{A6C942A8-D4B8-49CD-93BA-06612C1B5CC1}"/>
              </a:ext>
            </a:extLst>
          </p:cNvPr>
          <p:cNvSpPr txBox="1">
            <a:spLocks noChangeArrowheads="1"/>
          </p:cNvSpPr>
          <p:nvPr/>
        </p:nvSpPr>
        <p:spPr bwMode="auto">
          <a:xfrm>
            <a:off x="3879653" y="2664346"/>
            <a:ext cx="1083426" cy="276999"/>
          </a:xfrm>
          <a:prstGeom prst="rect">
            <a:avLst/>
          </a:prstGeom>
          <a:solidFill>
            <a:schemeClr val="bg1"/>
          </a:solidFill>
          <a:ln w="6350">
            <a:noFill/>
          </a:ln>
        </p:spPr>
        <p:txBody>
          <a:bodyPr wrap="square" lIns="3600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900" dirty="0">
                <a:solidFill>
                  <a:prstClr val="black"/>
                </a:solidFill>
                <a:latin typeface="Meiryo UI" pitchFamily="50" charset="-128"/>
                <a:ea typeface="Meiryo UI" pitchFamily="50" charset="-128"/>
                <a:cs typeface="Meiryo UI" pitchFamily="50" charset="-128"/>
              </a:rPr>
              <a:t>7:00</a:t>
            </a: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en-US" altLang="ja-JP" sz="900" dirty="0">
                <a:solidFill>
                  <a:prstClr val="black"/>
                </a:solidFill>
                <a:latin typeface="Meiryo UI" pitchFamily="50" charset="-128"/>
                <a:ea typeface="Meiryo UI" pitchFamily="50" charset="-128"/>
                <a:cs typeface="Meiryo UI" pitchFamily="50" charset="-128"/>
              </a:rPr>
              <a:t>21</a:t>
            </a: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:00</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旅客約</a:t>
            </a: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4.1</a:t>
            </a: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万人</a:t>
            </a: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日</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01" name="正方形/長方形 100">
            <a:extLst>
              <a:ext uri="{FF2B5EF4-FFF2-40B4-BE49-F238E27FC236}">
                <a16:creationId xmlns:a16="http://schemas.microsoft.com/office/drawing/2014/main" id="{D2CE1CA6-1661-4C23-BF40-F5E1314715D8}"/>
              </a:ext>
            </a:extLst>
          </p:cNvPr>
          <p:cNvSpPr/>
          <p:nvPr/>
        </p:nvSpPr>
        <p:spPr>
          <a:xfrm>
            <a:off x="64200" y="560678"/>
            <a:ext cx="9777600" cy="708702"/>
          </a:xfrm>
          <a:prstGeom prst="rect">
            <a:avLst/>
          </a:prstGeom>
          <a:solidFill>
            <a:srgbClr val="D8E9FC"/>
          </a:solidFill>
          <a:ln w="6350">
            <a:noFill/>
          </a:ln>
          <a:effectLst/>
        </p:spPr>
        <p:txBody>
          <a:bodyPr wrap="square" tIns="72000" bIns="72000">
            <a:spAutoFit/>
          </a:bodyPr>
          <a:lstStyle/>
          <a:p>
            <a:pPr marL="285750" marR="0" lvl="0" indent="-285750" algn="l" defTabSz="4572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来阪外国人観光客は大阪で約</a:t>
            </a:r>
            <a:r>
              <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3.8</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500" b="1" dirty="0">
                <a:solidFill>
                  <a:prstClr val="black"/>
                </a:solidFill>
                <a:latin typeface="Meiryo UI" panose="020B0604030504040204" pitchFamily="50" charset="-128"/>
                <a:ea typeface="Meiryo UI" panose="020B0604030504040204" pitchFamily="50" charset="-128"/>
              </a:rPr>
              <a:t>5.5</a:t>
            </a:r>
            <a:r>
              <a:rPr kumimoji="0" lang="en-US" altLang="ja-JP" sz="800" dirty="0">
                <a:solidFill>
                  <a:prstClr val="black"/>
                </a:solidFill>
                <a:latin typeface="Meiryo UI" panose="020B0604030504040204" pitchFamily="50" charset="-128"/>
                <a:ea typeface="Meiryo UI" panose="020B0604030504040204" pitchFamily="50" charset="-128"/>
              </a:rPr>
              <a:t>※2</a:t>
            </a:r>
            <a:r>
              <a:rPr kumimoji="0" lang="ja-JP" altLang="en-US" sz="1500" b="1" dirty="0">
                <a:solidFill>
                  <a:prstClr val="black"/>
                </a:solidFill>
                <a:latin typeface="Meiryo UI" panose="020B0604030504040204" pitchFamily="50" charset="-128"/>
                <a:ea typeface="Meiryo UI" panose="020B0604030504040204" pitchFamily="50" charset="-128"/>
              </a:rPr>
              <a:t>泊</a:t>
            </a: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し、滞在期間中に大阪府域を周遊・満喫　　　　　　　</a:t>
            </a: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30000"/>
              </a:lnSpc>
              <a:spcBef>
                <a:spcPts val="0"/>
              </a:spcBef>
              <a:spcAft>
                <a:spcPts val="0"/>
              </a:spcAft>
              <a:buClrTx/>
              <a:buSzTx/>
              <a:buFont typeface="Wingdings" panose="05000000000000000000" pitchFamily="2" charset="2"/>
              <a:buChar char="l"/>
              <a:tabLst/>
              <a:defRPr/>
            </a:pP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大阪には南北の国際空港、主要ターミナルを起点に、外国人観光客に人気の観光施設が府内各地に点在</a:t>
            </a: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9" name="表 19">
            <a:extLst>
              <a:ext uri="{FF2B5EF4-FFF2-40B4-BE49-F238E27FC236}">
                <a16:creationId xmlns:a16="http://schemas.microsoft.com/office/drawing/2014/main" id="{F4BDFA05-B370-4DFF-99FF-30398154E7A4}"/>
              </a:ext>
            </a:extLst>
          </p:cNvPr>
          <p:cNvGraphicFramePr>
            <a:graphicFrameLocks noGrp="1"/>
          </p:cNvGraphicFramePr>
          <p:nvPr>
            <p:extLst>
              <p:ext uri="{D42A27DB-BD31-4B8C-83A1-F6EECF244321}">
                <p14:modId xmlns:p14="http://schemas.microsoft.com/office/powerpoint/2010/main" val="1929515894"/>
              </p:ext>
            </p:extLst>
          </p:nvPr>
        </p:nvGraphicFramePr>
        <p:xfrm>
          <a:off x="423229" y="2452596"/>
          <a:ext cx="2160000" cy="2024692"/>
        </p:xfrm>
        <a:graphic>
          <a:graphicData uri="http://schemas.openxmlformats.org/drawingml/2006/table">
            <a:tbl>
              <a:tblPr firstRow="1" bandRow="1">
                <a:tableStyleId>{7DF18680-E054-41AD-8BC1-D1AEF772440D}</a:tableStyleId>
              </a:tblPr>
              <a:tblGrid>
                <a:gridCol w="252000">
                  <a:extLst>
                    <a:ext uri="{9D8B030D-6E8A-4147-A177-3AD203B41FA5}">
                      <a16:colId xmlns:a16="http://schemas.microsoft.com/office/drawing/2014/main" val="375884150"/>
                    </a:ext>
                  </a:extLst>
                </a:gridCol>
                <a:gridCol w="1908000">
                  <a:extLst>
                    <a:ext uri="{9D8B030D-6E8A-4147-A177-3AD203B41FA5}">
                      <a16:colId xmlns:a16="http://schemas.microsoft.com/office/drawing/2014/main" val="1714982141"/>
                    </a:ext>
                  </a:extLst>
                </a:gridCol>
              </a:tblGrid>
              <a:tr h="432000">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大阪市域交通圏</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endParaRPr lang="en-US" altLang="ja-JP" sz="6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大阪市・堺市</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・豊中市・吹田市・八尾市・東大阪市・守口市・門真市</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上記に加え、池田市のうち大阪国際空港の区域を含む</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旧美原町除く</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A2DDED"/>
                      </a:solidFill>
                      <a:prstDash val="solid"/>
                      <a:round/>
                      <a:headEnd type="none" w="med" len="med"/>
                      <a:tailEnd type="none" w="med" len="med"/>
                    </a:lnB>
                    <a:solidFill>
                      <a:srgbClr val="A2DDED"/>
                    </a:solidFill>
                  </a:tcPr>
                </a:tc>
                <a:tc hMerge="1">
                  <a:txBody>
                    <a:bodyPr/>
                    <a:lstStyle/>
                    <a:p>
                      <a:pPr algn="l" fontAlgn="ct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大阪市域交通圏</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大阪市・堺市・豊中市・吹田市・八尾市・東大阪市・守口市・門真市</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0C0F5"/>
                    </a:solidFill>
                  </a:tcPr>
                </a:tc>
                <a:extLst>
                  <a:ext uri="{0D108BD9-81ED-4DB2-BD59-A6C34878D82A}">
                    <a16:rowId xmlns:a16="http://schemas.microsoft.com/office/drawing/2014/main" val="2905690835"/>
                  </a:ext>
                </a:extLst>
              </a:tr>
              <a:tr h="252000">
                <a:tc rowSpan="5">
                  <a:txBody>
                    <a:bodyPr/>
                    <a:lstStyle/>
                    <a:p>
                      <a:pPr algn="ctr" fontAlgn="ct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A2DDED"/>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2DDED"/>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道頓堀周辺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１位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842454"/>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10C0F5">
                        <a:alpha val="20000"/>
                      </a:srgbClr>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大阪城周辺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２位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468992"/>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87DFFA"/>
                    </a:solidFill>
                  </a:tcPr>
                </a:tc>
                <a:tc>
                  <a:txBody>
                    <a:bodyPr/>
                    <a:lstStyle/>
                    <a:p>
                      <a:pPr algn="l"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USJ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３位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061838"/>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CFF2FD"/>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日本橋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４位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9132321"/>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87DFFA"/>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通天閣</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新世界</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５位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3609643"/>
                  </a:ext>
                </a:extLst>
              </a:tr>
              <a:tr h="180317">
                <a:tc>
                  <a:txBody>
                    <a:bodyPr/>
                    <a:lstStyle/>
                    <a:p>
                      <a:pPr algn="r"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T w="6350" cap="flat" cmpd="sng" algn="ctr">
                      <a:solidFill>
                        <a:schemeClr val="tx1"/>
                      </a:solidFill>
                      <a:prstDash val="solid"/>
                      <a:round/>
                      <a:headEnd type="none" w="med" len="med"/>
                      <a:tailEnd type="none" w="med" len="med"/>
                    </a:lnT>
                    <a:noFill/>
                  </a:tcPr>
                </a:tc>
                <a:tc>
                  <a:txBody>
                    <a:bodyPr/>
                    <a:lstStyle/>
                    <a:p>
                      <a:pPr algn="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など</a:t>
                      </a:r>
                    </a:p>
                  </a:txBody>
                  <a:tcPr marL="72000" marR="5255" marT="5255" marB="0" anchor="ctr">
                    <a:lnT w="63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64270828"/>
                  </a:ext>
                </a:extLst>
              </a:tr>
            </a:tbl>
          </a:graphicData>
        </a:graphic>
      </p:graphicFrame>
      <p:grpSp>
        <p:nvGrpSpPr>
          <p:cNvPr id="22" name="グループ化 21">
            <a:extLst>
              <a:ext uri="{FF2B5EF4-FFF2-40B4-BE49-F238E27FC236}">
                <a16:creationId xmlns:a16="http://schemas.microsoft.com/office/drawing/2014/main" id="{EAD53ACC-5392-49BA-ABED-D51DE12A8EAC}"/>
              </a:ext>
            </a:extLst>
          </p:cNvPr>
          <p:cNvGrpSpPr/>
          <p:nvPr/>
        </p:nvGrpSpPr>
        <p:grpSpPr>
          <a:xfrm>
            <a:off x="3843348" y="2415579"/>
            <a:ext cx="1186518" cy="282831"/>
            <a:chOff x="3244726" y="2692821"/>
            <a:chExt cx="1186518" cy="282831"/>
          </a:xfrm>
        </p:grpSpPr>
        <p:sp>
          <p:nvSpPr>
            <p:cNvPr id="188" name="テキスト ボックス 187">
              <a:extLst>
                <a:ext uri="{FF2B5EF4-FFF2-40B4-BE49-F238E27FC236}">
                  <a16:creationId xmlns:a16="http://schemas.microsoft.com/office/drawing/2014/main" id="{1DA6694E-8FA0-4664-B473-CD6694C5EEC5}"/>
                </a:ext>
              </a:extLst>
            </p:cNvPr>
            <p:cNvSpPr txBox="1"/>
            <p:nvPr/>
          </p:nvSpPr>
          <p:spPr>
            <a:xfrm>
              <a:off x="3249135" y="2698653"/>
              <a:ext cx="1182109" cy="276999"/>
            </a:xfrm>
            <a:prstGeom prst="rect">
              <a:avLst/>
            </a:prstGeom>
            <a:noFill/>
          </p:spPr>
          <p:txBody>
            <a:bodyPr wrap="square" rtlCol="0">
              <a:spAutoFit/>
            </a:bodyPr>
            <a:lstStyle>
              <a:defPPr>
                <a:defRPr lang="en-US"/>
              </a:defPPr>
              <a:lvl1pPr algn="ctr">
                <a:defRPr sz="800" b="1">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w="76200">
                    <a:solidFill>
                      <a:prstClr val="white"/>
                    </a:solidFill>
                  </a:ln>
                  <a:solidFill>
                    <a:prstClr val="white"/>
                  </a:solidFill>
                  <a:effectLst/>
                  <a:uLnTx/>
                  <a:uFillTx/>
                  <a:latin typeface="Meiryo UI" panose="020B0604030504040204" pitchFamily="50" charset="-128"/>
                  <a:ea typeface="Meiryo UI" panose="020B0604030504040204" pitchFamily="50" charset="-128"/>
                  <a:cs typeface="+mn-cs"/>
                </a:rPr>
                <a:t>大阪国際空港</a:t>
              </a:r>
            </a:p>
          </p:txBody>
        </p:sp>
        <p:sp>
          <p:nvSpPr>
            <p:cNvPr id="189" name="テキスト ボックス 188">
              <a:extLst>
                <a:ext uri="{FF2B5EF4-FFF2-40B4-BE49-F238E27FC236}">
                  <a16:creationId xmlns:a16="http://schemas.microsoft.com/office/drawing/2014/main" id="{205D39B3-6C79-400C-AB9F-28FA29BC6715}"/>
                </a:ext>
              </a:extLst>
            </p:cNvPr>
            <p:cNvSpPr txBox="1"/>
            <p:nvPr/>
          </p:nvSpPr>
          <p:spPr>
            <a:xfrm>
              <a:off x="3244726" y="2692821"/>
              <a:ext cx="1182109" cy="276999"/>
            </a:xfrm>
            <a:prstGeom prst="rect">
              <a:avLst/>
            </a:prstGeom>
            <a:noFill/>
          </p:spPr>
          <p:txBody>
            <a:bodyPr wrap="square" rtlCol="0">
              <a:spAutoFit/>
            </a:bodyPr>
            <a:lstStyle>
              <a:defPPr>
                <a:defRPr lang="en-US"/>
              </a:defPPr>
              <a:lvl1pPr algn="ctr">
                <a:defRPr sz="800" b="1">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大阪国際空港</a:t>
              </a:r>
            </a:p>
          </p:txBody>
        </p:sp>
      </p:grpSp>
      <p:grpSp>
        <p:nvGrpSpPr>
          <p:cNvPr id="195" name="グループ化 194">
            <a:extLst>
              <a:ext uri="{FF2B5EF4-FFF2-40B4-BE49-F238E27FC236}">
                <a16:creationId xmlns:a16="http://schemas.microsoft.com/office/drawing/2014/main" id="{47D4FB7A-7BDB-4D0C-BA99-5CC1883CAFF2}"/>
              </a:ext>
            </a:extLst>
          </p:cNvPr>
          <p:cNvGrpSpPr/>
          <p:nvPr/>
        </p:nvGrpSpPr>
        <p:grpSpPr>
          <a:xfrm>
            <a:off x="5217419" y="3239577"/>
            <a:ext cx="1184997" cy="279650"/>
            <a:chOff x="3249135" y="2696002"/>
            <a:chExt cx="1184997" cy="279650"/>
          </a:xfrm>
        </p:grpSpPr>
        <p:sp>
          <p:nvSpPr>
            <p:cNvPr id="196" name="テキスト ボックス 195">
              <a:extLst>
                <a:ext uri="{FF2B5EF4-FFF2-40B4-BE49-F238E27FC236}">
                  <a16:creationId xmlns:a16="http://schemas.microsoft.com/office/drawing/2014/main" id="{A8A5144B-574A-41BC-AAB5-2D02533ABC95}"/>
                </a:ext>
              </a:extLst>
            </p:cNvPr>
            <p:cNvSpPr txBox="1"/>
            <p:nvPr/>
          </p:nvSpPr>
          <p:spPr>
            <a:xfrm>
              <a:off x="3249135" y="2698653"/>
              <a:ext cx="1182109" cy="276999"/>
            </a:xfrm>
            <a:prstGeom prst="rect">
              <a:avLst/>
            </a:prstGeom>
            <a:noFill/>
          </p:spPr>
          <p:txBody>
            <a:bodyPr wrap="square" rtlCol="0">
              <a:spAutoFit/>
            </a:bodyPr>
            <a:lstStyle>
              <a:defPPr>
                <a:defRPr lang="en-US"/>
              </a:defPPr>
              <a:lvl1pPr algn="ctr">
                <a:defRPr sz="800" b="1">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w="76200">
                    <a:solidFill>
                      <a:prstClr val="white"/>
                    </a:solidFill>
                  </a:ln>
                  <a:solidFill>
                    <a:prstClr val="white"/>
                  </a:solidFill>
                  <a:effectLst/>
                  <a:uLnTx/>
                  <a:uFillTx/>
                  <a:latin typeface="Meiryo UI" panose="020B0604030504040204" pitchFamily="50" charset="-128"/>
                  <a:ea typeface="Meiryo UI" panose="020B0604030504040204" pitchFamily="50" charset="-128"/>
                  <a:cs typeface="+mn-cs"/>
                </a:rPr>
                <a:t>新大阪駅</a:t>
              </a:r>
            </a:p>
          </p:txBody>
        </p:sp>
        <p:sp>
          <p:nvSpPr>
            <p:cNvPr id="197" name="テキスト ボックス 196">
              <a:extLst>
                <a:ext uri="{FF2B5EF4-FFF2-40B4-BE49-F238E27FC236}">
                  <a16:creationId xmlns:a16="http://schemas.microsoft.com/office/drawing/2014/main" id="{091F496A-D3EF-4F37-913A-281725F56E05}"/>
                </a:ext>
              </a:extLst>
            </p:cNvPr>
            <p:cNvSpPr txBox="1"/>
            <p:nvPr/>
          </p:nvSpPr>
          <p:spPr>
            <a:xfrm>
              <a:off x="3252023" y="2696002"/>
              <a:ext cx="1182109" cy="276999"/>
            </a:xfrm>
            <a:prstGeom prst="rect">
              <a:avLst/>
            </a:prstGeom>
            <a:noFill/>
          </p:spPr>
          <p:txBody>
            <a:bodyPr wrap="square" rtlCol="0">
              <a:spAutoFit/>
            </a:bodyPr>
            <a:lstStyle>
              <a:defPPr>
                <a:defRPr lang="en-US"/>
              </a:defPPr>
              <a:lvl1pPr algn="ctr">
                <a:defRPr sz="800" b="1">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新大阪駅</a:t>
              </a:r>
            </a:p>
          </p:txBody>
        </p:sp>
      </p:grpSp>
      <p:grpSp>
        <p:nvGrpSpPr>
          <p:cNvPr id="191" name="グループ化 190">
            <a:extLst>
              <a:ext uri="{FF2B5EF4-FFF2-40B4-BE49-F238E27FC236}">
                <a16:creationId xmlns:a16="http://schemas.microsoft.com/office/drawing/2014/main" id="{58EBCDC1-7BAB-4E2A-AEB6-1C957D7E2FC1}"/>
              </a:ext>
            </a:extLst>
          </p:cNvPr>
          <p:cNvGrpSpPr/>
          <p:nvPr/>
        </p:nvGrpSpPr>
        <p:grpSpPr>
          <a:xfrm>
            <a:off x="2817162" y="5773201"/>
            <a:ext cx="1182109" cy="279744"/>
            <a:chOff x="3249135" y="2698653"/>
            <a:chExt cx="1182109" cy="279744"/>
          </a:xfrm>
        </p:grpSpPr>
        <p:sp>
          <p:nvSpPr>
            <p:cNvPr id="192" name="テキスト ボックス 191">
              <a:extLst>
                <a:ext uri="{FF2B5EF4-FFF2-40B4-BE49-F238E27FC236}">
                  <a16:creationId xmlns:a16="http://schemas.microsoft.com/office/drawing/2014/main" id="{5D90CD3E-FDB3-4678-9A3E-D48991F0F577}"/>
                </a:ext>
              </a:extLst>
            </p:cNvPr>
            <p:cNvSpPr txBox="1"/>
            <p:nvPr/>
          </p:nvSpPr>
          <p:spPr>
            <a:xfrm>
              <a:off x="3249135" y="2698653"/>
              <a:ext cx="1182109" cy="276999"/>
            </a:xfrm>
            <a:prstGeom prst="rect">
              <a:avLst/>
            </a:prstGeom>
            <a:noFill/>
          </p:spPr>
          <p:txBody>
            <a:bodyPr wrap="square" rtlCol="0">
              <a:spAutoFit/>
            </a:bodyPr>
            <a:lstStyle>
              <a:defPPr>
                <a:defRPr lang="en-US"/>
              </a:defPPr>
              <a:lvl1pPr algn="ctr">
                <a:defRPr sz="800" b="1">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w="76200">
                    <a:solidFill>
                      <a:prstClr val="white"/>
                    </a:solidFill>
                  </a:ln>
                  <a:solidFill>
                    <a:srgbClr val="4472C4"/>
                  </a:solidFill>
                  <a:effectLst/>
                  <a:uLnTx/>
                  <a:uFillTx/>
                  <a:latin typeface="Meiryo UI" panose="020B0604030504040204" pitchFamily="50" charset="-128"/>
                  <a:ea typeface="Meiryo UI" panose="020B0604030504040204" pitchFamily="50" charset="-128"/>
                  <a:cs typeface="+mn-cs"/>
                </a:rPr>
                <a:t>k</a:t>
              </a:r>
              <a:r>
                <a:rPr kumimoji="1" lang="ja-JP" altLang="en-US" sz="1200" b="1" i="0" u="none" strike="noStrike" kern="1200" cap="none" spc="0" normalizeH="0" baseline="0" noProof="0" dirty="0">
                  <a:ln w="76200">
                    <a:solidFill>
                      <a:prstClr val="white"/>
                    </a:solidFill>
                  </a:ln>
                  <a:solidFill>
                    <a:srgbClr val="4472C4"/>
                  </a:solidFill>
                  <a:effectLst/>
                  <a:uLnTx/>
                  <a:uFillTx/>
                  <a:latin typeface="Meiryo UI" panose="020B0604030504040204" pitchFamily="50" charset="-128"/>
                  <a:ea typeface="Meiryo UI" panose="020B0604030504040204" pitchFamily="50" charset="-128"/>
                  <a:cs typeface="+mn-cs"/>
                </a:rPr>
                <a:t>ン歳国際空港</a:t>
              </a:r>
            </a:p>
          </p:txBody>
        </p:sp>
        <p:sp>
          <p:nvSpPr>
            <p:cNvPr id="193" name="テキスト ボックス 192">
              <a:extLst>
                <a:ext uri="{FF2B5EF4-FFF2-40B4-BE49-F238E27FC236}">
                  <a16:creationId xmlns:a16="http://schemas.microsoft.com/office/drawing/2014/main" id="{C20FC6B5-4F69-445C-B088-7117F80B9BB9}"/>
                </a:ext>
              </a:extLst>
            </p:cNvPr>
            <p:cNvSpPr txBox="1"/>
            <p:nvPr/>
          </p:nvSpPr>
          <p:spPr>
            <a:xfrm>
              <a:off x="3249135" y="2701398"/>
              <a:ext cx="1182109" cy="276999"/>
            </a:xfrm>
            <a:prstGeom prst="rect">
              <a:avLst/>
            </a:prstGeom>
            <a:noFill/>
          </p:spPr>
          <p:txBody>
            <a:bodyPr wrap="square" rtlCol="0">
              <a:spAutoFit/>
            </a:bodyPr>
            <a:lstStyle>
              <a:defPPr>
                <a:defRPr lang="en-US"/>
              </a:defPPr>
              <a:lvl1pPr algn="ctr">
                <a:defRPr sz="800" b="1">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関西国際空港</a:t>
              </a:r>
            </a:p>
          </p:txBody>
        </p:sp>
      </p:grpSp>
      <p:sp>
        <p:nvSpPr>
          <p:cNvPr id="102" name="正方形/長方形 101">
            <a:extLst>
              <a:ext uri="{FF2B5EF4-FFF2-40B4-BE49-F238E27FC236}">
                <a16:creationId xmlns:a16="http://schemas.microsoft.com/office/drawing/2014/main" id="{86683EB2-6D8F-41C3-B0B0-40093735FC06}"/>
              </a:ext>
            </a:extLst>
          </p:cNvPr>
          <p:cNvSpPr/>
          <p:nvPr/>
        </p:nvSpPr>
        <p:spPr>
          <a:xfrm>
            <a:off x="0" y="0"/>
            <a:ext cx="9906000" cy="461665"/>
          </a:xfrm>
          <a:prstGeom prst="rect">
            <a:avLst/>
          </a:prstGeom>
          <a:noFill/>
        </p:spPr>
        <p:txBody>
          <a:bodyPr wrap="square" l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effectLst/>
                <a:uLnTx/>
                <a:uFillTx/>
                <a:latin typeface="HGS創英角ｺﾞｼｯｸUB" panose="020B0900000000000000" pitchFamily="50" charset="-128"/>
                <a:ea typeface="HGS創英角ｺﾞｼｯｸUB" panose="020B0900000000000000" pitchFamily="50" charset="-128"/>
                <a:cs typeface="+mn-cs"/>
              </a:rPr>
              <a:t>資料①　外国人観光客の周遊の特徴</a:t>
            </a:r>
            <a:r>
              <a:rPr kumimoji="0" lang="ja-JP" altLang="en-US" sz="2400" dirty="0">
                <a:latin typeface="HGS創英角ｺﾞｼｯｸUB" panose="020B0900000000000000" pitchFamily="50" charset="-128"/>
                <a:ea typeface="HGS創英角ｺﾞｼｯｸUB" panose="020B0900000000000000" pitchFamily="50" charset="-128"/>
              </a:rPr>
              <a:t>（</a:t>
            </a:r>
            <a:r>
              <a:rPr kumimoji="0" lang="ja-JP" altLang="en-US" sz="2400" b="0" i="0" u="none" strike="noStrike" kern="1200" cap="none" spc="0" normalizeH="0" baseline="0" noProof="0" dirty="0">
                <a:ln>
                  <a:noFill/>
                </a:ln>
                <a:effectLst/>
                <a:uLnTx/>
                <a:uFillTx/>
                <a:latin typeface="HGS創英角ｺﾞｼｯｸUB" panose="020B0900000000000000" pitchFamily="50" charset="-128"/>
                <a:ea typeface="HGS創英角ｺﾞｼｯｸUB" panose="020B0900000000000000" pitchFamily="50" charset="-128"/>
                <a:cs typeface="+mn-cs"/>
              </a:rPr>
              <a:t>１）</a:t>
            </a:r>
            <a:endParaRPr kumimoji="0" lang="en-US" altLang="ja-JP" sz="2400" b="0" i="0" u="none" strike="noStrike" kern="1200" cap="none" spc="0" normalizeH="0" baseline="0" noProof="0" dirty="0">
              <a:ln>
                <a:noFill/>
              </a:ln>
              <a:effectLst/>
              <a:uLnTx/>
              <a:uFillTx/>
              <a:latin typeface="HGS創英角ｺﾞｼｯｸUB" panose="020B0900000000000000" pitchFamily="50" charset="-128"/>
              <a:ea typeface="HGS創英角ｺﾞｼｯｸUB" panose="020B0900000000000000" pitchFamily="50" charset="-128"/>
              <a:cs typeface="+mn-cs"/>
            </a:endParaRPr>
          </a:p>
        </p:txBody>
      </p:sp>
      <p:graphicFrame>
        <p:nvGraphicFramePr>
          <p:cNvPr id="106" name="表 19">
            <a:extLst>
              <a:ext uri="{FF2B5EF4-FFF2-40B4-BE49-F238E27FC236}">
                <a16:creationId xmlns:a16="http://schemas.microsoft.com/office/drawing/2014/main" id="{FCBB9DAF-A7CF-44C0-B5CC-AF8DC00B304F}"/>
              </a:ext>
            </a:extLst>
          </p:cNvPr>
          <p:cNvGraphicFramePr>
            <a:graphicFrameLocks noGrp="1"/>
          </p:cNvGraphicFramePr>
          <p:nvPr/>
        </p:nvGraphicFramePr>
        <p:xfrm>
          <a:off x="423229" y="1387145"/>
          <a:ext cx="2160000" cy="864000"/>
        </p:xfrm>
        <a:graphic>
          <a:graphicData uri="http://schemas.openxmlformats.org/drawingml/2006/table">
            <a:tbl>
              <a:tblPr firstRow="1" bandRow="1">
                <a:tableStyleId>{7DF18680-E054-41AD-8BC1-D1AEF772440D}</a:tableStyleId>
              </a:tblPr>
              <a:tblGrid>
                <a:gridCol w="252000">
                  <a:extLst>
                    <a:ext uri="{9D8B030D-6E8A-4147-A177-3AD203B41FA5}">
                      <a16:colId xmlns:a16="http://schemas.microsoft.com/office/drawing/2014/main" val="2214130458"/>
                    </a:ext>
                  </a:extLst>
                </a:gridCol>
                <a:gridCol w="1908000">
                  <a:extLst>
                    <a:ext uri="{9D8B030D-6E8A-4147-A177-3AD203B41FA5}">
                      <a16:colId xmlns:a16="http://schemas.microsoft.com/office/drawing/2014/main" val="1714982141"/>
                    </a:ext>
                  </a:extLst>
                </a:gridCol>
              </a:tblGrid>
              <a:tr h="360000">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豊能郡</a:t>
                      </a:r>
                    </a:p>
                    <a:p>
                      <a:pPr algn="l"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豊能町・能勢町）</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F4C8CF"/>
                      </a:solidFill>
                      <a:prstDash val="solid"/>
                      <a:round/>
                      <a:headEnd type="none" w="med" len="med"/>
                      <a:tailEnd type="none" w="med" len="med"/>
                    </a:lnB>
                    <a:solidFill>
                      <a:srgbClr val="F4C8CF"/>
                    </a:solid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a:solidFill>
                            <a:schemeClr val="tx1"/>
                          </a:solidFill>
                          <a:effectLst/>
                          <a:latin typeface="Meiryo UI" panose="020B0604030504040204" pitchFamily="50" charset="-128"/>
                          <a:ea typeface="Meiryo UI" panose="020B0604030504040204" pitchFamily="50" charset="-128"/>
                        </a:rPr>
                        <a:t>豊能郡</a:t>
                      </a: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3A6B2">
                        <a:alpha val="50196"/>
                      </a:srgbClr>
                    </a:solidFill>
                  </a:tcPr>
                </a:tc>
                <a:extLst>
                  <a:ext uri="{0D108BD9-81ED-4DB2-BD59-A6C34878D82A}">
                    <a16:rowId xmlns:a16="http://schemas.microsoft.com/office/drawing/2014/main" val="4235571287"/>
                  </a:ext>
                </a:extLst>
              </a:tr>
              <a:tr h="252000">
                <a:tc rowSpan="2">
                  <a:txBody>
                    <a:bodyPr/>
                    <a:lstStyle/>
                    <a:p>
                      <a:pPr algn="ctr" fontAlgn="ct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F4C8CF"/>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C8CF"/>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秋鹿酒造</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842454"/>
                  </a:ext>
                </a:extLst>
              </a:tr>
              <a:tr h="252000">
                <a:tc vMerge="1">
                  <a:txBody>
                    <a:bodyPr/>
                    <a:lstStyle/>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5255" marT="5255" marB="0" anchor="ctr">
                    <a:solidFill>
                      <a:srgbClr val="F3A6B2">
                        <a:alpha val="20000"/>
                      </a:srgbClr>
                    </a:solid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能勢温泉</a:t>
                      </a:r>
                    </a:p>
                  </a:txBody>
                  <a:tcPr marL="72000" marR="5255" marT="5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468992"/>
                  </a:ext>
                </a:extLst>
              </a:tr>
            </a:tbl>
          </a:graphicData>
        </a:graphic>
      </p:graphicFrame>
      <p:sp>
        <p:nvSpPr>
          <p:cNvPr id="118" name="テキスト ボックス 117">
            <a:extLst>
              <a:ext uri="{FF2B5EF4-FFF2-40B4-BE49-F238E27FC236}">
                <a16:creationId xmlns:a16="http://schemas.microsoft.com/office/drawing/2014/main" id="{FD3D6F74-A043-4F1A-8A95-A18AC4388F1E}"/>
              </a:ext>
            </a:extLst>
          </p:cNvPr>
          <p:cNvSpPr txBox="1"/>
          <p:nvPr/>
        </p:nvSpPr>
        <p:spPr>
          <a:xfrm>
            <a:off x="7351972" y="591606"/>
            <a:ext cx="2665845"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１：大阪観光局「訪⽇外国⼈旅⾏者の動向把握にむけた関⻄空港出⼝調査 </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dirty="0">
                <a:solidFill>
                  <a:prstClr val="black"/>
                </a:solidFill>
                <a:latin typeface="Meiryo UI" panose="020B0604030504040204" pitchFamily="50" charset="-128"/>
                <a:ea typeface="Meiryo UI" panose="020B0604030504040204" pitchFamily="50" charset="-128"/>
              </a:rPr>
              <a:t>※2 </a:t>
            </a:r>
            <a:r>
              <a:rPr kumimoji="0" lang="ja-JP" altLang="en-US" sz="500" dirty="0">
                <a:solidFill>
                  <a:prstClr val="black"/>
                </a:solidFill>
                <a:latin typeface="Meiryo UI" panose="020B0604030504040204" pitchFamily="50" charset="-128"/>
                <a:ea typeface="Meiryo UI" panose="020B0604030504040204" pitchFamily="50" charset="-128"/>
              </a:rPr>
              <a:t>：年別 平均滞在⽇数の推移「日本政府観光局</a:t>
            </a:r>
            <a:r>
              <a:rPr kumimoji="0" lang="en-US" altLang="ja-JP" sz="500" dirty="0">
                <a:solidFill>
                  <a:prstClr val="black"/>
                </a:solidFill>
                <a:latin typeface="Meiryo UI" panose="020B0604030504040204" pitchFamily="50" charset="-128"/>
                <a:ea typeface="Meiryo UI" panose="020B0604030504040204" pitchFamily="50" charset="-128"/>
              </a:rPr>
              <a:t>(JNTO)</a:t>
            </a:r>
          </a:p>
        </p:txBody>
      </p:sp>
      <p:sp>
        <p:nvSpPr>
          <p:cNvPr id="16" name="楕円 15">
            <a:extLst>
              <a:ext uri="{FF2B5EF4-FFF2-40B4-BE49-F238E27FC236}">
                <a16:creationId xmlns:a16="http://schemas.microsoft.com/office/drawing/2014/main" id="{C2C6A429-26F5-48F4-AD58-096ACB0B54CD}"/>
              </a:ext>
            </a:extLst>
          </p:cNvPr>
          <p:cNvSpPr/>
          <p:nvPr/>
        </p:nvSpPr>
        <p:spPr>
          <a:xfrm>
            <a:off x="4624705" y="6472457"/>
            <a:ext cx="77812" cy="83608"/>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558CFCA0-BA1F-4461-B8AF-D625E5427676}"/>
              </a:ext>
            </a:extLst>
          </p:cNvPr>
          <p:cNvCxnSpPr>
            <a:cxnSpLocks/>
          </p:cNvCxnSpPr>
          <p:nvPr/>
        </p:nvCxnSpPr>
        <p:spPr>
          <a:xfrm>
            <a:off x="64200" y="461665"/>
            <a:ext cx="97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09586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95250">
          <a:solidFill>
            <a:srgbClr val="FF0000"/>
          </a:solidFill>
          <a:headEnd type="triangle" w="med" len="med"/>
          <a:tailEnd type="triangle" w="med" len="med"/>
        </a:ln>
      </a:spPr>
      <a:bodyPr rtlCol="0" anchor="ctr"/>
      <a:lstStyle>
        <a:defPPr marL="0" marR="0" indent="0" algn="ctr" defTabSz="457200" rtl="0" eaLnBrk="1" fontAlgn="auto" latinLnBrk="0" hangingPunct="1">
          <a:lnSpc>
            <a:spcPct val="100000"/>
          </a:lnSpc>
          <a:spcBef>
            <a:spcPts val="0"/>
          </a:spcBef>
          <a:spcAft>
            <a:spcPts val="0"/>
          </a:spcAft>
          <a:buClrTx/>
          <a:buSzTx/>
          <a:buFontTx/>
          <a:buNone/>
          <a:tabLst/>
          <a:defRPr kumimoji="1"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defRPr>
        </a:defPPr>
      </a:lstStyle>
      <a:style>
        <a:lnRef idx="1">
          <a:schemeClr val="accent1"/>
        </a:lnRef>
        <a:fillRef idx="0">
          <a:schemeClr val="accent1"/>
        </a:fillRef>
        <a:effectRef idx="0">
          <a:schemeClr val="accent1"/>
        </a:effectRef>
        <a:fontRef idx="minor">
          <a:schemeClr val="tx1"/>
        </a:fontRef>
      </a:style>
    </a:spDef>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rgbClr val="A2DDED"/>
        </a:solidFill>
        <a:ln>
          <a:solidFill>
            <a:schemeClr val="bg1">
              <a:lumMod val="50000"/>
            </a:schemeClr>
          </a:solidFill>
        </a:ln>
        <a:effectLst>
          <a:outerShdw blurRad="50800" dist="38100" dir="2700000" algn="tl" rotWithShape="0">
            <a:prstClr val="black">
              <a:alpha val="40000"/>
            </a:prstClr>
          </a:outerShdw>
        </a:effectLst>
      </a:spPr>
      <a:bodyPr wrap="none" rtlCol="0">
        <a:spAutoFit/>
      </a:bodyPr>
      <a:lstStyle>
        <a:defPPr algn="l">
          <a:defRPr kumimoji="1" sz="900"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9161</Words>
  <Application>Microsoft Office PowerPoint</Application>
  <PresentationFormat>A4 210 x 297 mm</PresentationFormat>
  <Paragraphs>1550</Paragraphs>
  <Slides>30</Slides>
  <Notes>17</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30</vt:i4>
      </vt:variant>
    </vt:vector>
  </HeadingPairs>
  <TitlesOfParts>
    <vt:vector size="41" baseType="lpstr">
      <vt:lpstr>HGS創英角ｺﾞｼｯｸUB</vt:lpstr>
      <vt:lpstr>HG創英角ｺﾞｼｯｸUB</vt:lpstr>
      <vt:lpstr>Meiryo UI</vt:lpstr>
      <vt:lpstr>メイリオ</vt:lpstr>
      <vt:lpstr>游ゴシック</vt:lpstr>
      <vt:lpstr>游ゴシック Light</vt:lpstr>
      <vt:lpstr>Arial</vt:lpstr>
      <vt:lpstr>Calibri</vt:lpstr>
      <vt:lpstr>Wingdings</vt:lpstr>
      <vt:lpstr>Office テーマ</vt:lpstr>
      <vt:lpstr>1_Office テーマ</vt:lpstr>
      <vt:lpstr>万博期間中のライドシェアのさらなる緩和に向けて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2024-08-08T11:53:05Z</dcterms:created>
  <dcterms:modified xsi:type="dcterms:W3CDTF">2024-08-26T02:52:17Z</dcterms:modified>
  <cp:contentStatus/>
</cp:coreProperties>
</file>