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9"/>
  </p:notesMasterIdLst>
  <p:sldIdLst>
    <p:sldId id="256" r:id="rId2"/>
    <p:sldId id="260" r:id="rId3"/>
    <p:sldId id="359" r:id="rId4"/>
    <p:sldId id="264" r:id="rId5"/>
    <p:sldId id="363" r:id="rId6"/>
    <p:sldId id="369" r:id="rId7"/>
    <p:sldId id="368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FFFFF"/>
    <a:srgbClr val="BF9000"/>
    <a:srgbClr val="EDF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A42D3-1D6D-BE35-8571-45ACA96F9AF3}" v="1" dt="2023-02-27T01:24:18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75649" autoAdjust="0"/>
  </p:normalViewPr>
  <p:slideViewPr>
    <p:cSldViewPr snapToGrid="0">
      <p:cViewPr varScale="1">
        <p:scale>
          <a:sx n="75" d="100"/>
          <a:sy n="75" d="100"/>
        </p:scale>
        <p:origin x="1680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9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5689" tIns="47844" rIns="95689" bIns="4784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5689" tIns="47844" rIns="95689" bIns="47844" rtlCol="0"/>
          <a:lstStyle>
            <a:lvl1pPr algn="r">
              <a:defRPr sz="1300"/>
            </a:lvl1pPr>
          </a:lstStyle>
          <a:p>
            <a:fld id="{20269834-E3E6-4B0A-97B9-44901EE75689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9" tIns="47844" rIns="95689" bIns="4784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6"/>
            <a:ext cx="5445760" cy="3913615"/>
          </a:xfrm>
          <a:prstGeom prst="rect">
            <a:avLst/>
          </a:prstGeom>
        </p:spPr>
        <p:txBody>
          <a:bodyPr vert="horz" lIns="95689" tIns="47844" rIns="95689" bIns="4784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5689" tIns="47844" rIns="95689" bIns="4784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5689" tIns="47844" rIns="95689" bIns="47844" rtlCol="0" anchor="b"/>
          <a:lstStyle>
            <a:lvl1pPr algn="r">
              <a:defRPr sz="1300"/>
            </a:lvl1pPr>
          </a:lstStyle>
          <a:p>
            <a:fld id="{DE118FDA-8CD2-45F6-B65B-22C847E91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16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inki.env.go.jp/content/000126033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inki.env.go.jp/content/000126033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ouikishori.env.go.jp/guidance/initial_response_guide/pdf/initial_response_guide_main_2103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kinki.env.go.jp/content/000126033.pd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ouikishori.env.go.jp/guidance/initial_response_guide/pdf/initial_response_guide_main_2103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kinki.env.go.jp/content/000126032.pdf" TargetMode="External"/><Relationship Id="rId5" Type="http://schemas.openxmlformats.org/officeDocument/2006/relationships/hyperlink" Target="http://kouikishori.env.go.jp/guidance/initial_response_guide/pdf/reference_list_2103.pdf" TargetMode="External"/><Relationship Id="rId4" Type="http://schemas.openxmlformats.org/officeDocument/2006/relationships/hyperlink" Target="https://kinki.env.go.jp/content/000126033.pdf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inki.env.go.jp/content/000126033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ref.osaka.lg.jp/shigenjunkan/saigai/volunteer.html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18FDA-8CD2-45F6-B65B-22C847E91A7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472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891"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18FDA-8CD2-45F6-B65B-22C847E91A7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750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0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●</a:t>
            </a:r>
            <a:r>
              <a:rPr kumimoji="1" lang="en-US" altLang="ja-JP" sz="10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WS</a:t>
            </a:r>
            <a:r>
              <a:rPr kumimoji="1" lang="ja-JP" altLang="en-US" sz="10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後の解説：</a:t>
            </a:r>
            <a:r>
              <a:rPr lang="ja-JP" altLang="ja-JP" sz="12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片付けごみ対応マニュアル（汎用版）（案）（</a:t>
            </a:r>
            <a:r>
              <a:rPr lang="en-US" altLang="ja-JP" sz="12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R4</a:t>
            </a:r>
            <a:r>
              <a:rPr lang="ja-JP" altLang="ja-JP" sz="12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環境省モデル事業成果品／参考資料２）</a:t>
            </a:r>
            <a:endParaRPr lang="en-US" altLang="ja-JP" sz="1200" dirty="0">
              <a:effectLst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u="sng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  <a:hlinkClick r:id="rId3"/>
              </a:rPr>
              <a:t>https://kinki.env.go.jp/content/000126033.pdf</a:t>
            </a:r>
            <a:endParaRPr lang="ja-JP" altLang="ja-JP" sz="12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kumimoji="1" lang="ja-JP" altLang="en-US" sz="1200" dirty="0">
                <a:effectLst/>
                <a:highlight>
                  <a:srgbClr val="00FFFF"/>
                </a:highlight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P.37</a:t>
            </a:r>
            <a:r>
              <a:rPr lang="ja-JP" altLang="en-US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　図表</a:t>
            </a:r>
            <a:r>
              <a:rPr lang="en-US" altLang="ja-JP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4.1-3</a:t>
            </a:r>
            <a:r>
              <a:rPr lang="ja-JP" altLang="en-US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仮置場における必要資機材の例</a:t>
            </a:r>
            <a:endParaRPr lang="en-US" altLang="ja-JP" sz="1200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18FDA-8CD2-45F6-B65B-22C847E91A7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208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18FDA-8CD2-45F6-B65B-22C847E91A7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137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891"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18FDA-8CD2-45F6-B65B-22C847E91A7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178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0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●</a:t>
            </a:r>
            <a:r>
              <a:rPr kumimoji="1" lang="en-US" altLang="ja-JP" sz="10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WS</a:t>
            </a:r>
            <a:r>
              <a:rPr kumimoji="1" lang="ja-JP" altLang="en-US" sz="10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後の解説：</a:t>
            </a:r>
            <a:r>
              <a:rPr lang="ja-JP" altLang="ja-JP" sz="12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片付けごみ対応マニュアル（汎用版）（案）（</a:t>
            </a:r>
            <a:r>
              <a:rPr lang="en-US" altLang="ja-JP" sz="12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R4</a:t>
            </a:r>
            <a:r>
              <a:rPr lang="ja-JP" altLang="ja-JP" sz="12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環境省モデル事業成果品／参考資料２）</a:t>
            </a:r>
            <a:endParaRPr lang="en-US" altLang="ja-JP" sz="1200" dirty="0">
              <a:effectLst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u="sng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  <a:hlinkClick r:id="rId3"/>
              </a:rPr>
              <a:t>https://kinki.env.go.jp/content/000126033.pdf</a:t>
            </a:r>
            <a:endParaRPr lang="ja-JP" altLang="ja-JP" sz="12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kumimoji="1" lang="ja-JP" altLang="en-US" sz="1200" dirty="0">
                <a:effectLst/>
                <a:highlight>
                  <a:srgbClr val="00FFFF"/>
                </a:highlight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P.31</a:t>
            </a:r>
            <a:r>
              <a:rPr lang="ja-JP" altLang="en-US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必要な人員と役割例</a:t>
            </a:r>
            <a:r>
              <a:rPr lang="en-US" altLang="ja-JP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18FDA-8CD2-45F6-B65B-22C847E91A7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640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18FDA-8CD2-45F6-B65B-22C847E91A7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091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891"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18FDA-8CD2-45F6-B65B-22C847E91A7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12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●</a:t>
            </a:r>
            <a:r>
              <a:rPr kumimoji="1" lang="en-US" altLang="ja-JP" dirty="0"/>
              <a:t>WS</a:t>
            </a:r>
            <a:r>
              <a:rPr kumimoji="1" lang="ja-JP" altLang="en-US" dirty="0"/>
              <a:t>前の解説：</a:t>
            </a:r>
            <a:r>
              <a:rPr lang="ja-JP" altLang="ja-JP" sz="18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災害時の一般廃棄物処理に関する初動対応の手引き（環境省／参考資料１－１）</a:t>
            </a:r>
            <a:endParaRPr lang="en-US" altLang="ja-JP" sz="1800" dirty="0">
              <a:effectLst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u="sng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  <a:hlinkClick r:id="rId3"/>
              </a:rPr>
              <a:t>http://kouikishori.env.go.jp/guidance/initial_response_guide/pdf/initial_response_guide_main_2103.pdf</a:t>
            </a:r>
            <a:endParaRPr lang="en-US" altLang="ja-JP" sz="1800" dirty="0">
              <a:effectLst/>
              <a:highlight>
                <a:srgbClr val="00FFFF"/>
              </a:highlight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800" dirty="0">
                <a:effectLst/>
                <a:highlight>
                  <a:srgbClr val="00FFFF"/>
                </a:highlight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18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P.3</a:t>
            </a:r>
            <a:r>
              <a:rPr lang="ja-JP" altLang="en-US" sz="18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図　</a:t>
            </a:r>
            <a:r>
              <a:rPr lang="ja-JP" altLang="ja-JP" sz="18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災害時に発生する一般廃棄物</a:t>
            </a:r>
            <a:r>
              <a:rPr lang="ja-JP" altLang="en-US" sz="18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と処理</a:t>
            </a:r>
            <a:endParaRPr lang="en-US" altLang="ja-JP" sz="1800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8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18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P.12</a:t>
            </a:r>
            <a:r>
              <a:rPr lang="ja-JP" altLang="en-US" sz="18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図　</a:t>
            </a:r>
            <a:r>
              <a:rPr lang="ja-JP" altLang="ja-JP" sz="18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初動対応</a:t>
            </a:r>
            <a:r>
              <a:rPr lang="ja-JP" altLang="en-US" sz="18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の流れ</a:t>
            </a:r>
            <a:endParaRPr lang="en-US" altLang="ja-JP" sz="1800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kumimoji="1" lang="en-US" altLang="ja-JP" sz="1800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8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●</a:t>
            </a:r>
            <a:r>
              <a:rPr kumimoji="1" lang="en-US" altLang="ja-JP" sz="18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WS</a:t>
            </a:r>
            <a:r>
              <a:rPr kumimoji="1" lang="ja-JP" altLang="en-US" sz="18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後の解説：</a:t>
            </a:r>
            <a:r>
              <a:rPr lang="ja-JP" altLang="ja-JP" sz="18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片付けごみ対応マニュアル（汎用版）（案）（</a:t>
            </a:r>
            <a:r>
              <a:rPr lang="en-US" altLang="ja-JP" sz="18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R4</a:t>
            </a:r>
            <a:r>
              <a:rPr lang="ja-JP" altLang="ja-JP" sz="18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環境省モデル事業成果品／参考資料２）</a:t>
            </a:r>
            <a:endParaRPr lang="en-US" altLang="ja-JP" sz="1800" dirty="0">
              <a:effectLst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u="sng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  <a:hlinkClick r:id="rId4"/>
              </a:rPr>
              <a:t>https://kinki.env.go.jp/content/000126033.pdf</a:t>
            </a:r>
            <a:endParaRPr lang="ja-JP" altLang="ja-JP" sz="18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kumimoji="1" lang="ja-JP" altLang="en-US" sz="1200" dirty="0">
                <a:effectLst/>
                <a:highlight>
                  <a:srgbClr val="00FFFF"/>
                </a:highlight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P.14</a:t>
            </a:r>
            <a:r>
              <a:rPr lang="ja-JP" altLang="en-US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　図表</a:t>
            </a:r>
            <a:r>
              <a:rPr lang="en-US" altLang="ja-JP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2.3-4</a:t>
            </a:r>
            <a:r>
              <a:rPr lang="ja-JP" altLang="en-US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　地震と水害による災害廃棄物処理の違い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18FDA-8CD2-45F6-B65B-22C847E91A7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85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18FDA-8CD2-45F6-B65B-22C847E91A7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186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891"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18FDA-8CD2-45F6-B65B-22C847E91A7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414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●</a:t>
            </a:r>
            <a:r>
              <a:rPr kumimoji="1" lang="en-US" altLang="ja-JP" dirty="0"/>
              <a:t>WS</a:t>
            </a:r>
            <a:r>
              <a:rPr kumimoji="1" lang="ja-JP" altLang="en-US" dirty="0"/>
              <a:t>前の解説①：</a:t>
            </a:r>
            <a:r>
              <a:rPr lang="ja-JP" altLang="ja-JP" sz="12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災害時の一般廃棄物処理に関する初動対応の手引き（環境省／参考資料１－１）</a:t>
            </a:r>
            <a:endParaRPr lang="en-US" altLang="ja-JP" sz="1200" dirty="0">
              <a:effectLst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u="sng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  <a:hlinkClick r:id="rId3"/>
              </a:rPr>
              <a:t>http://kouikishori.env.go.jp/guidance/initial_response_guide/pdf/initial_response_guide_main_2103.pdf</a:t>
            </a:r>
            <a:endParaRPr lang="en-US" altLang="ja-JP" sz="1200" dirty="0">
              <a:effectLst/>
              <a:highlight>
                <a:srgbClr val="00FFFF"/>
              </a:highlight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200" dirty="0">
                <a:effectLst/>
                <a:highlight>
                  <a:srgbClr val="00FFFF"/>
                </a:highlight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P.19,20</a:t>
            </a:r>
            <a:r>
              <a:rPr lang="ja-JP" altLang="en-US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　仮置場に係る対応の流れ</a:t>
            </a:r>
            <a:endParaRPr lang="en-US" altLang="ja-JP" sz="1200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kumimoji="1" lang="en-US" altLang="ja-JP" sz="1200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/>
              <a:t>●</a:t>
            </a:r>
            <a:r>
              <a:rPr kumimoji="1" lang="en-US" altLang="ja-JP" dirty="0"/>
              <a:t>WS</a:t>
            </a:r>
            <a:r>
              <a:rPr kumimoji="1" lang="ja-JP" altLang="en-US" dirty="0"/>
              <a:t>前の解説②：</a:t>
            </a:r>
            <a:r>
              <a:rPr lang="ja-JP" altLang="ja-JP" sz="12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片付けごみ対応マニュアル（汎用版）（案）（</a:t>
            </a:r>
            <a:r>
              <a:rPr lang="en-US" altLang="ja-JP" sz="12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R4</a:t>
            </a:r>
            <a:r>
              <a:rPr lang="ja-JP" altLang="ja-JP" sz="12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環境省モデル事業成果品／参考資料２）</a:t>
            </a:r>
            <a:endParaRPr lang="en-US" altLang="ja-JP" sz="1200" dirty="0">
              <a:effectLst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u="sng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  <a:hlinkClick r:id="rId4"/>
              </a:rPr>
              <a:t>https://kinki.env.go.jp/content/000126033.pdf</a:t>
            </a:r>
            <a:endParaRPr lang="ja-JP" altLang="ja-JP" sz="12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kumimoji="1" lang="ja-JP" altLang="en-US" sz="1200" dirty="0">
                <a:effectLst/>
                <a:highlight>
                  <a:srgbClr val="00FFFF"/>
                </a:highlight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P.4</a:t>
            </a:r>
            <a:r>
              <a:rPr lang="ja-JP" altLang="en-US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　図表</a:t>
            </a:r>
            <a:r>
              <a:rPr lang="en-US" altLang="ja-JP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2.1-2</a:t>
            </a:r>
            <a:r>
              <a:rPr lang="ja-JP" altLang="en-US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　住民による排出場所と自治体による収集運搬の３パターン</a:t>
            </a:r>
            <a:endParaRPr lang="en-US" altLang="ja-JP" sz="1200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kumimoji="1" lang="en-US" altLang="ja-JP" sz="1200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2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●</a:t>
            </a:r>
            <a:r>
              <a:rPr kumimoji="1" lang="en-US" altLang="ja-JP" sz="12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WS</a:t>
            </a:r>
            <a:r>
              <a:rPr kumimoji="1" lang="ja-JP" altLang="en-US" sz="12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後の解説：</a:t>
            </a:r>
            <a:r>
              <a:rPr lang="ja-JP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災害時の一般廃棄物処理に関する初動対応の手引き参考事例一覧（環境省／参考資料１－２）</a:t>
            </a:r>
          </a:p>
          <a:p>
            <a:r>
              <a:rPr lang="en-US" altLang="ja-JP" sz="1800" u="sng" dirty="0">
                <a:solidFill>
                  <a:srgbClr val="0563C1"/>
                </a:solidFill>
                <a:effectLst/>
                <a:latin typeface="ＭＳ Ｐゴシック" panose="020B0600070205080204" pitchFamily="50" charset="-128"/>
                <a:cs typeface="ＭＳ Ｐゴシック" panose="020B0600070205080204" pitchFamily="50" charset="-128"/>
                <a:hlinkClick r:id="rId5"/>
              </a:rPr>
              <a:t>http://kouikishori.env.go.jp/guidance/initial_response_guide/pdf/reference_list_2103.pdf</a:t>
            </a:r>
            <a:endParaRPr lang="en-US" altLang="ja-JP" sz="1800" u="sng" dirty="0">
              <a:solidFill>
                <a:srgbClr val="0563C1"/>
              </a:solidFill>
              <a:effectLst/>
              <a:latin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kumimoji="1" lang="ja-JP" altLang="en-US" sz="1000" dirty="0">
                <a:effectLst/>
                <a:highlight>
                  <a:srgbClr val="00FFFF"/>
                </a:highlight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10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P.13-14</a:t>
            </a:r>
            <a:r>
              <a:rPr lang="ja-JP" altLang="en-US" sz="10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　仮置場運営の課題事例</a:t>
            </a:r>
            <a:endParaRPr lang="en-US" altLang="ja-JP" sz="1000" dirty="0">
              <a:effectLst/>
              <a:highlight>
                <a:srgbClr val="00FFFF"/>
              </a:highlight>
              <a:latin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kumimoji="1" lang="en-US" altLang="ja-JP" sz="1000" dirty="0">
              <a:effectLst/>
              <a:highlight>
                <a:srgbClr val="00FFFF"/>
              </a:highlight>
              <a:latin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0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●その他参考資料：</a:t>
            </a:r>
            <a:r>
              <a:rPr lang="ja-JP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仮置場候補地現地調査汎用版マニュアル （案）（</a:t>
            </a:r>
            <a:r>
              <a:rPr lang="en-US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R4</a:t>
            </a:r>
            <a:r>
              <a:rPr lang="ja-JP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環境省モデル事業成果品）</a:t>
            </a:r>
          </a:p>
          <a:p>
            <a:r>
              <a:rPr lang="en-US" altLang="ja-JP" sz="1800" u="sng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  <a:hlinkClick r:id="rId6"/>
              </a:rPr>
              <a:t>https://kinki.env.go.jp/content/000126032.pdf</a:t>
            </a:r>
            <a:endParaRPr lang="ja-JP" altLang="ja-JP" sz="18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18FDA-8CD2-45F6-B65B-22C847E91A7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061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18FDA-8CD2-45F6-B65B-22C847E91A7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023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891"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18FDA-8CD2-45F6-B65B-22C847E91A7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016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0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●</a:t>
            </a:r>
            <a:r>
              <a:rPr kumimoji="1" lang="en-US" altLang="ja-JP" sz="10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WS</a:t>
            </a:r>
            <a:r>
              <a:rPr kumimoji="1" lang="ja-JP" altLang="en-US" sz="10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後の解説：</a:t>
            </a:r>
            <a:r>
              <a:rPr lang="ja-JP" altLang="ja-JP" sz="12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片付けごみ対応マニュアル（汎用版）（案）（</a:t>
            </a:r>
            <a:r>
              <a:rPr lang="en-US" altLang="ja-JP" sz="12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R4</a:t>
            </a:r>
            <a:r>
              <a:rPr lang="ja-JP" altLang="ja-JP" sz="12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環境省モデル事業成果品／参考資料２）</a:t>
            </a:r>
            <a:endParaRPr lang="en-US" altLang="ja-JP" sz="1200" dirty="0">
              <a:effectLst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u="sng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  <a:hlinkClick r:id="rId3"/>
              </a:rPr>
              <a:t>https://kinki.env.go.jp/content/000126033.pdf</a:t>
            </a:r>
            <a:endParaRPr lang="ja-JP" altLang="ja-JP" sz="12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kumimoji="1" lang="ja-JP" altLang="en-US" sz="1200" dirty="0">
                <a:effectLst/>
                <a:highlight>
                  <a:srgbClr val="00FFFF"/>
                </a:highlight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P.32</a:t>
            </a:r>
            <a:r>
              <a:rPr lang="ja-JP" altLang="en-US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　図表</a:t>
            </a:r>
            <a:r>
              <a:rPr lang="en-US" altLang="ja-JP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3.1-4</a:t>
            </a:r>
            <a:r>
              <a:rPr lang="ja-JP" altLang="en-US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　仮置場案内チラシ例（熱海市の事例）</a:t>
            </a:r>
            <a:endParaRPr lang="en-US" altLang="ja-JP" sz="1200" dirty="0">
              <a:effectLst/>
              <a:highlight>
                <a:srgbClr val="00FFFF"/>
              </a:highlight>
              <a:latin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P.42,43</a:t>
            </a:r>
            <a:r>
              <a:rPr lang="ja-JP" altLang="en-US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大阪府作成　ボランティア連携に関わるマニュアル等（下記</a:t>
            </a:r>
            <a:r>
              <a:rPr lang="en-US" altLang="ja-JP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URL</a:t>
            </a:r>
            <a:r>
              <a:rPr lang="ja-JP" altLang="en-US" sz="12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参照）</a:t>
            </a:r>
            <a:endParaRPr lang="en-US" altLang="ja-JP" sz="1200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kumimoji="1" lang="en-US" altLang="ja-JP" sz="800" dirty="0">
              <a:effectLst/>
              <a:highlight>
                <a:srgbClr val="00FFFF"/>
              </a:highlight>
              <a:latin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800" dirty="0"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cs typeface="Times New Roman" panose="02020603050405020304" pitchFamily="18" charset="0"/>
              </a:rPr>
              <a:t>●その他参考資料：</a:t>
            </a:r>
            <a:r>
              <a:rPr lang="ja-JP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災害ごみ処理に係るボランティア連携各種資料（</a:t>
            </a:r>
            <a:r>
              <a:rPr lang="en-US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R4</a:t>
            </a:r>
            <a:r>
              <a:rPr lang="ja-JP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環境省モデル事業成果品）</a:t>
            </a:r>
          </a:p>
          <a:p>
            <a:r>
              <a:rPr lang="en-US" altLang="ja-JP" sz="1800" u="sng" dirty="0">
                <a:solidFill>
                  <a:srgbClr val="0563C1"/>
                </a:solidFill>
                <a:effectLst/>
                <a:latin typeface="ＭＳ Ｐゴシック" panose="020B0600070205080204" pitchFamily="50" charset="-128"/>
                <a:cs typeface="ＭＳ Ｐゴシック" panose="020B0600070205080204" pitchFamily="50" charset="-128"/>
                <a:hlinkClick r:id="rId4"/>
              </a:rPr>
              <a:t>https://www.pref.osaka.lg.jp/shigenjunkan/saigai/volunteer.html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18FDA-8CD2-45F6-B65B-22C847E91A7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009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18FDA-8CD2-45F6-B65B-22C847E91A7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81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B7B47-DDAA-4F1E-B94C-7A6055A562D6}" type="datetime1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91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C7E4-3F64-4202-9BC2-8B9DDB05DC63}" type="datetime1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5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25D-FEF3-4F3A-B096-CC35BCB01078}" type="datetime1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34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23BD00C-49EE-92A8-9A3C-A6445CC576CA}"/>
              </a:ext>
            </a:extLst>
          </p:cNvPr>
          <p:cNvSpPr/>
          <p:nvPr userDrawn="1"/>
        </p:nvSpPr>
        <p:spPr>
          <a:xfrm>
            <a:off x="0" y="0"/>
            <a:ext cx="9144000" cy="708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EB98-2309-4EFF-BAA3-36080308DB63}" type="datetime1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56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EA78-48F4-4C33-93B3-204AECC230C1}" type="datetime1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77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F9F07D7-DE12-8231-DF28-2FC50FC6099E}"/>
              </a:ext>
            </a:extLst>
          </p:cNvPr>
          <p:cNvSpPr/>
          <p:nvPr userDrawn="1"/>
        </p:nvSpPr>
        <p:spPr>
          <a:xfrm>
            <a:off x="0" y="0"/>
            <a:ext cx="9144000" cy="708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690-11B0-4A85-94B6-50871F35C1DB}" type="datetime1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88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486C-818D-43D3-B8C8-D1A86F35F489}" type="datetime1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3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6F2B-965B-44E0-99C7-607585154C5B}" type="datetime1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69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ACC-E323-4611-BA39-357039939327}" type="datetime1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55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FEEA-23A9-47D5-BBDB-AFE6268F2FD8}" type="datetime1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81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967C-8A44-4C97-96E9-67D472345B0C}" type="datetime1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67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5A025-49EC-44C6-A31C-770DC450F022}" type="datetime1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C50B0-10F3-4DCD-B4D6-4C9E88061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83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595EDF5-99C1-00A0-A34E-3DFB71E6EE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2C2D7D-F42B-CF44-B2A2-99A82BD1C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65" y="1498061"/>
            <a:ext cx="8806070" cy="3187790"/>
          </a:xfrm>
        </p:spPr>
        <p:txBody>
          <a:bodyPr>
            <a:normAutofit fontScale="90000"/>
          </a:bodyPr>
          <a:lstStyle/>
          <a:p>
            <a:br>
              <a:rPr lang="en-US" altLang="ja-JP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令和５年度第２回</a:t>
            </a:r>
            <a:br>
              <a:rPr lang="en-US" altLang="ja-JP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大阪府災害廃棄物対策</a:t>
            </a:r>
            <a:br>
              <a:rPr lang="en-US" altLang="ja-JP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市町村・一部事務組合向け研修</a:t>
            </a:r>
            <a:br>
              <a:rPr lang="en-US" altLang="ja-JP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en-US" altLang="ja-JP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ワークショップ用資料</a:t>
            </a:r>
            <a:endParaRPr kumimoji="1" lang="ja-JP" altLang="en-US" sz="53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25BF09F-D8D0-4522-AC17-D9695B4B0EC5}"/>
              </a:ext>
            </a:extLst>
          </p:cNvPr>
          <p:cNvSpPr/>
          <p:nvPr/>
        </p:nvSpPr>
        <p:spPr>
          <a:xfrm>
            <a:off x="6862582" y="556197"/>
            <a:ext cx="1810871" cy="55252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+mj-ea"/>
                <a:ea typeface="+mj-ea"/>
              </a:rPr>
              <a:t>資料１</a:t>
            </a:r>
            <a:endParaRPr kumimoji="1" lang="en-US" altLang="ja-JP" dirty="0">
              <a:latin typeface="+mj-ea"/>
              <a:ea typeface="+mj-ea"/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F07F2252-7FF0-455E-8E1F-44A1689AE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95182"/>
            <a:ext cx="6858000" cy="1655762"/>
          </a:xfrm>
        </p:spPr>
        <p:txBody>
          <a:bodyPr anchor="ctr"/>
          <a:lstStyle/>
          <a:p>
            <a:pPr algn="r"/>
            <a:r>
              <a:rPr lang="ja-JP" altLang="en-US" dirty="0"/>
              <a:t>大阪府資源循環課</a:t>
            </a:r>
          </a:p>
        </p:txBody>
      </p:sp>
    </p:spTree>
    <p:extLst>
      <p:ext uri="{BB962C8B-B14F-4D97-AF65-F5344CB8AC3E}">
        <p14:creationId xmlns:p14="http://schemas.microsoft.com/office/powerpoint/2010/main" val="3155497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65F3EE0-851D-4DA1-8292-D3EDD52EB991}"/>
              </a:ext>
            </a:extLst>
          </p:cNvPr>
          <p:cNvSpPr/>
          <p:nvPr/>
        </p:nvSpPr>
        <p:spPr>
          <a:xfrm>
            <a:off x="126567" y="1819487"/>
            <a:ext cx="8890866" cy="49391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3B4F94DB-E65C-48D7-B88E-9B44D8491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41" y="763709"/>
            <a:ext cx="8819530" cy="826094"/>
          </a:xfrm>
        </p:spPr>
        <p:txBody>
          <a:bodyPr>
            <a:no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各自で付箋に書き出した意見・回答は、模造紙で班内共有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類似する内容や関連する意見を整理・グルーピング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可能な範囲で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2D5AFF-7E45-4804-9421-8624B308F3CE}"/>
              </a:ext>
            </a:extLst>
          </p:cNvPr>
          <p:cNvSpPr txBox="1"/>
          <p:nvPr/>
        </p:nvSpPr>
        <p:spPr>
          <a:xfrm>
            <a:off x="1366124" y="2199895"/>
            <a:ext cx="432760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周知が必要な事項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（≒事前に決めておくべき内容）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FD897E-9ED1-4D8D-8381-A41C2EB74CB5}"/>
              </a:ext>
            </a:extLst>
          </p:cNvPr>
          <p:cNvSpPr txBox="1"/>
          <p:nvPr/>
        </p:nvSpPr>
        <p:spPr>
          <a:xfrm>
            <a:off x="5787050" y="2232283"/>
            <a:ext cx="341603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周知方法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（広報媒体、関係機関等）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786A85C6-056D-410C-AFFD-3E25A6BB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76300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WS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③班内共有の方法：模造紙の使い方</a:t>
            </a:r>
            <a:endParaRPr kumimoji="1" lang="ja-JP" altLang="en-US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四角形: 1 つの角を切り取る 21">
            <a:extLst>
              <a:ext uri="{FF2B5EF4-FFF2-40B4-BE49-F238E27FC236}">
                <a16:creationId xmlns:a16="http://schemas.microsoft.com/office/drawing/2014/main" id="{FC0CB917-7C0B-4D01-BB34-2B4626012A22}"/>
              </a:ext>
            </a:extLst>
          </p:cNvPr>
          <p:cNvSpPr/>
          <p:nvPr/>
        </p:nvSpPr>
        <p:spPr>
          <a:xfrm>
            <a:off x="1902360" y="5636728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1 つの角を切り取る 28">
            <a:extLst>
              <a:ext uri="{FF2B5EF4-FFF2-40B4-BE49-F238E27FC236}">
                <a16:creationId xmlns:a16="http://schemas.microsoft.com/office/drawing/2014/main" id="{D77E782F-E09E-4C04-B841-7C9A88B46538}"/>
              </a:ext>
            </a:extLst>
          </p:cNvPr>
          <p:cNvSpPr/>
          <p:nvPr/>
        </p:nvSpPr>
        <p:spPr>
          <a:xfrm>
            <a:off x="2411417" y="5950110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1 つの角を切り取る 29">
            <a:extLst>
              <a:ext uri="{FF2B5EF4-FFF2-40B4-BE49-F238E27FC236}">
                <a16:creationId xmlns:a16="http://schemas.microsoft.com/office/drawing/2014/main" id="{5858B500-2DDB-4A05-B5B1-9E0E190C7C19}"/>
              </a:ext>
            </a:extLst>
          </p:cNvPr>
          <p:cNvSpPr/>
          <p:nvPr/>
        </p:nvSpPr>
        <p:spPr>
          <a:xfrm>
            <a:off x="2281023" y="4106003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1 つの角を切り取る 30">
            <a:extLst>
              <a:ext uri="{FF2B5EF4-FFF2-40B4-BE49-F238E27FC236}">
                <a16:creationId xmlns:a16="http://schemas.microsoft.com/office/drawing/2014/main" id="{446FF38E-7ABB-451C-949D-686F51CD9109}"/>
              </a:ext>
            </a:extLst>
          </p:cNvPr>
          <p:cNvSpPr/>
          <p:nvPr/>
        </p:nvSpPr>
        <p:spPr>
          <a:xfrm>
            <a:off x="3442045" y="3547188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1 つの角を切り取る 31">
            <a:extLst>
              <a:ext uri="{FF2B5EF4-FFF2-40B4-BE49-F238E27FC236}">
                <a16:creationId xmlns:a16="http://schemas.microsoft.com/office/drawing/2014/main" id="{A7556EC4-20B8-41B4-9A9D-934F865B691C}"/>
              </a:ext>
            </a:extLst>
          </p:cNvPr>
          <p:cNvSpPr/>
          <p:nvPr/>
        </p:nvSpPr>
        <p:spPr>
          <a:xfrm>
            <a:off x="2576059" y="3482416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1 つの角を切り取る 32">
            <a:extLst>
              <a:ext uri="{FF2B5EF4-FFF2-40B4-BE49-F238E27FC236}">
                <a16:creationId xmlns:a16="http://schemas.microsoft.com/office/drawing/2014/main" id="{1B002F68-579D-4192-B73C-4A0B208DC136}"/>
              </a:ext>
            </a:extLst>
          </p:cNvPr>
          <p:cNvSpPr/>
          <p:nvPr/>
        </p:nvSpPr>
        <p:spPr>
          <a:xfrm>
            <a:off x="2038349" y="3384477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1 つの角を切り取る 29">
            <a:extLst>
              <a:ext uri="{FF2B5EF4-FFF2-40B4-BE49-F238E27FC236}">
                <a16:creationId xmlns:a16="http://schemas.microsoft.com/office/drawing/2014/main" id="{B1C11CCB-A041-4FBC-8643-3FDEF38E963F}"/>
              </a:ext>
            </a:extLst>
          </p:cNvPr>
          <p:cNvSpPr/>
          <p:nvPr/>
        </p:nvSpPr>
        <p:spPr>
          <a:xfrm>
            <a:off x="7736256" y="3581633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1 つの角を切り取る 32">
            <a:extLst>
              <a:ext uri="{FF2B5EF4-FFF2-40B4-BE49-F238E27FC236}">
                <a16:creationId xmlns:a16="http://schemas.microsoft.com/office/drawing/2014/main" id="{8F417E9C-166B-469C-80B7-54C8A2CCD130}"/>
              </a:ext>
            </a:extLst>
          </p:cNvPr>
          <p:cNvSpPr/>
          <p:nvPr/>
        </p:nvSpPr>
        <p:spPr>
          <a:xfrm>
            <a:off x="4514254" y="3522171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1 つの角を切り取る 31">
            <a:extLst>
              <a:ext uri="{FF2B5EF4-FFF2-40B4-BE49-F238E27FC236}">
                <a16:creationId xmlns:a16="http://schemas.microsoft.com/office/drawing/2014/main" id="{5929EA17-FE95-4286-9727-7837D7F2BA12}"/>
              </a:ext>
            </a:extLst>
          </p:cNvPr>
          <p:cNvSpPr/>
          <p:nvPr/>
        </p:nvSpPr>
        <p:spPr>
          <a:xfrm>
            <a:off x="3482886" y="4134242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1 つの角を切り取る 31">
            <a:extLst>
              <a:ext uri="{FF2B5EF4-FFF2-40B4-BE49-F238E27FC236}">
                <a16:creationId xmlns:a16="http://schemas.microsoft.com/office/drawing/2014/main" id="{B878CCBD-95B4-4D50-A261-DFAE2EC038D4}"/>
              </a:ext>
            </a:extLst>
          </p:cNvPr>
          <p:cNvSpPr/>
          <p:nvPr/>
        </p:nvSpPr>
        <p:spPr>
          <a:xfrm>
            <a:off x="4843942" y="4143914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1B83078-DCF1-4ACF-A78E-F327FA3A2CE6}"/>
              </a:ext>
            </a:extLst>
          </p:cNvPr>
          <p:cNvSpPr txBox="1"/>
          <p:nvPr/>
        </p:nvSpPr>
        <p:spPr>
          <a:xfrm>
            <a:off x="6648640" y="1829288"/>
            <a:ext cx="266231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○班　</a:t>
            </a:r>
            <a:r>
              <a:rPr lang="en-US" altLang="ja-JP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WS</a:t>
            </a:r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40E15CB-294F-4466-B3C8-43313FBA0BF1}"/>
              </a:ext>
            </a:extLst>
          </p:cNvPr>
          <p:cNvCxnSpPr/>
          <p:nvPr/>
        </p:nvCxnSpPr>
        <p:spPr>
          <a:xfrm>
            <a:off x="406238" y="2976864"/>
            <a:ext cx="860263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D5AFF76C-A4DF-46C5-9D6D-8E4D541A5B8B}"/>
              </a:ext>
            </a:extLst>
          </p:cNvPr>
          <p:cNvCxnSpPr>
            <a:cxnSpLocks/>
          </p:cNvCxnSpPr>
          <p:nvPr/>
        </p:nvCxnSpPr>
        <p:spPr>
          <a:xfrm flipH="1">
            <a:off x="5899755" y="2239778"/>
            <a:ext cx="19418" cy="4497183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四角形: 1 つの角を切り取る 31">
            <a:extLst>
              <a:ext uri="{FF2B5EF4-FFF2-40B4-BE49-F238E27FC236}">
                <a16:creationId xmlns:a16="http://schemas.microsoft.com/office/drawing/2014/main" id="{9F949919-C200-4953-8684-1081D74B2388}"/>
              </a:ext>
            </a:extLst>
          </p:cNvPr>
          <p:cNvSpPr/>
          <p:nvPr/>
        </p:nvSpPr>
        <p:spPr>
          <a:xfrm>
            <a:off x="5363932" y="4339089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四角形: 1 つの角を切り取る 31">
            <a:extLst>
              <a:ext uri="{FF2B5EF4-FFF2-40B4-BE49-F238E27FC236}">
                <a16:creationId xmlns:a16="http://schemas.microsoft.com/office/drawing/2014/main" id="{AED81A21-A322-42CA-9484-8239A956623E}"/>
              </a:ext>
            </a:extLst>
          </p:cNvPr>
          <p:cNvSpPr/>
          <p:nvPr/>
        </p:nvSpPr>
        <p:spPr>
          <a:xfrm>
            <a:off x="3512015" y="5932203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1 つの角を切り取る 32">
            <a:extLst>
              <a:ext uri="{FF2B5EF4-FFF2-40B4-BE49-F238E27FC236}">
                <a16:creationId xmlns:a16="http://schemas.microsoft.com/office/drawing/2014/main" id="{8CB91E8F-E63E-4814-8D19-EF5C6BBBCBD5}"/>
              </a:ext>
            </a:extLst>
          </p:cNvPr>
          <p:cNvSpPr/>
          <p:nvPr/>
        </p:nvSpPr>
        <p:spPr>
          <a:xfrm>
            <a:off x="7088869" y="3638347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1 つの角を切り取る 31">
            <a:extLst>
              <a:ext uri="{FF2B5EF4-FFF2-40B4-BE49-F238E27FC236}">
                <a16:creationId xmlns:a16="http://schemas.microsoft.com/office/drawing/2014/main" id="{46C2002D-01B7-4288-9B83-071855DCEB5A}"/>
              </a:ext>
            </a:extLst>
          </p:cNvPr>
          <p:cNvSpPr/>
          <p:nvPr/>
        </p:nvSpPr>
        <p:spPr>
          <a:xfrm>
            <a:off x="6773640" y="5516581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四角形: 1 つの角を切り取る 31">
            <a:extLst>
              <a:ext uri="{FF2B5EF4-FFF2-40B4-BE49-F238E27FC236}">
                <a16:creationId xmlns:a16="http://schemas.microsoft.com/office/drawing/2014/main" id="{216142C6-8E00-4CE5-BE12-B5E9DB5E1CC0}"/>
              </a:ext>
            </a:extLst>
          </p:cNvPr>
          <p:cNvSpPr/>
          <p:nvPr/>
        </p:nvSpPr>
        <p:spPr>
          <a:xfrm>
            <a:off x="7427070" y="5890206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C0BF72DF-57B3-407C-BAFE-558C00E802BF}"/>
              </a:ext>
            </a:extLst>
          </p:cNvPr>
          <p:cNvCxnSpPr>
            <a:cxnSpLocks/>
          </p:cNvCxnSpPr>
          <p:nvPr/>
        </p:nvCxnSpPr>
        <p:spPr>
          <a:xfrm flipH="1">
            <a:off x="1274491" y="2261424"/>
            <a:ext cx="19418" cy="449718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8812D93-6852-4C04-8B09-2F1EF6EC4C63}"/>
              </a:ext>
            </a:extLst>
          </p:cNvPr>
          <p:cNvCxnSpPr/>
          <p:nvPr/>
        </p:nvCxnSpPr>
        <p:spPr>
          <a:xfrm>
            <a:off x="432040" y="5286896"/>
            <a:ext cx="860263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F99F1A9-9C78-43CF-9475-8B37B39344A0}"/>
              </a:ext>
            </a:extLst>
          </p:cNvPr>
          <p:cNvSpPr txBox="1"/>
          <p:nvPr/>
        </p:nvSpPr>
        <p:spPr>
          <a:xfrm>
            <a:off x="591892" y="2579435"/>
            <a:ext cx="507831" cy="382076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住民　　　　　　＋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7D86BF4-5714-4A67-99F0-4E8B4E2E9F32}"/>
              </a:ext>
            </a:extLst>
          </p:cNvPr>
          <p:cNvSpPr txBox="1"/>
          <p:nvPr/>
        </p:nvSpPr>
        <p:spPr>
          <a:xfrm>
            <a:off x="371279" y="5286896"/>
            <a:ext cx="830997" cy="174436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ボラン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ティア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四角形: 1 つの角を切り取る 32">
            <a:extLst>
              <a:ext uri="{FF2B5EF4-FFF2-40B4-BE49-F238E27FC236}">
                <a16:creationId xmlns:a16="http://schemas.microsoft.com/office/drawing/2014/main" id="{2A5EE172-8CD9-4372-8489-93B711EF28F7}"/>
              </a:ext>
            </a:extLst>
          </p:cNvPr>
          <p:cNvSpPr/>
          <p:nvPr/>
        </p:nvSpPr>
        <p:spPr>
          <a:xfrm>
            <a:off x="6455079" y="4077376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四角形: 1 つの角を切り取る 32">
            <a:extLst>
              <a:ext uri="{FF2B5EF4-FFF2-40B4-BE49-F238E27FC236}">
                <a16:creationId xmlns:a16="http://schemas.microsoft.com/office/drawing/2014/main" id="{277F236F-FB01-498F-9851-EBE272DE005D}"/>
              </a:ext>
            </a:extLst>
          </p:cNvPr>
          <p:cNvSpPr/>
          <p:nvPr/>
        </p:nvSpPr>
        <p:spPr>
          <a:xfrm>
            <a:off x="8053405" y="4128324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4BBBFEE-8AEE-4AE0-8B93-C013A1BB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318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75BBD30-4DB0-455A-B240-3AD0F140BE77}"/>
              </a:ext>
            </a:extLst>
          </p:cNvPr>
          <p:cNvSpPr/>
          <p:nvPr/>
        </p:nvSpPr>
        <p:spPr>
          <a:xfrm>
            <a:off x="257658" y="752396"/>
            <a:ext cx="83840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各自回答検討：５分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お手元の付箋に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Q1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Q2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の回答・意見を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思いつく限り何枚でも記入。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（１枚につき、１つの回答・意見）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班での回答共有・意見交換：</a:t>
            </a:r>
            <a:r>
              <a:rPr lang="en-US" altLang="ja-JP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各自の付箋回答を模造紙に貼りながら共有。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各班で全体共有の発表者も相談してください。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各班意見の全体共有：</a:t>
            </a:r>
            <a:r>
              <a:rPr lang="en-US" altLang="ja-JP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各班の意見交換の内容を簡単に共有願います。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8A299A3-7892-D59B-3381-B7FC4F92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76300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WS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③進め方</a:t>
            </a:r>
            <a:endParaRPr kumimoji="1" lang="ja-JP" altLang="en-US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EE93ED-754C-46F3-A884-3E9AB601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349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74038AB4-9447-DCC8-7848-AD7B2F2DDB23}"/>
              </a:ext>
            </a:extLst>
          </p:cNvPr>
          <p:cNvSpPr txBox="1">
            <a:spLocks/>
          </p:cNvSpPr>
          <p:nvPr/>
        </p:nvSpPr>
        <p:spPr>
          <a:xfrm>
            <a:off x="0" y="702359"/>
            <a:ext cx="9033426" cy="1057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仮置場の設置・運営（住民の片付けごみ搬入）開始に向けて、</a:t>
            </a:r>
            <a:r>
              <a:rPr lang="ja-JP" altLang="en-US" sz="30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資機材・物品等の準備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が必要となります。</a:t>
            </a:r>
            <a:endParaRPr lang="en-US" altLang="ja-JP" sz="3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C5F05D10-B163-4D1F-B190-85A12EF74AF3}"/>
              </a:ext>
            </a:extLst>
          </p:cNvPr>
          <p:cNvSpPr txBox="1">
            <a:spLocks/>
          </p:cNvSpPr>
          <p:nvPr/>
        </p:nvSpPr>
        <p:spPr>
          <a:xfrm>
            <a:off x="165861" y="2229149"/>
            <a:ext cx="8922852" cy="383015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Q1.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仮置場の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設置運営に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必要な資機材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は？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Q2.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仮置場の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作業員に必要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な装備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は？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755CEC9-5940-4C49-95A9-7E7BA488CAE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7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WS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④テーマ：仮置場の設置運営に必要な資機材等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CC2B2EF-DBB7-479E-8EBF-81440A63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1076A2-F333-4A49-AF89-D7442020F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1" y="1759764"/>
            <a:ext cx="6347375" cy="469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01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65F3EE0-851D-4DA1-8292-D3EDD52EB991}"/>
              </a:ext>
            </a:extLst>
          </p:cNvPr>
          <p:cNvSpPr/>
          <p:nvPr/>
        </p:nvSpPr>
        <p:spPr>
          <a:xfrm>
            <a:off x="126567" y="1819487"/>
            <a:ext cx="8890866" cy="49391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3B4F94DB-E65C-48D7-B88E-9B44D8491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41" y="763709"/>
            <a:ext cx="8819530" cy="826094"/>
          </a:xfrm>
        </p:spPr>
        <p:txBody>
          <a:bodyPr>
            <a:no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各自で付箋に書き出した意見・回答は、模造紙で班内共有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類似する内容や関連する意見を整理・グルーピング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可能な範囲で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2D5AFF-7E45-4804-9421-8624B308F3CE}"/>
              </a:ext>
            </a:extLst>
          </p:cNvPr>
          <p:cNvSpPr txBox="1"/>
          <p:nvPr/>
        </p:nvSpPr>
        <p:spPr>
          <a:xfrm>
            <a:off x="715615" y="2418620"/>
            <a:ext cx="432760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資機材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FD897E-9ED1-4D8D-8381-A41C2EB74CB5}"/>
              </a:ext>
            </a:extLst>
          </p:cNvPr>
          <p:cNvSpPr txBox="1"/>
          <p:nvPr/>
        </p:nvSpPr>
        <p:spPr>
          <a:xfrm>
            <a:off x="5525058" y="2431558"/>
            <a:ext cx="341603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作業員の装備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786A85C6-056D-410C-AFFD-3E25A6BB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76300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WS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④班内共有の方法：模造紙の使い方</a:t>
            </a:r>
            <a:endParaRPr kumimoji="1" lang="ja-JP" altLang="en-US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四角形: 1 つの角を切り取る 21">
            <a:extLst>
              <a:ext uri="{FF2B5EF4-FFF2-40B4-BE49-F238E27FC236}">
                <a16:creationId xmlns:a16="http://schemas.microsoft.com/office/drawing/2014/main" id="{FC0CB917-7C0B-4D01-BB34-2B4626012A22}"/>
              </a:ext>
            </a:extLst>
          </p:cNvPr>
          <p:cNvSpPr/>
          <p:nvPr/>
        </p:nvSpPr>
        <p:spPr>
          <a:xfrm>
            <a:off x="1902360" y="5636728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1 つの角を切り取る 28">
            <a:extLst>
              <a:ext uri="{FF2B5EF4-FFF2-40B4-BE49-F238E27FC236}">
                <a16:creationId xmlns:a16="http://schemas.microsoft.com/office/drawing/2014/main" id="{D77E782F-E09E-4C04-B841-7C9A88B46538}"/>
              </a:ext>
            </a:extLst>
          </p:cNvPr>
          <p:cNvSpPr/>
          <p:nvPr/>
        </p:nvSpPr>
        <p:spPr>
          <a:xfrm>
            <a:off x="2411417" y="5950110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1 つの角を切り取る 29">
            <a:extLst>
              <a:ext uri="{FF2B5EF4-FFF2-40B4-BE49-F238E27FC236}">
                <a16:creationId xmlns:a16="http://schemas.microsoft.com/office/drawing/2014/main" id="{5858B500-2DDB-4A05-B5B1-9E0E190C7C19}"/>
              </a:ext>
            </a:extLst>
          </p:cNvPr>
          <p:cNvSpPr/>
          <p:nvPr/>
        </p:nvSpPr>
        <p:spPr>
          <a:xfrm>
            <a:off x="1871317" y="3986534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1 つの角を切り取る 30">
            <a:extLst>
              <a:ext uri="{FF2B5EF4-FFF2-40B4-BE49-F238E27FC236}">
                <a16:creationId xmlns:a16="http://schemas.microsoft.com/office/drawing/2014/main" id="{446FF38E-7ABB-451C-949D-686F51CD9109}"/>
              </a:ext>
            </a:extLst>
          </p:cNvPr>
          <p:cNvSpPr/>
          <p:nvPr/>
        </p:nvSpPr>
        <p:spPr>
          <a:xfrm>
            <a:off x="2418164" y="5168728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1 つの角を切り取る 31">
            <a:extLst>
              <a:ext uri="{FF2B5EF4-FFF2-40B4-BE49-F238E27FC236}">
                <a16:creationId xmlns:a16="http://schemas.microsoft.com/office/drawing/2014/main" id="{A7556EC4-20B8-41B4-9A9D-934F865B691C}"/>
              </a:ext>
            </a:extLst>
          </p:cNvPr>
          <p:cNvSpPr/>
          <p:nvPr/>
        </p:nvSpPr>
        <p:spPr>
          <a:xfrm>
            <a:off x="1124822" y="3930049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1 つの角を切り取る 32">
            <a:extLst>
              <a:ext uri="{FF2B5EF4-FFF2-40B4-BE49-F238E27FC236}">
                <a16:creationId xmlns:a16="http://schemas.microsoft.com/office/drawing/2014/main" id="{1B002F68-579D-4192-B73C-4A0B208DC136}"/>
              </a:ext>
            </a:extLst>
          </p:cNvPr>
          <p:cNvSpPr/>
          <p:nvPr/>
        </p:nvSpPr>
        <p:spPr>
          <a:xfrm>
            <a:off x="2038349" y="3384477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1 つの角を切り取る 29">
            <a:extLst>
              <a:ext uri="{FF2B5EF4-FFF2-40B4-BE49-F238E27FC236}">
                <a16:creationId xmlns:a16="http://schemas.microsoft.com/office/drawing/2014/main" id="{B1C11CCB-A041-4FBC-8643-3FDEF38E963F}"/>
              </a:ext>
            </a:extLst>
          </p:cNvPr>
          <p:cNvSpPr/>
          <p:nvPr/>
        </p:nvSpPr>
        <p:spPr>
          <a:xfrm>
            <a:off x="6198885" y="5168728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1 つの角を切り取る 32">
            <a:extLst>
              <a:ext uri="{FF2B5EF4-FFF2-40B4-BE49-F238E27FC236}">
                <a16:creationId xmlns:a16="http://schemas.microsoft.com/office/drawing/2014/main" id="{8F417E9C-166B-469C-80B7-54C8A2CCD130}"/>
              </a:ext>
            </a:extLst>
          </p:cNvPr>
          <p:cNvSpPr/>
          <p:nvPr/>
        </p:nvSpPr>
        <p:spPr>
          <a:xfrm>
            <a:off x="4286737" y="3438569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1 つの角を切り取る 31">
            <a:extLst>
              <a:ext uri="{FF2B5EF4-FFF2-40B4-BE49-F238E27FC236}">
                <a16:creationId xmlns:a16="http://schemas.microsoft.com/office/drawing/2014/main" id="{5929EA17-FE95-4286-9727-7837D7F2BA12}"/>
              </a:ext>
            </a:extLst>
          </p:cNvPr>
          <p:cNvSpPr/>
          <p:nvPr/>
        </p:nvSpPr>
        <p:spPr>
          <a:xfrm>
            <a:off x="3888591" y="4077141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1 つの角を切り取る 31">
            <a:extLst>
              <a:ext uri="{FF2B5EF4-FFF2-40B4-BE49-F238E27FC236}">
                <a16:creationId xmlns:a16="http://schemas.microsoft.com/office/drawing/2014/main" id="{B878CCBD-95B4-4D50-A261-DFAE2EC038D4}"/>
              </a:ext>
            </a:extLst>
          </p:cNvPr>
          <p:cNvSpPr/>
          <p:nvPr/>
        </p:nvSpPr>
        <p:spPr>
          <a:xfrm>
            <a:off x="4843942" y="4143914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1B83078-DCF1-4ACF-A78E-F327FA3A2CE6}"/>
              </a:ext>
            </a:extLst>
          </p:cNvPr>
          <p:cNvSpPr txBox="1"/>
          <p:nvPr/>
        </p:nvSpPr>
        <p:spPr>
          <a:xfrm>
            <a:off x="6648640" y="1829288"/>
            <a:ext cx="266231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○班　</a:t>
            </a:r>
            <a:r>
              <a:rPr lang="en-US" altLang="ja-JP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WS</a:t>
            </a:r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40E15CB-294F-4466-B3C8-43313FBA0BF1}"/>
              </a:ext>
            </a:extLst>
          </p:cNvPr>
          <p:cNvCxnSpPr/>
          <p:nvPr/>
        </p:nvCxnSpPr>
        <p:spPr>
          <a:xfrm>
            <a:off x="406238" y="2976864"/>
            <a:ext cx="860263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D5AFF76C-A4DF-46C5-9D6D-8E4D541A5B8B}"/>
              </a:ext>
            </a:extLst>
          </p:cNvPr>
          <p:cNvCxnSpPr>
            <a:cxnSpLocks/>
          </p:cNvCxnSpPr>
          <p:nvPr/>
        </p:nvCxnSpPr>
        <p:spPr>
          <a:xfrm flipH="1">
            <a:off x="5422717" y="2264224"/>
            <a:ext cx="19418" cy="4497183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四角形: 1 つの角を切り取る 31">
            <a:extLst>
              <a:ext uri="{FF2B5EF4-FFF2-40B4-BE49-F238E27FC236}">
                <a16:creationId xmlns:a16="http://schemas.microsoft.com/office/drawing/2014/main" id="{9F949919-C200-4953-8684-1081D74B2388}"/>
              </a:ext>
            </a:extLst>
          </p:cNvPr>
          <p:cNvSpPr/>
          <p:nvPr/>
        </p:nvSpPr>
        <p:spPr>
          <a:xfrm>
            <a:off x="4459749" y="4765657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四角形: 1 つの角を切り取る 31">
            <a:extLst>
              <a:ext uri="{FF2B5EF4-FFF2-40B4-BE49-F238E27FC236}">
                <a16:creationId xmlns:a16="http://schemas.microsoft.com/office/drawing/2014/main" id="{AED81A21-A322-42CA-9484-8239A956623E}"/>
              </a:ext>
            </a:extLst>
          </p:cNvPr>
          <p:cNvSpPr/>
          <p:nvPr/>
        </p:nvSpPr>
        <p:spPr>
          <a:xfrm>
            <a:off x="3512015" y="5932203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1 つの角を切り取る 32">
            <a:extLst>
              <a:ext uri="{FF2B5EF4-FFF2-40B4-BE49-F238E27FC236}">
                <a16:creationId xmlns:a16="http://schemas.microsoft.com/office/drawing/2014/main" id="{8CB91E8F-E63E-4814-8D19-EF5C6BBBCBD5}"/>
              </a:ext>
            </a:extLst>
          </p:cNvPr>
          <p:cNvSpPr/>
          <p:nvPr/>
        </p:nvSpPr>
        <p:spPr>
          <a:xfrm>
            <a:off x="7088869" y="3638347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1 つの角を切り取る 31">
            <a:extLst>
              <a:ext uri="{FF2B5EF4-FFF2-40B4-BE49-F238E27FC236}">
                <a16:creationId xmlns:a16="http://schemas.microsoft.com/office/drawing/2014/main" id="{46C2002D-01B7-4288-9B83-071855DCEB5A}"/>
              </a:ext>
            </a:extLst>
          </p:cNvPr>
          <p:cNvSpPr/>
          <p:nvPr/>
        </p:nvSpPr>
        <p:spPr>
          <a:xfrm>
            <a:off x="6773640" y="5516581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四角形: 1 つの角を切り取る 31">
            <a:extLst>
              <a:ext uri="{FF2B5EF4-FFF2-40B4-BE49-F238E27FC236}">
                <a16:creationId xmlns:a16="http://schemas.microsoft.com/office/drawing/2014/main" id="{216142C6-8E00-4CE5-BE12-B5E9DB5E1CC0}"/>
              </a:ext>
            </a:extLst>
          </p:cNvPr>
          <p:cNvSpPr/>
          <p:nvPr/>
        </p:nvSpPr>
        <p:spPr>
          <a:xfrm>
            <a:off x="7786412" y="5698203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1 つの角を切り取る 32">
            <a:extLst>
              <a:ext uri="{FF2B5EF4-FFF2-40B4-BE49-F238E27FC236}">
                <a16:creationId xmlns:a16="http://schemas.microsoft.com/office/drawing/2014/main" id="{2A5EE172-8CD9-4372-8489-93B711EF28F7}"/>
              </a:ext>
            </a:extLst>
          </p:cNvPr>
          <p:cNvSpPr/>
          <p:nvPr/>
        </p:nvSpPr>
        <p:spPr>
          <a:xfrm>
            <a:off x="6455079" y="4077376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四角形: 1 つの角を切り取る 32">
            <a:extLst>
              <a:ext uri="{FF2B5EF4-FFF2-40B4-BE49-F238E27FC236}">
                <a16:creationId xmlns:a16="http://schemas.microsoft.com/office/drawing/2014/main" id="{277F236F-FB01-498F-9851-EBE272DE005D}"/>
              </a:ext>
            </a:extLst>
          </p:cNvPr>
          <p:cNvSpPr/>
          <p:nvPr/>
        </p:nvSpPr>
        <p:spPr>
          <a:xfrm>
            <a:off x="7408948" y="4134399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F6B9F29-1186-46E0-A525-CA2AD405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15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75BBD30-4DB0-455A-B240-3AD0F140BE77}"/>
              </a:ext>
            </a:extLst>
          </p:cNvPr>
          <p:cNvSpPr/>
          <p:nvPr/>
        </p:nvSpPr>
        <p:spPr>
          <a:xfrm>
            <a:off x="257658" y="752396"/>
            <a:ext cx="83840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各自回答検討：３分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お手元の付箋に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Q1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Q2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の回答・意見を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思いつく限り何枚でも記入。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（１枚につき、１つの回答・意見）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班での回答共有・意見交換：</a:t>
            </a:r>
            <a:r>
              <a:rPr lang="en-US" altLang="ja-JP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各自の付箋回答を模造紙に貼りながら共有。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8A299A3-7892-D59B-3381-B7FC4F92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76300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WS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④進め方</a:t>
            </a:r>
            <a:endParaRPr kumimoji="1" lang="ja-JP" altLang="en-US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EE93ED-754C-46F3-A884-3E9AB601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431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74038AB4-9447-DCC8-7848-AD7B2F2DDB23}"/>
              </a:ext>
            </a:extLst>
          </p:cNvPr>
          <p:cNvSpPr txBox="1">
            <a:spLocks/>
          </p:cNvSpPr>
          <p:nvPr/>
        </p:nvSpPr>
        <p:spPr>
          <a:xfrm>
            <a:off x="49695" y="834439"/>
            <a:ext cx="9033426" cy="1057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実際に仮置場を設置する際に、現場でどのように運営するのかを具体的に検討しましょう。</a:t>
            </a:r>
            <a:endParaRPr lang="en-US" altLang="ja-JP" sz="3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C5F05D10-B163-4D1F-B190-85A12EF74AF3}"/>
              </a:ext>
            </a:extLst>
          </p:cNvPr>
          <p:cNvSpPr txBox="1">
            <a:spLocks/>
          </p:cNvSpPr>
          <p:nvPr/>
        </p:nvSpPr>
        <p:spPr>
          <a:xfrm>
            <a:off x="110574" y="2436897"/>
            <a:ext cx="8922852" cy="33494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Q1.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レイアウト図を見ながら、各班で仮置場のどこに　　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 </a:t>
            </a: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どのような役割の作業員が必要か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検討しましょう。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Q2.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各作業員が、</a:t>
            </a: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搬入者（住民等）に聞き取る・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 </a:t>
            </a: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伝えるべき事項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についても話し合いましょう。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755CEC9-5940-4C49-95A9-7E7BA488CAEA}"/>
              </a:ext>
            </a:extLst>
          </p:cNvPr>
          <p:cNvSpPr txBox="1">
            <a:spLocks/>
          </p:cNvSpPr>
          <p:nvPr/>
        </p:nvSpPr>
        <p:spPr>
          <a:xfrm>
            <a:off x="228600" y="-21983"/>
            <a:ext cx="9144000" cy="87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WS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⑤テーマ：仮置場設置・運営のポイント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43139D2-DC56-4964-B364-32724710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97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65F3EE0-851D-4DA1-8292-D3EDD52EB991}"/>
              </a:ext>
            </a:extLst>
          </p:cNvPr>
          <p:cNvSpPr/>
          <p:nvPr/>
        </p:nvSpPr>
        <p:spPr>
          <a:xfrm>
            <a:off x="126567" y="1819487"/>
            <a:ext cx="8890866" cy="49391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3B4F94DB-E65C-48D7-B88E-9B44D8491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41" y="763709"/>
            <a:ext cx="8819530" cy="826094"/>
          </a:xfrm>
        </p:spPr>
        <p:txBody>
          <a:bodyPr>
            <a:no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各班で付箋に書き出した意見・回答を模造紙で共有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類似する内容や関連する意見を整理・グルーピング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可能な範囲で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2D5AFF-7E45-4804-9421-8624B308F3CE}"/>
              </a:ext>
            </a:extLst>
          </p:cNvPr>
          <p:cNvSpPr txBox="1"/>
          <p:nvPr/>
        </p:nvSpPr>
        <p:spPr>
          <a:xfrm>
            <a:off x="406238" y="3156864"/>
            <a:ext cx="507831" cy="327996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作業員の役割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FD897E-9ED1-4D8D-8381-A41C2EB74CB5}"/>
              </a:ext>
            </a:extLst>
          </p:cNvPr>
          <p:cNvSpPr txBox="1"/>
          <p:nvPr/>
        </p:nvSpPr>
        <p:spPr>
          <a:xfrm>
            <a:off x="1792168" y="2244786"/>
            <a:ext cx="341603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搬入者（住民等）への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聞き取り事項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786A85C6-056D-410C-AFFD-3E25A6BB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76300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WS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⑤班内共有の方法：模造紙の使い方</a:t>
            </a:r>
            <a:endParaRPr kumimoji="1" lang="ja-JP" altLang="en-US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四角形: 1 つの角を切り取る 21">
            <a:extLst>
              <a:ext uri="{FF2B5EF4-FFF2-40B4-BE49-F238E27FC236}">
                <a16:creationId xmlns:a16="http://schemas.microsoft.com/office/drawing/2014/main" id="{FC0CB917-7C0B-4D01-BB34-2B4626012A22}"/>
              </a:ext>
            </a:extLst>
          </p:cNvPr>
          <p:cNvSpPr/>
          <p:nvPr/>
        </p:nvSpPr>
        <p:spPr>
          <a:xfrm>
            <a:off x="1902360" y="5636728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1 つの角を切り取る 28">
            <a:extLst>
              <a:ext uri="{FF2B5EF4-FFF2-40B4-BE49-F238E27FC236}">
                <a16:creationId xmlns:a16="http://schemas.microsoft.com/office/drawing/2014/main" id="{D77E782F-E09E-4C04-B841-7C9A88B46538}"/>
              </a:ext>
            </a:extLst>
          </p:cNvPr>
          <p:cNvSpPr/>
          <p:nvPr/>
        </p:nvSpPr>
        <p:spPr>
          <a:xfrm>
            <a:off x="2411417" y="5950110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1 つの角を切り取る 29">
            <a:extLst>
              <a:ext uri="{FF2B5EF4-FFF2-40B4-BE49-F238E27FC236}">
                <a16:creationId xmlns:a16="http://schemas.microsoft.com/office/drawing/2014/main" id="{5858B500-2DDB-4A05-B5B1-9E0E190C7C19}"/>
              </a:ext>
            </a:extLst>
          </p:cNvPr>
          <p:cNvSpPr/>
          <p:nvPr/>
        </p:nvSpPr>
        <p:spPr>
          <a:xfrm>
            <a:off x="2463306" y="3641631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1 つの角を切り取る 30">
            <a:extLst>
              <a:ext uri="{FF2B5EF4-FFF2-40B4-BE49-F238E27FC236}">
                <a16:creationId xmlns:a16="http://schemas.microsoft.com/office/drawing/2014/main" id="{446FF38E-7ABB-451C-949D-686F51CD9109}"/>
              </a:ext>
            </a:extLst>
          </p:cNvPr>
          <p:cNvSpPr/>
          <p:nvPr/>
        </p:nvSpPr>
        <p:spPr>
          <a:xfrm>
            <a:off x="2482724" y="4823206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1 つの角を切り取る 31">
            <a:extLst>
              <a:ext uri="{FF2B5EF4-FFF2-40B4-BE49-F238E27FC236}">
                <a16:creationId xmlns:a16="http://schemas.microsoft.com/office/drawing/2014/main" id="{A7556EC4-20B8-41B4-9A9D-934F865B691C}"/>
              </a:ext>
            </a:extLst>
          </p:cNvPr>
          <p:cNvSpPr/>
          <p:nvPr/>
        </p:nvSpPr>
        <p:spPr>
          <a:xfrm>
            <a:off x="2780201" y="3206549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1 つの角を切り取る 32">
            <a:extLst>
              <a:ext uri="{FF2B5EF4-FFF2-40B4-BE49-F238E27FC236}">
                <a16:creationId xmlns:a16="http://schemas.microsoft.com/office/drawing/2014/main" id="{1B002F68-579D-4192-B73C-4A0B208DC136}"/>
              </a:ext>
            </a:extLst>
          </p:cNvPr>
          <p:cNvSpPr/>
          <p:nvPr/>
        </p:nvSpPr>
        <p:spPr>
          <a:xfrm>
            <a:off x="1024230" y="3363878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受付</a:t>
            </a:r>
          </a:p>
        </p:txBody>
      </p:sp>
      <p:sp>
        <p:nvSpPr>
          <p:cNvPr id="22" name="四角形: 1 つの角を切り取る 29">
            <a:extLst>
              <a:ext uri="{FF2B5EF4-FFF2-40B4-BE49-F238E27FC236}">
                <a16:creationId xmlns:a16="http://schemas.microsoft.com/office/drawing/2014/main" id="{B1C11CCB-A041-4FBC-8643-3FDEF38E963F}"/>
              </a:ext>
            </a:extLst>
          </p:cNvPr>
          <p:cNvSpPr/>
          <p:nvPr/>
        </p:nvSpPr>
        <p:spPr>
          <a:xfrm>
            <a:off x="6472218" y="4681530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1 つの角を切り取る 32">
            <a:extLst>
              <a:ext uri="{FF2B5EF4-FFF2-40B4-BE49-F238E27FC236}">
                <a16:creationId xmlns:a16="http://schemas.microsoft.com/office/drawing/2014/main" id="{8F417E9C-166B-469C-80B7-54C8A2CCD130}"/>
              </a:ext>
            </a:extLst>
          </p:cNvPr>
          <p:cNvSpPr/>
          <p:nvPr/>
        </p:nvSpPr>
        <p:spPr>
          <a:xfrm>
            <a:off x="3513495" y="3164696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1 つの角を切り取る 31">
            <a:extLst>
              <a:ext uri="{FF2B5EF4-FFF2-40B4-BE49-F238E27FC236}">
                <a16:creationId xmlns:a16="http://schemas.microsoft.com/office/drawing/2014/main" id="{5929EA17-FE95-4286-9727-7837D7F2BA12}"/>
              </a:ext>
            </a:extLst>
          </p:cNvPr>
          <p:cNvSpPr/>
          <p:nvPr/>
        </p:nvSpPr>
        <p:spPr>
          <a:xfrm>
            <a:off x="3196012" y="4423715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1 つの角を切り取る 31">
            <a:extLst>
              <a:ext uri="{FF2B5EF4-FFF2-40B4-BE49-F238E27FC236}">
                <a16:creationId xmlns:a16="http://schemas.microsoft.com/office/drawing/2014/main" id="{B878CCBD-95B4-4D50-A261-DFAE2EC038D4}"/>
              </a:ext>
            </a:extLst>
          </p:cNvPr>
          <p:cNvSpPr/>
          <p:nvPr/>
        </p:nvSpPr>
        <p:spPr>
          <a:xfrm>
            <a:off x="7241639" y="5979034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1B83078-DCF1-4ACF-A78E-F327FA3A2CE6}"/>
              </a:ext>
            </a:extLst>
          </p:cNvPr>
          <p:cNvSpPr txBox="1"/>
          <p:nvPr/>
        </p:nvSpPr>
        <p:spPr>
          <a:xfrm>
            <a:off x="6648640" y="1829288"/>
            <a:ext cx="266231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○班　</a:t>
            </a:r>
            <a:r>
              <a:rPr lang="en-US" altLang="ja-JP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WS</a:t>
            </a:r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40E15CB-294F-4466-B3C8-43313FBA0BF1}"/>
              </a:ext>
            </a:extLst>
          </p:cNvPr>
          <p:cNvCxnSpPr/>
          <p:nvPr/>
        </p:nvCxnSpPr>
        <p:spPr>
          <a:xfrm>
            <a:off x="406238" y="2976864"/>
            <a:ext cx="860263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D5AFF76C-A4DF-46C5-9D6D-8E4D541A5B8B}"/>
              </a:ext>
            </a:extLst>
          </p:cNvPr>
          <p:cNvCxnSpPr>
            <a:cxnSpLocks/>
          </p:cNvCxnSpPr>
          <p:nvPr/>
        </p:nvCxnSpPr>
        <p:spPr>
          <a:xfrm flipH="1">
            <a:off x="1602392" y="2278672"/>
            <a:ext cx="19418" cy="4497183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四角形: 1 つの角を切り取る 31">
            <a:extLst>
              <a:ext uri="{FF2B5EF4-FFF2-40B4-BE49-F238E27FC236}">
                <a16:creationId xmlns:a16="http://schemas.microsoft.com/office/drawing/2014/main" id="{9F949919-C200-4953-8684-1081D74B2388}"/>
              </a:ext>
            </a:extLst>
          </p:cNvPr>
          <p:cNvSpPr/>
          <p:nvPr/>
        </p:nvSpPr>
        <p:spPr>
          <a:xfrm>
            <a:off x="3649206" y="4787571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四角形: 1 つの角を切り取る 31">
            <a:extLst>
              <a:ext uri="{FF2B5EF4-FFF2-40B4-BE49-F238E27FC236}">
                <a16:creationId xmlns:a16="http://schemas.microsoft.com/office/drawing/2014/main" id="{AED81A21-A322-42CA-9484-8239A956623E}"/>
              </a:ext>
            </a:extLst>
          </p:cNvPr>
          <p:cNvSpPr/>
          <p:nvPr/>
        </p:nvSpPr>
        <p:spPr>
          <a:xfrm>
            <a:off x="3512015" y="5932203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1 つの角を切り取る 32">
            <a:extLst>
              <a:ext uri="{FF2B5EF4-FFF2-40B4-BE49-F238E27FC236}">
                <a16:creationId xmlns:a16="http://schemas.microsoft.com/office/drawing/2014/main" id="{8CB91E8F-E63E-4814-8D19-EF5C6BBBCBD5}"/>
              </a:ext>
            </a:extLst>
          </p:cNvPr>
          <p:cNvSpPr/>
          <p:nvPr/>
        </p:nvSpPr>
        <p:spPr>
          <a:xfrm>
            <a:off x="7021943" y="3173631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1 つの角を切り取る 31">
            <a:extLst>
              <a:ext uri="{FF2B5EF4-FFF2-40B4-BE49-F238E27FC236}">
                <a16:creationId xmlns:a16="http://schemas.microsoft.com/office/drawing/2014/main" id="{46C2002D-01B7-4288-9B83-071855DCEB5A}"/>
              </a:ext>
            </a:extLst>
          </p:cNvPr>
          <p:cNvSpPr/>
          <p:nvPr/>
        </p:nvSpPr>
        <p:spPr>
          <a:xfrm>
            <a:off x="7139144" y="4885433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四角形: 1 つの角を切り取る 31">
            <a:extLst>
              <a:ext uri="{FF2B5EF4-FFF2-40B4-BE49-F238E27FC236}">
                <a16:creationId xmlns:a16="http://schemas.microsoft.com/office/drawing/2014/main" id="{216142C6-8E00-4CE5-BE12-B5E9DB5E1CC0}"/>
              </a:ext>
            </a:extLst>
          </p:cNvPr>
          <p:cNvSpPr/>
          <p:nvPr/>
        </p:nvSpPr>
        <p:spPr>
          <a:xfrm>
            <a:off x="6069305" y="5819114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1 つの角を切り取る 32">
            <a:extLst>
              <a:ext uri="{FF2B5EF4-FFF2-40B4-BE49-F238E27FC236}">
                <a16:creationId xmlns:a16="http://schemas.microsoft.com/office/drawing/2014/main" id="{2A5EE172-8CD9-4372-8489-93B711EF28F7}"/>
              </a:ext>
            </a:extLst>
          </p:cNvPr>
          <p:cNvSpPr/>
          <p:nvPr/>
        </p:nvSpPr>
        <p:spPr>
          <a:xfrm>
            <a:off x="6385171" y="3476090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四角形: 1 つの角を切り取る 32">
            <a:extLst>
              <a:ext uri="{FF2B5EF4-FFF2-40B4-BE49-F238E27FC236}">
                <a16:creationId xmlns:a16="http://schemas.microsoft.com/office/drawing/2014/main" id="{277F236F-FB01-498F-9851-EBE272DE005D}"/>
              </a:ext>
            </a:extLst>
          </p:cNvPr>
          <p:cNvSpPr/>
          <p:nvPr/>
        </p:nvSpPr>
        <p:spPr>
          <a:xfrm>
            <a:off x="7194955" y="4334388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BDDAE44D-D349-4768-B4B8-156F17921F30}"/>
              </a:ext>
            </a:extLst>
          </p:cNvPr>
          <p:cNvCxnSpPr>
            <a:cxnSpLocks/>
          </p:cNvCxnSpPr>
          <p:nvPr/>
        </p:nvCxnSpPr>
        <p:spPr>
          <a:xfrm>
            <a:off x="914069" y="4220534"/>
            <a:ext cx="810336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B542DF9-0065-4A7A-B825-C32D24B4F30E}"/>
              </a:ext>
            </a:extLst>
          </p:cNvPr>
          <p:cNvCxnSpPr>
            <a:cxnSpLocks/>
          </p:cNvCxnSpPr>
          <p:nvPr/>
        </p:nvCxnSpPr>
        <p:spPr>
          <a:xfrm>
            <a:off x="931307" y="5516581"/>
            <a:ext cx="810336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四角形: 1 つの角を切り取る 32">
            <a:extLst>
              <a:ext uri="{FF2B5EF4-FFF2-40B4-BE49-F238E27FC236}">
                <a16:creationId xmlns:a16="http://schemas.microsoft.com/office/drawing/2014/main" id="{AD2E2F2D-F7DB-4EEE-A27F-D951673879F9}"/>
              </a:ext>
            </a:extLst>
          </p:cNvPr>
          <p:cNvSpPr/>
          <p:nvPr/>
        </p:nvSpPr>
        <p:spPr>
          <a:xfrm>
            <a:off x="1024230" y="4591490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sp>
        <p:nvSpPr>
          <p:cNvPr id="33" name="四角形: 1 つの角を切り取る 32">
            <a:extLst>
              <a:ext uri="{FF2B5EF4-FFF2-40B4-BE49-F238E27FC236}">
                <a16:creationId xmlns:a16="http://schemas.microsoft.com/office/drawing/2014/main" id="{73B8D10F-159F-4A91-8185-FF70BFC13561}"/>
              </a:ext>
            </a:extLst>
          </p:cNvPr>
          <p:cNvSpPr/>
          <p:nvPr/>
        </p:nvSpPr>
        <p:spPr>
          <a:xfrm>
            <a:off x="1001969" y="5819114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BCD8EF80-3201-4C90-8354-621E3777858B}"/>
              </a:ext>
            </a:extLst>
          </p:cNvPr>
          <p:cNvCxnSpPr>
            <a:cxnSpLocks/>
          </p:cNvCxnSpPr>
          <p:nvPr/>
        </p:nvCxnSpPr>
        <p:spPr>
          <a:xfrm flipH="1">
            <a:off x="5432512" y="2256394"/>
            <a:ext cx="19418" cy="4497183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BEB8FC3-25CD-4EEB-BBB0-FEB386C0C5B7}"/>
              </a:ext>
            </a:extLst>
          </p:cNvPr>
          <p:cNvSpPr txBox="1"/>
          <p:nvPr/>
        </p:nvSpPr>
        <p:spPr>
          <a:xfrm>
            <a:off x="5533621" y="2223307"/>
            <a:ext cx="341603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搬入者（住民等）への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伝達事項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四角形: 1 つの角を切り取る 31">
            <a:extLst>
              <a:ext uri="{FF2B5EF4-FFF2-40B4-BE49-F238E27FC236}">
                <a16:creationId xmlns:a16="http://schemas.microsoft.com/office/drawing/2014/main" id="{90A910B2-F62D-41C8-A615-3888CBDDF174}"/>
              </a:ext>
            </a:extLst>
          </p:cNvPr>
          <p:cNvSpPr/>
          <p:nvPr/>
        </p:nvSpPr>
        <p:spPr>
          <a:xfrm>
            <a:off x="6710807" y="5715167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B0078AB-C59D-4131-97B1-6D9B771B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014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75BBD30-4DB0-455A-B240-3AD0F140BE77}"/>
              </a:ext>
            </a:extLst>
          </p:cNvPr>
          <p:cNvSpPr/>
          <p:nvPr/>
        </p:nvSpPr>
        <p:spPr>
          <a:xfrm>
            <a:off x="257658" y="752396"/>
            <a:ext cx="83840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各班での検討・意見交換：</a:t>
            </a:r>
            <a:r>
              <a:rPr lang="en-US" altLang="ja-JP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 Q1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Q2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について、各班で話し合った意見を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 付箋に記入し、模造紙に貼りながら共有。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各班で全体共有の発表者も相談してください。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各班意見の全体共有：</a:t>
            </a:r>
            <a:r>
              <a:rPr lang="en-US" altLang="ja-JP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各班の意見交換の内容を簡単に共有願います。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8A299A3-7892-D59B-3381-B7FC4F92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76300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WS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⑤進め方</a:t>
            </a:r>
            <a:endParaRPr kumimoji="1" lang="ja-JP" altLang="en-US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EE93ED-754C-46F3-A884-3E9AB601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48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0E1F71-EF59-4A15-9D98-E924981C8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4" y="1005510"/>
            <a:ext cx="9143999" cy="446793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ja-JP" altLang="en-US" sz="30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１つの付箋に１つの回答・意見</a:t>
            </a:r>
            <a:endParaRPr lang="en-US" altLang="ja-JP" sz="30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ja-JP" altLang="en-US" sz="3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（複数の要素を入れない）</a:t>
            </a:r>
          </a:p>
          <a:p>
            <a:pPr>
              <a:spcAft>
                <a:spcPts val="1200"/>
              </a:spcAft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付箋は</a:t>
            </a:r>
            <a:r>
              <a:rPr lang="ja-JP" altLang="en-US" sz="33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大きい文字で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記入</a:t>
            </a:r>
            <a:endParaRPr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お互いの意見を尊重する</a:t>
            </a:r>
            <a:endParaRPr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一人が話しすぎないようにする</a:t>
            </a:r>
            <a:endParaRPr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想定災害は、</a:t>
            </a:r>
            <a:r>
              <a:rPr lang="ja-JP" altLang="en-US" sz="30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風水害（大雨・台風）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とする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B13E397-BB60-4F52-91DF-1DF37654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76300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ワークショップ（</a:t>
            </a:r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WS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）のルール</a:t>
            </a:r>
            <a:endParaRPr kumimoji="1" lang="ja-JP" altLang="en-US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D95F843-A512-4AC2-BFA6-5D20568C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20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74038AB4-9447-DCC8-7848-AD7B2F2DDB23}"/>
              </a:ext>
            </a:extLst>
          </p:cNvPr>
          <p:cNvSpPr txBox="1">
            <a:spLocks/>
          </p:cNvSpPr>
          <p:nvPr/>
        </p:nvSpPr>
        <p:spPr>
          <a:xfrm>
            <a:off x="231084" y="740023"/>
            <a:ext cx="8502928" cy="112171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住民が避難所から自宅に戻ったら、すぐに片付けを開始すると想定されます。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1114C38-CD1E-48B3-91D6-FCB4EF12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76300"/>
          </a:xfrm>
        </p:spPr>
        <p:txBody>
          <a:bodyPr>
            <a:normAutofit fontScale="90000"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WS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①テーマ：水害時の片付けごみ対応の特徴</a:t>
            </a:r>
            <a:endParaRPr kumimoji="1" lang="ja-JP" altLang="en-US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11C4771-326C-41CD-B04C-E90BDAC5FC56}"/>
              </a:ext>
            </a:extLst>
          </p:cNvPr>
          <p:cNvGrpSpPr/>
          <p:nvPr/>
        </p:nvGrpSpPr>
        <p:grpSpPr>
          <a:xfrm>
            <a:off x="3677479" y="2038420"/>
            <a:ext cx="5647921" cy="4236453"/>
            <a:chOff x="628649" y="2231429"/>
            <a:chExt cx="6189593" cy="4642756"/>
          </a:xfrm>
        </p:grpSpPr>
        <p:pic>
          <p:nvPicPr>
            <p:cNvPr id="9" name="図 8" descr="ダイアグラム, 設計図&#10;&#10;自動的に生成された説明">
              <a:extLst>
                <a:ext uri="{FF2B5EF4-FFF2-40B4-BE49-F238E27FC236}">
                  <a16:creationId xmlns:a16="http://schemas.microsoft.com/office/drawing/2014/main" id="{E5CD02B6-BF7C-4D25-92C7-6706B48E8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49" y="2231429"/>
              <a:ext cx="6189593" cy="4642756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401AAFE-DB14-4101-9430-D646AD49F5CA}"/>
                </a:ext>
              </a:extLst>
            </p:cNvPr>
            <p:cNvSpPr/>
            <p:nvPr/>
          </p:nvSpPr>
          <p:spPr>
            <a:xfrm>
              <a:off x="867629" y="2312850"/>
              <a:ext cx="2362588" cy="43350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r>
                <a:rPr lang="ja-JP" altLang="en-US" sz="14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水害時の被災家屋の様子</a:t>
              </a:r>
            </a:p>
          </p:txBody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C5F05D10-B163-4D1F-B190-85A12EF74AF3}"/>
              </a:ext>
            </a:extLst>
          </p:cNvPr>
          <p:cNvSpPr txBox="1">
            <a:spLocks/>
          </p:cNvSpPr>
          <p:nvPr/>
        </p:nvSpPr>
        <p:spPr>
          <a:xfrm>
            <a:off x="0" y="2038420"/>
            <a:ext cx="3803099" cy="43718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Q1.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大雨・台風により、　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どんなごみが出ますか？（</a:t>
            </a: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ごみの種類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Q2.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住民が片付けを　開始するまでに、</a:t>
            </a: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自治体で必要な対応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は？　</a:t>
            </a: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対応が十分でないと何が起こるでしょう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？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41A7983-5131-41FF-BE1D-2FFFFA2E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83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65F3EE0-851D-4DA1-8292-D3EDD52EB991}"/>
              </a:ext>
            </a:extLst>
          </p:cNvPr>
          <p:cNvSpPr/>
          <p:nvPr/>
        </p:nvSpPr>
        <p:spPr>
          <a:xfrm>
            <a:off x="126567" y="1819487"/>
            <a:ext cx="8890866" cy="49391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3B4F94DB-E65C-48D7-B88E-9B44D8491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41" y="763709"/>
            <a:ext cx="8819530" cy="826094"/>
          </a:xfrm>
        </p:spPr>
        <p:txBody>
          <a:bodyPr>
            <a:no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各自で付箋に書き出した意見・回答は、模造紙で班内共有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類似する内容や関連する意見を整理・グルーピング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可能な範囲で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2D5AFF-7E45-4804-9421-8624B308F3CE}"/>
              </a:ext>
            </a:extLst>
          </p:cNvPr>
          <p:cNvSpPr txBox="1"/>
          <p:nvPr/>
        </p:nvSpPr>
        <p:spPr>
          <a:xfrm>
            <a:off x="1040062" y="2477203"/>
            <a:ext cx="237881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片付けごみの種類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（具体的に）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D5E880D-E04B-4D14-AFFF-70BB222D122D}"/>
              </a:ext>
            </a:extLst>
          </p:cNvPr>
          <p:cNvSpPr txBox="1"/>
          <p:nvPr/>
        </p:nvSpPr>
        <p:spPr>
          <a:xfrm>
            <a:off x="4343678" y="2477203"/>
            <a:ext cx="180984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自治体で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必要な対応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FD897E-9ED1-4D8D-8381-A41C2EB74CB5}"/>
              </a:ext>
            </a:extLst>
          </p:cNvPr>
          <p:cNvSpPr txBox="1"/>
          <p:nvPr/>
        </p:nvSpPr>
        <p:spPr>
          <a:xfrm>
            <a:off x="6472398" y="2481900"/>
            <a:ext cx="266231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対応が十分でないと何が起こる？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786A85C6-056D-410C-AFFD-3E25A6BB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76300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WS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①班内共有の方法：模造紙の使い方</a:t>
            </a:r>
            <a:endParaRPr kumimoji="1" lang="ja-JP" altLang="en-US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四角形: 1 つの角を切り取る 21">
            <a:extLst>
              <a:ext uri="{FF2B5EF4-FFF2-40B4-BE49-F238E27FC236}">
                <a16:creationId xmlns:a16="http://schemas.microsoft.com/office/drawing/2014/main" id="{FC0CB917-7C0B-4D01-BB34-2B4626012A22}"/>
              </a:ext>
            </a:extLst>
          </p:cNvPr>
          <p:cNvSpPr/>
          <p:nvPr/>
        </p:nvSpPr>
        <p:spPr>
          <a:xfrm>
            <a:off x="699033" y="3670850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1 つの角を切り取る 28">
            <a:extLst>
              <a:ext uri="{FF2B5EF4-FFF2-40B4-BE49-F238E27FC236}">
                <a16:creationId xmlns:a16="http://schemas.microsoft.com/office/drawing/2014/main" id="{D77E782F-E09E-4C04-B841-7C9A88B46538}"/>
              </a:ext>
            </a:extLst>
          </p:cNvPr>
          <p:cNvSpPr/>
          <p:nvPr/>
        </p:nvSpPr>
        <p:spPr>
          <a:xfrm>
            <a:off x="1319894" y="3560779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1 つの角を切り取る 29">
            <a:extLst>
              <a:ext uri="{FF2B5EF4-FFF2-40B4-BE49-F238E27FC236}">
                <a16:creationId xmlns:a16="http://schemas.microsoft.com/office/drawing/2014/main" id="{5858B500-2DDB-4A05-B5B1-9E0E190C7C19}"/>
              </a:ext>
            </a:extLst>
          </p:cNvPr>
          <p:cNvSpPr/>
          <p:nvPr/>
        </p:nvSpPr>
        <p:spPr>
          <a:xfrm>
            <a:off x="2331422" y="4352972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1 つの角を切り取る 30">
            <a:extLst>
              <a:ext uri="{FF2B5EF4-FFF2-40B4-BE49-F238E27FC236}">
                <a16:creationId xmlns:a16="http://schemas.microsoft.com/office/drawing/2014/main" id="{446FF38E-7ABB-451C-949D-686F51CD9109}"/>
              </a:ext>
            </a:extLst>
          </p:cNvPr>
          <p:cNvSpPr/>
          <p:nvPr/>
        </p:nvSpPr>
        <p:spPr>
          <a:xfrm>
            <a:off x="1285464" y="4111564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1 つの角を切り取る 31">
            <a:extLst>
              <a:ext uri="{FF2B5EF4-FFF2-40B4-BE49-F238E27FC236}">
                <a16:creationId xmlns:a16="http://schemas.microsoft.com/office/drawing/2014/main" id="{A7556EC4-20B8-41B4-9A9D-934F865B691C}"/>
              </a:ext>
            </a:extLst>
          </p:cNvPr>
          <p:cNvSpPr/>
          <p:nvPr/>
        </p:nvSpPr>
        <p:spPr>
          <a:xfrm>
            <a:off x="2922633" y="4210542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1 つの角を切り取る 32">
            <a:extLst>
              <a:ext uri="{FF2B5EF4-FFF2-40B4-BE49-F238E27FC236}">
                <a16:creationId xmlns:a16="http://schemas.microsoft.com/office/drawing/2014/main" id="{1B002F68-579D-4192-B73C-4A0B208DC136}"/>
              </a:ext>
            </a:extLst>
          </p:cNvPr>
          <p:cNvSpPr/>
          <p:nvPr/>
        </p:nvSpPr>
        <p:spPr>
          <a:xfrm>
            <a:off x="2357109" y="3792090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1 つの角を切り取る 29">
            <a:extLst>
              <a:ext uri="{FF2B5EF4-FFF2-40B4-BE49-F238E27FC236}">
                <a16:creationId xmlns:a16="http://schemas.microsoft.com/office/drawing/2014/main" id="{640170C4-A005-46F7-A5E9-24313FB19B73}"/>
              </a:ext>
            </a:extLst>
          </p:cNvPr>
          <p:cNvSpPr/>
          <p:nvPr/>
        </p:nvSpPr>
        <p:spPr>
          <a:xfrm>
            <a:off x="1170516" y="5472737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1 つの角を切り取る 29">
            <a:extLst>
              <a:ext uri="{FF2B5EF4-FFF2-40B4-BE49-F238E27FC236}">
                <a16:creationId xmlns:a16="http://schemas.microsoft.com/office/drawing/2014/main" id="{B1C11CCB-A041-4FBC-8643-3FDEF38E963F}"/>
              </a:ext>
            </a:extLst>
          </p:cNvPr>
          <p:cNvSpPr/>
          <p:nvPr/>
        </p:nvSpPr>
        <p:spPr>
          <a:xfrm>
            <a:off x="1787894" y="5331152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1 つの角を切り取る 32">
            <a:extLst>
              <a:ext uri="{FF2B5EF4-FFF2-40B4-BE49-F238E27FC236}">
                <a16:creationId xmlns:a16="http://schemas.microsoft.com/office/drawing/2014/main" id="{8F417E9C-166B-469C-80B7-54C8A2CCD130}"/>
              </a:ext>
            </a:extLst>
          </p:cNvPr>
          <p:cNvSpPr/>
          <p:nvPr/>
        </p:nvSpPr>
        <p:spPr>
          <a:xfrm>
            <a:off x="4514254" y="3522171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1 つの角を切り取る 31">
            <a:extLst>
              <a:ext uri="{FF2B5EF4-FFF2-40B4-BE49-F238E27FC236}">
                <a16:creationId xmlns:a16="http://schemas.microsoft.com/office/drawing/2014/main" id="{5929EA17-FE95-4286-9727-7837D7F2BA12}"/>
              </a:ext>
            </a:extLst>
          </p:cNvPr>
          <p:cNvSpPr/>
          <p:nvPr/>
        </p:nvSpPr>
        <p:spPr>
          <a:xfrm>
            <a:off x="4593242" y="4746976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1 つの角を切り取る 31">
            <a:extLst>
              <a:ext uri="{FF2B5EF4-FFF2-40B4-BE49-F238E27FC236}">
                <a16:creationId xmlns:a16="http://schemas.microsoft.com/office/drawing/2014/main" id="{B878CCBD-95B4-4D50-A261-DFAE2EC038D4}"/>
              </a:ext>
            </a:extLst>
          </p:cNvPr>
          <p:cNvSpPr/>
          <p:nvPr/>
        </p:nvSpPr>
        <p:spPr>
          <a:xfrm>
            <a:off x="4843942" y="4143914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1B83078-DCF1-4ACF-A78E-F327FA3A2CE6}"/>
              </a:ext>
            </a:extLst>
          </p:cNvPr>
          <p:cNvSpPr txBox="1"/>
          <p:nvPr/>
        </p:nvSpPr>
        <p:spPr>
          <a:xfrm>
            <a:off x="6648640" y="1829288"/>
            <a:ext cx="266231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○班　</a:t>
            </a:r>
            <a:r>
              <a:rPr lang="en-US" altLang="ja-JP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WS</a:t>
            </a:r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40E15CB-294F-4466-B3C8-43313FBA0BF1}"/>
              </a:ext>
            </a:extLst>
          </p:cNvPr>
          <p:cNvCxnSpPr/>
          <p:nvPr/>
        </p:nvCxnSpPr>
        <p:spPr>
          <a:xfrm>
            <a:off x="380328" y="3319669"/>
            <a:ext cx="860263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72CF72E-C542-44E1-844D-94A23AB5B431}"/>
              </a:ext>
            </a:extLst>
          </p:cNvPr>
          <p:cNvCxnSpPr>
            <a:cxnSpLocks/>
          </p:cNvCxnSpPr>
          <p:nvPr/>
        </p:nvCxnSpPr>
        <p:spPr>
          <a:xfrm flipH="1">
            <a:off x="3996853" y="2261425"/>
            <a:ext cx="19418" cy="449718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D5AFF76C-A4DF-46C5-9D6D-8E4D541A5B8B}"/>
              </a:ext>
            </a:extLst>
          </p:cNvPr>
          <p:cNvCxnSpPr>
            <a:cxnSpLocks/>
          </p:cNvCxnSpPr>
          <p:nvPr/>
        </p:nvCxnSpPr>
        <p:spPr>
          <a:xfrm flipH="1">
            <a:off x="6507143" y="2261425"/>
            <a:ext cx="19418" cy="449718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四角形: 1 つの角を切り取る 31">
            <a:extLst>
              <a:ext uri="{FF2B5EF4-FFF2-40B4-BE49-F238E27FC236}">
                <a16:creationId xmlns:a16="http://schemas.microsoft.com/office/drawing/2014/main" id="{9F949919-C200-4953-8684-1081D74B2388}"/>
              </a:ext>
            </a:extLst>
          </p:cNvPr>
          <p:cNvSpPr/>
          <p:nvPr/>
        </p:nvSpPr>
        <p:spPr>
          <a:xfrm>
            <a:off x="5042699" y="5331721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四角形: 1 つの角を切り取る 31">
            <a:extLst>
              <a:ext uri="{FF2B5EF4-FFF2-40B4-BE49-F238E27FC236}">
                <a16:creationId xmlns:a16="http://schemas.microsoft.com/office/drawing/2014/main" id="{AED81A21-A322-42CA-9484-8239A956623E}"/>
              </a:ext>
            </a:extLst>
          </p:cNvPr>
          <p:cNvSpPr/>
          <p:nvPr/>
        </p:nvSpPr>
        <p:spPr>
          <a:xfrm>
            <a:off x="5491571" y="5890258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1 つの角を切り取る 32">
            <a:extLst>
              <a:ext uri="{FF2B5EF4-FFF2-40B4-BE49-F238E27FC236}">
                <a16:creationId xmlns:a16="http://schemas.microsoft.com/office/drawing/2014/main" id="{8CB91E8F-E63E-4814-8D19-EF5C6BBBCBD5}"/>
              </a:ext>
            </a:extLst>
          </p:cNvPr>
          <p:cNvSpPr/>
          <p:nvPr/>
        </p:nvSpPr>
        <p:spPr>
          <a:xfrm>
            <a:off x="7088869" y="3638347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1 つの角を切り取る 31">
            <a:extLst>
              <a:ext uri="{FF2B5EF4-FFF2-40B4-BE49-F238E27FC236}">
                <a16:creationId xmlns:a16="http://schemas.microsoft.com/office/drawing/2014/main" id="{46C2002D-01B7-4288-9B83-071855DCEB5A}"/>
              </a:ext>
            </a:extLst>
          </p:cNvPr>
          <p:cNvSpPr/>
          <p:nvPr/>
        </p:nvSpPr>
        <p:spPr>
          <a:xfrm>
            <a:off x="7167857" y="4863152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1 つの角を切り取る 31">
            <a:extLst>
              <a:ext uri="{FF2B5EF4-FFF2-40B4-BE49-F238E27FC236}">
                <a16:creationId xmlns:a16="http://schemas.microsoft.com/office/drawing/2014/main" id="{959D0B49-8887-463C-BF03-CD3DBC023CDF}"/>
              </a:ext>
            </a:extLst>
          </p:cNvPr>
          <p:cNvSpPr/>
          <p:nvPr/>
        </p:nvSpPr>
        <p:spPr>
          <a:xfrm>
            <a:off x="7418557" y="4260090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四角形: 1 つの角を切り取る 31">
            <a:extLst>
              <a:ext uri="{FF2B5EF4-FFF2-40B4-BE49-F238E27FC236}">
                <a16:creationId xmlns:a16="http://schemas.microsoft.com/office/drawing/2014/main" id="{216142C6-8E00-4CE5-BE12-B5E9DB5E1CC0}"/>
              </a:ext>
            </a:extLst>
          </p:cNvPr>
          <p:cNvSpPr/>
          <p:nvPr/>
        </p:nvSpPr>
        <p:spPr>
          <a:xfrm>
            <a:off x="8066186" y="6006434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矢印: 右 47">
            <a:extLst>
              <a:ext uri="{FF2B5EF4-FFF2-40B4-BE49-F238E27FC236}">
                <a16:creationId xmlns:a16="http://schemas.microsoft.com/office/drawing/2014/main" id="{74BFFD5C-CA5F-4D45-A0CF-A0265490BCFA}"/>
              </a:ext>
            </a:extLst>
          </p:cNvPr>
          <p:cNvSpPr/>
          <p:nvPr/>
        </p:nvSpPr>
        <p:spPr>
          <a:xfrm>
            <a:off x="6011456" y="2724562"/>
            <a:ext cx="603007" cy="285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FBDD92BD-821B-4628-86F6-8CA5FDF70A1D}"/>
              </a:ext>
            </a:extLst>
          </p:cNvPr>
          <p:cNvSpPr/>
          <p:nvPr/>
        </p:nvSpPr>
        <p:spPr>
          <a:xfrm>
            <a:off x="4972206" y="3756932"/>
            <a:ext cx="2166731" cy="159085"/>
          </a:xfrm>
          <a:custGeom>
            <a:avLst/>
            <a:gdLst>
              <a:gd name="connsiteX0" fmla="*/ 0 w 2166731"/>
              <a:gd name="connsiteY0" fmla="*/ 58 h 159085"/>
              <a:gd name="connsiteX1" fmla="*/ 318053 w 2166731"/>
              <a:gd name="connsiteY1" fmla="*/ 39815 h 159085"/>
              <a:gd name="connsiteX2" fmla="*/ 566531 w 2166731"/>
              <a:gd name="connsiteY2" fmla="*/ 89511 h 159085"/>
              <a:gd name="connsiteX3" fmla="*/ 944218 w 2166731"/>
              <a:gd name="connsiteY3" fmla="*/ 119328 h 159085"/>
              <a:gd name="connsiteX4" fmla="*/ 1272209 w 2166731"/>
              <a:gd name="connsiteY4" fmla="*/ 149145 h 159085"/>
              <a:gd name="connsiteX5" fmla="*/ 1421296 w 2166731"/>
              <a:gd name="connsiteY5" fmla="*/ 159085 h 159085"/>
              <a:gd name="connsiteX6" fmla="*/ 1649896 w 2166731"/>
              <a:gd name="connsiteY6" fmla="*/ 149145 h 159085"/>
              <a:gd name="connsiteX7" fmla="*/ 1729409 w 2166731"/>
              <a:gd name="connsiteY7" fmla="*/ 139206 h 159085"/>
              <a:gd name="connsiteX8" fmla="*/ 2027583 w 2166731"/>
              <a:gd name="connsiteY8" fmla="*/ 119328 h 159085"/>
              <a:gd name="connsiteX9" fmla="*/ 2166731 w 2166731"/>
              <a:gd name="connsiteY9" fmla="*/ 99450 h 15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6731" h="159085">
                <a:moveTo>
                  <a:pt x="0" y="58"/>
                </a:moveTo>
                <a:cubicBezTo>
                  <a:pt x="187492" y="37559"/>
                  <a:pt x="-231036" y="-44660"/>
                  <a:pt x="318053" y="39815"/>
                </a:cubicBezTo>
                <a:cubicBezTo>
                  <a:pt x="401537" y="52659"/>
                  <a:pt x="483214" y="75625"/>
                  <a:pt x="566531" y="89511"/>
                </a:cubicBezTo>
                <a:cubicBezTo>
                  <a:pt x="740324" y="118477"/>
                  <a:pt x="757884" y="105526"/>
                  <a:pt x="944218" y="119328"/>
                </a:cubicBezTo>
                <a:cubicBezTo>
                  <a:pt x="1053699" y="127438"/>
                  <a:pt x="1162671" y="141842"/>
                  <a:pt x="1272209" y="149145"/>
                </a:cubicBezTo>
                <a:lnTo>
                  <a:pt x="1421296" y="159085"/>
                </a:lnTo>
                <a:cubicBezTo>
                  <a:pt x="1497496" y="155772"/>
                  <a:pt x="1573782" y="154056"/>
                  <a:pt x="1649896" y="149145"/>
                </a:cubicBezTo>
                <a:cubicBezTo>
                  <a:pt x="1676551" y="147425"/>
                  <a:pt x="1702831" y="141864"/>
                  <a:pt x="1729409" y="139206"/>
                </a:cubicBezTo>
                <a:cubicBezTo>
                  <a:pt x="1841152" y="128032"/>
                  <a:pt x="1909223" y="125903"/>
                  <a:pt x="2027583" y="119328"/>
                </a:cubicBezTo>
                <a:cubicBezTo>
                  <a:pt x="2092116" y="97817"/>
                  <a:pt x="2046966" y="110337"/>
                  <a:pt x="2166731" y="99450"/>
                </a:cubicBez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E731DFD9-99B8-43EA-8E84-6531F246C327}"/>
              </a:ext>
            </a:extLst>
          </p:cNvPr>
          <p:cNvSpPr/>
          <p:nvPr/>
        </p:nvSpPr>
        <p:spPr>
          <a:xfrm>
            <a:off x="5310137" y="4383156"/>
            <a:ext cx="2126974" cy="81425"/>
          </a:xfrm>
          <a:custGeom>
            <a:avLst/>
            <a:gdLst>
              <a:gd name="connsiteX0" fmla="*/ 0 w 2126974"/>
              <a:gd name="connsiteY0" fmla="*/ 49695 h 81425"/>
              <a:gd name="connsiteX1" fmla="*/ 844826 w 2126974"/>
              <a:gd name="connsiteY1" fmla="*/ 49695 h 81425"/>
              <a:gd name="connsiteX2" fmla="*/ 1093304 w 2126974"/>
              <a:gd name="connsiteY2" fmla="*/ 39756 h 81425"/>
              <a:gd name="connsiteX3" fmla="*/ 1123122 w 2126974"/>
              <a:gd name="connsiteY3" fmla="*/ 29817 h 81425"/>
              <a:gd name="connsiteX4" fmla="*/ 1361661 w 2126974"/>
              <a:gd name="connsiteY4" fmla="*/ 0 h 81425"/>
              <a:gd name="connsiteX5" fmla="*/ 1938130 w 2126974"/>
              <a:gd name="connsiteY5" fmla="*/ 9939 h 81425"/>
              <a:gd name="connsiteX6" fmla="*/ 1977887 w 2126974"/>
              <a:gd name="connsiteY6" fmla="*/ 29817 h 81425"/>
              <a:gd name="connsiteX7" fmla="*/ 2037522 w 2126974"/>
              <a:gd name="connsiteY7" fmla="*/ 59634 h 81425"/>
              <a:gd name="connsiteX8" fmla="*/ 2126974 w 2126974"/>
              <a:gd name="connsiteY8" fmla="*/ 79513 h 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6974" h="81425">
                <a:moveTo>
                  <a:pt x="0" y="49695"/>
                </a:moveTo>
                <a:cubicBezTo>
                  <a:pt x="322472" y="95762"/>
                  <a:pt x="78618" y="64573"/>
                  <a:pt x="844826" y="49695"/>
                </a:cubicBezTo>
                <a:cubicBezTo>
                  <a:pt x="927703" y="48086"/>
                  <a:pt x="1010478" y="43069"/>
                  <a:pt x="1093304" y="39756"/>
                </a:cubicBezTo>
                <a:cubicBezTo>
                  <a:pt x="1103243" y="36443"/>
                  <a:pt x="1112958" y="32358"/>
                  <a:pt x="1123122" y="29817"/>
                </a:cubicBezTo>
                <a:cubicBezTo>
                  <a:pt x="1196277" y="11528"/>
                  <a:pt x="1300670" y="6420"/>
                  <a:pt x="1361661" y="0"/>
                </a:cubicBezTo>
                <a:cubicBezTo>
                  <a:pt x="1553817" y="3313"/>
                  <a:pt x="1746170" y="651"/>
                  <a:pt x="1938130" y="9939"/>
                </a:cubicBezTo>
                <a:cubicBezTo>
                  <a:pt x="1952929" y="10655"/>
                  <a:pt x="1965023" y="22466"/>
                  <a:pt x="1977887" y="29817"/>
                </a:cubicBezTo>
                <a:cubicBezTo>
                  <a:pt x="2031836" y="60645"/>
                  <a:pt x="1982852" y="41411"/>
                  <a:pt x="2037522" y="59634"/>
                </a:cubicBezTo>
                <a:cubicBezTo>
                  <a:pt x="2083879" y="90540"/>
                  <a:pt x="2055394" y="79513"/>
                  <a:pt x="2126974" y="79513"/>
                </a:cubicBez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BF82EF2-9A7C-49F8-955C-BA146228163A}"/>
              </a:ext>
            </a:extLst>
          </p:cNvPr>
          <p:cNvSpPr/>
          <p:nvPr/>
        </p:nvSpPr>
        <p:spPr>
          <a:xfrm>
            <a:off x="5051720" y="4979504"/>
            <a:ext cx="2146852" cy="119614"/>
          </a:xfrm>
          <a:custGeom>
            <a:avLst/>
            <a:gdLst>
              <a:gd name="connsiteX0" fmla="*/ 0 w 2146852"/>
              <a:gd name="connsiteY0" fmla="*/ 0 h 119614"/>
              <a:gd name="connsiteX1" fmla="*/ 59634 w 2146852"/>
              <a:gd name="connsiteY1" fmla="*/ 39756 h 119614"/>
              <a:gd name="connsiteX2" fmla="*/ 308113 w 2146852"/>
              <a:gd name="connsiteY2" fmla="*/ 69573 h 119614"/>
              <a:gd name="connsiteX3" fmla="*/ 1510747 w 2146852"/>
              <a:gd name="connsiteY3" fmla="*/ 79513 h 119614"/>
              <a:gd name="connsiteX4" fmla="*/ 1808921 w 2146852"/>
              <a:gd name="connsiteY4" fmla="*/ 99391 h 119614"/>
              <a:gd name="connsiteX5" fmla="*/ 2146852 w 2146852"/>
              <a:gd name="connsiteY5" fmla="*/ 119269 h 11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6852" h="119614">
                <a:moveTo>
                  <a:pt x="0" y="0"/>
                </a:moveTo>
                <a:cubicBezTo>
                  <a:pt x="19878" y="13252"/>
                  <a:pt x="37265" y="31368"/>
                  <a:pt x="59634" y="39756"/>
                </a:cubicBezTo>
                <a:cubicBezTo>
                  <a:pt x="117983" y="61637"/>
                  <a:pt x="257812" y="68833"/>
                  <a:pt x="308113" y="69573"/>
                </a:cubicBezTo>
                <a:lnTo>
                  <a:pt x="1510747" y="79513"/>
                </a:lnTo>
                <a:lnTo>
                  <a:pt x="1808921" y="99391"/>
                </a:lnTo>
                <a:cubicBezTo>
                  <a:pt x="2115090" y="123884"/>
                  <a:pt x="1898462" y="119269"/>
                  <a:pt x="2146852" y="119269"/>
                </a:cubicBez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吹き出し: 角を丸めた四角形 55">
            <a:extLst>
              <a:ext uri="{FF2B5EF4-FFF2-40B4-BE49-F238E27FC236}">
                <a16:creationId xmlns:a16="http://schemas.microsoft.com/office/drawing/2014/main" id="{E2829C16-B5DE-4C39-8252-F503F1C697B5}"/>
              </a:ext>
            </a:extLst>
          </p:cNvPr>
          <p:cNvSpPr/>
          <p:nvPr/>
        </p:nvSpPr>
        <p:spPr>
          <a:xfrm>
            <a:off x="139060" y="4716049"/>
            <a:ext cx="1898844" cy="681644"/>
          </a:xfrm>
          <a:prstGeom prst="wedgeRoundRectCallout">
            <a:avLst>
              <a:gd name="adj1" fmla="val -2972"/>
              <a:gd name="adj2" fmla="val -116304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💡 類似する内容はまとめて　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貼るとわかりやすい</a:t>
            </a:r>
          </a:p>
        </p:txBody>
      </p:sp>
      <p:sp>
        <p:nvSpPr>
          <p:cNvPr id="57" name="吹き出し: 角を丸めた四角形 56">
            <a:extLst>
              <a:ext uri="{FF2B5EF4-FFF2-40B4-BE49-F238E27FC236}">
                <a16:creationId xmlns:a16="http://schemas.microsoft.com/office/drawing/2014/main" id="{4A7A2922-9F0C-4CAF-AB27-BF8E340D035A}"/>
              </a:ext>
            </a:extLst>
          </p:cNvPr>
          <p:cNvSpPr/>
          <p:nvPr/>
        </p:nvSpPr>
        <p:spPr>
          <a:xfrm>
            <a:off x="5734114" y="5614041"/>
            <a:ext cx="1898844" cy="681644"/>
          </a:xfrm>
          <a:prstGeom prst="wedgeRoundRectCallout">
            <a:avLst>
              <a:gd name="adj1" fmla="val -2972"/>
              <a:gd name="adj2" fmla="val -116304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💡 関連する意見ごとに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整理を（例．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の対応が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できないと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‘が起こる）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556B53-F558-4833-9628-E4E8C9CF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63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75BBD30-4DB0-455A-B240-3AD0F140BE77}"/>
              </a:ext>
            </a:extLst>
          </p:cNvPr>
          <p:cNvSpPr/>
          <p:nvPr/>
        </p:nvSpPr>
        <p:spPr>
          <a:xfrm>
            <a:off x="297414" y="861726"/>
            <a:ext cx="838408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班内で自己紹介：３分（一人</a:t>
            </a:r>
            <a:r>
              <a:rPr lang="en-US" altLang="ja-JP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秒程度）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所属、お名前＋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α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（対応経験、課題等なんでも）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各自回答検討：５分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お手元の付箋に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Q1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Q2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の回答・意見を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思いつく限り何枚でも記入。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（１枚につき、１つの回答・意見）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班での回答共有・意見交換：</a:t>
            </a:r>
            <a:r>
              <a:rPr lang="en-US" altLang="ja-JP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各自の付箋回答を模造紙に貼りながら共有。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8A299A3-7892-D59B-3381-B7FC4F92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76300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WS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①進め方</a:t>
            </a:r>
            <a:endParaRPr kumimoji="1" lang="ja-JP" altLang="en-US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EE93ED-754C-46F3-A884-3E9AB601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58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74038AB4-9447-DCC8-7848-AD7B2F2DDB23}"/>
              </a:ext>
            </a:extLst>
          </p:cNvPr>
          <p:cNvSpPr txBox="1">
            <a:spLocks/>
          </p:cNvSpPr>
          <p:nvPr/>
        </p:nvSpPr>
        <p:spPr>
          <a:xfrm>
            <a:off x="110574" y="976168"/>
            <a:ext cx="9144000" cy="3088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平時の各自治体における仮置場候補地の検討状況</a:t>
            </a:r>
            <a:endParaRPr lang="en-US" altLang="ja-JP" sz="3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（以下</a:t>
            </a: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Q1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Q3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）について、</a:t>
            </a:r>
            <a:endParaRPr lang="en-US" altLang="ja-JP" sz="3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ja-JP" altLang="en-US" sz="30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対応済みの場合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：対応する際に</a:t>
            </a:r>
            <a:r>
              <a:rPr lang="ja-JP" altLang="en-US" sz="30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ポイント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となった事項</a:t>
            </a:r>
            <a:endParaRPr lang="en-US" altLang="ja-JP" sz="3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ja-JP" altLang="en-US" sz="30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未対応・検討中の場合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：対応・検討にあたっての</a:t>
            </a:r>
            <a:endParaRPr lang="en-US" altLang="ja-JP" sz="3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　  </a:t>
            </a:r>
            <a:r>
              <a:rPr lang="ja-JP" altLang="en-US" sz="30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課題・悩み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等（対応済み自治体に質問したいこと）</a:t>
            </a:r>
            <a:endParaRPr lang="en-US" altLang="ja-JP" sz="3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をそれぞれ付箋に記入してください。</a:t>
            </a:r>
            <a:endParaRPr lang="en-US" altLang="ja-JP" sz="3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1114C38-CD1E-48B3-91D6-FCB4EF12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76300"/>
          </a:xfrm>
        </p:spPr>
        <p:txBody>
          <a:bodyPr>
            <a:noAutofit/>
          </a:bodyPr>
          <a:lstStyle/>
          <a:p>
            <a:pPr algn="ctr"/>
            <a:r>
              <a:rPr lang="en-US" altLang="ja-JP" sz="27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WS</a:t>
            </a:r>
            <a:r>
              <a:rPr lang="ja-JP" altLang="en-US" sz="27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②テーマ：平時における仮置場候補地の検討状況や課題</a:t>
            </a:r>
            <a:endParaRPr kumimoji="1" lang="ja-JP" altLang="en-US" sz="27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C5F05D10-B163-4D1F-B190-85A12EF74AF3}"/>
              </a:ext>
            </a:extLst>
          </p:cNvPr>
          <p:cNvSpPr txBox="1">
            <a:spLocks/>
          </p:cNvSpPr>
          <p:nvPr/>
        </p:nvSpPr>
        <p:spPr>
          <a:xfrm>
            <a:off x="221148" y="4360157"/>
            <a:ext cx="8922852" cy="16634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Q1.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仮置場</a:t>
            </a: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候補地をリストアップ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していますか？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Q2.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候補地を</a:t>
            </a: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事前調査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机上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or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現地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していますか？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Q3.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候補地の</a:t>
            </a: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管理者と調整・協議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していますか？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009FF2A-A62D-4E3E-9DD7-A00DCEE7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88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65F3EE0-851D-4DA1-8292-D3EDD52EB991}"/>
              </a:ext>
            </a:extLst>
          </p:cNvPr>
          <p:cNvSpPr/>
          <p:nvPr/>
        </p:nvSpPr>
        <p:spPr>
          <a:xfrm>
            <a:off x="126567" y="1819487"/>
            <a:ext cx="8890866" cy="49391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3B4F94DB-E65C-48D7-B88E-9B44D8491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41" y="763709"/>
            <a:ext cx="8819530" cy="826094"/>
          </a:xfrm>
        </p:spPr>
        <p:txBody>
          <a:bodyPr>
            <a:no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各自で付箋に書き出した意見・回答は、模造紙で班内共有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類似する内容や関連する意見を整理・グルーピング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可能な範囲で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2D5AFF-7E45-4804-9421-8624B308F3CE}"/>
              </a:ext>
            </a:extLst>
          </p:cNvPr>
          <p:cNvSpPr txBox="1"/>
          <p:nvPr/>
        </p:nvSpPr>
        <p:spPr>
          <a:xfrm>
            <a:off x="1316941" y="2218633"/>
            <a:ext cx="237881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候補地の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リストアップ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D5E880D-E04B-4D14-AFFF-70BB222D122D}"/>
              </a:ext>
            </a:extLst>
          </p:cNvPr>
          <p:cNvSpPr txBox="1"/>
          <p:nvPr/>
        </p:nvSpPr>
        <p:spPr>
          <a:xfrm>
            <a:off x="4217920" y="2228922"/>
            <a:ext cx="180984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候補地の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事前調査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FD897E-9ED1-4D8D-8381-A41C2EB74CB5}"/>
              </a:ext>
            </a:extLst>
          </p:cNvPr>
          <p:cNvSpPr txBox="1"/>
          <p:nvPr/>
        </p:nvSpPr>
        <p:spPr>
          <a:xfrm>
            <a:off x="6376922" y="2222688"/>
            <a:ext cx="266231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候補地管理者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との調整・協議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786A85C6-056D-410C-AFFD-3E25A6BB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76300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WS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②班内共有の方法：模造紙の使い方</a:t>
            </a:r>
            <a:endParaRPr kumimoji="1" lang="ja-JP" altLang="en-US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四角形: 1 つの角を切り取る 21">
            <a:extLst>
              <a:ext uri="{FF2B5EF4-FFF2-40B4-BE49-F238E27FC236}">
                <a16:creationId xmlns:a16="http://schemas.microsoft.com/office/drawing/2014/main" id="{FC0CB917-7C0B-4D01-BB34-2B4626012A22}"/>
              </a:ext>
            </a:extLst>
          </p:cNvPr>
          <p:cNvSpPr/>
          <p:nvPr/>
        </p:nvSpPr>
        <p:spPr>
          <a:xfrm>
            <a:off x="1902245" y="5300041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1 つの角を切り取る 28">
            <a:extLst>
              <a:ext uri="{FF2B5EF4-FFF2-40B4-BE49-F238E27FC236}">
                <a16:creationId xmlns:a16="http://schemas.microsoft.com/office/drawing/2014/main" id="{D77E782F-E09E-4C04-B841-7C9A88B46538}"/>
              </a:ext>
            </a:extLst>
          </p:cNvPr>
          <p:cNvSpPr/>
          <p:nvPr/>
        </p:nvSpPr>
        <p:spPr>
          <a:xfrm>
            <a:off x="2411417" y="5950110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1 つの角を切り取る 29">
            <a:extLst>
              <a:ext uri="{FF2B5EF4-FFF2-40B4-BE49-F238E27FC236}">
                <a16:creationId xmlns:a16="http://schemas.microsoft.com/office/drawing/2014/main" id="{5858B500-2DDB-4A05-B5B1-9E0E190C7C19}"/>
              </a:ext>
            </a:extLst>
          </p:cNvPr>
          <p:cNvSpPr/>
          <p:nvPr/>
        </p:nvSpPr>
        <p:spPr>
          <a:xfrm>
            <a:off x="2281023" y="4106003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1 つの角を切り取る 30">
            <a:extLst>
              <a:ext uri="{FF2B5EF4-FFF2-40B4-BE49-F238E27FC236}">
                <a16:creationId xmlns:a16="http://schemas.microsoft.com/office/drawing/2014/main" id="{446FF38E-7ABB-451C-949D-686F51CD9109}"/>
              </a:ext>
            </a:extLst>
          </p:cNvPr>
          <p:cNvSpPr/>
          <p:nvPr/>
        </p:nvSpPr>
        <p:spPr>
          <a:xfrm>
            <a:off x="2695775" y="4979504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1 つの角を切り取る 31">
            <a:extLst>
              <a:ext uri="{FF2B5EF4-FFF2-40B4-BE49-F238E27FC236}">
                <a16:creationId xmlns:a16="http://schemas.microsoft.com/office/drawing/2014/main" id="{A7556EC4-20B8-41B4-9A9D-934F865B691C}"/>
              </a:ext>
            </a:extLst>
          </p:cNvPr>
          <p:cNvSpPr/>
          <p:nvPr/>
        </p:nvSpPr>
        <p:spPr>
          <a:xfrm>
            <a:off x="3163775" y="3602474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1 つの角を切り取る 32">
            <a:extLst>
              <a:ext uri="{FF2B5EF4-FFF2-40B4-BE49-F238E27FC236}">
                <a16:creationId xmlns:a16="http://schemas.microsoft.com/office/drawing/2014/main" id="{1B002F68-579D-4192-B73C-4A0B208DC136}"/>
              </a:ext>
            </a:extLst>
          </p:cNvPr>
          <p:cNvSpPr/>
          <p:nvPr/>
        </p:nvSpPr>
        <p:spPr>
          <a:xfrm>
            <a:off x="2038349" y="3384477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1 つの角を切り取る 29">
            <a:extLst>
              <a:ext uri="{FF2B5EF4-FFF2-40B4-BE49-F238E27FC236}">
                <a16:creationId xmlns:a16="http://schemas.microsoft.com/office/drawing/2014/main" id="{640170C4-A005-46F7-A5E9-24313FB19B73}"/>
              </a:ext>
            </a:extLst>
          </p:cNvPr>
          <p:cNvSpPr/>
          <p:nvPr/>
        </p:nvSpPr>
        <p:spPr>
          <a:xfrm>
            <a:off x="5559762" y="3936185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1 つの角を切り取る 29">
            <a:extLst>
              <a:ext uri="{FF2B5EF4-FFF2-40B4-BE49-F238E27FC236}">
                <a16:creationId xmlns:a16="http://schemas.microsoft.com/office/drawing/2014/main" id="{B1C11CCB-A041-4FBC-8643-3FDEF38E963F}"/>
              </a:ext>
            </a:extLst>
          </p:cNvPr>
          <p:cNvSpPr/>
          <p:nvPr/>
        </p:nvSpPr>
        <p:spPr>
          <a:xfrm>
            <a:off x="7736256" y="3581633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1 つの角を切り取る 32">
            <a:extLst>
              <a:ext uri="{FF2B5EF4-FFF2-40B4-BE49-F238E27FC236}">
                <a16:creationId xmlns:a16="http://schemas.microsoft.com/office/drawing/2014/main" id="{8F417E9C-166B-469C-80B7-54C8A2CCD130}"/>
              </a:ext>
            </a:extLst>
          </p:cNvPr>
          <p:cNvSpPr/>
          <p:nvPr/>
        </p:nvSpPr>
        <p:spPr>
          <a:xfrm>
            <a:off x="4514254" y="3522171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1 つの角を切り取る 31">
            <a:extLst>
              <a:ext uri="{FF2B5EF4-FFF2-40B4-BE49-F238E27FC236}">
                <a16:creationId xmlns:a16="http://schemas.microsoft.com/office/drawing/2014/main" id="{5929EA17-FE95-4286-9727-7837D7F2BA12}"/>
              </a:ext>
            </a:extLst>
          </p:cNvPr>
          <p:cNvSpPr/>
          <p:nvPr/>
        </p:nvSpPr>
        <p:spPr>
          <a:xfrm>
            <a:off x="4106339" y="5029696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1 つの角を切り取る 31">
            <a:extLst>
              <a:ext uri="{FF2B5EF4-FFF2-40B4-BE49-F238E27FC236}">
                <a16:creationId xmlns:a16="http://schemas.microsoft.com/office/drawing/2014/main" id="{B878CCBD-95B4-4D50-A261-DFAE2EC038D4}"/>
              </a:ext>
            </a:extLst>
          </p:cNvPr>
          <p:cNvSpPr/>
          <p:nvPr/>
        </p:nvSpPr>
        <p:spPr>
          <a:xfrm>
            <a:off x="4843942" y="4143914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1B83078-DCF1-4ACF-A78E-F327FA3A2CE6}"/>
              </a:ext>
            </a:extLst>
          </p:cNvPr>
          <p:cNvSpPr txBox="1"/>
          <p:nvPr/>
        </p:nvSpPr>
        <p:spPr>
          <a:xfrm>
            <a:off x="6648640" y="1829288"/>
            <a:ext cx="266231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○班　</a:t>
            </a:r>
            <a:r>
              <a:rPr lang="en-US" altLang="ja-JP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WS</a:t>
            </a:r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40E15CB-294F-4466-B3C8-43313FBA0BF1}"/>
              </a:ext>
            </a:extLst>
          </p:cNvPr>
          <p:cNvCxnSpPr/>
          <p:nvPr/>
        </p:nvCxnSpPr>
        <p:spPr>
          <a:xfrm>
            <a:off x="406238" y="2976864"/>
            <a:ext cx="860263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72CF72E-C542-44E1-844D-94A23AB5B431}"/>
              </a:ext>
            </a:extLst>
          </p:cNvPr>
          <p:cNvCxnSpPr>
            <a:cxnSpLocks/>
          </p:cNvCxnSpPr>
          <p:nvPr/>
        </p:nvCxnSpPr>
        <p:spPr>
          <a:xfrm flipH="1">
            <a:off x="3837410" y="2261424"/>
            <a:ext cx="19418" cy="449718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D5AFF76C-A4DF-46C5-9D6D-8E4D541A5B8B}"/>
              </a:ext>
            </a:extLst>
          </p:cNvPr>
          <p:cNvCxnSpPr>
            <a:cxnSpLocks/>
          </p:cNvCxnSpPr>
          <p:nvPr/>
        </p:nvCxnSpPr>
        <p:spPr>
          <a:xfrm flipH="1">
            <a:off x="6377297" y="2261424"/>
            <a:ext cx="19418" cy="4497183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四角形: 1 つの角を切り取る 31">
            <a:extLst>
              <a:ext uri="{FF2B5EF4-FFF2-40B4-BE49-F238E27FC236}">
                <a16:creationId xmlns:a16="http://schemas.microsoft.com/office/drawing/2014/main" id="{9F949919-C200-4953-8684-1081D74B2388}"/>
              </a:ext>
            </a:extLst>
          </p:cNvPr>
          <p:cNvSpPr/>
          <p:nvPr/>
        </p:nvSpPr>
        <p:spPr>
          <a:xfrm>
            <a:off x="5042699" y="5331721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四角形: 1 つの角を切り取る 31">
            <a:extLst>
              <a:ext uri="{FF2B5EF4-FFF2-40B4-BE49-F238E27FC236}">
                <a16:creationId xmlns:a16="http://schemas.microsoft.com/office/drawing/2014/main" id="{AED81A21-A322-42CA-9484-8239A956623E}"/>
              </a:ext>
            </a:extLst>
          </p:cNvPr>
          <p:cNvSpPr/>
          <p:nvPr/>
        </p:nvSpPr>
        <p:spPr>
          <a:xfrm>
            <a:off x="5491571" y="5890258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1 つの角を切り取る 32">
            <a:extLst>
              <a:ext uri="{FF2B5EF4-FFF2-40B4-BE49-F238E27FC236}">
                <a16:creationId xmlns:a16="http://schemas.microsoft.com/office/drawing/2014/main" id="{8CB91E8F-E63E-4814-8D19-EF5C6BBBCBD5}"/>
              </a:ext>
            </a:extLst>
          </p:cNvPr>
          <p:cNvSpPr/>
          <p:nvPr/>
        </p:nvSpPr>
        <p:spPr>
          <a:xfrm>
            <a:off x="7088869" y="3638347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1 つの角を切り取る 31">
            <a:extLst>
              <a:ext uri="{FF2B5EF4-FFF2-40B4-BE49-F238E27FC236}">
                <a16:creationId xmlns:a16="http://schemas.microsoft.com/office/drawing/2014/main" id="{46C2002D-01B7-4288-9B83-071855DCEB5A}"/>
              </a:ext>
            </a:extLst>
          </p:cNvPr>
          <p:cNvSpPr/>
          <p:nvPr/>
        </p:nvSpPr>
        <p:spPr>
          <a:xfrm>
            <a:off x="6885311" y="5176819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四角形: 1 つの角を切り取る 31">
            <a:extLst>
              <a:ext uri="{FF2B5EF4-FFF2-40B4-BE49-F238E27FC236}">
                <a16:creationId xmlns:a16="http://schemas.microsoft.com/office/drawing/2014/main" id="{216142C6-8E00-4CE5-BE12-B5E9DB5E1CC0}"/>
              </a:ext>
            </a:extLst>
          </p:cNvPr>
          <p:cNvSpPr/>
          <p:nvPr/>
        </p:nvSpPr>
        <p:spPr>
          <a:xfrm>
            <a:off x="7786412" y="5698203"/>
            <a:ext cx="468000" cy="468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C0BF72DF-57B3-407C-BAFE-558C00E802BF}"/>
              </a:ext>
            </a:extLst>
          </p:cNvPr>
          <p:cNvCxnSpPr>
            <a:cxnSpLocks/>
          </p:cNvCxnSpPr>
          <p:nvPr/>
        </p:nvCxnSpPr>
        <p:spPr>
          <a:xfrm flipH="1">
            <a:off x="1274491" y="2261424"/>
            <a:ext cx="19418" cy="449718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8812D93-6852-4C04-8B09-2F1EF6EC4C63}"/>
              </a:ext>
            </a:extLst>
          </p:cNvPr>
          <p:cNvCxnSpPr/>
          <p:nvPr/>
        </p:nvCxnSpPr>
        <p:spPr>
          <a:xfrm>
            <a:off x="406238" y="4820972"/>
            <a:ext cx="860263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F99F1A9-9C78-43CF-9475-8B37B39344A0}"/>
              </a:ext>
            </a:extLst>
          </p:cNvPr>
          <p:cNvSpPr txBox="1"/>
          <p:nvPr/>
        </p:nvSpPr>
        <p:spPr>
          <a:xfrm>
            <a:off x="406238" y="3039609"/>
            <a:ext cx="507831" cy="174436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課題・悩み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7D86BF4-5714-4A67-99F0-4E8B4E2E9F32}"/>
              </a:ext>
            </a:extLst>
          </p:cNvPr>
          <p:cNvSpPr txBox="1"/>
          <p:nvPr/>
        </p:nvSpPr>
        <p:spPr>
          <a:xfrm>
            <a:off x="407195" y="4883716"/>
            <a:ext cx="507831" cy="174436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2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ポイント</a:t>
            </a:r>
            <a:endParaRPr lang="en-US" altLang="ja-JP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43E1650-A66E-4FEF-A2DF-A27599FE838A}"/>
              </a:ext>
            </a:extLst>
          </p:cNvPr>
          <p:cNvSpPr txBox="1"/>
          <p:nvPr/>
        </p:nvSpPr>
        <p:spPr>
          <a:xfrm>
            <a:off x="740842" y="4674406"/>
            <a:ext cx="492443" cy="225063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（対応済自治体）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7B3E53C-6D28-4227-A2AE-B03E26F0673B}"/>
              </a:ext>
            </a:extLst>
          </p:cNvPr>
          <p:cNvSpPr txBox="1"/>
          <p:nvPr/>
        </p:nvSpPr>
        <p:spPr>
          <a:xfrm>
            <a:off x="734741" y="2779236"/>
            <a:ext cx="492443" cy="225063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（検討中自治体）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554C53BC-C9A6-4A67-8D93-52D76C6EC9B5}"/>
              </a:ext>
            </a:extLst>
          </p:cNvPr>
          <p:cNvSpPr/>
          <p:nvPr/>
        </p:nvSpPr>
        <p:spPr>
          <a:xfrm>
            <a:off x="2912164" y="4049633"/>
            <a:ext cx="436649" cy="929871"/>
          </a:xfrm>
          <a:custGeom>
            <a:avLst/>
            <a:gdLst>
              <a:gd name="connsiteX0" fmla="*/ 417444 w 417444"/>
              <a:gd name="connsiteY0" fmla="*/ 0 h 884582"/>
              <a:gd name="connsiteX1" fmla="*/ 397565 w 417444"/>
              <a:gd name="connsiteY1" fmla="*/ 59635 h 884582"/>
              <a:gd name="connsiteX2" fmla="*/ 198783 w 417444"/>
              <a:gd name="connsiteY2" fmla="*/ 387626 h 884582"/>
              <a:gd name="connsiteX3" fmla="*/ 139148 w 417444"/>
              <a:gd name="connsiteY3" fmla="*/ 457200 h 884582"/>
              <a:gd name="connsiteX4" fmla="*/ 109331 w 417444"/>
              <a:gd name="connsiteY4" fmla="*/ 496956 h 884582"/>
              <a:gd name="connsiteX5" fmla="*/ 59635 w 417444"/>
              <a:gd name="connsiteY5" fmla="*/ 556591 h 884582"/>
              <a:gd name="connsiteX6" fmla="*/ 49696 w 417444"/>
              <a:gd name="connsiteY6" fmla="*/ 586408 h 884582"/>
              <a:gd name="connsiteX7" fmla="*/ 29818 w 417444"/>
              <a:gd name="connsiteY7" fmla="*/ 636104 h 884582"/>
              <a:gd name="connsiteX8" fmla="*/ 9939 w 417444"/>
              <a:gd name="connsiteY8" fmla="*/ 785191 h 884582"/>
              <a:gd name="connsiteX9" fmla="*/ 0 w 417444"/>
              <a:gd name="connsiteY9" fmla="*/ 884582 h 88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444" h="884582">
                <a:moveTo>
                  <a:pt x="417444" y="0"/>
                </a:moveTo>
                <a:cubicBezTo>
                  <a:pt x="410818" y="19878"/>
                  <a:pt x="405543" y="40260"/>
                  <a:pt x="397565" y="59635"/>
                </a:cubicBezTo>
                <a:cubicBezTo>
                  <a:pt x="345494" y="186092"/>
                  <a:pt x="295213" y="275125"/>
                  <a:pt x="198783" y="387626"/>
                </a:cubicBezTo>
                <a:cubicBezTo>
                  <a:pt x="178905" y="410817"/>
                  <a:pt x="158490" y="433560"/>
                  <a:pt x="139148" y="457200"/>
                </a:cubicBezTo>
                <a:cubicBezTo>
                  <a:pt x="128658" y="470021"/>
                  <a:pt x="120111" y="484379"/>
                  <a:pt x="109331" y="496956"/>
                </a:cubicBezTo>
                <a:cubicBezTo>
                  <a:pt x="82953" y="527730"/>
                  <a:pt x="77208" y="521444"/>
                  <a:pt x="59635" y="556591"/>
                </a:cubicBezTo>
                <a:cubicBezTo>
                  <a:pt x="54950" y="565962"/>
                  <a:pt x="53375" y="576598"/>
                  <a:pt x="49696" y="586408"/>
                </a:cubicBezTo>
                <a:cubicBezTo>
                  <a:pt x="43432" y="603113"/>
                  <a:pt x="36444" y="619539"/>
                  <a:pt x="29818" y="636104"/>
                </a:cubicBezTo>
                <a:cubicBezTo>
                  <a:pt x="23192" y="685800"/>
                  <a:pt x="15913" y="735413"/>
                  <a:pt x="9939" y="785191"/>
                </a:cubicBezTo>
                <a:cubicBezTo>
                  <a:pt x="5972" y="818249"/>
                  <a:pt x="0" y="884582"/>
                  <a:pt x="0" y="884582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9686ABE7-2FBD-4138-B75B-B77041C3DD37}"/>
              </a:ext>
            </a:extLst>
          </p:cNvPr>
          <p:cNvSpPr/>
          <p:nvPr/>
        </p:nvSpPr>
        <p:spPr>
          <a:xfrm>
            <a:off x="4334867" y="3995463"/>
            <a:ext cx="329688" cy="984039"/>
          </a:xfrm>
          <a:custGeom>
            <a:avLst/>
            <a:gdLst>
              <a:gd name="connsiteX0" fmla="*/ 417444 w 417444"/>
              <a:gd name="connsiteY0" fmla="*/ 0 h 884582"/>
              <a:gd name="connsiteX1" fmla="*/ 397565 w 417444"/>
              <a:gd name="connsiteY1" fmla="*/ 59635 h 884582"/>
              <a:gd name="connsiteX2" fmla="*/ 198783 w 417444"/>
              <a:gd name="connsiteY2" fmla="*/ 387626 h 884582"/>
              <a:gd name="connsiteX3" fmla="*/ 139148 w 417444"/>
              <a:gd name="connsiteY3" fmla="*/ 457200 h 884582"/>
              <a:gd name="connsiteX4" fmla="*/ 109331 w 417444"/>
              <a:gd name="connsiteY4" fmla="*/ 496956 h 884582"/>
              <a:gd name="connsiteX5" fmla="*/ 59635 w 417444"/>
              <a:gd name="connsiteY5" fmla="*/ 556591 h 884582"/>
              <a:gd name="connsiteX6" fmla="*/ 49696 w 417444"/>
              <a:gd name="connsiteY6" fmla="*/ 586408 h 884582"/>
              <a:gd name="connsiteX7" fmla="*/ 29818 w 417444"/>
              <a:gd name="connsiteY7" fmla="*/ 636104 h 884582"/>
              <a:gd name="connsiteX8" fmla="*/ 9939 w 417444"/>
              <a:gd name="connsiteY8" fmla="*/ 785191 h 884582"/>
              <a:gd name="connsiteX9" fmla="*/ 0 w 417444"/>
              <a:gd name="connsiteY9" fmla="*/ 884582 h 88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444" h="884582">
                <a:moveTo>
                  <a:pt x="417444" y="0"/>
                </a:moveTo>
                <a:cubicBezTo>
                  <a:pt x="410818" y="19878"/>
                  <a:pt x="405543" y="40260"/>
                  <a:pt x="397565" y="59635"/>
                </a:cubicBezTo>
                <a:cubicBezTo>
                  <a:pt x="345494" y="186092"/>
                  <a:pt x="295213" y="275125"/>
                  <a:pt x="198783" y="387626"/>
                </a:cubicBezTo>
                <a:cubicBezTo>
                  <a:pt x="178905" y="410817"/>
                  <a:pt x="158490" y="433560"/>
                  <a:pt x="139148" y="457200"/>
                </a:cubicBezTo>
                <a:cubicBezTo>
                  <a:pt x="128658" y="470021"/>
                  <a:pt x="120111" y="484379"/>
                  <a:pt x="109331" y="496956"/>
                </a:cubicBezTo>
                <a:cubicBezTo>
                  <a:pt x="82953" y="527730"/>
                  <a:pt x="77208" y="521444"/>
                  <a:pt x="59635" y="556591"/>
                </a:cubicBezTo>
                <a:cubicBezTo>
                  <a:pt x="54950" y="565962"/>
                  <a:pt x="53375" y="576598"/>
                  <a:pt x="49696" y="586408"/>
                </a:cubicBezTo>
                <a:cubicBezTo>
                  <a:pt x="43432" y="603113"/>
                  <a:pt x="36444" y="619539"/>
                  <a:pt x="29818" y="636104"/>
                </a:cubicBezTo>
                <a:cubicBezTo>
                  <a:pt x="23192" y="685800"/>
                  <a:pt x="15913" y="735413"/>
                  <a:pt x="9939" y="785191"/>
                </a:cubicBezTo>
                <a:cubicBezTo>
                  <a:pt x="5972" y="818249"/>
                  <a:pt x="0" y="884582"/>
                  <a:pt x="0" y="884582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22F1F8BD-A676-42A0-A437-953CBE16C3E0}"/>
              </a:ext>
            </a:extLst>
          </p:cNvPr>
          <p:cNvSpPr/>
          <p:nvPr/>
        </p:nvSpPr>
        <p:spPr>
          <a:xfrm>
            <a:off x="5703661" y="4391609"/>
            <a:ext cx="86708" cy="1498649"/>
          </a:xfrm>
          <a:custGeom>
            <a:avLst/>
            <a:gdLst>
              <a:gd name="connsiteX0" fmla="*/ 417444 w 417444"/>
              <a:gd name="connsiteY0" fmla="*/ 0 h 884582"/>
              <a:gd name="connsiteX1" fmla="*/ 397565 w 417444"/>
              <a:gd name="connsiteY1" fmla="*/ 59635 h 884582"/>
              <a:gd name="connsiteX2" fmla="*/ 198783 w 417444"/>
              <a:gd name="connsiteY2" fmla="*/ 387626 h 884582"/>
              <a:gd name="connsiteX3" fmla="*/ 139148 w 417444"/>
              <a:gd name="connsiteY3" fmla="*/ 457200 h 884582"/>
              <a:gd name="connsiteX4" fmla="*/ 109331 w 417444"/>
              <a:gd name="connsiteY4" fmla="*/ 496956 h 884582"/>
              <a:gd name="connsiteX5" fmla="*/ 59635 w 417444"/>
              <a:gd name="connsiteY5" fmla="*/ 556591 h 884582"/>
              <a:gd name="connsiteX6" fmla="*/ 49696 w 417444"/>
              <a:gd name="connsiteY6" fmla="*/ 586408 h 884582"/>
              <a:gd name="connsiteX7" fmla="*/ 29818 w 417444"/>
              <a:gd name="connsiteY7" fmla="*/ 636104 h 884582"/>
              <a:gd name="connsiteX8" fmla="*/ 9939 w 417444"/>
              <a:gd name="connsiteY8" fmla="*/ 785191 h 884582"/>
              <a:gd name="connsiteX9" fmla="*/ 0 w 417444"/>
              <a:gd name="connsiteY9" fmla="*/ 884582 h 88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444" h="884582">
                <a:moveTo>
                  <a:pt x="417444" y="0"/>
                </a:moveTo>
                <a:cubicBezTo>
                  <a:pt x="410818" y="19878"/>
                  <a:pt x="405543" y="40260"/>
                  <a:pt x="397565" y="59635"/>
                </a:cubicBezTo>
                <a:cubicBezTo>
                  <a:pt x="345494" y="186092"/>
                  <a:pt x="295213" y="275125"/>
                  <a:pt x="198783" y="387626"/>
                </a:cubicBezTo>
                <a:cubicBezTo>
                  <a:pt x="178905" y="410817"/>
                  <a:pt x="158490" y="433560"/>
                  <a:pt x="139148" y="457200"/>
                </a:cubicBezTo>
                <a:cubicBezTo>
                  <a:pt x="128658" y="470021"/>
                  <a:pt x="120111" y="484379"/>
                  <a:pt x="109331" y="496956"/>
                </a:cubicBezTo>
                <a:cubicBezTo>
                  <a:pt x="82953" y="527730"/>
                  <a:pt x="77208" y="521444"/>
                  <a:pt x="59635" y="556591"/>
                </a:cubicBezTo>
                <a:cubicBezTo>
                  <a:pt x="54950" y="565962"/>
                  <a:pt x="53375" y="576598"/>
                  <a:pt x="49696" y="586408"/>
                </a:cubicBezTo>
                <a:cubicBezTo>
                  <a:pt x="43432" y="603113"/>
                  <a:pt x="36444" y="619539"/>
                  <a:pt x="29818" y="636104"/>
                </a:cubicBezTo>
                <a:cubicBezTo>
                  <a:pt x="23192" y="685800"/>
                  <a:pt x="15913" y="735413"/>
                  <a:pt x="9939" y="785191"/>
                </a:cubicBezTo>
                <a:cubicBezTo>
                  <a:pt x="5972" y="818249"/>
                  <a:pt x="0" y="884582"/>
                  <a:pt x="0" y="884582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4AE1A998-304F-427C-BF47-C24B6D4473A0}"/>
              </a:ext>
            </a:extLst>
          </p:cNvPr>
          <p:cNvSpPr/>
          <p:nvPr/>
        </p:nvSpPr>
        <p:spPr>
          <a:xfrm>
            <a:off x="7869509" y="4056803"/>
            <a:ext cx="156538" cy="1641396"/>
          </a:xfrm>
          <a:custGeom>
            <a:avLst/>
            <a:gdLst>
              <a:gd name="connsiteX0" fmla="*/ 417444 w 417444"/>
              <a:gd name="connsiteY0" fmla="*/ 0 h 884582"/>
              <a:gd name="connsiteX1" fmla="*/ 397565 w 417444"/>
              <a:gd name="connsiteY1" fmla="*/ 59635 h 884582"/>
              <a:gd name="connsiteX2" fmla="*/ 198783 w 417444"/>
              <a:gd name="connsiteY2" fmla="*/ 387626 h 884582"/>
              <a:gd name="connsiteX3" fmla="*/ 139148 w 417444"/>
              <a:gd name="connsiteY3" fmla="*/ 457200 h 884582"/>
              <a:gd name="connsiteX4" fmla="*/ 109331 w 417444"/>
              <a:gd name="connsiteY4" fmla="*/ 496956 h 884582"/>
              <a:gd name="connsiteX5" fmla="*/ 59635 w 417444"/>
              <a:gd name="connsiteY5" fmla="*/ 556591 h 884582"/>
              <a:gd name="connsiteX6" fmla="*/ 49696 w 417444"/>
              <a:gd name="connsiteY6" fmla="*/ 586408 h 884582"/>
              <a:gd name="connsiteX7" fmla="*/ 29818 w 417444"/>
              <a:gd name="connsiteY7" fmla="*/ 636104 h 884582"/>
              <a:gd name="connsiteX8" fmla="*/ 9939 w 417444"/>
              <a:gd name="connsiteY8" fmla="*/ 785191 h 884582"/>
              <a:gd name="connsiteX9" fmla="*/ 0 w 417444"/>
              <a:gd name="connsiteY9" fmla="*/ 884582 h 88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444" h="884582">
                <a:moveTo>
                  <a:pt x="417444" y="0"/>
                </a:moveTo>
                <a:cubicBezTo>
                  <a:pt x="410818" y="19878"/>
                  <a:pt x="405543" y="40260"/>
                  <a:pt x="397565" y="59635"/>
                </a:cubicBezTo>
                <a:cubicBezTo>
                  <a:pt x="345494" y="186092"/>
                  <a:pt x="295213" y="275125"/>
                  <a:pt x="198783" y="387626"/>
                </a:cubicBezTo>
                <a:cubicBezTo>
                  <a:pt x="178905" y="410817"/>
                  <a:pt x="158490" y="433560"/>
                  <a:pt x="139148" y="457200"/>
                </a:cubicBezTo>
                <a:cubicBezTo>
                  <a:pt x="128658" y="470021"/>
                  <a:pt x="120111" y="484379"/>
                  <a:pt x="109331" y="496956"/>
                </a:cubicBezTo>
                <a:cubicBezTo>
                  <a:pt x="82953" y="527730"/>
                  <a:pt x="77208" y="521444"/>
                  <a:pt x="59635" y="556591"/>
                </a:cubicBezTo>
                <a:cubicBezTo>
                  <a:pt x="54950" y="565962"/>
                  <a:pt x="53375" y="576598"/>
                  <a:pt x="49696" y="586408"/>
                </a:cubicBezTo>
                <a:cubicBezTo>
                  <a:pt x="43432" y="603113"/>
                  <a:pt x="36444" y="619539"/>
                  <a:pt x="29818" y="636104"/>
                </a:cubicBezTo>
                <a:cubicBezTo>
                  <a:pt x="23192" y="685800"/>
                  <a:pt x="15913" y="735413"/>
                  <a:pt x="9939" y="785191"/>
                </a:cubicBezTo>
                <a:cubicBezTo>
                  <a:pt x="5972" y="818249"/>
                  <a:pt x="0" y="884582"/>
                  <a:pt x="0" y="884582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83870A-B5A8-4895-9840-6BE76DB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9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75BBD30-4DB0-455A-B240-3AD0F140BE77}"/>
              </a:ext>
            </a:extLst>
          </p:cNvPr>
          <p:cNvSpPr/>
          <p:nvPr/>
        </p:nvSpPr>
        <p:spPr>
          <a:xfrm>
            <a:off x="257658" y="752396"/>
            <a:ext cx="838408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各自回答検討：３分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お手元の付箋に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Q1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Q3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のポイント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or</a:t>
            </a: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課題・悩みを思いつく限り記入。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班での回答共有・意見交換：</a:t>
            </a:r>
            <a:r>
              <a:rPr lang="en-US" altLang="ja-JP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各自の付箋回答を模造紙に貼りながら共有。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2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それぞれの取組や課題・悩みを共有し、</a:t>
            </a:r>
            <a:endParaRPr lang="en-US" altLang="ja-JP" sz="32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2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今後の取組の参考としてください。</a:t>
            </a:r>
            <a:endParaRPr lang="en-US" altLang="ja-JP" sz="32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各班で全体共有の発表者も相談してください。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各班意見の全体共有：</a:t>
            </a:r>
            <a:r>
              <a:rPr lang="en-US" altLang="ja-JP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各班の意見交換の内容を簡単に共有願います。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8A299A3-7892-D59B-3381-B7FC4F92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76300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WS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②進め方</a:t>
            </a:r>
            <a:endParaRPr kumimoji="1" lang="ja-JP" altLang="en-US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EE93ED-754C-46F3-A884-3E9AB601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0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74038AB4-9447-DCC8-7848-AD7B2F2DDB23}"/>
              </a:ext>
            </a:extLst>
          </p:cNvPr>
          <p:cNvSpPr txBox="1">
            <a:spLocks/>
          </p:cNvSpPr>
          <p:nvPr/>
        </p:nvSpPr>
        <p:spPr>
          <a:xfrm>
            <a:off x="0" y="834439"/>
            <a:ext cx="9033426" cy="1057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仮置場の設置・運営（住民の片付けごみ搬入）開始に向けて、</a:t>
            </a:r>
            <a:r>
              <a:rPr lang="ja-JP" altLang="en-US" sz="30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住民向けの事前対応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が必要となります。</a:t>
            </a:r>
            <a:endParaRPr lang="en-US" altLang="ja-JP" sz="3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C5F05D10-B163-4D1F-B190-85A12EF74AF3}"/>
              </a:ext>
            </a:extLst>
          </p:cNvPr>
          <p:cNvSpPr txBox="1">
            <a:spLocks/>
          </p:cNvSpPr>
          <p:nvPr/>
        </p:nvSpPr>
        <p:spPr>
          <a:xfrm>
            <a:off x="110574" y="2040699"/>
            <a:ext cx="8922852" cy="383015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Q1.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仮置場に関して、住民に</a:t>
            </a: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周知が必要な事項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は？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 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周知する事項≒予め検討・決定しておくべき事項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 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ボランティアに周知が必要な事項についても、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 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 考えてみましょう。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Q2.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どのように周知しますか？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（広報媒体や関係機関等を通じた</a:t>
            </a:r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周知方法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755CEC9-5940-4C49-95A9-7E7BA488CAEA}"/>
              </a:ext>
            </a:extLst>
          </p:cNvPr>
          <p:cNvSpPr txBox="1">
            <a:spLocks/>
          </p:cNvSpPr>
          <p:nvPr/>
        </p:nvSpPr>
        <p:spPr>
          <a:xfrm>
            <a:off x="628650" y="1"/>
            <a:ext cx="7886700" cy="87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WS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③テーマ：住民等への周知事項と広報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06F83C9-88E7-492F-A48B-AFC4009A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50B0-10F3-4DCD-B4D6-4C9E88061F5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36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1985</Words>
  <Application>Microsoft Office PowerPoint</Application>
  <PresentationFormat>画面に合わせる (4:3)</PresentationFormat>
  <Paragraphs>230</Paragraphs>
  <Slides>17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7" baseType="lpstr">
      <vt:lpstr>HG丸ｺﾞｼｯｸM-PRO</vt:lpstr>
      <vt:lpstr>Meiryo UI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 令和５年度第２回 大阪府災害廃棄物対策 市町村・一部事務組合向け研修  ワークショップ用資料</vt:lpstr>
      <vt:lpstr>ワークショップ（WS）のルール</vt:lpstr>
      <vt:lpstr>WS①テーマ：水害時の片付けごみ対応の特徴</vt:lpstr>
      <vt:lpstr>WS①班内共有の方法：模造紙の使い方</vt:lpstr>
      <vt:lpstr>WS①進め方</vt:lpstr>
      <vt:lpstr>WS②テーマ：平時における仮置場候補地の検討状況や課題</vt:lpstr>
      <vt:lpstr>WS②班内共有の方法：模造紙の使い方</vt:lpstr>
      <vt:lpstr>WS②進め方</vt:lpstr>
      <vt:lpstr>PowerPoint プレゼンテーション</vt:lpstr>
      <vt:lpstr>WS③班内共有の方法：模造紙の使い方</vt:lpstr>
      <vt:lpstr>WS③進め方</vt:lpstr>
      <vt:lpstr>PowerPoint プレゼンテーション</vt:lpstr>
      <vt:lpstr>WS④班内共有の方法：模造紙の使い方</vt:lpstr>
      <vt:lpstr>WS④進め方</vt:lpstr>
      <vt:lpstr>PowerPoint プレゼンテーション</vt:lpstr>
      <vt:lpstr>WS⑤班内共有の方法：模造紙の使い方</vt:lpstr>
      <vt:lpstr>WS⑤進め方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2024-03-22T12:22:53Z</dcterms:created>
  <dcterms:modified xsi:type="dcterms:W3CDTF">2024-03-22T12:23:21Z</dcterms:modified>
</cp:coreProperties>
</file>