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386" r:id="rId3"/>
    <p:sldId id="387" r:id="rId4"/>
    <p:sldId id="424" r:id="rId5"/>
    <p:sldId id="404" r:id="rId6"/>
    <p:sldId id="405" r:id="rId7"/>
    <p:sldId id="468" r:id="rId8"/>
    <p:sldId id="407" r:id="rId9"/>
    <p:sldId id="408" r:id="rId10"/>
    <p:sldId id="451" r:id="rId11"/>
    <p:sldId id="463" r:id="rId12"/>
    <p:sldId id="464" r:id="rId13"/>
    <p:sldId id="459" r:id="rId14"/>
    <p:sldId id="442" r:id="rId15"/>
    <p:sldId id="443" r:id="rId16"/>
    <p:sldId id="456" r:id="rId17"/>
    <p:sldId id="460" r:id="rId18"/>
    <p:sldId id="444" r:id="rId19"/>
    <p:sldId id="455" r:id="rId20"/>
    <p:sldId id="457" r:id="rId21"/>
    <p:sldId id="461" r:id="rId22"/>
    <p:sldId id="445" r:id="rId23"/>
    <p:sldId id="462" r:id="rId24"/>
    <p:sldId id="447" r:id="rId25"/>
    <p:sldId id="446" r:id="rId26"/>
    <p:sldId id="454" r:id="rId27"/>
    <p:sldId id="458" r:id="rId28"/>
    <p:sldId id="448" r:id="rId29"/>
    <p:sldId id="449" r:id="rId30"/>
    <p:sldId id="453" r:id="rId31"/>
    <p:sldId id="465" r:id="rId32"/>
    <p:sldId id="477" r:id="rId33"/>
    <p:sldId id="471" r:id="rId34"/>
    <p:sldId id="474" r:id="rId35"/>
    <p:sldId id="475" r:id="rId36"/>
    <p:sldId id="452" r:id="rId37"/>
    <p:sldId id="420" r:id="rId38"/>
    <p:sldId id="402" r:id="rId39"/>
    <p:sldId id="421" r:id="rId40"/>
    <p:sldId id="425" r:id="rId41"/>
    <p:sldId id="401" r:id="rId42"/>
    <p:sldId id="472" r:id="rId43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44" autoAdjust="0"/>
    <p:restoredTop sz="88290" autoAdjust="0"/>
  </p:normalViewPr>
  <p:slideViewPr>
    <p:cSldViewPr snapToGrid="0" showGuides="1">
      <p:cViewPr varScale="1">
        <p:scale>
          <a:sx n="62" d="100"/>
          <a:sy n="62" d="100"/>
        </p:scale>
        <p:origin x="606" y="66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16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4201" y="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A5EC48D6-480D-442B-8414-D3A81B2B2000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133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4201" y="972133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853B3D79-EEB5-4AF4-B9E3-C88E4EC37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76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C63A6B05-4CE9-4808-B359-DFA65154160C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668" tIns="47334" rIns="94668" bIns="473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A784EB24-C98A-4A24-B977-B3B4310A7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09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608263" y="571500"/>
            <a:ext cx="5078412" cy="28559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403997" y="3619073"/>
            <a:ext cx="7487971" cy="342859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869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608263" y="571500"/>
            <a:ext cx="5078412" cy="28559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403997" y="3619073"/>
            <a:ext cx="7487971" cy="342859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403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43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885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45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547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772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600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871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3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67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608263" y="571500"/>
            <a:ext cx="5078412" cy="28559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403997" y="3619073"/>
            <a:ext cx="7487971" cy="342859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5958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188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678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218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650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608263" y="571500"/>
            <a:ext cx="5078412" cy="28559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403997" y="3619073"/>
            <a:ext cx="7487971" cy="342859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16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505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608263" y="571500"/>
            <a:ext cx="5078412" cy="28559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403997" y="3619073"/>
            <a:ext cx="7487971" cy="342859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8004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678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35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182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706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608263" y="571500"/>
            <a:ext cx="5078412" cy="28559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403997" y="3619073"/>
            <a:ext cx="7487971" cy="342859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361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608263" y="571500"/>
            <a:ext cx="5078412" cy="28559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403997" y="3619073"/>
            <a:ext cx="7487971" cy="342859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94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47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55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10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12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67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1B3-6CD3-4F41-A396-E423BA6B1B54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92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4DA3-C134-48A1-AC60-CFCF8BBA4927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91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1F5A-4716-406D-9F26-E3FA3722DF59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35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F502-BD9E-4A2F-B7DF-C510D60E7949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37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BCA-BCBA-49FE-A720-3BAE6978C049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5330-DF1B-423A-A3F2-AEA74D7C294A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49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18D-1DC5-4704-9074-1F4E28BC821C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5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2979-4C93-429A-84D3-2F547B85F49B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378E-4BF7-4B46-A843-0B12AA441FEC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4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F720-D4F9-4FEC-8B3F-3486117066DC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64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62B8-4D27-4F20-9E65-F363E9897037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32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846F-E5D1-45DD-986E-AA8CAA76B14C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8" Type="http://schemas.openxmlformats.org/officeDocument/2006/relationships/image" Target="../media/image28.png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9" Type="http://schemas.openxmlformats.org/officeDocument/2006/relationships/image" Target="../media/image96.png"/><Relationship Id="rId21" Type="http://schemas.openxmlformats.org/officeDocument/2006/relationships/image" Target="../media/image78.png"/><Relationship Id="rId34" Type="http://schemas.openxmlformats.org/officeDocument/2006/relationships/image" Target="../media/image91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41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37" Type="http://schemas.openxmlformats.org/officeDocument/2006/relationships/image" Target="../media/image94.png"/><Relationship Id="rId40" Type="http://schemas.openxmlformats.org/officeDocument/2006/relationships/image" Target="../media/image97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36" Type="http://schemas.openxmlformats.org/officeDocument/2006/relationships/image" Target="../media/image93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31" Type="http://schemas.openxmlformats.org/officeDocument/2006/relationships/image" Target="../media/image88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35" Type="http://schemas.openxmlformats.org/officeDocument/2006/relationships/image" Target="../media/image92.png"/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emf"/><Relationship Id="rId4" Type="http://schemas.openxmlformats.org/officeDocument/2006/relationships/image" Target="../media/image10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f.osaka.lg.jp/shigenjunkan/saigai/index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wasteinfo.nies.go.jp/index.html" TargetMode="External"/><Relationship Id="rId4" Type="http://schemas.openxmlformats.org/officeDocument/2006/relationships/hyperlink" Target="http://kouikishori.env.go.jp/photo_channel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6056" y="2244435"/>
            <a:ext cx="11016344" cy="1674421"/>
          </a:xfrm>
        </p:spPr>
        <p:txBody>
          <a:bodyPr>
            <a:noAutofit/>
          </a:bodyPr>
          <a:lstStyle/>
          <a:p>
            <a:r>
              <a:rPr lang="ja-JP" altLang="en-US" sz="5400" b="1" dirty="0"/>
              <a:t>令和５年度　大阪府災害廃棄物対策</a:t>
            </a:r>
            <a:r>
              <a:rPr lang="en-US" altLang="ja-JP" sz="5400" b="1" dirty="0"/>
              <a:t/>
            </a:r>
            <a:br>
              <a:rPr lang="en-US" altLang="ja-JP" sz="5400" b="1" dirty="0"/>
            </a:br>
            <a:r>
              <a:rPr lang="ja-JP" altLang="en-US" sz="5400" b="1" dirty="0"/>
              <a:t>市町村・一部事務組合向け基礎研修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81096" y="5035813"/>
            <a:ext cx="7376307" cy="97504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令和５年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７</a:t>
            </a:r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r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　環境農林水産部　資源循環課</a:t>
            </a: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6150" y="226893"/>
            <a:ext cx="9525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1"/>
    </mc:Choice>
    <mc:Fallback xmlns="">
      <p:transition spd="slow" advTm="100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２．災害廃棄物対応の流れ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7308742" y="4014061"/>
            <a:ext cx="4045058" cy="15734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（参考）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災害廃棄物対策指針　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技術資料</a:t>
            </a:r>
            <a:r>
              <a:rPr lang="ja-JP" altLang="en-US" sz="2800" dirty="0">
                <a:latin typeface="+mj-ea"/>
                <a:ea typeface="+mj-ea"/>
              </a:rPr>
              <a:t>７－２</a:t>
            </a:r>
            <a:r>
              <a:rPr lang="ja-JP" altLang="en-US" sz="2800" b="1" dirty="0">
                <a:latin typeface="+mj-ea"/>
                <a:ea typeface="+mj-ea"/>
              </a:rPr>
              <a:t>（環境省）　</a:t>
            </a:r>
            <a:endParaRPr lang="en-US" altLang="ja-JP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033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2"/>
    </mc:Choice>
    <mc:Fallback xmlns="">
      <p:transition spd="slow" advTm="921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977" y="197765"/>
            <a:ext cx="10972800" cy="66173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ＭＳ Ｐゴシック 本文"/>
                <a:ea typeface="ＭＳ Ｐゴシック" panose="020B0600070205080204" pitchFamily="50" charset="-128"/>
              </a:rPr>
              <a:t>災害時に発生する一般廃棄物と処理</a:t>
            </a:r>
          </a:p>
        </p:txBody>
      </p:sp>
      <p:sp>
        <p:nvSpPr>
          <p:cNvPr id="6" name="ホームベース 5"/>
          <p:cNvSpPr/>
          <p:nvPr/>
        </p:nvSpPr>
        <p:spPr>
          <a:xfrm>
            <a:off x="436097" y="1148301"/>
            <a:ext cx="768485" cy="42308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600" dirty="0"/>
              <a:t>平時</a:t>
            </a:r>
          </a:p>
        </p:txBody>
      </p:sp>
      <p:sp>
        <p:nvSpPr>
          <p:cNvPr id="7" name="ホームベース 6"/>
          <p:cNvSpPr/>
          <p:nvPr/>
        </p:nvSpPr>
        <p:spPr>
          <a:xfrm>
            <a:off x="1547454" y="1148301"/>
            <a:ext cx="10111323" cy="423081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sz="1600" dirty="0"/>
              <a:t>災　害　時</a:t>
            </a:r>
            <a:endParaRPr kumimoji="1" lang="ja-JP" altLang="en-US" sz="1600" dirty="0"/>
          </a:p>
        </p:txBody>
      </p:sp>
      <p:sp>
        <p:nvSpPr>
          <p:cNvPr id="8" name="正方形/長方形 7"/>
          <p:cNvSpPr/>
          <p:nvPr/>
        </p:nvSpPr>
        <p:spPr>
          <a:xfrm>
            <a:off x="1730326" y="2096094"/>
            <a:ext cx="9928450" cy="1566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片付けごみ等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730325" y="3746811"/>
            <a:ext cx="9926103" cy="6282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避難所ごみ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30325" y="4459457"/>
            <a:ext cx="9926104" cy="556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し尿</a:t>
            </a:r>
            <a:r>
              <a:rPr lang="ja-JP" altLang="en-US" sz="1400" b="1" dirty="0">
                <a:solidFill>
                  <a:schemeClr val="tx1"/>
                </a:solidFill>
              </a:rPr>
              <a:t>（仮設トイレ等）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6097" y="5114894"/>
            <a:ext cx="11220331" cy="5429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生活ごみ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6098" y="5755555"/>
            <a:ext cx="11232056" cy="532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し尿</a:t>
            </a:r>
            <a:r>
              <a:rPr lang="ja-JP" altLang="en-US" sz="1400" b="1" dirty="0">
                <a:solidFill>
                  <a:schemeClr val="tx1"/>
                </a:solidFill>
              </a:rPr>
              <a:t>（家庭）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522782" y="1678138"/>
            <a:ext cx="1589651" cy="4778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被災現場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9630677" y="1678138"/>
            <a:ext cx="1595341" cy="4778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処理・処分先</a:t>
            </a:r>
            <a:endParaRPr kumimoji="1" lang="ja-JP" altLang="en-US" u="sng" dirty="0"/>
          </a:p>
        </p:txBody>
      </p:sp>
      <p:sp>
        <p:nvSpPr>
          <p:cNvPr id="15" name="正方形/長方形 14"/>
          <p:cNvSpPr/>
          <p:nvPr/>
        </p:nvSpPr>
        <p:spPr>
          <a:xfrm>
            <a:off x="5655214" y="1678137"/>
            <a:ext cx="1543428" cy="19695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一次仮置場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734390" y="1676293"/>
            <a:ext cx="1543428" cy="1971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二次仮置場</a:t>
            </a:r>
            <a:endParaRPr kumimoji="1" lang="ja-JP" altLang="en-US" u="sng" dirty="0"/>
          </a:p>
        </p:txBody>
      </p:sp>
      <p:sp>
        <p:nvSpPr>
          <p:cNvPr id="17" name="正方形/長方形 16"/>
          <p:cNvSpPr/>
          <p:nvPr/>
        </p:nvSpPr>
        <p:spPr>
          <a:xfrm>
            <a:off x="3601334" y="2180489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除去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601334" y="2656197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一次的な集積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594301" y="3134869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解体・除去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584921" y="3866268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r>
              <a:rPr kumimoji="1" lang="ja-JP" altLang="en-US" sz="1200" dirty="0">
                <a:solidFill>
                  <a:schemeClr val="tx1"/>
                </a:solidFill>
              </a:rPr>
              <a:t>（避難所）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582573" y="4525110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r>
              <a:rPr kumimoji="1" lang="ja-JP" altLang="en-US" sz="1200" dirty="0">
                <a:solidFill>
                  <a:schemeClr val="tx1"/>
                </a:solidFill>
              </a:rPr>
              <a:t>（仮設トイレ等）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582573" y="5214477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608361" y="5817047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724135" y="2208625"/>
            <a:ext cx="1434905" cy="5064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粗選別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（重機・手選別）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730251" y="2994076"/>
            <a:ext cx="1434905" cy="41980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分別</a:t>
            </a:r>
            <a:r>
              <a:rPr kumimoji="1" lang="ja-JP" altLang="en-US" sz="1600" dirty="0">
                <a:solidFill>
                  <a:schemeClr val="tx1"/>
                </a:solidFill>
              </a:rPr>
              <a:t>・保管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7775679" y="3008140"/>
            <a:ext cx="1434905" cy="5064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破砕・選別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（選別施設・手選別）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9716512" y="2180490"/>
            <a:ext cx="1434905" cy="139780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ごみ処理施設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セメント工場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最終処分場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等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9730580" y="3875651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ごみ処理施設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9730579" y="4565561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し尿処理施設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730578" y="5228005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ごみ処理施設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730577" y="5817046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し尿処理施設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5092512" y="2656198"/>
            <a:ext cx="731518" cy="392984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6" name="右矢印 35"/>
          <p:cNvSpPr/>
          <p:nvPr/>
        </p:nvSpPr>
        <p:spPr>
          <a:xfrm>
            <a:off x="7073717" y="3050299"/>
            <a:ext cx="731518" cy="363579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7" name="右矢印 36"/>
          <p:cNvSpPr/>
          <p:nvPr/>
        </p:nvSpPr>
        <p:spPr>
          <a:xfrm>
            <a:off x="7099505" y="2268306"/>
            <a:ext cx="2631071" cy="416027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8" name="右矢印 37"/>
          <p:cNvSpPr/>
          <p:nvPr/>
        </p:nvSpPr>
        <p:spPr>
          <a:xfrm>
            <a:off x="5071411" y="3857310"/>
            <a:ext cx="4659165" cy="424935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9" name="右矢印 38"/>
          <p:cNvSpPr/>
          <p:nvPr/>
        </p:nvSpPr>
        <p:spPr>
          <a:xfrm>
            <a:off x="5071410" y="4525110"/>
            <a:ext cx="4659165" cy="420282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40" name="右矢印 39"/>
          <p:cNvSpPr/>
          <p:nvPr/>
        </p:nvSpPr>
        <p:spPr>
          <a:xfrm>
            <a:off x="5083135" y="5214477"/>
            <a:ext cx="4659165" cy="421495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41" name="右矢印 40"/>
          <p:cNvSpPr/>
          <p:nvPr/>
        </p:nvSpPr>
        <p:spPr>
          <a:xfrm>
            <a:off x="5080789" y="5774843"/>
            <a:ext cx="4659165" cy="421495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cxnSp>
        <p:nvCxnSpPr>
          <p:cNvPr id="43" name="直線コネクタ 42"/>
          <p:cNvCxnSpPr/>
          <p:nvPr/>
        </p:nvCxnSpPr>
        <p:spPr>
          <a:xfrm>
            <a:off x="1547454" y="1528450"/>
            <a:ext cx="0" cy="4788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爆発 1 45"/>
          <p:cNvSpPr/>
          <p:nvPr/>
        </p:nvSpPr>
        <p:spPr>
          <a:xfrm>
            <a:off x="1148310" y="970284"/>
            <a:ext cx="773706" cy="797986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発災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CED2861-DB8E-4E5C-8284-B4A98CCF122E}"/>
              </a:ext>
            </a:extLst>
          </p:cNvPr>
          <p:cNvSpPr txBox="1"/>
          <p:nvPr/>
        </p:nvSpPr>
        <p:spPr>
          <a:xfrm>
            <a:off x="6232849" y="6476849"/>
            <a:ext cx="5129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廃棄物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の初動対応の手引き説明資料</a:t>
            </a:r>
          </a:p>
        </p:txBody>
      </p:sp>
      <p:sp>
        <p:nvSpPr>
          <p:cNvPr id="44" name="右矢印 43"/>
          <p:cNvSpPr/>
          <p:nvPr/>
        </p:nvSpPr>
        <p:spPr>
          <a:xfrm>
            <a:off x="9113124" y="3095212"/>
            <a:ext cx="731518" cy="363579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</p:spTree>
    <p:extLst>
      <p:ext uri="{BB962C8B-B14F-4D97-AF65-F5344CB8AC3E}">
        <p14:creationId xmlns:p14="http://schemas.microsoft.com/office/powerpoint/2010/main" val="25448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09"/>
    </mc:Choice>
    <mc:Fallback xmlns="">
      <p:transition spd="slow" advTm="1970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E75F8C7-103E-49B3-9AD7-47BA4DBB4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" y="819141"/>
            <a:ext cx="11979523" cy="571977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9B5CE-6EBE-4A9E-9214-18A5E0C5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5D158F-44F8-43F9-B60E-3A0B9264A4C5}"/>
              </a:ext>
            </a:extLst>
          </p:cNvPr>
          <p:cNvSpPr txBox="1"/>
          <p:nvPr/>
        </p:nvSpPr>
        <p:spPr>
          <a:xfrm>
            <a:off x="6980751" y="6475569"/>
            <a:ext cx="435888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出典：災害廃棄物の初動対応の手引き説明資料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DA60181-C970-4845-9B50-A892DFB0A8A9}"/>
              </a:ext>
            </a:extLst>
          </p:cNvPr>
          <p:cNvSpPr/>
          <p:nvPr/>
        </p:nvSpPr>
        <p:spPr>
          <a:xfrm>
            <a:off x="685977" y="59742"/>
            <a:ext cx="10972800" cy="666752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ＭＳ Ｐゴシック 本文"/>
                <a:ea typeface="ＭＳ Ｐゴシック" panose="020B0600070205080204" pitchFamily="50" charset="-128"/>
              </a:rPr>
              <a:t>災害廃棄物処理の大まかな流れ</a:t>
            </a:r>
          </a:p>
        </p:txBody>
      </p:sp>
    </p:spTree>
    <p:extLst>
      <p:ext uri="{BB962C8B-B14F-4D97-AF65-F5344CB8AC3E}">
        <p14:creationId xmlns:p14="http://schemas.microsoft.com/office/powerpoint/2010/main" val="15408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26"/>
    </mc:Choice>
    <mc:Fallback xmlns="">
      <p:transition spd="slow" advTm="3692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98452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①　発災～６時間の街の様子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842380"/>
            <a:ext cx="8670826" cy="91489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揺れによる倒壊・損壊家屋の発生</a:t>
            </a:r>
            <a:endParaRPr lang="en-US" altLang="ja-JP" sz="3200" b="1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倒壊家屋による道路の閉塞</a:t>
            </a:r>
            <a:endParaRPr lang="en-US" altLang="ja-JP" sz="3200" b="1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5389" y="1831437"/>
            <a:ext cx="5859431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年熊本地震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8" y="2444812"/>
            <a:ext cx="3537787" cy="26533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24" y="4048966"/>
            <a:ext cx="3563344" cy="2672509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9110990" y="909663"/>
            <a:ext cx="2749954" cy="69272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>
                <a:latin typeface="+mj-ea"/>
                <a:ea typeface="+mj-ea"/>
              </a:rPr>
              <a:t>避難所開設</a:t>
            </a:r>
            <a:endParaRPr lang="en-US" altLang="ja-JP" sz="3200" b="1" dirty="0"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429923" y="1831437"/>
            <a:ext cx="5601656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（参考）平成３０年７月豪雨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03" y="2502760"/>
            <a:ext cx="3540997" cy="265334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771482"/>
            <a:ext cx="3380751" cy="2211468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441810" y="6219214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41139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81"/>
    </mc:Choice>
    <mc:Fallback xmlns="">
      <p:transition spd="slow" advTm="3628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95102" y="6354800"/>
            <a:ext cx="27432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64578" y="960895"/>
            <a:ext cx="11915612" cy="583511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（体制構築、情報収集）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職員の参集・災害廃棄物処理体制の構築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一廃処理施設被害状況の把握・補修・報告（府への報告様式は後述）</a:t>
            </a:r>
          </a:p>
          <a:p>
            <a:endParaRPr lang="ja-JP" altLang="en-US" sz="20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生活ごみ収集にかかる変更内容の市民への広報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避難所ごみ置場の設置、避難者への分別の広報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0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一次仮置場の開設準備（事前に調整済みのもの）</a:t>
            </a:r>
          </a:p>
          <a:p>
            <a:endParaRPr lang="en-US" altLang="ja-JP" sz="20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（広報）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問合わせ窓口の設置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災害廃棄物の分別・収集方法、仮置場設置・搬入に関する広報の準備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4578" y="123761"/>
            <a:ext cx="11915612" cy="67983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①　発災～６時間の災害廃棄物担当部局の動き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26129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38"/>
    </mc:Choice>
    <mc:Fallback xmlns="">
      <p:transition spd="slow" advTm="4823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197559" y="959580"/>
            <a:ext cx="11701219" cy="578459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周辺自治体・府へ連絡、災害廃棄物収集支援要請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民間団体（大阪府産業資源循環協会）への協力要請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避難所設置状況の把握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収集業者、支援者と収集箇所、収集ルート等の打ち合わせ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分別・収集の広報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一次仮置場の開設に向けた準備（事前に調整済みのもの）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（広報）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災害廃棄物の分別・収集方法、仮置場設置・搬入に関する広報の実施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97559" y="123761"/>
            <a:ext cx="11623729" cy="67983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②　発災～</a:t>
            </a:r>
            <a:r>
              <a:rPr lang="en-US" altLang="ja-JP" sz="3600" b="1" dirty="0">
                <a:latin typeface="+mj-ea"/>
                <a:ea typeface="+mj-ea"/>
              </a:rPr>
              <a:t>24</a:t>
            </a:r>
            <a:r>
              <a:rPr lang="ja-JP" altLang="en-US" sz="3600" b="1" dirty="0">
                <a:latin typeface="+mj-ea"/>
                <a:ea typeface="+mj-ea"/>
              </a:rPr>
              <a:t>時間の災害廃棄物担当部局の動き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30649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44"/>
    </mc:Choice>
    <mc:Fallback xmlns="">
      <p:transition spd="slow" advTm="3844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9743" y="638563"/>
            <a:ext cx="11450583" cy="848403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災害時のごみ出しについて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5785" y="1387328"/>
            <a:ext cx="12036215" cy="7692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ja-JP" altLang="en-US" sz="2800" b="1" u="sng" dirty="0"/>
              <a:t>災害（地震・台風・水害）に伴い発生する災害ごみは、市のルールに従ってごみ出しをするよう、ご協力をお願いします</a:t>
            </a:r>
            <a:r>
              <a:rPr lang="ja-JP" altLang="en-US" sz="2800" u="sng" dirty="0"/>
              <a:t>。</a:t>
            </a:r>
            <a:endParaRPr kumimoji="1" lang="ja-JP" altLang="en-US" sz="2800" u="sng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44922"/>
              </p:ext>
            </p:extLst>
          </p:nvPr>
        </p:nvGraphicFramePr>
        <p:xfrm>
          <a:off x="155785" y="2141606"/>
          <a:ext cx="12036215" cy="365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310">
                  <a:extLst>
                    <a:ext uri="{9D8B030D-6E8A-4147-A177-3AD203B41FA5}">
                      <a16:colId xmlns:a16="http://schemas.microsoft.com/office/drawing/2014/main" val="71415598"/>
                    </a:ext>
                  </a:extLst>
                </a:gridCol>
                <a:gridCol w="2277979">
                  <a:extLst>
                    <a:ext uri="{9D8B030D-6E8A-4147-A177-3AD203B41FA5}">
                      <a16:colId xmlns:a16="http://schemas.microsoft.com/office/drawing/2014/main" val="1272265457"/>
                    </a:ext>
                  </a:extLst>
                </a:gridCol>
                <a:gridCol w="3735763">
                  <a:extLst>
                    <a:ext uri="{9D8B030D-6E8A-4147-A177-3AD203B41FA5}">
                      <a16:colId xmlns:a16="http://schemas.microsoft.com/office/drawing/2014/main" val="1781305805"/>
                    </a:ext>
                  </a:extLst>
                </a:gridCol>
                <a:gridCol w="4237163">
                  <a:extLst>
                    <a:ext uri="{9D8B030D-6E8A-4147-A177-3AD203B41FA5}">
                      <a16:colId xmlns:a16="http://schemas.microsoft.com/office/drawing/2014/main" val="875493609"/>
                    </a:ext>
                  </a:extLst>
                </a:gridCol>
              </a:tblGrid>
              <a:tr h="474997"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搬出基準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排出できるごみ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注意点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144369"/>
                  </a:ext>
                </a:extLst>
              </a:tr>
              <a:tr h="1853631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市民集積所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災害に伴うごみ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・片づけごみ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・がれき、瓦（地震）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・水分を含むごみ（水害）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・屋根材、スレート（台風）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・指定袋に入れる必要はありません。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・災害ごみとわかるように、明示してください。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・収集車の通行の妨げにならないようごみ出しをしてください。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50085"/>
                  </a:ext>
                </a:extLst>
              </a:tr>
              <a:tr h="1263601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ごみ集積所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通常の家庭ごみ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・分別区分による家庭ごみ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・災害ごみは出さないでください。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・指定袋に入れて、朝</a:t>
                      </a:r>
                      <a:r>
                        <a:rPr kumimoji="1" lang="en-US" altLang="ja-JP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時までにごみ出しをしてください。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433876"/>
                  </a:ext>
                </a:extLst>
              </a:tr>
            </a:tbl>
          </a:graphicData>
        </a:graphic>
      </p:graphicFrame>
      <p:sp>
        <p:nvSpPr>
          <p:cNvPr id="7" name="タイトル 1"/>
          <p:cNvSpPr txBox="1">
            <a:spLocks/>
          </p:cNvSpPr>
          <p:nvPr/>
        </p:nvSpPr>
        <p:spPr>
          <a:xfrm>
            <a:off x="519743" y="5800444"/>
            <a:ext cx="10501183" cy="1003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solidFill>
                  <a:srgbClr val="FF0000"/>
                </a:solidFill>
              </a:rPr>
              <a:t>〇仮置き場を設置する場合は、場所・開設期間・開設時間を改めて周知します。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2400" b="1" dirty="0">
                <a:solidFill>
                  <a:srgbClr val="FF0000"/>
                </a:solidFill>
              </a:rPr>
              <a:t>〇災害とは関係のない、</a:t>
            </a:r>
            <a:r>
              <a:rPr lang="ja-JP" altLang="en-US" sz="2400" b="1" u="sng" dirty="0">
                <a:solidFill>
                  <a:srgbClr val="FF0000"/>
                </a:solidFill>
              </a:rPr>
              <a:t>便乗ごみは収集できません。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algn="l"/>
            <a:r>
              <a:rPr lang="ja-JP" altLang="en-US" sz="2400" b="1" dirty="0">
                <a:solidFill>
                  <a:srgbClr val="FF0000"/>
                </a:solidFill>
              </a:rPr>
              <a:t>〇災害の状況により、収集を見合わせる場合があります。</a:t>
            </a:r>
          </a:p>
        </p:txBody>
      </p:sp>
      <p:pic>
        <p:nvPicPr>
          <p:cNvPr id="8" name="図 7" descr="\\nas-1\07_共通\04_情報公開\ホームページ改善\災害廃棄物コーナー\イラストデータ\haiki_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68" y="2672643"/>
            <a:ext cx="79502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\\nas-1\07_共通\04_情報公開\ホームページ改善\災害廃棄物コーナー\イラストデータ\haiki_0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919">
            <a:off x="6055386" y="2709335"/>
            <a:ext cx="570865" cy="45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\\nas-1\07_共通\04_情報公開\ホームページ改善\災害廃棄物コーナー\イラストデータ\haiki_1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10" y="2886737"/>
            <a:ext cx="750493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somu-m16\Desktop\souji_woman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184" y="5545807"/>
            <a:ext cx="990503" cy="13121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6695268" y="68480"/>
            <a:ext cx="5496732" cy="6224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000" b="1" dirty="0">
                <a:latin typeface="+mj-ea"/>
                <a:ea typeface="+mj-ea"/>
              </a:rPr>
              <a:t>令和２年度第２回大阪府災害廃棄物対策</a:t>
            </a:r>
            <a:endParaRPr lang="en-US" altLang="ja-JP" sz="2000" b="1" dirty="0">
              <a:latin typeface="+mj-ea"/>
              <a:ea typeface="+mj-ea"/>
            </a:endParaRPr>
          </a:p>
          <a:p>
            <a:r>
              <a:rPr lang="ja-JP" altLang="en-US" sz="2000" b="1" dirty="0">
                <a:latin typeface="+mj-ea"/>
                <a:ea typeface="+mj-ea"/>
              </a:rPr>
              <a:t>市町村・一部事務組合向け研修での作成資料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6BE232B6-8EAE-42B1-AC24-425B6199CA3D}"/>
              </a:ext>
            </a:extLst>
          </p:cNvPr>
          <p:cNvSpPr txBox="1">
            <a:spLocks/>
          </p:cNvSpPr>
          <p:nvPr/>
        </p:nvSpPr>
        <p:spPr>
          <a:xfrm>
            <a:off x="155785" y="88186"/>
            <a:ext cx="6365224" cy="583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/>
              <a:t>発災初期の広報事例</a:t>
            </a:r>
          </a:p>
        </p:txBody>
      </p:sp>
    </p:spTree>
    <p:extLst>
      <p:ext uri="{BB962C8B-B14F-4D97-AF65-F5344CB8AC3E}">
        <p14:creationId xmlns:p14="http://schemas.microsoft.com/office/powerpoint/2010/main" val="14299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88"/>
    </mc:Choice>
    <mc:Fallback xmlns="">
      <p:transition spd="slow" advTm="3908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160444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③　発災２～３日後の街の様子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966364"/>
            <a:ext cx="11524155" cy="91489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余震による倒壊家屋増加、被災家屋の片づけが始まる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道路上への片づけごみの排出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36790" y="2058513"/>
            <a:ext cx="11524154" cy="47526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年熊本地震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6013341"/>
            <a:ext cx="11524155" cy="70813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救助活動終了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7" y="2655677"/>
            <a:ext cx="3600000" cy="2700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2" y="2655675"/>
            <a:ext cx="3600000" cy="270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46" y="2687270"/>
            <a:ext cx="3600000" cy="2700000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272998" y="5524670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33530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4"/>
    </mc:Choice>
    <mc:Fallback xmlns="">
      <p:transition spd="slow" advTm="3121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74911" y="1055357"/>
            <a:ext cx="12117089" cy="578782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府へ災害廃棄物発生状況（推計量等）連絡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民間団体への一次仮置場運用・管理業務の協力要請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避難所ごみの収集開始　被害状況に応じて生活ごみの収集再開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災害廃棄物発生量、仮置場必要面積の推計</a:t>
            </a: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一次仮置場運用開始（人員配置、分別徹底・生活環境保全・安全確保）</a:t>
            </a:r>
            <a:endParaRPr lang="en-US" altLang="ja-JP" sz="2800" b="1" u="sng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一次仮置場の不足分の選定　二次仮置場の検討開始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災害廃棄物の収集箇所・ルート等の打合せ（直営、業者、支援者）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zh-TW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zh-TW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（広報）</a:t>
            </a: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問合わせ内容等を集約し庁内で共有・対応の改善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74911" y="131491"/>
            <a:ext cx="10959882" cy="64070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③　発災２～３日後の災害廃棄物担当部局の動き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16387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81"/>
    </mc:Choice>
    <mc:Fallback xmlns="">
      <p:transition spd="slow" advTm="8968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32B6-8EAE-42B1-AC24-425B6199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4" y="91555"/>
            <a:ext cx="11497456" cy="6841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1" lang="ja-JP" altLang="en-US" sz="3600" b="1" dirty="0"/>
              <a:t>発災後初動期に市町村に求められる事項（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仮置場の設置</a:t>
            </a:r>
            <a:r>
              <a:rPr kumimoji="1" lang="ja-JP" altLang="en-US" sz="3600" b="1" dirty="0"/>
              <a:t>）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24CD82C-FA9F-4334-BC6C-51E3A80BF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8" y="3736750"/>
            <a:ext cx="5742190" cy="3240537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B237AF-B1F1-40F4-81B3-F9BFC579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AF615E6-36F1-4B51-8B8D-420A95494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16" y="3721760"/>
            <a:ext cx="4289000" cy="322465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EF7E5C7-07D3-4B57-A027-0A19E2C3FF8B}"/>
              </a:ext>
            </a:extLst>
          </p:cNvPr>
          <p:cNvSpPr/>
          <p:nvPr/>
        </p:nvSpPr>
        <p:spPr>
          <a:xfrm>
            <a:off x="344774" y="833772"/>
            <a:ext cx="11497456" cy="28003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・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運営管理体制</a:t>
            </a:r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の構築、役割分担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　（連絡調整、搬入受付、場内誘導、分別指導等）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・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資機材</a:t>
            </a:r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の手配、搬入、設置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</a:rPr>
              <a:t>・仮置場設置の決定、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</a:rPr>
              <a:t>近隣住民への通知</a:t>
            </a:r>
            <a:endParaRPr lang="en-US" altLang="ja-JP" sz="3200" u="sng" dirty="0">
              <a:solidFill>
                <a:srgbClr val="FF0000"/>
              </a:solidFill>
              <a:latin typeface="ＭＳ Ｐゴシック 本文"/>
            </a:endParaRPr>
          </a:p>
          <a:p>
            <a:pPr defTabSz="912813"/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・仮置場利用に関する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住民等への広報</a:t>
            </a:r>
            <a:endParaRPr lang="en-US" altLang="ja-JP" sz="3200" u="sng" dirty="0">
              <a:solidFill>
                <a:srgbClr val="FF0000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（受入開始予定日、搬入時に必要な分別品目）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1A7E41B-A346-44D7-8A8E-7360B7CAE19C}"/>
              </a:ext>
            </a:extLst>
          </p:cNvPr>
          <p:cNvSpPr txBox="1"/>
          <p:nvPr/>
        </p:nvSpPr>
        <p:spPr>
          <a:xfrm>
            <a:off x="5348851" y="6505333"/>
            <a:ext cx="4881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出典：災害廃棄物の初動対応の手引き説明資料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90ADC0-507E-4CA9-868C-5A87D88FDFD8}"/>
              </a:ext>
            </a:extLst>
          </p:cNvPr>
          <p:cNvSpPr txBox="1"/>
          <p:nvPr/>
        </p:nvSpPr>
        <p:spPr>
          <a:xfrm>
            <a:off x="113757" y="3751740"/>
            <a:ext cx="2565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仮置き場の整備（重機）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0F2EEC-159B-4283-ADBE-BEFAE545835D}"/>
              </a:ext>
            </a:extLst>
          </p:cNvPr>
          <p:cNvSpPr txBox="1"/>
          <p:nvPr/>
        </p:nvSpPr>
        <p:spPr>
          <a:xfrm>
            <a:off x="5941316" y="3711026"/>
            <a:ext cx="29193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仮置き場の整備（案内表示）</a:t>
            </a:r>
          </a:p>
        </p:txBody>
      </p:sp>
      <p:sp>
        <p:nvSpPr>
          <p:cNvPr id="3" name="雲形吹き出し 2"/>
          <p:cNvSpPr/>
          <p:nvPr/>
        </p:nvSpPr>
        <p:spPr>
          <a:xfrm>
            <a:off x="7509499" y="2039002"/>
            <a:ext cx="4563682" cy="1371329"/>
          </a:xfrm>
          <a:prstGeom prst="cloudCallout">
            <a:avLst>
              <a:gd name="adj1" fmla="val -62106"/>
              <a:gd name="adj2" fmla="val 2568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分別作業スペース</a:t>
            </a:r>
            <a:endParaRPr kumimoji="1" lang="en-US" altLang="ja-JP" sz="28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搬出入ルート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23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70"/>
    </mc:Choice>
    <mc:Fallback xmlns="">
      <p:transition spd="slow" advTm="6637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9932" y="1193369"/>
            <a:ext cx="11252753" cy="5528106"/>
          </a:xfrm>
        </p:spPr>
        <p:txBody>
          <a:bodyPr>
            <a:noAutofit/>
          </a:bodyPr>
          <a:lstStyle/>
          <a:p>
            <a:r>
              <a:rPr kumimoji="1"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１．</a:t>
            </a:r>
            <a:r>
              <a:rPr lang="zh-TW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b="1" dirty="0">
                <a:latin typeface="ＭＳ Ｐゴシック" panose="020B0600070205080204" pitchFamily="50" charset="-128"/>
              </a:rPr>
              <a:t>２．災害廃棄物対応の流れ</a:t>
            </a:r>
            <a:r>
              <a:rPr lang="en-US" altLang="ja-JP" sz="5400" b="1" dirty="0">
                <a:latin typeface="ＭＳ Ｐゴシック" panose="020B0600070205080204" pitchFamily="50" charset="-128"/>
              </a:rPr>
              <a:t/>
            </a:r>
            <a:br>
              <a:rPr lang="en-US" altLang="ja-JP" sz="5400" b="1" dirty="0">
                <a:latin typeface="ＭＳ Ｐゴシック" panose="020B0600070205080204" pitchFamily="50" charset="-128"/>
              </a:rPr>
            </a:br>
            <a: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b="1" dirty="0">
                <a:latin typeface="ＭＳ Ｐゴシック" panose="020B0600070205080204" pitchFamily="50" charset="-128"/>
              </a:rPr>
              <a:t>３．災害時における報告の流れ</a:t>
            </a:r>
            <a:endParaRPr kumimoji="1" lang="ja-JP" altLang="en-US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19931" y="197765"/>
            <a:ext cx="11252753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説明の流れ</a:t>
            </a:r>
          </a:p>
        </p:txBody>
      </p:sp>
    </p:spTree>
    <p:extLst>
      <p:ext uri="{BB962C8B-B14F-4D97-AF65-F5344CB8AC3E}">
        <p14:creationId xmlns:p14="http://schemas.microsoft.com/office/powerpoint/2010/main" val="7290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8"/>
    </mc:Choice>
    <mc:Fallback xmlns="">
      <p:transition spd="slow" advTm="61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EA889A-D201-4042-A0F0-E042F297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017014F-3B5D-48F6-BAFD-1106104B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86"/>
            <a:ext cx="12192000" cy="67657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kumimoji="1" lang="ja-JP" altLang="en-US" sz="3600" b="1" dirty="0"/>
              <a:t>発災後初動期に市町村に求められる事項</a:t>
            </a:r>
            <a:r>
              <a:rPr kumimoji="1" lang="ja-JP" altLang="en-US" sz="3200" b="1" dirty="0"/>
              <a:t>：</a:t>
            </a:r>
            <a:r>
              <a:rPr kumimoji="1" lang="ja-JP" altLang="en-US" sz="3600" b="1" u="sng" dirty="0">
                <a:solidFill>
                  <a:srgbClr val="FF0000"/>
                </a:solidFill>
              </a:rPr>
              <a:t>混廃化防止</a:t>
            </a:r>
            <a:endParaRPr kumimoji="1" lang="ja-JP" altLang="en-US" sz="32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0C04ED-C540-4F7C-A3BD-C5C0D17CE041}"/>
              </a:ext>
            </a:extLst>
          </p:cNvPr>
          <p:cNvSpPr/>
          <p:nvPr/>
        </p:nvSpPr>
        <p:spPr>
          <a:xfrm>
            <a:off x="329783" y="1021870"/>
            <a:ext cx="11820341" cy="50553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ＭＳ Ｐゴシック 本文"/>
              </a:rPr>
              <a:t>○仮置場の搬出入計画</a:t>
            </a:r>
            <a:endParaRPr lang="en-US" altLang="ja-JP" sz="3200" dirty="0">
              <a:latin typeface="ＭＳ Ｐゴシック 本文"/>
            </a:endParaRPr>
          </a:p>
          <a:p>
            <a:r>
              <a:rPr lang="ja-JP" altLang="en-US" sz="3200" dirty="0">
                <a:latin typeface="ＭＳ Ｐゴシック 本文"/>
              </a:rPr>
              <a:t>　・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</a:rPr>
              <a:t>分別</a:t>
            </a:r>
            <a:r>
              <a:rPr lang="ja-JP" altLang="en-US" sz="3200" dirty="0">
                <a:latin typeface="ＭＳ Ｐゴシック 本文"/>
              </a:rPr>
              <a:t>作業のスペースを確保できるよう、搬出入計画を立てる。</a:t>
            </a:r>
            <a:endParaRPr lang="en-US" altLang="ja-JP" sz="3200" dirty="0">
              <a:latin typeface="ＭＳ Ｐゴシック 本文"/>
            </a:endParaRPr>
          </a:p>
          <a:p>
            <a:r>
              <a:rPr lang="ja-JP" altLang="en-US" sz="3200" dirty="0">
                <a:latin typeface="ＭＳ Ｐゴシック 本文"/>
              </a:rPr>
              <a:t>　　必要に応じ、都道府県に支援要請を行う。</a:t>
            </a:r>
            <a:endParaRPr lang="en-US" altLang="ja-JP" sz="3200" dirty="0">
              <a:latin typeface="ＭＳ Ｐゴシック 本文"/>
            </a:endParaRPr>
          </a:p>
          <a:p>
            <a:endParaRPr lang="en-US" altLang="ja-JP" sz="3200" dirty="0">
              <a:latin typeface="ＭＳ Ｐゴシック 本文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○仮置場への搬入に際し必要な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品目の周知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　・仮置場の利用に関する地域住民への広報活動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　・社会福祉協議会と連携し災害ボランティア団体への周知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○仮置場における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作業、搬入者への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指導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　・搬入段階での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について、搬入者への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指導を行う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BE232B6-8EAE-42B1-AC24-425B6199CA3D}"/>
              </a:ext>
            </a:extLst>
          </p:cNvPr>
          <p:cNvSpPr txBox="1">
            <a:spLocks/>
          </p:cNvSpPr>
          <p:nvPr/>
        </p:nvSpPr>
        <p:spPr>
          <a:xfrm>
            <a:off x="329783" y="6068285"/>
            <a:ext cx="11497456" cy="6841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/>
              <a:t>キーワードは</a:t>
            </a:r>
            <a:r>
              <a:rPr lang="ja-JP" altLang="en-US" sz="4000" b="1" u="sng" dirty="0">
                <a:solidFill>
                  <a:srgbClr val="FF0000"/>
                </a:solidFill>
              </a:rPr>
              <a:t>分別＝「混廃化を防ぐ」</a:t>
            </a:r>
            <a:endParaRPr lang="ja-JP" alt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0"/>
    </mc:Choice>
    <mc:Fallback xmlns="">
      <p:transition spd="slow" advTm="6288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160444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④　発災～１週間後の街の様子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966364"/>
            <a:ext cx="11524155" cy="137174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被災家屋の片づけ本格化、道路上へのごみの排出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道路・仮置場の臭気・害虫発生、ガソリンの不足</a:t>
            </a:r>
            <a:endParaRPr lang="en-US" altLang="ja-JP" sz="3200" b="1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ボランティアによるごみ出し支援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18191" y="2452439"/>
            <a:ext cx="11524154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月豪雨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14" y="3430107"/>
            <a:ext cx="4036658" cy="248910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081" y="3433237"/>
            <a:ext cx="3343592" cy="251189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99" y="3429582"/>
            <a:ext cx="4426001" cy="2489625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441810" y="6219214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19095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01"/>
    </mc:Choice>
    <mc:Fallback xmlns="">
      <p:transition spd="slow" advTm="4340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67343" y="1162373"/>
            <a:ext cx="11743842" cy="555910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体制の見直し（土木職の確保）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災害ボランティアセンター：安全・分別・運搬先等の説明・調整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一次仮置場：搬入車両渋滞対応、追加する仮置場周辺住民への説明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二次仮置場：処理方法、施設・設備、府外業者の活用について調整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処理困難物の処理ルート検討・確保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（大阪府産業資源循環協会）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環境面：臭気・害虫発生調査、対策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解体家屋等：緊急解体家屋等の撤去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67341" y="284539"/>
            <a:ext cx="11743843" cy="72285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④　発災～１週間後の災害廃棄物担当部局の動き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19921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40"/>
    </mc:Choice>
    <mc:Fallback xmlns="">
      <p:transition spd="slow" advTm="11094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160444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⑤　発災～２週間後の仮置場の様子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1043855"/>
            <a:ext cx="11524155" cy="91301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仮置場の不足　仮置場での臭気・害虫発生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ボランティアによるごみ出し支援（市中）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18190" y="2043123"/>
            <a:ext cx="11524155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熊本地震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93" y="3347544"/>
            <a:ext cx="3600000" cy="27000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287293" y="2675473"/>
            <a:ext cx="3600000" cy="468172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混合状態の廃棄物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18190" y="2675473"/>
            <a:ext cx="3581401" cy="468172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全景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0" y="3317223"/>
            <a:ext cx="3640428" cy="2730321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8130755" y="2669568"/>
            <a:ext cx="3581401" cy="469908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一次仮置場（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木</a:t>
            </a:r>
            <a:r>
              <a:rPr lang="ja-JP" altLang="en-US" sz="2000" dirty="0" err="1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くず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類</a:t>
            </a:r>
            <a:r>
              <a:rPr lang="ja-JP" altLang="en-US" sz="20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95" y="3330593"/>
            <a:ext cx="3779520" cy="2834640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441810" y="6219214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26593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5"/>
    </mc:Choice>
    <mc:Fallback xmlns="">
      <p:transition spd="slow" advTm="4488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169191" y="1001118"/>
            <a:ext cx="11625020" cy="582588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処理方針・目標の設定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国庫補助関係情報収集、損壊家屋公費解体の情報収集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災害廃棄物処理フローの作成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一次仮置場が不足している場合新たに設置</a:t>
            </a:r>
          </a:p>
          <a:p>
            <a:r>
              <a:rPr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処理先（産廃処理業者）の検討・確保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処理困難物：専門業者との打ち合わせ・引き渡し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環境面：廃棄物の飛散・流出の確認（収集運搬車両や一次仮置場）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環境面：可燃物の温度・</a:t>
            </a:r>
            <a:r>
              <a:rPr lang="en-US" altLang="ja-JP" sz="2800" b="1" dirty="0">
                <a:latin typeface="+mj-ea"/>
                <a:ea typeface="+mj-ea"/>
              </a:rPr>
              <a:t>CO</a:t>
            </a:r>
            <a:r>
              <a:rPr lang="ja-JP" altLang="en-US" sz="2800" b="1" dirty="0">
                <a:latin typeface="+mj-ea"/>
                <a:ea typeface="+mj-ea"/>
              </a:rPr>
              <a:t>濃度の管理（一次仮置場）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焼却炉：仮設または休止中焼却炉の稼働検討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（広報）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新たに設置した仮置場に関する広報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169189" y="107783"/>
            <a:ext cx="11625022" cy="78780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⑤　発災～２週間の災害廃棄物担当部局の動き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16520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88"/>
    </mc:Choice>
    <mc:Fallback xmlns="">
      <p:transition spd="slow" advTm="4568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63470" y="1881104"/>
            <a:ext cx="11391591" cy="484037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体制の強化・応援人員の要請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公費解体に関する方針の検討・決定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実行計画の策定・公表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一次仮置場：柱角材、金属</a:t>
            </a:r>
            <a:r>
              <a:rPr lang="ja-JP" altLang="en-US" sz="2800" b="1" dirty="0" err="1">
                <a:latin typeface="+mj-ea"/>
                <a:ea typeface="+mj-ea"/>
              </a:rPr>
              <a:t>くず</a:t>
            </a:r>
            <a:r>
              <a:rPr lang="ja-JP" altLang="en-US" sz="2800" b="1" dirty="0">
                <a:latin typeface="+mj-ea"/>
                <a:ea typeface="+mj-ea"/>
              </a:rPr>
              <a:t>、コンクリートが</a:t>
            </a:r>
            <a:r>
              <a:rPr lang="ja-JP" altLang="en-US" sz="2800" b="1" dirty="0" err="1">
                <a:latin typeface="+mj-ea"/>
                <a:ea typeface="+mj-ea"/>
              </a:rPr>
              <a:t>らの搬</a:t>
            </a:r>
            <a:r>
              <a:rPr lang="ja-JP" altLang="en-US" sz="2800" b="1" dirty="0">
                <a:latin typeface="+mj-ea"/>
                <a:ea typeface="+mj-ea"/>
              </a:rPr>
              <a:t>出・再資源化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二次仮置場：必要面積・場所の決定、設計・積算、業務委託の公募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（損壊家屋の解体撤去）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解体業者との打合せ、建築物石綿含有建材調査者講習の受講促進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63471" y="116949"/>
            <a:ext cx="11391589" cy="719959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⑥　発災～１か月の災害廃棄物担当部局の動き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15BA702-3AF2-4BD7-A768-2ADAAAB0064C}"/>
              </a:ext>
            </a:extLst>
          </p:cNvPr>
          <p:cNvSpPr txBox="1">
            <a:spLocks/>
          </p:cNvSpPr>
          <p:nvPr/>
        </p:nvSpPr>
        <p:spPr>
          <a:xfrm>
            <a:off x="263470" y="999026"/>
            <a:ext cx="11391589" cy="71995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3200" b="1" dirty="0">
                <a:latin typeface="+mj-ea"/>
                <a:ea typeface="+mj-ea"/>
              </a:rPr>
              <a:t>一次仮置場からの搬出開始</a:t>
            </a:r>
            <a:endParaRPr lang="en-US" altLang="ja-JP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744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87"/>
    </mc:Choice>
    <mc:Fallback xmlns="">
      <p:transition spd="slow" advTm="5948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D7EC4-8701-45BD-8D29-42E20A34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2" y="16606"/>
            <a:ext cx="12130008" cy="58882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ja-JP" altLang="en-US" sz="3200" b="1" dirty="0"/>
              <a:t>発災後初動期に市町村に求められる事項：</a:t>
            </a:r>
            <a:r>
              <a:rPr lang="ja-JP" altLang="en-US" sz="3600" b="1" dirty="0">
                <a:solidFill>
                  <a:srgbClr val="FF0000"/>
                </a:solidFill>
              </a:rPr>
              <a:t>初動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対応体制の構築</a:t>
            </a:r>
            <a:endParaRPr kumimoji="1" lang="ja-JP" altLang="en-US" sz="3600" b="1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EF23730-2D80-47D2-891F-7A00FEA35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" y="2288850"/>
            <a:ext cx="6798635" cy="452265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DAC775-2A98-49F8-825E-9F184241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9B1B846-0040-4FA4-922A-490FE131B69F}"/>
              </a:ext>
            </a:extLst>
          </p:cNvPr>
          <p:cNvSpPr/>
          <p:nvPr/>
        </p:nvSpPr>
        <p:spPr>
          <a:xfrm>
            <a:off x="78462" y="675978"/>
            <a:ext cx="12035075" cy="14584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latin typeface="ＭＳ Ｐゴシック 本文"/>
              </a:rPr>
              <a:t>・総括・指揮を行う意思決定部門の設置</a:t>
            </a:r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  <a:ea typeface="ＭＳ Ｐゴシック" panose="020B0600070205080204" pitchFamily="50" charset="-128"/>
              </a:rPr>
              <a:t>・初動時の必要人員数、受援に際し担ってもらう役割の整理</a:t>
            </a:r>
            <a:endParaRPr lang="en-US" altLang="ja-JP" sz="28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 本文"/>
                <a:ea typeface="ＭＳ Ｐゴシック" panose="020B0600070205080204" pitchFamily="50" charset="-128"/>
              </a:rPr>
              <a:t>・必要人材のリスト化</a:t>
            </a:r>
            <a:r>
              <a:rPr lang="ja-JP" altLang="en-US" sz="2800" dirty="0">
                <a:latin typeface="ＭＳ Ｐゴシック 本文"/>
              </a:rPr>
              <a:t>（他部署や府、国への支援要請）　　</a:t>
            </a:r>
            <a:r>
              <a:rPr lang="en-US" altLang="ja-JP" sz="2800" dirty="0">
                <a:latin typeface="ＭＳ Ｐゴシック 本文"/>
              </a:rPr>
              <a:t>※</a:t>
            </a:r>
            <a:r>
              <a:rPr lang="ja-JP" altLang="en-US" sz="2800" dirty="0">
                <a:latin typeface="ＭＳ Ｐゴシック 本文"/>
              </a:rPr>
              <a:t>様々な人材が必要</a:t>
            </a:r>
            <a:endParaRPr lang="en-US" altLang="ja-JP" sz="2800" dirty="0">
              <a:latin typeface="ＭＳ Ｐゴシック 本文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791720-B39A-4881-8809-70B9B3A914F2}"/>
              </a:ext>
            </a:extLst>
          </p:cNvPr>
          <p:cNvSpPr txBox="1"/>
          <p:nvPr/>
        </p:nvSpPr>
        <p:spPr>
          <a:xfrm>
            <a:off x="7268659" y="6488668"/>
            <a:ext cx="4881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出典：災害廃棄物の初動対応の手引き説明資料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3F17E7-A89A-4BAF-B3A4-B8255232F55D}"/>
              </a:ext>
            </a:extLst>
          </p:cNvPr>
          <p:cNvSpPr/>
          <p:nvPr/>
        </p:nvSpPr>
        <p:spPr>
          <a:xfrm>
            <a:off x="3942413" y="5426439"/>
            <a:ext cx="2918213" cy="1295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2372A2-3D80-47AF-A40D-5B24996CD884}"/>
              </a:ext>
            </a:extLst>
          </p:cNvPr>
          <p:cNvSpPr/>
          <p:nvPr/>
        </p:nvSpPr>
        <p:spPr>
          <a:xfrm>
            <a:off x="4494507" y="2335344"/>
            <a:ext cx="2366119" cy="962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70F6D4F-8A2B-4E0D-A28D-C232C2DB0848}"/>
              </a:ext>
            </a:extLst>
          </p:cNvPr>
          <p:cNvSpPr/>
          <p:nvPr/>
        </p:nvSpPr>
        <p:spPr>
          <a:xfrm>
            <a:off x="6912244" y="2335344"/>
            <a:ext cx="5237880" cy="40767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latin typeface="ＭＳ Ｐゴシック 本文"/>
              </a:rPr>
              <a:t>○必要人材の例</a:t>
            </a:r>
            <a:endParaRPr lang="en-US" altLang="ja-JP" sz="2800" dirty="0">
              <a:latin typeface="ＭＳ Ｐゴシック 本文"/>
            </a:endParaRPr>
          </a:p>
          <a:p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・災害廃棄物処理の実務経験者</a:t>
            </a:r>
            <a:endParaRPr lang="en-US" altLang="ja-JP" sz="2800" dirty="0">
              <a:latin typeface="ＭＳ Ｐゴシック 本文"/>
            </a:endParaRPr>
          </a:p>
          <a:p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・専門的な技術に関する経験者</a:t>
            </a:r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　土木建築の設計、積算</a:t>
            </a:r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　現場管理、契約事務など</a:t>
            </a:r>
            <a:endParaRPr lang="en-US" altLang="ja-JP" sz="2800" dirty="0">
              <a:latin typeface="ＭＳ Ｐゴシック 本文"/>
            </a:endParaRPr>
          </a:p>
          <a:p>
            <a:endParaRPr lang="en-US" altLang="ja-JP" sz="2800" dirty="0">
              <a:latin typeface="ＭＳ Ｐゴシック 本文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5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91"/>
    </mc:Choice>
    <mc:Fallback xmlns="">
      <p:transition spd="slow" advTm="3709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F07871-BBB4-40C6-A8E8-55E19BB5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2" y="1038386"/>
            <a:ext cx="11918197" cy="5683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○府県、他自治体及び国からの支援に関すること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・連絡体制（混乱を防ぐため一元化）の検討、確立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・人的支援を受ける場合の役割分担の想定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・収集運搬支援を受ける場合に必要とする車種毎の台数の想定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○民間団体との連携に関すること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・災害支援協定の締結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・災害廃棄物の収集運搬、処理、仮置場の運営管理などに係わる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委託方針（手続きや契約について）の検討</a:t>
            </a:r>
            <a:endParaRPr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946794-BB58-4160-B26D-8B4A0754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E5E66FD-31F0-4098-9CEF-33F73E9C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6231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kumimoji="1" lang="ja-JP" altLang="en-US" sz="3200" b="1" dirty="0"/>
              <a:t>発災後初動期に市町村に求められる事項</a:t>
            </a:r>
            <a:r>
              <a:rPr kumimoji="1" lang="ja-JP" altLang="en-US" sz="3600" b="1" dirty="0"/>
              <a:t>（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受援体制の構築</a:t>
            </a:r>
            <a:r>
              <a:rPr kumimoji="1" lang="ja-JP" altLang="en-US" sz="3600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2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12"/>
    </mc:Choice>
    <mc:Fallback xmlns="">
      <p:transition spd="slow" advTm="3721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77679" y="1045163"/>
            <a:ext cx="11562200" cy="581283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国庫補助関係報告書作成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通常のごみ収集体制復旧（目標）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災害廃棄物処理実行計画策定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一次仮置場の閉鎖・返還に向けた準備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二次仮置場の設置・運営業務の委託選考、施工開始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優先的に処理する廃棄物の広域処理の実施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（損壊家屋の解体撤去）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一次仮置場：解体廃棄物の搬入増加・搬出促進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損壊家屋解体申請の受付、受付コールセンターの設置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570221" y="1517812"/>
            <a:ext cx="4737877" cy="118206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（その他）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家電リサイクル業務委託、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家電等のフロン回収業務委託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77677" y="162646"/>
            <a:ext cx="2718741" cy="75493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+mj-ea"/>
                <a:ea typeface="+mj-ea"/>
              </a:rPr>
              <a:t>⑦　～３か月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AA1C33C-85E4-4DE8-BAF2-D93D971E01B3}"/>
              </a:ext>
            </a:extLst>
          </p:cNvPr>
          <p:cNvSpPr txBox="1">
            <a:spLocks/>
          </p:cNvSpPr>
          <p:nvPr/>
        </p:nvSpPr>
        <p:spPr>
          <a:xfrm>
            <a:off x="3193366" y="0"/>
            <a:ext cx="8833318" cy="104516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</a:rPr>
              <a:t>公費解体申請受付開始、解体廃棄物増加、</a:t>
            </a:r>
            <a:endParaRPr lang="en-US" altLang="ja-JP" sz="3600" b="1" dirty="0">
              <a:latin typeface="+mj-ea"/>
              <a:ea typeface="+mj-ea"/>
            </a:endParaRPr>
          </a:p>
          <a:p>
            <a:r>
              <a:rPr lang="ja-JP" altLang="en-US" sz="3600" b="1" dirty="0">
                <a:latin typeface="+mj-ea"/>
                <a:ea typeface="+mj-ea"/>
              </a:rPr>
              <a:t>一次仮置場閉鎖</a:t>
            </a:r>
            <a:endParaRPr lang="en-US" altLang="ja-JP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725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33"/>
    </mc:Choice>
    <mc:Fallback xmlns="">
      <p:transition spd="slow" advTm="7513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26016" y="2262753"/>
            <a:ext cx="11598364" cy="445872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仮設住宅のごみ収集・処理開始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二次仮置場への運搬、資源化・処分先の確保・運搬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二次仮置場：環境モニタリングの開始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（損壊家屋の解体撤去）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一次仮置場：解体廃棄物の搬入増加・搬出促進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損壊家屋等の本格的な解体・収集運搬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26015" y="308129"/>
            <a:ext cx="11598364" cy="68947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⑧　～６か月の災害廃棄物担当部局の動き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B359A63-EB9F-48E2-BD9C-291C76FA1E1B}"/>
              </a:ext>
            </a:extLst>
          </p:cNvPr>
          <p:cNvSpPr txBox="1">
            <a:spLocks/>
          </p:cNvSpPr>
          <p:nvPr/>
        </p:nvSpPr>
        <p:spPr>
          <a:xfrm>
            <a:off x="226014" y="1185622"/>
            <a:ext cx="11598365" cy="88911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3200" b="1" dirty="0">
                <a:latin typeface="+mj-ea"/>
                <a:ea typeface="+mj-ea"/>
              </a:rPr>
              <a:t>家屋解体ピーク、一次仮置場閉鎖・二次仮置場運用開始</a:t>
            </a:r>
            <a:endParaRPr lang="en-US" altLang="ja-JP" sz="3200" b="1" dirty="0">
              <a:latin typeface="+mj-ea"/>
              <a:ea typeface="+mj-ea"/>
            </a:endParaRPr>
          </a:p>
          <a:p>
            <a:r>
              <a:rPr lang="ja-JP" altLang="en-US" sz="3200" b="1" dirty="0">
                <a:latin typeface="+mj-ea"/>
                <a:ea typeface="+mj-ea"/>
              </a:rPr>
              <a:t>避難所閉鎖・仮設住宅入居開始</a:t>
            </a:r>
            <a:endParaRPr lang="en-US" altLang="ja-JP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38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71"/>
    </mc:Choice>
    <mc:Fallback xmlns="">
      <p:transition spd="slow" advTm="689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１．大阪府災害廃棄物処理計画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7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1"/>
    </mc:Choice>
    <mc:Fallback xmlns="">
      <p:transition spd="slow" advTm="838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117528" y="1503336"/>
            <a:ext cx="11722348" cy="192566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一次仮置場閉鎖・返還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災害廃棄物処理実行計画改定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災害査定（毎年１２月〆）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117526" y="101557"/>
            <a:ext cx="11722347" cy="63685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⑨　～１年の災害廃棄物担当部局の動き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B359A63-EB9F-48E2-BD9C-291C76FA1E1B}"/>
              </a:ext>
            </a:extLst>
          </p:cNvPr>
          <p:cNvSpPr txBox="1">
            <a:spLocks/>
          </p:cNvSpPr>
          <p:nvPr/>
        </p:nvSpPr>
        <p:spPr>
          <a:xfrm>
            <a:off x="117527" y="770838"/>
            <a:ext cx="11722347" cy="63685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廃棄物の本格処理開始、全廃棄物の仮置場への移動完了</a:t>
            </a:r>
            <a:endParaRPr lang="en-US" altLang="ja-JP" sz="2800" b="1" dirty="0">
              <a:latin typeface="+mj-ea"/>
              <a:ea typeface="+mj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D5665C1-DF6A-4596-8393-494CCC540C51}"/>
              </a:ext>
            </a:extLst>
          </p:cNvPr>
          <p:cNvSpPr txBox="1">
            <a:spLocks/>
          </p:cNvSpPr>
          <p:nvPr/>
        </p:nvSpPr>
        <p:spPr>
          <a:xfrm>
            <a:off x="117527" y="3585870"/>
            <a:ext cx="11722347" cy="67616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⑩　～３年の災害廃棄物担当部局の動き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D5DE121-0C53-4986-83DE-F135AEC5499F}"/>
              </a:ext>
            </a:extLst>
          </p:cNvPr>
          <p:cNvSpPr txBox="1">
            <a:spLocks/>
          </p:cNvSpPr>
          <p:nvPr/>
        </p:nvSpPr>
        <p:spPr>
          <a:xfrm>
            <a:off x="117528" y="4388900"/>
            <a:ext cx="11722347" cy="6761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廃棄物の処理完了</a:t>
            </a:r>
            <a:endParaRPr lang="en-US" altLang="ja-JP" sz="2800" b="1" dirty="0">
              <a:latin typeface="+mj-ea"/>
              <a:ea typeface="+mj-ea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FF418D1-887C-49F1-8BDF-B4A09E1254FC}"/>
              </a:ext>
            </a:extLst>
          </p:cNvPr>
          <p:cNvSpPr txBox="1">
            <a:spLocks/>
          </p:cNvSpPr>
          <p:nvPr/>
        </p:nvSpPr>
        <p:spPr>
          <a:xfrm>
            <a:off x="117528" y="5145437"/>
            <a:ext cx="11722347" cy="144369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二次仮置場閉鎖・返還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廃棄物処理完了</a:t>
            </a:r>
            <a:endParaRPr lang="en-US" altLang="ja-JP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749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17"/>
    </mc:Choice>
    <mc:Fallback xmlns="">
      <p:transition spd="slow" advTm="4931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95102" y="6354800"/>
            <a:ext cx="27432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17528" y="125204"/>
            <a:ext cx="11924655" cy="527214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+mj-ea"/>
                <a:ea typeface="+mj-ea"/>
              </a:rPr>
              <a:t>平時の備え（発災前）：災害廃棄物処理計画の策定等の</a:t>
            </a:r>
            <a:r>
              <a:rPr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体制の整備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17528" y="751073"/>
            <a:ext cx="11924655" cy="500261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発災時における混乱を避けるため、平時から</a:t>
            </a:r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災害廃棄物処理計画を策定</a:t>
            </a:r>
            <a:r>
              <a:rPr lang="ja-JP" altLang="en-US" sz="2800" b="1" dirty="0">
                <a:latin typeface="+mj-ea"/>
                <a:ea typeface="+mj-ea"/>
              </a:rPr>
              <a:t>しておく必要がある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組織体制・指揮命令系統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情報収集・連絡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協力・支援体制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職員への教育訓練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一般廃棄物処理施設等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各種相談窓口の設置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住民等への啓発・広報 </a:t>
            </a:r>
            <a:r>
              <a:rPr lang="en-US" altLang="ja-JP" sz="2800" b="1" dirty="0">
                <a:latin typeface="+mj-ea"/>
                <a:ea typeface="+mj-ea"/>
              </a:rPr>
              <a:t>※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災害廃棄物処理計画の点検・改定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7528" y="5852342"/>
            <a:ext cx="1157272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+mj-ea"/>
              </a:rPr>
              <a:t>※</a:t>
            </a:r>
            <a:r>
              <a:rPr lang="ja-JP" altLang="en-US" sz="2800" b="1" dirty="0">
                <a:latin typeface="+mj-ea"/>
              </a:rPr>
              <a:t>災害廃棄物に係る平時からの住民等への啓発・広報事例（次ページ以降、　</a:t>
            </a:r>
            <a:endParaRPr lang="en-US" altLang="ja-JP" sz="2800" b="1" dirty="0">
              <a:latin typeface="+mj-ea"/>
            </a:endParaRPr>
          </a:p>
          <a:p>
            <a:r>
              <a:rPr lang="ja-JP" altLang="en-US" sz="2800" b="1" dirty="0">
                <a:latin typeface="+mj-ea"/>
              </a:rPr>
              <a:t>　 過年度環境省モデル事業成果品の一部）を紹介</a:t>
            </a:r>
            <a:endParaRPr lang="en-US" altLang="ja-JP" sz="2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59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81"/>
    </mc:Choice>
    <mc:Fallback xmlns="">
      <p:transition spd="slow" advTm="3188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8" y="0"/>
            <a:ext cx="4849176" cy="6858120"/>
          </a:xfrm>
          <a:prstGeom prst="rect">
            <a:avLst/>
          </a:prstGeom>
        </p:spPr>
      </p:pic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8DE5A95A-1841-45B1-A485-7D4A502F1A27}"/>
              </a:ext>
            </a:extLst>
          </p:cNvPr>
          <p:cNvSpPr/>
          <p:nvPr/>
        </p:nvSpPr>
        <p:spPr>
          <a:xfrm>
            <a:off x="6458998" y="5087579"/>
            <a:ext cx="4156437" cy="1431661"/>
          </a:xfrm>
          <a:prstGeom prst="roundRect">
            <a:avLst>
              <a:gd name="adj" fmla="val 6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55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2636E43-EEBD-4957-B034-95620DD40AF9}"/>
              </a:ext>
            </a:extLst>
          </p:cNvPr>
          <p:cNvSpPr/>
          <p:nvPr/>
        </p:nvSpPr>
        <p:spPr>
          <a:xfrm>
            <a:off x="6458998" y="3761878"/>
            <a:ext cx="4156437" cy="1263095"/>
          </a:xfrm>
          <a:prstGeom prst="roundRect">
            <a:avLst>
              <a:gd name="adj" fmla="val 6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55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E7CCF0-7DCB-4C92-904C-D350B012C2FD}"/>
              </a:ext>
            </a:extLst>
          </p:cNvPr>
          <p:cNvSpPr/>
          <p:nvPr/>
        </p:nvSpPr>
        <p:spPr>
          <a:xfrm>
            <a:off x="6937528" y="2792677"/>
            <a:ext cx="3192189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大規模な災害が発生すると、一度に大量のごみが出てきます。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一日も早い復旧・復興のためには、災害廃棄物を分別して、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適切に処理することが不可欠です。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このパンフレットでは、災害に備えて、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住民の皆様に災害時のごみの出し方をお知らせします。</a:t>
            </a:r>
            <a:endParaRPr lang="ja-JP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15" y="300707"/>
            <a:ext cx="1362576" cy="438335"/>
          </a:xfrm>
          <a:prstGeom prst="rect">
            <a:avLst/>
          </a:prstGeom>
        </p:spPr>
      </p:pic>
      <p:pic>
        <p:nvPicPr>
          <p:cNvPr id="18" name="図 1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99" y="1081291"/>
            <a:ext cx="889016" cy="6811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75" y="942326"/>
            <a:ext cx="821199" cy="7158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0952" y="703742"/>
            <a:ext cx="3618581" cy="212034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492868" y="3779217"/>
            <a:ext cx="4110348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83"/>
              </a:lnSpc>
            </a:pPr>
            <a:r>
              <a:rPr lang="ja-JP" altLang="en-US" sz="770" b="1" kern="100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災害時には、災害廃棄物のほか、日常の生活ごみ、避難所ごみ、し尿の処理が必要です。</a:t>
            </a:r>
            <a:endParaRPr lang="ja-JP" altLang="ja-JP" sz="770" b="1" kern="100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512459" y="4189163"/>
            <a:ext cx="15393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災害廃棄物には、災害で壊れ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た家や建物を、解体して出て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くる木くずやコンクリートなど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があります。また、被災した自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宅内の壊れた家具、畳などの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「片付けごみ」があります。</a:t>
            </a:r>
            <a:endParaRPr lang="ja-JP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77" y="3987638"/>
            <a:ext cx="1928125" cy="161649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5" y="3987638"/>
            <a:ext cx="1916579" cy="161379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98" y="4049984"/>
            <a:ext cx="892431" cy="900561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E7CCF0-7DCB-4C92-904C-D350B012C2FD}"/>
              </a:ext>
            </a:extLst>
          </p:cNvPr>
          <p:cNvSpPr/>
          <p:nvPr/>
        </p:nvSpPr>
        <p:spPr>
          <a:xfrm>
            <a:off x="8608726" y="4189163"/>
            <a:ext cx="11187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生活ごみは、家庭から出て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くるごみです。生ごみなどの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燃やすごみ、空きカン、空き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ビンなどの</a:t>
            </a:r>
            <a:r>
              <a:rPr lang="ja-JP" altLang="en-US" sz="545" b="1" kern="1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資源物などがあ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ります。災害時も平常時と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同様に出てきます。</a:t>
            </a:r>
            <a:endParaRPr lang="ja-JP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9" y="4076217"/>
            <a:ext cx="1062200" cy="840292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8535607" y="3957214"/>
            <a:ext cx="0" cy="946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8002140" y="5659291"/>
            <a:ext cx="12007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片付けごみを一時的に保管する場所です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69" y="5139676"/>
            <a:ext cx="737126" cy="600374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8394692" y="6375483"/>
            <a:ext cx="4156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片付けごみ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9475639" y="5249961"/>
            <a:ext cx="277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収集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92" y="5708126"/>
            <a:ext cx="92365" cy="17776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70" y="5860946"/>
            <a:ext cx="780486" cy="60037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01" y="5188865"/>
            <a:ext cx="519555" cy="519555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01" y="5895472"/>
            <a:ext cx="519555" cy="51955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05" y="5154207"/>
            <a:ext cx="985618" cy="52906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00" y="5662338"/>
            <a:ext cx="156206" cy="115457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00" y="5851118"/>
            <a:ext cx="156206" cy="115457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97" y="5407531"/>
            <a:ext cx="564294" cy="265550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97" y="6119241"/>
            <a:ext cx="564294" cy="26555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88" y="6215412"/>
            <a:ext cx="145145" cy="103911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9460471" y="5955563"/>
            <a:ext cx="277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収集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98" y="5152465"/>
            <a:ext cx="504931" cy="570355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88" y="5505286"/>
            <a:ext cx="145145" cy="103911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77" y="5505286"/>
            <a:ext cx="145145" cy="103911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77" y="6215412"/>
            <a:ext cx="145145" cy="103911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98" y="5865698"/>
            <a:ext cx="504931" cy="570355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CF720E5-1D48-415D-B062-0FC44A8B5EF2}"/>
              </a:ext>
            </a:extLst>
          </p:cNvPr>
          <p:cNvGrpSpPr/>
          <p:nvPr/>
        </p:nvGrpSpPr>
        <p:grpSpPr>
          <a:xfrm>
            <a:off x="6982240" y="2999575"/>
            <a:ext cx="3001871" cy="526482"/>
            <a:chOff x="1288687" y="4659276"/>
            <a:chExt cx="4680000" cy="824238"/>
          </a:xfrm>
        </p:grpSpPr>
        <p:cxnSp>
          <p:nvCxnSpPr>
            <p:cNvPr id="85" name="直線コネクタ 84"/>
            <p:cNvCxnSpPr>
              <a:cxnSpLocks/>
            </p:cNvCxnSpPr>
            <p:nvPr/>
          </p:nvCxnSpPr>
          <p:spPr>
            <a:xfrm>
              <a:off x="1288687" y="5483514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>
              <a:cxnSpLocks/>
            </p:cNvCxnSpPr>
            <p:nvPr/>
          </p:nvCxnSpPr>
          <p:spPr>
            <a:xfrm>
              <a:off x="1288687" y="4659276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cxnSpLocks/>
            </p:cNvCxnSpPr>
            <p:nvPr/>
          </p:nvCxnSpPr>
          <p:spPr>
            <a:xfrm>
              <a:off x="1288687" y="4934022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cxnSpLocks/>
            </p:cNvCxnSpPr>
            <p:nvPr/>
          </p:nvCxnSpPr>
          <p:spPr>
            <a:xfrm>
              <a:off x="1288687" y="5208768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89" name="直線コネクタ 88"/>
          <p:cNvCxnSpPr/>
          <p:nvPr/>
        </p:nvCxnSpPr>
        <p:spPr>
          <a:xfrm>
            <a:off x="7604484" y="5801919"/>
            <a:ext cx="2909506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4" name="図 93">
            <a:extLst>
              <a:ext uri="{FF2B5EF4-FFF2-40B4-BE49-F238E27FC236}">
                <a16:creationId xmlns:a16="http://schemas.microsoft.com/office/drawing/2014/main" id="{7600F2FA-F093-425B-88C2-A6C735E8C32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17" y="0"/>
            <a:ext cx="4849176" cy="6858120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283B8BDE-2274-4420-8733-41C3989A8A3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0" y="343733"/>
            <a:ext cx="4179808" cy="5541915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87060A3E-1305-4BC4-BA56-66F86FF8ABC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43" y="709127"/>
            <a:ext cx="2057065" cy="230913"/>
          </a:xfrm>
          <a:prstGeom prst="rect">
            <a:avLst/>
          </a:prstGeom>
        </p:spPr>
      </p:pic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4180699A-3712-4518-8A03-A175ED7BCBDC}"/>
              </a:ext>
            </a:extLst>
          </p:cNvPr>
          <p:cNvSpPr/>
          <p:nvPr/>
        </p:nvSpPr>
        <p:spPr>
          <a:xfrm>
            <a:off x="1770795" y="1078456"/>
            <a:ext cx="338991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83"/>
              </a:lnSpc>
            </a:pPr>
            <a:r>
              <a:rPr lang="ja-JP" altLang="en-US" sz="770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災害時は大量のごみが発生して、処理に多くの時間がかかります。</a:t>
            </a:r>
            <a:endParaRPr lang="en-US" altLang="ja-JP" sz="770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283"/>
              </a:lnSpc>
            </a:pPr>
            <a:r>
              <a:rPr lang="ja-JP" altLang="en-US" sz="770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災害廃棄物をできるだけ出さないために、日ごろから備えておきましょう。</a:t>
            </a:r>
            <a:endParaRPr lang="ja-JP" altLang="ja-JP" sz="770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11346A37-BDC9-400A-B74E-5D959542721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43" y="1538458"/>
            <a:ext cx="1761064" cy="138548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AEE2F8F1-1FF3-45DE-AA12-8202486AF91B}"/>
              </a:ext>
            </a:extLst>
          </p:cNvPr>
          <p:cNvSpPr/>
          <p:nvPr/>
        </p:nvSpPr>
        <p:spPr>
          <a:xfrm>
            <a:off x="1770795" y="1773028"/>
            <a:ext cx="252975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64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家具や電化製品は、転倒防止器具等で壁に固定して、倒れにくく</a:t>
            </a:r>
            <a:endParaRPr lang="en-US" altLang="ja-JP" sz="64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4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することで、災害時の破損等を防止できます。</a:t>
            </a:r>
            <a:endParaRPr lang="ja-JP" altLang="ja-JP" sz="641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D327A39B-6DAD-4D77-9C91-1EF13BDD70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45" y="1520130"/>
            <a:ext cx="1217582" cy="506205"/>
          </a:xfrm>
          <a:prstGeom prst="rect">
            <a:avLst/>
          </a:prstGeom>
        </p:spPr>
      </p:pic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45029FE8-E39A-45AE-BFDA-9276DA9844AA}"/>
              </a:ext>
            </a:extLst>
          </p:cNvPr>
          <p:cNvSpPr/>
          <p:nvPr/>
        </p:nvSpPr>
        <p:spPr>
          <a:xfrm>
            <a:off x="4300268" y="2085607"/>
            <a:ext cx="14447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不要なものは、日頃からリサイクル</a:t>
            </a:r>
            <a:endParaRPr lang="en-US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ショップやフリマアプリなどで処分し</a:t>
            </a:r>
            <a:endParaRPr lang="en-US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ておくことで、災害時のごみを減らす</a:t>
            </a:r>
            <a:endParaRPr lang="en-US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ことができます。</a:t>
            </a:r>
            <a:endParaRPr lang="ja-JP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78090101-5DAF-4182-8E76-4734183BDB3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5" y="2199341"/>
            <a:ext cx="2345161" cy="1653338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5A8B7D4E-F493-4E38-BD15-A876AAAAD2F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0" y="2635356"/>
            <a:ext cx="1230767" cy="1230767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D75F63ED-89CF-4BDD-B451-F02E43A1E3B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53" y="4083720"/>
            <a:ext cx="1880735" cy="143343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7534EF8F-21E5-4897-A3DA-C49DE01A260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79" y="4313378"/>
            <a:ext cx="950009" cy="1343914"/>
          </a:xfrm>
          <a:prstGeom prst="rect">
            <a:avLst/>
          </a:prstGeom>
        </p:spPr>
      </p:pic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F956D257-B1B4-4B8D-AC4C-E55473C1D9C4}"/>
              </a:ext>
            </a:extLst>
          </p:cNvPr>
          <p:cNvSpPr/>
          <p:nvPr/>
        </p:nvSpPr>
        <p:spPr>
          <a:xfrm>
            <a:off x="2799534" y="4260721"/>
            <a:ext cx="10436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市民の「命を守る」の観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点から、災害に対する事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前の備え、発災時の対処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法や地域ごとの防災ハ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ザードマップを掲載して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います。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EE634D4E-032D-48F8-8855-B757B278E4CC}"/>
              </a:ext>
            </a:extLst>
          </p:cNvPr>
          <p:cNvSpPr/>
          <p:nvPr/>
        </p:nvSpPr>
        <p:spPr>
          <a:xfrm>
            <a:off x="4363826" y="4464753"/>
            <a:ext cx="1316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暮らしに役立つ情報を提供する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アプリです。普段の生活情報の</a:t>
            </a:r>
            <a:r>
              <a:rPr lang="ja-JP" altLang="en-US" sz="577" b="1" kern="100" dirty="0" err="1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ほ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か、防災マップや避難所情報など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多様な情報を提供しています。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8" name="図 107">
            <a:extLst>
              <a:ext uri="{FF2B5EF4-FFF2-40B4-BE49-F238E27FC236}">
                <a16:creationId xmlns:a16="http://schemas.microsoft.com/office/drawing/2014/main" id="{ECE35213-848C-413D-8633-96CDC5B13F6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45" y="4494335"/>
            <a:ext cx="482608" cy="482608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8904F69B-2F16-4179-9FD1-6991CC8D1CC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82" y="4995912"/>
            <a:ext cx="436307" cy="772837"/>
          </a:xfrm>
          <a:prstGeom prst="rect">
            <a:avLst/>
          </a:prstGeom>
        </p:spPr>
      </p:pic>
      <p:pic>
        <p:nvPicPr>
          <p:cNvPr id="111" name="図 110">
            <a:extLst>
              <a:ext uri="{FF2B5EF4-FFF2-40B4-BE49-F238E27FC236}">
                <a16:creationId xmlns:a16="http://schemas.microsoft.com/office/drawing/2014/main" id="{F440E905-6453-4929-A07D-A60F34657006}"/>
              </a:ext>
            </a:extLst>
          </p:cNvPr>
          <p:cNvPicPr>
            <a:picLocks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74" y="5060404"/>
            <a:ext cx="1154566" cy="641939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7B7233C0-475F-412A-82AC-CE8607CD564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5" y="5078618"/>
            <a:ext cx="607302" cy="607302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51AFE977-6B70-41A6-9345-38336AB8866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00" y="6040933"/>
            <a:ext cx="861132" cy="435632"/>
          </a:xfrm>
          <a:prstGeom prst="rect">
            <a:avLst/>
          </a:prstGeom>
        </p:spPr>
      </p:pic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F5765E09-2999-4BF5-A63D-495D58B4DDC3}"/>
              </a:ext>
            </a:extLst>
          </p:cNvPr>
          <p:cNvSpPr/>
          <p:nvPr/>
        </p:nvSpPr>
        <p:spPr>
          <a:xfrm>
            <a:off x="3163107" y="6053153"/>
            <a:ext cx="237840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  <a:spcAft>
                <a:spcPts val="192"/>
              </a:spcAft>
            </a:pPr>
            <a:r>
              <a:rPr lang="ja-JP" altLang="en-US" sz="1155" b="1" kern="100" spc="96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寝屋川市環境部環境総務課</a:t>
            </a:r>
            <a:endParaRPr lang="en-US" altLang="ja-JP" sz="898" b="1" kern="100" spc="96" dirty="0">
              <a:ln w="0"/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06"/>
              </a:lnSpc>
            </a:pP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〒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572-0855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大阪府寝屋川市寝屋南一丁目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番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号</a:t>
            </a:r>
            <a:endParaRPr lang="en-US" altLang="ja-JP" sz="513" b="1" kern="100" dirty="0">
              <a:ln w="0"/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06"/>
              </a:lnSpc>
            </a:pP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TEL.072-824-0911  FAX.072-821-3349</a:t>
            </a:r>
          </a:p>
          <a:p>
            <a:pPr>
              <a:lnSpc>
                <a:spcPts val="706"/>
              </a:lnSpc>
            </a:pP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E-mail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k-somu@city.neyagawa.osaka.jp</a:t>
            </a:r>
          </a:p>
          <a:p>
            <a:pPr>
              <a:lnSpc>
                <a:spcPts val="770"/>
              </a:lnSpc>
            </a:pPr>
            <a:endParaRPr lang="en-US" altLang="ja-JP" sz="513" b="1" kern="100" dirty="0">
              <a:ln w="0"/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E12175A-7959-41CE-8438-865D31DE3E13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8C73D647-030F-4821-869A-823C7AD9B3D1}"/>
              </a:ext>
            </a:extLst>
          </p:cNvPr>
          <p:cNvSpPr txBox="1"/>
          <p:nvPr/>
        </p:nvSpPr>
        <p:spPr>
          <a:xfrm>
            <a:off x="2693097" y="6521121"/>
            <a:ext cx="1872264" cy="2718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411"/>
              </a:lnSpc>
            </a:pPr>
            <a:r>
              <a:rPr lang="ja-JP" altLang="en-US" sz="898" b="1" kern="100" spc="96" dirty="0">
                <a:ln w="0"/>
                <a:solidFill>
                  <a:schemeClr val="bg1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環境省　近畿地方環境事務所</a:t>
            </a:r>
            <a:endParaRPr lang="en-US" altLang="ja-JP" sz="898" b="1" kern="100" spc="96" dirty="0">
              <a:ln w="0"/>
              <a:solidFill>
                <a:schemeClr val="bg1"/>
              </a:solidFill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06C0CD33-EB56-486D-A40B-8517CF756A5B}"/>
              </a:ext>
            </a:extLst>
          </p:cNvPr>
          <p:cNvCxnSpPr>
            <a:cxnSpLocks/>
          </p:cNvCxnSpPr>
          <p:nvPr/>
        </p:nvCxnSpPr>
        <p:spPr>
          <a:xfrm>
            <a:off x="2205450" y="6556329"/>
            <a:ext cx="3001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6C6BE6D6-98BD-4F64-BEFB-0EBB3AD9E2F1}"/>
              </a:ext>
            </a:extLst>
          </p:cNvPr>
          <p:cNvCxnSpPr>
            <a:cxnSpLocks/>
          </p:cNvCxnSpPr>
          <p:nvPr/>
        </p:nvCxnSpPr>
        <p:spPr>
          <a:xfrm>
            <a:off x="2205450" y="6717926"/>
            <a:ext cx="3001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図 8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C807998-D7D7-4F7C-B72E-7B70B86880D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34" y="5864327"/>
            <a:ext cx="900561" cy="531919"/>
          </a:xfrm>
          <a:prstGeom prst="rect">
            <a:avLst/>
          </a:prstGeom>
        </p:spPr>
      </p:pic>
      <p:pic>
        <p:nvPicPr>
          <p:cNvPr id="120" name="図 11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CF03C64-CF63-4423-AB95-B401A93249C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82" y="4087555"/>
            <a:ext cx="1482837" cy="311733"/>
          </a:xfrm>
          <a:prstGeom prst="rect">
            <a:avLst/>
          </a:prstGeom>
        </p:spPr>
      </p:pic>
      <p:sp>
        <p:nvSpPr>
          <p:cNvPr id="70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8892986" y="6539123"/>
            <a:ext cx="3242008" cy="3155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出典：近畿地方環境事務所</a:t>
            </a:r>
            <a:r>
              <a:rPr lang="en-US" altLang="ja-JP" sz="1800" b="1" dirty="0">
                <a:latin typeface="+mj-ea"/>
                <a:ea typeface="+mj-ea"/>
              </a:rPr>
              <a:t>HP</a:t>
            </a:r>
            <a:endParaRPr lang="ja-JP" altLang="en-US" sz="1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9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74"/>
    </mc:Choice>
    <mc:Fallback xmlns="">
      <p:transition advTm="38474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図 62">
            <a:extLst>
              <a:ext uri="{FF2B5EF4-FFF2-40B4-BE49-F238E27FC236}">
                <a16:creationId xmlns:a16="http://schemas.microsoft.com/office/drawing/2014/main" id="{16E4ED06-A4CF-41B2-B939-31CC1F95410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94" y="1436"/>
            <a:ext cx="4849176" cy="685812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E12175A-7959-41CE-8438-865D31DE3E13}"/>
              </a:ext>
            </a:extLst>
          </p:cNvPr>
          <p:cNvCxnSpPr>
            <a:cxnSpLocks/>
          </p:cNvCxnSpPr>
          <p:nvPr/>
        </p:nvCxnSpPr>
        <p:spPr>
          <a:xfrm>
            <a:off x="610088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E7CCF0-7DCB-4C92-904C-D350B012C2FD}"/>
              </a:ext>
            </a:extLst>
          </p:cNvPr>
          <p:cNvSpPr/>
          <p:nvPr/>
        </p:nvSpPr>
        <p:spPr>
          <a:xfrm>
            <a:off x="6384969" y="4006223"/>
            <a:ext cx="23641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706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片付けごみをご自宅前に出す場合は、車の通行の妨げに</a:t>
            </a:r>
            <a:endParaRPr lang="en-US" altLang="ja-JP" sz="706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ならないようにしてください。</a:t>
            </a:r>
            <a:endParaRPr lang="ja-JP" altLang="ja-JP" sz="706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419993" y="857596"/>
            <a:ext cx="210131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11"/>
              </a:lnSpc>
            </a:pPr>
            <a:r>
              <a:rPr lang="ja-JP" altLang="en-US" sz="866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災害で被災して出てくる片付けごみには、様々な種類があります。</a:t>
            </a:r>
            <a:endParaRPr lang="en-US" altLang="ja-JP" sz="866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ts val="1411"/>
              </a:lnSpc>
            </a:pPr>
            <a:r>
              <a:rPr lang="ja-JP" altLang="en-US" sz="866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分別の種類や出し方は、発災後に</a:t>
            </a:r>
            <a:endParaRPr lang="en-US" altLang="ja-JP" sz="866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ts val="1411"/>
              </a:lnSpc>
            </a:pPr>
            <a:r>
              <a:rPr lang="ja-JP" altLang="en-US" sz="866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市のホームページ等でお知らせします。</a:t>
            </a:r>
            <a:endParaRPr lang="ja-JP" altLang="ja-JP" sz="866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8743225" y="4610423"/>
            <a:ext cx="198585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畳などの可燃性のごみを高く積み上げて、長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時間仮置きすると、火災が発生して大変危険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です。仮置場では、分別ルールに従ってごみを置いて下さい。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384969" y="5519215"/>
            <a:ext cx="167540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仮置場以外の場所に、無秩序にごみ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 err="1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を置</a:t>
            </a: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いて放置されると、悪臭や害虫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が発生するなど、生活環境が悪化し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ます。指定された場所以外に片付け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ごみを出さないで</a:t>
            </a:r>
            <a:r>
              <a:rPr lang="ja-JP" altLang="en-US" sz="64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ください</a:t>
            </a: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。また、災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害と関係ないごみを片付けごみと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して出さないでください。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798" y="-5825"/>
            <a:ext cx="3145684" cy="811032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160" y="3529795"/>
            <a:ext cx="1797387" cy="912107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19" y="3318062"/>
            <a:ext cx="3201978" cy="647049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06" y="4585600"/>
            <a:ext cx="1417807" cy="915038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88" y="4585600"/>
            <a:ext cx="757395" cy="72410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2" y="5371678"/>
            <a:ext cx="2736321" cy="1144615"/>
          </a:xfrm>
          <a:prstGeom prst="rect">
            <a:avLst/>
          </a:prstGeom>
        </p:spPr>
      </p:pic>
      <p:cxnSp>
        <p:nvCxnSpPr>
          <p:cNvPr id="44" name="直線コネクタ 43"/>
          <p:cNvCxnSpPr/>
          <p:nvPr/>
        </p:nvCxnSpPr>
        <p:spPr>
          <a:xfrm>
            <a:off x="6407859" y="4419785"/>
            <a:ext cx="2328021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796159" y="5303262"/>
            <a:ext cx="1801122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0A31D774-CBCA-470B-978A-466B1000BC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62" y="1436"/>
            <a:ext cx="4849176" cy="6858120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B01D65C4-E4F9-44D5-B879-609E651127AC}"/>
              </a:ext>
            </a:extLst>
          </p:cNvPr>
          <p:cNvSpPr/>
          <p:nvPr/>
        </p:nvSpPr>
        <p:spPr>
          <a:xfrm>
            <a:off x="1531428" y="853023"/>
            <a:ext cx="416078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11"/>
              </a:lnSpc>
            </a:pPr>
            <a:r>
              <a:rPr lang="ja-JP" altLang="en-US" sz="898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災害時のごみの出し方は、被災状況によって異なります。</a:t>
            </a:r>
            <a:endParaRPr lang="en-US" altLang="ja-JP" sz="898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ts val="1411"/>
              </a:lnSpc>
            </a:pPr>
            <a:r>
              <a:rPr lang="ja-JP" altLang="en-US" sz="898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発災後に市のホームページ等でお知らせしますので、確認して出してください。</a:t>
            </a:r>
            <a:endParaRPr lang="ja-JP" altLang="ja-JP" sz="898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188B7F5E-C640-42E7-8EE8-CC97DF460B5C}"/>
              </a:ext>
            </a:extLst>
          </p:cNvPr>
          <p:cNvSpPr/>
          <p:nvPr/>
        </p:nvSpPr>
        <p:spPr>
          <a:xfrm>
            <a:off x="3057747" y="3059188"/>
            <a:ext cx="73892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割れたガラスや陶磁器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7DECB839-347A-4063-9805-76247795388D}"/>
              </a:ext>
            </a:extLst>
          </p:cNvPr>
          <p:cNvSpPr/>
          <p:nvPr/>
        </p:nvSpPr>
        <p:spPr>
          <a:xfrm>
            <a:off x="3859967" y="4792683"/>
            <a:ext cx="212567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通常どおり決められた曜日に出してください。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70"/>
              </a:lnSpc>
            </a:pPr>
            <a:r>
              <a:rPr lang="en-US" altLang="ja-JP" sz="44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44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被災して収集できない場合や、収集日が変更となる場合があります。</a:t>
            </a:r>
            <a:endParaRPr lang="ja-JP" altLang="ja-JP" sz="44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48BA303-99D8-4F7E-A28C-A7352EBA0FD9}"/>
              </a:ext>
            </a:extLst>
          </p:cNvPr>
          <p:cNvSpPr/>
          <p:nvPr/>
        </p:nvSpPr>
        <p:spPr>
          <a:xfrm>
            <a:off x="3921604" y="5605324"/>
            <a:ext cx="2023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災害時は、災害ごみの収集を優先する場合があ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ります。市から収集についてお知らせするまで、ご自宅で分別保管に努めてください。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00F05BED-392F-4AF4-AE6E-E4E041F0ED19}"/>
              </a:ext>
            </a:extLst>
          </p:cNvPr>
          <p:cNvSpPr/>
          <p:nvPr/>
        </p:nvSpPr>
        <p:spPr>
          <a:xfrm>
            <a:off x="4996963" y="2635217"/>
            <a:ext cx="96983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仮置場が設置され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ない地域では、ご自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宅前 ・ごみステー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ションに、可燃系、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不燃系に分別して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出してください。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90F7A3F9-C2A0-41B7-A42F-F73E833D4926}"/>
              </a:ext>
            </a:extLst>
          </p:cNvPr>
          <p:cNvSpPr/>
          <p:nvPr/>
        </p:nvSpPr>
        <p:spPr>
          <a:xfrm>
            <a:off x="4972524" y="1294228"/>
            <a:ext cx="9698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災害でごみが大量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に発生すると、片付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けごみ専用の仮置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場を開設する場合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があります。指定さ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 err="1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れた</a:t>
            </a: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場所に分別し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て出してください。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7ACDD22F-297D-421A-81AA-58B13F0BD1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95" y="0"/>
            <a:ext cx="3556062" cy="801103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7C968C85-8401-47F8-811D-DDDCC25E0C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20" y="1318666"/>
            <a:ext cx="706677" cy="189349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134C5E25-4797-429D-8239-DA3F2CF9F7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93" y="1285162"/>
            <a:ext cx="323920" cy="220753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83371389-ABCB-469A-97E1-0D5E1682EA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83" y="1559030"/>
            <a:ext cx="744214" cy="646557"/>
          </a:xfrm>
          <a:prstGeom prst="rect">
            <a:avLst/>
          </a:prstGeom>
        </p:spPr>
      </p:pic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98BBC8F6-D99D-4AE5-B95B-F82E67E1BBF7}"/>
              </a:ext>
            </a:extLst>
          </p:cNvPr>
          <p:cNvSpPr/>
          <p:nvPr/>
        </p:nvSpPr>
        <p:spPr>
          <a:xfrm>
            <a:off x="2085619" y="2187283"/>
            <a:ext cx="55419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壊れた家電製品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0FF04BD3-CD47-4300-B54F-2697774381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66" y="2314619"/>
            <a:ext cx="937509" cy="468754"/>
          </a:xfrm>
          <a:prstGeom prst="rect">
            <a:avLst/>
          </a:prstGeom>
        </p:spPr>
      </p:pic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53311C3-0012-44BA-86EE-8F579D024E27}"/>
              </a:ext>
            </a:extLst>
          </p:cNvPr>
          <p:cNvSpPr/>
          <p:nvPr/>
        </p:nvSpPr>
        <p:spPr>
          <a:xfrm>
            <a:off x="2010733" y="2767085"/>
            <a:ext cx="73892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じゅうたん、布団など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E929BD3A-4E25-4DA2-B96B-7BC1BB75A8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03" y="2915263"/>
            <a:ext cx="829063" cy="445662"/>
          </a:xfrm>
          <a:prstGeom prst="rect">
            <a:avLst/>
          </a:prstGeom>
        </p:spPr>
      </p:pic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3DD18C-657F-4C63-AAB2-0D4F2F4DF350}"/>
              </a:ext>
            </a:extLst>
          </p:cNvPr>
          <p:cNvSpPr/>
          <p:nvPr/>
        </p:nvSpPr>
        <p:spPr>
          <a:xfrm>
            <a:off x="2249279" y="3351499"/>
            <a:ext cx="300187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畳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7F97E73-E4A0-4D0B-9B87-673C7EA8086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33" y="1666900"/>
            <a:ext cx="781293" cy="603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F135B19-F1DF-42A7-BE8E-BF18D0139413}"/>
              </a:ext>
            </a:extLst>
          </p:cNvPr>
          <p:cNvSpPr/>
          <p:nvPr/>
        </p:nvSpPr>
        <p:spPr>
          <a:xfrm>
            <a:off x="3069764" y="2270841"/>
            <a:ext cx="43873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壊れた家具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28710179-C320-489F-98A5-21249504D94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46" y="2501960"/>
            <a:ext cx="1090900" cy="599395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A988F120-C3FF-45B7-BA40-C24A39EC4FD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97" y="1312556"/>
            <a:ext cx="697689" cy="184731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0769566D-FD85-455D-AE7D-21F5C8C1EB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30" y="1562937"/>
            <a:ext cx="767440" cy="69273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20188FD4-BC99-43E6-B5D8-FAE52C87A2E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78" y="2041901"/>
            <a:ext cx="263899" cy="207822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121BE84B-68DD-4182-B810-9C02A1AC518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97" y="2412606"/>
            <a:ext cx="1585797" cy="189349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2D87C591-FEE4-4E89-9BA2-FF46CEB6F44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10" y="2718249"/>
            <a:ext cx="951230" cy="719811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3969DA5D-05F1-45C8-A722-9AC383A85DA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78" y="2539175"/>
            <a:ext cx="263899" cy="207822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80273329-344C-4121-83D7-E2E18FB15A5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94" y="3627144"/>
            <a:ext cx="321487" cy="2944143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50DCCCDF-6A43-4556-8F46-09111226EC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41" y="3663432"/>
            <a:ext cx="583262" cy="189349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F33B3A25-76B7-4E8A-A61B-F57D8AFAA78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45" y="3971300"/>
            <a:ext cx="1536725" cy="104511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48F8566F-F023-4DB0-AFC6-60015037083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89" y="3663432"/>
            <a:ext cx="961960" cy="189349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107D5B08-FA60-4839-840B-DE977E92E97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93" y="3933981"/>
            <a:ext cx="1710318" cy="828155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C515AA-667D-48A9-8BE3-4BEBBCBF4BE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66" y="5254064"/>
            <a:ext cx="1634821" cy="189349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F8D0360F-4376-4B22-B083-CC8D33B78A2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49" y="5492311"/>
            <a:ext cx="1639483" cy="837339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47E8304B-FF1D-4D3E-AEAA-14FB1C9E270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78" y="4342700"/>
            <a:ext cx="280152" cy="230913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CF2E75CC-CF25-4BAA-87AE-3737E9ADEEF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78" y="5733302"/>
            <a:ext cx="280152" cy="230913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EBD4F2EE-E0F8-4C76-871C-520DA82555A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25" y="5248520"/>
            <a:ext cx="821638" cy="189349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D81CA5C9-10C9-4A8D-BF8F-A5E34124A959}"/>
              </a:ext>
            </a:extLst>
          </p:cNvPr>
          <p:cNvSpPr/>
          <p:nvPr/>
        </p:nvSpPr>
        <p:spPr>
          <a:xfrm>
            <a:off x="1960260" y="6393839"/>
            <a:ext cx="3958173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en-US" altLang="ja-JP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災害の規模に応じ、災害ボランティアセンターを開所（開設）する場合があります。災害廃棄物の搬出などが困難な高齢者や障害のある方</a:t>
            </a:r>
            <a:endParaRPr lang="en-US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など支援が必要な方は、まずはご相談ください。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3F09F216-7533-45F2-BC22-3C290BEFF238}"/>
              </a:ext>
            </a:extLst>
          </p:cNvPr>
          <p:cNvCxnSpPr>
            <a:cxnSpLocks/>
          </p:cNvCxnSpPr>
          <p:nvPr/>
        </p:nvCxnSpPr>
        <p:spPr>
          <a:xfrm>
            <a:off x="1607378" y="3558177"/>
            <a:ext cx="42645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9C4D93DF-CCC5-4217-BC34-D5665D043F18}"/>
              </a:ext>
            </a:extLst>
          </p:cNvPr>
          <p:cNvSpPr/>
          <p:nvPr/>
        </p:nvSpPr>
        <p:spPr>
          <a:xfrm>
            <a:off x="2885398" y="3151161"/>
            <a:ext cx="1213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仮置場が開設された地域の場合でも、</a:t>
            </a:r>
            <a:endParaRPr lang="en-US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割れたガラスや陶磁器などの小さな片</a:t>
            </a:r>
            <a:endParaRPr lang="en-US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付けごみは、ごみステーションに不燃</a:t>
            </a:r>
            <a:r>
              <a:rPr lang="ja-JP" altLang="en-US" sz="449" b="1" kern="100" dirty="0" err="1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</a:t>
            </a:r>
            <a:endParaRPr lang="en-US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みとして出してください。</a:t>
            </a:r>
            <a:endParaRPr lang="ja-JP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57E65888-B940-4AED-BFB1-61741D1D0550}"/>
              </a:ext>
            </a:extLst>
          </p:cNvPr>
          <p:cNvCxnSpPr>
            <a:cxnSpLocks/>
          </p:cNvCxnSpPr>
          <p:nvPr/>
        </p:nvCxnSpPr>
        <p:spPr>
          <a:xfrm>
            <a:off x="1946372" y="5142392"/>
            <a:ext cx="3925523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図 24" descr="男, 記号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3DAE1A4-1BCA-4F1F-9594-BD236254C0F9}"/>
              </a:ext>
            </a:extLst>
          </p:cNvPr>
          <p:cNvPicPr>
            <a:picLocks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16" y="2492172"/>
            <a:ext cx="981381" cy="745849"/>
          </a:xfrm>
          <a:prstGeom prst="rect">
            <a:avLst/>
          </a:prstGeom>
        </p:spPr>
      </p:pic>
      <p:pic>
        <p:nvPicPr>
          <p:cNvPr id="27" name="図 26" descr="屋外, 民衆, ストリート, 車 が含まれている画像&#10;&#10;自動的に生成された説明">
            <a:extLst>
              <a:ext uri="{FF2B5EF4-FFF2-40B4-BE49-F238E27FC236}">
                <a16:creationId xmlns:a16="http://schemas.microsoft.com/office/drawing/2014/main" id="{C0372F14-4537-4384-806F-5F9BCEC9E73F}"/>
              </a:ext>
            </a:extLst>
          </p:cNvPr>
          <p:cNvPicPr>
            <a:picLocks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16" y="1698699"/>
            <a:ext cx="981381" cy="745849"/>
          </a:xfrm>
          <a:prstGeom prst="rect">
            <a:avLst/>
          </a:prstGeom>
        </p:spPr>
      </p:pic>
      <p:pic>
        <p:nvPicPr>
          <p:cNvPr id="29" name="図 28" descr="レストランのメニュー&#10;&#10;低い精度で自動的に生成された説明">
            <a:extLst>
              <a:ext uri="{FF2B5EF4-FFF2-40B4-BE49-F238E27FC236}">
                <a16:creationId xmlns:a16="http://schemas.microsoft.com/office/drawing/2014/main" id="{6635999A-8090-4F4F-9801-A576A11235EA}"/>
              </a:ext>
            </a:extLst>
          </p:cNvPr>
          <p:cNvPicPr>
            <a:picLocks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66" y="1698699"/>
            <a:ext cx="981381" cy="745849"/>
          </a:xfrm>
          <a:prstGeom prst="rect">
            <a:avLst/>
          </a:prstGeom>
        </p:spPr>
      </p:pic>
      <p:pic>
        <p:nvPicPr>
          <p:cNvPr id="31" name="図 30" descr="屋外, 記号, ボックス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DC6574FF-30FE-4D3D-9957-5F36EEB4565E}"/>
              </a:ext>
            </a:extLst>
          </p:cNvPr>
          <p:cNvPicPr>
            <a:picLocks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5" y="1698699"/>
            <a:ext cx="981381" cy="745849"/>
          </a:xfrm>
          <a:prstGeom prst="rect">
            <a:avLst/>
          </a:prstGeom>
        </p:spPr>
      </p:pic>
      <p:pic>
        <p:nvPicPr>
          <p:cNvPr id="33" name="図 32" descr="屋外, 砂浜, 立つ, 記号 が含まれている画像&#10;&#10;自動的に生成された説明">
            <a:extLst>
              <a:ext uri="{FF2B5EF4-FFF2-40B4-BE49-F238E27FC236}">
                <a16:creationId xmlns:a16="http://schemas.microsoft.com/office/drawing/2014/main" id="{551DB199-4482-407A-91B0-46D713253355}"/>
              </a:ext>
            </a:extLst>
          </p:cNvPr>
          <p:cNvPicPr>
            <a:picLocks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5" y="894636"/>
            <a:ext cx="981381" cy="745849"/>
          </a:xfrm>
          <a:prstGeom prst="rect">
            <a:avLst/>
          </a:prstGeom>
        </p:spPr>
      </p:pic>
      <p:pic>
        <p:nvPicPr>
          <p:cNvPr id="43" name="図 42" descr="屋外, 岩, 建物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CCD938E0-0535-4A39-BF41-BEC3DA80B12C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5" y="2492172"/>
            <a:ext cx="981381" cy="745849"/>
          </a:xfrm>
          <a:prstGeom prst="rect">
            <a:avLst/>
          </a:prstGeom>
        </p:spPr>
      </p:pic>
      <p:pic>
        <p:nvPicPr>
          <p:cNvPr id="103" name="図 102" descr="テーブル, 食品, いっぱい, ケーキ が含まれている画像&#10;&#10;自動的に生成された説明">
            <a:extLst>
              <a:ext uri="{FF2B5EF4-FFF2-40B4-BE49-F238E27FC236}">
                <a16:creationId xmlns:a16="http://schemas.microsoft.com/office/drawing/2014/main" id="{EBAC9EE0-2B4F-43A3-9221-5D5A3B3A390D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66" y="2492172"/>
            <a:ext cx="981381" cy="745849"/>
          </a:xfrm>
          <a:prstGeom prst="rect">
            <a:avLst/>
          </a:prstGeom>
        </p:spPr>
      </p:pic>
      <p:pic>
        <p:nvPicPr>
          <p:cNvPr id="105" name="図 104" descr="屋外, 自転車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39AF8BF6-F2C8-4521-8BBD-DBF0CECE3E62}"/>
              </a:ext>
            </a:extLst>
          </p:cNvPr>
          <p:cNvPicPr>
            <a:picLocks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5" y="1698699"/>
            <a:ext cx="981381" cy="745849"/>
          </a:xfrm>
          <a:prstGeom prst="rect">
            <a:avLst/>
          </a:prstGeom>
        </p:spPr>
      </p:pic>
      <p:pic>
        <p:nvPicPr>
          <p:cNvPr id="107" name="図 106" descr="屋外, テーブル, 表示, ボックス が含まれている画像&#10;&#10;自動的に生成された説明">
            <a:extLst>
              <a:ext uri="{FF2B5EF4-FFF2-40B4-BE49-F238E27FC236}">
                <a16:creationId xmlns:a16="http://schemas.microsoft.com/office/drawing/2014/main" id="{94A7A534-E7B0-4BFA-A079-7CDF744A981F}"/>
              </a:ext>
            </a:extLst>
          </p:cNvPr>
          <p:cNvPicPr>
            <a:picLocks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5" y="2492172"/>
            <a:ext cx="981381" cy="745849"/>
          </a:xfrm>
          <a:prstGeom prst="rect">
            <a:avLst/>
          </a:prstGeom>
        </p:spPr>
      </p:pic>
      <p:pic>
        <p:nvPicPr>
          <p:cNvPr id="109" name="図 108" descr="テーブル, トラック, 表示, 座る が含まれている画像&#10;&#10;自動的に生成された説明">
            <a:extLst>
              <a:ext uri="{FF2B5EF4-FFF2-40B4-BE49-F238E27FC236}">
                <a16:creationId xmlns:a16="http://schemas.microsoft.com/office/drawing/2014/main" id="{9206F7A6-F1FA-46F0-825D-31D504B37EB4}"/>
              </a:ext>
            </a:extLst>
          </p:cNvPr>
          <p:cNvPicPr>
            <a:picLocks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66" y="894636"/>
            <a:ext cx="981381" cy="745849"/>
          </a:xfrm>
          <a:prstGeom prst="rect">
            <a:avLst/>
          </a:prstGeom>
        </p:spPr>
      </p:pic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03744D16-A906-476C-A95F-7E93D9F8A6D7}"/>
              </a:ext>
            </a:extLst>
          </p:cNvPr>
          <p:cNvSpPr/>
          <p:nvPr/>
        </p:nvSpPr>
        <p:spPr>
          <a:xfrm>
            <a:off x="6384969" y="6592845"/>
            <a:ext cx="3625715" cy="1258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indent="97749">
              <a:lnSpc>
                <a:spcPts val="513"/>
              </a:lnSpc>
            </a:pPr>
            <a:r>
              <a:rPr lang="ja-JP" altLang="en-US" sz="449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写真出典：災害廃棄物対策フォトチャンネル（</a:t>
            </a:r>
            <a:r>
              <a:rPr lang="en-US" altLang="ja-JP" sz="449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http://kouikisyori_env.go.jp/photo_channel/)</a:t>
            </a:r>
            <a:r>
              <a:rPr lang="ja-JP" altLang="en-US" sz="449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，災害廃棄物対策指針技術資料</a:t>
            </a:r>
            <a:endParaRPr lang="ja-JP" altLang="ja-JP" sz="449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8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8903527" y="6510905"/>
            <a:ext cx="3242008" cy="3155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出典：近畿地方環境事務所</a:t>
            </a:r>
            <a:r>
              <a:rPr lang="en-US" altLang="ja-JP" sz="1800" b="1" dirty="0">
                <a:latin typeface="+mj-ea"/>
                <a:ea typeface="+mj-ea"/>
              </a:rPr>
              <a:t>HP</a:t>
            </a:r>
            <a:endParaRPr lang="ja-JP" altLang="en-US" sz="1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983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09"/>
    </mc:Choice>
    <mc:Fallback xmlns="">
      <p:transition spd="slow" advTm="49409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7246C0D-94F2-4688-8956-9ABD486C86DD}"/>
              </a:ext>
            </a:extLst>
          </p:cNvPr>
          <p:cNvGrpSpPr/>
          <p:nvPr/>
        </p:nvGrpSpPr>
        <p:grpSpPr>
          <a:xfrm>
            <a:off x="402441" y="248074"/>
            <a:ext cx="8969671" cy="6361851"/>
            <a:chOff x="4763262" y="1538478"/>
            <a:chExt cx="5330952" cy="378104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FE117EF-869C-46C0-8808-12A372F47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3262" y="1538478"/>
              <a:ext cx="2665476" cy="3781044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C6DDBF5B-B559-43B2-B5E4-5AF750B7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8738" y="1538478"/>
              <a:ext cx="2665476" cy="3781044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CED2A583-BB69-4BE2-8609-B6C1F8646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087" y="1585438"/>
            <a:ext cx="3542051" cy="502448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16D0B073-BA43-4B09-A502-2A3CF2BC375D}"/>
              </a:ext>
            </a:extLst>
          </p:cNvPr>
          <p:cNvSpPr txBox="1">
            <a:spLocks/>
          </p:cNvSpPr>
          <p:nvPr/>
        </p:nvSpPr>
        <p:spPr>
          <a:xfrm>
            <a:off x="3928533" y="6510905"/>
            <a:ext cx="8217002" cy="34709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出典：大阪府</a:t>
            </a:r>
            <a:r>
              <a:rPr lang="en-US" altLang="ja-JP" sz="1800" b="1" dirty="0">
                <a:latin typeface="+mj-ea"/>
                <a:ea typeface="+mj-ea"/>
              </a:rPr>
              <a:t>HP</a:t>
            </a:r>
            <a:r>
              <a:rPr lang="ja-JP" altLang="en-US" sz="1800" b="1" dirty="0">
                <a:latin typeface="+mj-ea"/>
                <a:ea typeface="+mj-ea"/>
              </a:rPr>
              <a:t>　</a:t>
            </a:r>
            <a:r>
              <a:rPr lang="en-US" altLang="ja-JP" sz="1800" b="1" dirty="0">
                <a:latin typeface="+mj-ea"/>
                <a:ea typeface="+mj-ea"/>
              </a:rPr>
              <a:t>https://www.pref.osaka.lg.jp/shigenjunkan/saigai/volunteer.html</a:t>
            </a:r>
            <a:endParaRPr lang="ja-JP" altLang="en-US" sz="1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418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0E88F7E4-B6A1-4918-9014-A93A5A7C671D}"/>
              </a:ext>
            </a:extLst>
          </p:cNvPr>
          <p:cNvSpPr/>
          <p:nvPr/>
        </p:nvSpPr>
        <p:spPr>
          <a:xfrm rot="10800000">
            <a:off x="6507653" y="5969289"/>
            <a:ext cx="4915404" cy="251684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529825B9-8929-4E40-8A83-EA609A4D5B81}"/>
              </a:ext>
            </a:extLst>
          </p:cNvPr>
          <p:cNvSpPr/>
          <p:nvPr/>
        </p:nvSpPr>
        <p:spPr>
          <a:xfrm>
            <a:off x="6514762" y="5953647"/>
            <a:ext cx="4915404" cy="25168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C0494170-D983-4EB8-9B29-D562A92C5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98865"/>
              </p:ext>
            </p:extLst>
          </p:nvPr>
        </p:nvGraphicFramePr>
        <p:xfrm>
          <a:off x="759750" y="3822994"/>
          <a:ext cx="4929622" cy="2612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9622">
                  <a:extLst>
                    <a:ext uri="{9D8B030D-6E8A-4147-A177-3AD203B41FA5}">
                      <a16:colId xmlns:a16="http://schemas.microsoft.com/office/drawing/2014/main" val="732689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マニュアル案（モデル例）</a:t>
                      </a:r>
                    </a:p>
                  </a:txBody>
                  <a:tcPr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26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400" b="1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</a:t>
                      </a:r>
                      <a:r>
                        <a:rPr kumimoji="1" lang="ja-JP" altLang="en-US" sz="1400" b="1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災害廃棄物の概要と災害ごみ（片付けごみ）の種類</a:t>
                      </a:r>
                      <a:endParaRPr kumimoji="1" lang="en-US" altLang="ja-JP" sz="1400" b="1" spc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2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2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）災害廃棄物の概要　　　　（</a:t>
                      </a:r>
                      <a:r>
                        <a:rPr kumimoji="1" lang="en-US" altLang="ja-JP" sz="12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12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）災害ごみの種類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79833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7800" indent="-1778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400" b="1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</a:t>
                      </a:r>
                      <a:r>
                        <a:rPr kumimoji="1" lang="ja-JP" altLang="en-US" sz="1400" b="1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災害ごみのボランティア活動</a:t>
                      </a:r>
                      <a:endParaRPr kumimoji="1" lang="en-US" altLang="ja-JP" sz="1400" b="1" spc="0" baseline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177800" indent="-177800" algn="l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（１）災害ボランティアの受入の流れ　　</a:t>
                      </a:r>
                      <a:endParaRPr kumimoji="1" lang="en-US" altLang="ja-JP" sz="1200" spc="0" baseline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177800" indent="-177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ja-JP" altLang="en-US" sz="1200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（２）災害ごみの搬出場所と処理の流れ</a:t>
                      </a:r>
                      <a:endParaRPr kumimoji="1" lang="en-US" altLang="ja-JP" sz="1200" spc="0" baseline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177800" indent="-177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ja-JP" altLang="en-US" sz="1200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（３）災害ごみのボランティア活動の留意点　　</a:t>
                      </a:r>
                      <a:endParaRPr kumimoji="1" lang="en-US" altLang="ja-JP" sz="1200" spc="0" baseline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177800" indent="-177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ja-JP" altLang="en-US" sz="1200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（４）作業時に必要な装備</a:t>
                      </a:r>
                      <a:endParaRPr kumimoji="1" lang="en-US" altLang="ja-JP" sz="1200" spc="0" baseline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177800" indent="-1778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ja-JP" altLang="en-US" sz="1200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（５）災害ごみのボランティア活動に係る課題と対応事例</a:t>
                      </a:r>
                      <a:endParaRPr kumimoji="1" lang="en-US" altLang="ja-JP" sz="1200" spc="0" baseline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463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7800" indent="-1778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400" b="1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</a:t>
                      </a:r>
                      <a:r>
                        <a:rPr kumimoji="1" lang="ja-JP" altLang="en-US" sz="1400" b="1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災害ごみ処理のボランティアに係る連携</a:t>
                      </a:r>
                      <a:endParaRPr kumimoji="1" lang="en-US" altLang="ja-JP" sz="1400" b="1" spc="0" baseline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（１）</a:t>
                      </a:r>
                      <a:r>
                        <a:rPr kumimoji="1" lang="ja-JP" altLang="en-US" sz="12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災害ボランティアに係る連携体制</a:t>
                      </a:r>
                      <a:endParaRPr kumimoji="1" lang="en-US" altLang="ja-JP" sz="1200" spc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ja-JP" altLang="en-US" sz="1200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（２）</a:t>
                      </a:r>
                      <a:r>
                        <a:rPr kumimoji="1" lang="ja-JP" altLang="en-US" sz="1200" spc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災害ごみ処理のボランティアに係る連携体制の構築とその取組</a:t>
                      </a:r>
                      <a:endParaRPr kumimoji="1" lang="en-US" altLang="ja-JP" sz="1200" spc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5220984"/>
                  </a:ext>
                </a:extLst>
              </a:tr>
            </a:tbl>
          </a:graphicData>
        </a:graphic>
      </p:graphicFrame>
      <p:graphicFrame>
        <p:nvGraphicFramePr>
          <p:cNvPr id="13" name="表 4">
            <a:extLst>
              <a:ext uri="{FF2B5EF4-FFF2-40B4-BE49-F238E27FC236}">
                <a16:creationId xmlns:a16="http://schemas.microsoft.com/office/drawing/2014/main" id="{8FD120AF-F75B-485E-AE9E-37F523E6D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299028"/>
              </p:ext>
            </p:extLst>
          </p:nvPr>
        </p:nvGraphicFramePr>
        <p:xfrm>
          <a:off x="6496475" y="4764086"/>
          <a:ext cx="4937760" cy="169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val="235160679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研修ツール案（モデル例）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267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175" marR="0" lvl="0" indent="-31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研修ツールについて／研修を実施するにあたっての準備／</a:t>
                      </a:r>
                      <a:endParaRPr kumimoji="1" lang="en-US" altLang="ja-JP" sz="1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3175" marR="0" lvl="0" indent="-31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ボランティア活動にあたって／災害のイメージ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98332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80975" marR="0" lvl="0" indent="-180975" algn="l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研修メニュー① 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「災害ごみ」のボランティア活動の留意点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6307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175" indent="-3175">
                        <a:lnSpc>
                          <a:spcPts val="1400"/>
                        </a:lnSpc>
                      </a:pPr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研修メニュー② 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「災害ごみ」の分類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209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>
                        <a:lnSpc>
                          <a:spcPts val="1400"/>
                        </a:lnSpc>
                      </a:pPr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研修メニュー③ 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「災害ごみ」の運び出しの順番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7142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1400"/>
                        </a:lnSpc>
                      </a:pP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研修メニュー④ 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「災害ごみ」のボランティア活動に必要な装備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31387"/>
                  </a:ext>
                </a:extLst>
              </a:tr>
            </a:tbl>
          </a:graphicData>
        </a:graphic>
      </p:graphicFrame>
      <p:sp>
        <p:nvSpPr>
          <p:cNvPr id="14" name="スライド番号プレースホルダー 1">
            <a:extLst>
              <a:ext uri="{FF2B5EF4-FFF2-40B4-BE49-F238E27FC236}">
                <a16:creationId xmlns:a16="http://schemas.microsoft.com/office/drawing/2014/main" id="{3E7CADDC-1FF1-4CFC-9E78-C67DE52F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8600" y="6071766"/>
            <a:ext cx="2041566" cy="365125"/>
          </a:xfrm>
        </p:spPr>
        <p:txBody>
          <a:bodyPr/>
          <a:lstStyle/>
          <a:p>
            <a:fld id="{50B26A3C-D0E1-462A-8045-298C978D0D6D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B994151-3E82-4595-B4E8-4DCECD0A1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622" y="80436"/>
            <a:ext cx="2591307" cy="3659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1A78E03-1E2A-402A-A80D-C9D4EF326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99" y="114300"/>
            <a:ext cx="3996049" cy="299737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FB4F9D4-1AB4-4B88-8188-6832DF216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246" y="1744364"/>
            <a:ext cx="3996051" cy="299737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4" name="タイトル 1">
            <a:extLst>
              <a:ext uri="{FF2B5EF4-FFF2-40B4-BE49-F238E27FC236}">
                <a16:creationId xmlns:a16="http://schemas.microsoft.com/office/drawing/2014/main" id="{3ADFB440-CD06-4CF9-AFCB-59EB0FB4A0CE}"/>
              </a:ext>
            </a:extLst>
          </p:cNvPr>
          <p:cNvSpPr txBox="1">
            <a:spLocks/>
          </p:cNvSpPr>
          <p:nvPr/>
        </p:nvSpPr>
        <p:spPr>
          <a:xfrm>
            <a:off x="3928533" y="6510905"/>
            <a:ext cx="8217002" cy="34709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出典：大阪府</a:t>
            </a:r>
            <a:r>
              <a:rPr lang="en-US" altLang="ja-JP" sz="1800" b="1" dirty="0">
                <a:latin typeface="+mj-ea"/>
                <a:ea typeface="+mj-ea"/>
              </a:rPr>
              <a:t>HP</a:t>
            </a:r>
            <a:r>
              <a:rPr lang="ja-JP" altLang="en-US" sz="1800" b="1" dirty="0">
                <a:latin typeface="+mj-ea"/>
                <a:ea typeface="+mj-ea"/>
              </a:rPr>
              <a:t>　</a:t>
            </a:r>
            <a:r>
              <a:rPr lang="en-US" altLang="ja-JP" sz="1800" b="1" dirty="0">
                <a:latin typeface="+mj-ea"/>
                <a:ea typeface="+mj-ea"/>
              </a:rPr>
              <a:t>https://www.pref.osaka.lg.jp/shigenjunkan/saigai/volunteer.html</a:t>
            </a:r>
            <a:endParaRPr lang="ja-JP" altLang="en-US" sz="1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354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３．災害時における報告の流れ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763657" y="4934857"/>
            <a:ext cx="4354285" cy="12041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400" b="1" dirty="0">
                <a:latin typeface="+mn-ea"/>
                <a:ea typeface="+mn-ea"/>
              </a:rPr>
              <a:t>（</a:t>
            </a:r>
            <a:r>
              <a:rPr lang="ja-JP" altLang="en-US" sz="2400" dirty="0">
                <a:latin typeface="+mn-ea"/>
                <a:ea typeface="+mn-ea"/>
              </a:rPr>
              <a:t>出典）</a:t>
            </a:r>
            <a:endParaRPr lang="en-US" altLang="ja-JP" sz="2400" dirty="0">
              <a:latin typeface="+mn-ea"/>
              <a:ea typeface="+mn-ea"/>
            </a:endParaRPr>
          </a:p>
          <a:p>
            <a:r>
              <a:rPr lang="ja-JP" altLang="en-US" sz="2400" dirty="0">
                <a:latin typeface="+mn-ea"/>
                <a:ea typeface="+mn-ea"/>
              </a:rPr>
              <a:t>近畿ブロック大規模災害廃棄物対策行動計画</a:t>
            </a:r>
            <a:endParaRPr lang="en-US" altLang="ja-JP" sz="2400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　</a:t>
            </a:r>
            <a:endParaRPr lang="en-US" altLang="ja-JP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675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1"/>
    </mc:Choice>
    <mc:Fallback xmlns="">
      <p:transition spd="slow" advTm="590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16816" y="163469"/>
            <a:ext cx="11623250" cy="70872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災害時における被害等の報告の流れ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>
                <a:latin typeface="+mj-ea"/>
                <a:ea typeface="+mj-ea"/>
              </a:rPr>
              <a:t>37</a:t>
            </a:fld>
            <a:endParaRPr kumimoji="1" lang="ja-JP" altLang="en-US"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6" y="872197"/>
            <a:ext cx="11791220" cy="458787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084532" y="5456895"/>
            <a:ext cx="3821796" cy="1077218"/>
          </a:xfrm>
          <a:prstGeom prst="rect">
            <a:avLst/>
          </a:prstGeom>
          <a:solidFill>
            <a:srgbClr val="FF0000">
              <a:alpha val="34000"/>
            </a:srgbClr>
          </a:solidFill>
          <a:ln w="381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+mj-ea"/>
              </a:rPr>
              <a:t>【</a:t>
            </a:r>
            <a:r>
              <a:rPr lang="ja-JP" altLang="en-US" sz="1600" b="1" dirty="0">
                <a:latin typeface="+mj-ea"/>
              </a:rPr>
              <a:t>報告様式</a:t>
            </a:r>
            <a:r>
              <a:rPr lang="en-US" altLang="ja-JP" sz="1600" b="1" dirty="0">
                <a:latin typeface="+mj-ea"/>
              </a:rPr>
              <a:t>】</a:t>
            </a:r>
          </a:p>
          <a:p>
            <a:r>
              <a:rPr lang="ja-JP" altLang="en-US" sz="1600" b="1" dirty="0">
                <a:latin typeface="+mj-ea"/>
              </a:rPr>
              <a:t>　震災等災害及び緊急時連絡記録票</a:t>
            </a:r>
            <a:endParaRPr lang="en-US" altLang="ja-JP" sz="1600" b="1" dirty="0">
              <a:latin typeface="+mj-ea"/>
            </a:endParaRPr>
          </a:p>
          <a:p>
            <a:r>
              <a:rPr lang="ja-JP" altLang="en-US" sz="1600" b="1" dirty="0">
                <a:latin typeface="+mj-ea"/>
              </a:rPr>
              <a:t>　・施設被害　・災害廃棄物発生状況</a:t>
            </a:r>
            <a:endParaRPr lang="en-US" altLang="ja-JP" sz="1600" b="1" dirty="0">
              <a:latin typeface="+mj-ea"/>
            </a:endParaRPr>
          </a:p>
          <a:p>
            <a:r>
              <a:rPr lang="ja-JP" altLang="en-US" sz="1600" b="1" dirty="0">
                <a:latin typeface="+mj-ea"/>
              </a:rPr>
              <a:t>　・仮置場　・被害及び避難者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774044" y="5228800"/>
            <a:ext cx="5309937" cy="1323439"/>
          </a:xfrm>
          <a:prstGeom prst="rect">
            <a:avLst/>
          </a:prstGeom>
          <a:solidFill>
            <a:srgbClr val="FF0000">
              <a:alpha val="35000"/>
            </a:srgbClr>
          </a:solidFill>
          <a:ln w="381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+mj-ea"/>
              </a:rPr>
              <a:t>【</a:t>
            </a:r>
            <a:r>
              <a:rPr lang="ja-JP" altLang="en-US" sz="1600" b="1" dirty="0">
                <a:latin typeface="+mj-ea"/>
              </a:rPr>
              <a:t>送付先</a:t>
            </a:r>
            <a:r>
              <a:rPr lang="en-US" altLang="ja-JP" sz="1600" b="1" dirty="0">
                <a:latin typeface="+mj-ea"/>
              </a:rPr>
              <a:t>】</a:t>
            </a:r>
          </a:p>
          <a:p>
            <a:r>
              <a:rPr lang="ja-JP" altLang="en-US" sz="1600" b="1" dirty="0">
                <a:latin typeface="+mj-ea"/>
              </a:rPr>
              <a:t>大阪府　環境農林水産部　循環型社会推進室　資源循環課</a:t>
            </a:r>
          </a:p>
          <a:p>
            <a:r>
              <a:rPr lang="ja-JP" altLang="en-US" sz="1600" b="1" dirty="0">
                <a:latin typeface="+mj-ea"/>
              </a:rPr>
              <a:t>　　　　　　　メール　</a:t>
            </a:r>
            <a:r>
              <a:rPr lang="en-US" altLang="ja-JP" sz="1600" b="1" dirty="0">
                <a:latin typeface="+mj-ea"/>
              </a:rPr>
              <a:t>junkansuishin-g03@sbox.pref.osaka.lg.jp</a:t>
            </a:r>
          </a:p>
          <a:p>
            <a:r>
              <a:rPr lang="ja-JP" altLang="en-US" sz="1600" b="1" dirty="0">
                <a:latin typeface="+mj-ea"/>
              </a:rPr>
              <a:t>　　　　　　　　ＦＡＸ　０６－６２１０－９５６１</a:t>
            </a:r>
          </a:p>
          <a:p>
            <a:r>
              <a:rPr lang="ja-JP" altLang="en-US" sz="1600" b="1" dirty="0">
                <a:latin typeface="+mj-ea"/>
              </a:rPr>
              <a:t>　　　　　　　　ＴＥＬ　０６－６２１０－９２８９ ・ ９５６２</a:t>
            </a:r>
            <a:endParaRPr lang="en-US" altLang="ja-JP" sz="1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476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9000"/>
    </mc:Choice>
    <mc:Fallback xmlns="">
      <p:transition spd="slow" advClick="0" advTm="69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最後に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4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9"/>
    </mc:Choice>
    <mc:Fallback xmlns="">
      <p:transition spd="slow" advTm="8839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F07871-BBB4-40C6-A8E8-55E19BB5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74" y="820711"/>
            <a:ext cx="11826049" cy="59007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◇</a:t>
            </a:r>
            <a:r>
              <a:rPr lang="zh-TW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災害廃棄物処理計画</a:t>
            </a:r>
            <a:r>
              <a:rPr lang="ja-JP" altLang="en-US" sz="3200" dirty="0"/>
              <a:t>策定済みの市町村：３３市町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　　　　　　　　　　　　　　　　　　　　　　　　　（策定率７７％）</a:t>
            </a:r>
            <a:endParaRPr lang="en-US" altLang="ja-JP" sz="3200" dirty="0"/>
          </a:p>
          <a:p>
            <a:pPr marL="0" indent="0">
              <a:buNone/>
            </a:pP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</a:rPr>
              <a:t>　●計画未策定の市町村</a:t>
            </a:r>
            <a:endParaRPr lang="en-US" altLang="ja-JP" dirty="0">
              <a:latin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　　</a:t>
            </a:r>
            <a:r>
              <a:rPr lang="zh-TW" altLang="en-US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災害廃棄物処理計画</a:t>
            </a:r>
            <a:r>
              <a:rPr lang="ja-JP" altLang="en-US" b="1" u="sng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の策定に向けて、検討・調整をお願いします。</a:t>
            </a:r>
            <a:endParaRPr lang="en-US" altLang="ja-JP" dirty="0">
              <a:latin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○計画策定済の市町村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</a:rPr>
              <a:t>実効性が担保できているかなど、適宜、点検・見直しをお願いします。</a:t>
            </a:r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946794-BB58-4160-B26D-8B4A0754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E5E66FD-31F0-4098-9CEF-33F73E9C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36" y="136525"/>
            <a:ext cx="11692327" cy="6841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3600" b="1" dirty="0">
                <a:latin typeface="+mn-ea"/>
                <a:ea typeface="+mn-ea"/>
              </a:rPr>
              <a:t>府内の災害廃棄物処理計画策定状況（</a:t>
            </a:r>
            <a:r>
              <a:rPr lang="en-US" altLang="ja-JP" sz="3600" b="1" dirty="0">
                <a:latin typeface="+mn-ea"/>
                <a:ea typeface="+mn-ea"/>
              </a:rPr>
              <a:t>R</a:t>
            </a:r>
            <a:r>
              <a:rPr lang="ja-JP" altLang="en-US" sz="3600" b="1" dirty="0">
                <a:latin typeface="+mn-ea"/>
                <a:ea typeface="+mn-ea"/>
              </a:rPr>
              <a:t>５</a:t>
            </a:r>
            <a:r>
              <a:rPr lang="en-US" altLang="ja-JP" sz="3600" b="1" dirty="0">
                <a:latin typeface="+mn-ea"/>
                <a:ea typeface="+mn-ea"/>
              </a:rPr>
              <a:t>.</a:t>
            </a:r>
            <a:r>
              <a:rPr lang="ja-JP" altLang="en-US" sz="3600" b="1" dirty="0">
                <a:latin typeface="+mn-ea"/>
                <a:ea typeface="+mn-ea"/>
              </a:rPr>
              <a:t>３末現在）</a:t>
            </a:r>
            <a:endParaRPr kumimoji="1" lang="ja-JP" altLang="en-US" sz="36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90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3126" y="154983"/>
            <a:ext cx="12003576" cy="637403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近年の災害や今後想定される地震での災害廃棄物発生量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12429"/>
              </p:ext>
            </p:extLst>
          </p:nvPr>
        </p:nvGraphicFramePr>
        <p:xfrm>
          <a:off x="83126" y="877477"/>
          <a:ext cx="12003576" cy="25354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1558">
                  <a:extLst>
                    <a:ext uri="{9D8B030D-6E8A-4147-A177-3AD203B41FA5}">
                      <a16:colId xmlns:a16="http://schemas.microsoft.com/office/drawing/2014/main" val="2207713597"/>
                    </a:ext>
                  </a:extLst>
                </a:gridCol>
                <a:gridCol w="1928552">
                  <a:extLst>
                    <a:ext uri="{9D8B030D-6E8A-4147-A177-3AD203B41FA5}">
                      <a16:colId xmlns:a16="http://schemas.microsoft.com/office/drawing/2014/main" val="2202177045"/>
                    </a:ext>
                  </a:extLst>
                </a:gridCol>
                <a:gridCol w="1895302">
                  <a:extLst>
                    <a:ext uri="{9D8B030D-6E8A-4147-A177-3AD203B41FA5}">
                      <a16:colId xmlns:a16="http://schemas.microsoft.com/office/drawing/2014/main" val="1110906296"/>
                    </a:ext>
                  </a:extLst>
                </a:gridCol>
                <a:gridCol w="1961804">
                  <a:extLst>
                    <a:ext uri="{9D8B030D-6E8A-4147-A177-3AD203B41FA5}">
                      <a16:colId xmlns:a16="http://schemas.microsoft.com/office/drawing/2014/main" val="170757136"/>
                    </a:ext>
                  </a:extLst>
                </a:gridCol>
                <a:gridCol w="2061556">
                  <a:extLst>
                    <a:ext uri="{9D8B030D-6E8A-4147-A177-3AD203B41FA5}">
                      <a16:colId xmlns:a16="http://schemas.microsoft.com/office/drawing/2014/main" val="1407943985"/>
                    </a:ext>
                  </a:extLst>
                </a:gridCol>
                <a:gridCol w="2094804">
                  <a:extLst>
                    <a:ext uri="{9D8B030D-6E8A-4147-A177-3AD203B41FA5}">
                      <a16:colId xmlns:a16="http://schemas.microsoft.com/office/drawing/2014/main" val="1050239110"/>
                    </a:ext>
                  </a:extLst>
                </a:gridCol>
              </a:tblGrid>
              <a:tr h="594866"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marL="107459" marR="107459" marT="53730" marB="5373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近年の災害</a:t>
                      </a:r>
                    </a:p>
                  </a:txBody>
                  <a:tcPr marL="107459" marR="107459" marT="53730" marB="53730" anchor="ctr"/>
                </a:tc>
                <a:tc hMerge="1">
                  <a:txBody>
                    <a:bodyPr/>
                    <a:lstStyle/>
                    <a:p>
                      <a:endParaRPr kumimoji="1" lang="ja-JP" altLang="en-US" sz="2100" dirty="0"/>
                    </a:p>
                  </a:txBody>
                  <a:tcPr marL="107459" marR="107459" marT="53730" marB="5373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marL="107459" marR="107459" marT="53730" marB="5373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大阪府で想定される地震</a:t>
                      </a:r>
                    </a:p>
                  </a:txBody>
                  <a:tcPr marL="107459" marR="107459" marT="53730" marB="53730" anchor="ctr"/>
                </a:tc>
                <a:tc hMerge="1">
                  <a:txBody>
                    <a:bodyPr/>
                    <a:lstStyle/>
                    <a:p>
                      <a:endParaRPr kumimoji="1" lang="ja-JP" altLang="en-US" sz="2100" dirty="0"/>
                    </a:p>
                  </a:txBody>
                  <a:tcPr marL="107459" marR="107459" marT="53730" marB="53730"/>
                </a:tc>
                <a:extLst>
                  <a:ext uri="{0D108BD9-81ED-4DB2-BD59-A6C34878D82A}">
                    <a16:rowId xmlns:a16="http://schemas.microsoft.com/office/drawing/2014/main" val="2843079729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地震名称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東日本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大震災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大阪府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北部地震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平成</a:t>
                      </a:r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30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年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台風</a:t>
                      </a:r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21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号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南海トラフ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上町断層帯</a:t>
                      </a:r>
                    </a:p>
                  </a:txBody>
                  <a:tcPr marL="107459" marR="107459" marT="53730" marB="53730" anchor="ctr"/>
                </a:tc>
                <a:extLst>
                  <a:ext uri="{0D108BD9-81ED-4DB2-BD59-A6C34878D82A}">
                    <a16:rowId xmlns:a16="http://schemas.microsoft.com/office/drawing/2014/main" val="2644277238"/>
                  </a:ext>
                </a:extLst>
              </a:tr>
              <a:tr h="979685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災害廃棄物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発生量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3,110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1.3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4.2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2,414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4,015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extLst>
                  <a:ext uri="{0D108BD9-81ED-4DB2-BD59-A6C34878D82A}">
                    <a16:rowId xmlns:a16="http://schemas.microsoft.com/office/drawing/2014/main" val="2596907808"/>
                  </a:ext>
                </a:extLst>
              </a:tr>
            </a:tbl>
          </a:graphicData>
        </a:graphic>
      </p:graphicFrame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D4CCED-59C9-4370-A88B-F2C17C1684A9}"/>
              </a:ext>
            </a:extLst>
          </p:cNvPr>
          <p:cNvSpPr txBox="1">
            <a:spLocks/>
          </p:cNvSpPr>
          <p:nvPr/>
        </p:nvSpPr>
        <p:spPr>
          <a:xfrm>
            <a:off x="19458" y="3498019"/>
            <a:ext cx="12172542" cy="14075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+mj-ea"/>
              </a:rPr>
              <a:t>（参考）平時の大阪府内での一般廃棄物の発生量：</a:t>
            </a:r>
            <a:r>
              <a:rPr lang="en-US" altLang="ja-JP" dirty="0">
                <a:latin typeface="+mj-ea"/>
              </a:rPr>
              <a:t>295</a:t>
            </a:r>
            <a:r>
              <a:rPr lang="ja-JP" altLang="en-US" dirty="0">
                <a:latin typeface="+mj-ea"/>
              </a:rPr>
              <a:t>万トン（</a:t>
            </a:r>
            <a:r>
              <a:rPr lang="en-US" altLang="ja-JP" dirty="0">
                <a:latin typeface="+mj-ea"/>
              </a:rPr>
              <a:t>R2</a:t>
            </a:r>
            <a:r>
              <a:rPr lang="ja-JP" altLang="en-US" dirty="0">
                <a:latin typeface="+mj-ea"/>
              </a:rPr>
              <a:t>）</a:t>
            </a:r>
            <a:endParaRPr lang="en-US" altLang="ja-JP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南海トラフや上町断層帯での地震では東日本大震災時の４分の３から１</a:t>
            </a:r>
            <a:r>
              <a:rPr lang="en-US" altLang="ja-JP" dirty="0">
                <a:latin typeface="+mj-ea"/>
              </a:rPr>
              <a:t>.</a:t>
            </a:r>
            <a:r>
              <a:rPr lang="ja-JP" altLang="en-US" dirty="0">
                <a:latin typeface="+mj-ea"/>
              </a:rPr>
              <a:t>３倍の災害廃棄物が発生し、これは</a:t>
            </a:r>
            <a:r>
              <a:rPr lang="ja-JP" altLang="en-US" b="1" u="sng" dirty="0">
                <a:solidFill>
                  <a:srgbClr val="FF0000"/>
                </a:solidFill>
                <a:latin typeface="+mj-ea"/>
              </a:rPr>
              <a:t>平時の約</a:t>
            </a:r>
            <a:r>
              <a:rPr lang="en-US" altLang="ja-JP" b="1" u="sng" dirty="0">
                <a:solidFill>
                  <a:srgbClr val="FF0000"/>
                </a:solidFill>
                <a:latin typeface="+mj-ea"/>
              </a:rPr>
              <a:t>8</a:t>
            </a:r>
            <a:r>
              <a:rPr lang="ja-JP" altLang="en-US" b="1" u="sng" dirty="0">
                <a:solidFill>
                  <a:srgbClr val="FF0000"/>
                </a:solidFill>
                <a:latin typeface="+mj-ea"/>
              </a:rPr>
              <a:t>～</a:t>
            </a:r>
            <a:r>
              <a:rPr lang="en-US" altLang="ja-JP" b="1" u="sng" dirty="0">
                <a:solidFill>
                  <a:srgbClr val="FF0000"/>
                </a:solidFill>
                <a:latin typeface="+mj-ea"/>
              </a:rPr>
              <a:t>13</a:t>
            </a:r>
            <a:r>
              <a:rPr lang="ja-JP" altLang="en-US" b="1" u="sng" dirty="0">
                <a:solidFill>
                  <a:srgbClr val="FF0000"/>
                </a:solidFill>
                <a:latin typeface="+mj-ea"/>
              </a:rPr>
              <a:t>年分程度の廃棄物に相当</a:t>
            </a:r>
            <a:r>
              <a:rPr lang="ja-JP" altLang="en-US" dirty="0">
                <a:latin typeface="+mj-ea"/>
              </a:rPr>
              <a:t>する</a:t>
            </a:r>
            <a:endParaRPr lang="en-US" altLang="ja-JP" dirty="0">
              <a:latin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459" y="5153566"/>
            <a:ext cx="120672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kern="100" dirty="0">
                <a:latin typeface="+mj-ea"/>
                <a:ea typeface="+mj-ea"/>
                <a:cs typeface="Times New Roman" panose="02020603050405020304" pitchFamily="18" charset="0"/>
              </a:rPr>
              <a:t>大阪市を筆頭に商業ビル等の構造物が非常に多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く</a:t>
            </a:r>
            <a:r>
              <a:rPr lang="ja-JP" altLang="ja-JP" sz="2800" kern="100" dirty="0">
                <a:latin typeface="+mj-ea"/>
                <a:ea typeface="+mj-ea"/>
                <a:cs typeface="Times New Roman" panose="02020603050405020304" pitchFamily="18" charset="0"/>
              </a:rPr>
              <a:t>、コンクリート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がら</a:t>
            </a:r>
            <a:r>
              <a:rPr lang="ja-JP" altLang="ja-JP" sz="2800" kern="100" dirty="0">
                <a:latin typeface="+mj-ea"/>
                <a:ea typeface="+mj-ea"/>
                <a:cs typeface="Times New Roman" panose="02020603050405020304" pitchFamily="18" charset="0"/>
              </a:rPr>
              <a:t>等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の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多量の「不燃性災害廃棄物」</a:t>
            </a:r>
            <a:r>
              <a:rPr lang="ja-JP" altLang="en-US" sz="2800" b="1" u="sng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の発生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が見込まれ、</a:t>
            </a:r>
            <a:r>
              <a:rPr lang="ja-JP" altLang="en-US" sz="2800" b="1" u="sng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災害廃棄物の仮置場に必要な面積は約７００～１，３００ｈａと推計</a:t>
            </a:r>
            <a:r>
              <a:rPr lang="ja-JP" altLang="en-US" sz="28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されるため、</a:t>
            </a:r>
            <a:r>
              <a:rPr lang="ja-JP" altLang="en-US" sz="2800" u="sng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仮置場候補地</a:t>
            </a:r>
            <a:r>
              <a:rPr lang="ja-JP" altLang="en-US" sz="2800" u="sng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の</a:t>
            </a:r>
            <a:r>
              <a:rPr lang="ja-JP" altLang="en-US" sz="2800" u="sng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事前検討が重要</a:t>
            </a:r>
            <a:endParaRPr lang="ja-JP" altLang="ja-JP" sz="2800" u="sng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23"/>
    </mc:Choice>
    <mc:Fallback xmlns="">
      <p:transition spd="slow" advTm="34523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4467" y="139486"/>
            <a:ext cx="11623729" cy="70221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latin typeface="+mn-ea"/>
                <a:ea typeface="+mn-ea"/>
              </a:rPr>
              <a:t>災害廃棄物に関する</a:t>
            </a:r>
            <a:r>
              <a:rPr lang="ja-JP" altLang="en-US" sz="4000" b="1" dirty="0">
                <a:latin typeface="+mn-ea"/>
                <a:ea typeface="+mn-ea"/>
              </a:rPr>
              <a:t>情報取得用</a:t>
            </a:r>
            <a:r>
              <a:rPr lang="en-US" altLang="ja-JP" sz="4000" b="1" dirty="0">
                <a:latin typeface="+mn-ea"/>
                <a:ea typeface="+mn-ea"/>
              </a:rPr>
              <a:t>HP</a:t>
            </a:r>
            <a:r>
              <a:rPr lang="ja-JP" altLang="en-US" sz="4000" b="1" dirty="0">
                <a:latin typeface="+mn-ea"/>
                <a:ea typeface="+mn-ea"/>
              </a:rPr>
              <a:t>リンク</a:t>
            </a:r>
            <a:endParaRPr kumimoji="1" lang="ja-JP" altLang="en-US" sz="4000" b="1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16618"/>
            <a:ext cx="12192000" cy="56413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3500" dirty="0">
                <a:latin typeface="+mj-ea"/>
                <a:ea typeface="+mj-ea"/>
              </a:rPr>
              <a:t>【</a:t>
            </a:r>
            <a:r>
              <a:rPr lang="ja-JP" altLang="en-US" sz="3500" dirty="0">
                <a:latin typeface="+mj-ea"/>
                <a:ea typeface="+mj-ea"/>
              </a:rPr>
              <a:t>大阪府</a:t>
            </a:r>
            <a:r>
              <a:rPr lang="en-US" altLang="ja-JP" sz="3500" dirty="0">
                <a:latin typeface="+mj-ea"/>
                <a:ea typeface="+mj-ea"/>
              </a:rPr>
              <a:t>HP】</a:t>
            </a:r>
          </a:p>
          <a:p>
            <a:r>
              <a:rPr lang="ja-JP" altLang="en-US" sz="3200" dirty="0">
                <a:latin typeface="+mj-ea"/>
                <a:ea typeface="+mj-ea"/>
              </a:rPr>
              <a:t>大阪府の災害廃棄物対策について</a:t>
            </a:r>
            <a:endParaRPr lang="en-US" altLang="ja-JP" sz="3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en-US" altLang="ja-JP" dirty="0">
                <a:latin typeface="+mj-ea"/>
                <a:ea typeface="+mj-ea"/>
                <a:hlinkClick r:id="rId3"/>
              </a:rPr>
              <a:t>http://www.pref.osaka.lg.jp/shigenjunkan/saigai/index.html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3500" dirty="0">
                <a:latin typeface="+mj-ea"/>
                <a:ea typeface="+mj-ea"/>
              </a:rPr>
              <a:t>【</a:t>
            </a:r>
            <a:r>
              <a:rPr lang="ja-JP" altLang="en-US" sz="3500" dirty="0">
                <a:latin typeface="+mj-ea"/>
                <a:ea typeface="+mj-ea"/>
              </a:rPr>
              <a:t>環境省</a:t>
            </a:r>
            <a:r>
              <a:rPr lang="en-US" altLang="ja-JP" sz="3500" dirty="0">
                <a:latin typeface="+mj-ea"/>
                <a:ea typeface="+mj-ea"/>
              </a:rPr>
              <a:t>HP】</a:t>
            </a:r>
          </a:p>
          <a:p>
            <a:r>
              <a:rPr kumimoji="1" lang="ja-JP" altLang="en-US" sz="3000" dirty="0">
                <a:latin typeface="+mj-ea"/>
                <a:ea typeface="+mj-ea"/>
              </a:rPr>
              <a:t>災害廃棄物対策フォトチャンネル：</a:t>
            </a:r>
            <a:r>
              <a:rPr lang="ja-JP" altLang="en-US" sz="3000" dirty="0">
                <a:latin typeface="+mj-ea"/>
              </a:rPr>
              <a:t>過去の災害時の記録（写真）を閲覧できる</a:t>
            </a:r>
            <a:endParaRPr kumimoji="1" lang="en-US" altLang="ja-JP" sz="3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  <a:hlinkClick r:id="rId4"/>
              </a:rPr>
              <a:t>http://kouikishori.env.go.jp/photo_channel/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en-US" altLang="ja-JP" sz="3500" dirty="0">
                <a:latin typeface="+mj-ea"/>
                <a:ea typeface="+mj-ea"/>
              </a:rPr>
              <a:t>【</a:t>
            </a:r>
            <a:r>
              <a:rPr kumimoji="1" lang="ja-JP" altLang="en-US" sz="3500" dirty="0">
                <a:latin typeface="+mj-ea"/>
                <a:ea typeface="+mj-ea"/>
              </a:rPr>
              <a:t>国立環境研究所</a:t>
            </a:r>
            <a:r>
              <a:rPr kumimoji="1" lang="en-US" altLang="ja-JP" sz="3500" dirty="0">
                <a:latin typeface="+mj-ea"/>
                <a:ea typeface="+mj-ea"/>
              </a:rPr>
              <a:t>HP】</a:t>
            </a:r>
          </a:p>
          <a:p>
            <a:r>
              <a:rPr lang="ja-JP" altLang="en-US" sz="3000" dirty="0">
                <a:latin typeface="+mj-ea"/>
                <a:ea typeface="+mj-ea"/>
              </a:rPr>
              <a:t>災害廃棄物情報プラットフォーム：研修用資料等様々な情報が閲覧できる</a:t>
            </a:r>
            <a:endParaRPr kumimoji="1" lang="en-US" altLang="ja-JP" sz="3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  <a:hlinkClick r:id="rId5"/>
              </a:rPr>
              <a:t>https://dwasteinfo.nies.go.jp/index.html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2C480497-E8F3-480E-AD61-22D60270D3B7}"/>
              </a:ext>
            </a:extLst>
          </p:cNvPr>
          <p:cNvSpPr/>
          <p:nvPr/>
        </p:nvSpPr>
        <p:spPr>
          <a:xfrm>
            <a:off x="8442960" y="1216619"/>
            <a:ext cx="3578860" cy="1297982"/>
          </a:xfrm>
          <a:prstGeom prst="wedgeRoundRectCallout">
            <a:avLst>
              <a:gd name="adj1" fmla="val -33607"/>
              <a:gd name="adj2" fmla="val 7580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ja-JP" altLang="en-US" sz="2400" b="1" smtClean="0"/>
              <a:t>参考リンク集</a:t>
            </a:r>
            <a:r>
              <a:rPr lang="ja-JP" altLang="en-US" sz="2400" b="1" smtClean="0"/>
              <a:t>の詳細</a:t>
            </a:r>
            <a:r>
              <a:rPr kumimoji="1" lang="ja-JP" altLang="en-US" sz="2400" b="1" smtClean="0"/>
              <a:t>は</a:t>
            </a:r>
            <a:endParaRPr kumimoji="1" lang="en-US" altLang="ja-JP" sz="2400" b="1" dirty="0"/>
          </a:p>
          <a:p>
            <a:pPr algn="just"/>
            <a:r>
              <a:rPr lang="ja-JP" altLang="en-US" sz="2400" b="1" dirty="0"/>
              <a:t>次の動画でご紹介します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0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70"/>
    </mc:Choice>
    <mc:Fallback xmlns="">
      <p:transition spd="slow" advTm="3357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16816" y="163469"/>
            <a:ext cx="11623250" cy="72732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n-ea"/>
                <a:ea typeface="+mn-ea"/>
              </a:rPr>
              <a:t>今後の予定</a:t>
            </a:r>
            <a:endParaRPr lang="ja-JP" altLang="en-US" sz="2800" b="1" dirty="0">
              <a:latin typeface="+mn-ea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6816" y="1278037"/>
            <a:ext cx="11623250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引き続き、大阪府内の災害廃棄物処理計画の未策定市町村に対し、支援を</a:t>
            </a:r>
            <a:r>
              <a:rPr lang="ja-JP" altLang="en-US" sz="3600" dirty="0">
                <a:latin typeface="ＭＳ Ｐゴシック" panose="020B0600070205080204" pitchFamily="50" charset="-128"/>
              </a:rPr>
              <a:t>実施。</a:t>
            </a:r>
            <a:endParaRPr lang="en-US" altLang="ja-JP" sz="3600" dirty="0">
              <a:latin typeface="ＭＳ Ｐゴシック" panose="020B0600070205080204" pitchFamily="50" charset="-128"/>
            </a:endParaRPr>
          </a:p>
          <a:p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市町村・一部事務組合向け災害廃棄物処理研修の実施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秋以降に地域別情報交換会を実施予定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適宜災害廃棄物関係の情報発信を予定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1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9"/>
    </mc:Choice>
    <mc:Fallback xmlns="">
      <p:transition spd="slow" advTm="32269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ご清聴ありがとうございました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4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5"/>
    </mc:Choice>
    <mc:Fallback xmlns="">
      <p:transition spd="slow" advTm="1133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9374" y="197765"/>
            <a:ext cx="11473312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9374" y="1290135"/>
            <a:ext cx="11473312" cy="41174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＜目的＞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災害発生時の生活ごみ、避難所ごみ、仮設トイレ等のし尿及び片付けごみ等に伴い排出される廃棄物（災害廃棄物）について、</a:t>
            </a:r>
            <a:r>
              <a:rPr lang="ja-JP" altLang="en-US" sz="36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生活環境の保全及び公衆衛生を確保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しつつ、再資源化等を図りながら、</a:t>
            </a:r>
            <a:r>
              <a:rPr lang="ja-JP" altLang="en-US" sz="36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迅速かつ適正に処理</a:t>
            </a:r>
            <a:endParaRPr lang="en-US" altLang="ja-JP" sz="3600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8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1"/>
    </mc:Choice>
    <mc:Fallback xmlns="">
      <p:transition spd="slow" advTm="1299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矢印コネクタ 27"/>
          <p:cNvCxnSpPr/>
          <p:nvPr/>
        </p:nvCxnSpPr>
        <p:spPr>
          <a:xfrm>
            <a:off x="9589611" y="1277334"/>
            <a:ext cx="0" cy="3681175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206441" y="1192492"/>
            <a:ext cx="34460" cy="5135645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3067051" y="1277334"/>
            <a:ext cx="543" cy="4688659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721964" y="584472"/>
            <a:ext cx="8616099" cy="3139125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21962" y="3848500"/>
            <a:ext cx="8616099" cy="1649697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21963" y="5552394"/>
            <a:ext cx="8616099" cy="1282038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21962" y="584472"/>
            <a:ext cx="1074658" cy="292231"/>
          </a:xfrm>
          <a:prstGeom prst="rect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21962" y="3799005"/>
            <a:ext cx="1074658" cy="292231"/>
          </a:xfrm>
          <a:prstGeom prst="rect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府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21962" y="5566536"/>
            <a:ext cx="1074658" cy="292231"/>
          </a:xfrm>
          <a:prstGeom prst="rect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市町村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906867" y="985104"/>
            <a:ext cx="1960774" cy="292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廃棄物処理法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052546" y="985103"/>
            <a:ext cx="6005855" cy="292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災害対策基本法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052546" y="1870828"/>
            <a:ext cx="3784173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環境省防災業務計画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052546" y="2318406"/>
            <a:ext cx="3784173" cy="69149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災害廃棄物対策指針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273093" y="2676433"/>
            <a:ext cx="3455116" cy="2600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大規模災害発生時における災害廃棄物対策行動指針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8315031" y="2055043"/>
            <a:ext cx="1752894" cy="8814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処理指針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大規模災害時</a:t>
            </a:r>
            <a:r>
              <a:rPr lang="en-US" altLang="ja-JP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24526" y="4095164"/>
            <a:ext cx="3304827" cy="4385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大阪府地域防災計画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916392" y="1593127"/>
            <a:ext cx="1914418" cy="608049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基本方針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（環境大臣）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954491" y="2408520"/>
            <a:ext cx="1913642" cy="952129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廃棄物処理施設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整備計画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268816" y="4171365"/>
            <a:ext cx="2592662" cy="857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循環型社会推進計画</a:t>
            </a:r>
            <a:endParaRPr lang="en-US" altLang="ja-JP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（廃棄物処理計画）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762375" y="4958510"/>
            <a:ext cx="3161037" cy="374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8058150" y="4996610"/>
            <a:ext cx="2130457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実行計画（災害時）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259292" y="5965993"/>
            <a:ext cx="2602187" cy="448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一般廃棄物処理計画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092272" y="5842169"/>
            <a:ext cx="3193717" cy="30403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地域防災計画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762375" y="6382335"/>
            <a:ext cx="3161037" cy="37885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災害廃棄物処理計画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7934325" y="6468954"/>
            <a:ext cx="2301906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実行計画（災害時）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1721962" y="48725"/>
            <a:ext cx="8616099" cy="427341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大阪府災害廃棄物処理計画と関係法令（関係計画）</a:t>
            </a:r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8073172" y="1277333"/>
            <a:ext cx="1964" cy="2813902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4052546" y="1418437"/>
            <a:ext cx="5036266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防災基本計画</a:t>
            </a:r>
          </a:p>
        </p:txBody>
      </p:sp>
      <p:sp>
        <p:nvSpPr>
          <p:cNvPr id="47" name="上下矢印 46"/>
          <p:cNvSpPr/>
          <p:nvPr/>
        </p:nvSpPr>
        <p:spPr>
          <a:xfrm>
            <a:off x="3332375" y="5057776"/>
            <a:ext cx="163300" cy="89212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9" name="上下矢印 48"/>
          <p:cNvSpPr/>
          <p:nvPr/>
        </p:nvSpPr>
        <p:spPr>
          <a:xfrm>
            <a:off x="5471218" y="5332745"/>
            <a:ext cx="180834" cy="1044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上下矢印 55"/>
          <p:cNvSpPr/>
          <p:nvPr/>
        </p:nvSpPr>
        <p:spPr>
          <a:xfrm>
            <a:off x="9494924" y="5320201"/>
            <a:ext cx="180834" cy="1129348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7" name="上下矢印 56"/>
          <p:cNvSpPr/>
          <p:nvPr/>
        </p:nvSpPr>
        <p:spPr>
          <a:xfrm>
            <a:off x="7438451" y="4552779"/>
            <a:ext cx="179486" cy="1260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31" name="直線矢印コネクタ 30"/>
          <p:cNvCxnSpPr>
            <a:endCxn id="22" idx="1"/>
          </p:cNvCxnSpPr>
          <p:nvPr/>
        </p:nvCxnSpPr>
        <p:spPr>
          <a:xfrm flipV="1">
            <a:off x="6923411" y="5142725"/>
            <a:ext cx="1134738" cy="3046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052546" y="3108977"/>
            <a:ext cx="3784173" cy="49798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＜近畿ブロック＞</a:t>
            </a:r>
            <a:endParaRPr lang="en-US" altLang="ja-JP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大規模災害発生時における災害廃棄物対策行動計画</a:t>
            </a:r>
          </a:p>
        </p:txBody>
      </p:sp>
      <p:sp>
        <p:nvSpPr>
          <p:cNvPr id="62" name="上下矢印 61"/>
          <p:cNvSpPr/>
          <p:nvPr/>
        </p:nvSpPr>
        <p:spPr>
          <a:xfrm>
            <a:off x="5987748" y="4553246"/>
            <a:ext cx="144000" cy="396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68" name="直線矢印コネクタ 67"/>
          <p:cNvCxnSpPr/>
          <p:nvPr/>
        </p:nvCxnSpPr>
        <p:spPr>
          <a:xfrm flipV="1">
            <a:off x="6913886" y="6609575"/>
            <a:ext cx="1010914" cy="3046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上下矢印 68"/>
          <p:cNvSpPr/>
          <p:nvPr/>
        </p:nvSpPr>
        <p:spPr>
          <a:xfrm>
            <a:off x="6225875" y="6143922"/>
            <a:ext cx="128183" cy="216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092373" y="4647530"/>
            <a:ext cx="12874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相互に整合を図る。）</a:t>
            </a:r>
          </a:p>
        </p:txBody>
      </p:sp>
      <p:sp>
        <p:nvSpPr>
          <p:cNvPr id="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125200" y="6356350"/>
            <a:ext cx="10668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2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8"/>
    </mc:Choice>
    <mc:Fallback xmlns="">
      <p:transition spd="slow" advTm="1789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8488" y="120275"/>
            <a:ext cx="11902698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995673"/>
            <a:ext cx="12817098" cy="60016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＜基本的考え方＞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・近畿圏を中心に広域処理体制を整備（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３年以内の処理完了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を目指す）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・災害廃棄物の仮置場候補地を平常時から検討・抽出し、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発災後速やか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に仮置場を設置</a:t>
            </a:r>
            <a:endParaRPr lang="en-US" altLang="ja-JP" sz="3200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・「不燃性災害廃棄物」を復興資材として可能な限り再生利用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・災害廃棄物の概ね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％を再生利用し可能な限り最終処分量を減らす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ことを目指す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・最終処分場を平常時から検討・抽出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90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1"/>
    </mc:Choice>
    <mc:Fallback xmlns="">
      <p:transition spd="slow" advTm="2351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48343" y="197765"/>
            <a:ext cx="11438294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9435" y="900145"/>
            <a:ext cx="11388174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＜国、大阪府、市町村の主な役割＞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81783"/>
              </p:ext>
            </p:extLst>
          </p:nvPr>
        </p:nvGraphicFramePr>
        <p:xfrm>
          <a:off x="196676" y="1609781"/>
          <a:ext cx="11792123" cy="502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568">
                  <a:extLst>
                    <a:ext uri="{9D8B030D-6E8A-4147-A177-3AD203B41FA5}">
                      <a16:colId xmlns:a16="http://schemas.microsoft.com/office/drawing/2014/main" val="3713914735"/>
                    </a:ext>
                  </a:extLst>
                </a:gridCol>
                <a:gridCol w="9834555">
                  <a:extLst>
                    <a:ext uri="{9D8B030D-6E8A-4147-A177-3AD203B41FA5}">
                      <a16:colId xmlns:a16="http://schemas.microsoft.com/office/drawing/2014/main" val="136870362"/>
                    </a:ext>
                  </a:extLst>
                </a:gridCol>
              </a:tblGrid>
              <a:tr h="11197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国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・財政措置、専門家の派遣等の支援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・人的な災害廃棄物処理支援ネットワークである「</a:t>
                      </a:r>
                      <a:r>
                        <a:rPr kumimoji="1" lang="en-US" altLang="ja-JP" sz="18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D.Waste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-Net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」を活用した人材派遣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558379"/>
                  </a:ext>
                </a:extLst>
              </a:tr>
              <a:tr h="21025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大阪府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・被災市町村からの支援要請を取りまとめ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・市町村間の調整や協定団体に支援要請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・環境省や関西広域連合に支援要請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・災害廃棄物処理の実行計画の作成、見直し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・市町村から処理委託を受けた場合は、処理を実施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・他自治体等からの災害廃棄物処理に係る受援体制の確立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479187"/>
                  </a:ext>
                </a:extLst>
              </a:tr>
              <a:tr h="18015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市町村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ja-JP" altLang="en-US" sz="25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災害時の生活ごみやし尿、災害廃棄物の処理</a:t>
                      </a:r>
                      <a:endParaRPr kumimoji="1" lang="en-US" altLang="ja-JP" sz="25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・災害廃棄物の仮置場の選定・設置</a:t>
                      </a: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・災害廃棄物処理の実行計画の作成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・被災状況・災害廃棄物の発生状況を把握し必要に応じて支援要請（府と連携）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・他自治体等からの災害廃棄物処理に係る受援体制の確立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7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8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67"/>
    </mc:Choice>
    <mc:Fallback xmlns="">
      <p:transition spd="slow" advTm="1886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61257" y="197765"/>
            <a:ext cx="11684000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1257" y="914659"/>
            <a:ext cx="1168400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＜府の災害廃棄物対策＞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760024"/>
              </p:ext>
            </p:extLst>
          </p:nvPr>
        </p:nvGraphicFramePr>
        <p:xfrm>
          <a:off x="177986" y="1609379"/>
          <a:ext cx="11883385" cy="455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719">
                  <a:extLst>
                    <a:ext uri="{9D8B030D-6E8A-4147-A177-3AD203B41FA5}">
                      <a16:colId xmlns:a16="http://schemas.microsoft.com/office/drawing/2014/main" val="3713914735"/>
                    </a:ext>
                  </a:extLst>
                </a:gridCol>
                <a:gridCol w="9910666">
                  <a:extLst>
                    <a:ext uri="{9D8B030D-6E8A-4147-A177-3AD203B41FA5}">
                      <a16:colId xmlns:a16="http://schemas.microsoft.com/office/drawing/2014/main" val="136870362"/>
                    </a:ext>
                  </a:extLst>
                </a:gridCol>
              </a:tblGrid>
              <a:tr h="17506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災害応急対応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発災～</a:t>
                      </a:r>
                      <a:r>
                        <a:rPr kumimoji="1" lang="en-US" altLang="ja-JP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</a:t>
                      </a:r>
                      <a:r>
                        <a:rPr kumimoji="1" lang="en-US" altLang="ja-JP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  <a:endParaRPr kumimoji="1" lang="ja-JP" altLang="en-US" sz="17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・市町村のし尿・生活ごみ等処理の支援、災害廃棄物処理を円滑に実施するための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準備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（連絡体制の整備、被害状況等の情報収集、一次仮置場設置状況の確認、災害廃棄物発生量の推計、仮置場必要面積の推計、二次仮置場の設置検討　等）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・市町村に対する支援・技術的助言</a:t>
                      </a: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558379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復旧復興対応</a:t>
                      </a:r>
                      <a:endParaRPr kumimoji="1" lang="en-US" altLang="ja-JP" sz="1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発災～３年</a:t>
                      </a:r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  <a:endParaRPr kumimoji="1" lang="ja-JP" altLang="en-US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・災害廃棄物の計画的な処理</a:t>
                      </a:r>
                      <a:endParaRPr kumimoji="1" lang="en-US" altLang="ja-JP" sz="1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（一次仮置場の運用状況等の確認、地域内での処理検討、広域処理に係る連絡調整、災害廃棄物発生量の見直し、二次仮置場の整備開始、実行計画の策定　等）</a:t>
                      </a: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479187"/>
                  </a:ext>
                </a:extLst>
              </a:tr>
              <a:tr h="13784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事前準備</a:t>
                      </a:r>
                      <a:endParaRPr kumimoji="1" lang="en-US" altLang="ja-JP" sz="1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（研修・訓練等）</a:t>
                      </a:r>
                      <a:endParaRPr kumimoji="1" lang="en-US" altLang="ja-JP" sz="1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平常時</a:t>
                      </a:r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  <a:endParaRPr kumimoji="1" lang="ja-JP" altLang="en-US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・環境省や市町村と連携して、災害廃棄物処理の研修・ワークショップ等の実施により、市町村の　</a:t>
                      </a:r>
                      <a:endParaRPr kumimoji="1" lang="en-US" altLang="ja-JP" sz="1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災害廃棄物処理計画の策定や計画の実効性確保を支援</a:t>
                      </a:r>
                      <a:endParaRPr kumimoji="1" lang="en-US" altLang="ja-JP" sz="1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・危機管理室や民間団体（ボランティア関係・社会福祉協議会・ＮＰＯ団体・産業資源循環協会）と</a:t>
                      </a:r>
                      <a:endParaRPr kumimoji="1" lang="en-US" altLang="ja-JP" sz="1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の連携</a:t>
                      </a: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7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4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7"/>
    </mc:Choice>
    <mc:Fallback xmlns="">
      <p:transition spd="slow" advTm="2106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4572</Words>
  <Application>Microsoft Office PowerPoint</Application>
  <PresentationFormat>ワイド画面</PresentationFormat>
  <Paragraphs>625</Paragraphs>
  <Slides>42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3" baseType="lpstr">
      <vt:lpstr>ＭＳ Ｐゴシック</vt:lpstr>
      <vt:lpstr>ＭＳ Ｐゴシック 本文</vt:lpstr>
      <vt:lpstr>ＭＳ ゴシック</vt:lpstr>
      <vt:lpstr>ＭＳ 明朝</vt:lpstr>
      <vt:lpstr>メイリオ</vt:lpstr>
      <vt:lpstr>小塚ゴシック Pr6N M</vt:lpstr>
      <vt:lpstr>游ゴシック</vt:lpstr>
      <vt:lpstr>Arial</vt:lpstr>
      <vt:lpstr>Georgia</vt:lpstr>
      <vt:lpstr>Times New Roman</vt:lpstr>
      <vt:lpstr>Office テーマ</vt:lpstr>
      <vt:lpstr>令和５年度　大阪府災害廃棄物対策 市町村・一部事務組合向け基礎研修</vt:lpstr>
      <vt:lpstr>１．大阪府災害廃棄物処理計画  ２．災害廃棄物対応の流れ  ３．災害時における報告の流れ</vt:lpstr>
      <vt:lpstr>１．大阪府災害廃棄物処理計画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２．災害廃棄物対応の流れ</vt:lpstr>
      <vt:lpstr>PowerPoint プレゼンテーション</vt:lpstr>
      <vt:lpstr>PowerPoint プレゼンテーション</vt:lpstr>
      <vt:lpstr>①　発災～６時間の街の様子</vt:lpstr>
      <vt:lpstr>PowerPoint プレゼンテーション</vt:lpstr>
      <vt:lpstr>PowerPoint プレゼンテーション</vt:lpstr>
      <vt:lpstr>災害時のごみ出しについて</vt:lpstr>
      <vt:lpstr>③　発災２～３日後の街の様子</vt:lpstr>
      <vt:lpstr>PowerPoint プレゼンテーション</vt:lpstr>
      <vt:lpstr>発災後初動期に市町村に求められる事項（仮置場の設置）</vt:lpstr>
      <vt:lpstr>発災後初動期に市町村に求められる事項：混廃化防止</vt:lpstr>
      <vt:lpstr>④　発災～１週間後の街の様子</vt:lpstr>
      <vt:lpstr>PowerPoint プレゼンテーション</vt:lpstr>
      <vt:lpstr>⑤　発災～２週間後の仮置場の様子</vt:lpstr>
      <vt:lpstr>PowerPoint プレゼンテーション</vt:lpstr>
      <vt:lpstr>PowerPoint プレゼンテーション</vt:lpstr>
      <vt:lpstr>発災後初動期に市町村に求められる事項：初動対応体制の構築</vt:lpstr>
      <vt:lpstr>発災後初動期に市町村に求められる事項（受援体制の構築）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３．災害時における報告の流れ</vt:lpstr>
      <vt:lpstr>PowerPoint プレゼンテーション</vt:lpstr>
      <vt:lpstr>最後に</vt:lpstr>
      <vt:lpstr>府内の災害廃棄物処理計画策定状況（R５.３末現在）</vt:lpstr>
      <vt:lpstr>災害廃棄物に関する情報取得用HPリンク</vt:lpstr>
      <vt:lpstr>PowerPoint プレゼンテーション</vt:lpstr>
      <vt:lpstr>ご清聴ありがとうございました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2023-07-31T10:41:18Z</dcterms:created>
  <dcterms:modified xsi:type="dcterms:W3CDTF">2023-07-31T10:48:53Z</dcterms:modified>
</cp:coreProperties>
</file>