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bookmarkIdSeed="2">
  <p:sldMasterIdLst>
    <p:sldMasterId id="2147484380" r:id="rId1"/>
  </p:sldMasterIdLst>
  <p:notesMasterIdLst>
    <p:notesMasterId r:id="rId8"/>
  </p:notesMasterIdLst>
  <p:handoutMasterIdLst>
    <p:handoutMasterId r:id="rId9"/>
  </p:handoutMasterIdLst>
  <p:sldIdLst>
    <p:sldId id="463" r:id="rId2"/>
    <p:sldId id="441" r:id="rId3"/>
    <p:sldId id="454" r:id="rId4"/>
    <p:sldId id="465" r:id="rId5"/>
    <p:sldId id="466" r:id="rId6"/>
    <p:sldId id="460" r:id="rId7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3F7"/>
    <a:srgbClr val="92B5D3"/>
    <a:srgbClr val="FFFFFF"/>
    <a:srgbClr val="DAE9F6"/>
    <a:srgbClr val="B5C1E1"/>
    <a:srgbClr val="FFCCFF"/>
    <a:srgbClr val="9DC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スタイル (中間)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94434" autoAdjust="0"/>
  </p:normalViewPr>
  <p:slideViewPr>
    <p:cSldViewPr>
      <p:cViewPr varScale="1">
        <p:scale>
          <a:sx n="117" d="100"/>
          <a:sy n="117" d="100"/>
        </p:scale>
        <p:origin x="121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2949787" cy="496967"/>
          </a:xfrm>
          <a:prstGeom prst="rect">
            <a:avLst/>
          </a:prstGeom>
        </p:spPr>
        <p:txBody>
          <a:bodyPr vert="horz" lIns="91410" tIns="45708" rIns="91410" bIns="4570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842" y="4"/>
            <a:ext cx="2949787" cy="496967"/>
          </a:xfrm>
          <a:prstGeom prst="rect">
            <a:avLst/>
          </a:prstGeom>
        </p:spPr>
        <p:txBody>
          <a:bodyPr vert="horz" lIns="91410" tIns="45708" rIns="91410" bIns="45708" rtlCol="0"/>
          <a:lstStyle>
            <a:lvl1pPr algn="r">
              <a:defRPr sz="1200"/>
            </a:lvl1pPr>
          </a:lstStyle>
          <a:p>
            <a:fld id="{F8F4B279-546B-4566-BB86-CCD863FE3373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650"/>
            <a:ext cx="2949787" cy="496967"/>
          </a:xfrm>
          <a:prstGeom prst="rect">
            <a:avLst/>
          </a:prstGeom>
        </p:spPr>
        <p:txBody>
          <a:bodyPr vert="horz" lIns="91410" tIns="45708" rIns="91410" bIns="4570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842" y="9440650"/>
            <a:ext cx="2949787" cy="496967"/>
          </a:xfrm>
          <a:prstGeom prst="rect">
            <a:avLst/>
          </a:prstGeom>
        </p:spPr>
        <p:txBody>
          <a:bodyPr vert="horz" lIns="91410" tIns="45708" rIns="91410" bIns="45708" rtlCol="0" anchor="b"/>
          <a:lstStyle>
            <a:lvl1pPr algn="r">
              <a:defRPr sz="1200"/>
            </a:lvl1pPr>
          </a:lstStyle>
          <a:p>
            <a:fld id="{90BC2F04-CB75-4FF3-B9EF-B9D8468883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5941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49575" cy="496888"/>
          </a:xfrm>
          <a:prstGeom prst="rect">
            <a:avLst/>
          </a:prstGeom>
        </p:spPr>
        <p:txBody>
          <a:bodyPr vert="horz" lIns="91410" tIns="45708" rIns="91410" bIns="4570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42" y="0"/>
            <a:ext cx="2949575" cy="496888"/>
          </a:xfrm>
          <a:prstGeom prst="rect">
            <a:avLst/>
          </a:prstGeom>
        </p:spPr>
        <p:txBody>
          <a:bodyPr vert="horz" lIns="91410" tIns="45708" rIns="91410" bIns="45708" rtlCol="0"/>
          <a:lstStyle>
            <a:lvl1pPr algn="r">
              <a:defRPr sz="1200"/>
            </a:lvl1pPr>
          </a:lstStyle>
          <a:p>
            <a:fld id="{3A7D4995-71F8-4FD2-B741-EB692C4C985C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0" tIns="45708" rIns="91410" bIns="4570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10" tIns="45708" rIns="91410" bIns="4570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4" y="9440863"/>
            <a:ext cx="2949575" cy="496887"/>
          </a:xfrm>
          <a:prstGeom prst="rect">
            <a:avLst/>
          </a:prstGeom>
        </p:spPr>
        <p:txBody>
          <a:bodyPr vert="horz" lIns="91410" tIns="45708" rIns="91410" bIns="4570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42" y="9440863"/>
            <a:ext cx="2949575" cy="496887"/>
          </a:xfrm>
          <a:prstGeom prst="rect">
            <a:avLst/>
          </a:prstGeom>
        </p:spPr>
        <p:txBody>
          <a:bodyPr vert="horz" lIns="91410" tIns="45708" rIns="91410" bIns="45708" rtlCol="0" anchor="b"/>
          <a:lstStyle>
            <a:lvl1pPr algn="r">
              <a:defRPr sz="1200"/>
            </a:lvl1pPr>
          </a:lstStyle>
          <a:p>
            <a:fld id="{252CC739-2C19-4987-9473-A53E87E444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130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2CC739-2C19-4987-9473-A53E87E4448B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6503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CC739-2C19-4987-9473-A53E87E4448B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4200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CC739-2C19-4987-9473-A53E87E4448B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6248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9441-E778-46E2-9072-D9E0E2A9E1CF}" type="datetime1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0559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8227-1457-4F23-9F49-FEC451472643}" type="datetime1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3994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769F8-7E42-44CA-834B-58D976EAFCF9}" type="datetime1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3928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A42C1-6DA8-4E87-8CC9-F7AC1F2432EB}" type="datetime1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5047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424F2-2534-4E2E-98B7-6C01870B28F8}" type="datetime1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2721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9F997-8AE3-49E9-A3C8-410953056C30}" type="datetime1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1258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AA54F-FBA8-4B52-B0B6-90644E938BE0}" type="datetime1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7325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2180B-066C-4B33-9866-DF17A2270C18}" type="datetime1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4943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F57DA-19DE-408E-A972-18C83B513BDA}" type="datetime1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8577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D222-3872-4908-9588-C6DBCAF12C8A}" type="datetime1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7755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8910D-4704-4575-A1CE-57C3D2735209}" type="datetime1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0792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90758-9826-4095-AEED-42F992C26181}" type="datetime1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185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1" r:id="rId1"/>
    <p:sldLayoutId id="2147484382" r:id="rId2"/>
    <p:sldLayoutId id="2147484383" r:id="rId3"/>
    <p:sldLayoutId id="2147484384" r:id="rId4"/>
    <p:sldLayoutId id="2147484385" r:id="rId5"/>
    <p:sldLayoutId id="2147484386" r:id="rId6"/>
    <p:sldLayoutId id="2147484387" r:id="rId7"/>
    <p:sldLayoutId id="2147484388" r:id="rId8"/>
    <p:sldLayoutId id="2147484389" r:id="rId9"/>
    <p:sldLayoutId id="2147484390" r:id="rId10"/>
    <p:sldLayoutId id="214748439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0" y="26112"/>
            <a:ext cx="9137847" cy="43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地域生活支援拠点等の充実・強化について</a:t>
            </a:r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>
          <a:xfrm>
            <a:off x="7004248" y="6453337"/>
            <a:ext cx="2133600" cy="365125"/>
          </a:xfrm>
        </p:spPr>
        <p:txBody>
          <a:bodyPr/>
          <a:lstStyle/>
          <a:p>
            <a:fld id="{1C2C60DF-5D73-46A2-8FFF-B4A756D3B2D0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8BE91F2-5A00-40FA-B69F-E1750132A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711194"/>
            <a:ext cx="8640960" cy="6102181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96D232C-FEC4-477D-900E-0A98968C3890}"/>
              </a:ext>
            </a:extLst>
          </p:cNvPr>
          <p:cNvSpPr txBox="1"/>
          <p:nvPr/>
        </p:nvSpPr>
        <p:spPr>
          <a:xfrm>
            <a:off x="5292080" y="6453337"/>
            <a:ext cx="3622409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000" dirty="0"/>
              <a:t>令和</a:t>
            </a:r>
            <a:r>
              <a:rPr kumimoji="1" lang="en-US" altLang="ja-JP" sz="1000" dirty="0"/>
              <a:t>6</a:t>
            </a:r>
            <a:r>
              <a:rPr kumimoji="1" lang="ja-JP" altLang="en-US" sz="1000" dirty="0"/>
              <a:t>年</a:t>
            </a:r>
            <a:r>
              <a:rPr kumimoji="1" lang="en-US" altLang="ja-JP" sz="1000" dirty="0"/>
              <a:t>2</a:t>
            </a:r>
            <a:r>
              <a:rPr kumimoji="1" lang="ja-JP" altLang="en-US" sz="1000" dirty="0"/>
              <a:t>月</a:t>
            </a:r>
            <a:r>
              <a:rPr kumimoji="1" lang="en-US" altLang="ja-JP" sz="1000" dirty="0"/>
              <a:t>6</a:t>
            </a:r>
            <a:r>
              <a:rPr kumimoji="1" lang="ja-JP" altLang="en-US" sz="1000" dirty="0"/>
              <a:t>日障害福祉サービス等報酬改定検討チームより</a:t>
            </a: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937BB82E-1AB6-4985-B116-9BB479649E58}"/>
              </a:ext>
            </a:extLst>
          </p:cNvPr>
          <p:cNvSpPr txBox="1">
            <a:spLocks/>
          </p:cNvSpPr>
          <p:nvPr/>
        </p:nvSpPr>
        <p:spPr>
          <a:xfrm>
            <a:off x="36182" y="476672"/>
            <a:ext cx="4247786" cy="272503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１．令和６年度障がい福祉サービス等報酬改定について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C2A913C-FFC6-437F-ABB9-99B60F6DF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92" y="692696"/>
            <a:ext cx="9071634" cy="1402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5E3678E-98ED-3FDC-C743-C323F93D5038}"/>
              </a:ext>
            </a:extLst>
          </p:cNvPr>
          <p:cNvSpPr txBox="1"/>
          <p:nvPr/>
        </p:nvSpPr>
        <p:spPr>
          <a:xfrm>
            <a:off x="8071048" y="93159"/>
            <a:ext cx="936104" cy="307777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資料６</a:t>
            </a:r>
            <a:endParaRPr kumimoji="1" lang="en-US" altLang="ja-JP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8970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0" y="26112"/>
            <a:ext cx="9137847" cy="43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地域生活支援拠点等の充実・強化について</a:t>
            </a:r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>
          <a:xfrm>
            <a:off x="7004248" y="6453337"/>
            <a:ext cx="2133600" cy="365125"/>
          </a:xfrm>
        </p:spPr>
        <p:txBody>
          <a:bodyPr/>
          <a:lstStyle/>
          <a:p>
            <a:fld id="{1C2C60DF-5D73-46A2-8FFF-B4A756D3B2D0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071048" y="93159"/>
            <a:ext cx="936104" cy="307777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資料６</a:t>
            </a:r>
            <a:endParaRPr kumimoji="1" lang="en-US" altLang="ja-JP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E2047AE-E8A8-4F3E-B29B-B9A7E03E7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720838"/>
            <a:ext cx="8640960" cy="6102856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F06BF2F-93E8-49E7-B0B4-F3226B5873A4}"/>
              </a:ext>
            </a:extLst>
          </p:cNvPr>
          <p:cNvSpPr txBox="1"/>
          <p:nvPr/>
        </p:nvSpPr>
        <p:spPr>
          <a:xfrm>
            <a:off x="5198063" y="6510197"/>
            <a:ext cx="3622409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000" dirty="0"/>
              <a:t>令和</a:t>
            </a:r>
            <a:r>
              <a:rPr kumimoji="1" lang="en-US" altLang="ja-JP" sz="1000" dirty="0"/>
              <a:t>6</a:t>
            </a:r>
            <a:r>
              <a:rPr kumimoji="1" lang="ja-JP" altLang="en-US" sz="1000" dirty="0"/>
              <a:t>年</a:t>
            </a:r>
            <a:r>
              <a:rPr kumimoji="1" lang="en-US" altLang="ja-JP" sz="1000" dirty="0"/>
              <a:t>2</a:t>
            </a:r>
            <a:r>
              <a:rPr kumimoji="1" lang="ja-JP" altLang="en-US" sz="1000" dirty="0"/>
              <a:t>月</a:t>
            </a:r>
            <a:r>
              <a:rPr kumimoji="1" lang="en-US" altLang="ja-JP" sz="1000" dirty="0"/>
              <a:t>6</a:t>
            </a:r>
            <a:r>
              <a:rPr kumimoji="1" lang="ja-JP" altLang="en-US" sz="1000" dirty="0"/>
              <a:t>日障害福祉サービス等報酬改定検討チームより</a:t>
            </a: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67113CF4-C5AD-48CB-927C-3DE61CD18536}"/>
              </a:ext>
            </a:extLst>
          </p:cNvPr>
          <p:cNvSpPr txBox="1">
            <a:spLocks/>
          </p:cNvSpPr>
          <p:nvPr/>
        </p:nvSpPr>
        <p:spPr>
          <a:xfrm>
            <a:off x="36182" y="476672"/>
            <a:ext cx="4247786" cy="272503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１．令和６年度障がい福祉サービス等報酬改定について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A8068C36-F5EF-44ED-98C5-E92339196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92" y="692696"/>
            <a:ext cx="9071634" cy="14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7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182" y="476672"/>
            <a:ext cx="4247786" cy="272503"/>
          </a:xfrm>
        </p:spPr>
        <p:txBody>
          <a:bodyPr>
            <a:normAutofit fontScale="90000"/>
          </a:bodyPr>
          <a:lstStyle/>
          <a:p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２．府内の地域生活支援拠点等の整備状況</a:t>
            </a:r>
            <a:endParaRPr kumimoji="1" lang="ja-JP" altLang="en-US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92" y="692696"/>
            <a:ext cx="9071634" cy="140220"/>
          </a:xfrm>
          <a:prstGeom prst="rect">
            <a:avLst/>
          </a:prstGeom>
        </p:spPr>
      </p:pic>
      <p:sp>
        <p:nvSpPr>
          <p:cNvPr id="7" name="タイトル 1"/>
          <p:cNvSpPr txBox="1">
            <a:spLocks/>
          </p:cNvSpPr>
          <p:nvPr/>
        </p:nvSpPr>
        <p:spPr>
          <a:xfrm>
            <a:off x="0" y="26112"/>
            <a:ext cx="9137847" cy="43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地域生活支援拠点等について</a:t>
            </a: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0" y="26112"/>
            <a:ext cx="9137847" cy="43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地域生活支援拠点等の充実・強化について</a:t>
            </a:r>
          </a:p>
        </p:txBody>
      </p:sp>
      <p:sp>
        <p:nvSpPr>
          <p:cNvPr id="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6184" y="836711"/>
            <a:ext cx="9072320" cy="1743001"/>
          </a:xfrm>
          <a:ln>
            <a:solidFill>
              <a:schemeClr val="dk1"/>
            </a:solidFill>
            <a:prstDash val="solid"/>
          </a:ln>
        </p:spPr>
        <p:txBody>
          <a:bodyPr anchor="ctr">
            <a:noAutofit/>
          </a:bodyPr>
          <a:lstStyle/>
          <a:p>
            <a:pPr>
              <a:lnSpc>
                <a:spcPts val="1800"/>
              </a:lnSpc>
              <a:spcBef>
                <a:spcPts val="300"/>
              </a:spcBef>
              <a:buFont typeface="Wingdings" panose="05000000000000000000" pitchFamily="2" charset="2"/>
              <a:buChar char="u"/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令和５年度に３市町が新たに地域生活支援拠点等を整備し、令和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月末時点で、府内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43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市町村のうち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40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市町村が整備済み。未整備は３市町。 （データ１）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u"/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令和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月末時点で整備済の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38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市町村のうち、緊急時の受入・対応については、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38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か所全てで備えている。 体験の機会・場については、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か所で整備している。（データ２）</a:t>
            </a:r>
          </a:p>
          <a:p>
            <a:pPr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u"/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令和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月１日時点で、拠点コーディネーターを配置している市町村は１１か所。（データ３）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12" name="表 11">
            <a:extLst>
              <a:ext uri="{FF2B5EF4-FFF2-40B4-BE49-F238E27FC236}">
                <a16:creationId xmlns:a16="http://schemas.microsoft.com/office/drawing/2014/main" id="{7C572FFD-D2A6-4D0F-94F8-CDA54E150D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017967"/>
              </p:ext>
            </p:extLst>
          </p:nvPr>
        </p:nvGraphicFramePr>
        <p:xfrm>
          <a:off x="91385" y="3389853"/>
          <a:ext cx="4336599" cy="3135491"/>
        </p:xfrm>
        <a:graphic>
          <a:graphicData uri="http://schemas.openxmlformats.org/drawingml/2006/table">
            <a:tbl>
              <a:tblPr firstRow="1" bandRow="1"/>
              <a:tblGrid>
                <a:gridCol w="808207">
                  <a:extLst>
                    <a:ext uri="{9D8B030D-6E8A-4147-A177-3AD203B41FA5}">
                      <a16:colId xmlns:a16="http://schemas.microsoft.com/office/drawing/2014/main" val="1901426002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3926221096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4222416362"/>
                    </a:ext>
                  </a:extLst>
                </a:gridCol>
              </a:tblGrid>
              <a:tr h="291173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2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整備年度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箇所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市町村名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2417106"/>
                  </a:ext>
                </a:extLst>
              </a:tr>
              <a:tr h="291173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 b="0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H28</a:t>
                      </a:r>
                      <a:r>
                        <a:rPr kumimoji="1" lang="ja-JP" altLang="en-US" sz="1200" b="0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年度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r"/>
                      <a:r>
                        <a:rPr kumimoji="1" lang="en-US" altLang="ja-JP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r>
                        <a:rPr kumimoji="1" lang="ja-JP" altLang="en-US" sz="1200" spc="-15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豊中市、吹田市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95869"/>
                  </a:ext>
                </a:extLst>
              </a:tr>
              <a:tr h="291173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 b="0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H29</a:t>
                      </a:r>
                      <a:r>
                        <a:rPr kumimoji="1" lang="ja-JP" altLang="en-US" sz="1200" b="0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年度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r"/>
                      <a:r>
                        <a:rPr kumimoji="1" lang="en-US" altLang="ja-JP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r>
                        <a:rPr kumimoji="1" lang="ja-JP" altLang="en-US" sz="1200" spc="-15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堺市、富田林市、河内長野市、大阪狭山市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4882827"/>
                  </a:ext>
                </a:extLst>
              </a:tr>
              <a:tr h="291173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 b="0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H30</a:t>
                      </a:r>
                      <a:r>
                        <a:rPr kumimoji="1" lang="ja-JP" altLang="en-US" sz="1200" b="0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年度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r"/>
                      <a:r>
                        <a:rPr kumimoji="1" lang="en-US" altLang="ja-JP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r>
                        <a:rPr kumimoji="1" lang="ja-JP" altLang="en-US" sz="1200" spc="-15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守口市、能勢町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035981"/>
                  </a:ext>
                </a:extLst>
              </a:tr>
              <a:tr h="291173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 b="0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R</a:t>
                      </a:r>
                      <a:r>
                        <a:rPr kumimoji="1" lang="ja-JP" altLang="en-US" sz="1200" b="0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１年度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r"/>
                      <a:r>
                        <a:rPr kumimoji="1" lang="en-US" altLang="ja-JP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9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r>
                        <a:rPr kumimoji="1" lang="ja-JP" altLang="en-US" sz="1200" spc="-15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大阪市、高槻市、大東市、門真市、島本町、豊能町、</a:t>
                      </a:r>
                      <a:endParaRPr kumimoji="1" lang="en-US" altLang="ja-JP" sz="1200" spc="-15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200" spc="-15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太子町、河南町、千早赤阪村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327067"/>
                  </a:ext>
                </a:extLst>
              </a:tr>
              <a:tr h="457556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 b="0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R</a:t>
                      </a:r>
                      <a:r>
                        <a:rPr kumimoji="1" lang="ja-JP" altLang="en-US" sz="1200" b="0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２年度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r"/>
                      <a:r>
                        <a:rPr kumimoji="1" lang="en-US" altLang="ja-JP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15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r>
                        <a:rPr kumimoji="1" lang="ja-JP" altLang="en-US" sz="1200" spc="-15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岸和田市、池田市、貝塚市、茨木市、寝屋川市、</a:t>
                      </a:r>
                      <a:endParaRPr kumimoji="1" lang="en-US" altLang="ja-JP" sz="1200" spc="-15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200" spc="-15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和泉市、箕面市、柏原市、羽曳野市、摂津市、</a:t>
                      </a:r>
                      <a:endParaRPr kumimoji="1" lang="en-US" altLang="ja-JP" sz="1200" spc="-15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200" spc="-15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高石市、藤井寺市、東大阪市、四條畷市、熊取町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131859"/>
                  </a:ext>
                </a:extLst>
              </a:tr>
              <a:tr h="291173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 b="0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R</a:t>
                      </a:r>
                      <a:r>
                        <a:rPr kumimoji="1" lang="ja-JP" altLang="en-US" sz="1200" b="0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３年度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r"/>
                      <a:r>
                        <a:rPr kumimoji="1" lang="en-US" altLang="ja-JP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r>
                        <a:rPr kumimoji="1" lang="ja-JP" altLang="en-US" sz="1200" spc="-15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八尾市、松原市、交野市、阪南市、岬町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824902"/>
                  </a:ext>
                </a:extLst>
              </a:tr>
              <a:tr h="291173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 b="0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R</a:t>
                      </a:r>
                      <a:r>
                        <a:rPr kumimoji="1" lang="ja-JP" altLang="en-US" sz="1200" b="0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５年度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r"/>
                      <a:r>
                        <a:rPr kumimoji="1" lang="en-US" altLang="ja-JP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r>
                        <a:rPr kumimoji="1" lang="ja-JP" altLang="en-US" sz="1200" spc="-15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泉大津市、枚方市、田尻町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0969594"/>
                  </a:ext>
                </a:extLst>
              </a:tr>
              <a:tr h="29117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整備予定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泉佐野市</a:t>
                      </a:r>
                      <a:r>
                        <a:rPr kumimoji="1" lang="en-US" altLang="ja-JP" sz="12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(R6)</a:t>
                      </a:r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、泉南市</a:t>
                      </a:r>
                      <a:r>
                        <a:rPr kumimoji="1" lang="en-US" altLang="ja-JP" sz="12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(R7)</a:t>
                      </a:r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、忠岡町</a:t>
                      </a:r>
                      <a:r>
                        <a:rPr kumimoji="1" lang="en-US" altLang="ja-JP" sz="12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(R8)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4382476"/>
                  </a:ext>
                </a:extLst>
              </a:tr>
            </a:tbl>
          </a:graphicData>
        </a:graphic>
      </p:graphicFrame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8A678853-5C0A-4C45-9CF7-8EB01923E62F}"/>
              </a:ext>
            </a:extLst>
          </p:cNvPr>
          <p:cNvSpPr/>
          <p:nvPr/>
        </p:nvSpPr>
        <p:spPr>
          <a:xfrm>
            <a:off x="68134" y="2895327"/>
            <a:ext cx="42158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府内の整備状況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整備済４０市町村、未整備３市町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令和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月末時点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524328" y="2606715"/>
            <a:ext cx="16818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/>
              <a:t>＜</a:t>
            </a:r>
            <a:r>
              <a:rPr kumimoji="1" lang="en-US" altLang="ja-JP" sz="1000" dirty="0"/>
              <a:t>R</a:t>
            </a:r>
            <a:r>
              <a:rPr kumimoji="1" lang="ja-JP" altLang="en-US" sz="1000" dirty="0"/>
              <a:t>５大阪府アンケート＞</a:t>
            </a:r>
            <a:endParaRPr kumimoji="1" lang="ja-JP" altLang="en-US" sz="11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13751" y="2636912"/>
            <a:ext cx="663493" cy="230832"/>
          </a:xfrm>
          <a:prstGeom prst="rect">
            <a:avLst/>
          </a:prstGeom>
          <a:gradFill>
            <a:gsLst>
              <a:gs pos="37000">
                <a:srgbClr val="FFFFFF"/>
              </a:gs>
              <a:gs pos="81000">
                <a:schemeClr val="dk1">
                  <a:lumMod val="105000"/>
                  <a:satMod val="103000"/>
                  <a:tint val="73000"/>
                </a:schemeClr>
              </a:gs>
              <a:gs pos="100000">
                <a:schemeClr val="dk1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9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データ１</a:t>
            </a:r>
          </a:p>
        </p:txBody>
      </p:sp>
      <p:sp>
        <p:nvSpPr>
          <p:cNvPr id="33" name="スライド番号プレースホルダー 9"/>
          <p:cNvSpPr txBox="1">
            <a:spLocks/>
          </p:cNvSpPr>
          <p:nvPr/>
        </p:nvSpPr>
        <p:spPr>
          <a:xfrm>
            <a:off x="6857415" y="64990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C2C60DF-5D73-46A2-8FFF-B4A756D3B2D0}" type="slidenum">
              <a:rPr lang="ja-JP" altLang="en-US" smtClean="0"/>
              <a:pPr/>
              <a:t>3</a:t>
            </a:fld>
            <a:endParaRPr lang="ja-JP" altLang="en-US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782E8EB8-79D3-4F6D-9491-AAE070229949}"/>
              </a:ext>
            </a:extLst>
          </p:cNvPr>
          <p:cNvSpPr txBox="1"/>
          <p:nvPr/>
        </p:nvSpPr>
        <p:spPr>
          <a:xfrm>
            <a:off x="4604417" y="2780928"/>
            <a:ext cx="601527" cy="230832"/>
          </a:xfrm>
          <a:prstGeom prst="rect">
            <a:avLst/>
          </a:prstGeom>
          <a:gradFill>
            <a:gsLst>
              <a:gs pos="37000">
                <a:srgbClr val="FFFFFF"/>
              </a:gs>
              <a:gs pos="81000">
                <a:schemeClr val="dk1">
                  <a:lumMod val="105000"/>
                  <a:satMod val="103000"/>
                  <a:tint val="73000"/>
                </a:schemeClr>
              </a:gs>
              <a:gs pos="100000">
                <a:schemeClr val="dk1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9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データ２</a:t>
            </a:r>
          </a:p>
        </p:txBody>
      </p:sp>
      <p:graphicFrame>
        <p:nvGraphicFramePr>
          <p:cNvPr id="32" name="表 31">
            <a:extLst>
              <a:ext uri="{FF2B5EF4-FFF2-40B4-BE49-F238E27FC236}">
                <a16:creationId xmlns:a16="http://schemas.microsoft.com/office/drawing/2014/main" id="{7AD56637-9231-47D6-97E6-49616C4483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364873"/>
              </p:ext>
            </p:extLst>
          </p:nvPr>
        </p:nvGraphicFramePr>
        <p:xfrm>
          <a:off x="4546486" y="3361832"/>
          <a:ext cx="4536504" cy="9729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158">
                  <a:extLst>
                    <a:ext uri="{9D8B030D-6E8A-4147-A177-3AD203B41FA5}">
                      <a16:colId xmlns:a16="http://schemas.microsoft.com/office/drawing/2014/main" val="1495733337"/>
                    </a:ext>
                  </a:extLst>
                </a:gridCol>
                <a:gridCol w="858875">
                  <a:extLst>
                    <a:ext uri="{9D8B030D-6E8A-4147-A177-3AD203B41FA5}">
                      <a16:colId xmlns:a16="http://schemas.microsoft.com/office/drawing/2014/main" val="3040224863"/>
                    </a:ext>
                  </a:extLst>
                </a:gridCol>
                <a:gridCol w="878455">
                  <a:extLst>
                    <a:ext uri="{9D8B030D-6E8A-4147-A177-3AD203B41FA5}">
                      <a16:colId xmlns:a16="http://schemas.microsoft.com/office/drawing/2014/main" val="2191242032"/>
                    </a:ext>
                  </a:extLst>
                </a:gridCol>
                <a:gridCol w="1146904">
                  <a:extLst>
                    <a:ext uri="{9D8B030D-6E8A-4147-A177-3AD203B41FA5}">
                      <a16:colId xmlns:a16="http://schemas.microsoft.com/office/drawing/2014/main" val="96030112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488082392"/>
                    </a:ext>
                  </a:extLst>
                </a:gridCol>
              </a:tblGrid>
              <a:tr h="20348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備えている機能</a:t>
                      </a:r>
                      <a:endParaRPr lang="ja-JP" alt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8068623"/>
                  </a:ext>
                </a:extLst>
              </a:tr>
              <a:tr h="47756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①相談</a:t>
                      </a:r>
                      <a:endParaRPr lang="ja-JP" alt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②体験の機会・場</a:t>
                      </a:r>
                      <a:endParaRPr lang="ja-JP" alt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③緊急時の</a:t>
                      </a:r>
                      <a:endParaRPr lang="en-US" altLang="ja-JP" sz="1200" b="1" u="none" strike="noStrike" dirty="0"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 fontAlgn="ctr"/>
                      <a:r>
                        <a:rPr lang="ja-JP" alt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受入・対応</a:t>
                      </a:r>
                      <a:endParaRPr lang="ja-JP" alt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④専門的人材の</a:t>
                      </a:r>
                      <a:endParaRPr lang="en-US" altLang="ja-JP" sz="1200" b="1" u="none" strike="noStrike" dirty="0"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 fontAlgn="ctr"/>
                      <a:r>
                        <a:rPr lang="ja-JP" alt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養成・確保</a:t>
                      </a:r>
                      <a:endParaRPr lang="ja-JP" alt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⑤地域の体制</a:t>
                      </a:r>
                      <a:endParaRPr lang="en-US" altLang="ja-JP" sz="1200" b="1" u="none" strike="noStrike" dirty="0"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 fontAlgn="ctr"/>
                      <a:r>
                        <a:rPr lang="ja-JP" alt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づくり</a:t>
                      </a:r>
                      <a:endParaRPr lang="ja-JP" alt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5652919"/>
                  </a:ext>
                </a:extLst>
              </a:tr>
              <a:tr h="29193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35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38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33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4188115"/>
                  </a:ext>
                </a:extLst>
              </a:tr>
            </a:tbl>
          </a:graphicData>
        </a:graphic>
      </p:graphicFrame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08E5AD5F-E48A-42BF-B79C-FD55A275D674}"/>
              </a:ext>
            </a:extLst>
          </p:cNvPr>
          <p:cNvSpPr/>
          <p:nvPr/>
        </p:nvSpPr>
        <p:spPr>
          <a:xfrm>
            <a:off x="4544947" y="3065827"/>
            <a:ext cx="45395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府内の整備状況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備えている機能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令和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月末時点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B03867DF-D6BB-4F05-941A-041F22E7B4E8}"/>
              </a:ext>
            </a:extLst>
          </p:cNvPr>
          <p:cNvSpPr txBox="1"/>
          <p:nvPr/>
        </p:nvSpPr>
        <p:spPr>
          <a:xfrm>
            <a:off x="4604417" y="5142384"/>
            <a:ext cx="728003" cy="230832"/>
          </a:xfrm>
          <a:prstGeom prst="rect">
            <a:avLst/>
          </a:prstGeom>
          <a:gradFill>
            <a:gsLst>
              <a:gs pos="37000">
                <a:srgbClr val="FFFFFF"/>
              </a:gs>
              <a:gs pos="81000">
                <a:schemeClr val="dk1">
                  <a:lumMod val="105000"/>
                  <a:satMod val="103000"/>
                  <a:tint val="73000"/>
                </a:schemeClr>
              </a:gs>
              <a:gs pos="100000">
                <a:schemeClr val="dk1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9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データ３</a:t>
            </a: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150F0382-7F6B-4101-A23F-A7D92789C7FE}"/>
              </a:ext>
            </a:extLst>
          </p:cNvPr>
          <p:cNvSpPr/>
          <p:nvPr/>
        </p:nvSpPr>
        <p:spPr>
          <a:xfrm>
            <a:off x="4555401" y="5382085"/>
            <a:ext cx="36989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拠点コーディネーター配置　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令和５年４月１日時点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22" name="表 21">
            <a:extLst>
              <a:ext uri="{FF2B5EF4-FFF2-40B4-BE49-F238E27FC236}">
                <a16:creationId xmlns:a16="http://schemas.microsoft.com/office/drawing/2014/main" id="{F0EC509A-CEE5-4626-9ED6-FCB6118007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303781"/>
              </p:ext>
            </p:extLst>
          </p:nvPr>
        </p:nvGraphicFramePr>
        <p:xfrm>
          <a:off x="4568923" y="5672476"/>
          <a:ext cx="4258686" cy="924876"/>
        </p:xfrm>
        <a:graphic>
          <a:graphicData uri="http://schemas.openxmlformats.org/drawingml/2006/table">
            <a:tbl>
              <a:tblPr/>
              <a:tblGrid>
                <a:gridCol w="2908176">
                  <a:extLst>
                    <a:ext uri="{9D8B030D-6E8A-4147-A177-3AD203B41FA5}">
                      <a16:colId xmlns:a16="http://schemas.microsoft.com/office/drawing/2014/main" val="222494593"/>
                    </a:ext>
                  </a:extLst>
                </a:gridCol>
                <a:gridCol w="1350510">
                  <a:extLst>
                    <a:ext uri="{9D8B030D-6E8A-4147-A177-3AD203B41FA5}">
                      <a16:colId xmlns:a16="http://schemas.microsoft.com/office/drawing/2014/main" val="2234091414"/>
                    </a:ext>
                  </a:extLst>
                </a:gridCol>
              </a:tblGrid>
              <a:tr h="229345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コーディネーターの配置状況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市町村数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0512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配置あり（うち</a:t>
                      </a:r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</a:t>
                      </a: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市町村は圏域配置）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000016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配置なし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0668921"/>
                  </a:ext>
                </a:extLst>
              </a:tr>
              <a:tr h="263483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合計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8656355"/>
                  </a:ext>
                </a:extLst>
              </a:tr>
            </a:tbl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6DF8760-0464-0788-A552-64B357FFD60F}"/>
              </a:ext>
            </a:extLst>
          </p:cNvPr>
          <p:cNvSpPr txBox="1"/>
          <p:nvPr/>
        </p:nvSpPr>
        <p:spPr>
          <a:xfrm>
            <a:off x="8071048" y="93159"/>
            <a:ext cx="936104" cy="307777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資料６</a:t>
            </a:r>
            <a:endParaRPr kumimoji="1" lang="en-US" altLang="ja-JP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4CEBA4F4-3984-400C-BC68-997D93FD0230}"/>
              </a:ext>
            </a:extLst>
          </p:cNvPr>
          <p:cNvSpPr/>
          <p:nvPr/>
        </p:nvSpPr>
        <p:spPr>
          <a:xfrm>
            <a:off x="4534821" y="4365104"/>
            <a:ext cx="45395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/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令和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年度より、拠点等の担う機能から⑤「地域の体制づくり」が削除され、④「専門的人材の養成・確保」に「地域の実情に応じて創意工夫により付加する機能」が追加されています。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3406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角丸四角形 20"/>
          <p:cNvSpPr/>
          <p:nvPr/>
        </p:nvSpPr>
        <p:spPr>
          <a:xfrm>
            <a:off x="119152" y="188640"/>
            <a:ext cx="8917344" cy="72008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kumimoji="1" lang="ja-JP" altLang="en-US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54" y="780896"/>
            <a:ext cx="9071634" cy="127824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114774" y="548985"/>
            <a:ext cx="3161082" cy="215719"/>
          </a:xfrm>
        </p:spPr>
        <p:txBody>
          <a:bodyPr>
            <a:noAutofit/>
          </a:bodyPr>
          <a:lstStyle/>
          <a:p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３．運用状況の検証・検討について</a:t>
            </a:r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0" y="26112"/>
            <a:ext cx="9137847" cy="43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地域生活支援拠点等の充実・強化について</a:t>
            </a:r>
          </a:p>
        </p:txBody>
      </p:sp>
      <p:sp>
        <p:nvSpPr>
          <p:cNvPr id="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355" y="979403"/>
            <a:ext cx="9071634" cy="1585501"/>
          </a:xfrm>
          <a:ln>
            <a:solidFill>
              <a:schemeClr val="dk1"/>
            </a:solidFill>
          </a:ln>
        </p:spPr>
        <p:txBody>
          <a:bodyPr anchor="ctr">
            <a:noAutofit/>
          </a:bodyPr>
          <a:lstStyle/>
          <a:p>
            <a:pPr>
              <a:lnSpc>
                <a:spcPts val="1800"/>
              </a:lnSpc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令和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月末時点の整備済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38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市町村のうち、令和５年度中に運用状況の検証・検討を行ったのは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34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か所。（データ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800"/>
              </a:lnSpc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運用状況の検証・検討の実施回数は、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回実施したのが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25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か所、２回以上実施したのが合計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9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か所。（データ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800"/>
              </a:lnSpc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検証・検討を行った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34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か所のうち、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14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か所は、検証・検討結果について公表を行った。（データ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800"/>
              </a:lnSpc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公表を行った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14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か所のうち、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か所が公表内容について、ホームページ等に掲載している。（データ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8A678853-5C0A-4C45-9CF7-8EB01923E62F}"/>
              </a:ext>
            </a:extLst>
          </p:cNvPr>
          <p:cNvSpPr/>
          <p:nvPr/>
        </p:nvSpPr>
        <p:spPr>
          <a:xfrm>
            <a:off x="183045" y="3051046"/>
            <a:ext cx="36009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令和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年度中の運用状況の検証・検討の実施状況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046912" y="6592267"/>
            <a:ext cx="2133600" cy="365125"/>
          </a:xfrm>
        </p:spPr>
        <p:txBody>
          <a:bodyPr/>
          <a:lstStyle/>
          <a:p>
            <a:pPr>
              <a:defRPr/>
            </a:pPr>
            <a:fld id="{08C0B7E9-49C2-4EF2-86B7-39D4016E13D8}" type="slidenum">
              <a:rPr lang="ja-JP" altLang="en-US" smtClean="0"/>
              <a:pPr>
                <a:defRPr/>
              </a:pPr>
              <a:t>4</a:t>
            </a:fld>
            <a:endParaRPr lang="ja-JP" altLang="en-US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76244" y="2767962"/>
            <a:ext cx="663493" cy="230832"/>
          </a:xfrm>
          <a:prstGeom prst="rect">
            <a:avLst/>
          </a:prstGeom>
          <a:gradFill>
            <a:gsLst>
              <a:gs pos="37000">
                <a:srgbClr val="FFFFFF"/>
              </a:gs>
              <a:gs pos="81000">
                <a:schemeClr val="dk1">
                  <a:lumMod val="105000"/>
                  <a:satMod val="103000"/>
                  <a:tint val="73000"/>
                </a:schemeClr>
              </a:gs>
              <a:gs pos="100000">
                <a:schemeClr val="dk1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9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データ５</a:t>
            </a: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287776" y="2788630"/>
            <a:ext cx="663493" cy="230832"/>
          </a:xfrm>
          <a:prstGeom prst="rect">
            <a:avLst/>
          </a:prstGeom>
          <a:gradFill>
            <a:gsLst>
              <a:gs pos="37000">
                <a:srgbClr val="FFFFFF"/>
              </a:gs>
              <a:gs pos="81000">
                <a:schemeClr val="dk1">
                  <a:lumMod val="105000"/>
                  <a:satMod val="103000"/>
                  <a:tint val="73000"/>
                </a:schemeClr>
              </a:gs>
              <a:gs pos="100000">
                <a:schemeClr val="dk1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9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データ</a:t>
            </a:r>
            <a:r>
              <a:rPr lang="ja-JP" altLang="en-US" sz="9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７</a:t>
            </a:r>
            <a:endParaRPr kumimoji="1" lang="ja-JP" altLang="en-US" sz="9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318412" y="4647679"/>
            <a:ext cx="663493" cy="230832"/>
          </a:xfrm>
          <a:prstGeom prst="rect">
            <a:avLst/>
          </a:prstGeom>
          <a:gradFill>
            <a:gsLst>
              <a:gs pos="37000">
                <a:srgbClr val="FFFFFF"/>
              </a:gs>
              <a:gs pos="81000">
                <a:schemeClr val="dk1">
                  <a:lumMod val="105000"/>
                  <a:satMod val="103000"/>
                  <a:tint val="73000"/>
                </a:schemeClr>
              </a:gs>
              <a:gs pos="100000">
                <a:schemeClr val="dk1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9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データ６</a:t>
            </a: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4246077" y="4647679"/>
            <a:ext cx="663493" cy="230832"/>
          </a:xfrm>
          <a:prstGeom prst="rect">
            <a:avLst/>
          </a:prstGeom>
          <a:gradFill>
            <a:gsLst>
              <a:gs pos="37000">
                <a:srgbClr val="FFFFFF"/>
              </a:gs>
              <a:gs pos="81000">
                <a:schemeClr val="dk1">
                  <a:lumMod val="105000"/>
                  <a:satMod val="103000"/>
                  <a:tint val="73000"/>
                </a:schemeClr>
              </a:gs>
              <a:gs pos="100000">
                <a:schemeClr val="dk1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9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データ</a:t>
            </a:r>
            <a:r>
              <a:rPr lang="ja-JP" altLang="en-US" sz="9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８</a:t>
            </a:r>
            <a:endParaRPr kumimoji="1" lang="ja-JP" altLang="en-US" sz="9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8A678853-5C0A-4C45-9CF7-8EB01923E62F}"/>
              </a:ext>
            </a:extLst>
          </p:cNvPr>
          <p:cNvSpPr/>
          <p:nvPr/>
        </p:nvSpPr>
        <p:spPr>
          <a:xfrm>
            <a:off x="238016" y="4932867"/>
            <a:ext cx="36009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運用状況の検証・検討の実施回数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26" name="表 25">
            <a:extLst>
              <a:ext uri="{FF2B5EF4-FFF2-40B4-BE49-F238E27FC236}">
                <a16:creationId xmlns:a16="http://schemas.microsoft.com/office/drawing/2014/main" id="{5AE0C1F1-FF22-42AB-B108-680C48E880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649144"/>
              </p:ext>
            </p:extLst>
          </p:nvPr>
        </p:nvGraphicFramePr>
        <p:xfrm>
          <a:off x="259585" y="3379199"/>
          <a:ext cx="3643098" cy="10579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36151">
                  <a:extLst>
                    <a:ext uri="{9D8B030D-6E8A-4147-A177-3AD203B41FA5}">
                      <a16:colId xmlns:a16="http://schemas.microsoft.com/office/drawing/2014/main" val="1166635366"/>
                    </a:ext>
                  </a:extLst>
                </a:gridCol>
                <a:gridCol w="1706947">
                  <a:extLst>
                    <a:ext uri="{9D8B030D-6E8A-4147-A177-3AD203B41FA5}">
                      <a16:colId xmlns:a16="http://schemas.microsoft.com/office/drawing/2014/main" val="2666494867"/>
                    </a:ext>
                  </a:extLst>
                </a:gridCol>
              </a:tblGrid>
              <a:tr h="26675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実施状況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市町村数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713139"/>
                  </a:ext>
                </a:extLst>
              </a:tr>
              <a:tr h="227697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検証・検討を行った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64781025"/>
                  </a:ext>
                </a:extLst>
              </a:tr>
              <a:tr h="253339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検証・検討を行っていない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00954543"/>
                  </a:ext>
                </a:extLst>
              </a:tr>
              <a:tr h="310119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合計</a:t>
                      </a:r>
                      <a:endParaRPr lang="en-US" altLang="ja-JP" sz="1200" b="1" i="0" u="none" strike="noStrike" dirty="0"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38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607397"/>
                  </a:ext>
                </a:extLst>
              </a:tr>
            </a:tbl>
          </a:graphicData>
        </a:graphic>
      </p:graphicFrame>
      <p:graphicFrame>
        <p:nvGraphicFramePr>
          <p:cNvPr id="28" name="表 27">
            <a:extLst>
              <a:ext uri="{FF2B5EF4-FFF2-40B4-BE49-F238E27FC236}">
                <a16:creationId xmlns:a16="http://schemas.microsoft.com/office/drawing/2014/main" id="{5F066359-C32E-48DE-AE9C-A6BEED67ED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092837"/>
              </p:ext>
            </p:extLst>
          </p:nvPr>
        </p:nvGraphicFramePr>
        <p:xfrm>
          <a:off x="276244" y="5226790"/>
          <a:ext cx="3685588" cy="14522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13380">
                  <a:extLst>
                    <a:ext uri="{9D8B030D-6E8A-4147-A177-3AD203B41FA5}">
                      <a16:colId xmlns:a16="http://schemas.microsoft.com/office/drawing/2014/main" val="1166635366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666494867"/>
                    </a:ext>
                  </a:extLst>
                </a:gridCol>
              </a:tblGrid>
              <a:tr h="198022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実施回数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市町村数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713139"/>
                  </a:ext>
                </a:extLst>
              </a:tr>
              <a:tr h="227697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６回以上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64781025"/>
                  </a:ext>
                </a:extLst>
              </a:tr>
              <a:tr h="253339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４～５回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00954543"/>
                  </a:ext>
                </a:extLst>
              </a:tr>
              <a:tr h="253339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２～３回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18715854"/>
                  </a:ext>
                </a:extLst>
              </a:tr>
              <a:tr h="253339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１回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89288808"/>
                  </a:ext>
                </a:extLst>
              </a:tr>
              <a:tr h="26648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合計</a:t>
                      </a:r>
                      <a:endParaRPr lang="en-US" altLang="ja-JP" sz="1200" b="1" i="0" u="none" strike="noStrike" dirty="0"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34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607397"/>
                  </a:ext>
                </a:extLst>
              </a:tr>
            </a:tbl>
          </a:graphicData>
        </a:graphic>
      </p:graphicFrame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B25F79B-7E15-DC6F-CB26-23FC0F372371}"/>
              </a:ext>
            </a:extLst>
          </p:cNvPr>
          <p:cNvSpPr/>
          <p:nvPr/>
        </p:nvSpPr>
        <p:spPr>
          <a:xfrm>
            <a:off x="4212754" y="3060994"/>
            <a:ext cx="176998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検証・検討結果の公表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82F0ECF7-082D-655C-0B97-37ECF6AD68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010624"/>
              </p:ext>
            </p:extLst>
          </p:nvPr>
        </p:nvGraphicFramePr>
        <p:xfrm>
          <a:off x="4283520" y="3376561"/>
          <a:ext cx="3140303" cy="10579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12111">
                  <a:extLst>
                    <a:ext uri="{9D8B030D-6E8A-4147-A177-3AD203B41FA5}">
                      <a16:colId xmlns:a16="http://schemas.microsoft.com/office/drawing/2014/main" val="1166635366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666494867"/>
                    </a:ext>
                  </a:extLst>
                </a:gridCol>
              </a:tblGrid>
              <a:tr h="26675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有無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市町村数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713139"/>
                  </a:ext>
                </a:extLst>
              </a:tr>
              <a:tr h="227697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有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64781025"/>
                  </a:ext>
                </a:extLst>
              </a:tr>
              <a:tr h="253339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無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00954543"/>
                  </a:ext>
                </a:extLst>
              </a:tr>
              <a:tr h="310119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合計</a:t>
                      </a:r>
                      <a:endParaRPr lang="en-US" altLang="ja-JP" sz="1200" b="1" i="0" u="none" strike="noStrike" dirty="0"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34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607397"/>
                  </a:ext>
                </a:extLst>
              </a:tr>
            </a:tbl>
          </a:graphicData>
        </a:graphic>
      </p:graphicFrame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EF72AEE-3022-A567-F42A-99D075B569C7}"/>
              </a:ext>
            </a:extLst>
          </p:cNvPr>
          <p:cNvSpPr/>
          <p:nvPr/>
        </p:nvSpPr>
        <p:spPr>
          <a:xfrm>
            <a:off x="4160220" y="4932866"/>
            <a:ext cx="21696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検証・検討結果の公表の場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261DC9BE-C73C-9725-7F9A-5538AD38E8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10450"/>
              </p:ext>
            </p:extLst>
          </p:nvPr>
        </p:nvGraphicFramePr>
        <p:xfrm>
          <a:off x="4197904" y="5297272"/>
          <a:ext cx="4838592" cy="14236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90468">
                  <a:extLst>
                    <a:ext uri="{9D8B030D-6E8A-4147-A177-3AD203B41FA5}">
                      <a16:colId xmlns:a16="http://schemas.microsoft.com/office/drawing/2014/main" val="1166635366"/>
                    </a:ext>
                  </a:extLst>
                </a:gridCol>
                <a:gridCol w="815876">
                  <a:extLst>
                    <a:ext uri="{9D8B030D-6E8A-4147-A177-3AD203B41FA5}">
                      <a16:colId xmlns:a16="http://schemas.microsoft.com/office/drawing/2014/main" val="2666494867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73345382"/>
                    </a:ext>
                  </a:extLst>
                </a:gridCol>
              </a:tblGrid>
              <a:tr h="26675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公表の場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市町村数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うちホームページ等での掲載あり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713139"/>
                  </a:ext>
                </a:extLst>
              </a:tr>
              <a:tr h="227697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市町村のホームページ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64781025"/>
                  </a:ext>
                </a:extLst>
              </a:tr>
              <a:tr h="253339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自立支援協議会／部会等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00954543"/>
                  </a:ext>
                </a:extLst>
              </a:tr>
              <a:tr h="253339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自立支援協議会等以外の審議会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35660442"/>
                  </a:ext>
                </a:extLst>
              </a:tr>
              <a:tr h="310119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合計</a:t>
                      </a:r>
                      <a:endParaRPr lang="en-US" altLang="ja-JP" sz="1200" b="1" i="0" u="none" strike="noStrike" dirty="0"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14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607397"/>
                  </a:ext>
                </a:extLst>
              </a:tr>
            </a:tbl>
          </a:graphicData>
        </a:graphic>
      </p:graphicFrame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04FF6C0-AD40-16AE-4E9D-4F99096DA973}"/>
              </a:ext>
            </a:extLst>
          </p:cNvPr>
          <p:cNvSpPr txBox="1"/>
          <p:nvPr/>
        </p:nvSpPr>
        <p:spPr>
          <a:xfrm>
            <a:off x="7452320" y="2606715"/>
            <a:ext cx="16818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/>
              <a:t>＜</a:t>
            </a:r>
            <a:r>
              <a:rPr kumimoji="1" lang="en-US" altLang="ja-JP" sz="1000" dirty="0"/>
              <a:t>R</a:t>
            </a:r>
            <a:r>
              <a:rPr kumimoji="1" lang="ja-JP" altLang="en-US" sz="1000" dirty="0"/>
              <a:t>５大阪府アンケート＞</a:t>
            </a:r>
            <a:endParaRPr kumimoji="1" lang="ja-JP" altLang="en-US" sz="11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AB88E2E-4059-1169-17FC-5F44FB571B31}"/>
              </a:ext>
            </a:extLst>
          </p:cNvPr>
          <p:cNvSpPr txBox="1"/>
          <p:nvPr/>
        </p:nvSpPr>
        <p:spPr>
          <a:xfrm>
            <a:off x="8071048" y="93159"/>
            <a:ext cx="936104" cy="307777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資料６</a:t>
            </a:r>
            <a:endParaRPr kumimoji="1" lang="en-US" altLang="ja-JP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2865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角丸四角形 20"/>
          <p:cNvSpPr/>
          <p:nvPr/>
        </p:nvSpPr>
        <p:spPr>
          <a:xfrm>
            <a:off x="119152" y="188640"/>
            <a:ext cx="8917344" cy="72008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kumimoji="1" lang="ja-JP" altLang="en-US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0" y="26112"/>
            <a:ext cx="9137847" cy="43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地域生活支援拠点等の充実・強化について</a:t>
            </a:r>
          </a:p>
        </p:txBody>
      </p:sp>
      <p:sp>
        <p:nvSpPr>
          <p:cNvPr id="18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004247" y="6525344"/>
            <a:ext cx="2133600" cy="365125"/>
          </a:xfrm>
        </p:spPr>
        <p:txBody>
          <a:bodyPr/>
          <a:lstStyle/>
          <a:p>
            <a:pPr>
              <a:defRPr/>
            </a:pPr>
            <a:fld id="{08C0B7E9-49C2-4EF2-86B7-39D4016E13D8}" type="slidenum">
              <a:rPr lang="ja-JP" altLang="en-US" smtClean="0"/>
              <a:pPr>
                <a:defRPr/>
              </a:pPr>
              <a:t>5</a:t>
            </a:fld>
            <a:endParaRPr lang="ja-JP" altLang="en-US" dirty="0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F5F70C9A-87FF-4D22-BB5A-0ADC160B4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63" y="1052736"/>
            <a:ext cx="8886825" cy="5238750"/>
          </a:xfrm>
          <a:prstGeom prst="rect">
            <a:avLst/>
          </a:prstGeom>
        </p:spPr>
      </p:pic>
      <p:sp>
        <p:nvSpPr>
          <p:cNvPr id="22" name="タイトル 2">
            <a:extLst>
              <a:ext uri="{FF2B5EF4-FFF2-40B4-BE49-F238E27FC236}">
                <a16:creationId xmlns:a16="http://schemas.microsoft.com/office/drawing/2014/main" id="{E1F0CA2C-3069-4EAA-A952-F0ABA21C8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52" y="471003"/>
            <a:ext cx="6613088" cy="309893"/>
          </a:xfrm>
        </p:spPr>
        <p:txBody>
          <a:bodyPr>
            <a:normAutofit/>
          </a:bodyPr>
          <a:lstStyle/>
          <a:p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３．運用状況の検証・検討について（大阪府ホームページで公表）</a:t>
            </a:r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1C02D6B5-F9F0-4C5B-A273-FF60B8AC8B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6" y="764704"/>
            <a:ext cx="9071634" cy="127824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B55DE51-0C09-6CB5-7463-F5BF94413CE1}"/>
              </a:ext>
            </a:extLst>
          </p:cNvPr>
          <p:cNvSpPr txBox="1"/>
          <p:nvPr/>
        </p:nvSpPr>
        <p:spPr>
          <a:xfrm>
            <a:off x="8071048" y="93159"/>
            <a:ext cx="936104" cy="307777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資料６</a:t>
            </a:r>
            <a:endParaRPr kumimoji="1" lang="en-US" altLang="ja-JP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F1EA48D-7B35-4438-BF69-01D636C5F6D5}"/>
              </a:ext>
            </a:extLst>
          </p:cNvPr>
          <p:cNvSpPr txBox="1"/>
          <p:nvPr/>
        </p:nvSpPr>
        <p:spPr>
          <a:xfrm>
            <a:off x="6732240" y="908720"/>
            <a:ext cx="23647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/>
              <a:t>＜大阪府ホームページ掲載イメージ＞</a:t>
            </a:r>
            <a:endParaRPr kumimoji="1"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804181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483032"/>
            <a:ext cx="2267744" cy="353680"/>
          </a:xfrm>
        </p:spPr>
        <p:txBody>
          <a:bodyPr>
            <a:normAutofit/>
          </a:bodyPr>
          <a:lstStyle/>
          <a:p>
            <a:r>
              <a:rPr kumimoji="1"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４</a:t>
            </a:r>
            <a:r>
              <a:rPr kumimoji="1"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.</a:t>
            </a:r>
            <a:r>
              <a:rPr kumimoji="1"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施策の方向性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2150" y="843024"/>
            <a:ext cx="8812338" cy="5886276"/>
          </a:xfrm>
        </p:spPr>
        <p:txBody>
          <a:bodyPr>
            <a:noAutofit/>
          </a:bodyPr>
          <a:lstStyle/>
          <a:p>
            <a:pPr marL="0" indent="0">
              <a:lnSpc>
                <a:spcPts val="1700"/>
              </a:lnSpc>
              <a:buNone/>
            </a:pP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ts val="1700"/>
              </a:lnSpc>
              <a:buNone/>
            </a:pP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ts val="1700"/>
              </a:lnSpc>
              <a:buNone/>
            </a:pP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ts val="1700"/>
              </a:lnSpc>
              <a:buNone/>
            </a:pP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ts val="1700"/>
              </a:lnSpc>
              <a:buNone/>
            </a:pP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ts val="1700"/>
              </a:lnSpc>
              <a:buNone/>
            </a:pP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ts val="1700"/>
              </a:lnSpc>
              <a:buNone/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980560" y="6364175"/>
            <a:ext cx="2057400" cy="365125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8500"/>
            <a:ext cx="9071634" cy="140220"/>
          </a:xfrm>
          <a:prstGeom prst="rect">
            <a:avLst/>
          </a:prstGeom>
        </p:spPr>
      </p:pic>
      <p:sp>
        <p:nvSpPr>
          <p:cNvPr id="6" name="タイトル 1"/>
          <p:cNvSpPr txBox="1">
            <a:spLocks/>
          </p:cNvSpPr>
          <p:nvPr/>
        </p:nvSpPr>
        <p:spPr>
          <a:xfrm>
            <a:off x="0" y="26112"/>
            <a:ext cx="9137847" cy="43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地域生活支援拠点等の充実・強化について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19574C4-CF83-A2A4-9242-8EC095F6E4E7}"/>
              </a:ext>
            </a:extLst>
          </p:cNvPr>
          <p:cNvSpPr/>
          <p:nvPr/>
        </p:nvSpPr>
        <p:spPr>
          <a:xfrm>
            <a:off x="179512" y="1450755"/>
            <a:ext cx="8784497" cy="1474238"/>
          </a:xfrm>
          <a:prstGeom prst="rect">
            <a:avLst/>
          </a:prstGeom>
          <a:noFill/>
          <a:ln w="3175">
            <a:solidFill>
              <a:schemeClr val="tx2">
                <a:lumMod val="75000"/>
              </a:schemeClr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u"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第７期大阪府障がい福祉計画　目標（令和８年度末） </a:t>
            </a:r>
          </a:p>
          <a:p>
            <a:pPr marL="87313" indent="-87313">
              <a:spcBef>
                <a:spcPts val="300"/>
              </a:spcBef>
              <a:buNone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地域生活支援拠点等の機能の充実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87313" indent="-87313">
              <a:spcBef>
                <a:spcPts val="300"/>
              </a:spcBef>
              <a:buNone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・令和８年度末までに、各市町村において効果的な支援体制及び緊急時の連絡体制の構築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87313" indent="-87313">
              <a:spcBef>
                <a:spcPts val="300"/>
              </a:spcBef>
              <a:buNone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・年１回以上運用状況を検証・検討 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3CA57338-818D-4E9B-8D6C-DBA08A850A85}"/>
              </a:ext>
            </a:extLst>
          </p:cNvPr>
          <p:cNvSpPr/>
          <p:nvPr/>
        </p:nvSpPr>
        <p:spPr>
          <a:xfrm>
            <a:off x="179512" y="3538988"/>
            <a:ext cx="8784497" cy="2770332"/>
          </a:xfrm>
          <a:prstGeom prst="rect">
            <a:avLst/>
          </a:prstGeom>
          <a:noFill/>
          <a:ln w="3175">
            <a:solidFill>
              <a:schemeClr val="tx2">
                <a:lumMod val="75000"/>
              </a:schemeClr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indent="0">
              <a:lnSpc>
                <a:spcPct val="150000"/>
              </a:lnSpc>
              <a:buNone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◆地域生活支援拠点等の市町村意見交換会を実施（令和６年９月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19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日予定）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内容：地域生活支援拠点等に係る取組み発表、意見交換（グループワーク）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テーマ（案）：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○拠点コーディネーター配置について</a:t>
            </a:r>
            <a:endParaRPr lang="en-US" altLang="ja-JP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 </a:t>
            </a:r>
            <a:r>
              <a:rPr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○運用状況の検証・検討について</a:t>
            </a:r>
            <a:endParaRPr lang="en-US" altLang="ja-JP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                </a:t>
            </a:r>
            <a:r>
              <a:rPr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○広域的な連携による整備について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◆運用状況の検証・検討の推進・強化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検証・検討状況の見える化（市町村ホームページにおける公表）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44C2048B-5947-6FB3-3EC8-FF947BEC3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1090763"/>
            <a:ext cx="4176464" cy="359992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72000" tIns="0" rIns="0" bIns="72000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ja-JP" altLang="en-US" sz="160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第７期大阪府障がい福祉計画への位置づけ</a:t>
            </a:r>
          </a:p>
        </p:txBody>
      </p:sp>
      <p:sp>
        <p:nvSpPr>
          <p:cNvPr id="10" name="AutoShape 7">
            <a:extLst>
              <a:ext uri="{FF2B5EF4-FFF2-40B4-BE49-F238E27FC236}">
                <a16:creationId xmlns:a16="http://schemas.microsoft.com/office/drawing/2014/main" id="{DD0AEF4F-B877-D74F-18F8-EA141CA36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150" y="3178996"/>
            <a:ext cx="5211938" cy="359992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72000" tIns="0" rIns="0" bIns="72000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令和６年度の取組み（市町村への働きかけ）</a:t>
            </a:r>
            <a:endParaRPr lang="en-US" altLang="ja-JP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D9914AD-CCCF-F5F7-E366-7E8A4FA11D9D}"/>
              </a:ext>
            </a:extLst>
          </p:cNvPr>
          <p:cNvSpPr txBox="1"/>
          <p:nvPr/>
        </p:nvSpPr>
        <p:spPr>
          <a:xfrm>
            <a:off x="8071048" y="93159"/>
            <a:ext cx="936104" cy="307777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資料６</a:t>
            </a:r>
            <a:endParaRPr kumimoji="1" lang="en-US" altLang="ja-JP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9753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t"/>
      <a:lstStyle>
        <a:defPPr>
          <a:defRPr kumimoji="1" b="1" dirty="0" smtClean="0">
            <a:latin typeface="HG丸ｺﾞｼｯｸM-PRO" panose="020F0600000000000000" pitchFamily="50" charset="-128"/>
            <a:ea typeface="HG丸ｺﾞｼｯｸM-PRO" panose="020F0600000000000000" pitchFamily="50" charset="-128"/>
          </a:defRPr>
        </a:defPPr>
      </a:lstStyle>
      <a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1074</Words>
  <Application>Microsoft Office PowerPoint</Application>
  <PresentationFormat>画面に合わせる (4:3)</PresentationFormat>
  <Paragraphs>171</Paragraphs>
  <Slides>6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4" baseType="lpstr">
      <vt:lpstr>HG丸ｺﾞｼｯｸM-PRO</vt:lpstr>
      <vt:lpstr>Meiryo UI</vt:lpstr>
      <vt:lpstr>游ゴシック</vt:lpstr>
      <vt:lpstr>游ゴシック Light</vt:lpstr>
      <vt:lpstr>Arial</vt:lpstr>
      <vt:lpstr>Calibri</vt:lpstr>
      <vt:lpstr>Wingdings</vt:lpstr>
      <vt:lpstr>Office テーマ</vt:lpstr>
      <vt:lpstr>PowerPoint プレゼンテーション</vt:lpstr>
      <vt:lpstr>PowerPoint プレゼンテーション</vt:lpstr>
      <vt:lpstr>２．府内の地域生活支援拠点等の整備状況</vt:lpstr>
      <vt:lpstr>３．運用状況の検証・検討について</vt:lpstr>
      <vt:lpstr>３．運用状況の検証・検討について（大阪府ホームページで公表）</vt:lpstr>
      <vt:lpstr>４.施策の方向性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2024-08-07T04:36:57Z</dcterms:created>
  <dcterms:modified xsi:type="dcterms:W3CDTF">2024-08-07T04:37:04Z</dcterms:modified>
</cp:coreProperties>
</file>