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69" r:id="rId2"/>
    <p:sldId id="293"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E9EDF4"/>
    <a:srgbClr val="0000FF"/>
    <a:srgbClr val="E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3" autoAdjust="0"/>
    <p:restoredTop sz="94434" autoAdjust="0"/>
  </p:normalViewPr>
  <p:slideViewPr>
    <p:cSldViewPr>
      <p:cViewPr varScale="1">
        <p:scale>
          <a:sx n="125" d="100"/>
          <a:sy n="125" d="100"/>
        </p:scale>
        <p:origin x="91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6967"/>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3" tIns="45717" rIns="91433" bIns="45717" rtlCol="0"/>
          <a:lstStyle>
            <a:lvl1pPr algn="r">
              <a:defRPr sz="1200"/>
            </a:lvl1pPr>
          </a:lstStyle>
          <a:p>
            <a:fld id="{005252BA-2214-449C-8EB5-EC4AE1D81467}" type="datetimeFigureOut">
              <a:rPr kumimoji="1" lang="ja-JP" altLang="en-US" smtClean="0"/>
              <a:t>2024/8/7</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6967"/>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3" tIns="45717" rIns="91433" bIns="45717" rtlCol="0" anchor="b"/>
          <a:lstStyle>
            <a:lvl1pPr algn="r">
              <a:defRPr sz="1200"/>
            </a:lvl1pPr>
          </a:lstStyle>
          <a:p>
            <a:fld id="{F5C0CDCA-636B-4F4B-A567-C7BA73AA0095}" type="slidenum">
              <a:rPr kumimoji="1" lang="ja-JP" altLang="en-US" smtClean="0"/>
              <a:t>‹#›</a:t>
            </a:fld>
            <a:endParaRPr kumimoji="1" lang="ja-JP" altLang="en-US"/>
          </a:p>
        </p:txBody>
      </p:sp>
    </p:spTree>
    <p:extLst>
      <p:ext uri="{BB962C8B-B14F-4D97-AF65-F5344CB8AC3E}">
        <p14:creationId xmlns:p14="http://schemas.microsoft.com/office/powerpoint/2010/main" val="3924871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06DC182-2A72-44B5-9D8B-1F4CF8F6E23A}" type="slidenum">
              <a:rPr kumimoji="1" lang="ja-JP" altLang="en-US" smtClean="0"/>
              <a:t>2</a:t>
            </a:fld>
            <a:endParaRPr kumimoji="1" lang="ja-JP" altLang="en-US"/>
          </a:p>
        </p:txBody>
      </p:sp>
    </p:spTree>
    <p:extLst>
      <p:ext uri="{BB962C8B-B14F-4D97-AF65-F5344CB8AC3E}">
        <p14:creationId xmlns:p14="http://schemas.microsoft.com/office/powerpoint/2010/main" val="4216278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4C44990-B191-44FF-908E-CD5C61C97783}" type="datetime1">
              <a:rPr kumimoji="1" lang="ja-JP" altLang="en-US" smtClean="0"/>
              <a:t>2024/8/7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900057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5CAE68-DF1D-4A3B-B4C8-841469085435}" type="datetime1">
              <a:rPr kumimoji="1" lang="ja-JP" altLang="en-US" smtClean="0"/>
              <a:t>2024/8/7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853331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8CBD97C-F995-4932-ABDF-B20E3D61BD50}" type="datetime1">
              <a:rPr kumimoji="1" lang="ja-JP" altLang="en-US" smtClean="0"/>
              <a:t>2024/8/7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69304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4A44DC7-CFC5-44D6-8028-927A1CC03337}" type="datetime1">
              <a:rPr kumimoji="1" lang="ja-JP" altLang="en-US" smtClean="0"/>
              <a:t>2024/8/7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47876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7EA6779-2EDE-4EE9-B2E0-8016CC5F3D13}" type="datetime1">
              <a:rPr kumimoji="1" lang="ja-JP" altLang="en-US" smtClean="0"/>
              <a:t>2024/8/7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28733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4BB9FF4-3CA3-481E-AC8A-2DA11F807245}" type="datetime1">
              <a:rPr kumimoji="1" lang="ja-JP" altLang="en-US" smtClean="0"/>
              <a:t>2024/8/7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582979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8072A7C-5CA8-4A04-B6D3-4A79AB67A3F2}" type="datetime1">
              <a:rPr kumimoji="1" lang="ja-JP" altLang="en-US" smtClean="0"/>
              <a:t>2024/8/7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95321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62A5165-AE32-4DFC-B3DB-0A5EC32549A1}" type="datetime1">
              <a:rPr kumimoji="1" lang="ja-JP" altLang="en-US" smtClean="0"/>
              <a:t>2024/8/7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40292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A0DA09-063E-4394-935A-FDA93ECAF335}" type="datetime1">
              <a:rPr kumimoji="1" lang="ja-JP" altLang="en-US" smtClean="0"/>
              <a:t>2024/8/7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07836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F9CC58A-5E16-4063-84BB-CB94814E850A}" type="datetime1">
              <a:rPr kumimoji="1" lang="ja-JP" altLang="en-US" smtClean="0"/>
              <a:t>2024/8/7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30254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77A0724-2BC3-4E92-B661-077C20E9E87E}" type="datetime1">
              <a:rPr kumimoji="1" lang="ja-JP" altLang="en-US" smtClean="0"/>
              <a:t>2024/8/7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023064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9376D-9F3B-4D25-B378-A0F17775B954}" type="datetime1">
              <a:rPr kumimoji="1" lang="ja-JP" altLang="en-US" smtClean="0"/>
              <a:t>2024/8/7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21435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p:cNvSpPr>
            <a:spLocks noGrp="1"/>
          </p:cNvSpPr>
          <p:nvPr>
            <p:ph type="sldNum" sz="quarter" idx="12"/>
          </p:nvPr>
        </p:nvSpPr>
        <p:spPr>
          <a:xfrm>
            <a:off x="7004248" y="6453337"/>
            <a:ext cx="2133600" cy="365125"/>
          </a:xfrm>
        </p:spPr>
        <p:txBody>
          <a:bodyPr/>
          <a:lstStyle/>
          <a:p>
            <a:fld id="{1C2C60DF-5D73-46A2-8FFF-B4A756D3B2D0}" type="slidenum">
              <a:rPr kumimoji="1" lang="ja-JP" altLang="en-US" smtClean="0"/>
              <a:t>1</a:t>
            </a:fld>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786650282"/>
              </p:ext>
            </p:extLst>
          </p:nvPr>
        </p:nvGraphicFramePr>
        <p:xfrm>
          <a:off x="56982" y="39451"/>
          <a:ext cx="9051522" cy="6779011"/>
        </p:xfrm>
        <a:graphic>
          <a:graphicData uri="http://schemas.openxmlformats.org/drawingml/2006/table">
            <a:tbl>
              <a:tblPr firstRow="1" bandRow="1">
                <a:tableStyleId>{5A111915-BE36-4E01-A7E5-04B1672EAD32}</a:tableStyleId>
              </a:tblPr>
              <a:tblGrid>
                <a:gridCol w="9051522">
                  <a:extLst>
                    <a:ext uri="{9D8B030D-6E8A-4147-A177-3AD203B41FA5}">
                      <a16:colId xmlns:a16="http://schemas.microsoft.com/office/drawing/2014/main" val="3114873037"/>
                    </a:ext>
                  </a:extLst>
                </a:gridCol>
              </a:tblGrid>
              <a:tr h="433682">
                <a:tc>
                  <a:txBody>
                    <a:bodyPr/>
                    <a:lstStyle/>
                    <a:p>
                      <a:r>
                        <a:rPr kumimoji="1" lang="ja-JP" altLang="en-US" dirty="0"/>
                        <a:t>大阪府重度知的障がい者地域生活支援体制整備事業（コンサルテーション事業）</a:t>
                      </a:r>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18333835"/>
                  </a:ext>
                </a:extLst>
              </a:tr>
              <a:tr h="6345329">
                <a:tc>
                  <a:txBody>
                    <a:bodyPr/>
                    <a:lstStyle/>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事業目的</a:t>
                      </a:r>
                      <a:r>
                        <a:rPr kumimoji="1" lang="en-US" altLang="ja-JP" sz="1400" dirty="0">
                          <a:latin typeface="Meiryo UI" panose="020B0604030504040204" pitchFamily="50" charset="-128"/>
                          <a:ea typeface="Meiryo UI" panose="020B0604030504040204" pitchFamily="50" charset="-128"/>
                        </a:rPr>
                        <a:t>】</a:t>
                      </a:r>
                    </a:p>
                    <a:p>
                      <a:r>
                        <a:rPr kumimoji="1" lang="ja-JP" altLang="en-US" sz="1400" baseline="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重度知的障がい者に対応可能な支援スキルを持つ法人を増やし、重度知的障がい者の地域での生活を支える体制を整備する。</a:t>
                      </a:r>
                    </a:p>
                    <a:p>
                      <a:endParaRPr kumimoji="1" lang="ja-JP" altLang="en-US" sz="1400" dirty="0">
                        <a:latin typeface="Meiryo UI" panose="020B0604030504040204" pitchFamily="50" charset="-128"/>
                        <a:ea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事業期間</a:t>
                      </a:r>
                      <a:r>
                        <a:rPr kumimoji="1" lang="en-US" altLang="ja-JP" sz="1400" dirty="0">
                          <a:latin typeface="Meiryo UI" panose="020B0604030504040204" pitchFamily="50" charset="-128"/>
                          <a:ea typeface="Meiryo UI" panose="020B0604030504040204" pitchFamily="50" charset="-128"/>
                        </a:rPr>
                        <a:t>】</a:t>
                      </a:r>
                    </a:p>
                    <a:p>
                      <a:r>
                        <a:rPr kumimoji="1" lang="ja-JP" altLang="en-US" sz="1400" dirty="0">
                          <a:latin typeface="Meiryo UI" panose="020B0604030504040204" pitchFamily="50" charset="-128"/>
                          <a:ea typeface="Meiryo UI" panose="020B0604030504040204" pitchFamily="50" charset="-128"/>
                        </a:rPr>
                        <a:t>　令和２年度～令和６年度</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令和２年度はモデル実施</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　</a:t>
                      </a:r>
                      <a:r>
                        <a:rPr kumimoji="1" lang="ja-JP" altLang="en-US" sz="1400" baseline="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１法人３年間）</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p>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事業内容</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　</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先駆的に取り組む法人（社会福祉法人北摂杉の子会）に委託し、そのノウハウを活用して、</a:t>
                      </a:r>
                      <a:endParaRPr kumimoji="1" lang="en-US" altLang="ja-JP" sz="1400" dirty="0">
                        <a:latin typeface="Meiryo UI" panose="020B0604030504040204" pitchFamily="50" charset="-128"/>
                        <a:ea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重度知的障がい者に対応可能な</a:t>
                      </a:r>
                      <a:r>
                        <a:rPr kumimoji="1" lang="ja-JP" altLang="en-US" sz="1400" u="sng" dirty="0">
                          <a:latin typeface="Meiryo UI" panose="020B0604030504040204" pitchFamily="50" charset="-128"/>
                          <a:ea typeface="Meiryo UI" panose="020B0604030504040204" pitchFamily="50" charset="-128"/>
                        </a:rPr>
                        <a:t>６法人を養成</a:t>
                      </a:r>
                      <a:r>
                        <a:rPr kumimoji="1" lang="ja-JP" altLang="en-US" sz="1400" dirty="0">
                          <a:latin typeface="Meiryo UI" panose="020B0604030504040204" pitchFamily="50" charset="-128"/>
                          <a:ea typeface="Meiryo UI" panose="020B0604030504040204" pitchFamily="50" charset="-128"/>
                        </a:rPr>
                        <a:t>する。</a:t>
                      </a:r>
                      <a:endParaRPr kumimoji="1" lang="en-US" altLang="ja-JP" sz="1400" dirty="0">
                        <a:latin typeface="Meiryo UI" panose="020B0604030504040204" pitchFamily="50" charset="-128"/>
                        <a:ea typeface="Meiryo UI" panose="020B0604030504040204" pitchFamily="50" charset="-128"/>
                      </a:endParaRPr>
                    </a:p>
                    <a:p>
                      <a:endParaRPr kumimoji="1" lang="ja-JP" altLang="en-US"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●「実地研修」「コンサルテーション研修」等により、障がい特性に応じた専門的な支援方法や環境設定、組織マネジメントなど、</a:t>
                      </a:r>
                      <a:endParaRPr kumimoji="1" lang="en-US" altLang="ja-JP" sz="1400" dirty="0">
                        <a:latin typeface="Meiryo UI" panose="020B0604030504040204" pitchFamily="50" charset="-128"/>
                        <a:ea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法人全体で適切な支援を行う上で必要となる知識や技術を具体的かつ体系的に習得。</a:t>
                      </a:r>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ja-JP" altLang="en-US"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●実践報告会の実施により地域に参加法人の取組み等を周知。</a:t>
                      </a:r>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●参加法人　６法人　　令和４年度　１法人修了</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令和５年度　１法人修了</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令和６年度　４法人修了（予定）</a:t>
                      </a:r>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令和６年度の取組み</a:t>
                      </a:r>
                      <a:r>
                        <a:rPr kumimoji="1" lang="en-US" altLang="ja-JP" sz="1400" dirty="0">
                          <a:latin typeface="Meiryo UI" panose="020B0604030504040204" pitchFamily="50" charset="-128"/>
                          <a:ea typeface="Meiryo UI" panose="020B0604030504040204" pitchFamily="50" charset="-128"/>
                        </a:rPr>
                        <a:t>】</a:t>
                      </a:r>
                    </a:p>
                    <a:p>
                      <a:r>
                        <a:rPr kumimoji="1" lang="ja-JP" altLang="en-US" sz="1400" dirty="0">
                          <a:latin typeface="Meiryo UI" panose="020B0604030504040204" pitchFamily="50" charset="-128"/>
                          <a:ea typeface="Meiryo UI" panose="020B0604030504040204" pitchFamily="50" charset="-128"/>
                        </a:rPr>
                        <a:t>　●３年目にあたる４法人の事業の継続実施</a:t>
                      </a:r>
                      <a:endParaRPr kumimoji="1" lang="en-US" altLang="ja-JP"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47611836"/>
                  </a:ext>
                </a:extLst>
              </a:tr>
            </a:tbl>
          </a:graphicData>
        </a:graphic>
      </p:graphicFrame>
      <p:sp>
        <p:nvSpPr>
          <p:cNvPr id="8" name="正方形/長方形 7"/>
          <p:cNvSpPr/>
          <p:nvPr/>
        </p:nvSpPr>
        <p:spPr>
          <a:xfrm>
            <a:off x="326106" y="3438609"/>
            <a:ext cx="5309964" cy="1095251"/>
          </a:xfrm>
          <a:prstGeom prst="rect">
            <a:avLst/>
          </a:prstGeom>
          <a:no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indent="-936000">
              <a:lnSpc>
                <a:spcPts val="1200"/>
              </a:lnSpc>
            </a:pPr>
            <a:r>
              <a:rPr lang="en-US" altLang="ja-JP" sz="1200" dirty="0">
                <a:solidFill>
                  <a:schemeClr val="tx1"/>
                </a:solidFill>
                <a:latin typeface="Meiryo UI" panose="020B0604030504040204" pitchFamily="50" charset="-128"/>
                <a:ea typeface="Meiryo UI" panose="020B0604030504040204" pitchFamily="50" charset="-128"/>
              </a:rPr>
              <a:t>1</a:t>
            </a:r>
            <a:r>
              <a:rPr lang="ja-JP" altLang="en-US" sz="1200" dirty="0">
                <a:solidFill>
                  <a:schemeClr val="tx1"/>
                </a:solidFill>
                <a:latin typeface="Meiryo UI" panose="020B0604030504040204" pitchFamily="50" charset="-128"/>
                <a:ea typeface="Meiryo UI" panose="020B0604030504040204" pitchFamily="50" charset="-128"/>
              </a:rPr>
              <a:t>年目：法人内１事業所で実際に支援に困っている</a:t>
            </a:r>
            <a:r>
              <a:rPr lang="en-US" altLang="ja-JP" sz="1200" dirty="0">
                <a:solidFill>
                  <a:schemeClr val="tx1"/>
                </a:solidFill>
                <a:latin typeface="Meiryo UI" panose="020B0604030504040204" pitchFamily="50" charset="-128"/>
                <a:ea typeface="Meiryo UI" panose="020B0604030504040204" pitchFamily="50" charset="-128"/>
              </a:rPr>
              <a:t>1</a:t>
            </a:r>
            <a:r>
              <a:rPr lang="ja-JP" altLang="en-US" sz="1200" dirty="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2</a:t>
            </a:r>
            <a:r>
              <a:rPr lang="ja-JP" altLang="en-US" sz="1200" dirty="0">
                <a:solidFill>
                  <a:schemeClr val="tx1"/>
                </a:solidFill>
                <a:latin typeface="Meiryo UI" panose="020B0604030504040204" pitchFamily="50" charset="-128"/>
                <a:ea typeface="Meiryo UI" panose="020B0604030504040204" pitchFamily="50" charset="-128"/>
              </a:rPr>
              <a:t>事例をもとに、</a:t>
            </a:r>
            <a:endParaRPr lang="en-US" altLang="ja-JP" sz="1200" dirty="0">
              <a:solidFill>
                <a:schemeClr val="tx1"/>
              </a:solidFill>
              <a:latin typeface="Meiryo UI" panose="020B0604030504040204" pitchFamily="50" charset="-128"/>
              <a:ea typeface="Meiryo UI" panose="020B0604030504040204" pitchFamily="50" charset="-128"/>
            </a:endParaRPr>
          </a:p>
          <a:p>
            <a:pPr indent="-936000">
              <a:lnSpc>
                <a:spcPts val="1200"/>
              </a:lnSpc>
            </a:pP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支援方法を学ぶ。</a:t>
            </a:r>
          </a:p>
          <a:p>
            <a:pPr indent="-936000">
              <a:lnSpc>
                <a:spcPts val="1200"/>
              </a:lnSpc>
            </a:pPr>
            <a:r>
              <a:rPr kumimoji="1" lang="en-US" altLang="ja-JP" sz="1200" dirty="0">
                <a:solidFill>
                  <a:schemeClr val="tx1"/>
                </a:solidFill>
                <a:latin typeface="Meiryo UI" panose="020B0604030504040204" pitchFamily="50" charset="-128"/>
                <a:ea typeface="Meiryo UI" panose="020B0604030504040204" pitchFamily="50" charset="-128"/>
              </a:rPr>
              <a:t>2</a:t>
            </a:r>
            <a:r>
              <a:rPr kumimoji="1" lang="ja-JP" altLang="en-US" sz="1200" dirty="0">
                <a:solidFill>
                  <a:schemeClr val="tx1"/>
                </a:solidFill>
                <a:latin typeface="Meiryo UI" panose="020B0604030504040204" pitchFamily="50" charset="-128"/>
                <a:ea typeface="Meiryo UI" panose="020B0604030504040204" pitchFamily="50" charset="-128"/>
              </a:rPr>
              <a:t>年目</a:t>
            </a:r>
            <a:r>
              <a:rPr lang="ja-JP" altLang="en-US" sz="1200" dirty="0">
                <a:solidFill>
                  <a:schemeClr val="tx1"/>
                </a:solidFill>
                <a:latin typeface="Meiryo UI" panose="020B0604030504040204" pitchFamily="50" charset="-128"/>
                <a:ea typeface="Meiryo UI" panose="020B0604030504040204" pitchFamily="50" charset="-128"/>
              </a:rPr>
              <a:t>：法人内複数事業所の数事例で実践を繰り返し、適切な支援を定着させ、</a:t>
            </a:r>
            <a:endParaRPr lang="en-US" altLang="ja-JP" sz="1200" dirty="0">
              <a:solidFill>
                <a:schemeClr val="tx1"/>
              </a:solidFill>
              <a:latin typeface="Meiryo UI" panose="020B0604030504040204" pitchFamily="50" charset="-128"/>
              <a:ea typeface="Meiryo UI" panose="020B0604030504040204" pitchFamily="50" charset="-128"/>
            </a:endParaRPr>
          </a:p>
          <a:p>
            <a:pPr indent="-936000">
              <a:lnSpc>
                <a:spcPts val="1200"/>
              </a:lnSpc>
            </a:pP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GH</a:t>
            </a:r>
            <a:r>
              <a:rPr lang="ja-JP" altLang="en-US" sz="1200" dirty="0">
                <a:solidFill>
                  <a:schemeClr val="tx1"/>
                </a:solidFill>
                <a:latin typeface="Meiryo UI" panose="020B0604030504040204" pitchFamily="50" charset="-128"/>
                <a:ea typeface="Meiryo UI" panose="020B0604030504040204" pitchFamily="50" charset="-128"/>
              </a:rPr>
              <a:t>等での支援ノウハウを獲得する。</a:t>
            </a:r>
          </a:p>
          <a:p>
            <a:pPr indent="-936000">
              <a:lnSpc>
                <a:spcPts val="1200"/>
              </a:lnSpc>
            </a:pPr>
            <a:r>
              <a:rPr lang="en-US" altLang="ja-JP" sz="1200" dirty="0">
                <a:solidFill>
                  <a:schemeClr val="tx1"/>
                </a:solidFill>
                <a:latin typeface="Meiryo UI" panose="020B0604030504040204" pitchFamily="50" charset="-128"/>
                <a:ea typeface="Meiryo UI" panose="020B0604030504040204" pitchFamily="50" charset="-128"/>
              </a:rPr>
              <a:t>3</a:t>
            </a:r>
            <a:r>
              <a:rPr lang="ja-JP" altLang="en-US" sz="1200" dirty="0">
                <a:solidFill>
                  <a:schemeClr val="tx1"/>
                </a:solidFill>
                <a:latin typeface="Meiryo UI" panose="020B0604030504040204" pitchFamily="50" charset="-128"/>
                <a:ea typeface="Meiryo UI" panose="020B0604030504040204" pitchFamily="50" charset="-128"/>
              </a:rPr>
              <a:t>年目：委託法人の訪問コンサルに同行し、他法人に対してコンサルテーションできる</a:t>
            </a:r>
            <a:endParaRPr lang="en-US" altLang="ja-JP" sz="1200" dirty="0">
              <a:solidFill>
                <a:schemeClr val="tx1"/>
              </a:solidFill>
              <a:latin typeface="Meiryo UI" panose="020B0604030504040204" pitchFamily="50" charset="-128"/>
              <a:ea typeface="Meiryo UI" panose="020B0604030504040204" pitchFamily="50" charset="-128"/>
            </a:endParaRPr>
          </a:p>
          <a:p>
            <a:pPr indent="-936000">
              <a:lnSpc>
                <a:spcPts val="1200"/>
              </a:lnSpc>
            </a:pP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スキルを培う。</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48" name="ホームベース 47"/>
          <p:cNvSpPr/>
          <p:nvPr/>
        </p:nvSpPr>
        <p:spPr>
          <a:xfrm>
            <a:off x="5830488" y="4848266"/>
            <a:ext cx="2983402" cy="1887933"/>
          </a:xfrm>
          <a:prstGeom prst="homePlate">
            <a:avLst>
              <a:gd name="adj" fmla="val 35374"/>
            </a:avLst>
          </a:prstGeom>
          <a:solidFill>
            <a:schemeClr val="bg1">
              <a:lumMod val="95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p:txBody>
      </p:sp>
      <p:sp>
        <p:nvSpPr>
          <p:cNvPr id="49" name="フローチャート: 結合子 48"/>
          <p:cNvSpPr/>
          <p:nvPr/>
        </p:nvSpPr>
        <p:spPr>
          <a:xfrm>
            <a:off x="7062084" y="5832800"/>
            <a:ext cx="383894" cy="332504"/>
          </a:xfrm>
          <a:prstGeom prst="flowChartConnector">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0" name="フローチャート: 結合子 49"/>
          <p:cNvSpPr/>
          <p:nvPr/>
        </p:nvSpPr>
        <p:spPr>
          <a:xfrm rot="1442239">
            <a:off x="6530531" y="5806734"/>
            <a:ext cx="383894" cy="353250"/>
          </a:xfrm>
          <a:prstGeom prst="flowChartConnector">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dirty="0">
              <a:latin typeface="Meiryo UI" panose="020B0604030504040204" pitchFamily="50" charset="-128"/>
              <a:ea typeface="Meiryo UI" panose="020B0604030504040204" pitchFamily="50" charset="-128"/>
            </a:endParaRPr>
          </a:p>
        </p:txBody>
      </p:sp>
      <p:sp>
        <p:nvSpPr>
          <p:cNvPr id="51" name="フローチャート: 結合子 50"/>
          <p:cNvSpPr/>
          <p:nvPr/>
        </p:nvSpPr>
        <p:spPr>
          <a:xfrm>
            <a:off x="7644490" y="5589240"/>
            <a:ext cx="383894" cy="327170"/>
          </a:xfrm>
          <a:prstGeom prst="flowChartConnector">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2" name="角丸四角形 51"/>
          <p:cNvSpPr/>
          <p:nvPr/>
        </p:nvSpPr>
        <p:spPr>
          <a:xfrm>
            <a:off x="6353060" y="4728385"/>
            <a:ext cx="1620331" cy="1712825"/>
          </a:xfrm>
          <a:prstGeom prst="roundRect">
            <a:avLst/>
          </a:prstGeom>
          <a:noFill/>
          <a:ln w="635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53" name="フローチャート: 結合子 52"/>
          <p:cNvSpPr/>
          <p:nvPr/>
        </p:nvSpPr>
        <p:spPr>
          <a:xfrm>
            <a:off x="7040327" y="4961796"/>
            <a:ext cx="521407" cy="586742"/>
          </a:xfrm>
          <a:prstGeom prst="flowChartConnector">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54" name="スマイル 53"/>
          <p:cNvSpPr/>
          <p:nvPr/>
        </p:nvSpPr>
        <p:spPr>
          <a:xfrm>
            <a:off x="6859422" y="5314188"/>
            <a:ext cx="260830" cy="227870"/>
          </a:xfrm>
          <a:prstGeom prst="smileyFace">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5" name="スマイル 54"/>
          <p:cNvSpPr/>
          <p:nvPr/>
        </p:nvSpPr>
        <p:spPr>
          <a:xfrm>
            <a:off x="7236905" y="5434070"/>
            <a:ext cx="217464" cy="227178"/>
          </a:xfrm>
          <a:prstGeom prst="smileyFace">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6" name="スマイル 55"/>
          <p:cNvSpPr/>
          <p:nvPr/>
        </p:nvSpPr>
        <p:spPr>
          <a:xfrm>
            <a:off x="7849941" y="5029292"/>
            <a:ext cx="227934" cy="199908"/>
          </a:xfrm>
          <a:prstGeom prst="smileyFace">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400">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7977892" y="5024649"/>
            <a:ext cx="853189" cy="21544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800" b="1" dirty="0">
                <a:solidFill>
                  <a:schemeClr val="tx1"/>
                </a:solidFill>
                <a:latin typeface="Meiryo UI" panose="020B0604030504040204" pitchFamily="50" charset="-128"/>
                <a:ea typeface="Meiryo UI" panose="020B0604030504040204" pitchFamily="50" charset="-128"/>
              </a:rPr>
              <a:t>：コアメンバー</a:t>
            </a:r>
            <a:endParaRPr kumimoji="1" lang="ja-JP" altLang="en-US" sz="800" b="1" dirty="0">
              <a:solidFill>
                <a:schemeClr val="tx1"/>
              </a:solidFill>
              <a:latin typeface="Meiryo UI" panose="020B0604030504040204" pitchFamily="50" charset="-128"/>
              <a:ea typeface="Meiryo UI" panose="020B0604030504040204" pitchFamily="50" charset="-128"/>
            </a:endParaRPr>
          </a:p>
        </p:txBody>
      </p:sp>
      <p:cxnSp>
        <p:nvCxnSpPr>
          <p:cNvPr id="58" name="直線矢印コネクタ 57"/>
          <p:cNvCxnSpPr/>
          <p:nvPr/>
        </p:nvCxnSpPr>
        <p:spPr>
          <a:xfrm flipV="1">
            <a:off x="6773259" y="5550317"/>
            <a:ext cx="98364" cy="2704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a:cxnSpLocks/>
            <a:endCxn id="71" idx="5"/>
          </p:cNvCxnSpPr>
          <p:nvPr/>
        </p:nvCxnSpPr>
        <p:spPr>
          <a:xfrm flipH="1" flipV="1">
            <a:off x="7704497" y="5421188"/>
            <a:ext cx="104780" cy="1559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a:stCxn id="49" idx="0"/>
          </p:cNvCxnSpPr>
          <p:nvPr/>
        </p:nvCxnSpPr>
        <p:spPr>
          <a:xfrm flipV="1">
            <a:off x="7254031" y="5695166"/>
            <a:ext cx="59217" cy="1376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1" name="右カーブ矢印 60"/>
          <p:cNvSpPr/>
          <p:nvPr/>
        </p:nvSpPr>
        <p:spPr>
          <a:xfrm rot="5175044">
            <a:off x="6060267" y="4110135"/>
            <a:ext cx="514046" cy="1086819"/>
          </a:xfrm>
          <a:prstGeom prst="curvedRightArrow">
            <a:avLst/>
          </a:prstGeom>
          <a:solidFill>
            <a:schemeClr val="accent1">
              <a:lumMod val="20000"/>
              <a:lumOff val="80000"/>
            </a:schemeClr>
          </a:solidFill>
          <a:ln w="6350">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p:txBody>
      </p:sp>
      <p:sp>
        <p:nvSpPr>
          <p:cNvPr id="62" name="テキスト ボックス 61"/>
          <p:cNvSpPr txBox="1"/>
          <p:nvPr/>
        </p:nvSpPr>
        <p:spPr>
          <a:xfrm>
            <a:off x="8056390" y="5766126"/>
            <a:ext cx="679808" cy="523220"/>
          </a:xfrm>
          <a:prstGeom prst="rect">
            <a:avLst/>
          </a:prstGeom>
          <a:noFill/>
          <a:ln w="9525">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700" b="1" dirty="0">
                <a:latin typeface="Meiryo UI" panose="020B0604030504040204" pitchFamily="50" charset="-128"/>
                <a:ea typeface="Meiryo UI" panose="020B0604030504040204" pitchFamily="50" charset="-128"/>
              </a:rPr>
              <a:t>地域の</a:t>
            </a:r>
            <a:r>
              <a:rPr kumimoji="1" lang="ja-JP" altLang="en-US" sz="700" b="1" dirty="0" err="1">
                <a:latin typeface="Meiryo UI" panose="020B0604030504040204" pitchFamily="50" charset="-128"/>
                <a:ea typeface="Meiryo UI" panose="020B0604030504040204" pitchFamily="50" charset="-128"/>
              </a:rPr>
              <a:t>障がい</a:t>
            </a:r>
            <a:r>
              <a:rPr kumimoji="1" lang="ja-JP" altLang="en-US" sz="700" b="1" dirty="0">
                <a:latin typeface="Meiryo UI" panose="020B0604030504040204" pitchFamily="50" charset="-128"/>
                <a:ea typeface="Meiryo UI" panose="020B0604030504040204" pitchFamily="50" charset="-128"/>
              </a:rPr>
              <a:t>福祉サービス事業所・市町村等</a:t>
            </a:r>
          </a:p>
        </p:txBody>
      </p:sp>
      <p:sp>
        <p:nvSpPr>
          <p:cNvPr id="63" name="テキスト ボックス 62"/>
          <p:cNvSpPr txBox="1"/>
          <p:nvPr/>
        </p:nvSpPr>
        <p:spPr>
          <a:xfrm>
            <a:off x="6504636" y="5868919"/>
            <a:ext cx="567367"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事業所</a:t>
            </a:r>
          </a:p>
        </p:txBody>
      </p:sp>
      <p:sp>
        <p:nvSpPr>
          <p:cNvPr id="64" name="テキスト ボックス 63"/>
          <p:cNvSpPr txBox="1"/>
          <p:nvPr/>
        </p:nvSpPr>
        <p:spPr>
          <a:xfrm>
            <a:off x="7056621" y="5874205"/>
            <a:ext cx="567367"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事業所</a:t>
            </a:r>
          </a:p>
        </p:txBody>
      </p:sp>
      <p:sp>
        <p:nvSpPr>
          <p:cNvPr id="65" name="テキスト ボックス 64"/>
          <p:cNvSpPr txBox="1"/>
          <p:nvPr/>
        </p:nvSpPr>
        <p:spPr>
          <a:xfrm>
            <a:off x="7596336" y="5654031"/>
            <a:ext cx="567367"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事業所</a:t>
            </a:r>
          </a:p>
        </p:txBody>
      </p:sp>
      <p:sp>
        <p:nvSpPr>
          <p:cNvPr id="66" name="片側の 2 つの角を切り取った四角形 65"/>
          <p:cNvSpPr/>
          <p:nvPr/>
        </p:nvSpPr>
        <p:spPr>
          <a:xfrm>
            <a:off x="5683728" y="4941168"/>
            <a:ext cx="402495" cy="458266"/>
          </a:xfrm>
          <a:prstGeom prst="snip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p:txBody>
      </p:sp>
      <p:sp>
        <p:nvSpPr>
          <p:cNvPr id="67" name="フレーム 66"/>
          <p:cNvSpPr/>
          <p:nvPr/>
        </p:nvSpPr>
        <p:spPr>
          <a:xfrm>
            <a:off x="8764826" y="5041263"/>
            <a:ext cx="284092" cy="1556089"/>
          </a:xfrm>
          <a:prstGeom prst="fram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p:txBody>
      </p:sp>
      <p:sp>
        <p:nvSpPr>
          <p:cNvPr id="68" name="テキスト ボックス 67"/>
          <p:cNvSpPr txBox="1"/>
          <p:nvPr/>
        </p:nvSpPr>
        <p:spPr>
          <a:xfrm>
            <a:off x="6002569" y="4223488"/>
            <a:ext cx="1670965" cy="307777"/>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ja-JP" altLang="en-US" sz="700" b="1" dirty="0">
                <a:latin typeface="Meiryo UI" panose="020B0604030504040204" pitchFamily="50" charset="-128"/>
                <a:ea typeface="Meiryo UI" panose="020B0604030504040204" pitchFamily="50" charset="-128"/>
              </a:rPr>
              <a:t>アセスメントに基づいた視覚化・構造化</a:t>
            </a:r>
            <a:endParaRPr lang="en-US" altLang="ja-JP" sz="700" b="1" dirty="0">
              <a:latin typeface="Meiryo UI" panose="020B0604030504040204" pitchFamily="50" charset="-128"/>
              <a:ea typeface="Meiryo UI" panose="020B0604030504040204" pitchFamily="50" charset="-128"/>
            </a:endParaRPr>
          </a:p>
          <a:p>
            <a:pPr algn="ctr"/>
            <a:r>
              <a:rPr lang="ja-JP" altLang="en-US" sz="700" b="1" dirty="0">
                <a:latin typeface="Meiryo UI" panose="020B0604030504040204" pitchFamily="50" charset="-128"/>
                <a:ea typeface="Meiryo UI" panose="020B0604030504040204" pitchFamily="50" charset="-128"/>
              </a:rPr>
              <a:t>及びチームアプローチの体験</a:t>
            </a:r>
            <a:endParaRPr kumimoji="1" lang="ja-JP" altLang="en-US" sz="700" b="1" dirty="0">
              <a:latin typeface="Meiryo UI" panose="020B0604030504040204" pitchFamily="50" charset="-128"/>
              <a:ea typeface="Meiryo UI" panose="020B0604030504040204" pitchFamily="50" charset="-128"/>
            </a:endParaRPr>
          </a:p>
        </p:txBody>
      </p:sp>
      <p:sp>
        <p:nvSpPr>
          <p:cNvPr id="69" name="テキスト ボックス 68"/>
          <p:cNvSpPr txBox="1"/>
          <p:nvPr/>
        </p:nvSpPr>
        <p:spPr>
          <a:xfrm>
            <a:off x="6098490" y="5233203"/>
            <a:ext cx="636792" cy="461665"/>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ja-JP" altLang="en-US" sz="800" b="1" dirty="0">
                <a:latin typeface="Meiryo UI" panose="020B0604030504040204" pitchFamily="50" charset="-128"/>
                <a:ea typeface="Meiryo UI" panose="020B0604030504040204" pitchFamily="50" charset="-128"/>
              </a:rPr>
              <a:t>事例検討</a:t>
            </a:r>
            <a:endParaRPr lang="en-US" altLang="ja-JP" sz="800" b="1" dirty="0">
              <a:latin typeface="Meiryo UI" panose="020B0604030504040204" pitchFamily="50" charset="-128"/>
              <a:ea typeface="Meiryo UI" panose="020B0604030504040204" pitchFamily="50" charset="-128"/>
            </a:endParaRPr>
          </a:p>
          <a:p>
            <a:r>
              <a:rPr lang="en-US" altLang="ja-JP" sz="800" b="1" dirty="0">
                <a:latin typeface="Meiryo UI" panose="020B0604030504040204" pitchFamily="50" charset="-128"/>
                <a:ea typeface="Meiryo UI" panose="020B0604030504040204" pitchFamily="50" charset="-128"/>
              </a:rPr>
              <a:t>PDCA</a:t>
            </a:r>
            <a:r>
              <a:rPr lang="ja-JP" altLang="en-US" sz="800" b="1" dirty="0">
                <a:latin typeface="Meiryo UI" panose="020B0604030504040204" pitchFamily="50" charset="-128"/>
                <a:ea typeface="Meiryo UI" panose="020B0604030504040204" pitchFamily="50" charset="-128"/>
              </a:rPr>
              <a:t>サイクル</a:t>
            </a:r>
            <a:endParaRPr lang="en-US" altLang="ja-JP" sz="800" b="1" dirty="0">
              <a:latin typeface="Meiryo UI" panose="020B0604030504040204" pitchFamily="50" charset="-128"/>
              <a:ea typeface="Meiryo UI" panose="020B0604030504040204" pitchFamily="50" charset="-128"/>
            </a:endParaRPr>
          </a:p>
        </p:txBody>
      </p:sp>
      <p:sp>
        <p:nvSpPr>
          <p:cNvPr id="70" name="スマイル 69"/>
          <p:cNvSpPr/>
          <p:nvPr/>
        </p:nvSpPr>
        <p:spPr>
          <a:xfrm>
            <a:off x="6910663" y="4941168"/>
            <a:ext cx="252563" cy="230924"/>
          </a:xfrm>
          <a:prstGeom prst="smileyFace">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71" name="スマイル 70"/>
          <p:cNvSpPr/>
          <p:nvPr/>
        </p:nvSpPr>
        <p:spPr>
          <a:xfrm>
            <a:off x="7518684" y="5229530"/>
            <a:ext cx="217694" cy="224541"/>
          </a:xfrm>
          <a:prstGeom prst="smileyFace">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72" name="テキスト ボックス 71"/>
          <p:cNvSpPr txBox="1"/>
          <p:nvPr/>
        </p:nvSpPr>
        <p:spPr>
          <a:xfrm>
            <a:off x="7009358" y="5123048"/>
            <a:ext cx="571034" cy="261610"/>
          </a:xfrm>
          <a:prstGeom prst="rect">
            <a:avLst/>
          </a:prstGeom>
          <a:noFill/>
        </p:spPr>
        <p:txBody>
          <a:bodyPr wrap="square" rtlCol="0">
            <a:spAutoFit/>
          </a:bodyPr>
          <a:lstStyle/>
          <a:p>
            <a:pPr algn="ctr"/>
            <a:r>
              <a:rPr lang="en-US" altLang="ja-JP" sz="1100" b="1" dirty="0">
                <a:latin typeface="Meiryo UI" panose="020B0604030504040204" pitchFamily="50" charset="-128"/>
                <a:ea typeface="Meiryo UI" panose="020B0604030504040204" pitchFamily="50" charset="-128"/>
              </a:rPr>
              <a:t>GH</a:t>
            </a:r>
            <a:r>
              <a:rPr lang="ja-JP" altLang="en-US" sz="1100" b="1" dirty="0">
                <a:latin typeface="Meiryo UI" panose="020B0604030504040204" pitchFamily="50" charset="-128"/>
                <a:ea typeface="Meiryo UI" panose="020B0604030504040204" pitchFamily="50" charset="-128"/>
              </a:rPr>
              <a:t>等</a:t>
            </a:r>
            <a:endParaRPr lang="en-US" altLang="ja-JP" sz="1100" b="1" dirty="0">
              <a:latin typeface="Meiryo UI" panose="020B0604030504040204" pitchFamily="50" charset="-128"/>
              <a:ea typeface="Meiryo UI" panose="020B0604030504040204" pitchFamily="50" charset="-128"/>
            </a:endParaRPr>
          </a:p>
        </p:txBody>
      </p:sp>
      <p:sp>
        <p:nvSpPr>
          <p:cNvPr id="73" name="下矢印吹き出し 72"/>
          <p:cNvSpPr/>
          <p:nvPr/>
        </p:nvSpPr>
        <p:spPr>
          <a:xfrm>
            <a:off x="8096381" y="5249722"/>
            <a:ext cx="588961" cy="555542"/>
          </a:xfrm>
          <a:prstGeom prst="downArrowCallout">
            <a:avLst>
              <a:gd name="adj1" fmla="val 31148"/>
              <a:gd name="adj2" fmla="val 40444"/>
              <a:gd name="adj3" fmla="val 13868"/>
              <a:gd name="adj4" fmla="val 71956"/>
            </a:avLst>
          </a:prstGeom>
          <a:solidFill>
            <a:schemeClr val="bg1"/>
          </a:solid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74" name="テキスト ボックス 73"/>
          <p:cNvSpPr txBox="1"/>
          <p:nvPr/>
        </p:nvSpPr>
        <p:spPr>
          <a:xfrm>
            <a:off x="7991304" y="5277217"/>
            <a:ext cx="753147" cy="369332"/>
          </a:xfrm>
          <a:prstGeom prst="rect">
            <a:avLst/>
          </a:prstGeom>
          <a:noFill/>
        </p:spPr>
        <p:txBody>
          <a:bodyPr wrap="square" rtlCol="0">
            <a:spAutoFit/>
          </a:bodyPr>
          <a:lstStyle/>
          <a:p>
            <a:pPr algn="ctr"/>
            <a:r>
              <a:rPr lang="ja-JP" altLang="en-US" sz="900" b="1" dirty="0">
                <a:latin typeface="Meiryo UI" panose="020B0604030504040204" pitchFamily="50" charset="-128"/>
                <a:ea typeface="Meiryo UI" panose="020B0604030504040204" pitchFamily="50" charset="-128"/>
              </a:rPr>
              <a:t>実践</a:t>
            </a:r>
            <a:endParaRPr lang="en-US" altLang="ja-JP" sz="900" b="1" dirty="0">
              <a:latin typeface="Meiryo UI" panose="020B0604030504040204" pitchFamily="50" charset="-128"/>
              <a:ea typeface="Meiryo UI" panose="020B0604030504040204" pitchFamily="50" charset="-128"/>
            </a:endParaRPr>
          </a:p>
          <a:p>
            <a:pPr algn="ctr"/>
            <a:r>
              <a:rPr lang="ja-JP" altLang="en-US" sz="900" b="1" dirty="0">
                <a:latin typeface="Meiryo UI" panose="020B0604030504040204" pitchFamily="50" charset="-128"/>
                <a:ea typeface="Meiryo UI" panose="020B0604030504040204" pitchFamily="50" charset="-128"/>
              </a:rPr>
              <a:t>報告会</a:t>
            </a:r>
            <a:endParaRPr kumimoji="1" lang="ja-JP" altLang="en-US" sz="900" b="1" dirty="0">
              <a:latin typeface="Meiryo UI" panose="020B0604030504040204" pitchFamily="50" charset="-128"/>
              <a:ea typeface="Meiryo UI" panose="020B0604030504040204" pitchFamily="50" charset="-128"/>
            </a:endParaRPr>
          </a:p>
        </p:txBody>
      </p:sp>
      <p:sp>
        <p:nvSpPr>
          <p:cNvPr id="75" name="テキスト ボックス 74"/>
          <p:cNvSpPr txBox="1"/>
          <p:nvPr/>
        </p:nvSpPr>
        <p:spPr>
          <a:xfrm>
            <a:off x="7988139" y="4556701"/>
            <a:ext cx="759475" cy="400110"/>
          </a:xfrm>
          <a:prstGeom prst="rect">
            <a:avLst/>
          </a:prstGeom>
          <a:solidFill>
            <a:schemeClr val="tx2"/>
          </a:solidFill>
        </p:spPr>
        <p:txBody>
          <a:bodyPr wrap="square" rtlCol="0">
            <a:spAutoFit/>
          </a:bodyPr>
          <a:lstStyle/>
          <a:p>
            <a:r>
              <a:rPr lang="ja-JP" altLang="en-US" sz="1000" b="1" dirty="0">
                <a:solidFill>
                  <a:schemeClr val="bg1"/>
                </a:solidFill>
                <a:latin typeface="Meiryo UI" panose="020B0604030504040204" pitchFamily="50" charset="-128"/>
                <a:ea typeface="Meiryo UI" panose="020B0604030504040204" pitchFamily="50" charset="-128"/>
              </a:rPr>
              <a:t>地域との関係づくり</a:t>
            </a:r>
            <a:endParaRPr kumimoji="1" lang="ja-JP" altLang="en-US" sz="1000" b="1" dirty="0">
              <a:solidFill>
                <a:schemeClr val="bg1"/>
              </a:solidFill>
              <a:latin typeface="Meiryo UI" panose="020B0604030504040204" pitchFamily="50" charset="-128"/>
              <a:ea typeface="Meiryo UI" panose="020B0604030504040204" pitchFamily="50" charset="-128"/>
            </a:endParaRPr>
          </a:p>
        </p:txBody>
      </p:sp>
      <p:sp>
        <p:nvSpPr>
          <p:cNvPr id="76" name="右矢印 75"/>
          <p:cNvSpPr/>
          <p:nvPr/>
        </p:nvSpPr>
        <p:spPr>
          <a:xfrm>
            <a:off x="6088684" y="4880121"/>
            <a:ext cx="816190" cy="421087"/>
          </a:xfrm>
          <a:prstGeom prst="rightArrow">
            <a:avLst/>
          </a:prstGeom>
          <a:solidFill>
            <a:schemeClr val="bg1"/>
          </a:solidFill>
          <a:ln w="63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dirty="0">
              <a:latin typeface="Meiryo UI" panose="020B0604030504040204" pitchFamily="50" charset="-128"/>
              <a:ea typeface="Meiryo UI" panose="020B0604030504040204" pitchFamily="50" charset="-128"/>
            </a:endParaRPr>
          </a:p>
        </p:txBody>
      </p:sp>
      <p:sp>
        <p:nvSpPr>
          <p:cNvPr id="77" name="テキスト ボックス 76"/>
          <p:cNvSpPr txBox="1"/>
          <p:nvPr/>
        </p:nvSpPr>
        <p:spPr>
          <a:xfrm>
            <a:off x="6023341" y="4966115"/>
            <a:ext cx="1103423" cy="215444"/>
          </a:xfrm>
          <a:prstGeom prst="rect">
            <a:avLst/>
          </a:prstGeom>
          <a:noFill/>
        </p:spPr>
        <p:txBody>
          <a:bodyPr wrap="square" rtlCol="0">
            <a:spAutoFit/>
          </a:bodyPr>
          <a:lstStyle/>
          <a:p>
            <a:r>
              <a:rPr lang="ja-JP" altLang="en-US" sz="800" b="1" dirty="0">
                <a:latin typeface="Meiryo UI" panose="020B0604030504040204" pitchFamily="50" charset="-128"/>
                <a:ea typeface="Meiryo UI" panose="020B0604030504040204" pitchFamily="50" charset="-128"/>
              </a:rPr>
              <a:t>コンサルテーション</a:t>
            </a:r>
            <a:endParaRPr kumimoji="1" lang="ja-JP" altLang="en-US" sz="1000" b="1" dirty="0">
              <a:latin typeface="Meiryo UI" panose="020B0604030504040204" pitchFamily="50" charset="-128"/>
              <a:ea typeface="Meiryo UI" panose="020B0604030504040204" pitchFamily="50" charset="-128"/>
            </a:endParaRPr>
          </a:p>
        </p:txBody>
      </p:sp>
      <p:sp>
        <p:nvSpPr>
          <p:cNvPr id="78" name="二等辺三角形 77"/>
          <p:cNvSpPr/>
          <p:nvPr/>
        </p:nvSpPr>
        <p:spPr>
          <a:xfrm>
            <a:off x="6635979" y="6158970"/>
            <a:ext cx="1201897" cy="496294"/>
          </a:xfrm>
          <a:prstGeom prst="triangle">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lnSpc>
                <a:spcPts val="1000"/>
              </a:lnSpc>
            </a:pPr>
            <a:r>
              <a:rPr lang="ja-JP" altLang="en-US" sz="900" b="1" dirty="0">
                <a:latin typeface="Meiryo UI" panose="020B0604030504040204" pitchFamily="50" charset="-128"/>
                <a:ea typeface="Meiryo UI" panose="020B0604030504040204" pitchFamily="50" charset="-128"/>
              </a:rPr>
              <a:t>合同研修会</a:t>
            </a:r>
            <a:endParaRPr kumimoji="1" lang="ja-JP" altLang="en-US" sz="900" dirty="0">
              <a:solidFill>
                <a:schemeClr val="tx1"/>
              </a:solidFill>
            </a:endParaRPr>
          </a:p>
        </p:txBody>
      </p:sp>
      <p:sp>
        <p:nvSpPr>
          <p:cNvPr id="79" name="テキスト ボックス 78"/>
          <p:cNvSpPr txBox="1"/>
          <p:nvPr/>
        </p:nvSpPr>
        <p:spPr>
          <a:xfrm>
            <a:off x="6064993" y="6434961"/>
            <a:ext cx="678182" cy="230832"/>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ja-JP" altLang="en-US" sz="900" dirty="0">
                <a:latin typeface="Meiryo UI" panose="020B0604030504040204" pitchFamily="50" charset="-128"/>
                <a:ea typeface="Meiryo UI" panose="020B0604030504040204" pitchFamily="50" charset="-128"/>
              </a:rPr>
              <a:t>参加</a:t>
            </a:r>
            <a:r>
              <a:rPr kumimoji="1" lang="ja-JP" altLang="en-US" sz="900" dirty="0">
                <a:latin typeface="Meiryo UI" panose="020B0604030504040204" pitchFamily="50" charset="-128"/>
                <a:ea typeface="Meiryo UI" panose="020B0604030504040204" pitchFamily="50" charset="-128"/>
              </a:rPr>
              <a:t>法人</a:t>
            </a:r>
          </a:p>
        </p:txBody>
      </p:sp>
      <p:sp>
        <p:nvSpPr>
          <p:cNvPr id="80" name="テキスト ボックス 79"/>
          <p:cNvSpPr txBox="1"/>
          <p:nvPr/>
        </p:nvSpPr>
        <p:spPr>
          <a:xfrm>
            <a:off x="7636582" y="6434961"/>
            <a:ext cx="678182" cy="230832"/>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ja-JP" altLang="en-US" sz="900" dirty="0">
                <a:latin typeface="Meiryo UI" panose="020B0604030504040204" pitchFamily="50" charset="-128"/>
                <a:ea typeface="Meiryo UI" panose="020B0604030504040204" pitchFamily="50" charset="-128"/>
              </a:rPr>
              <a:t>参加</a:t>
            </a:r>
            <a:r>
              <a:rPr kumimoji="1" lang="ja-JP" altLang="en-US" sz="900" dirty="0">
                <a:latin typeface="Meiryo UI" panose="020B0604030504040204" pitchFamily="50" charset="-128"/>
                <a:ea typeface="Meiryo UI" panose="020B0604030504040204" pitchFamily="50" charset="-128"/>
              </a:rPr>
              <a:t>法人</a:t>
            </a:r>
          </a:p>
        </p:txBody>
      </p:sp>
      <p:sp>
        <p:nvSpPr>
          <p:cNvPr id="81" name="テキスト ボックス 80"/>
          <p:cNvSpPr txBox="1"/>
          <p:nvPr/>
        </p:nvSpPr>
        <p:spPr>
          <a:xfrm>
            <a:off x="6563236" y="3918489"/>
            <a:ext cx="1533145" cy="253355"/>
          </a:xfrm>
          <a:prstGeom prst="rect">
            <a:avLst/>
          </a:prstGeom>
          <a:solidFill>
            <a:schemeClr val="accent1"/>
          </a:solidFill>
        </p:spPr>
        <p:style>
          <a:lnRef idx="2">
            <a:schemeClr val="dk1">
              <a:shade val="50000"/>
            </a:schemeClr>
          </a:lnRef>
          <a:fillRef idx="1">
            <a:schemeClr val="dk1"/>
          </a:fillRef>
          <a:effectRef idx="0">
            <a:schemeClr val="dk1"/>
          </a:effectRef>
          <a:fontRef idx="minor">
            <a:schemeClr val="lt1"/>
          </a:fontRef>
        </p:style>
        <p:txBody>
          <a:bodyPr wrap="square" rtlCol="0" anchor="ctr">
            <a:spAutoFit/>
          </a:bodyPr>
          <a:lstStyle/>
          <a:p>
            <a:r>
              <a:rPr lang="en-US" altLang="ja-JP" sz="1050" b="1" dirty="0">
                <a:latin typeface="HG丸ｺﾞｼｯｸM-PRO" panose="020F0600000000000000" pitchFamily="50" charset="-128"/>
                <a:ea typeface="HG丸ｺﾞｼｯｸM-PRO" panose="020F0600000000000000" pitchFamily="50" charset="-128"/>
              </a:rPr>
              <a:t>【</a:t>
            </a:r>
            <a:r>
              <a:rPr lang="ja-JP" altLang="en-US" sz="1050" b="1" dirty="0">
                <a:latin typeface="HG丸ｺﾞｼｯｸM-PRO" panose="020F0600000000000000" pitchFamily="50" charset="-128"/>
                <a:ea typeface="HG丸ｺﾞｼｯｸM-PRO" panose="020F0600000000000000" pitchFamily="50" charset="-128"/>
              </a:rPr>
              <a:t>事業の</a:t>
            </a:r>
            <a:r>
              <a:rPr kumimoji="1" lang="ja-JP" altLang="en-US" sz="1050" b="1" dirty="0">
                <a:latin typeface="HG丸ｺﾞｼｯｸM-PRO" panose="020F0600000000000000" pitchFamily="50" charset="-128"/>
                <a:ea typeface="HG丸ｺﾞｼｯｸM-PRO" panose="020F0600000000000000" pitchFamily="50" charset="-128"/>
              </a:rPr>
              <a:t>イメージ図</a:t>
            </a:r>
            <a:r>
              <a:rPr kumimoji="1" lang="en-US" altLang="ja-JP" sz="1050" b="1" dirty="0">
                <a:latin typeface="HG丸ｺﾞｼｯｸM-PRO" panose="020F0600000000000000" pitchFamily="50" charset="-128"/>
                <a:ea typeface="HG丸ｺﾞｼｯｸM-PRO" panose="020F0600000000000000" pitchFamily="50" charset="-128"/>
              </a:rPr>
              <a:t>】</a:t>
            </a:r>
            <a:endParaRPr kumimoji="1" lang="ja-JP" altLang="en-US" sz="1050" b="1" dirty="0">
              <a:latin typeface="HG丸ｺﾞｼｯｸM-PRO" panose="020F0600000000000000" pitchFamily="50" charset="-128"/>
              <a:ea typeface="HG丸ｺﾞｼｯｸM-PRO" panose="020F0600000000000000" pitchFamily="50" charset="-128"/>
            </a:endParaRPr>
          </a:p>
        </p:txBody>
      </p:sp>
      <p:sp>
        <p:nvSpPr>
          <p:cNvPr id="82" name="テキスト ボックス 81"/>
          <p:cNvSpPr txBox="1"/>
          <p:nvPr/>
        </p:nvSpPr>
        <p:spPr>
          <a:xfrm>
            <a:off x="7241301" y="4677326"/>
            <a:ext cx="678182" cy="215444"/>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ja-JP" altLang="en-US" sz="800" dirty="0">
                <a:latin typeface="Meiryo UI" panose="020B0604030504040204" pitchFamily="50" charset="-128"/>
                <a:ea typeface="Meiryo UI" panose="020B0604030504040204" pitchFamily="50" charset="-128"/>
              </a:rPr>
              <a:t>参加</a:t>
            </a:r>
            <a:r>
              <a:rPr kumimoji="1" lang="ja-JP" altLang="en-US" sz="800" dirty="0">
                <a:latin typeface="Meiryo UI" panose="020B0604030504040204" pitchFamily="50" charset="-128"/>
                <a:ea typeface="Meiryo UI" panose="020B0604030504040204" pitchFamily="50" charset="-128"/>
              </a:rPr>
              <a:t>法人</a:t>
            </a:r>
          </a:p>
        </p:txBody>
      </p:sp>
      <p:sp>
        <p:nvSpPr>
          <p:cNvPr id="83" name="テキスト ボックス 82"/>
          <p:cNvSpPr txBox="1"/>
          <p:nvPr/>
        </p:nvSpPr>
        <p:spPr>
          <a:xfrm>
            <a:off x="5639460" y="4591814"/>
            <a:ext cx="777936" cy="246221"/>
          </a:xfrm>
          <a:prstGeom prst="rect">
            <a:avLst/>
          </a:prstGeom>
          <a:noFill/>
        </p:spPr>
        <p:txBody>
          <a:bodyPr wrap="square" rtlCol="0">
            <a:spAutoFit/>
          </a:bodyPr>
          <a:lstStyle/>
          <a:p>
            <a:r>
              <a:rPr lang="ja-JP" altLang="en-US" sz="1000" b="1" dirty="0">
                <a:latin typeface="Meiryo UI" panose="020B0604030504040204" pitchFamily="50" charset="-128"/>
                <a:ea typeface="Meiryo UI" panose="020B0604030504040204" pitchFamily="50" charset="-128"/>
              </a:rPr>
              <a:t>実地研修</a:t>
            </a:r>
            <a:endParaRPr kumimoji="1" lang="ja-JP" altLang="en-US" sz="1000" b="1" dirty="0">
              <a:latin typeface="Meiryo UI" panose="020B0604030504040204" pitchFamily="50" charset="-128"/>
              <a:ea typeface="Meiryo UI" panose="020B0604030504040204" pitchFamily="50" charset="-128"/>
            </a:endParaRPr>
          </a:p>
        </p:txBody>
      </p:sp>
      <p:sp>
        <p:nvSpPr>
          <p:cNvPr id="84" name="テキスト ボックス 83"/>
          <p:cNvSpPr txBox="1"/>
          <p:nvPr/>
        </p:nvSpPr>
        <p:spPr>
          <a:xfrm>
            <a:off x="8748464" y="5077014"/>
            <a:ext cx="338554" cy="1664354"/>
          </a:xfrm>
          <a:prstGeom prst="rect">
            <a:avLst/>
          </a:prstGeom>
          <a:noFill/>
        </p:spPr>
        <p:txBody>
          <a:bodyPr vert="eaVert" wrap="square" rtlCol="0" anchor="ctr">
            <a:spAutoFit/>
          </a:bodyPr>
          <a:lstStyle/>
          <a:p>
            <a:r>
              <a:rPr lang="ja-JP" altLang="en-US" sz="1000" dirty="0">
                <a:latin typeface="Meiryo UI" panose="020B0604030504040204" pitchFamily="50" charset="-128"/>
                <a:ea typeface="Meiryo UI" panose="020B0604030504040204" pitchFamily="50" charset="-128"/>
              </a:rPr>
              <a:t>地域に支援スキルを拡大</a:t>
            </a:r>
            <a:endParaRPr kumimoji="1" lang="ja-JP" altLang="en-US" sz="1000" dirty="0">
              <a:latin typeface="Meiryo UI" panose="020B0604030504040204" pitchFamily="50" charset="-128"/>
              <a:ea typeface="Meiryo UI" panose="020B0604030504040204" pitchFamily="50" charset="-128"/>
            </a:endParaRPr>
          </a:p>
        </p:txBody>
      </p:sp>
      <p:sp>
        <p:nvSpPr>
          <p:cNvPr id="45" name="テキスト ボックス 44">
            <a:extLst>
              <a:ext uri="{FF2B5EF4-FFF2-40B4-BE49-F238E27FC236}">
                <a16:creationId xmlns:a16="http://schemas.microsoft.com/office/drawing/2014/main" id="{68905BA8-B694-41ED-BC63-06F20F1FEDE0}"/>
              </a:ext>
            </a:extLst>
          </p:cNvPr>
          <p:cNvSpPr txBox="1"/>
          <p:nvPr/>
        </p:nvSpPr>
        <p:spPr>
          <a:xfrm>
            <a:off x="5580112" y="4962267"/>
            <a:ext cx="619371" cy="369332"/>
          </a:xfrm>
          <a:prstGeom prst="rect">
            <a:avLst/>
          </a:prstGeom>
          <a:noFill/>
        </p:spPr>
        <p:txBody>
          <a:bodyPr wrap="square" rtlCol="0">
            <a:spAutoFit/>
          </a:bodyPr>
          <a:lstStyle/>
          <a:p>
            <a:pPr algn="ctr"/>
            <a:r>
              <a:rPr lang="ja-JP" altLang="en-US" sz="900" b="1" dirty="0">
                <a:solidFill>
                  <a:schemeClr val="bg1"/>
                </a:solidFill>
                <a:latin typeface="Meiryo UI" panose="020B0604030504040204" pitchFamily="50" charset="-128"/>
                <a:ea typeface="Meiryo UI" panose="020B0604030504040204" pitchFamily="50" charset="-128"/>
              </a:rPr>
              <a:t>委託先</a:t>
            </a:r>
            <a:endParaRPr lang="en-US" altLang="ja-JP"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法人</a:t>
            </a:r>
          </a:p>
        </p:txBody>
      </p:sp>
      <p:sp>
        <p:nvSpPr>
          <p:cNvPr id="6" name="テキスト ボックス 5"/>
          <p:cNvSpPr txBox="1"/>
          <p:nvPr/>
        </p:nvSpPr>
        <p:spPr>
          <a:xfrm>
            <a:off x="8096381" y="116632"/>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資料５</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06904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5524B149-F417-3324-A998-799213FCBA13}"/>
              </a:ext>
            </a:extLst>
          </p:cNvPr>
          <p:cNvGraphicFramePr>
            <a:graphicFrameLocks noGrp="1"/>
          </p:cNvGraphicFramePr>
          <p:nvPr>
            <p:extLst>
              <p:ext uri="{D42A27DB-BD31-4B8C-83A1-F6EECF244321}">
                <p14:modId xmlns:p14="http://schemas.microsoft.com/office/powerpoint/2010/main" val="3654371026"/>
              </p:ext>
            </p:extLst>
          </p:nvPr>
        </p:nvGraphicFramePr>
        <p:xfrm>
          <a:off x="35496" y="44624"/>
          <a:ext cx="9073008" cy="6768752"/>
        </p:xfrm>
        <a:graphic>
          <a:graphicData uri="http://schemas.openxmlformats.org/drawingml/2006/table">
            <a:tbl>
              <a:tblPr firstRow="1" bandRow="1">
                <a:tableStyleId>{5A111915-BE36-4E01-A7E5-04B1672EAD32}</a:tableStyleId>
              </a:tblPr>
              <a:tblGrid>
                <a:gridCol w="9073008">
                  <a:extLst>
                    <a:ext uri="{9D8B030D-6E8A-4147-A177-3AD203B41FA5}">
                      <a16:colId xmlns:a16="http://schemas.microsoft.com/office/drawing/2014/main" val="3114873037"/>
                    </a:ext>
                  </a:extLst>
                </a:gridCol>
              </a:tblGrid>
              <a:tr h="399341">
                <a:tc>
                  <a:txBody>
                    <a:bodyPr/>
                    <a:lstStyle/>
                    <a:p>
                      <a:r>
                        <a:rPr kumimoji="1" lang="ja-JP" altLang="en-US" dirty="0"/>
                        <a:t>大阪府重度知的障がい者地域生活支援体制整備事業（コンサルテーション事業）</a:t>
                      </a:r>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18333835"/>
                  </a:ext>
                </a:extLst>
              </a:tr>
              <a:tr h="6369411">
                <a:tc>
                  <a:txBody>
                    <a:bodyPr/>
                    <a:lstStyle/>
                    <a:p>
                      <a:pPr>
                        <a:lnSpc>
                          <a:spcPct val="150000"/>
                        </a:lnSpc>
                      </a:pP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事業効果</a:t>
                      </a:r>
                      <a:r>
                        <a:rPr kumimoji="1" lang="en-US" altLang="ja-JP" sz="1400" dirty="0">
                          <a:latin typeface="Meiryo UI" panose="020B0604030504040204" pitchFamily="50" charset="-128"/>
                          <a:ea typeface="Meiryo UI" panose="020B0604030504040204" pitchFamily="50" charset="-128"/>
                        </a:rPr>
                        <a:t>】</a:t>
                      </a:r>
                    </a:p>
                    <a:p>
                      <a:pPr>
                        <a:lnSpc>
                          <a:spcPct val="100000"/>
                        </a:lnSpc>
                      </a:pPr>
                      <a:r>
                        <a:rPr kumimoji="1" lang="ja-JP" altLang="en-US" sz="1400" baseline="0" dirty="0">
                          <a:solidFill>
                            <a:schemeClr val="tx1"/>
                          </a:solidFill>
                          <a:latin typeface="Meiryo UI" panose="020B0604030504040204" pitchFamily="50" charset="-128"/>
                          <a:ea typeface="Meiryo UI" panose="020B0604030504040204" pitchFamily="50" charset="-128"/>
                        </a:rPr>
                        <a:t>◆事業所のアセスメント力や支援スキル、チームアプローチの向上</a:t>
                      </a:r>
                      <a:endParaRPr kumimoji="1" lang="en-US" altLang="ja-JP" sz="1400" baseline="0"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1400" baseline="0" dirty="0">
                          <a:solidFill>
                            <a:schemeClr val="tx1"/>
                          </a:solidFill>
                          <a:latin typeface="Meiryo UI" panose="020B0604030504040204" pitchFamily="50" charset="-128"/>
                          <a:ea typeface="Meiryo UI" panose="020B0604030504040204" pitchFamily="50" charset="-128"/>
                        </a:rPr>
                        <a:t>　（事業所における氷山モデルの活用、物理的構造化の取組み、職員間コミュニケーション等を１～６段階の指標で測定）</a:t>
                      </a:r>
                      <a:endParaRPr kumimoji="1" lang="en-US" altLang="ja-JP" sz="1400" baseline="0" dirty="0">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en-US" sz="1400" baseline="0" dirty="0">
                          <a:solidFill>
                            <a:schemeClr val="tx1"/>
                          </a:solidFill>
                          <a:latin typeface="Meiryo UI" panose="020B0604030504040204" pitchFamily="50" charset="-128"/>
                          <a:ea typeface="Meiryo UI" panose="020B0604030504040204" pitchFamily="50" charset="-128"/>
                        </a:rPr>
                        <a:t>◆法人全体の障がい特性の理解浸透や職員コミュニケーションの増加</a:t>
                      </a:r>
                      <a:endParaRPr kumimoji="1" lang="en-US" altLang="ja-JP" sz="1400" baseline="0"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1400" baseline="0" dirty="0">
                          <a:solidFill>
                            <a:schemeClr val="tx1"/>
                          </a:solidFill>
                          <a:latin typeface="Meiryo UI" panose="020B0604030504040204" pitchFamily="50" charset="-128"/>
                          <a:ea typeface="Meiryo UI" panose="020B0604030504040204" pitchFamily="50" charset="-128"/>
                        </a:rPr>
                        <a:t>　（事業所職員に対して個別支援計画の共有、利用者の障がい特性の理解等を１～６段階のアンケートを実施して測定）</a:t>
                      </a:r>
                      <a:endParaRPr kumimoji="1" lang="en-US" altLang="ja-JP" sz="1400" baseline="0" dirty="0">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en-US" sz="1400" baseline="0" dirty="0">
                          <a:solidFill>
                            <a:schemeClr val="tx1"/>
                          </a:solidFill>
                          <a:latin typeface="Meiryo UI" panose="020B0604030504040204" pitchFamily="50" charset="-128"/>
                          <a:ea typeface="Meiryo UI" panose="020B0604030504040204" pitchFamily="50" charset="-128"/>
                        </a:rPr>
                        <a:t>◆利用者の行動障がいの軽減</a:t>
                      </a:r>
                      <a:endParaRPr kumimoji="1" lang="en-US" altLang="ja-JP" sz="1400" baseline="0"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1400" baseline="0" dirty="0">
                          <a:solidFill>
                            <a:schemeClr val="tx1"/>
                          </a:solidFill>
                          <a:latin typeface="Meiryo UI" panose="020B0604030504040204" pitchFamily="50" charset="-128"/>
                          <a:ea typeface="Meiryo UI" panose="020B0604030504040204" pitchFamily="50" charset="-128"/>
                        </a:rPr>
                        <a:t>　（支援前後の利用者の行動の変化、総合的な</a:t>
                      </a:r>
                      <a:r>
                        <a:rPr kumimoji="1" lang="en-US" altLang="ja-JP" sz="1400" baseline="0" dirty="0">
                          <a:solidFill>
                            <a:schemeClr val="tx1"/>
                          </a:solidFill>
                          <a:latin typeface="Meiryo UI" panose="020B0604030504040204" pitchFamily="50" charset="-128"/>
                          <a:ea typeface="Meiryo UI" panose="020B0604030504040204" pitchFamily="50" charset="-128"/>
                        </a:rPr>
                        <a:t>QOL</a:t>
                      </a:r>
                      <a:r>
                        <a:rPr kumimoji="1" lang="ja-JP" altLang="en-US" sz="1400" baseline="0" dirty="0">
                          <a:solidFill>
                            <a:schemeClr val="tx1"/>
                          </a:solidFill>
                          <a:latin typeface="Meiryo UI" panose="020B0604030504040204" pitchFamily="50" charset="-128"/>
                          <a:ea typeface="Meiryo UI" panose="020B0604030504040204" pitchFamily="50" charset="-128"/>
                        </a:rPr>
                        <a:t>の向上を点数化して測定）</a:t>
                      </a:r>
                      <a:endParaRPr kumimoji="1" lang="en-US" altLang="ja-JP" sz="1400" baseline="0" dirty="0">
                        <a:solidFill>
                          <a:schemeClr val="tx1"/>
                        </a:solidFill>
                        <a:latin typeface="Meiryo UI" panose="020B0604030504040204" pitchFamily="50" charset="-128"/>
                        <a:ea typeface="Meiryo UI" panose="020B0604030504040204" pitchFamily="50" charset="-128"/>
                      </a:endParaRPr>
                    </a:p>
                    <a:p>
                      <a:endParaRPr kumimoji="1" lang="en-US" altLang="ja-JP" sz="1400" baseline="0" dirty="0">
                        <a:latin typeface="Meiryo UI" panose="020B0604030504040204" pitchFamily="50" charset="-128"/>
                        <a:ea typeface="Meiryo UI" panose="020B0604030504040204" pitchFamily="50" charset="-128"/>
                      </a:endParaRPr>
                    </a:p>
                    <a:p>
                      <a:pPr>
                        <a:lnSpc>
                          <a:spcPct val="150000"/>
                        </a:lnSpc>
                      </a:pPr>
                      <a:r>
                        <a:rPr kumimoji="1" lang="en-US" altLang="ja-JP" sz="1400" baseline="0" dirty="0">
                          <a:latin typeface="Meiryo UI" panose="020B0604030504040204" pitchFamily="50" charset="-128"/>
                          <a:ea typeface="Meiryo UI" panose="020B0604030504040204" pitchFamily="50" charset="-128"/>
                        </a:rPr>
                        <a:t>【</a:t>
                      </a:r>
                      <a:r>
                        <a:rPr kumimoji="1" lang="ja-JP" altLang="en-US" sz="1400" baseline="0" dirty="0">
                          <a:latin typeface="Meiryo UI" panose="020B0604030504040204" pitchFamily="50" charset="-128"/>
                          <a:ea typeface="Meiryo UI" panose="020B0604030504040204" pitchFamily="50" charset="-128"/>
                        </a:rPr>
                        <a:t>参加法人の地域展開の取組み</a:t>
                      </a:r>
                      <a:r>
                        <a:rPr kumimoji="1" lang="en-US" altLang="ja-JP" sz="1400" baseline="0" dirty="0">
                          <a:latin typeface="Meiryo UI" panose="020B0604030504040204" pitchFamily="50" charset="-128"/>
                          <a:ea typeface="Meiryo UI" panose="020B0604030504040204" pitchFamily="50" charset="-128"/>
                        </a:rPr>
                        <a:t>】</a:t>
                      </a:r>
                    </a:p>
                    <a:p>
                      <a:pPr>
                        <a:lnSpc>
                          <a:spcPct val="150000"/>
                        </a:lnSpc>
                      </a:pPr>
                      <a:r>
                        <a:rPr kumimoji="1" lang="ja-JP" altLang="en-US" sz="1400" baseline="0" dirty="0">
                          <a:latin typeface="Meiryo UI" panose="020B0604030504040204" pitchFamily="50" charset="-128"/>
                          <a:ea typeface="Meiryo UI" panose="020B0604030504040204" pitchFamily="50" charset="-128"/>
                        </a:rPr>
                        <a:t>・法人の所在する地域（市町）において、独自の実践報告会を定期的に実施。</a:t>
                      </a:r>
                      <a:endParaRPr kumimoji="1" lang="en-US" altLang="ja-JP" sz="1400" baseline="0" dirty="0">
                        <a:latin typeface="Meiryo UI" panose="020B0604030504040204" pitchFamily="50" charset="-128"/>
                        <a:ea typeface="Meiryo UI" panose="020B0604030504040204" pitchFamily="50" charset="-128"/>
                      </a:endParaRPr>
                    </a:p>
                    <a:p>
                      <a:pPr>
                        <a:lnSpc>
                          <a:spcPct val="150000"/>
                        </a:lnSpc>
                      </a:pPr>
                      <a:r>
                        <a:rPr kumimoji="1" lang="ja-JP" altLang="en-US" sz="1400" baseline="0" dirty="0">
                          <a:latin typeface="Meiryo UI" panose="020B0604030504040204" pitchFamily="50" charset="-128"/>
                          <a:ea typeface="Meiryo UI" panose="020B0604030504040204" pitchFamily="50" charset="-128"/>
                        </a:rPr>
                        <a:t>・実践報告会や利用者支援を通してつながった地域の関係機関への支援の助言や研修を実施。</a:t>
                      </a:r>
                      <a:endParaRPr kumimoji="1" lang="en-US" altLang="ja-JP" sz="1400" baseline="0" dirty="0">
                        <a:latin typeface="Meiryo UI" panose="020B0604030504040204" pitchFamily="50" charset="-128"/>
                        <a:ea typeface="Meiryo UI" panose="020B0604030504040204" pitchFamily="50" charset="-128"/>
                      </a:endParaRPr>
                    </a:p>
                    <a:p>
                      <a:pPr>
                        <a:lnSpc>
                          <a:spcPct val="150000"/>
                        </a:lnSpc>
                      </a:pPr>
                      <a:r>
                        <a:rPr kumimoji="1" lang="ja-JP" altLang="en-US" sz="1400" baseline="0" dirty="0">
                          <a:latin typeface="Meiryo UI" panose="020B0604030504040204" pitchFamily="50" charset="-128"/>
                          <a:ea typeface="Meiryo UI" panose="020B0604030504040204" pitchFamily="50" charset="-128"/>
                        </a:rPr>
                        <a:t>・町の地域生活支援拠点等の人材育成の一環で障がい特性理解や視覚的構造化についての研修を実施。</a:t>
                      </a:r>
                      <a:endParaRPr kumimoji="1" lang="en-US" altLang="ja-JP" sz="1400" baseline="0" dirty="0">
                        <a:latin typeface="Meiryo UI" panose="020B0604030504040204" pitchFamily="50" charset="-128"/>
                        <a:ea typeface="Meiryo UI" panose="020B0604030504040204" pitchFamily="50" charset="-128"/>
                      </a:endParaRPr>
                    </a:p>
                    <a:p>
                      <a:pPr>
                        <a:lnSpc>
                          <a:spcPct val="150000"/>
                        </a:lnSpc>
                      </a:pPr>
                      <a:r>
                        <a:rPr kumimoji="1" lang="ja-JP" altLang="en-US" sz="1400" baseline="0" dirty="0">
                          <a:latin typeface="Meiryo UI" panose="020B0604030504040204" pitchFamily="50" charset="-128"/>
                          <a:ea typeface="Meiryo UI" panose="020B0604030504040204" pitchFamily="50" charset="-128"/>
                        </a:rPr>
                        <a:t>・市のグループホーム連絡会で事業所に対して、制度や理念についての研修を実施。</a:t>
                      </a:r>
                      <a:endParaRPr kumimoji="1" lang="en-US" altLang="ja-JP" sz="1400" baseline="0" dirty="0">
                        <a:latin typeface="Meiryo UI" panose="020B0604030504040204" pitchFamily="50" charset="-128"/>
                        <a:ea typeface="Meiryo UI" panose="020B0604030504040204" pitchFamily="50" charset="-128"/>
                      </a:endParaRPr>
                    </a:p>
                    <a:p>
                      <a:endParaRPr kumimoji="1" lang="en-US" altLang="ja-JP" sz="1400" baseline="0" dirty="0">
                        <a:latin typeface="Meiryo UI" panose="020B0604030504040204" pitchFamily="50" charset="-128"/>
                        <a:ea typeface="Meiryo UI" panose="020B0604030504040204" pitchFamily="50" charset="-128"/>
                      </a:endParaRPr>
                    </a:p>
                    <a:p>
                      <a:pPr>
                        <a:lnSpc>
                          <a:spcPct val="150000"/>
                        </a:lnSpc>
                      </a:pPr>
                      <a:r>
                        <a:rPr kumimoji="1" lang="en-US" altLang="ja-JP" sz="1400" baseline="0" dirty="0">
                          <a:latin typeface="Meiryo UI" panose="020B0604030504040204" pitchFamily="50" charset="-128"/>
                          <a:ea typeface="Meiryo UI" panose="020B0604030504040204" pitchFamily="50" charset="-128"/>
                        </a:rPr>
                        <a:t>【</a:t>
                      </a:r>
                      <a:r>
                        <a:rPr kumimoji="1" lang="ja-JP" altLang="en-US" sz="1400" baseline="0" dirty="0">
                          <a:latin typeface="Meiryo UI" panose="020B0604030504040204" pitchFamily="50" charset="-128"/>
                          <a:ea typeface="Meiryo UI" panose="020B0604030504040204" pitchFamily="50" charset="-128"/>
                        </a:rPr>
                        <a:t>課題</a:t>
                      </a:r>
                      <a:r>
                        <a:rPr kumimoji="1" lang="en-US" altLang="ja-JP" sz="1400" baseline="0" dirty="0">
                          <a:latin typeface="Meiryo UI" panose="020B0604030504040204" pitchFamily="50" charset="-128"/>
                          <a:ea typeface="Meiryo UI" panose="020B0604030504040204" pitchFamily="50" charset="-128"/>
                        </a:rPr>
                        <a:t>】</a:t>
                      </a:r>
                      <a:endParaRPr kumimoji="1" lang="en-US" altLang="ja-JP" sz="1400" baseline="0" dirty="0">
                        <a:solidFill>
                          <a:srgbClr val="FF0000"/>
                        </a:solidFill>
                        <a:latin typeface="Meiryo UI" panose="020B0604030504040204" pitchFamily="50" charset="-128"/>
                        <a:ea typeface="Meiryo UI" panose="020B0604030504040204" pitchFamily="50" charset="-128"/>
                      </a:endParaRPr>
                    </a:p>
                    <a:p>
                      <a:pPr>
                        <a:lnSpc>
                          <a:spcPct val="100000"/>
                        </a:lnSpc>
                      </a:pPr>
                      <a:r>
                        <a:rPr kumimoji="1" lang="ja-JP" altLang="en-US" sz="1400" baseline="0" dirty="0">
                          <a:latin typeface="Meiryo UI" panose="020B0604030504040204" pitchFamily="50" charset="-128"/>
                          <a:ea typeface="Meiryo UI" panose="020B0604030504040204" pitchFamily="50" charset="-128"/>
                        </a:rPr>
                        <a:t>・修了法人の支援スキルの維持・向上</a:t>
                      </a:r>
                      <a:endParaRPr kumimoji="1" lang="en-US" altLang="ja-JP" sz="1400" baseline="0" dirty="0">
                        <a:latin typeface="Meiryo UI" panose="020B0604030504040204" pitchFamily="50" charset="-128"/>
                        <a:ea typeface="Meiryo UI" panose="020B0604030504040204" pitchFamily="50" charset="-128"/>
                      </a:endParaRPr>
                    </a:p>
                    <a:p>
                      <a:pPr>
                        <a:lnSpc>
                          <a:spcPct val="100000"/>
                        </a:lnSpc>
                      </a:pPr>
                      <a:r>
                        <a:rPr kumimoji="1" lang="ja-JP" altLang="en-US" sz="1400" baseline="0" dirty="0">
                          <a:latin typeface="Meiryo UI" panose="020B0604030504040204" pitchFamily="50" charset="-128"/>
                          <a:ea typeface="Meiryo UI" panose="020B0604030504040204" pitchFamily="50" charset="-128"/>
                        </a:rPr>
                        <a:t>・地域、圏域への支援の普及</a:t>
                      </a:r>
                      <a:endParaRPr kumimoji="1" lang="en-US" altLang="ja-JP" sz="1400" baseline="0" dirty="0">
                        <a:latin typeface="Meiryo UI" panose="020B0604030504040204" pitchFamily="50" charset="-128"/>
                        <a:ea typeface="Meiryo UI" panose="020B0604030504040204" pitchFamily="50" charset="-128"/>
                      </a:endParaRPr>
                    </a:p>
                    <a:p>
                      <a:pPr>
                        <a:lnSpc>
                          <a:spcPct val="100000"/>
                        </a:lnSpc>
                      </a:pPr>
                      <a:r>
                        <a:rPr kumimoji="1" lang="ja-JP" altLang="en-US" sz="1400" baseline="0" dirty="0">
                          <a:solidFill>
                            <a:schemeClr val="tx1"/>
                          </a:solidFill>
                          <a:latin typeface="Meiryo UI" panose="020B0604030504040204" pitchFamily="50" charset="-128"/>
                          <a:ea typeface="Meiryo UI" panose="020B0604030504040204" pitchFamily="50" charset="-128"/>
                        </a:rPr>
                        <a:t>・支援に行き詰まった事業所が相談できる機会</a:t>
                      </a:r>
                      <a:endParaRPr kumimoji="1" lang="en-US" altLang="ja-JP" sz="1400" baseline="0" dirty="0">
                        <a:solidFill>
                          <a:schemeClr val="tx1"/>
                        </a:solidFill>
                        <a:latin typeface="Meiryo UI" panose="020B0604030504040204" pitchFamily="50" charset="-128"/>
                        <a:ea typeface="Meiryo UI" panose="020B0604030504040204" pitchFamily="50" charset="-128"/>
                      </a:endParaRPr>
                    </a:p>
                    <a:p>
                      <a:endParaRPr kumimoji="1" lang="en-US" altLang="ja-JP" sz="1400" baseline="0" dirty="0">
                        <a:latin typeface="Meiryo UI" panose="020B0604030504040204" pitchFamily="50" charset="-128"/>
                        <a:ea typeface="Meiryo UI" panose="020B0604030504040204" pitchFamily="50" charset="-128"/>
                      </a:endParaRPr>
                    </a:p>
                    <a:p>
                      <a:pPr>
                        <a:lnSpc>
                          <a:spcPct val="150000"/>
                        </a:lnSpc>
                      </a:pPr>
                      <a:endParaRPr kumimoji="1" lang="en-US" altLang="ja-JP" sz="1400" baseline="0" dirty="0">
                        <a:latin typeface="Meiryo UI" panose="020B0604030504040204" pitchFamily="50" charset="-128"/>
                        <a:ea typeface="Meiryo UI" panose="020B0604030504040204" pitchFamily="50" charset="-128"/>
                      </a:endParaRPr>
                    </a:p>
                    <a:p>
                      <a:pPr>
                        <a:lnSpc>
                          <a:spcPct val="100000"/>
                        </a:lnSpc>
                      </a:pPr>
                      <a:r>
                        <a:rPr lang="ja-JP" altLang="en-US" sz="1400" dirty="0">
                          <a:latin typeface="Meiryo UI" panose="020B0604030504040204" pitchFamily="50" charset="-128"/>
                          <a:ea typeface="Meiryo UI" panose="020B0604030504040204" pitchFamily="50" charset="-128"/>
                        </a:rPr>
                        <a:t>・修了法人同士のつながり構築</a:t>
                      </a:r>
                      <a:endParaRPr lang="en-US" altLang="ja-JP" sz="1400" dirty="0">
                        <a:latin typeface="Meiryo UI" panose="020B0604030504040204" pitchFamily="50" charset="-128"/>
                        <a:ea typeface="Meiryo UI" panose="020B0604030504040204" pitchFamily="50" charset="-128"/>
                      </a:endParaRPr>
                    </a:p>
                    <a:p>
                      <a:pPr>
                        <a:lnSpc>
                          <a:spcPct val="100000"/>
                        </a:lnSpc>
                      </a:pPr>
                      <a:r>
                        <a:rPr lang="ja-JP" altLang="en-US" sz="1400" dirty="0">
                          <a:latin typeface="Meiryo UI" panose="020B0604030504040204" pitchFamily="50" charset="-128"/>
                          <a:ea typeface="Meiryo UI" panose="020B0604030504040204" pitchFamily="50" charset="-128"/>
                        </a:rPr>
                        <a:t>・圏域別研修・事例検討の場づくり</a:t>
                      </a:r>
                      <a:endParaRPr kumimoji="1" lang="en-US" altLang="ja-JP" sz="1400" dirty="0">
                        <a:latin typeface="Meiryo UI" panose="020B0604030504040204" pitchFamily="50" charset="-128"/>
                        <a:ea typeface="Meiryo UI" panose="020B0604030504040204" pitchFamily="50" charset="-128"/>
                      </a:endParaRPr>
                    </a:p>
                    <a:p>
                      <a:pPr>
                        <a:lnSpc>
                          <a:spcPct val="100000"/>
                        </a:lnSpc>
                      </a:pPr>
                      <a:r>
                        <a:rPr lang="ja-JP" altLang="en-US"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事業所間がつながり相談できる仕組みの構築</a:t>
                      </a:r>
                      <a:endParaRPr kumimoji="1" lang="en-US" altLang="ja-JP"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47611836"/>
                  </a:ext>
                </a:extLst>
              </a:tr>
            </a:tbl>
          </a:graphicData>
        </a:graphic>
      </p:graphicFrame>
      <p:sp>
        <p:nvSpPr>
          <p:cNvPr id="4" name="スライド番号プレースホルダー 3"/>
          <p:cNvSpPr>
            <a:spLocks noGrp="1"/>
          </p:cNvSpPr>
          <p:nvPr>
            <p:ph type="sldNum" sz="quarter" idx="12"/>
          </p:nvPr>
        </p:nvSpPr>
        <p:spPr>
          <a:xfrm>
            <a:off x="7705945" y="6567186"/>
            <a:ext cx="1402559" cy="246190"/>
          </a:xfrm>
        </p:spPr>
        <p:txBody>
          <a:bodyPr/>
          <a:lstStyle/>
          <a:p>
            <a:fld id="{95EBBADE-EEC7-4328-AB46-7FCC4485CB1F}" type="slidenum">
              <a:rPr kumimoji="1" lang="ja-JP" altLang="en-US" smtClean="0"/>
              <a:t>2</a:t>
            </a:fld>
            <a:endParaRPr kumimoji="1" lang="ja-JP" altLang="en-US" dirty="0"/>
          </a:p>
        </p:txBody>
      </p:sp>
      <p:sp>
        <p:nvSpPr>
          <p:cNvPr id="26" name="ホームベース 54">
            <a:extLst>
              <a:ext uri="{FF2B5EF4-FFF2-40B4-BE49-F238E27FC236}">
                <a16:creationId xmlns:a16="http://schemas.microsoft.com/office/drawing/2014/main" id="{1C989AC0-32E0-A4CB-3DA9-CE32549E0EDE}"/>
              </a:ext>
            </a:extLst>
          </p:cNvPr>
          <p:cNvSpPr/>
          <p:nvPr/>
        </p:nvSpPr>
        <p:spPr>
          <a:xfrm rot="16200000">
            <a:off x="7401522" y="6217692"/>
            <a:ext cx="207844" cy="308656"/>
          </a:xfrm>
          <a:prstGeom prst="homePlate">
            <a:avLst>
              <a:gd name="adj" fmla="val 35374"/>
            </a:avLst>
          </a:prstGeom>
          <a:solidFill>
            <a:schemeClr val="bg1">
              <a:lumMod val="95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solidFill>
                  <a:schemeClr val="tx1">
                    <a:lumMod val="75000"/>
                    <a:lumOff val="25000"/>
                  </a:schemeClr>
                </a:solidFill>
                <a:latin typeface="Meiryo UI" panose="020B0604030504040204" pitchFamily="50" charset="-128"/>
                <a:ea typeface="Meiryo UI" panose="020B0604030504040204" pitchFamily="50" charset="-128"/>
              </a:rPr>
              <a:t>日中</a:t>
            </a:r>
          </a:p>
        </p:txBody>
      </p:sp>
      <p:sp>
        <p:nvSpPr>
          <p:cNvPr id="5" name="円 13">
            <a:extLst>
              <a:ext uri="{FF2B5EF4-FFF2-40B4-BE49-F238E27FC236}">
                <a16:creationId xmlns:a16="http://schemas.microsoft.com/office/drawing/2014/main" id="{56039BA2-5088-777E-1E3C-D157FCE7D191}"/>
              </a:ext>
            </a:extLst>
          </p:cNvPr>
          <p:cNvSpPr/>
          <p:nvPr/>
        </p:nvSpPr>
        <p:spPr>
          <a:xfrm>
            <a:off x="5899772" y="4293643"/>
            <a:ext cx="2554161" cy="2374907"/>
          </a:xfrm>
          <a:prstGeom prst="pie">
            <a:avLst>
              <a:gd name="adj1" fmla="val 9575952"/>
              <a:gd name="adj2" fmla="val 13607890"/>
            </a:avLst>
          </a:prstGeom>
          <a:pattFill prst="pct5">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円 71">
            <a:extLst>
              <a:ext uri="{FF2B5EF4-FFF2-40B4-BE49-F238E27FC236}">
                <a16:creationId xmlns:a16="http://schemas.microsoft.com/office/drawing/2014/main" id="{7989F9FF-B84E-AC2A-DCD8-6ED4C6C05D7A}"/>
              </a:ext>
            </a:extLst>
          </p:cNvPr>
          <p:cNvSpPr/>
          <p:nvPr/>
        </p:nvSpPr>
        <p:spPr>
          <a:xfrm>
            <a:off x="5903511" y="4293643"/>
            <a:ext cx="2556921" cy="2348313"/>
          </a:xfrm>
          <a:prstGeom prst="pie">
            <a:avLst>
              <a:gd name="adj1" fmla="val 18947840"/>
              <a:gd name="adj2" fmla="val 1435035"/>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円 70">
            <a:extLst>
              <a:ext uri="{FF2B5EF4-FFF2-40B4-BE49-F238E27FC236}">
                <a16:creationId xmlns:a16="http://schemas.microsoft.com/office/drawing/2014/main" id="{8B848F31-9B06-C93D-9E0F-E92D3E3007F1}"/>
              </a:ext>
            </a:extLst>
          </p:cNvPr>
          <p:cNvSpPr/>
          <p:nvPr/>
        </p:nvSpPr>
        <p:spPr>
          <a:xfrm>
            <a:off x="5904892" y="4287681"/>
            <a:ext cx="2554161" cy="2374907"/>
          </a:xfrm>
          <a:prstGeom prst="pie">
            <a:avLst>
              <a:gd name="adj1" fmla="val 13604999"/>
              <a:gd name="adj2" fmla="val 18951232"/>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円 69">
            <a:extLst>
              <a:ext uri="{FF2B5EF4-FFF2-40B4-BE49-F238E27FC236}">
                <a16:creationId xmlns:a16="http://schemas.microsoft.com/office/drawing/2014/main" id="{6526014A-50F9-9AC0-B970-A5A967203001}"/>
              </a:ext>
            </a:extLst>
          </p:cNvPr>
          <p:cNvSpPr/>
          <p:nvPr/>
        </p:nvSpPr>
        <p:spPr>
          <a:xfrm>
            <a:off x="5904892" y="4294453"/>
            <a:ext cx="2554161" cy="2374907"/>
          </a:xfrm>
          <a:prstGeom prst="pie">
            <a:avLst>
              <a:gd name="adj1" fmla="val 5444129"/>
              <a:gd name="adj2" fmla="val 9569129"/>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3" name="角丸四角形 12">
            <a:extLst>
              <a:ext uri="{FF2B5EF4-FFF2-40B4-BE49-F238E27FC236}">
                <a16:creationId xmlns:a16="http://schemas.microsoft.com/office/drawing/2014/main" id="{4834904C-3E6B-0527-5BB8-18109093BB53}"/>
              </a:ext>
            </a:extLst>
          </p:cNvPr>
          <p:cNvSpPr/>
          <p:nvPr/>
        </p:nvSpPr>
        <p:spPr>
          <a:xfrm>
            <a:off x="6893308" y="4188237"/>
            <a:ext cx="567090" cy="2538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圏域</a:t>
            </a:r>
          </a:p>
        </p:txBody>
      </p:sp>
      <p:sp>
        <p:nvSpPr>
          <p:cNvPr id="15" name="円 72">
            <a:extLst>
              <a:ext uri="{FF2B5EF4-FFF2-40B4-BE49-F238E27FC236}">
                <a16:creationId xmlns:a16="http://schemas.microsoft.com/office/drawing/2014/main" id="{6DBB5135-4E6B-66BF-9A1B-9EC43AE960F9}"/>
              </a:ext>
            </a:extLst>
          </p:cNvPr>
          <p:cNvSpPr/>
          <p:nvPr/>
        </p:nvSpPr>
        <p:spPr>
          <a:xfrm>
            <a:off x="5906271" y="4294453"/>
            <a:ext cx="2554161" cy="2374907"/>
          </a:xfrm>
          <a:prstGeom prst="pie">
            <a:avLst>
              <a:gd name="adj1" fmla="val 1457040"/>
              <a:gd name="adj2" fmla="val 542308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 name="楕円 1">
            <a:extLst>
              <a:ext uri="{FF2B5EF4-FFF2-40B4-BE49-F238E27FC236}">
                <a16:creationId xmlns:a16="http://schemas.microsoft.com/office/drawing/2014/main" id="{41555649-4792-2A34-0BF2-1987A1FFE49D}"/>
              </a:ext>
            </a:extLst>
          </p:cNvPr>
          <p:cNvSpPr/>
          <p:nvPr/>
        </p:nvSpPr>
        <p:spPr>
          <a:xfrm>
            <a:off x="4959788" y="4935753"/>
            <a:ext cx="928341" cy="936104"/>
          </a:xfrm>
          <a:prstGeom prst="ellipse">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ホームベース 65">
            <a:extLst>
              <a:ext uri="{FF2B5EF4-FFF2-40B4-BE49-F238E27FC236}">
                <a16:creationId xmlns:a16="http://schemas.microsoft.com/office/drawing/2014/main" id="{825C681D-CF8A-429A-B96B-49B27D55499A}"/>
              </a:ext>
            </a:extLst>
          </p:cNvPr>
          <p:cNvSpPr/>
          <p:nvPr/>
        </p:nvSpPr>
        <p:spPr>
          <a:xfrm rot="16200000">
            <a:off x="5307893" y="5240730"/>
            <a:ext cx="269065" cy="295246"/>
          </a:xfrm>
          <a:prstGeom prst="homePlate">
            <a:avLst>
              <a:gd name="adj" fmla="val 35374"/>
            </a:avLst>
          </a:prstGeom>
          <a:solidFill>
            <a:srgbClr val="FFC000"/>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800" dirty="0">
                <a:solidFill>
                  <a:schemeClr val="tx1">
                    <a:lumMod val="75000"/>
                    <a:lumOff val="25000"/>
                  </a:schemeClr>
                </a:solidFill>
                <a:latin typeface="Meiryo UI" panose="020B0604030504040204" pitchFamily="50" charset="-128"/>
                <a:ea typeface="Meiryo UI" panose="020B0604030504040204" pitchFamily="50" charset="-128"/>
              </a:rPr>
              <a:t>委託</a:t>
            </a:r>
            <a:endParaRPr lang="en-US" altLang="ja-JP" sz="800"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kumimoji="1" lang="ja-JP" altLang="en-US" sz="800" dirty="0">
                <a:solidFill>
                  <a:schemeClr val="tx1">
                    <a:lumMod val="75000"/>
                    <a:lumOff val="25000"/>
                  </a:schemeClr>
                </a:solidFill>
                <a:latin typeface="Meiryo UI" panose="020B0604030504040204" pitchFamily="50" charset="-128"/>
                <a:ea typeface="Meiryo UI" panose="020B0604030504040204" pitchFamily="50" charset="-128"/>
              </a:rPr>
              <a:t>法人</a:t>
            </a:r>
          </a:p>
        </p:txBody>
      </p:sp>
      <p:sp>
        <p:nvSpPr>
          <p:cNvPr id="66" name="ホームベース 65"/>
          <p:cNvSpPr/>
          <p:nvPr/>
        </p:nvSpPr>
        <p:spPr>
          <a:xfrm rot="16200000">
            <a:off x="5531477" y="4854871"/>
            <a:ext cx="269065" cy="295246"/>
          </a:xfrm>
          <a:prstGeom prst="homePlate">
            <a:avLst>
              <a:gd name="adj" fmla="val 35374"/>
            </a:avLst>
          </a:prstGeom>
          <a:solidFill>
            <a:srgbClr val="FFC000"/>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800" dirty="0">
                <a:solidFill>
                  <a:schemeClr val="tx1">
                    <a:lumMod val="75000"/>
                    <a:lumOff val="25000"/>
                  </a:schemeClr>
                </a:solidFill>
                <a:latin typeface="Meiryo UI" panose="020B0604030504040204" pitchFamily="50" charset="-128"/>
                <a:ea typeface="Meiryo UI" panose="020B0604030504040204" pitchFamily="50" charset="-128"/>
              </a:rPr>
              <a:t>修了</a:t>
            </a:r>
            <a:endParaRPr lang="en-US" altLang="ja-JP" sz="800"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kumimoji="1" lang="ja-JP" altLang="en-US" sz="800" dirty="0">
                <a:solidFill>
                  <a:schemeClr val="tx1">
                    <a:lumMod val="75000"/>
                    <a:lumOff val="25000"/>
                  </a:schemeClr>
                </a:solidFill>
                <a:latin typeface="Meiryo UI" panose="020B0604030504040204" pitchFamily="50" charset="-128"/>
                <a:ea typeface="Meiryo UI" panose="020B0604030504040204" pitchFamily="50" charset="-128"/>
              </a:rPr>
              <a:t>法人</a:t>
            </a:r>
          </a:p>
        </p:txBody>
      </p:sp>
      <p:sp>
        <p:nvSpPr>
          <p:cNvPr id="36" name="ホームベース 65">
            <a:extLst>
              <a:ext uri="{FF2B5EF4-FFF2-40B4-BE49-F238E27FC236}">
                <a16:creationId xmlns:a16="http://schemas.microsoft.com/office/drawing/2014/main" id="{6A3A7DD7-18A6-42B8-B298-D30C33E9FEB7}"/>
              </a:ext>
            </a:extLst>
          </p:cNvPr>
          <p:cNvSpPr/>
          <p:nvPr/>
        </p:nvSpPr>
        <p:spPr>
          <a:xfrm rot="16200000">
            <a:off x="5089147" y="4866760"/>
            <a:ext cx="269065" cy="295246"/>
          </a:xfrm>
          <a:prstGeom prst="homePlate">
            <a:avLst>
              <a:gd name="adj" fmla="val 35374"/>
            </a:avLst>
          </a:prstGeom>
          <a:solidFill>
            <a:srgbClr val="FFC000"/>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800" dirty="0">
                <a:solidFill>
                  <a:schemeClr val="tx1">
                    <a:lumMod val="75000"/>
                    <a:lumOff val="25000"/>
                  </a:schemeClr>
                </a:solidFill>
                <a:latin typeface="Meiryo UI" panose="020B0604030504040204" pitchFamily="50" charset="-128"/>
                <a:ea typeface="Meiryo UI" panose="020B0604030504040204" pitchFamily="50" charset="-128"/>
              </a:rPr>
              <a:t>修了</a:t>
            </a:r>
            <a:endParaRPr lang="en-US" altLang="ja-JP" sz="800"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kumimoji="1" lang="ja-JP" altLang="en-US" sz="800" dirty="0">
                <a:solidFill>
                  <a:schemeClr val="tx1">
                    <a:lumMod val="75000"/>
                    <a:lumOff val="25000"/>
                  </a:schemeClr>
                </a:solidFill>
                <a:latin typeface="Meiryo UI" panose="020B0604030504040204" pitchFamily="50" charset="-128"/>
                <a:ea typeface="Meiryo UI" panose="020B0604030504040204" pitchFamily="50" charset="-128"/>
              </a:rPr>
              <a:t>法人</a:t>
            </a:r>
          </a:p>
        </p:txBody>
      </p:sp>
      <p:sp>
        <p:nvSpPr>
          <p:cNvPr id="34" name="ホームベース 65">
            <a:extLst>
              <a:ext uri="{FF2B5EF4-FFF2-40B4-BE49-F238E27FC236}">
                <a16:creationId xmlns:a16="http://schemas.microsoft.com/office/drawing/2014/main" id="{CF9EE327-0CA3-4028-857B-FA0AE5CE8209}"/>
              </a:ext>
            </a:extLst>
          </p:cNvPr>
          <p:cNvSpPr/>
          <p:nvPr/>
        </p:nvSpPr>
        <p:spPr>
          <a:xfrm rot="16200000">
            <a:off x="5450661" y="5656683"/>
            <a:ext cx="269065" cy="295246"/>
          </a:xfrm>
          <a:prstGeom prst="homePlate">
            <a:avLst>
              <a:gd name="adj" fmla="val 35374"/>
            </a:avLst>
          </a:prstGeom>
          <a:solidFill>
            <a:srgbClr val="FFC000"/>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800" dirty="0">
                <a:solidFill>
                  <a:schemeClr val="tx1">
                    <a:lumMod val="75000"/>
                    <a:lumOff val="25000"/>
                  </a:schemeClr>
                </a:solidFill>
                <a:latin typeface="Meiryo UI" panose="020B0604030504040204" pitchFamily="50" charset="-128"/>
                <a:ea typeface="Meiryo UI" panose="020B0604030504040204" pitchFamily="50" charset="-128"/>
              </a:rPr>
              <a:t>修了</a:t>
            </a:r>
            <a:endParaRPr lang="en-US" altLang="ja-JP" sz="800"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kumimoji="1" lang="ja-JP" altLang="en-US" sz="800" dirty="0">
                <a:solidFill>
                  <a:schemeClr val="tx1">
                    <a:lumMod val="75000"/>
                    <a:lumOff val="25000"/>
                  </a:schemeClr>
                </a:solidFill>
                <a:latin typeface="Meiryo UI" panose="020B0604030504040204" pitchFamily="50" charset="-128"/>
                <a:ea typeface="Meiryo UI" panose="020B0604030504040204" pitchFamily="50" charset="-128"/>
              </a:rPr>
              <a:t>法人</a:t>
            </a:r>
          </a:p>
        </p:txBody>
      </p:sp>
      <p:sp>
        <p:nvSpPr>
          <p:cNvPr id="38" name="ホームベース 65">
            <a:extLst>
              <a:ext uri="{FF2B5EF4-FFF2-40B4-BE49-F238E27FC236}">
                <a16:creationId xmlns:a16="http://schemas.microsoft.com/office/drawing/2014/main" id="{67821617-C398-460F-9433-05FDBA68FE3D}"/>
              </a:ext>
            </a:extLst>
          </p:cNvPr>
          <p:cNvSpPr/>
          <p:nvPr/>
        </p:nvSpPr>
        <p:spPr>
          <a:xfrm rot="16200000">
            <a:off x="4987070" y="5589701"/>
            <a:ext cx="269065" cy="295246"/>
          </a:xfrm>
          <a:prstGeom prst="homePlate">
            <a:avLst>
              <a:gd name="adj" fmla="val 35374"/>
            </a:avLst>
          </a:prstGeom>
          <a:solidFill>
            <a:srgbClr val="FFC000"/>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800" dirty="0">
                <a:solidFill>
                  <a:schemeClr val="tx1">
                    <a:lumMod val="75000"/>
                    <a:lumOff val="25000"/>
                  </a:schemeClr>
                </a:solidFill>
                <a:latin typeface="Meiryo UI" panose="020B0604030504040204" pitchFamily="50" charset="-128"/>
                <a:ea typeface="Meiryo UI" panose="020B0604030504040204" pitchFamily="50" charset="-128"/>
              </a:rPr>
              <a:t>修了</a:t>
            </a:r>
            <a:endParaRPr lang="en-US" altLang="ja-JP" sz="800"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kumimoji="1" lang="ja-JP" altLang="en-US" sz="800" dirty="0">
                <a:solidFill>
                  <a:schemeClr val="tx1">
                    <a:lumMod val="75000"/>
                    <a:lumOff val="25000"/>
                  </a:schemeClr>
                </a:solidFill>
                <a:latin typeface="Meiryo UI" panose="020B0604030504040204" pitchFamily="50" charset="-128"/>
                <a:ea typeface="Meiryo UI" panose="020B0604030504040204" pitchFamily="50" charset="-128"/>
              </a:rPr>
              <a:t>法人</a:t>
            </a:r>
          </a:p>
        </p:txBody>
      </p:sp>
      <p:sp>
        <p:nvSpPr>
          <p:cNvPr id="37" name="ホームベース 65">
            <a:extLst>
              <a:ext uri="{FF2B5EF4-FFF2-40B4-BE49-F238E27FC236}">
                <a16:creationId xmlns:a16="http://schemas.microsoft.com/office/drawing/2014/main" id="{EDB7DC4A-7844-478E-BDA7-164693991C07}"/>
              </a:ext>
            </a:extLst>
          </p:cNvPr>
          <p:cNvSpPr/>
          <p:nvPr/>
        </p:nvSpPr>
        <p:spPr>
          <a:xfrm rot="16200000">
            <a:off x="4839446" y="5228230"/>
            <a:ext cx="269065" cy="295246"/>
          </a:xfrm>
          <a:prstGeom prst="homePlate">
            <a:avLst>
              <a:gd name="adj" fmla="val 35374"/>
            </a:avLst>
          </a:prstGeom>
          <a:solidFill>
            <a:srgbClr val="FFC000"/>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800" dirty="0">
                <a:solidFill>
                  <a:schemeClr val="tx1">
                    <a:lumMod val="75000"/>
                    <a:lumOff val="25000"/>
                  </a:schemeClr>
                </a:solidFill>
                <a:latin typeface="Meiryo UI" panose="020B0604030504040204" pitchFamily="50" charset="-128"/>
                <a:ea typeface="Meiryo UI" panose="020B0604030504040204" pitchFamily="50" charset="-128"/>
              </a:rPr>
              <a:t>修了</a:t>
            </a:r>
            <a:endParaRPr lang="en-US" altLang="ja-JP" sz="800"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kumimoji="1" lang="ja-JP" altLang="en-US" sz="800" dirty="0">
                <a:solidFill>
                  <a:schemeClr val="tx1">
                    <a:lumMod val="75000"/>
                    <a:lumOff val="25000"/>
                  </a:schemeClr>
                </a:solidFill>
                <a:latin typeface="Meiryo UI" panose="020B0604030504040204" pitchFamily="50" charset="-128"/>
                <a:ea typeface="Meiryo UI" panose="020B0604030504040204" pitchFamily="50" charset="-128"/>
              </a:rPr>
              <a:t>法人</a:t>
            </a:r>
          </a:p>
        </p:txBody>
      </p:sp>
      <p:sp>
        <p:nvSpPr>
          <p:cNvPr id="33" name="ホームベース 65">
            <a:extLst>
              <a:ext uri="{FF2B5EF4-FFF2-40B4-BE49-F238E27FC236}">
                <a16:creationId xmlns:a16="http://schemas.microsoft.com/office/drawing/2014/main" id="{0B0B4396-2B86-421D-AB89-041D2CCBEEDC}"/>
              </a:ext>
            </a:extLst>
          </p:cNvPr>
          <p:cNvSpPr/>
          <p:nvPr/>
        </p:nvSpPr>
        <p:spPr>
          <a:xfrm rot="16200000">
            <a:off x="5802012" y="5296097"/>
            <a:ext cx="269065" cy="295246"/>
          </a:xfrm>
          <a:prstGeom prst="homePlate">
            <a:avLst>
              <a:gd name="adj" fmla="val 35374"/>
            </a:avLst>
          </a:prstGeom>
          <a:solidFill>
            <a:srgbClr val="FFC000"/>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800" dirty="0">
                <a:solidFill>
                  <a:schemeClr val="tx1">
                    <a:lumMod val="75000"/>
                    <a:lumOff val="25000"/>
                  </a:schemeClr>
                </a:solidFill>
                <a:latin typeface="Meiryo UI" panose="020B0604030504040204" pitchFamily="50" charset="-128"/>
                <a:ea typeface="Meiryo UI" panose="020B0604030504040204" pitchFamily="50" charset="-128"/>
              </a:rPr>
              <a:t>修了</a:t>
            </a:r>
            <a:endParaRPr lang="en-US" altLang="ja-JP" sz="800"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kumimoji="1" lang="ja-JP" altLang="en-US" sz="800" dirty="0">
                <a:solidFill>
                  <a:schemeClr val="tx1">
                    <a:lumMod val="75000"/>
                    <a:lumOff val="25000"/>
                  </a:schemeClr>
                </a:solidFill>
                <a:latin typeface="Meiryo UI" panose="020B0604030504040204" pitchFamily="50" charset="-128"/>
                <a:ea typeface="Meiryo UI" panose="020B0604030504040204" pitchFamily="50" charset="-128"/>
              </a:rPr>
              <a:t>法人</a:t>
            </a:r>
          </a:p>
        </p:txBody>
      </p:sp>
      <p:sp>
        <p:nvSpPr>
          <p:cNvPr id="16" name="テキスト ボックス 15">
            <a:extLst>
              <a:ext uri="{FF2B5EF4-FFF2-40B4-BE49-F238E27FC236}">
                <a16:creationId xmlns:a16="http://schemas.microsoft.com/office/drawing/2014/main" id="{841F2F35-F6B2-241A-3CEB-11AB1271BBD0}"/>
              </a:ext>
            </a:extLst>
          </p:cNvPr>
          <p:cNvSpPr txBox="1"/>
          <p:nvPr/>
        </p:nvSpPr>
        <p:spPr>
          <a:xfrm>
            <a:off x="6118366" y="4706972"/>
            <a:ext cx="620733" cy="276999"/>
          </a:xfrm>
          <a:prstGeom prst="rect">
            <a:avLst/>
          </a:prstGeom>
          <a:noFill/>
          <a:ln>
            <a:noFill/>
          </a:ln>
        </p:spPr>
        <p:txBody>
          <a:bodyPr wrap="square" rtlCol="0">
            <a:spAutoFit/>
          </a:bodyPr>
          <a:lstStyle/>
          <a:p>
            <a:r>
              <a:rPr lang="en-US" altLang="ja-JP" sz="1200" dirty="0">
                <a:latin typeface="Meiryo UI" panose="020B0604030504040204" pitchFamily="50" charset="-128"/>
                <a:ea typeface="Meiryo UI" panose="020B0604030504040204" pitchFamily="50" charset="-128"/>
              </a:rPr>
              <a:t>A</a:t>
            </a:r>
            <a:r>
              <a:rPr lang="ja-JP" altLang="en-US" sz="1200" dirty="0">
                <a:latin typeface="Meiryo UI" panose="020B0604030504040204" pitchFamily="50" charset="-128"/>
                <a:ea typeface="Meiryo UI" panose="020B0604030504040204" pitchFamily="50" charset="-128"/>
              </a:rPr>
              <a:t>市</a:t>
            </a:r>
            <a:endParaRPr kumimoji="1" lang="ja-JP" altLang="en-US" sz="1200" dirty="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9273A4CA-26B3-9B57-FDC9-688AABA6861A}"/>
              </a:ext>
            </a:extLst>
          </p:cNvPr>
          <p:cNvSpPr txBox="1"/>
          <p:nvPr/>
        </p:nvSpPr>
        <p:spPr>
          <a:xfrm>
            <a:off x="7909243" y="4808185"/>
            <a:ext cx="623197" cy="276999"/>
          </a:xfrm>
          <a:prstGeom prst="rect">
            <a:avLst/>
          </a:prstGeom>
          <a:noFill/>
          <a:ln>
            <a:noFill/>
          </a:ln>
        </p:spPr>
        <p:txBody>
          <a:bodyPr wrap="square" rtlCol="0">
            <a:spAutoFit/>
          </a:bodyPr>
          <a:lstStyle/>
          <a:p>
            <a:r>
              <a:rPr lang="en-US" altLang="ja-JP" sz="1200" dirty="0">
                <a:latin typeface="Meiryo UI" panose="020B0604030504040204" pitchFamily="50" charset="-128"/>
                <a:ea typeface="Meiryo UI" panose="020B0604030504040204" pitchFamily="50" charset="-128"/>
              </a:rPr>
              <a:t>B</a:t>
            </a:r>
            <a:r>
              <a:rPr lang="ja-JP" altLang="en-US" sz="1200" dirty="0">
                <a:latin typeface="Meiryo UI" panose="020B0604030504040204" pitchFamily="50" charset="-128"/>
                <a:ea typeface="Meiryo UI" panose="020B0604030504040204" pitchFamily="50" charset="-128"/>
              </a:rPr>
              <a:t>市</a:t>
            </a:r>
            <a:endParaRPr kumimoji="1" lang="ja-JP" altLang="en-US" sz="1200" dirty="0">
              <a:latin typeface="Meiryo UI" panose="020B0604030504040204" pitchFamily="50" charset="-128"/>
              <a:ea typeface="Meiryo UI" panose="020B0604030504040204" pitchFamily="50" charset="-128"/>
            </a:endParaRPr>
          </a:p>
        </p:txBody>
      </p:sp>
      <p:sp>
        <p:nvSpPr>
          <p:cNvPr id="55" name="ホームベース 54"/>
          <p:cNvSpPr/>
          <p:nvPr/>
        </p:nvSpPr>
        <p:spPr>
          <a:xfrm rot="16200000">
            <a:off x="7314970" y="4589078"/>
            <a:ext cx="172062" cy="259965"/>
          </a:xfrm>
          <a:prstGeom prst="homePlate">
            <a:avLst>
              <a:gd name="adj" fmla="val 35374"/>
            </a:avLst>
          </a:prstGeom>
          <a:solidFill>
            <a:schemeClr val="bg1">
              <a:lumMod val="95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en-US" altLang="ja-JP" sz="800" dirty="0">
                <a:solidFill>
                  <a:schemeClr val="tx1">
                    <a:lumMod val="75000"/>
                    <a:lumOff val="25000"/>
                  </a:schemeClr>
                </a:solidFill>
                <a:latin typeface="Meiryo UI" panose="020B0604030504040204" pitchFamily="50" charset="-128"/>
                <a:ea typeface="Meiryo UI" panose="020B0604030504040204" pitchFamily="50" charset="-128"/>
              </a:rPr>
              <a:t>GH</a:t>
            </a:r>
            <a:endParaRPr kumimoji="1" lang="ja-JP" altLang="en-US" sz="8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8" name="角丸四角形吹き出し 4">
            <a:extLst>
              <a:ext uri="{FF2B5EF4-FFF2-40B4-BE49-F238E27FC236}">
                <a16:creationId xmlns:a16="http://schemas.microsoft.com/office/drawing/2014/main" id="{47F7D5DD-50F5-6382-F83D-E43145D6272A}"/>
              </a:ext>
            </a:extLst>
          </p:cNvPr>
          <p:cNvSpPr/>
          <p:nvPr/>
        </p:nvSpPr>
        <p:spPr>
          <a:xfrm>
            <a:off x="6444208" y="4869160"/>
            <a:ext cx="1514064" cy="1175918"/>
          </a:xfrm>
          <a:prstGeom prst="wedgeRoundRectCallout">
            <a:avLst>
              <a:gd name="adj1" fmla="val -63265"/>
              <a:gd name="adj2" fmla="val 6347"/>
              <a:gd name="adj3" fmla="val 16667"/>
            </a:avLst>
          </a:prstGeom>
          <a:solidFill>
            <a:schemeClr val="bg1">
              <a:lumMod val="95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ja-JP" altLang="en-US"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研修</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en-US" sz="1200" dirty="0">
                <a:solidFill>
                  <a:schemeClr val="tx1"/>
                </a:solidFill>
                <a:latin typeface="Meiryo UI" panose="020B0604030504040204" pitchFamily="50" charset="-128"/>
                <a:ea typeface="Meiryo UI" panose="020B0604030504040204" pitchFamily="50" charset="-128"/>
              </a:rPr>
              <a:t>・事例検討</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1200" dirty="0">
                <a:solidFill>
                  <a:schemeClr val="tx1"/>
                </a:solidFill>
                <a:latin typeface="Meiryo UI" panose="020B0604030504040204" pitchFamily="50" charset="-128"/>
                <a:ea typeface="Meiryo UI" panose="020B0604030504040204" pitchFamily="50" charset="-128"/>
              </a:rPr>
              <a:t>・事業所間の</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相談できる仕組み</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9" name="ホームベース 54">
            <a:extLst>
              <a:ext uri="{FF2B5EF4-FFF2-40B4-BE49-F238E27FC236}">
                <a16:creationId xmlns:a16="http://schemas.microsoft.com/office/drawing/2014/main" id="{D324E6AD-34F9-0B0F-18E1-F3E603EACC69}"/>
              </a:ext>
            </a:extLst>
          </p:cNvPr>
          <p:cNvSpPr/>
          <p:nvPr/>
        </p:nvSpPr>
        <p:spPr>
          <a:xfrm rot="16200000">
            <a:off x="8140086" y="5486412"/>
            <a:ext cx="178272" cy="267429"/>
          </a:xfrm>
          <a:prstGeom prst="homePlate">
            <a:avLst>
              <a:gd name="adj" fmla="val 35374"/>
            </a:avLst>
          </a:prstGeom>
          <a:solidFill>
            <a:schemeClr val="bg1">
              <a:lumMod val="95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en-US" altLang="ja-JP" sz="800" dirty="0">
                <a:solidFill>
                  <a:schemeClr val="tx1">
                    <a:lumMod val="75000"/>
                    <a:lumOff val="25000"/>
                  </a:schemeClr>
                </a:solidFill>
                <a:latin typeface="Meiryo UI" panose="020B0604030504040204" pitchFamily="50" charset="-128"/>
                <a:ea typeface="Meiryo UI" panose="020B0604030504040204" pitchFamily="50" charset="-128"/>
              </a:rPr>
              <a:t>GH</a:t>
            </a:r>
            <a:endParaRPr kumimoji="1" lang="ja-JP" altLang="en-US" sz="8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3" name="角丸四角形吹き出し 4">
            <a:extLst>
              <a:ext uri="{FF2B5EF4-FFF2-40B4-BE49-F238E27FC236}">
                <a16:creationId xmlns:a16="http://schemas.microsoft.com/office/drawing/2014/main" id="{B06C0531-8D37-7512-CD0B-EAEC22494813}"/>
              </a:ext>
            </a:extLst>
          </p:cNvPr>
          <p:cNvSpPr/>
          <p:nvPr/>
        </p:nvSpPr>
        <p:spPr>
          <a:xfrm>
            <a:off x="3883626" y="6088622"/>
            <a:ext cx="1342372" cy="634461"/>
          </a:xfrm>
          <a:prstGeom prst="wedgeRoundRectCallout">
            <a:avLst>
              <a:gd name="adj1" fmla="val 39678"/>
              <a:gd name="adj2" fmla="val -72832"/>
              <a:gd name="adj3" fmla="val 16667"/>
            </a:avLst>
          </a:prstGeom>
          <a:solidFill>
            <a:schemeClr val="bg1">
              <a:lumMod val="95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ja-JP" altLang="en-US" sz="1200" dirty="0">
                <a:solidFill>
                  <a:schemeClr val="tx1"/>
                </a:solidFill>
                <a:latin typeface="Meiryo UI" panose="020B0604030504040204" pitchFamily="50" charset="-128"/>
                <a:ea typeface="Meiryo UI" panose="020B0604030504040204" pitchFamily="50" charset="-128"/>
              </a:rPr>
              <a:t>・修了法人同士の事例検討等</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7" name="ホームベース 54">
            <a:extLst>
              <a:ext uri="{FF2B5EF4-FFF2-40B4-BE49-F238E27FC236}">
                <a16:creationId xmlns:a16="http://schemas.microsoft.com/office/drawing/2014/main" id="{7D07D8DE-7B6D-E8AA-2B24-399BAFE3D5A0}"/>
              </a:ext>
            </a:extLst>
          </p:cNvPr>
          <p:cNvSpPr/>
          <p:nvPr/>
        </p:nvSpPr>
        <p:spPr>
          <a:xfrm rot="16200000">
            <a:off x="6783678" y="6314206"/>
            <a:ext cx="178272" cy="267429"/>
          </a:xfrm>
          <a:prstGeom prst="homePlate">
            <a:avLst>
              <a:gd name="adj" fmla="val 35374"/>
            </a:avLst>
          </a:prstGeom>
          <a:solidFill>
            <a:schemeClr val="bg1">
              <a:lumMod val="95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en-US" altLang="ja-JP" sz="800" dirty="0">
                <a:solidFill>
                  <a:schemeClr val="tx1">
                    <a:lumMod val="75000"/>
                    <a:lumOff val="25000"/>
                  </a:schemeClr>
                </a:solidFill>
                <a:latin typeface="Meiryo UI" panose="020B0604030504040204" pitchFamily="50" charset="-128"/>
                <a:ea typeface="Meiryo UI" panose="020B0604030504040204" pitchFamily="50" charset="-128"/>
              </a:rPr>
              <a:t>GH</a:t>
            </a:r>
            <a:endParaRPr kumimoji="1" lang="ja-JP" altLang="en-US" sz="8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9A0C7754-C01D-4B9F-8562-213C321FB05F}"/>
              </a:ext>
            </a:extLst>
          </p:cNvPr>
          <p:cNvSpPr txBox="1"/>
          <p:nvPr/>
        </p:nvSpPr>
        <p:spPr>
          <a:xfrm>
            <a:off x="8100392" y="96887"/>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資料５</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8" name="矢印: 下 7">
            <a:extLst>
              <a:ext uri="{FF2B5EF4-FFF2-40B4-BE49-F238E27FC236}">
                <a16:creationId xmlns:a16="http://schemas.microsoft.com/office/drawing/2014/main" id="{DA986F31-B0E9-4F0D-9D06-DDC538D71983}"/>
              </a:ext>
            </a:extLst>
          </p:cNvPr>
          <p:cNvSpPr/>
          <p:nvPr/>
        </p:nvSpPr>
        <p:spPr>
          <a:xfrm>
            <a:off x="781063" y="5445224"/>
            <a:ext cx="295247" cy="264039"/>
          </a:xfrm>
          <a:prstGeom prst="downArrow">
            <a:avLst/>
          </a:prstGeom>
          <a:solidFill>
            <a:schemeClr val="accent1">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3956590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759</Words>
  <Application>Microsoft Office PowerPoint</Application>
  <PresentationFormat>画面に合わせる (4:3)</PresentationFormat>
  <Paragraphs>112</Paragraphs>
  <Slides>2</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HG丸ｺﾞｼｯｸM-PRO</vt:lpstr>
      <vt:lpstr>Meiryo UI</vt:lpstr>
      <vt:lpstr>Arial</vt:lpstr>
      <vt:lpstr>Calibri</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2024-08-07T04:36:36Z</dcterms:created>
  <dcterms:modified xsi:type="dcterms:W3CDTF">2024-08-07T04:36:41Z</dcterms:modified>
</cp:coreProperties>
</file>