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0"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1E03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434" autoAdjust="0"/>
  </p:normalViewPr>
  <p:slideViewPr>
    <p:cSldViewPr>
      <p:cViewPr varScale="1">
        <p:scale>
          <a:sx n="125" d="100"/>
          <a:sy n="125" d="100"/>
        </p:scale>
        <p:origin x="11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88871"/>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9" y="1"/>
            <a:ext cx="2880308" cy="488871"/>
          </a:xfrm>
          <a:prstGeom prst="rect">
            <a:avLst/>
          </a:prstGeom>
        </p:spPr>
        <p:txBody>
          <a:bodyPr vert="horz" lIns="89668" tIns="44835" rIns="89668" bIns="44835" rtlCol="0"/>
          <a:lstStyle>
            <a:lvl1pPr algn="r">
              <a:defRPr sz="1200"/>
            </a:lvl1pPr>
          </a:lstStyle>
          <a:p>
            <a:fld id="{005252BA-2214-449C-8EB5-EC4AE1D81467}" type="datetimeFigureOut">
              <a:rPr kumimoji="1" lang="ja-JP" altLang="en-US" smtClean="0"/>
              <a:t>2024/8/7</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68" tIns="44835" rIns="89668" bIns="44835"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68" tIns="44835" rIns="89668"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7"/>
            <a:ext cx="2880308" cy="488871"/>
          </a:xfrm>
          <a:prstGeom prst="rect">
            <a:avLst/>
          </a:prstGeom>
        </p:spPr>
        <p:txBody>
          <a:bodyPr vert="horz" lIns="89668" tIns="44835" rIns="89668"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9" y="9286847"/>
            <a:ext cx="2880308" cy="488871"/>
          </a:xfrm>
          <a:prstGeom prst="rect">
            <a:avLst/>
          </a:prstGeom>
        </p:spPr>
        <p:txBody>
          <a:bodyPr vert="horz" lIns="89668" tIns="44835" rIns="89668" bIns="44835"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2024/8/7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2024/8/7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2024/8/7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2024/8/7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9"/>
          <p:cNvSpPr>
            <a:spLocks noGrp="1"/>
          </p:cNvSpPr>
          <p:nvPr>
            <p:ph type="sldNum" sz="quarter" idx="12"/>
          </p:nvPr>
        </p:nvSpPr>
        <p:spPr>
          <a:xfrm>
            <a:off x="6978526" y="6537475"/>
            <a:ext cx="2133600" cy="365125"/>
          </a:xfrm>
        </p:spPr>
        <p:txBody>
          <a:bodyPr/>
          <a:lstStyle/>
          <a:p>
            <a:fld id="{1C2C60DF-5D73-46A2-8FFF-B4A756D3B2D0}" type="slidenum">
              <a:rPr kumimoji="1" lang="ja-JP" altLang="en-US" smtClean="0"/>
              <a:t>1</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153018675"/>
              </p:ext>
            </p:extLst>
          </p:nvPr>
        </p:nvGraphicFramePr>
        <p:xfrm>
          <a:off x="25564" y="44624"/>
          <a:ext cx="9086562" cy="6751939"/>
        </p:xfrm>
        <a:graphic>
          <a:graphicData uri="http://schemas.openxmlformats.org/drawingml/2006/table">
            <a:tbl>
              <a:tblPr firstRow="1" bandRow="1">
                <a:tableStyleId>{5A111915-BE36-4E01-A7E5-04B1672EAD32}</a:tableStyleId>
              </a:tblPr>
              <a:tblGrid>
                <a:gridCol w="9086562">
                  <a:extLst>
                    <a:ext uri="{9D8B030D-6E8A-4147-A177-3AD203B41FA5}">
                      <a16:colId xmlns:a16="http://schemas.microsoft.com/office/drawing/2014/main" val="3114873037"/>
                    </a:ext>
                  </a:extLst>
                </a:gridCol>
              </a:tblGrid>
              <a:tr h="168776">
                <a:tc>
                  <a:txBody>
                    <a:bodyPr/>
                    <a:lstStyle/>
                    <a:p>
                      <a:r>
                        <a:rPr kumimoji="1" lang="ja-JP" altLang="en-US" sz="1600" dirty="0"/>
                        <a:t>◆大阪府重度障がい者グループホーム等整備事業費補助金</a:t>
                      </a:r>
                      <a:r>
                        <a:rPr kumimoji="1" lang="en-US" altLang="ja-JP" sz="1600" dirty="0"/>
                        <a:t>【</a:t>
                      </a:r>
                      <a:r>
                        <a:rPr kumimoji="1" lang="ja-JP" altLang="en-US" sz="1600" dirty="0"/>
                        <a:t>福祉基金事業</a:t>
                      </a:r>
                      <a:r>
                        <a:rPr kumimoji="1" lang="en-US" altLang="ja-JP" sz="1600" dirty="0"/>
                        <a:t>】</a:t>
                      </a:r>
                      <a:endParaRPr kumimoji="1" lang="ja-JP" altLang="en-US" sz="1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416659">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事業目的</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者の地域移行をより推進していく観点から、重度障がい者の地域生活を支援するグループホーム、短期入所事業所を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拡充するため、事業者に対して、受入れに必要な環境整備に係る費用を助成。</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事業内容</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補助対象：社会福祉法人、医療法人、公益法人・一般法人・</a:t>
                      </a:r>
                      <a:r>
                        <a:rPr kumimoji="1" lang="en-US" altLang="ja-JP" sz="1200" dirty="0">
                          <a:latin typeface="Meiryo UI" panose="020B0604030504040204" pitchFamily="50" charset="-128"/>
                          <a:ea typeface="Meiryo UI" panose="020B0604030504040204" pitchFamily="50" charset="-128"/>
                        </a:rPr>
                        <a:t>NPO</a:t>
                      </a:r>
                      <a:r>
                        <a:rPr kumimoji="1" lang="ja-JP" altLang="en-US" sz="1200" dirty="0">
                          <a:latin typeface="Meiryo UI" panose="020B0604030504040204" pitchFamily="50" charset="-128"/>
                          <a:ea typeface="Meiryo UI" panose="020B0604030504040204" pitchFamily="50" charset="-128"/>
                        </a:rPr>
                        <a:t>、株式会社等が運営する既存のグループホーム及び短期入所事業所</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補助要件：</a:t>
                      </a:r>
                      <a:r>
                        <a:rPr kumimoji="1" lang="ja-JP" altLang="en-US" sz="1200" dirty="0" err="1">
                          <a:latin typeface="Meiryo UI" panose="020B0604030504040204" pitchFamily="50" charset="-128"/>
                          <a:ea typeface="Meiryo UI" panose="020B0604030504040204" pitchFamily="50" charset="-128"/>
                        </a:rPr>
                        <a:t>重度障がい</a:t>
                      </a:r>
                      <a:r>
                        <a:rPr kumimoji="1" lang="ja-JP" altLang="en-US" sz="1200" dirty="0">
                          <a:latin typeface="Meiryo UI" panose="020B0604030504040204" pitchFamily="50" charset="-128"/>
                          <a:ea typeface="Meiryo UI" panose="020B0604030504040204" pitchFamily="50" charset="-128"/>
                        </a:rPr>
                        <a:t>者（障がい支援区分５以上）の受入れに必要な環境整備</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支援区分：障がいの多様な特性その他心身の状態に応じて必要とされる標準的な支援の度合を総合的に示すもの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として厚生労働省令で定める区分（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区分で数字が大きいほど必要とされる支援の度合いが高い）</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対象経費：</a:t>
                      </a:r>
                      <a:r>
                        <a:rPr kumimoji="1" lang="ja-JP" altLang="en-US" sz="1200" dirty="0" err="1">
                          <a:latin typeface="Meiryo UI" panose="020B0604030504040204" pitchFamily="50" charset="-128"/>
                          <a:ea typeface="Meiryo UI" panose="020B0604030504040204" pitchFamily="50" charset="-128"/>
                        </a:rPr>
                        <a:t>障がい</a:t>
                      </a:r>
                      <a:r>
                        <a:rPr kumimoji="1" lang="ja-JP" altLang="en-US" sz="1200" dirty="0">
                          <a:latin typeface="Meiryo UI" panose="020B0604030504040204" pitchFamily="50" charset="-128"/>
                          <a:ea typeface="Meiryo UI" panose="020B0604030504040204" pitchFamily="50" charset="-128"/>
                        </a:rPr>
                        <a:t>特性に応じた居室及び共用部分の改修に係る工事費等</a:t>
                      </a: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例：床や壁の防音工事、クッション性の高い材質への改修、段差の解消　等</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国や府内市町村の補助事業の対象となっていないもの</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pPr>
                        <a:spcAft>
                          <a:spcPts val="600"/>
                        </a:spcAft>
                      </a:pPr>
                      <a:r>
                        <a:rPr kumimoji="1" lang="ja-JP" altLang="en-US" sz="1200" dirty="0">
                          <a:latin typeface="Meiryo UI" panose="020B0604030504040204" pitchFamily="50" charset="-128"/>
                          <a:ea typeface="Meiryo UI" panose="020B0604030504040204" pitchFamily="50" charset="-128"/>
                        </a:rPr>
                        <a:t>　補助率等：補助率</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補助上限</a:t>
                      </a:r>
                      <a:r>
                        <a:rPr kumimoji="1" lang="en-US" altLang="ja-JP" sz="1200" dirty="0">
                          <a:latin typeface="Meiryo UI" panose="020B0604030504040204" pitchFamily="50" charset="-128"/>
                          <a:ea typeface="Meiryo UI" panose="020B0604030504040204" pitchFamily="50" charset="-128"/>
                        </a:rPr>
                        <a:t>180</a:t>
                      </a:r>
                      <a:r>
                        <a:rPr kumimoji="1" lang="ja-JP" altLang="en-US" sz="1200" dirty="0">
                          <a:latin typeface="Meiryo UI" panose="020B0604030504040204" pitchFamily="50" charset="-128"/>
                          <a:ea typeface="Meiryo UI" panose="020B0604030504040204" pitchFamily="50" charset="-128"/>
                        </a:rPr>
                        <a:t>万円／</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事業所あたり</a:t>
                      </a:r>
                      <a:endParaRPr kumimoji="1" lang="en-US" altLang="ja-JP" sz="1200" dirty="0">
                        <a:latin typeface="Meiryo UI" panose="020B0604030504040204" pitchFamily="50" charset="-128"/>
                        <a:ea typeface="Meiryo UI" panose="020B0604030504040204" pitchFamily="50" charset="-128"/>
                      </a:endParaRPr>
                    </a:p>
                    <a:p>
                      <a:pPr>
                        <a:spcAft>
                          <a:spcPts val="600"/>
                        </a:spcAft>
                      </a:pP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令和５年度実績</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協議申請　３２件　　　交付決定　９件（グループホーム３件、短期入所６件）</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令和</a:t>
                      </a:r>
                      <a:r>
                        <a:rPr kumimoji="1" lang="en-US" altLang="ja-JP" sz="1200" b="0" dirty="0">
                          <a:solidFill>
                            <a:schemeClr val="tx1"/>
                          </a:solidFill>
                          <a:latin typeface="Meiryo UI" panose="020B0604030504040204" pitchFamily="50" charset="-128"/>
                          <a:ea typeface="Meiryo UI" panose="020B0604030504040204" pitchFamily="50" charset="-128"/>
                        </a:rPr>
                        <a:t>6</a:t>
                      </a:r>
                      <a:r>
                        <a:rPr kumimoji="1" lang="ja-JP" altLang="en-US" sz="1200" b="0" dirty="0">
                          <a:solidFill>
                            <a:schemeClr val="tx1"/>
                          </a:solidFill>
                          <a:latin typeface="Meiryo UI" panose="020B0604030504040204" pitchFamily="50" charset="-128"/>
                          <a:ea typeface="Meiryo UI" panose="020B0604030504040204" pitchFamily="50" charset="-128"/>
                        </a:rPr>
                        <a:t>年度当初予算額</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予算額：</a:t>
                      </a:r>
                      <a:r>
                        <a:rPr kumimoji="1" lang="en-US" altLang="ja-JP" sz="1200" dirty="0">
                          <a:latin typeface="Meiryo UI" panose="020B0604030504040204" pitchFamily="50" charset="-128"/>
                          <a:ea typeface="Meiryo UI" panose="020B0604030504040204" pitchFamily="50" charset="-128"/>
                        </a:rPr>
                        <a:t>21,600</a:t>
                      </a:r>
                      <a:r>
                        <a:rPr kumimoji="1" lang="ja-JP" altLang="en-US" sz="1200" dirty="0">
                          <a:latin typeface="Meiryo UI" panose="020B0604030504040204" pitchFamily="50" charset="-128"/>
                          <a:ea typeface="Meiryo UI" panose="020B0604030504040204" pitchFamily="50" charset="-128"/>
                        </a:rPr>
                        <a:t>千円（令和５年度　当初予算額：</a:t>
                      </a:r>
                      <a:r>
                        <a:rPr lang="en-US" altLang="ja-JP" sz="1200" dirty="0">
                          <a:latin typeface="Meiryo UI" panose="020B0604030504040204" pitchFamily="50" charset="-128"/>
                          <a:ea typeface="Meiryo UI" panose="020B0604030504040204" pitchFamily="50" charset="-128"/>
                        </a:rPr>
                        <a:t>10,800</a:t>
                      </a:r>
                      <a:r>
                        <a:rPr lang="ja-JP" altLang="en-US" sz="1200" dirty="0">
                          <a:latin typeface="Meiryo UI" panose="020B0604030504040204" pitchFamily="50" charset="-128"/>
                          <a:ea typeface="Meiryo UI" panose="020B0604030504040204" pitchFamily="50" charset="-128"/>
                        </a:rPr>
                        <a:t>千円</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補助対象者の決定</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事前協議の事業者について、府が定める審査基準に基づき審査のうえ、府内の「グループホーム」と「短期入所」の</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事業所数等を勘案し、採択の可否を決定。</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（審査項目）　◆利用見込み　　◆利用予定者の状態像　　◆障がい特性に応じた整備内容の明確性</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◆地域生活支援拠点等としての位置づけ 　◆職員の専門性の有無　　◆法人の適格性</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令和６年度スケジュール</a:t>
                      </a:r>
                      <a:r>
                        <a:rPr kumimoji="1" lang="en-US" altLang="ja-JP" sz="1200"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47611836"/>
                  </a:ext>
                </a:extLst>
              </a:tr>
            </a:tbl>
          </a:graphicData>
        </a:graphic>
      </p:graphicFrame>
      <p:grpSp>
        <p:nvGrpSpPr>
          <p:cNvPr id="3" name="グループ化 2">
            <a:extLst>
              <a:ext uri="{FF2B5EF4-FFF2-40B4-BE49-F238E27FC236}">
                <a16:creationId xmlns:a16="http://schemas.microsoft.com/office/drawing/2014/main" id="{284CBF5C-D0C4-4406-9807-0FC6270D1B5D}"/>
              </a:ext>
            </a:extLst>
          </p:cNvPr>
          <p:cNvGrpSpPr/>
          <p:nvPr/>
        </p:nvGrpSpPr>
        <p:grpSpPr>
          <a:xfrm>
            <a:off x="395536" y="5949280"/>
            <a:ext cx="7128792" cy="588195"/>
            <a:chOff x="1625548" y="5904062"/>
            <a:chExt cx="6324951" cy="588195"/>
          </a:xfrm>
        </p:grpSpPr>
        <p:sp>
          <p:nvSpPr>
            <p:cNvPr id="4" name="フリーフォーム: 図形 3">
              <a:extLst>
                <a:ext uri="{FF2B5EF4-FFF2-40B4-BE49-F238E27FC236}">
                  <a16:creationId xmlns:a16="http://schemas.microsoft.com/office/drawing/2014/main" id="{AE01C2CC-081D-4AA5-8BDE-315AD05036E0}"/>
                </a:ext>
              </a:extLst>
            </p:cNvPr>
            <p:cNvSpPr/>
            <p:nvPr/>
          </p:nvSpPr>
          <p:spPr>
            <a:xfrm>
              <a:off x="1625548" y="5904062"/>
              <a:ext cx="1216336" cy="588195"/>
            </a:xfrm>
            <a:custGeom>
              <a:avLst/>
              <a:gdLst>
                <a:gd name="connsiteX0" fmla="*/ 0 w 1216336"/>
                <a:gd name="connsiteY0" fmla="*/ 58762 h 587615"/>
                <a:gd name="connsiteX1" fmla="*/ 58762 w 1216336"/>
                <a:gd name="connsiteY1" fmla="*/ 0 h 587615"/>
                <a:gd name="connsiteX2" fmla="*/ 1157575 w 1216336"/>
                <a:gd name="connsiteY2" fmla="*/ 0 h 587615"/>
                <a:gd name="connsiteX3" fmla="*/ 1216337 w 1216336"/>
                <a:gd name="connsiteY3" fmla="*/ 58762 h 587615"/>
                <a:gd name="connsiteX4" fmla="*/ 1216336 w 1216336"/>
                <a:gd name="connsiteY4" fmla="*/ 528854 h 587615"/>
                <a:gd name="connsiteX5" fmla="*/ 1157574 w 1216336"/>
                <a:gd name="connsiteY5" fmla="*/ 587616 h 587615"/>
                <a:gd name="connsiteX6" fmla="*/ 58762 w 1216336"/>
                <a:gd name="connsiteY6" fmla="*/ 587615 h 587615"/>
                <a:gd name="connsiteX7" fmla="*/ 0 w 1216336"/>
                <a:gd name="connsiteY7" fmla="*/ 528853 h 587615"/>
                <a:gd name="connsiteX8" fmla="*/ 0 w 1216336"/>
                <a:gd name="connsiteY8" fmla="*/ 58762 h 587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336" h="587615">
                  <a:moveTo>
                    <a:pt x="0" y="58762"/>
                  </a:moveTo>
                  <a:cubicBezTo>
                    <a:pt x="0" y="26309"/>
                    <a:pt x="26309" y="0"/>
                    <a:pt x="58762" y="0"/>
                  </a:cubicBezTo>
                  <a:lnTo>
                    <a:pt x="1157575" y="0"/>
                  </a:lnTo>
                  <a:cubicBezTo>
                    <a:pt x="1190028" y="0"/>
                    <a:pt x="1216337" y="26309"/>
                    <a:pt x="1216337" y="58762"/>
                  </a:cubicBezTo>
                  <a:cubicBezTo>
                    <a:pt x="1216337" y="215459"/>
                    <a:pt x="1216336" y="372157"/>
                    <a:pt x="1216336" y="528854"/>
                  </a:cubicBezTo>
                  <a:cubicBezTo>
                    <a:pt x="1216336" y="561307"/>
                    <a:pt x="1190027" y="587616"/>
                    <a:pt x="1157574" y="587616"/>
                  </a:cubicBezTo>
                  <a:lnTo>
                    <a:pt x="58762" y="587615"/>
                  </a:lnTo>
                  <a:cubicBezTo>
                    <a:pt x="26309" y="587615"/>
                    <a:pt x="0" y="561306"/>
                    <a:pt x="0" y="528853"/>
                  </a:cubicBezTo>
                  <a:lnTo>
                    <a:pt x="0" y="587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311" tIns="55311" rIns="55311" bIns="55311" numCol="1" spcCol="1270" anchor="ctr" anchorCtr="0">
              <a:noAutofit/>
            </a:bodyPr>
            <a:lstStyle/>
            <a:p>
              <a:pPr marL="0" lvl="0" indent="0" algn="ctr" defTabSz="444500">
                <a:lnSpc>
                  <a:spcPct val="90000"/>
                </a:lnSpc>
                <a:spcBef>
                  <a:spcPct val="0"/>
                </a:spcBef>
                <a:spcAft>
                  <a:spcPct val="35000"/>
                </a:spcAft>
                <a:buNone/>
              </a:pPr>
              <a:r>
                <a:rPr lang="ja-JP" altLang="en-US" sz="1000" b="1" dirty="0">
                  <a:solidFill>
                    <a:schemeClr val="bg1"/>
                  </a:solidFill>
                  <a:latin typeface="Meiryo UI" panose="020B0604030504040204" pitchFamily="50" charset="-128"/>
                  <a:ea typeface="Meiryo UI" panose="020B0604030504040204" pitchFamily="50" charset="-128"/>
                </a:rPr>
                <a:t>５</a:t>
              </a:r>
              <a:r>
                <a:rPr kumimoji="1" lang="ja-JP" altLang="en-US" sz="1000" b="1" kern="1200" dirty="0">
                  <a:solidFill>
                    <a:schemeClr val="bg1"/>
                  </a:solidFill>
                  <a:latin typeface="Meiryo UI" panose="020B0604030504040204" pitchFamily="50" charset="-128"/>
                  <a:ea typeface="Meiryo UI" panose="020B0604030504040204" pitchFamily="50" charset="-128"/>
                </a:rPr>
                <a:t>月</a:t>
              </a:r>
              <a:r>
                <a:rPr kumimoji="1" lang="en-US" altLang="ja-JP" sz="1000" b="1" kern="1200" dirty="0">
                  <a:solidFill>
                    <a:schemeClr val="bg1"/>
                  </a:solidFill>
                  <a:latin typeface="Meiryo UI" panose="020B0604030504040204" pitchFamily="50" charset="-128"/>
                  <a:ea typeface="Meiryo UI" panose="020B0604030504040204" pitchFamily="50" charset="-128"/>
                </a:rPr>
                <a:t>30</a:t>
              </a:r>
              <a:r>
                <a:rPr kumimoji="1" lang="ja-JP" altLang="en-US" sz="1000" b="1" kern="1200" dirty="0">
                  <a:solidFill>
                    <a:schemeClr val="bg1"/>
                  </a:solidFill>
                  <a:latin typeface="Meiryo UI" panose="020B0604030504040204" pitchFamily="50" charset="-128"/>
                  <a:ea typeface="Meiryo UI" panose="020B0604030504040204" pitchFamily="50" charset="-128"/>
                </a:rPr>
                <a:t>日～６月</a:t>
              </a:r>
              <a:r>
                <a:rPr kumimoji="1" lang="en-US" altLang="ja-JP" sz="1000" b="1" kern="1200" dirty="0">
                  <a:solidFill>
                    <a:schemeClr val="bg1"/>
                  </a:solidFill>
                  <a:latin typeface="Meiryo UI" panose="020B0604030504040204" pitchFamily="50" charset="-128"/>
                  <a:ea typeface="Meiryo UI" panose="020B0604030504040204" pitchFamily="50" charset="-128"/>
                </a:rPr>
                <a:t>28</a:t>
              </a:r>
              <a:r>
                <a:rPr kumimoji="1" lang="ja-JP" altLang="en-US" sz="1000" b="1" kern="1200" dirty="0">
                  <a:solidFill>
                    <a:schemeClr val="bg1"/>
                  </a:solidFill>
                  <a:latin typeface="Meiryo UI" panose="020B0604030504040204" pitchFamily="50" charset="-128"/>
                  <a:ea typeface="Meiryo UI" panose="020B0604030504040204" pitchFamily="50" charset="-128"/>
                </a:rPr>
                <a:t>日</a:t>
              </a:r>
              <a:endParaRPr kumimoji="1" lang="en-US" altLang="ja-JP" sz="1000" b="1" kern="1200" dirty="0">
                <a:solidFill>
                  <a:schemeClr val="bg1"/>
                </a:solidFill>
                <a:latin typeface="Meiryo UI" panose="020B0604030504040204" pitchFamily="50" charset="-128"/>
                <a:ea typeface="Meiryo UI" panose="020B0604030504040204" pitchFamily="50" charset="-128"/>
              </a:endParaRPr>
            </a:p>
            <a:p>
              <a:pPr marL="0" lvl="0" indent="0" algn="ctr" defTabSz="444500">
                <a:lnSpc>
                  <a:spcPct val="90000"/>
                </a:lnSpc>
                <a:spcBef>
                  <a:spcPct val="0"/>
                </a:spcBef>
                <a:spcAft>
                  <a:spcPct val="35000"/>
                </a:spcAft>
                <a:buNone/>
              </a:pPr>
              <a:r>
                <a:rPr kumimoji="1" lang="ja-JP" altLang="en-US" sz="1000" b="1" kern="1200" dirty="0">
                  <a:latin typeface="Meiryo UI" panose="020B0604030504040204" pitchFamily="50" charset="-128"/>
                  <a:ea typeface="Meiryo UI" panose="020B0604030504040204" pitchFamily="50" charset="-128"/>
                </a:rPr>
                <a:t>募集</a:t>
              </a:r>
            </a:p>
          </p:txBody>
        </p:sp>
        <p:sp>
          <p:nvSpPr>
            <p:cNvPr id="5" name="フリーフォーム: 図形 4">
              <a:extLst>
                <a:ext uri="{FF2B5EF4-FFF2-40B4-BE49-F238E27FC236}">
                  <a16:creationId xmlns:a16="http://schemas.microsoft.com/office/drawing/2014/main" id="{687F3199-E673-46A5-9DA9-0F0BBC4A11D7}"/>
                </a:ext>
              </a:extLst>
            </p:cNvPr>
            <p:cNvSpPr/>
            <p:nvPr/>
          </p:nvSpPr>
          <p:spPr>
            <a:xfrm>
              <a:off x="2963518" y="6047043"/>
              <a:ext cx="257863" cy="301651"/>
            </a:xfrm>
            <a:custGeom>
              <a:avLst/>
              <a:gdLst>
                <a:gd name="connsiteX0" fmla="*/ 0 w 257863"/>
                <a:gd name="connsiteY0" fmla="*/ 60330 h 301651"/>
                <a:gd name="connsiteX1" fmla="*/ 128932 w 257863"/>
                <a:gd name="connsiteY1" fmla="*/ 60330 h 301651"/>
                <a:gd name="connsiteX2" fmla="*/ 128932 w 257863"/>
                <a:gd name="connsiteY2" fmla="*/ 0 h 301651"/>
                <a:gd name="connsiteX3" fmla="*/ 257863 w 257863"/>
                <a:gd name="connsiteY3" fmla="*/ 150826 h 301651"/>
                <a:gd name="connsiteX4" fmla="*/ 128932 w 257863"/>
                <a:gd name="connsiteY4" fmla="*/ 301651 h 301651"/>
                <a:gd name="connsiteX5" fmla="*/ 128932 w 257863"/>
                <a:gd name="connsiteY5" fmla="*/ 241321 h 301651"/>
                <a:gd name="connsiteX6" fmla="*/ 0 w 257863"/>
                <a:gd name="connsiteY6" fmla="*/ 241321 h 301651"/>
                <a:gd name="connsiteX7" fmla="*/ 0 w 257863"/>
                <a:gd name="connsiteY7" fmla="*/ 60330 h 30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7863" h="301651">
                  <a:moveTo>
                    <a:pt x="0" y="60330"/>
                  </a:moveTo>
                  <a:lnTo>
                    <a:pt x="128932" y="60330"/>
                  </a:lnTo>
                  <a:lnTo>
                    <a:pt x="128932" y="0"/>
                  </a:lnTo>
                  <a:lnTo>
                    <a:pt x="257863" y="150826"/>
                  </a:lnTo>
                  <a:lnTo>
                    <a:pt x="128932" y="301651"/>
                  </a:lnTo>
                  <a:lnTo>
                    <a:pt x="128932" y="241321"/>
                  </a:lnTo>
                  <a:lnTo>
                    <a:pt x="0" y="241321"/>
                  </a:lnTo>
                  <a:lnTo>
                    <a:pt x="0" y="6033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60330" rIns="77359" bIns="60330" numCol="1" spcCol="1270" anchor="ctr" anchorCtr="0">
              <a:noAutofit/>
            </a:bodyPr>
            <a:lstStyle/>
            <a:p>
              <a:pPr marL="0" lvl="0" indent="0" algn="ctr" defTabSz="444500">
                <a:lnSpc>
                  <a:spcPct val="90000"/>
                </a:lnSpc>
                <a:spcBef>
                  <a:spcPct val="0"/>
                </a:spcBef>
                <a:spcAft>
                  <a:spcPct val="35000"/>
                </a:spcAft>
                <a:buNone/>
              </a:pPr>
              <a:endParaRPr kumimoji="1" lang="ja-JP" altLang="en-US" sz="1000" b="1" kern="1200">
                <a:latin typeface="Meiryo UI" panose="020B0604030504040204" pitchFamily="50" charset="-128"/>
                <a:ea typeface="Meiryo UI" panose="020B0604030504040204" pitchFamily="50" charset="-128"/>
              </a:endParaRPr>
            </a:p>
          </p:txBody>
        </p:sp>
        <p:sp>
          <p:nvSpPr>
            <p:cNvPr id="8" name="フリーフォーム: 図形 7">
              <a:extLst>
                <a:ext uri="{FF2B5EF4-FFF2-40B4-BE49-F238E27FC236}">
                  <a16:creationId xmlns:a16="http://schemas.microsoft.com/office/drawing/2014/main" id="{EAE81302-AA5B-47C1-8E67-F98B936327B2}"/>
                </a:ext>
              </a:extLst>
            </p:cNvPr>
            <p:cNvSpPr/>
            <p:nvPr/>
          </p:nvSpPr>
          <p:spPr>
            <a:xfrm>
              <a:off x="3328419" y="5904062"/>
              <a:ext cx="1216336" cy="588195"/>
            </a:xfrm>
            <a:custGeom>
              <a:avLst/>
              <a:gdLst>
                <a:gd name="connsiteX0" fmla="*/ 0 w 1216336"/>
                <a:gd name="connsiteY0" fmla="*/ 58762 h 587615"/>
                <a:gd name="connsiteX1" fmla="*/ 58762 w 1216336"/>
                <a:gd name="connsiteY1" fmla="*/ 0 h 587615"/>
                <a:gd name="connsiteX2" fmla="*/ 1157575 w 1216336"/>
                <a:gd name="connsiteY2" fmla="*/ 0 h 587615"/>
                <a:gd name="connsiteX3" fmla="*/ 1216337 w 1216336"/>
                <a:gd name="connsiteY3" fmla="*/ 58762 h 587615"/>
                <a:gd name="connsiteX4" fmla="*/ 1216336 w 1216336"/>
                <a:gd name="connsiteY4" fmla="*/ 528854 h 587615"/>
                <a:gd name="connsiteX5" fmla="*/ 1157574 w 1216336"/>
                <a:gd name="connsiteY5" fmla="*/ 587616 h 587615"/>
                <a:gd name="connsiteX6" fmla="*/ 58762 w 1216336"/>
                <a:gd name="connsiteY6" fmla="*/ 587615 h 587615"/>
                <a:gd name="connsiteX7" fmla="*/ 0 w 1216336"/>
                <a:gd name="connsiteY7" fmla="*/ 528853 h 587615"/>
                <a:gd name="connsiteX8" fmla="*/ 0 w 1216336"/>
                <a:gd name="connsiteY8" fmla="*/ 58762 h 587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336" h="587615">
                  <a:moveTo>
                    <a:pt x="0" y="58762"/>
                  </a:moveTo>
                  <a:cubicBezTo>
                    <a:pt x="0" y="26309"/>
                    <a:pt x="26309" y="0"/>
                    <a:pt x="58762" y="0"/>
                  </a:cubicBezTo>
                  <a:lnTo>
                    <a:pt x="1157575" y="0"/>
                  </a:lnTo>
                  <a:cubicBezTo>
                    <a:pt x="1190028" y="0"/>
                    <a:pt x="1216337" y="26309"/>
                    <a:pt x="1216337" y="58762"/>
                  </a:cubicBezTo>
                  <a:cubicBezTo>
                    <a:pt x="1216337" y="215459"/>
                    <a:pt x="1216336" y="372157"/>
                    <a:pt x="1216336" y="528854"/>
                  </a:cubicBezTo>
                  <a:cubicBezTo>
                    <a:pt x="1216336" y="561307"/>
                    <a:pt x="1190027" y="587616"/>
                    <a:pt x="1157574" y="587616"/>
                  </a:cubicBezTo>
                  <a:lnTo>
                    <a:pt x="58762" y="587615"/>
                  </a:lnTo>
                  <a:cubicBezTo>
                    <a:pt x="26309" y="587615"/>
                    <a:pt x="0" y="561306"/>
                    <a:pt x="0" y="528853"/>
                  </a:cubicBezTo>
                  <a:lnTo>
                    <a:pt x="0" y="587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311" tIns="55311" rIns="55311" bIns="55311" numCol="1" spcCol="1270" anchor="ctr" anchorCtr="0">
              <a:noAutofit/>
            </a:bodyPr>
            <a:lstStyle/>
            <a:p>
              <a:pPr marL="0" lvl="0" indent="0" algn="ctr" defTabSz="444500">
                <a:lnSpc>
                  <a:spcPct val="90000"/>
                </a:lnSpc>
                <a:spcBef>
                  <a:spcPct val="0"/>
                </a:spcBef>
                <a:spcAft>
                  <a:spcPct val="35000"/>
                </a:spcAft>
                <a:buNone/>
              </a:pPr>
              <a:r>
                <a:rPr lang="ja-JP" altLang="en-US" sz="1000" b="1" dirty="0">
                  <a:latin typeface="Meiryo UI" panose="020B0604030504040204" pitchFamily="50" charset="-128"/>
                  <a:ea typeface="Meiryo UI" panose="020B0604030504040204" pitchFamily="50" charset="-128"/>
                </a:rPr>
                <a:t>７</a:t>
              </a:r>
              <a:r>
                <a:rPr lang="ja-JP" sz="1000" b="1" kern="1200" dirty="0">
                  <a:latin typeface="Meiryo UI" panose="020B0604030504040204" pitchFamily="50" charset="-128"/>
                  <a:ea typeface="Meiryo UI" panose="020B0604030504040204" pitchFamily="50" charset="-128"/>
                </a:rPr>
                <a:t>月～</a:t>
              </a:r>
              <a:r>
                <a:rPr lang="ja-JP" altLang="en-US" sz="1000" b="1" dirty="0">
                  <a:latin typeface="Meiryo UI" panose="020B0604030504040204" pitchFamily="50" charset="-128"/>
                  <a:ea typeface="Meiryo UI" panose="020B0604030504040204" pitchFamily="50" charset="-128"/>
                </a:rPr>
                <a:t>８</a:t>
              </a:r>
              <a:r>
                <a:rPr lang="ja-JP" sz="1000" b="1" kern="1200" dirty="0">
                  <a:latin typeface="Meiryo UI" panose="020B0604030504040204" pitchFamily="50" charset="-128"/>
                  <a:ea typeface="Meiryo UI" panose="020B0604030504040204" pitchFamily="50" charset="-128"/>
                </a:rPr>
                <a:t>月</a:t>
              </a:r>
              <a:endParaRPr lang="en-US" altLang="ja-JP" sz="1000" b="1" kern="1200" dirty="0">
                <a:latin typeface="Meiryo UI" panose="020B0604030504040204" pitchFamily="50" charset="-128"/>
                <a:ea typeface="Meiryo UI" panose="020B0604030504040204" pitchFamily="50" charset="-128"/>
              </a:endParaRPr>
            </a:p>
            <a:p>
              <a:pPr marL="0" lvl="0" indent="0" algn="ctr" defTabSz="444500">
                <a:lnSpc>
                  <a:spcPct val="90000"/>
                </a:lnSpc>
                <a:spcBef>
                  <a:spcPct val="0"/>
                </a:spcBef>
                <a:spcAft>
                  <a:spcPct val="35000"/>
                </a:spcAft>
                <a:buNone/>
              </a:pPr>
              <a:r>
                <a:rPr lang="ja-JP" sz="1000" b="1" kern="1200" dirty="0">
                  <a:latin typeface="Meiryo UI" panose="020B0604030504040204" pitchFamily="50" charset="-128"/>
                  <a:ea typeface="Meiryo UI" panose="020B0604030504040204" pitchFamily="50" charset="-128"/>
                </a:rPr>
                <a:t>審査・内示～</a:t>
              </a:r>
              <a:endParaRPr lang="en-US" altLang="ja-JP" sz="1000" b="1" kern="1200" dirty="0">
                <a:latin typeface="Meiryo UI" panose="020B0604030504040204" pitchFamily="50" charset="-128"/>
                <a:ea typeface="Meiryo UI" panose="020B0604030504040204" pitchFamily="50" charset="-128"/>
              </a:endParaRPr>
            </a:p>
            <a:p>
              <a:pPr marL="0" lvl="0" indent="0" algn="ctr" defTabSz="444500">
                <a:lnSpc>
                  <a:spcPct val="90000"/>
                </a:lnSpc>
                <a:spcBef>
                  <a:spcPct val="0"/>
                </a:spcBef>
                <a:spcAft>
                  <a:spcPct val="35000"/>
                </a:spcAft>
                <a:buNone/>
              </a:pPr>
              <a:r>
                <a:rPr lang="ja-JP" sz="1000" b="1" kern="1200" dirty="0">
                  <a:latin typeface="Meiryo UI" panose="020B0604030504040204" pitchFamily="50" charset="-128"/>
                  <a:ea typeface="Meiryo UI" panose="020B0604030504040204" pitchFamily="50" charset="-128"/>
                </a:rPr>
                <a:t>交付申請・交付決定</a:t>
              </a:r>
              <a:endParaRPr kumimoji="1" lang="ja-JP" altLang="en-US" sz="1000" b="1" kern="1200" dirty="0">
                <a:latin typeface="Meiryo UI" panose="020B0604030504040204" pitchFamily="50" charset="-128"/>
                <a:ea typeface="Meiryo UI" panose="020B0604030504040204" pitchFamily="50" charset="-128"/>
              </a:endParaRPr>
            </a:p>
          </p:txBody>
        </p:sp>
        <p:sp>
          <p:nvSpPr>
            <p:cNvPr id="9" name="フリーフォーム: 図形 8">
              <a:extLst>
                <a:ext uri="{FF2B5EF4-FFF2-40B4-BE49-F238E27FC236}">
                  <a16:creationId xmlns:a16="http://schemas.microsoft.com/office/drawing/2014/main" id="{894FD734-C6DA-4828-8786-259BF730E399}"/>
                </a:ext>
              </a:extLst>
            </p:cNvPr>
            <p:cNvSpPr/>
            <p:nvPr/>
          </p:nvSpPr>
          <p:spPr>
            <a:xfrm>
              <a:off x="4666390" y="6047043"/>
              <a:ext cx="257863" cy="301651"/>
            </a:xfrm>
            <a:custGeom>
              <a:avLst/>
              <a:gdLst>
                <a:gd name="connsiteX0" fmla="*/ 0 w 257863"/>
                <a:gd name="connsiteY0" fmla="*/ 60330 h 301651"/>
                <a:gd name="connsiteX1" fmla="*/ 128932 w 257863"/>
                <a:gd name="connsiteY1" fmla="*/ 60330 h 301651"/>
                <a:gd name="connsiteX2" fmla="*/ 128932 w 257863"/>
                <a:gd name="connsiteY2" fmla="*/ 0 h 301651"/>
                <a:gd name="connsiteX3" fmla="*/ 257863 w 257863"/>
                <a:gd name="connsiteY3" fmla="*/ 150826 h 301651"/>
                <a:gd name="connsiteX4" fmla="*/ 128932 w 257863"/>
                <a:gd name="connsiteY4" fmla="*/ 301651 h 301651"/>
                <a:gd name="connsiteX5" fmla="*/ 128932 w 257863"/>
                <a:gd name="connsiteY5" fmla="*/ 241321 h 301651"/>
                <a:gd name="connsiteX6" fmla="*/ 0 w 257863"/>
                <a:gd name="connsiteY6" fmla="*/ 241321 h 301651"/>
                <a:gd name="connsiteX7" fmla="*/ 0 w 257863"/>
                <a:gd name="connsiteY7" fmla="*/ 60330 h 30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7863" h="301651">
                  <a:moveTo>
                    <a:pt x="0" y="60330"/>
                  </a:moveTo>
                  <a:lnTo>
                    <a:pt x="128932" y="60330"/>
                  </a:lnTo>
                  <a:lnTo>
                    <a:pt x="128932" y="0"/>
                  </a:lnTo>
                  <a:lnTo>
                    <a:pt x="257863" y="150826"/>
                  </a:lnTo>
                  <a:lnTo>
                    <a:pt x="128932" y="301651"/>
                  </a:lnTo>
                  <a:lnTo>
                    <a:pt x="128932" y="241321"/>
                  </a:lnTo>
                  <a:lnTo>
                    <a:pt x="0" y="241321"/>
                  </a:lnTo>
                  <a:lnTo>
                    <a:pt x="0" y="6033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60330" rIns="77359" bIns="60330" numCol="1" spcCol="1270" anchor="ctr" anchorCtr="0">
              <a:noAutofit/>
            </a:bodyPr>
            <a:lstStyle/>
            <a:p>
              <a:pPr marL="0" lvl="0" indent="0" algn="ctr" defTabSz="444500">
                <a:lnSpc>
                  <a:spcPct val="90000"/>
                </a:lnSpc>
                <a:spcBef>
                  <a:spcPct val="0"/>
                </a:spcBef>
                <a:spcAft>
                  <a:spcPct val="35000"/>
                </a:spcAft>
                <a:buNone/>
              </a:pPr>
              <a:endParaRPr kumimoji="1" lang="ja-JP" altLang="en-US" sz="1000" b="1" kern="1200">
                <a:latin typeface="Meiryo UI" panose="020B0604030504040204" pitchFamily="50" charset="-128"/>
                <a:ea typeface="Meiryo UI" panose="020B0604030504040204" pitchFamily="50" charset="-128"/>
              </a:endParaRPr>
            </a:p>
          </p:txBody>
        </p:sp>
        <p:sp>
          <p:nvSpPr>
            <p:cNvPr id="11" name="フリーフォーム: 図形 10">
              <a:extLst>
                <a:ext uri="{FF2B5EF4-FFF2-40B4-BE49-F238E27FC236}">
                  <a16:creationId xmlns:a16="http://schemas.microsoft.com/office/drawing/2014/main" id="{BB47DC87-E93F-489C-BE12-1B49C6A762C0}"/>
                </a:ext>
              </a:extLst>
            </p:cNvPr>
            <p:cNvSpPr/>
            <p:nvPr/>
          </p:nvSpPr>
          <p:spPr>
            <a:xfrm>
              <a:off x="5031291" y="5904062"/>
              <a:ext cx="1216336" cy="588195"/>
            </a:xfrm>
            <a:custGeom>
              <a:avLst/>
              <a:gdLst>
                <a:gd name="connsiteX0" fmla="*/ 0 w 1216336"/>
                <a:gd name="connsiteY0" fmla="*/ 58762 h 587615"/>
                <a:gd name="connsiteX1" fmla="*/ 58762 w 1216336"/>
                <a:gd name="connsiteY1" fmla="*/ 0 h 587615"/>
                <a:gd name="connsiteX2" fmla="*/ 1157575 w 1216336"/>
                <a:gd name="connsiteY2" fmla="*/ 0 h 587615"/>
                <a:gd name="connsiteX3" fmla="*/ 1216337 w 1216336"/>
                <a:gd name="connsiteY3" fmla="*/ 58762 h 587615"/>
                <a:gd name="connsiteX4" fmla="*/ 1216336 w 1216336"/>
                <a:gd name="connsiteY4" fmla="*/ 528854 h 587615"/>
                <a:gd name="connsiteX5" fmla="*/ 1157574 w 1216336"/>
                <a:gd name="connsiteY5" fmla="*/ 587616 h 587615"/>
                <a:gd name="connsiteX6" fmla="*/ 58762 w 1216336"/>
                <a:gd name="connsiteY6" fmla="*/ 587615 h 587615"/>
                <a:gd name="connsiteX7" fmla="*/ 0 w 1216336"/>
                <a:gd name="connsiteY7" fmla="*/ 528853 h 587615"/>
                <a:gd name="connsiteX8" fmla="*/ 0 w 1216336"/>
                <a:gd name="connsiteY8" fmla="*/ 58762 h 587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336" h="587615">
                  <a:moveTo>
                    <a:pt x="0" y="58762"/>
                  </a:moveTo>
                  <a:cubicBezTo>
                    <a:pt x="0" y="26309"/>
                    <a:pt x="26309" y="0"/>
                    <a:pt x="58762" y="0"/>
                  </a:cubicBezTo>
                  <a:lnTo>
                    <a:pt x="1157575" y="0"/>
                  </a:lnTo>
                  <a:cubicBezTo>
                    <a:pt x="1190028" y="0"/>
                    <a:pt x="1216337" y="26309"/>
                    <a:pt x="1216337" y="58762"/>
                  </a:cubicBezTo>
                  <a:cubicBezTo>
                    <a:pt x="1216337" y="215459"/>
                    <a:pt x="1216336" y="372157"/>
                    <a:pt x="1216336" y="528854"/>
                  </a:cubicBezTo>
                  <a:cubicBezTo>
                    <a:pt x="1216336" y="561307"/>
                    <a:pt x="1190027" y="587616"/>
                    <a:pt x="1157574" y="587616"/>
                  </a:cubicBezTo>
                  <a:lnTo>
                    <a:pt x="58762" y="587615"/>
                  </a:lnTo>
                  <a:cubicBezTo>
                    <a:pt x="26309" y="587615"/>
                    <a:pt x="0" y="561306"/>
                    <a:pt x="0" y="528853"/>
                  </a:cubicBezTo>
                  <a:lnTo>
                    <a:pt x="0" y="587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311" tIns="55311" rIns="55311" bIns="55311" numCol="1" spcCol="1270" anchor="ctr" anchorCtr="0">
              <a:noAutofit/>
            </a:bodyPr>
            <a:lstStyle/>
            <a:p>
              <a:pPr marL="0" lvl="0" indent="0" algn="ctr" defTabSz="444500">
                <a:lnSpc>
                  <a:spcPct val="90000"/>
                </a:lnSpc>
                <a:spcBef>
                  <a:spcPct val="0"/>
                </a:spcBef>
                <a:spcAft>
                  <a:spcPct val="35000"/>
                </a:spcAft>
                <a:buNone/>
              </a:pPr>
              <a:r>
                <a:rPr kumimoji="1" lang="ja-JP" altLang="en-US" sz="1000" b="1" kern="1200" dirty="0">
                  <a:latin typeface="Meiryo UI" panose="020B0604030504040204" pitchFamily="50" charset="-128"/>
                  <a:ea typeface="Meiryo UI" panose="020B0604030504040204" pitchFamily="50" charset="-128"/>
                </a:rPr>
                <a:t>８月～</a:t>
              </a:r>
              <a:r>
                <a:rPr kumimoji="1" lang="en-US" altLang="ja-JP" sz="1000" b="1" kern="1200" dirty="0">
                  <a:latin typeface="Meiryo UI" panose="020B0604030504040204" pitchFamily="50" charset="-128"/>
                  <a:ea typeface="Meiryo UI" panose="020B0604030504040204" pitchFamily="50" charset="-128"/>
                </a:rPr>
                <a:t>3</a:t>
              </a:r>
              <a:r>
                <a:rPr kumimoji="1" lang="ja-JP" altLang="en-US" sz="1000" b="1" kern="1200" dirty="0">
                  <a:latin typeface="Meiryo UI" panose="020B0604030504040204" pitchFamily="50" charset="-128"/>
                  <a:ea typeface="Meiryo UI" panose="020B0604030504040204" pitchFamily="50" charset="-128"/>
                </a:rPr>
                <a:t>月</a:t>
              </a:r>
              <a:endParaRPr kumimoji="1" lang="en-US" altLang="ja-JP" sz="1000" b="1" kern="1200" dirty="0">
                <a:latin typeface="Meiryo UI" panose="020B0604030504040204" pitchFamily="50" charset="-128"/>
                <a:ea typeface="Meiryo UI" panose="020B0604030504040204" pitchFamily="50" charset="-128"/>
              </a:endParaRPr>
            </a:p>
            <a:p>
              <a:pPr marL="0" lvl="0" indent="0" algn="ctr" defTabSz="444500">
                <a:lnSpc>
                  <a:spcPct val="90000"/>
                </a:lnSpc>
                <a:spcBef>
                  <a:spcPct val="0"/>
                </a:spcBef>
                <a:spcAft>
                  <a:spcPct val="35000"/>
                </a:spcAft>
                <a:buNone/>
              </a:pPr>
              <a:r>
                <a:rPr lang="ja-JP" sz="1000" b="1" kern="1200" dirty="0">
                  <a:latin typeface="Meiryo UI" panose="020B0604030504040204" pitchFamily="50" charset="-128"/>
                  <a:ea typeface="Meiryo UI" panose="020B0604030504040204" pitchFamily="50" charset="-128"/>
                </a:rPr>
                <a:t>工事～実績報告・</a:t>
              </a:r>
              <a:endParaRPr lang="en-US" altLang="ja-JP" sz="1000" b="1" kern="1200" dirty="0">
                <a:latin typeface="Meiryo UI" panose="020B0604030504040204" pitchFamily="50" charset="-128"/>
                <a:ea typeface="Meiryo UI" panose="020B0604030504040204" pitchFamily="50" charset="-128"/>
              </a:endParaRPr>
            </a:p>
            <a:p>
              <a:pPr marL="0" lvl="0" indent="0" algn="ctr" defTabSz="444500">
                <a:lnSpc>
                  <a:spcPct val="90000"/>
                </a:lnSpc>
                <a:spcBef>
                  <a:spcPct val="0"/>
                </a:spcBef>
                <a:spcAft>
                  <a:spcPct val="35000"/>
                </a:spcAft>
                <a:buNone/>
              </a:pPr>
              <a:r>
                <a:rPr lang="ja-JP" sz="1000" b="1" kern="1200" dirty="0">
                  <a:latin typeface="Meiryo UI" panose="020B0604030504040204" pitchFamily="50" charset="-128"/>
                  <a:ea typeface="Meiryo UI" panose="020B0604030504040204" pitchFamily="50" charset="-128"/>
                </a:rPr>
                <a:t>検査</a:t>
              </a:r>
              <a:endParaRPr kumimoji="1" lang="ja-JP" altLang="en-US" sz="1000" b="1" kern="1200" dirty="0">
                <a:latin typeface="Meiryo UI" panose="020B0604030504040204" pitchFamily="50" charset="-128"/>
                <a:ea typeface="Meiryo UI" panose="020B0604030504040204" pitchFamily="50" charset="-128"/>
              </a:endParaRPr>
            </a:p>
          </p:txBody>
        </p:sp>
        <p:sp>
          <p:nvSpPr>
            <p:cNvPr id="12" name="フリーフォーム: 図形 11">
              <a:extLst>
                <a:ext uri="{FF2B5EF4-FFF2-40B4-BE49-F238E27FC236}">
                  <a16:creationId xmlns:a16="http://schemas.microsoft.com/office/drawing/2014/main" id="{0E33BC22-922F-49BB-97EF-47810D7C44EF}"/>
                </a:ext>
              </a:extLst>
            </p:cNvPr>
            <p:cNvSpPr/>
            <p:nvPr/>
          </p:nvSpPr>
          <p:spPr>
            <a:xfrm>
              <a:off x="6369261" y="6047043"/>
              <a:ext cx="257863" cy="301651"/>
            </a:xfrm>
            <a:custGeom>
              <a:avLst/>
              <a:gdLst>
                <a:gd name="connsiteX0" fmla="*/ 0 w 257863"/>
                <a:gd name="connsiteY0" fmla="*/ 60330 h 301651"/>
                <a:gd name="connsiteX1" fmla="*/ 128932 w 257863"/>
                <a:gd name="connsiteY1" fmla="*/ 60330 h 301651"/>
                <a:gd name="connsiteX2" fmla="*/ 128932 w 257863"/>
                <a:gd name="connsiteY2" fmla="*/ 0 h 301651"/>
                <a:gd name="connsiteX3" fmla="*/ 257863 w 257863"/>
                <a:gd name="connsiteY3" fmla="*/ 150826 h 301651"/>
                <a:gd name="connsiteX4" fmla="*/ 128932 w 257863"/>
                <a:gd name="connsiteY4" fmla="*/ 301651 h 301651"/>
                <a:gd name="connsiteX5" fmla="*/ 128932 w 257863"/>
                <a:gd name="connsiteY5" fmla="*/ 241321 h 301651"/>
                <a:gd name="connsiteX6" fmla="*/ 0 w 257863"/>
                <a:gd name="connsiteY6" fmla="*/ 241321 h 301651"/>
                <a:gd name="connsiteX7" fmla="*/ 0 w 257863"/>
                <a:gd name="connsiteY7" fmla="*/ 60330 h 30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7863" h="301651">
                  <a:moveTo>
                    <a:pt x="0" y="60330"/>
                  </a:moveTo>
                  <a:lnTo>
                    <a:pt x="128932" y="60330"/>
                  </a:lnTo>
                  <a:lnTo>
                    <a:pt x="128932" y="0"/>
                  </a:lnTo>
                  <a:lnTo>
                    <a:pt x="257863" y="150826"/>
                  </a:lnTo>
                  <a:lnTo>
                    <a:pt x="128932" y="301651"/>
                  </a:lnTo>
                  <a:lnTo>
                    <a:pt x="128932" y="241321"/>
                  </a:lnTo>
                  <a:lnTo>
                    <a:pt x="0" y="241321"/>
                  </a:lnTo>
                  <a:lnTo>
                    <a:pt x="0" y="6033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60330" rIns="77359" bIns="60330" numCol="1" spcCol="1270" anchor="ctr" anchorCtr="0">
              <a:noAutofit/>
            </a:bodyPr>
            <a:lstStyle/>
            <a:p>
              <a:pPr marL="0" lvl="0" indent="0" algn="ctr" defTabSz="444500">
                <a:lnSpc>
                  <a:spcPct val="90000"/>
                </a:lnSpc>
                <a:spcBef>
                  <a:spcPct val="0"/>
                </a:spcBef>
                <a:spcAft>
                  <a:spcPct val="35000"/>
                </a:spcAft>
                <a:buNone/>
              </a:pPr>
              <a:endParaRPr kumimoji="1" lang="ja-JP" altLang="en-US" sz="1000" b="1" kern="1200">
                <a:latin typeface="Meiryo UI" panose="020B0604030504040204" pitchFamily="50" charset="-128"/>
                <a:ea typeface="Meiryo UI" panose="020B0604030504040204" pitchFamily="50" charset="-128"/>
              </a:endParaRPr>
            </a:p>
          </p:txBody>
        </p:sp>
        <p:sp>
          <p:nvSpPr>
            <p:cNvPr id="24" name="フリーフォーム: 図形 23">
              <a:extLst>
                <a:ext uri="{FF2B5EF4-FFF2-40B4-BE49-F238E27FC236}">
                  <a16:creationId xmlns:a16="http://schemas.microsoft.com/office/drawing/2014/main" id="{3D6511B0-37A3-4F5C-9200-F853440A5A11}"/>
                </a:ext>
              </a:extLst>
            </p:cNvPr>
            <p:cNvSpPr/>
            <p:nvPr/>
          </p:nvSpPr>
          <p:spPr>
            <a:xfrm>
              <a:off x="6734163" y="5904062"/>
              <a:ext cx="1216336" cy="588195"/>
            </a:xfrm>
            <a:custGeom>
              <a:avLst/>
              <a:gdLst>
                <a:gd name="connsiteX0" fmla="*/ 0 w 1216336"/>
                <a:gd name="connsiteY0" fmla="*/ 58762 h 587615"/>
                <a:gd name="connsiteX1" fmla="*/ 58762 w 1216336"/>
                <a:gd name="connsiteY1" fmla="*/ 0 h 587615"/>
                <a:gd name="connsiteX2" fmla="*/ 1157575 w 1216336"/>
                <a:gd name="connsiteY2" fmla="*/ 0 h 587615"/>
                <a:gd name="connsiteX3" fmla="*/ 1216337 w 1216336"/>
                <a:gd name="connsiteY3" fmla="*/ 58762 h 587615"/>
                <a:gd name="connsiteX4" fmla="*/ 1216336 w 1216336"/>
                <a:gd name="connsiteY4" fmla="*/ 528854 h 587615"/>
                <a:gd name="connsiteX5" fmla="*/ 1157574 w 1216336"/>
                <a:gd name="connsiteY5" fmla="*/ 587616 h 587615"/>
                <a:gd name="connsiteX6" fmla="*/ 58762 w 1216336"/>
                <a:gd name="connsiteY6" fmla="*/ 587615 h 587615"/>
                <a:gd name="connsiteX7" fmla="*/ 0 w 1216336"/>
                <a:gd name="connsiteY7" fmla="*/ 528853 h 587615"/>
                <a:gd name="connsiteX8" fmla="*/ 0 w 1216336"/>
                <a:gd name="connsiteY8" fmla="*/ 58762 h 587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6336" h="587615">
                  <a:moveTo>
                    <a:pt x="0" y="58762"/>
                  </a:moveTo>
                  <a:cubicBezTo>
                    <a:pt x="0" y="26309"/>
                    <a:pt x="26309" y="0"/>
                    <a:pt x="58762" y="0"/>
                  </a:cubicBezTo>
                  <a:lnTo>
                    <a:pt x="1157575" y="0"/>
                  </a:lnTo>
                  <a:cubicBezTo>
                    <a:pt x="1190028" y="0"/>
                    <a:pt x="1216337" y="26309"/>
                    <a:pt x="1216337" y="58762"/>
                  </a:cubicBezTo>
                  <a:cubicBezTo>
                    <a:pt x="1216337" y="215459"/>
                    <a:pt x="1216336" y="372157"/>
                    <a:pt x="1216336" y="528854"/>
                  </a:cubicBezTo>
                  <a:cubicBezTo>
                    <a:pt x="1216336" y="561307"/>
                    <a:pt x="1190027" y="587616"/>
                    <a:pt x="1157574" y="587616"/>
                  </a:cubicBezTo>
                  <a:lnTo>
                    <a:pt x="58762" y="587615"/>
                  </a:lnTo>
                  <a:cubicBezTo>
                    <a:pt x="26309" y="587615"/>
                    <a:pt x="0" y="561306"/>
                    <a:pt x="0" y="528853"/>
                  </a:cubicBezTo>
                  <a:lnTo>
                    <a:pt x="0" y="5876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311" tIns="55311" rIns="55311" bIns="55311" numCol="1" spcCol="1270" anchor="ctr" anchorCtr="0">
              <a:noAutofit/>
            </a:bodyPr>
            <a:lstStyle/>
            <a:p>
              <a:pPr marL="0" lvl="0" indent="0" algn="ctr" defTabSz="444500">
                <a:lnSpc>
                  <a:spcPct val="90000"/>
                </a:lnSpc>
                <a:spcBef>
                  <a:spcPct val="0"/>
                </a:spcBef>
                <a:spcAft>
                  <a:spcPct val="35000"/>
                </a:spcAft>
                <a:buNone/>
              </a:pPr>
              <a:r>
                <a:rPr lang="ja-JP" sz="1000" b="1" kern="1200" dirty="0">
                  <a:latin typeface="Meiryo UI" panose="020B0604030504040204" pitchFamily="50" charset="-128"/>
                  <a:ea typeface="Meiryo UI" panose="020B0604030504040204" pitchFamily="50" charset="-128"/>
                </a:rPr>
                <a:t>～５月</a:t>
              </a:r>
              <a:endParaRPr lang="en-US" altLang="ja-JP" sz="1000" b="1" kern="1200" dirty="0">
                <a:latin typeface="Meiryo UI" panose="020B0604030504040204" pitchFamily="50" charset="-128"/>
                <a:ea typeface="Meiryo UI" panose="020B0604030504040204" pitchFamily="50" charset="-128"/>
              </a:endParaRPr>
            </a:p>
            <a:p>
              <a:pPr marL="0" lvl="0" indent="0" algn="ctr" defTabSz="444500">
                <a:lnSpc>
                  <a:spcPct val="90000"/>
                </a:lnSpc>
                <a:spcBef>
                  <a:spcPct val="0"/>
                </a:spcBef>
                <a:spcAft>
                  <a:spcPct val="35000"/>
                </a:spcAft>
                <a:buNone/>
              </a:pPr>
              <a:r>
                <a:rPr lang="ja-JP" sz="1000" b="1" kern="1200" dirty="0">
                  <a:latin typeface="Meiryo UI" panose="020B0604030504040204" pitchFamily="50" charset="-128"/>
                  <a:ea typeface="Meiryo UI" panose="020B0604030504040204" pitchFamily="50" charset="-128"/>
                </a:rPr>
                <a:t>確定</a:t>
              </a:r>
              <a:endParaRPr kumimoji="1" lang="ja-JP" altLang="en-US" sz="1000" b="1" kern="1200" dirty="0">
                <a:latin typeface="Meiryo UI" panose="020B0604030504040204" pitchFamily="50" charset="-128"/>
                <a:ea typeface="Meiryo UI" panose="020B0604030504040204" pitchFamily="50" charset="-128"/>
              </a:endParaRPr>
            </a:p>
          </p:txBody>
        </p:sp>
      </p:grpSp>
      <p:sp>
        <p:nvSpPr>
          <p:cNvPr id="2" name="テキスト ボックス 1">
            <a:extLst>
              <a:ext uri="{FF2B5EF4-FFF2-40B4-BE49-F238E27FC236}">
                <a16:creationId xmlns:a16="http://schemas.microsoft.com/office/drawing/2014/main" id="{1777251D-A1FB-8CDE-544D-0B140D209B4E}"/>
              </a:ext>
            </a:extLst>
          </p:cNvPr>
          <p:cNvSpPr txBox="1"/>
          <p:nvPr/>
        </p:nvSpPr>
        <p:spPr>
          <a:xfrm>
            <a:off x="8100392" y="54957"/>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lang="ja-JP" altLang="en-US" sz="1400" dirty="0">
                <a:solidFill>
                  <a:schemeClr val="tx1"/>
                </a:solidFill>
                <a:latin typeface="Meiryo UI" panose="020B0604030504040204" pitchFamily="50" charset="-128"/>
                <a:ea typeface="Meiryo UI" panose="020B0604030504040204" pitchFamily="50" charset="-128"/>
              </a:rPr>
              <a:t>４</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73499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487</Words>
  <Application>Microsoft Office PowerPoint</Application>
  <PresentationFormat>画面に合わせる (4:3)</PresentationFormat>
  <Paragraphs>41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2024-08-07T04:36:15Z</dcterms:created>
  <dcterms:modified xsi:type="dcterms:W3CDTF">2024-08-07T04:36:22Z</dcterms:modified>
</cp:coreProperties>
</file>