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94" r:id="rId2"/>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44" autoAdjust="0"/>
    <p:restoredTop sz="93285" autoAdjust="0"/>
  </p:normalViewPr>
  <p:slideViewPr>
    <p:cSldViewPr>
      <p:cViewPr varScale="1">
        <p:scale>
          <a:sx n="125" d="100"/>
          <a:sy n="125" d="100"/>
        </p:scale>
        <p:origin x="122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308" cy="488871"/>
          </a:xfrm>
          <a:prstGeom prst="rect">
            <a:avLst/>
          </a:prstGeom>
        </p:spPr>
        <p:txBody>
          <a:bodyPr vert="horz" lIns="89668" tIns="44835" rIns="89668" bIns="44835"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19" y="1"/>
            <a:ext cx="2880308" cy="488871"/>
          </a:xfrm>
          <a:prstGeom prst="rect">
            <a:avLst/>
          </a:prstGeom>
        </p:spPr>
        <p:txBody>
          <a:bodyPr vert="horz" lIns="89668" tIns="44835" rIns="89668" bIns="44835" rtlCol="0"/>
          <a:lstStyle>
            <a:lvl1pPr algn="r">
              <a:defRPr sz="1200"/>
            </a:lvl1pPr>
          </a:lstStyle>
          <a:p>
            <a:fld id="{005252BA-2214-449C-8EB5-EC4AE1D81467}" type="datetimeFigureOut">
              <a:rPr kumimoji="1" lang="ja-JP" altLang="en-US" smtClean="0"/>
              <a:t>2024/8/7</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68" tIns="44835" rIns="89668" bIns="44835" rtlCol="0" anchor="ctr"/>
          <a:lstStyle/>
          <a:p>
            <a:endParaRPr lang="ja-JP" altLang="en-US"/>
          </a:p>
        </p:txBody>
      </p:sp>
      <p:sp>
        <p:nvSpPr>
          <p:cNvPr id="5" name="ノート プレースホルダー 4"/>
          <p:cNvSpPr>
            <a:spLocks noGrp="1"/>
          </p:cNvSpPr>
          <p:nvPr>
            <p:ph type="body" sz="quarter" idx="3"/>
          </p:nvPr>
        </p:nvSpPr>
        <p:spPr>
          <a:xfrm>
            <a:off x="664687" y="4644271"/>
            <a:ext cx="5317490" cy="4399836"/>
          </a:xfrm>
          <a:prstGeom prst="rect">
            <a:avLst/>
          </a:prstGeom>
        </p:spPr>
        <p:txBody>
          <a:bodyPr vert="horz" lIns="89668" tIns="44835" rIns="89668" bIns="4483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6847"/>
            <a:ext cx="2880308" cy="488871"/>
          </a:xfrm>
          <a:prstGeom prst="rect">
            <a:avLst/>
          </a:prstGeom>
        </p:spPr>
        <p:txBody>
          <a:bodyPr vert="horz" lIns="89668" tIns="44835" rIns="89668" bIns="4483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19" y="9286847"/>
            <a:ext cx="2880308" cy="488871"/>
          </a:xfrm>
          <a:prstGeom prst="rect">
            <a:avLst/>
          </a:prstGeom>
        </p:spPr>
        <p:txBody>
          <a:bodyPr vert="horz" lIns="89668" tIns="44835" rIns="89668" bIns="44835"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4C44990-B191-44FF-908E-CD5C61C97783}" type="datetime1">
              <a:rPr kumimoji="1" lang="ja-JP" altLang="en-US" smtClean="0"/>
              <a:t>2024/8/7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5CAE68-DF1D-4A3B-B4C8-841469085435}" type="datetime1">
              <a:rPr kumimoji="1" lang="ja-JP" altLang="en-US" smtClean="0"/>
              <a:t>2024/8/7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8CBD97C-F995-4932-ABDF-B20E3D61BD50}" type="datetime1">
              <a:rPr kumimoji="1" lang="ja-JP" altLang="en-US" smtClean="0"/>
              <a:t>2024/8/7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4A44DC7-CFC5-44D6-8028-927A1CC03337}" type="datetime1">
              <a:rPr kumimoji="1" lang="ja-JP" altLang="en-US" smtClean="0"/>
              <a:t>2024/8/7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7EA6779-2EDE-4EE9-B2E0-8016CC5F3D13}" type="datetime1">
              <a:rPr kumimoji="1" lang="ja-JP" altLang="en-US" smtClean="0"/>
              <a:t>2024/8/7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4BB9FF4-3CA3-481E-AC8A-2DA11F807245}" type="datetime1">
              <a:rPr kumimoji="1" lang="ja-JP" altLang="en-US" smtClean="0"/>
              <a:t>2024/8/7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8072A7C-5CA8-4A04-B6D3-4A79AB67A3F2}" type="datetime1">
              <a:rPr kumimoji="1" lang="ja-JP" altLang="en-US" smtClean="0"/>
              <a:t>2024/8/7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62A5165-AE32-4DFC-B3DB-0A5EC32549A1}" type="datetime1">
              <a:rPr kumimoji="1" lang="ja-JP" altLang="en-US" smtClean="0"/>
              <a:t>2024/8/7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A0DA09-063E-4394-935A-FDA93ECAF335}" type="datetime1">
              <a:rPr kumimoji="1" lang="ja-JP" altLang="en-US" smtClean="0"/>
              <a:t>2024/8/7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F9CC58A-5E16-4063-84BB-CB94814E850A}" type="datetime1">
              <a:rPr kumimoji="1" lang="ja-JP" altLang="en-US" smtClean="0"/>
              <a:t>2024/8/7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7A0724-2BC3-4E92-B661-077C20E9E87E}" type="datetime1">
              <a:rPr kumimoji="1" lang="ja-JP" altLang="en-US" smtClean="0"/>
              <a:t>2024/8/7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9376D-9F3B-4D25-B378-A0F17775B954}" type="datetime1">
              <a:rPr kumimoji="1" lang="ja-JP" altLang="en-US" smtClean="0"/>
              <a:t>2024/8/7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5E50BE26-EEC5-15E0-21C2-83B0C13F06FA}"/>
              </a:ext>
            </a:extLst>
          </p:cNvPr>
          <p:cNvSpPr>
            <a:spLocks noChangeArrowheads="1"/>
          </p:cNvSpPr>
          <p:nvPr/>
        </p:nvSpPr>
        <p:spPr bwMode="auto">
          <a:xfrm>
            <a:off x="125822" y="45743"/>
            <a:ext cx="8830408" cy="306658"/>
          </a:xfrm>
          <a:prstGeom prst="rect">
            <a:avLst/>
          </a:prstGeom>
          <a:solidFill>
            <a:srgbClr val="0070C0"/>
          </a:solidFill>
          <a:ln>
            <a:noFill/>
          </a:ln>
        </p:spPr>
        <p:txBody>
          <a:bodyPr wrap="none" lIns="84397" tIns="42198" rIns="84397" bIns="42198"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lnSpc>
                <a:spcPct val="150000"/>
              </a:lnSpc>
              <a:spcBef>
                <a:spcPct val="0"/>
              </a:spcBef>
              <a:buNone/>
            </a:pPr>
            <a:r>
              <a:rPr lang="ja-JP" altLang="en-US" sz="1600" b="1" dirty="0">
                <a:solidFill>
                  <a:schemeClr val="bg1"/>
                </a:solidFill>
                <a:latin typeface="メイリオ" panose="020B0604030504040204" pitchFamily="50" charset="-128"/>
                <a:ea typeface="メイリオ" panose="020B0604030504040204" pitchFamily="50" charset="-128"/>
              </a:rPr>
              <a:t>　　　令和</a:t>
            </a:r>
            <a:r>
              <a:rPr lang="ja-JP" altLang="en-US" sz="1600" b="1">
                <a:solidFill>
                  <a:schemeClr val="bg1"/>
                </a:solidFill>
                <a:latin typeface="メイリオ" panose="020B0604030504040204" pitchFamily="50" charset="-128"/>
                <a:ea typeface="メイリオ" panose="020B0604030504040204" pitchFamily="50" charset="-128"/>
              </a:rPr>
              <a:t>６年度　大阪府</a:t>
            </a:r>
            <a:r>
              <a:rPr lang="zh-TW" altLang="en-US" sz="1600" b="1">
                <a:solidFill>
                  <a:schemeClr val="bg1"/>
                </a:solidFill>
                <a:latin typeface="メイリオ" panose="020B0604030504040204" pitchFamily="50" charset="-128"/>
                <a:ea typeface="メイリオ" panose="020B0604030504040204" pitchFamily="50" charset="-128"/>
              </a:rPr>
              <a:t>地域</a:t>
            </a:r>
            <a:r>
              <a:rPr lang="zh-TW" altLang="en-US" sz="1600" b="1" dirty="0">
                <a:solidFill>
                  <a:schemeClr val="bg1"/>
                </a:solidFill>
                <a:latin typeface="メイリオ" panose="020B0604030504040204" pitchFamily="50" charset="-128"/>
                <a:ea typeface="メイリオ" panose="020B0604030504040204" pitchFamily="50" charset="-128"/>
              </a:rPr>
              <a:t>生活推進事業費補助金</a:t>
            </a:r>
            <a:r>
              <a:rPr lang="en-US" altLang="ja-JP" sz="1600" b="1" dirty="0">
                <a:solidFill>
                  <a:schemeClr val="bg1"/>
                </a:solidFill>
                <a:latin typeface="メイリオ" panose="020B0604030504040204" pitchFamily="50" charset="-128"/>
                <a:ea typeface="メイリオ" panose="020B0604030504040204" pitchFamily="50" charset="-128"/>
              </a:rPr>
              <a:t>【</a:t>
            </a:r>
            <a:r>
              <a:rPr lang="ja-JP" altLang="en-US" sz="1600" b="1" dirty="0">
                <a:solidFill>
                  <a:schemeClr val="bg1"/>
                </a:solidFill>
                <a:latin typeface="メイリオ" panose="020B0604030504040204" pitchFamily="50" charset="-128"/>
                <a:ea typeface="メイリオ" panose="020B0604030504040204" pitchFamily="50" charset="-128"/>
              </a:rPr>
              <a:t>福祉基金事業</a:t>
            </a:r>
            <a:r>
              <a:rPr lang="en-US" altLang="ja-JP" sz="1600" b="1" dirty="0">
                <a:solidFill>
                  <a:schemeClr val="bg1"/>
                </a:solidFill>
                <a:latin typeface="メイリオ" panose="020B0604030504040204" pitchFamily="50" charset="-128"/>
                <a:ea typeface="メイリオ" panose="020B0604030504040204" pitchFamily="50" charset="-128"/>
              </a:rPr>
              <a:t>】</a:t>
            </a:r>
            <a:r>
              <a:rPr lang="ja-JP" altLang="en-US" sz="1600" b="1" dirty="0">
                <a:solidFill>
                  <a:schemeClr val="bg1"/>
                </a:solidFill>
                <a:latin typeface="メイリオ" panose="020B0604030504040204" pitchFamily="50" charset="-128"/>
                <a:ea typeface="メイリオ" panose="020B0604030504040204" pitchFamily="50" charset="-128"/>
              </a:rPr>
              <a:t>　　　　　　</a:t>
            </a:r>
          </a:p>
        </p:txBody>
      </p:sp>
      <p:sp>
        <p:nvSpPr>
          <p:cNvPr id="26" name="正方形/長方形 25"/>
          <p:cNvSpPr/>
          <p:nvPr/>
        </p:nvSpPr>
        <p:spPr>
          <a:xfrm>
            <a:off x="140268" y="370657"/>
            <a:ext cx="8852758" cy="4210471"/>
          </a:xfrm>
          <a:prstGeom prst="rect">
            <a:avLst/>
          </a:prstGeom>
          <a:ln w="6350">
            <a:solidFill>
              <a:srgbClr val="0070C0"/>
            </a:solidFill>
          </a:ln>
        </p:spPr>
        <p:style>
          <a:lnRef idx="2">
            <a:schemeClr val="accent6"/>
          </a:lnRef>
          <a:fillRef idx="1">
            <a:schemeClr val="lt1"/>
          </a:fillRef>
          <a:effectRef idx="0">
            <a:schemeClr val="accent6"/>
          </a:effectRef>
          <a:fontRef idx="minor">
            <a:schemeClr val="dk1"/>
          </a:fontRef>
        </p:style>
        <p:txBody>
          <a:bodyPr tIns="36000" bIns="36000" rtlCol="0" anchor="t" anchorCtr="0"/>
          <a:lstStyle/>
          <a:p>
            <a:pPr>
              <a:lnSpc>
                <a:spcPts val="1200"/>
              </a:lnSpc>
              <a:spcBef>
                <a:spcPct val="0"/>
              </a:spcBef>
              <a:buNone/>
              <a:defRPr/>
            </a:pP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defRPr/>
            </a:pPr>
            <a:r>
              <a:rPr lang="ja-JP" altLang="en-US" sz="1100"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rPr>
              <a:t>地域生活推進（地域生活の継続及び地域移行）に向けた施設及び</a:t>
            </a:r>
            <a:r>
              <a:rPr lang="en-US" altLang="ja-JP" sz="1050" dirty="0">
                <a:latin typeface="メイリオ" panose="020B0604030504040204" pitchFamily="50" charset="-128"/>
                <a:ea typeface="メイリオ" panose="020B0604030504040204" pitchFamily="50" charset="-128"/>
              </a:rPr>
              <a:t>GH</a:t>
            </a:r>
            <a:r>
              <a:rPr lang="ja-JP" altLang="en-US" sz="1050" dirty="0">
                <a:latin typeface="メイリオ" panose="020B0604030504040204" pitchFamily="50" charset="-128"/>
                <a:ea typeface="メイリオ" panose="020B0604030504040204" pitchFamily="50" charset="-128"/>
              </a:rPr>
              <a:t>等の意識醸成を図り、取組みを進めるための普及啓発事業や、施設や地域の事業所等の連携ネットワークの構築による地域生活推進の実践に取組むモデル事業を実施する法人等を支援することにより、</a:t>
            </a:r>
            <a:r>
              <a:rPr lang="en-US" altLang="ja-JP" sz="1050" dirty="0">
                <a:latin typeface="メイリオ" panose="020B0604030504040204" pitchFamily="50" charset="-128"/>
                <a:ea typeface="メイリオ" panose="020B0604030504040204" pitchFamily="50" charset="-128"/>
              </a:rPr>
              <a:t>R6</a:t>
            </a:r>
            <a:r>
              <a:rPr lang="ja-JP" altLang="en-US" sz="1050" dirty="0">
                <a:latin typeface="メイリオ" panose="020B0604030504040204" pitchFamily="50" charset="-128"/>
                <a:ea typeface="メイリオ" panose="020B0604030504040204" pitchFamily="50" charset="-128"/>
              </a:rPr>
              <a:t>年度から</a:t>
            </a:r>
            <a:r>
              <a:rPr lang="en-US" altLang="ja-JP" sz="1050" dirty="0">
                <a:latin typeface="メイリオ" panose="020B0604030504040204" pitchFamily="50" charset="-128"/>
                <a:ea typeface="メイリオ" panose="020B0604030504040204" pitchFamily="50" charset="-128"/>
              </a:rPr>
              <a:t>R8</a:t>
            </a:r>
            <a:r>
              <a:rPr lang="ja-JP" altLang="en-US" sz="1050" dirty="0">
                <a:latin typeface="メイリオ" panose="020B0604030504040204" pitchFamily="50" charset="-128"/>
                <a:ea typeface="メイリオ" panose="020B0604030504040204" pitchFamily="50" charset="-128"/>
              </a:rPr>
              <a:t>年度の</a:t>
            </a:r>
            <a:r>
              <a:rPr lang="en-US" altLang="ja-JP" sz="1050" dirty="0">
                <a:latin typeface="メイリオ" panose="020B0604030504040204" pitchFamily="50" charset="-128"/>
                <a:ea typeface="メイリオ" panose="020B0604030504040204" pitchFamily="50" charset="-128"/>
              </a:rPr>
              <a:t>3</a:t>
            </a:r>
            <a:r>
              <a:rPr lang="ja-JP" altLang="en-US" sz="1050" dirty="0">
                <a:latin typeface="メイリオ" panose="020B0604030504040204" pitchFamily="50" charset="-128"/>
                <a:ea typeface="メイリオ" panose="020B0604030504040204" pitchFamily="50" charset="-128"/>
              </a:rPr>
              <a:t>か年で、</a:t>
            </a:r>
            <a:r>
              <a:rPr lang="ja-JP" altLang="en-US" sz="1050" dirty="0">
                <a:solidFill>
                  <a:schemeClr val="tx1"/>
                </a:solidFill>
                <a:latin typeface="メイリオ" panose="020B0604030504040204" pitchFamily="50" charset="-128"/>
                <a:ea typeface="メイリオ" panose="020B0604030504040204" pitchFamily="50" charset="-128"/>
              </a:rPr>
              <a:t>府内における地域生活推進の気運を上昇し、取組みの横展開と底上げを図る。</a:t>
            </a:r>
            <a:endParaRPr lang="en-US" altLang="ja-JP" sz="1050" dirty="0">
              <a:latin typeface="メイリオ" panose="020B0604030504040204" pitchFamily="50" charset="-128"/>
              <a:ea typeface="メイリオ" panose="020B0604030504040204" pitchFamily="50" charset="-128"/>
            </a:endParaRPr>
          </a:p>
          <a:p>
            <a:pPr>
              <a:lnSpc>
                <a:spcPts val="1200"/>
              </a:lnSpc>
              <a:spcBef>
                <a:spcPct val="0"/>
              </a:spcBef>
              <a:buNone/>
              <a:defRPr/>
            </a:pPr>
            <a:endParaRPr lang="en-US" altLang="ja-JP" sz="1050" dirty="0">
              <a:latin typeface="メイリオ" panose="020B0604030504040204" pitchFamily="50" charset="-128"/>
              <a:ea typeface="メイリオ" panose="020B0604030504040204" pitchFamily="50" charset="-128"/>
            </a:endParaRPr>
          </a:p>
          <a:p>
            <a:pPr eaLnBrk="1" hangingPunct="1">
              <a:lnSpc>
                <a:spcPts val="1200"/>
              </a:lnSpc>
              <a:spcBef>
                <a:spcPct val="0"/>
              </a:spcBef>
              <a:buFontTx/>
              <a:buNone/>
              <a:defRPr/>
            </a:pPr>
            <a:r>
              <a:rPr lang="ja-JP" altLang="en-US" sz="1050" dirty="0">
                <a:latin typeface="メイリオ" panose="020B0604030504040204" pitchFamily="50" charset="-128"/>
                <a:ea typeface="メイリオ" panose="020B0604030504040204" pitchFamily="50" charset="-128"/>
              </a:rPr>
              <a:t>＜補助対象法人等＞</a:t>
            </a:r>
            <a:endParaRPr lang="en-US" altLang="ja-JP" sz="1050" dirty="0">
              <a:latin typeface="メイリオ" panose="020B0604030504040204" pitchFamily="50" charset="-128"/>
              <a:ea typeface="メイリオ" panose="020B0604030504040204" pitchFamily="50" charset="-128"/>
            </a:endParaRPr>
          </a:p>
          <a:p>
            <a:pPr eaLnBrk="1" hangingPunct="1">
              <a:lnSpc>
                <a:spcPts val="1200"/>
              </a:lnSpc>
              <a:spcBef>
                <a:spcPct val="0"/>
              </a:spcBef>
              <a:buFontTx/>
              <a:buNone/>
              <a:defRPr/>
            </a:pPr>
            <a:r>
              <a:rPr lang="ja-JP" altLang="en-US" sz="1050" dirty="0">
                <a:solidFill>
                  <a:schemeClr val="tx1"/>
                </a:solidFill>
                <a:latin typeface="メイリオ" panose="020B0604030504040204" pitchFamily="50" charset="-128"/>
                <a:ea typeface="メイリオ" panose="020B0604030504040204" pitchFamily="50" charset="-128"/>
              </a:rPr>
              <a:t>　法人格を有し、重度障がい者の専門的支援に精通し、かつ府内で地域生活の推進に</a:t>
            </a:r>
            <a:endParaRPr lang="en-US" altLang="ja-JP" sz="1050" dirty="0">
              <a:solidFill>
                <a:schemeClr val="tx1"/>
              </a:solidFill>
              <a:latin typeface="メイリオ" panose="020B0604030504040204" pitchFamily="50" charset="-128"/>
              <a:ea typeface="メイリオ" panose="020B0604030504040204" pitchFamily="50" charset="-128"/>
            </a:endParaRPr>
          </a:p>
          <a:p>
            <a:pPr eaLnBrk="1" hangingPunct="1">
              <a:lnSpc>
                <a:spcPts val="1200"/>
              </a:lnSpc>
              <a:spcBef>
                <a:spcPct val="0"/>
              </a:spcBef>
              <a:buFontTx/>
              <a:buNone/>
              <a:defRPr/>
            </a:pPr>
            <a:r>
              <a:rPr lang="ja-JP" altLang="en-US" sz="1050" dirty="0">
                <a:solidFill>
                  <a:schemeClr val="tx1"/>
                </a:solidFill>
                <a:latin typeface="メイリオ" panose="020B0604030504040204" pitchFamily="50" charset="-128"/>
                <a:ea typeface="メイリオ" panose="020B0604030504040204" pitchFamily="50" charset="-128"/>
              </a:rPr>
              <a:t>　寄与する活動等を行っている営利を目的としない事業所や団体等</a:t>
            </a:r>
            <a:endParaRPr lang="en-US" altLang="ja-JP" sz="1050" dirty="0">
              <a:solidFill>
                <a:schemeClr val="tx1"/>
              </a:solidFill>
              <a:latin typeface="メイリオ" panose="020B0604030504040204" pitchFamily="50" charset="-128"/>
              <a:ea typeface="メイリオ" panose="020B0604030504040204" pitchFamily="50" charset="-128"/>
            </a:endParaRPr>
          </a:p>
          <a:p>
            <a:pPr>
              <a:lnSpc>
                <a:spcPts val="1200"/>
              </a:lnSpc>
              <a:spcBef>
                <a:spcPct val="0"/>
              </a:spcBef>
              <a:buNone/>
              <a:defRPr/>
            </a:pPr>
            <a:endParaRPr lang="en-US" altLang="ja-JP" sz="1050" dirty="0">
              <a:latin typeface="メイリオ" panose="020B0604030504040204" pitchFamily="50" charset="-128"/>
              <a:ea typeface="メイリオ" panose="020B0604030504040204" pitchFamily="50" charset="-128"/>
            </a:endParaRPr>
          </a:p>
          <a:p>
            <a:pPr>
              <a:lnSpc>
                <a:spcPts val="1200"/>
              </a:lnSpc>
              <a:spcBef>
                <a:spcPct val="0"/>
              </a:spcBef>
              <a:defRPr/>
            </a:pPr>
            <a:r>
              <a:rPr lang="ja-JP" altLang="en-US" sz="1050" dirty="0">
                <a:latin typeface="メイリオ" panose="020B0604030504040204" pitchFamily="50" charset="-128"/>
                <a:ea typeface="メイリオ" panose="020B0604030504040204" pitchFamily="50" charset="-128"/>
              </a:rPr>
              <a:t>＜対象経費＞</a:t>
            </a:r>
            <a:endParaRPr lang="en-US" altLang="ja-JP" sz="1050" dirty="0">
              <a:latin typeface="メイリオ" panose="020B0604030504040204" pitchFamily="50" charset="-128"/>
              <a:ea typeface="メイリオ" panose="020B0604030504040204" pitchFamily="50" charset="-128"/>
            </a:endParaRPr>
          </a:p>
          <a:p>
            <a:pPr>
              <a:lnSpc>
                <a:spcPts val="1200"/>
              </a:lnSpc>
              <a:spcBef>
                <a:spcPct val="0"/>
              </a:spcBef>
              <a:defRPr/>
            </a:pPr>
            <a:r>
              <a:rPr lang="ja-JP" altLang="en-US" sz="1050" dirty="0">
                <a:latin typeface="メイリオ" panose="020B0604030504040204" pitchFamily="50" charset="-128"/>
                <a:ea typeface="メイリオ" panose="020B0604030504040204" pitchFamily="50" charset="-128"/>
              </a:rPr>
              <a:t>　補助対象事業の実施に直接必要となる経費</a:t>
            </a:r>
            <a:endParaRPr lang="en-US" altLang="ja-JP" sz="1050" dirty="0">
              <a:latin typeface="メイリオ" panose="020B0604030504040204" pitchFamily="50" charset="-128"/>
              <a:ea typeface="メイリオ" panose="020B0604030504040204" pitchFamily="50" charset="-128"/>
            </a:endParaRPr>
          </a:p>
          <a:p>
            <a:pPr>
              <a:lnSpc>
                <a:spcPts val="1200"/>
              </a:lnSpc>
              <a:spcBef>
                <a:spcPct val="0"/>
              </a:spcBef>
              <a:defRPr/>
            </a:pPr>
            <a:endParaRPr lang="en-US" altLang="ja-JP" sz="1050" dirty="0">
              <a:latin typeface="メイリオ" panose="020B0604030504040204" pitchFamily="50" charset="-128"/>
              <a:ea typeface="メイリオ" panose="020B0604030504040204" pitchFamily="50" charset="-128"/>
            </a:endParaRPr>
          </a:p>
          <a:p>
            <a:pPr>
              <a:lnSpc>
                <a:spcPts val="1200"/>
              </a:lnSpc>
              <a:spcBef>
                <a:spcPct val="0"/>
              </a:spcBef>
              <a:defRPr/>
            </a:pPr>
            <a:r>
              <a:rPr lang="ja-JP" altLang="en-US" sz="1050" dirty="0">
                <a:latin typeface="メイリオ" panose="020B0604030504040204" pitchFamily="50" charset="-128"/>
                <a:ea typeface="メイリオ" panose="020B0604030504040204" pitchFamily="50" charset="-128"/>
              </a:rPr>
              <a:t>＜補助率等＞</a:t>
            </a:r>
            <a:endParaRPr lang="en-US" altLang="ja-JP" sz="1050" dirty="0">
              <a:latin typeface="メイリオ" panose="020B0604030504040204" pitchFamily="50" charset="-128"/>
              <a:ea typeface="メイリオ" panose="020B0604030504040204" pitchFamily="50" charset="-128"/>
            </a:endParaRPr>
          </a:p>
          <a:p>
            <a:pPr>
              <a:lnSpc>
                <a:spcPts val="1200"/>
              </a:lnSpc>
              <a:spcBef>
                <a:spcPct val="0"/>
              </a:spcBef>
              <a:defRPr/>
            </a:pPr>
            <a:r>
              <a:rPr lang="ja-JP" altLang="en-US" sz="1050" dirty="0">
                <a:latin typeface="メイリオ" panose="020B0604030504040204" pitchFamily="50" charset="-128"/>
                <a:ea typeface="メイリオ" panose="020B0604030504040204" pitchFamily="50" charset="-128"/>
              </a:rPr>
              <a:t>　補助率</a:t>
            </a:r>
            <a:r>
              <a:rPr lang="en-US" altLang="ja-JP" sz="1050" dirty="0">
                <a:latin typeface="メイリオ" panose="020B0604030504040204" pitchFamily="50" charset="-128"/>
                <a:ea typeface="メイリオ" panose="020B0604030504040204" pitchFamily="50" charset="-128"/>
              </a:rPr>
              <a:t>10</a:t>
            </a:r>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10</a:t>
            </a:r>
            <a:r>
              <a:rPr lang="ja-JP" altLang="en-US" sz="1050" dirty="0">
                <a:latin typeface="メイリオ" panose="020B0604030504040204" pitchFamily="50" charset="-128"/>
                <a:ea typeface="メイリオ" panose="020B0604030504040204" pitchFamily="50" charset="-128"/>
              </a:rPr>
              <a:t>　　　補助上限額 </a:t>
            </a:r>
            <a:r>
              <a:rPr lang="en-US" altLang="ja-JP" sz="1050" dirty="0">
                <a:latin typeface="メイリオ" panose="020B0604030504040204" pitchFamily="50" charset="-128"/>
                <a:ea typeface="メイリオ" panose="020B0604030504040204" pitchFamily="50" charset="-128"/>
              </a:rPr>
              <a:t>10,000</a:t>
            </a:r>
            <a:r>
              <a:rPr lang="ja-JP" altLang="en-US" sz="1050" dirty="0">
                <a:latin typeface="メイリオ" panose="020B0604030504040204" pitchFamily="50" charset="-128"/>
                <a:ea typeface="メイリオ" panose="020B0604030504040204" pitchFamily="50" charset="-128"/>
              </a:rPr>
              <a:t>千円</a:t>
            </a:r>
            <a:endParaRPr lang="en-US" altLang="ja-JP" sz="1050" dirty="0">
              <a:latin typeface="メイリオ" panose="020B0604030504040204" pitchFamily="50" charset="-128"/>
              <a:ea typeface="メイリオ" panose="020B0604030504040204" pitchFamily="50" charset="-128"/>
            </a:endParaRPr>
          </a:p>
          <a:p>
            <a:pPr>
              <a:lnSpc>
                <a:spcPts val="1200"/>
              </a:lnSpc>
              <a:spcBef>
                <a:spcPct val="0"/>
              </a:spcBef>
              <a:buNone/>
              <a:defRPr/>
            </a:pPr>
            <a:endParaRPr lang="en-US" altLang="ja-JP" sz="1050" dirty="0">
              <a:latin typeface="メイリオ" panose="020B0604030504040204" pitchFamily="50" charset="-128"/>
              <a:ea typeface="メイリオ" panose="020B0604030504040204" pitchFamily="50" charset="-128"/>
            </a:endParaRPr>
          </a:p>
          <a:p>
            <a:pPr eaLnBrk="1" hangingPunct="1">
              <a:lnSpc>
                <a:spcPts val="1200"/>
              </a:lnSpc>
              <a:spcBef>
                <a:spcPct val="0"/>
              </a:spcBef>
              <a:spcAft>
                <a:spcPts val="300"/>
              </a:spcAft>
              <a:buFontTx/>
              <a:buNone/>
              <a:defRPr/>
            </a:pPr>
            <a:r>
              <a:rPr lang="ja-JP" altLang="en-US" sz="1050" dirty="0">
                <a:latin typeface="メイリオ" panose="020B0604030504040204" pitchFamily="50" charset="-128"/>
                <a:ea typeface="メイリオ" panose="020B0604030504040204" pitchFamily="50" charset="-128"/>
              </a:rPr>
              <a:t>＜実施時期</a:t>
            </a:r>
            <a:endParaRPr lang="en-US" altLang="ja-JP" sz="1050" dirty="0">
              <a:latin typeface="メイリオ" panose="020B0604030504040204" pitchFamily="50" charset="-128"/>
              <a:ea typeface="メイリオ" panose="020B0604030504040204" pitchFamily="50" charset="-128"/>
            </a:endParaRPr>
          </a:p>
          <a:p>
            <a:pPr eaLnBrk="1" hangingPunct="1">
              <a:lnSpc>
                <a:spcPts val="1200"/>
              </a:lnSpc>
              <a:spcBef>
                <a:spcPct val="0"/>
              </a:spcBef>
              <a:buFontTx/>
              <a:buNone/>
              <a:defRPr/>
            </a:pPr>
            <a:r>
              <a:rPr lang="ja-JP" altLang="en-US" sz="1050" dirty="0">
                <a:latin typeface="メイリオ" panose="020B0604030504040204" pitchFamily="50" charset="-128"/>
                <a:ea typeface="メイリオ" panose="020B0604030504040204" pitchFamily="50" charset="-128"/>
              </a:rPr>
              <a:t>　令和６年４月～令和７年３月</a:t>
            </a:r>
            <a:endParaRPr lang="en-US" altLang="ja-JP" sz="1050" dirty="0">
              <a:latin typeface="メイリオ" panose="020B0604030504040204" pitchFamily="50" charset="-128"/>
              <a:ea typeface="メイリオ" panose="020B0604030504040204" pitchFamily="50" charset="-128"/>
            </a:endParaRPr>
          </a:p>
          <a:p>
            <a:pPr eaLnBrk="1" hangingPunct="1">
              <a:lnSpc>
                <a:spcPts val="1200"/>
              </a:lnSpc>
              <a:spcBef>
                <a:spcPct val="0"/>
              </a:spcBef>
              <a:buFontTx/>
              <a:buNone/>
              <a:defRPr/>
            </a:pPr>
            <a:endParaRPr lang="en-US" altLang="ja-JP" sz="1050" dirty="0">
              <a:latin typeface="メイリオ" panose="020B0604030504040204" pitchFamily="50" charset="-128"/>
              <a:ea typeface="メイリオ" panose="020B0604030504040204" pitchFamily="50" charset="-128"/>
            </a:endParaRPr>
          </a:p>
          <a:p>
            <a:pPr eaLnBrk="1" hangingPunct="1">
              <a:lnSpc>
                <a:spcPts val="1200"/>
              </a:lnSpc>
              <a:spcBef>
                <a:spcPct val="0"/>
              </a:spcBef>
              <a:buFontTx/>
              <a:buNone/>
              <a:defRPr/>
            </a:pPr>
            <a:r>
              <a:rPr lang="ja-JP" altLang="en-US" sz="1050" dirty="0">
                <a:latin typeface="メイリオ" panose="020B0604030504040204" pitchFamily="50" charset="-128"/>
                <a:ea typeface="メイリオ" panose="020B0604030504040204" pitchFamily="50" charset="-128"/>
              </a:rPr>
              <a:t>＜内容＞</a:t>
            </a:r>
            <a:endParaRPr lang="en-US" altLang="ja-JP" sz="1050" dirty="0">
              <a:solidFill>
                <a:schemeClr val="tx1"/>
              </a:solidFill>
              <a:latin typeface="メイリオ" panose="020B0604030504040204" pitchFamily="50" charset="-128"/>
              <a:ea typeface="メイリオ" panose="020B0604030504040204" pitchFamily="50" charset="-128"/>
            </a:endParaRPr>
          </a:p>
          <a:p>
            <a:pPr indent="-468000">
              <a:lnSpc>
                <a:spcPts val="1200"/>
              </a:lnSpc>
              <a:spcBef>
                <a:spcPts val="200"/>
              </a:spcBef>
            </a:pPr>
            <a:r>
              <a:rPr lang="ja-JP" altLang="en-US" sz="1050" dirty="0">
                <a:solidFill>
                  <a:schemeClr val="tx1"/>
                </a:solidFill>
                <a:latin typeface="メイリオ" panose="020B0604030504040204" pitchFamily="50" charset="-128"/>
                <a:ea typeface="メイリオ" panose="020B0604030504040204" pitchFamily="50" charset="-128"/>
              </a:rPr>
              <a:t>　①地域生活推進の意識醸成を図る普及啓発事業</a:t>
            </a:r>
            <a:endParaRPr lang="en-US" altLang="ja-JP" sz="1050" dirty="0">
              <a:solidFill>
                <a:schemeClr val="tx1"/>
              </a:solidFill>
              <a:latin typeface="メイリオ" panose="020B0604030504040204" pitchFamily="50" charset="-128"/>
              <a:ea typeface="メイリオ" panose="020B0604030504040204" pitchFamily="50" charset="-128"/>
            </a:endParaRPr>
          </a:p>
          <a:p>
            <a:pPr indent="-468000">
              <a:lnSpc>
                <a:spcPts val="1200"/>
              </a:lnSpc>
              <a:spcBef>
                <a:spcPts val="200"/>
              </a:spcBef>
            </a:pPr>
            <a:r>
              <a:rPr lang="ja-JP" altLang="en-US" sz="1050" dirty="0">
                <a:solidFill>
                  <a:schemeClr val="tx1"/>
                </a:solidFill>
                <a:latin typeface="メイリオ" panose="020B0604030504040204" pitchFamily="50" charset="-128"/>
                <a:ea typeface="メイリオ" panose="020B0604030504040204" pitchFamily="50" charset="-128"/>
              </a:rPr>
              <a:t>　　地域生活のイメージを普及することにより地域生活推進の意識</a:t>
            </a:r>
            <a:endParaRPr lang="en-US" altLang="ja-JP" sz="1050" dirty="0">
              <a:solidFill>
                <a:schemeClr val="tx1"/>
              </a:solidFill>
              <a:latin typeface="メイリオ" panose="020B0604030504040204" pitchFamily="50" charset="-128"/>
              <a:ea typeface="メイリオ" panose="020B0604030504040204" pitchFamily="50" charset="-128"/>
            </a:endParaRPr>
          </a:p>
          <a:p>
            <a:pPr indent="-468000">
              <a:lnSpc>
                <a:spcPts val="1200"/>
              </a:lnSpc>
              <a:spcBef>
                <a:spcPts val="200"/>
              </a:spcBef>
            </a:pPr>
            <a:r>
              <a:rPr lang="ja-JP" altLang="en-US" sz="1050" dirty="0">
                <a:solidFill>
                  <a:schemeClr val="tx1"/>
                </a:solidFill>
                <a:latin typeface="メイリオ" panose="020B0604030504040204" pitchFamily="50" charset="-128"/>
                <a:ea typeface="メイリオ" panose="020B0604030504040204" pitchFamily="50" charset="-128"/>
              </a:rPr>
              <a:t>　　醸成を図り、取組みを進める普及啓発活動</a:t>
            </a:r>
            <a:endParaRPr lang="en-US" altLang="ja-JP" sz="1050" dirty="0">
              <a:solidFill>
                <a:schemeClr val="tx1"/>
              </a:solidFill>
              <a:latin typeface="メイリオ" panose="020B0604030504040204" pitchFamily="50" charset="-128"/>
              <a:ea typeface="メイリオ" panose="020B0604030504040204" pitchFamily="50" charset="-128"/>
            </a:endParaRPr>
          </a:p>
          <a:p>
            <a:pPr indent="-468000">
              <a:lnSpc>
                <a:spcPts val="1200"/>
              </a:lnSpc>
              <a:spcBef>
                <a:spcPts val="200"/>
              </a:spcBef>
            </a:pPr>
            <a:endParaRPr lang="en-US" altLang="ja-JP" sz="1050" dirty="0">
              <a:solidFill>
                <a:schemeClr val="tx1"/>
              </a:solidFill>
              <a:latin typeface="メイリオ" panose="020B0604030504040204" pitchFamily="50" charset="-128"/>
              <a:ea typeface="メイリオ" panose="020B0604030504040204" pitchFamily="50" charset="-128"/>
            </a:endParaRPr>
          </a:p>
          <a:p>
            <a:pPr indent="-468000">
              <a:lnSpc>
                <a:spcPts val="1200"/>
              </a:lnSpc>
              <a:spcBef>
                <a:spcPts val="200"/>
              </a:spcBef>
            </a:pPr>
            <a:r>
              <a:rPr lang="ja-JP" altLang="en-US" sz="1050" dirty="0">
                <a:solidFill>
                  <a:schemeClr val="tx1"/>
                </a:solidFill>
                <a:latin typeface="メイリオ" panose="020B0604030504040204" pitchFamily="50" charset="-128"/>
                <a:ea typeface="メイリオ" panose="020B0604030504040204" pitchFamily="50" charset="-128"/>
              </a:rPr>
              <a:t>　②事業所連携による地域生活推進の実践モデル事業</a:t>
            </a:r>
            <a:endParaRPr lang="en-US" altLang="ja-JP" sz="1050" dirty="0">
              <a:solidFill>
                <a:schemeClr val="tx1"/>
              </a:solidFill>
              <a:latin typeface="メイリオ" panose="020B0604030504040204" pitchFamily="50" charset="-128"/>
              <a:ea typeface="メイリオ" panose="020B0604030504040204" pitchFamily="50" charset="-128"/>
            </a:endParaRPr>
          </a:p>
          <a:p>
            <a:pPr indent="-468000">
              <a:lnSpc>
                <a:spcPts val="1200"/>
              </a:lnSpc>
              <a:spcBef>
                <a:spcPts val="200"/>
              </a:spcBef>
            </a:pPr>
            <a:r>
              <a:rPr lang="ja-JP" altLang="en-US" sz="1050" dirty="0">
                <a:solidFill>
                  <a:schemeClr val="tx1"/>
                </a:solidFill>
                <a:latin typeface="メイリオ" panose="020B0604030504040204" pitchFamily="50" charset="-128"/>
                <a:ea typeface="メイリオ" panose="020B0604030504040204" pitchFamily="50" charset="-128"/>
              </a:rPr>
              <a:t>　　障がい者支援施設及びグループホーム等の連携ネットワーク構築</a:t>
            </a:r>
            <a:endParaRPr lang="en-US" altLang="ja-JP" sz="1050" dirty="0">
              <a:solidFill>
                <a:schemeClr val="tx1"/>
              </a:solidFill>
              <a:latin typeface="メイリオ" panose="020B0604030504040204" pitchFamily="50" charset="-128"/>
              <a:ea typeface="メイリオ" panose="020B0604030504040204" pitchFamily="50" charset="-128"/>
            </a:endParaRPr>
          </a:p>
          <a:p>
            <a:pPr indent="-468000">
              <a:lnSpc>
                <a:spcPts val="1200"/>
              </a:lnSpc>
              <a:spcBef>
                <a:spcPts val="200"/>
              </a:spcBef>
            </a:pPr>
            <a:r>
              <a:rPr lang="ja-JP" altLang="en-US" sz="1050" dirty="0">
                <a:solidFill>
                  <a:schemeClr val="tx1"/>
                </a:solidFill>
                <a:latin typeface="メイリオ" panose="020B0604030504040204" pitchFamily="50" charset="-128"/>
                <a:ea typeface="メイリオ" panose="020B0604030504040204" pitchFamily="50" charset="-128"/>
              </a:rPr>
              <a:t>　　による実践的な地域生活推進のモデル的な実施</a:t>
            </a:r>
            <a:endParaRPr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12" name="楕円 11"/>
          <p:cNvSpPr/>
          <p:nvPr/>
        </p:nvSpPr>
        <p:spPr>
          <a:xfrm>
            <a:off x="5506517" y="2159716"/>
            <a:ext cx="2915346" cy="1147662"/>
          </a:xfrm>
          <a:prstGeom prst="ellipse">
            <a:avLst/>
          </a:prstGeom>
          <a:noFill/>
          <a:ln w="12700" cap="flat" cmpd="sng" algn="ctr">
            <a:solidFill>
              <a:schemeClr val="accent6">
                <a:lumMod val="50000"/>
              </a:schemeClr>
            </a:solidFill>
            <a:prstDash val="solid"/>
            <a:miter lim="800000"/>
          </a:ln>
          <a:effectLst/>
        </p:spPr>
        <p:txBody>
          <a:bodyPr rot="0" spcFirstLastPara="0" vert="eaVert" wrap="square" lIns="78203" tIns="39101" rIns="78203" bIns="39101" numCol="1" spcCol="0" rtlCol="0" fromWordArt="0" anchor="ctr" anchorCtr="1" forceAA="0" compatLnSpc="1">
            <a:prstTxWarp prst="textNoShape">
              <a:avLst/>
            </a:prstTxWarp>
            <a:noAutofit/>
          </a:bodyPr>
          <a:lstStyle/>
          <a:p>
            <a:pPr algn="ctr" defTabSz="781995"/>
            <a:endParaRPr kumimoji="1" lang="ja-JP" altLang="en-US" sz="1300" b="1" kern="0" dirty="0">
              <a:solidFill>
                <a:schemeClr val="tx1"/>
              </a:solidFill>
              <a:latin typeface="ＭＳ ゴシック" panose="020B0609070205080204" pitchFamily="49" charset="-128"/>
              <a:ea typeface="ＭＳ ゴシック" panose="020B0609070205080204" pitchFamily="49" charset="-128"/>
            </a:endParaRPr>
          </a:p>
        </p:txBody>
      </p:sp>
      <p:sp>
        <p:nvSpPr>
          <p:cNvPr id="2" name="楕円 1"/>
          <p:cNvSpPr/>
          <p:nvPr/>
        </p:nvSpPr>
        <p:spPr>
          <a:xfrm>
            <a:off x="6012160" y="2179291"/>
            <a:ext cx="1903450" cy="817661"/>
          </a:xfrm>
          <a:prstGeom prst="ellipse">
            <a:avLst/>
          </a:prstGeom>
          <a:solidFill>
            <a:srgbClr val="FFFF00"/>
          </a:solidFill>
          <a:ln w="12700" cap="flat" cmpd="sng" algn="ctr">
            <a:solidFill>
              <a:schemeClr val="accent6"/>
            </a:solidFill>
            <a:prstDash val="dash"/>
            <a:miter lim="800000"/>
          </a:ln>
          <a:effectLst/>
        </p:spPr>
        <p:txBody>
          <a:bodyPr rot="0" spcFirstLastPara="0" vert="eaVert" wrap="square" lIns="78203" tIns="39101" rIns="78203" bIns="39101" numCol="1" spcCol="0" rtlCol="0" fromWordArt="0" anchor="ctr" anchorCtr="1" forceAA="0" compatLnSpc="1">
            <a:prstTxWarp prst="textNoShape">
              <a:avLst/>
            </a:prstTxWarp>
            <a:noAutofit/>
          </a:bodyPr>
          <a:lstStyle/>
          <a:p>
            <a:pPr algn="ctr" defTabSz="781995"/>
            <a:endParaRPr kumimoji="1" lang="ja-JP" altLang="en-US" sz="1300" b="1" kern="0" dirty="0">
              <a:solidFill>
                <a:schemeClr val="tx1"/>
              </a:solidFill>
              <a:latin typeface="ＭＳ ゴシック" panose="020B0609070205080204" pitchFamily="49" charset="-128"/>
              <a:ea typeface="ＭＳ ゴシック" panose="020B0609070205080204" pitchFamily="49" charset="-128"/>
            </a:endParaRPr>
          </a:p>
        </p:txBody>
      </p:sp>
      <p:grpSp>
        <p:nvGrpSpPr>
          <p:cNvPr id="4" name="グループ化 3"/>
          <p:cNvGrpSpPr/>
          <p:nvPr/>
        </p:nvGrpSpPr>
        <p:grpSpPr>
          <a:xfrm>
            <a:off x="5618033" y="2098820"/>
            <a:ext cx="2547396" cy="1190555"/>
            <a:chOff x="4723646" y="10986100"/>
            <a:chExt cx="2914488" cy="2115111"/>
          </a:xfrm>
        </p:grpSpPr>
        <p:sp>
          <p:nvSpPr>
            <p:cNvPr id="13" name="ホームベース 12"/>
            <p:cNvSpPr/>
            <p:nvPr/>
          </p:nvSpPr>
          <p:spPr>
            <a:xfrm rot="16200000">
              <a:off x="6857825" y="11823731"/>
              <a:ext cx="359887" cy="318590"/>
            </a:xfrm>
            <a:prstGeom prst="homePlate">
              <a:avLst>
                <a:gd name="adj" fmla="val 35374"/>
              </a:avLst>
            </a:prstGeom>
            <a:solidFill>
              <a:srgbClr val="92D050"/>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en-US" altLang="ja-JP" sz="1000" dirty="0">
                  <a:solidFill>
                    <a:schemeClr val="tx1">
                      <a:lumMod val="75000"/>
                      <a:lumOff val="25000"/>
                    </a:schemeClr>
                  </a:solidFill>
                  <a:latin typeface="Meiryo UI" panose="020B0604030504040204" pitchFamily="50" charset="-128"/>
                  <a:ea typeface="Meiryo UI" panose="020B0604030504040204" pitchFamily="50" charset="-128"/>
                </a:rPr>
                <a:t>GH</a:t>
              </a:r>
              <a:endPar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4" name="ホームベース 13"/>
            <p:cNvSpPr/>
            <p:nvPr/>
          </p:nvSpPr>
          <p:spPr>
            <a:xfrm rot="16200000">
              <a:off x="5507723" y="11318709"/>
              <a:ext cx="549376" cy="848960"/>
            </a:xfrm>
            <a:prstGeom prst="homePlate">
              <a:avLst>
                <a:gd name="adj" fmla="val 35374"/>
              </a:avLst>
            </a:prstGeom>
            <a:solidFill>
              <a:srgbClr val="92D050"/>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施設</a:t>
              </a:r>
              <a:endParaRPr lang="en-US" altLang="ja-JP" sz="1000" dirty="0">
                <a:solidFill>
                  <a:schemeClr val="tx1">
                    <a:lumMod val="75000"/>
                    <a:lumOff val="25000"/>
                  </a:schemeClr>
                </a:solidFill>
                <a:latin typeface="Meiryo UI" panose="020B0604030504040204" pitchFamily="50" charset="-128"/>
                <a:ea typeface="Meiryo UI" panose="020B0604030504040204" pitchFamily="50" charset="-128"/>
              </a:endParaRPr>
            </a:p>
            <a:p>
              <a:pPr algn="ctr"/>
              <a:r>
                <a:rPr kumimoji="1" lang="ja-JP" altLang="en-US" sz="800" dirty="0">
                  <a:solidFill>
                    <a:srgbClr val="FF0000"/>
                  </a:solidFill>
                  <a:latin typeface="Meiryo UI" panose="020B0604030504040204" pitchFamily="50" charset="-128"/>
                  <a:ea typeface="Meiryo UI" panose="020B0604030504040204" pitchFamily="50" charset="-128"/>
                </a:rPr>
                <a:t>アセスメントの場</a:t>
              </a:r>
              <a:endParaRPr kumimoji="1" lang="en-US" altLang="ja-JP" sz="800" dirty="0">
                <a:solidFill>
                  <a:srgbClr val="FF0000"/>
                </a:solidFill>
                <a:latin typeface="Meiryo UI" panose="020B0604030504040204" pitchFamily="50" charset="-128"/>
                <a:ea typeface="Meiryo UI" panose="020B0604030504040204" pitchFamily="50" charset="-128"/>
              </a:endParaRPr>
            </a:p>
          </p:txBody>
        </p:sp>
        <p:sp>
          <p:nvSpPr>
            <p:cNvPr id="15" name="右カーブ矢印 14"/>
            <p:cNvSpPr/>
            <p:nvPr/>
          </p:nvSpPr>
          <p:spPr>
            <a:xfrm rot="6428519">
              <a:off x="6425794" y="11285670"/>
              <a:ext cx="195766" cy="758853"/>
            </a:xfrm>
            <a:prstGeom prst="curvedRightArrow">
              <a:avLst>
                <a:gd name="adj1" fmla="val 25000"/>
                <a:gd name="adj2" fmla="val 85429"/>
                <a:gd name="adj3" fmla="val 25000"/>
              </a:avLst>
            </a:prstGeom>
            <a:solidFill>
              <a:schemeClr val="accent1">
                <a:lumMod val="20000"/>
                <a:lumOff val="80000"/>
              </a:schemeClr>
            </a:solidFill>
            <a:ln w="6350">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16" name="右カーブ矢印 15"/>
            <p:cNvSpPr/>
            <p:nvPr/>
          </p:nvSpPr>
          <p:spPr>
            <a:xfrm rot="17311265">
              <a:off x="6383591" y="11842580"/>
              <a:ext cx="168637" cy="711738"/>
            </a:xfrm>
            <a:prstGeom prst="curvedRightArrow">
              <a:avLst>
                <a:gd name="adj1" fmla="val 25000"/>
                <a:gd name="adj2" fmla="val 85429"/>
                <a:gd name="adj3" fmla="val 25000"/>
              </a:avLst>
            </a:prstGeom>
            <a:solidFill>
              <a:schemeClr val="accent1">
                <a:lumMod val="20000"/>
                <a:lumOff val="80000"/>
              </a:schemeClr>
            </a:solidFill>
            <a:ln w="6350">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5880657" y="10986100"/>
              <a:ext cx="792576" cy="505080"/>
            </a:xfrm>
            <a:prstGeom prst="rect">
              <a:avLst/>
            </a:prstGeom>
            <a:solidFill>
              <a:schemeClr val="bg1"/>
            </a:solidFill>
            <a:ln>
              <a:solidFill>
                <a:schemeClr val="tx1"/>
              </a:solidFill>
              <a:prstDash val="dash"/>
            </a:ln>
          </p:spPr>
          <p:txBody>
            <a:bodyPr wrap="square" lIns="36000" tIns="36000" rIns="36000" bIns="36000" rtlCol="0" anchor="ctr" anchorCtr="1">
              <a:spAutoFit/>
            </a:bodyPr>
            <a:lstStyle/>
            <a:p>
              <a:pPr>
                <a:lnSpc>
                  <a:spcPct val="150000"/>
                </a:lnSpc>
              </a:pPr>
              <a:r>
                <a:rPr kumimoji="1" lang="ja-JP" altLang="en-US" sz="1000" dirty="0">
                  <a:latin typeface="メイリオ" panose="020B0604030504040204" pitchFamily="50" charset="-128"/>
                  <a:ea typeface="メイリオ" panose="020B0604030504040204" pitchFamily="50" charset="-128"/>
                </a:rPr>
                <a:t>地域移行</a:t>
              </a:r>
            </a:p>
          </p:txBody>
        </p:sp>
        <p:sp>
          <p:nvSpPr>
            <p:cNvPr id="18" name="テキスト ボックス 17"/>
            <p:cNvSpPr txBox="1"/>
            <p:nvPr/>
          </p:nvSpPr>
          <p:spPr>
            <a:xfrm>
              <a:off x="6312860" y="11633942"/>
              <a:ext cx="374051" cy="476094"/>
            </a:xfrm>
            <a:prstGeom prst="rect">
              <a:avLst/>
            </a:prstGeom>
            <a:solidFill>
              <a:schemeClr val="bg1"/>
            </a:solidFill>
            <a:ln>
              <a:solidFill>
                <a:schemeClr val="tx1"/>
              </a:solidFill>
              <a:prstDash val="dash"/>
            </a:ln>
          </p:spPr>
          <p:txBody>
            <a:bodyPr wrap="square" lIns="36000" tIns="36000" rIns="36000" bIns="36000" rtlCol="0" anchor="ctr" anchorCtr="1">
              <a:spAutoFit/>
            </a:bodyPr>
            <a:lstStyle/>
            <a:p>
              <a:pPr>
                <a:lnSpc>
                  <a:spcPct val="150000"/>
                </a:lnSpc>
              </a:pPr>
              <a:r>
                <a:rPr lang="ja-JP" altLang="en-US" sz="1000" dirty="0">
                  <a:latin typeface="メイリオ" panose="020B0604030504040204" pitchFamily="50" charset="-128"/>
                  <a:ea typeface="メイリオ" panose="020B0604030504040204" pitchFamily="50" charset="-128"/>
                </a:rPr>
                <a:t>循環</a:t>
              </a:r>
              <a:endParaRPr kumimoji="1" lang="ja-JP" altLang="en-US" sz="1000" dirty="0">
                <a:latin typeface="メイリオ" panose="020B0604030504040204" pitchFamily="50" charset="-128"/>
                <a:ea typeface="メイリオ" panose="020B0604030504040204" pitchFamily="50" charset="-128"/>
              </a:endParaRPr>
            </a:p>
          </p:txBody>
        </p:sp>
        <p:sp>
          <p:nvSpPr>
            <p:cNvPr id="19" name="ホームベース 18"/>
            <p:cNvSpPr/>
            <p:nvPr/>
          </p:nvSpPr>
          <p:spPr>
            <a:xfrm rot="16200000">
              <a:off x="5369060" y="12364695"/>
              <a:ext cx="440378" cy="578409"/>
            </a:xfrm>
            <a:prstGeom prst="homePlate">
              <a:avLst>
                <a:gd name="adj" fmla="val 35374"/>
              </a:avLst>
            </a:prstGeom>
            <a:solidFill>
              <a:schemeClr val="bg1">
                <a:lumMod val="95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施設</a:t>
              </a:r>
              <a:endParaRPr kumimoji="1" lang="en-US" altLang="ja-JP" sz="10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2" name="ホームベース 21"/>
            <p:cNvSpPr/>
            <p:nvPr/>
          </p:nvSpPr>
          <p:spPr>
            <a:xfrm rot="16200000">
              <a:off x="4792662" y="11882725"/>
              <a:ext cx="440378" cy="578409"/>
            </a:xfrm>
            <a:prstGeom prst="homePlate">
              <a:avLst>
                <a:gd name="adj" fmla="val 35374"/>
              </a:avLst>
            </a:prstGeom>
            <a:solidFill>
              <a:schemeClr val="bg1">
                <a:lumMod val="95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00" dirty="0">
                  <a:solidFill>
                    <a:schemeClr val="tx1">
                      <a:lumMod val="75000"/>
                      <a:lumOff val="25000"/>
                    </a:schemeClr>
                  </a:solidFill>
                  <a:latin typeface="Meiryo UI" panose="020B0604030504040204" pitchFamily="50" charset="-128"/>
                  <a:ea typeface="Meiryo UI" panose="020B0604030504040204" pitchFamily="50" charset="-128"/>
                </a:rPr>
                <a:t>施設</a:t>
              </a:r>
              <a:endParaRPr kumimoji="1" lang="en-US" altLang="ja-JP" sz="10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3" name="ホームベース 22"/>
            <p:cNvSpPr/>
            <p:nvPr/>
          </p:nvSpPr>
          <p:spPr>
            <a:xfrm rot="16200000">
              <a:off x="6698764" y="12533648"/>
              <a:ext cx="358140" cy="333057"/>
            </a:xfrm>
            <a:prstGeom prst="homePlate">
              <a:avLst>
                <a:gd name="adj" fmla="val 35374"/>
              </a:avLst>
            </a:prstGeom>
            <a:solidFill>
              <a:schemeClr val="bg1">
                <a:lumMod val="95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r>
                <a:rPr lang="en-US" altLang="ja-JP" sz="1000" dirty="0">
                  <a:solidFill>
                    <a:schemeClr val="tx1">
                      <a:lumMod val="75000"/>
                      <a:lumOff val="25000"/>
                    </a:schemeClr>
                  </a:solidFill>
                  <a:latin typeface="Meiryo UI" panose="020B0604030504040204" pitchFamily="50" charset="-128"/>
                  <a:ea typeface="Meiryo UI" panose="020B0604030504040204" pitchFamily="50" charset="-128"/>
                </a:rPr>
                <a:t>GH</a:t>
              </a:r>
              <a:endPar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4" name="ホームベース 23"/>
            <p:cNvSpPr/>
            <p:nvPr/>
          </p:nvSpPr>
          <p:spPr>
            <a:xfrm rot="16200000">
              <a:off x="7262845" y="12213067"/>
              <a:ext cx="425371" cy="325206"/>
            </a:xfrm>
            <a:prstGeom prst="homePlate">
              <a:avLst>
                <a:gd name="adj" fmla="val 35374"/>
              </a:avLst>
            </a:prstGeom>
            <a:solidFill>
              <a:schemeClr val="bg1">
                <a:lumMod val="95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r>
                <a:rPr lang="en-US" altLang="ja-JP" sz="1000" dirty="0">
                  <a:solidFill>
                    <a:schemeClr val="tx1">
                      <a:lumMod val="75000"/>
                      <a:lumOff val="25000"/>
                    </a:schemeClr>
                  </a:solidFill>
                  <a:latin typeface="Meiryo UI" panose="020B0604030504040204" pitchFamily="50" charset="-128"/>
                  <a:ea typeface="Meiryo UI" panose="020B0604030504040204" pitchFamily="50" charset="-128"/>
                </a:rPr>
                <a:t>GH</a:t>
              </a:r>
              <a:endParaRPr kumimoji="1" lang="ja-JP" altLang="en-US" sz="1000" dirty="0">
                <a:solidFill>
                  <a:schemeClr val="tx1">
                    <a:lumMod val="75000"/>
                    <a:lumOff val="25000"/>
                  </a:schemeClr>
                </a:solidFill>
                <a:latin typeface="Meiryo UI" panose="020B0604030504040204" pitchFamily="50" charset="-128"/>
                <a:ea typeface="Meiryo UI" panose="020B0604030504040204" pitchFamily="50" charset="-128"/>
              </a:endParaRPr>
            </a:p>
          </p:txBody>
        </p:sp>
        <p:cxnSp>
          <p:nvCxnSpPr>
            <p:cNvPr id="25" name="直線矢印コネクタ 24"/>
            <p:cNvCxnSpPr/>
            <p:nvPr/>
          </p:nvCxnSpPr>
          <p:spPr>
            <a:xfrm flipH="1" flipV="1">
              <a:off x="4863624" y="11572521"/>
              <a:ext cx="470447" cy="4824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H="1">
              <a:off x="6074191" y="12367567"/>
              <a:ext cx="137890" cy="73364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flipV="1">
              <a:off x="7258321" y="11494098"/>
              <a:ext cx="341732" cy="12667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sp>
        <p:nvSpPr>
          <p:cNvPr id="34" name="上矢印吹き出し 33"/>
          <p:cNvSpPr/>
          <p:nvPr/>
        </p:nvSpPr>
        <p:spPr>
          <a:xfrm>
            <a:off x="5413091" y="3276745"/>
            <a:ext cx="3232807" cy="679797"/>
          </a:xfrm>
          <a:prstGeom prst="upArrowCallout">
            <a:avLst>
              <a:gd name="adj1" fmla="val 5834"/>
              <a:gd name="adj2" fmla="val 9602"/>
              <a:gd name="adj3" fmla="val 11188"/>
              <a:gd name="adj4" fmla="val 73111"/>
            </a:avLst>
          </a:prstGeom>
          <a:solidFill>
            <a:schemeClr val="accent1">
              <a:lumMod val="40000"/>
              <a:lumOff val="60000"/>
            </a:schemeClr>
          </a:solidFill>
          <a:ln w="12700" cap="flat" cmpd="sng" algn="ctr">
            <a:solidFill>
              <a:schemeClr val="tx1"/>
            </a:solidFill>
            <a:prstDash val="solid"/>
            <a:miter lim="800000"/>
          </a:ln>
          <a:effectLst/>
        </p:spPr>
        <p:txBody>
          <a:bodyPr rot="0" spcFirstLastPara="0" vert="horz" wrap="square" lIns="36000" tIns="36000" rIns="36000" bIns="36000" numCol="1" spcCol="0" rtlCol="0" fromWordArt="0" anchor="ctr" anchorCtr="0" forceAA="0" compatLnSpc="1">
            <a:prstTxWarp prst="textNoShape">
              <a:avLst/>
            </a:prstTxWarp>
            <a:noAutofit/>
          </a:bodyPr>
          <a:lstStyle/>
          <a:p>
            <a:pPr defTabSz="781995"/>
            <a:r>
              <a:rPr kumimoji="1" lang="ja-JP" altLang="en-US" sz="1000" kern="0" dirty="0">
                <a:solidFill>
                  <a:schemeClr val="tx1"/>
                </a:solidFill>
                <a:latin typeface="メイリオ" panose="020B0604030504040204" pitchFamily="50" charset="-128"/>
                <a:ea typeface="メイリオ" panose="020B0604030504040204" pitchFamily="50" charset="-128"/>
              </a:rPr>
              <a:t>普及啓発・事業所等の連携ネットワーク構築による横展開を通して地域</a:t>
            </a:r>
            <a:r>
              <a:rPr lang="ja-JP" altLang="en-US" sz="1000" kern="0" dirty="0">
                <a:latin typeface="メイリオ" panose="020B0604030504040204" pitchFamily="50" charset="-128"/>
                <a:ea typeface="メイリオ" panose="020B0604030504040204" pitchFamily="50" charset="-128"/>
              </a:rPr>
              <a:t>生活推進</a:t>
            </a:r>
            <a:r>
              <a:rPr kumimoji="1" lang="ja-JP" altLang="en-US" sz="1000" kern="0" dirty="0">
                <a:solidFill>
                  <a:schemeClr val="tx1"/>
                </a:solidFill>
                <a:latin typeface="メイリオ" panose="020B0604030504040204" pitchFamily="50" charset="-128"/>
                <a:ea typeface="メイリオ" panose="020B0604030504040204" pitchFamily="50" charset="-128"/>
              </a:rPr>
              <a:t>に取り組む事業所</a:t>
            </a:r>
            <a:r>
              <a:rPr lang="ja-JP" altLang="en-US" sz="1000" kern="0" dirty="0">
                <a:latin typeface="メイリオ" panose="020B0604030504040204" pitchFamily="50" charset="-128"/>
                <a:ea typeface="メイリオ" panose="020B0604030504040204" pitchFamily="50" charset="-128"/>
              </a:rPr>
              <a:t>を拡大</a:t>
            </a:r>
            <a:endParaRPr kumimoji="1" lang="ja-JP" altLang="en-US" sz="1000" kern="0" dirty="0">
              <a:solidFill>
                <a:schemeClr val="tx1"/>
              </a:solidFill>
              <a:latin typeface="メイリオ" panose="020B0604030504040204" pitchFamily="50" charset="-128"/>
              <a:ea typeface="メイリオ" panose="020B0604030504040204" pitchFamily="50" charset="-128"/>
            </a:endParaRPr>
          </a:p>
        </p:txBody>
      </p:sp>
      <p:sp>
        <p:nvSpPr>
          <p:cNvPr id="9" name="AutoShape 7">
            <a:extLst>
              <a:ext uri="{FF2B5EF4-FFF2-40B4-BE49-F238E27FC236}">
                <a16:creationId xmlns:a16="http://schemas.microsoft.com/office/drawing/2014/main" id="{EF2997C1-3C38-A611-D19A-42482FF0A1D6}"/>
              </a:ext>
            </a:extLst>
          </p:cNvPr>
          <p:cNvSpPr>
            <a:spLocks noChangeArrowheads="1"/>
          </p:cNvSpPr>
          <p:nvPr/>
        </p:nvSpPr>
        <p:spPr bwMode="auto">
          <a:xfrm>
            <a:off x="5076056" y="1916832"/>
            <a:ext cx="977554" cy="205585"/>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0202" tIns="40101" rIns="80202" bIns="40101"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en-US" sz="1100" b="1" dirty="0">
                <a:latin typeface="メイリオ" panose="020B0604030504040204" pitchFamily="50" charset="-128"/>
                <a:ea typeface="メイリオ" panose="020B0604030504040204" pitchFamily="50" charset="-128"/>
              </a:rPr>
              <a:t>事業の狙い</a:t>
            </a:r>
          </a:p>
        </p:txBody>
      </p:sp>
      <p:sp>
        <p:nvSpPr>
          <p:cNvPr id="32" name="AutoShape 7">
            <a:extLst>
              <a:ext uri="{FF2B5EF4-FFF2-40B4-BE49-F238E27FC236}">
                <a16:creationId xmlns:a16="http://schemas.microsoft.com/office/drawing/2014/main" id="{EF2997C1-3C38-A611-D19A-42482FF0A1D6}"/>
              </a:ext>
            </a:extLst>
          </p:cNvPr>
          <p:cNvSpPr>
            <a:spLocks noChangeArrowheads="1"/>
          </p:cNvSpPr>
          <p:nvPr/>
        </p:nvSpPr>
        <p:spPr bwMode="auto">
          <a:xfrm>
            <a:off x="125822" y="332656"/>
            <a:ext cx="1074126" cy="167722"/>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150000"/>
              </a:lnSpc>
              <a:spcBef>
                <a:spcPct val="0"/>
              </a:spcBef>
              <a:buFontTx/>
              <a:buNone/>
            </a:pPr>
            <a:r>
              <a:rPr lang="ja-JP" altLang="en-US" sz="1100" b="1" dirty="0">
                <a:latin typeface="メイリオ" panose="020B0604030504040204" pitchFamily="50" charset="-128"/>
                <a:ea typeface="メイリオ" panose="020B0604030504040204" pitchFamily="50" charset="-128"/>
              </a:rPr>
              <a:t>事業の概要</a:t>
            </a:r>
          </a:p>
        </p:txBody>
      </p:sp>
      <p:sp>
        <p:nvSpPr>
          <p:cNvPr id="33" name="テキスト ボックス 32">
            <a:extLst>
              <a:ext uri="{FF2B5EF4-FFF2-40B4-BE49-F238E27FC236}">
                <a16:creationId xmlns:a16="http://schemas.microsoft.com/office/drawing/2014/main" id="{FEA6017E-131A-4424-B00B-E374C918B4B7}"/>
              </a:ext>
            </a:extLst>
          </p:cNvPr>
          <p:cNvSpPr txBox="1"/>
          <p:nvPr/>
        </p:nvSpPr>
        <p:spPr>
          <a:xfrm>
            <a:off x="8041655" y="44624"/>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資料３</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28" name="正方形/長方形 27">
            <a:extLst>
              <a:ext uri="{FF2B5EF4-FFF2-40B4-BE49-F238E27FC236}">
                <a16:creationId xmlns:a16="http://schemas.microsoft.com/office/drawing/2014/main" id="{D5B06D34-69F5-4643-AD3A-771EE76BF005}"/>
              </a:ext>
            </a:extLst>
          </p:cNvPr>
          <p:cNvSpPr/>
          <p:nvPr/>
        </p:nvSpPr>
        <p:spPr>
          <a:xfrm>
            <a:off x="154727" y="4713988"/>
            <a:ext cx="8852758" cy="2054666"/>
          </a:xfrm>
          <a:prstGeom prst="rect">
            <a:avLst/>
          </a:prstGeom>
          <a:ln w="6350">
            <a:solidFill>
              <a:srgbClr val="0070C0"/>
            </a:solidFill>
          </a:ln>
        </p:spPr>
        <p:style>
          <a:lnRef idx="2">
            <a:schemeClr val="accent6"/>
          </a:lnRef>
          <a:fillRef idx="1">
            <a:schemeClr val="lt1"/>
          </a:fillRef>
          <a:effectRef idx="0">
            <a:schemeClr val="accent6"/>
          </a:effectRef>
          <a:fontRef idx="minor">
            <a:schemeClr val="dk1"/>
          </a:fontRef>
        </p:style>
        <p:txBody>
          <a:bodyPr tIns="36000" bIns="36000" rtlCol="0" anchor="t" anchorCtr="0"/>
          <a:lstStyle/>
          <a:p>
            <a:pPr>
              <a:lnSpc>
                <a:spcPts val="1200"/>
              </a:lnSpc>
              <a:spcBef>
                <a:spcPct val="0"/>
              </a:spcBef>
              <a:buNone/>
              <a:defRPr/>
            </a:pPr>
            <a:endParaRPr lang="en-US" altLang="ja-JP" sz="1100" dirty="0">
              <a:latin typeface="メイリオ" panose="020B0604030504040204" pitchFamily="50" charset="-128"/>
              <a:ea typeface="メイリオ" panose="020B0604030504040204" pitchFamily="50" charset="-128"/>
            </a:endParaRPr>
          </a:p>
          <a:p>
            <a:pPr>
              <a:lnSpc>
                <a:spcPts val="1200"/>
              </a:lnSpc>
              <a:spcBef>
                <a:spcPct val="0"/>
              </a:spcBef>
              <a:defRPr/>
            </a:pPr>
            <a:r>
              <a:rPr lang="ja-JP" altLang="en-US" sz="1100" dirty="0">
                <a:solidFill>
                  <a:schemeClr val="tx1"/>
                </a:solidFill>
                <a:latin typeface="メイリオ" panose="020B0604030504040204" pitchFamily="50" charset="-128"/>
                <a:ea typeface="メイリオ" panose="020B0604030504040204" pitchFamily="50" charset="-128"/>
              </a:rPr>
              <a:t>＜募集期間＞令和</a:t>
            </a:r>
            <a:r>
              <a:rPr lang="en-US" altLang="ja-JP" sz="1100" dirty="0">
                <a:solidFill>
                  <a:schemeClr val="tx1"/>
                </a:solidFill>
                <a:latin typeface="メイリオ" panose="020B0604030504040204" pitchFamily="50" charset="-128"/>
                <a:ea typeface="メイリオ" panose="020B0604030504040204" pitchFamily="50" charset="-128"/>
              </a:rPr>
              <a:t>6</a:t>
            </a:r>
            <a:r>
              <a:rPr lang="ja-JP" altLang="en-US" sz="1100" dirty="0">
                <a:solidFill>
                  <a:schemeClr val="tx1"/>
                </a:solidFill>
                <a:latin typeface="メイリオ" panose="020B0604030504040204" pitchFamily="50" charset="-128"/>
                <a:ea typeface="メイリオ" panose="020B0604030504040204" pitchFamily="50" charset="-128"/>
              </a:rPr>
              <a:t>年</a:t>
            </a:r>
            <a:r>
              <a:rPr lang="en-US" altLang="ja-JP" sz="1100" dirty="0">
                <a:solidFill>
                  <a:schemeClr val="tx1"/>
                </a:solidFill>
                <a:latin typeface="メイリオ" panose="020B0604030504040204" pitchFamily="50" charset="-128"/>
                <a:ea typeface="メイリオ" panose="020B0604030504040204" pitchFamily="50" charset="-128"/>
              </a:rPr>
              <a:t>4</a:t>
            </a:r>
            <a:r>
              <a:rPr lang="ja-JP" altLang="en-US" sz="1100" dirty="0">
                <a:solidFill>
                  <a:schemeClr val="tx1"/>
                </a:solidFill>
                <a:latin typeface="メイリオ" panose="020B0604030504040204" pitchFamily="50" charset="-128"/>
                <a:ea typeface="メイリオ" panose="020B0604030504040204" pitchFamily="50" charset="-128"/>
              </a:rPr>
              <a:t>月</a:t>
            </a:r>
            <a:r>
              <a:rPr lang="en-US" altLang="ja-JP" sz="1100" dirty="0">
                <a:solidFill>
                  <a:schemeClr val="tx1"/>
                </a:solidFill>
                <a:latin typeface="メイリオ" panose="020B0604030504040204" pitchFamily="50" charset="-128"/>
                <a:ea typeface="メイリオ" panose="020B0604030504040204" pitchFamily="50" charset="-128"/>
              </a:rPr>
              <a:t>8</a:t>
            </a:r>
            <a:r>
              <a:rPr lang="ja-JP" altLang="en-US" sz="1100" dirty="0">
                <a:solidFill>
                  <a:schemeClr val="tx1"/>
                </a:solidFill>
                <a:latin typeface="メイリオ" panose="020B0604030504040204" pitchFamily="50" charset="-128"/>
                <a:ea typeface="メイリオ" panose="020B0604030504040204" pitchFamily="50" charset="-128"/>
              </a:rPr>
              <a:t>日～令和</a:t>
            </a:r>
            <a:r>
              <a:rPr lang="en-US" altLang="ja-JP" sz="1100" dirty="0">
                <a:solidFill>
                  <a:schemeClr val="tx1"/>
                </a:solidFill>
                <a:latin typeface="メイリオ" panose="020B0604030504040204" pitchFamily="50" charset="-128"/>
                <a:ea typeface="メイリオ" panose="020B0604030504040204" pitchFamily="50" charset="-128"/>
              </a:rPr>
              <a:t>6</a:t>
            </a:r>
            <a:r>
              <a:rPr lang="ja-JP" altLang="en-US" sz="1100" dirty="0">
                <a:solidFill>
                  <a:schemeClr val="tx1"/>
                </a:solidFill>
                <a:latin typeface="メイリオ" panose="020B0604030504040204" pitchFamily="50" charset="-128"/>
                <a:ea typeface="メイリオ" panose="020B0604030504040204" pitchFamily="50" charset="-128"/>
              </a:rPr>
              <a:t>年</a:t>
            </a:r>
            <a:r>
              <a:rPr lang="en-US" altLang="ja-JP" sz="1100" dirty="0">
                <a:solidFill>
                  <a:schemeClr val="tx1"/>
                </a:solidFill>
                <a:latin typeface="メイリオ" panose="020B0604030504040204" pitchFamily="50" charset="-128"/>
                <a:ea typeface="メイリオ" panose="020B0604030504040204" pitchFamily="50" charset="-128"/>
              </a:rPr>
              <a:t>4</a:t>
            </a:r>
            <a:r>
              <a:rPr lang="ja-JP" altLang="en-US" sz="1100" dirty="0">
                <a:solidFill>
                  <a:schemeClr val="tx1"/>
                </a:solidFill>
                <a:latin typeface="メイリオ" panose="020B0604030504040204" pitchFamily="50" charset="-128"/>
                <a:ea typeface="メイリオ" panose="020B0604030504040204" pitchFamily="50" charset="-128"/>
              </a:rPr>
              <a:t>月</a:t>
            </a:r>
            <a:r>
              <a:rPr lang="en-US" altLang="ja-JP" sz="1100" dirty="0">
                <a:solidFill>
                  <a:schemeClr val="tx1"/>
                </a:solidFill>
                <a:latin typeface="メイリオ" panose="020B0604030504040204" pitchFamily="50" charset="-128"/>
                <a:ea typeface="メイリオ" panose="020B0604030504040204" pitchFamily="50" charset="-128"/>
              </a:rPr>
              <a:t>30</a:t>
            </a:r>
            <a:r>
              <a:rPr lang="ja-JP" altLang="en-US" sz="1100" dirty="0">
                <a:solidFill>
                  <a:schemeClr val="tx1"/>
                </a:solidFill>
                <a:latin typeface="メイリオ" panose="020B0604030504040204" pitchFamily="50" charset="-128"/>
                <a:ea typeface="メイリオ" panose="020B0604030504040204" pitchFamily="50" charset="-128"/>
              </a:rPr>
              <a:t>日　　　　　＜応募者数＞</a:t>
            </a:r>
            <a:r>
              <a:rPr lang="ja-JP" altLang="en-US" sz="1050" dirty="0">
                <a:solidFill>
                  <a:schemeClr val="tx1"/>
                </a:solidFill>
                <a:latin typeface="メイリオ" panose="020B0604030504040204" pitchFamily="50" charset="-128"/>
                <a:ea typeface="メイリオ" panose="020B0604030504040204" pitchFamily="50" charset="-128"/>
              </a:rPr>
              <a:t>２者</a:t>
            </a:r>
            <a:endParaRPr lang="en-US" altLang="ja-JP" sz="1050" dirty="0">
              <a:solidFill>
                <a:schemeClr val="tx1"/>
              </a:solidFill>
              <a:latin typeface="メイリオ" panose="020B0604030504040204" pitchFamily="50" charset="-128"/>
              <a:ea typeface="メイリオ" panose="020B0604030504040204" pitchFamily="50" charset="-128"/>
            </a:endParaRPr>
          </a:p>
          <a:p>
            <a:pPr>
              <a:lnSpc>
                <a:spcPts val="1200"/>
              </a:lnSpc>
              <a:spcBef>
                <a:spcPct val="0"/>
              </a:spcBef>
              <a:defRPr/>
            </a:pPr>
            <a:endParaRPr lang="en-US" altLang="ja-JP" sz="1050" dirty="0">
              <a:solidFill>
                <a:schemeClr val="tx1"/>
              </a:solidFill>
              <a:latin typeface="メイリオ" panose="020B0604030504040204" pitchFamily="50" charset="-128"/>
              <a:ea typeface="メイリオ" panose="020B0604030504040204" pitchFamily="50" charset="-128"/>
            </a:endParaRPr>
          </a:p>
          <a:p>
            <a:pPr>
              <a:lnSpc>
                <a:spcPts val="1200"/>
              </a:lnSpc>
              <a:spcBef>
                <a:spcPct val="0"/>
              </a:spcBef>
              <a:defRPr/>
            </a:pPr>
            <a:r>
              <a:rPr lang="ja-JP" altLang="en-US" sz="1050" dirty="0">
                <a:solidFill>
                  <a:schemeClr val="tx1"/>
                </a:solidFill>
                <a:latin typeface="メイリオ" panose="020B0604030504040204" pitchFamily="50" charset="-128"/>
                <a:ea typeface="メイリオ" panose="020B0604030504040204" pitchFamily="50" charset="-128"/>
              </a:rPr>
              <a:t>＜補助対象事業者＞一般社団法人　大阪知的障害者福祉協会</a:t>
            </a:r>
            <a:endParaRPr lang="en-US" altLang="ja-JP" sz="1050" dirty="0">
              <a:solidFill>
                <a:schemeClr val="tx1"/>
              </a:solidFill>
              <a:latin typeface="メイリオ" panose="020B0604030504040204" pitchFamily="50" charset="-128"/>
              <a:ea typeface="メイリオ" panose="020B0604030504040204" pitchFamily="50" charset="-128"/>
            </a:endParaRPr>
          </a:p>
          <a:p>
            <a:pPr>
              <a:lnSpc>
                <a:spcPts val="1200"/>
              </a:lnSpc>
              <a:spcBef>
                <a:spcPct val="0"/>
              </a:spcBef>
              <a:defRPr/>
            </a:pPr>
            <a:endParaRPr lang="en-US" altLang="ja-JP" sz="1050" dirty="0">
              <a:solidFill>
                <a:schemeClr val="tx1"/>
              </a:solidFill>
              <a:latin typeface="メイリオ" panose="020B0604030504040204" pitchFamily="50" charset="-128"/>
              <a:ea typeface="メイリオ" panose="020B0604030504040204" pitchFamily="50" charset="-128"/>
            </a:endParaRPr>
          </a:p>
          <a:p>
            <a:pPr>
              <a:lnSpc>
                <a:spcPts val="1200"/>
              </a:lnSpc>
              <a:spcBef>
                <a:spcPct val="0"/>
              </a:spcBef>
              <a:defRPr/>
            </a:pPr>
            <a:r>
              <a:rPr lang="ja-JP" altLang="en-US" sz="1050" dirty="0">
                <a:solidFill>
                  <a:schemeClr val="tx1"/>
                </a:solidFill>
                <a:latin typeface="メイリオ" panose="020B0604030504040204" pitchFamily="50" charset="-128"/>
                <a:ea typeface="メイリオ" panose="020B0604030504040204" pitchFamily="50" charset="-128"/>
              </a:rPr>
              <a:t>＜決定した理由＞</a:t>
            </a:r>
          </a:p>
          <a:p>
            <a:pPr>
              <a:lnSpc>
                <a:spcPts val="1200"/>
              </a:lnSpc>
              <a:spcBef>
                <a:spcPct val="0"/>
              </a:spcBef>
              <a:defRPr/>
            </a:pPr>
            <a:r>
              <a:rPr lang="ja-JP" altLang="en-US" sz="1050" dirty="0">
                <a:solidFill>
                  <a:schemeClr val="tx1"/>
                </a:solidFill>
                <a:latin typeface="メイリオ" panose="020B0604030504040204" pitchFamily="50" charset="-128"/>
                <a:ea typeface="メイリオ" panose="020B0604030504040204" pitchFamily="50" charset="-128"/>
              </a:rPr>
              <a:t>◆障がい者の地域社会への参加や地域移行の取組みについての実践があることから、地域生活推進の意義を十分に理解している。</a:t>
            </a:r>
          </a:p>
          <a:p>
            <a:pPr>
              <a:lnSpc>
                <a:spcPts val="1200"/>
              </a:lnSpc>
              <a:spcBef>
                <a:spcPct val="0"/>
              </a:spcBef>
              <a:defRPr/>
            </a:pPr>
            <a:r>
              <a:rPr lang="ja-JP" altLang="en-US" sz="1050" dirty="0">
                <a:solidFill>
                  <a:schemeClr val="tx1"/>
                </a:solidFill>
                <a:latin typeface="メイリオ" panose="020B0604030504040204" pitchFamily="50" charset="-128"/>
                <a:ea typeface="メイリオ" panose="020B0604030504040204" pitchFamily="50" charset="-128"/>
              </a:rPr>
              <a:t>◆地域生活推進の意識醸成を図る普及啓発事業については、対象ごとのアプローチが整理されているとともに、事業所への調査、分析に基づき</a:t>
            </a:r>
            <a:endParaRPr lang="en-US" altLang="ja-JP" sz="1050" dirty="0">
              <a:solidFill>
                <a:schemeClr val="tx1"/>
              </a:solidFill>
              <a:latin typeface="メイリオ" panose="020B0604030504040204" pitchFamily="50" charset="-128"/>
              <a:ea typeface="メイリオ" panose="020B0604030504040204" pitchFamily="50" charset="-128"/>
            </a:endParaRPr>
          </a:p>
          <a:p>
            <a:pPr>
              <a:lnSpc>
                <a:spcPts val="1200"/>
              </a:lnSpc>
              <a:spcBef>
                <a:spcPct val="0"/>
              </a:spcBef>
              <a:defRPr/>
            </a:pPr>
            <a:r>
              <a:rPr lang="ja-JP" altLang="en-US" sz="1050" dirty="0">
                <a:solidFill>
                  <a:schemeClr val="tx1"/>
                </a:solidFill>
                <a:latin typeface="メイリオ" panose="020B0604030504040204" pitchFamily="50" charset="-128"/>
                <a:ea typeface="メイリオ" panose="020B0604030504040204" pitchFamily="50" charset="-128"/>
              </a:rPr>
              <a:t>　進められることから、より実態に即した普及啓発の取組みが期待される。</a:t>
            </a:r>
          </a:p>
          <a:p>
            <a:pPr>
              <a:lnSpc>
                <a:spcPts val="1200"/>
              </a:lnSpc>
              <a:spcBef>
                <a:spcPct val="0"/>
              </a:spcBef>
              <a:defRPr/>
            </a:pPr>
            <a:r>
              <a:rPr lang="ja-JP" altLang="en-US" sz="1050" dirty="0">
                <a:solidFill>
                  <a:schemeClr val="tx1"/>
                </a:solidFill>
                <a:latin typeface="メイリオ" panose="020B0604030504040204" pitchFamily="50" charset="-128"/>
                <a:ea typeface="メイリオ" panose="020B0604030504040204" pitchFamily="50" charset="-128"/>
              </a:rPr>
              <a:t>◆事業所連携による地域生活推進の実践モデル事業については、多様な事業所等の連携による支援の構築が具体的に提案されているとともに、</a:t>
            </a:r>
            <a:endParaRPr lang="en-US" altLang="ja-JP" sz="1050" dirty="0">
              <a:solidFill>
                <a:schemeClr val="tx1"/>
              </a:solidFill>
              <a:latin typeface="メイリオ" panose="020B0604030504040204" pitchFamily="50" charset="-128"/>
              <a:ea typeface="メイリオ" panose="020B0604030504040204" pitchFamily="50" charset="-128"/>
            </a:endParaRPr>
          </a:p>
          <a:p>
            <a:pPr>
              <a:lnSpc>
                <a:spcPts val="1200"/>
              </a:lnSpc>
              <a:spcBef>
                <a:spcPct val="0"/>
              </a:spcBef>
              <a:defRPr/>
            </a:pPr>
            <a:r>
              <a:rPr lang="ja-JP" altLang="en-US" sz="1050" dirty="0">
                <a:solidFill>
                  <a:schemeClr val="tx1"/>
                </a:solidFill>
                <a:latin typeface="メイリオ" panose="020B0604030504040204" pitchFamily="50" charset="-128"/>
                <a:ea typeface="メイリオ" panose="020B0604030504040204" pitchFamily="50" charset="-128"/>
              </a:rPr>
              <a:t>　対象者や事業所を府内の会員事業所から募ることから、様々な事業所連携による支援手法を実践できる可能性が高いといえる。</a:t>
            </a:r>
          </a:p>
          <a:p>
            <a:pPr>
              <a:lnSpc>
                <a:spcPts val="1200"/>
              </a:lnSpc>
              <a:spcBef>
                <a:spcPct val="0"/>
              </a:spcBef>
              <a:defRPr/>
            </a:pPr>
            <a:r>
              <a:rPr lang="ja-JP" altLang="en-US" sz="1050" dirty="0">
                <a:solidFill>
                  <a:schemeClr val="tx1"/>
                </a:solidFill>
                <a:latin typeface="メイリオ" panose="020B0604030504040204" pitchFamily="50" charset="-128"/>
                <a:ea typeface="メイリオ" panose="020B0604030504040204" pitchFamily="50" charset="-128"/>
              </a:rPr>
              <a:t>◆業務実施にあたり適切な運営体制及び実現可能な事業スケジュールが示されている。</a:t>
            </a:r>
            <a:endParaRPr lang="en-US" altLang="ja-JP" sz="1050" dirty="0">
              <a:solidFill>
                <a:schemeClr val="tx1"/>
              </a:solidFill>
              <a:latin typeface="メイリオ" panose="020B0604030504040204" pitchFamily="50" charset="-128"/>
              <a:ea typeface="メイリオ" panose="020B0604030504040204" pitchFamily="50" charset="-128"/>
            </a:endParaRPr>
          </a:p>
          <a:p>
            <a:pPr>
              <a:lnSpc>
                <a:spcPts val="1200"/>
              </a:lnSpc>
              <a:spcBef>
                <a:spcPct val="0"/>
              </a:spcBef>
              <a:defRPr/>
            </a:pPr>
            <a:endParaRPr lang="en-US" altLang="ja-JP" sz="1050" dirty="0">
              <a:solidFill>
                <a:schemeClr val="tx1"/>
              </a:solidFill>
              <a:latin typeface="メイリオ" panose="020B0604030504040204" pitchFamily="50" charset="-128"/>
              <a:ea typeface="メイリオ" panose="020B0604030504040204" pitchFamily="50" charset="-128"/>
            </a:endParaRPr>
          </a:p>
        </p:txBody>
      </p:sp>
      <p:sp>
        <p:nvSpPr>
          <p:cNvPr id="29" name="AutoShape 7">
            <a:extLst>
              <a:ext uri="{FF2B5EF4-FFF2-40B4-BE49-F238E27FC236}">
                <a16:creationId xmlns:a16="http://schemas.microsoft.com/office/drawing/2014/main" id="{26EF98A8-1718-4EBF-8188-1B36DD699E9A}"/>
              </a:ext>
            </a:extLst>
          </p:cNvPr>
          <p:cNvSpPr>
            <a:spLocks noChangeArrowheads="1"/>
          </p:cNvSpPr>
          <p:nvPr/>
        </p:nvSpPr>
        <p:spPr bwMode="auto">
          <a:xfrm>
            <a:off x="137529" y="4642948"/>
            <a:ext cx="2055468" cy="204610"/>
          </a:xfrm>
          <a:prstGeom prst="roundRect">
            <a:avLst>
              <a:gd name="adj" fmla="val 16667"/>
            </a:avLst>
          </a:prstGeom>
          <a:solidFill>
            <a:srgbClr val="CCFF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150000"/>
              </a:lnSpc>
              <a:spcBef>
                <a:spcPct val="0"/>
              </a:spcBef>
              <a:buFontTx/>
              <a:buNone/>
            </a:pPr>
            <a:r>
              <a:rPr lang="ja-JP" altLang="en-US" sz="1100" b="1" dirty="0">
                <a:latin typeface="メイリオ" panose="020B0604030504040204" pitchFamily="50" charset="-128"/>
                <a:ea typeface="メイリオ" panose="020B0604030504040204" pitchFamily="50" charset="-128"/>
              </a:rPr>
              <a:t>補助対象事業者の決定について</a:t>
            </a:r>
          </a:p>
        </p:txBody>
      </p:sp>
    </p:spTree>
    <p:extLst>
      <p:ext uri="{BB962C8B-B14F-4D97-AF65-F5344CB8AC3E}">
        <p14:creationId xmlns:p14="http://schemas.microsoft.com/office/powerpoint/2010/main" val="414349467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00"/>
        </a:solidFill>
        <a:ln w="12700" cap="flat" cmpd="sng" algn="ctr">
          <a:noFill/>
          <a:prstDash val="solid"/>
          <a:miter lim="800000"/>
        </a:ln>
        <a:effectLst/>
      </a:spPr>
      <a:bodyPr rot="0" spcFirstLastPara="0" vert="eaVert" wrap="square" lIns="78203" tIns="39101" rIns="78203" bIns="39101" numCol="1" spcCol="0" rtlCol="0" fromWordArt="0" anchor="ctr" anchorCtr="1" forceAA="0" compatLnSpc="1">
        <a:prstTxWarp prst="textNoShape">
          <a:avLst/>
        </a:prstTxWarp>
        <a:noAutofit/>
      </a:bodyPr>
      <a:lstStyle>
        <a:defPPr defTabSz="781995">
          <a:defRPr sz="1300" b="1" kern="0" dirty="0">
            <a:solidFill>
              <a:schemeClr val="tx1"/>
            </a:solidFill>
            <a:latin typeface="ＭＳ ゴシック" panose="020B0609070205080204" pitchFamily="49" charset="-128"/>
            <a:ea typeface="ＭＳ ゴシック" panose="020B0609070205080204" pitchFamily="49"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559</Words>
  <Application>Microsoft Office PowerPoint</Application>
  <PresentationFormat>画面に合わせる (4:3)</PresentationFormat>
  <Paragraphs>51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ゴシック</vt:lpstr>
      <vt:lpstr>メイリオ</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2024-08-07T04:35:57Z</dcterms:created>
  <dcterms:modified xsi:type="dcterms:W3CDTF">2024-08-07T04:36:01Z</dcterms:modified>
</cp:coreProperties>
</file>