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</p:sldIdLst>
  <p:sldSz cx="12192000" cy="16256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26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99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30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39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092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76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86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57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94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91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69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9A5F-0846-451D-8B09-29B06DC1984D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6A58-87D9-4249-9D9D-BC8AE9AF91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94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83F15A3-D97B-43D5-8BC3-B865A48682DF}"/>
              </a:ext>
            </a:extLst>
          </p:cNvPr>
          <p:cNvSpPr txBox="1">
            <a:spLocks/>
          </p:cNvSpPr>
          <p:nvPr/>
        </p:nvSpPr>
        <p:spPr>
          <a:xfrm>
            <a:off x="14514" y="18906"/>
            <a:ext cx="3399183" cy="716589"/>
          </a:xfrm>
          <a:prstGeom prst="rect">
            <a:avLst/>
          </a:prstGeom>
          <a:solidFill>
            <a:srgbClr val="FF0000"/>
          </a:solidFill>
        </p:spPr>
        <p:txBody>
          <a:bodyPr vert="horz" lIns="65314" tIns="32657" rIns="65314" bIns="32657" rtlCol="0" anchor="ctr" anchorCtr="0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占用事業者の皆様へ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5B4F91-987C-4226-95A9-F0D92FC86FC7}"/>
              </a:ext>
            </a:extLst>
          </p:cNvPr>
          <p:cNvSpPr/>
          <p:nvPr/>
        </p:nvSpPr>
        <p:spPr>
          <a:xfrm>
            <a:off x="0" y="0"/>
            <a:ext cx="12141200" cy="16167100"/>
          </a:xfrm>
          <a:prstGeom prst="rect">
            <a:avLst/>
          </a:prstGeom>
          <a:noFill/>
          <a:ln w="63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3">
            <a:extLst>
              <a:ext uri="{FF2B5EF4-FFF2-40B4-BE49-F238E27FC236}">
                <a16:creationId xmlns:a16="http://schemas.microsoft.com/office/drawing/2014/main" id="{050EFE7E-DE0B-474B-9A8F-7F036BA8F0DD}"/>
              </a:ext>
            </a:extLst>
          </p:cNvPr>
          <p:cNvSpPr/>
          <p:nvPr/>
        </p:nvSpPr>
        <p:spPr>
          <a:xfrm>
            <a:off x="24038" y="770648"/>
            <a:ext cx="12096000" cy="173664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このたび、大阪国道事務所・大阪府・大阪市・堺市の道路管理者では、万博開催期間中のシャトルバスの運行ルートや来場者等の主要アクセスルートとなる阪神高速道路を補完する路線などに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おいて、車線規制</a:t>
            </a:r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を伴う路上工事の縮減に取り組んでいくこととなりました。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占用事業者におかれましても、ご協力いただきますよう宜しくお願いします。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777BF0C2-62E9-4491-BE7C-B7FF537E7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469335"/>
              </p:ext>
            </p:extLst>
          </p:nvPr>
        </p:nvGraphicFramePr>
        <p:xfrm>
          <a:off x="79827" y="2952750"/>
          <a:ext cx="11981544" cy="12488567"/>
        </p:xfrm>
        <a:graphic>
          <a:graphicData uri="http://schemas.openxmlformats.org/drawingml/2006/table">
            <a:tbl>
              <a:tblPr/>
              <a:tblGrid>
                <a:gridCol w="1692308">
                  <a:extLst>
                    <a:ext uri="{9D8B030D-6E8A-4147-A177-3AD203B41FA5}">
                      <a16:colId xmlns:a16="http://schemas.microsoft.com/office/drawing/2014/main" val="1376516775"/>
                    </a:ext>
                  </a:extLst>
                </a:gridCol>
                <a:gridCol w="4991522">
                  <a:extLst>
                    <a:ext uri="{9D8B030D-6E8A-4147-A177-3AD203B41FA5}">
                      <a16:colId xmlns:a16="http://schemas.microsoft.com/office/drawing/2014/main" val="951659769"/>
                    </a:ext>
                  </a:extLst>
                </a:gridCol>
                <a:gridCol w="5297714">
                  <a:extLst>
                    <a:ext uri="{9D8B030D-6E8A-4147-A177-3AD203B41FA5}">
                      <a16:colId xmlns:a16="http://schemas.microsoft.com/office/drawing/2014/main" val="376806794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シャトルバス運行ルート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その他路線（シャトルバス運行ルート以外）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96292"/>
                  </a:ext>
                </a:extLst>
              </a:tr>
              <a:tr h="26934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取組路線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「主要駅からの駅シャトルバス」及び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「万博Ｐ＆Ｒ駐車場からのシャトルバス」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の運行経路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●大阪市内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・主要アクセスルートとなる阪神高速道路を補完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するルート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・シャトルバス発着場となる主要集客エリア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●大阪市域外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・上記市内路線に接続する路線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36751"/>
                  </a:ext>
                </a:extLst>
              </a:tr>
              <a:tr h="7819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取組内容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取組期間・時間帯における車線規制を伴う路上工事の抑制（夜間振替等）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357246"/>
                  </a:ext>
                </a:extLst>
              </a:tr>
              <a:tr h="98333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シャトルバス運行の定時性確保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万博交通（自家用車利用等）及び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一般交通の円滑化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79606"/>
                  </a:ext>
                </a:extLst>
              </a:tr>
              <a:tr h="198782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取組期間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万博開催期間中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日～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lang="ja-JP" altLang="en-US" sz="2000" b="0" i="0" u="none" strike="sng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TDM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を強く呼びかける期間」及び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TDM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を呼びかける期間」を参考に設定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日～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日、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日～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　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日～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日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07316"/>
                  </a:ext>
                </a:extLst>
              </a:tr>
              <a:tr h="61263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取組時間帯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sngStrike" dirty="0">
                        <a:solidFill>
                          <a:srgbClr val="FF0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万博交通の走行が想定される時間帯</a:t>
                      </a:r>
                      <a:r>
                        <a:rPr lang="en-US" altLang="ja-JP" sz="2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（参考　万博開場時間　午前９時～午後</a:t>
                      </a:r>
                      <a:r>
                        <a:rPr lang="en-US" altLang="ja-JP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時）　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交通管理者等との協議による</a:t>
                      </a:r>
                    </a:p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606318"/>
                  </a:ext>
                </a:extLst>
              </a:tr>
              <a:tr h="133396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対象工事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車線規制を伴う工事　　　　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但し、下記の工事などについては対象外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・車線規制を伴わない工事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・仮設物等の一時撤去が困難な工事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・災害等に起因する緊急工事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・路面清掃、道路施設の巡回補修等、日常に行う必要のある維持工事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・その他真にやむを得ない道路占用工事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 fontAlgn="ctr"/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869966"/>
                  </a:ext>
                </a:extLst>
              </a:tr>
              <a:tr h="36946">
                <a:tc>
                  <a:txBody>
                    <a:bodyPr/>
                    <a:lstStyle/>
                    <a:p>
                      <a:pPr algn="ctr" fontAlgn="ctr"/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問い合わせ先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 fontAlgn="ctr"/>
                      <a:endParaRPr lang="ja-JP" alt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取組内容の問い合わせについては、各道路を管理する所管窓口へお問い合わせください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277936"/>
                  </a:ext>
                </a:extLst>
              </a:tr>
            </a:tbl>
          </a:graphicData>
        </a:graphic>
      </p:graphicFrame>
      <p:sp>
        <p:nvSpPr>
          <p:cNvPr id="16" name="タイトル 1">
            <a:extLst>
              <a:ext uri="{FF2B5EF4-FFF2-40B4-BE49-F238E27FC236}">
                <a16:creationId xmlns:a16="http://schemas.microsoft.com/office/drawing/2014/main" id="{A6EE7034-96DB-46F4-A5B8-1A138A191349}"/>
              </a:ext>
            </a:extLst>
          </p:cNvPr>
          <p:cNvSpPr txBox="1">
            <a:spLocks/>
          </p:cNvSpPr>
          <p:nvPr/>
        </p:nvSpPr>
        <p:spPr>
          <a:xfrm>
            <a:off x="83616" y="2384318"/>
            <a:ext cx="4598505" cy="716589"/>
          </a:xfrm>
          <a:prstGeom prst="rect">
            <a:avLst/>
          </a:prstGeom>
          <a:noFill/>
        </p:spPr>
        <p:txBody>
          <a:bodyPr vert="horz" lIns="65314" tIns="32657" rIns="65314" bIns="32657" rtlCol="0" anchor="ctr" anchorCtr="0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〈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路上工事縮減の取組内容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〉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D5D17351-B1D0-4A22-8C01-62519A108C94}"/>
              </a:ext>
            </a:extLst>
          </p:cNvPr>
          <p:cNvSpPr txBox="1">
            <a:spLocks/>
          </p:cNvSpPr>
          <p:nvPr/>
        </p:nvSpPr>
        <p:spPr>
          <a:xfrm>
            <a:off x="124278" y="15537899"/>
            <a:ext cx="11981544" cy="716589"/>
          </a:xfrm>
          <a:prstGeom prst="rect">
            <a:avLst/>
          </a:prstGeom>
          <a:noFill/>
        </p:spPr>
        <p:txBody>
          <a:bodyPr vert="horz" lIns="65314" tIns="32657" rIns="65314" bIns="32657" rtlCol="0" anchor="ctr" anchorCtr="0">
            <a:no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万博開催期間中の</a:t>
            </a:r>
            <a:r>
              <a:rPr lang="ja-JP" altLang="ja-JP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交通状況によっては、臨機応変に対応方針の見直しを実施する予定です。</a:t>
            </a:r>
            <a:endParaRPr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89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D40B134-8520-418A-8ADF-969CF7E2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" y="644097"/>
            <a:ext cx="12192000" cy="15553797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1629BF-3647-4D94-97E3-74297834781D}"/>
              </a:ext>
            </a:extLst>
          </p:cNvPr>
          <p:cNvSpPr txBox="1"/>
          <p:nvPr/>
        </p:nvSpPr>
        <p:spPr>
          <a:xfrm>
            <a:off x="4285" y="-35084"/>
            <a:ext cx="1218771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万博期間中の大阪府内幹線道路等における路上工事縮減対策路線</a:t>
            </a:r>
          </a:p>
        </p:txBody>
      </p:sp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5D40A07A-2AA8-4430-9010-1036C77A7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" y="10109694"/>
            <a:ext cx="3497682" cy="20987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62560" tIns="81280" rIns="162560" bIns="81280" anchor="t" anchorCtr="0">
            <a:noAutofit/>
          </a:bodyPr>
          <a:lstStyle/>
          <a:p>
            <a:r>
              <a:rPr lang="en-US" altLang="ja-JP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〈</a:t>
            </a:r>
            <a:r>
              <a:rPr lang="ja-JP" altLang="en-US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凡例</a:t>
            </a:r>
            <a:r>
              <a:rPr lang="en-US" altLang="ja-JP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〉</a:t>
            </a:r>
          </a:p>
          <a:p>
            <a:r>
              <a:rPr lang="ja-JP" altLang="en-US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シャトルバス運行ルート</a:t>
            </a:r>
            <a:endParaRPr lang="en-US" altLang="ja-JP" sz="142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  　博覧会協会・バス事業者</a:t>
            </a:r>
            <a:endParaRPr lang="en-US" altLang="ja-JP" sz="142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lang="en-US" altLang="ja-JP" sz="142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その他路線（シャトルバス運行ルート以外）　　</a:t>
            </a:r>
            <a:endParaRPr lang="en-US" altLang="ja-JP" sz="142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　　国</a:t>
            </a:r>
            <a:endParaRPr lang="en-US" altLang="ja-JP" sz="142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　　大阪府</a:t>
            </a:r>
            <a:endParaRPr lang="en-US" altLang="ja-JP" sz="142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  　大阪市</a:t>
            </a:r>
            <a:endParaRPr lang="en-US" altLang="ja-JP" sz="142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422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  　堺市</a:t>
            </a:r>
            <a:endParaRPr lang="en-US" altLang="ja-JP" sz="1422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905BAD3-690E-4892-8B8E-BB2A833BD917}"/>
              </a:ext>
            </a:extLst>
          </p:cNvPr>
          <p:cNvCxnSpPr/>
          <p:nvPr/>
        </p:nvCxnSpPr>
        <p:spPr>
          <a:xfrm>
            <a:off x="493099" y="11620782"/>
            <a:ext cx="948267" cy="0"/>
          </a:xfrm>
          <a:prstGeom prst="line">
            <a:avLst/>
          </a:prstGeom>
          <a:ln w="38100">
            <a:solidFill>
              <a:srgbClr val="FF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3197AC3-DC07-47DD-9914-E4AF812FFFF1}"/>
              </a:ext>
            </a:extLst>
          </p:cNvPr>
          <p:cNvCxnSpPr/>
          <p:nvPr/>
        </p:nvCxnSpPr>
        <p:spPr>
          <a:xfrm>
            <a:off x="493099" y="11836174"/>
            <a:ext cx="948267" cy="0"/>
          </a:xfrm>
          <a:prstGeom prst="line">
            <a:avLst/>
          </a:prstGeom>
          <a:ln w="38100">
            <a:solidFill>
              <a:srgbClr val="92D05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AB65049-37FC-4D0B-9095-39BC7EAB6C46}"/>
              </a:ext>
            </a:extLst>
          </p:cNvPr>
          <p:cNvCxnSpPr/>
          <p:nvPr/>
        </p:nvCxnSpPr>
        <p:spPr>
          <a:xfrm>
            <a:off x="493099" y="12033052"/>
            <a:ext cx="948267" cy="0"/>
          </a:xfrm>
          <a:prstGeom prst="line">
            <a:avLst/>
          </a:prstGeom>
          <a:ln w="38100">
            <a:solidFill>
              <a:srgbClr val="0070C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3EEAA50-909F-48AA-BA38-34945B8D7472}"/>
              </a:ext>
            </a:extLst>
          </p:cNvPr>
          <p:cNvCxnSpPr/>
          <p:nvPr/>
        </p:nvCxnSpPr>
        <p:spPr>
          <a:xfrm>
            <a:off x="457200" y="11408364"/>
            <a:ext cx="948267" cy="0"/>
          </a:xfrm>
          <a:prstGeom prst="line">
            <a:avLst/>
          </a:prstGeom>
          <a:ln w="38100">
            <a:solidFill>
              <a:srgbClr val="FFC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CECD91F-5E62-4618-9C13-80713C35286B}"/>
              </a:ext>
            </a:extLst>
          </p:cNvPr>
          <p:cNvCxnSpPr/>
          <p:nvPr/>
        </p:nvCxnSpPr>
        <p:spPr>
          <a:xfrm>
            <a:off x="493099" y="10727653"/>
            <a:ext cx="948267" cy="0"/>
          </a:xfrm>
          <a:prstGeom prst="line">
            <a:avLst/>
          </a:prstGeom>
          <a:ln w="38100">
            <a:solidFill>
              <a:srgbClr val="FF33CC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2A81DC7-070C-40CF-9366-6BE24A0DFF74}"/>
              </a:ext>
            </a:extLst>
          </p:cNvPr>
          <p:cNvSpPr txBox="1"/>
          <p:nvPr/>
        </p:nvSpPr>
        <p:spPr>
          <a:xfrm>
            <a:off x="7350740" y="10069326"/>
            <a:ext cx="546016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堺東</a:t>
            </a:r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駅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5683FAC-426A-4A02-B9B8-402609592406}"/>
              </a:ext>
            </a:extLst>
          </p:cNvPr>
          <p:cNvSpPr txBox="1"/>
          <p:nvPr/>
        </p:nvSpPr>
        <p:spPr>
          <a:xfrm>
            <a:off x="6933761" y="9890828"/>
            <a:ext cx="405936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堺</a:t>
            </a:r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駅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FE4AA6C-DA47-4898-ABA7-6FFA46AE7065}"/>
              </a:ext>
            </a:extLst>
          </p:cNvPr>
          <p:cNvSpPr txBox="1"/>
          <p:nvPr/>
        </p:nvSpPr>
        <p:spPr>
          <a:xfrm>
            <a:off x="8096223" y="7871310"/>
            <a:ext cx="750988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天王寺駅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A89012E-74D6-4C98-AEF0-81F92FE26C34}"/>
              </a:ext>
            </a:extLst>
          </p:cNvPr>
          <p:cNvSpPr txBox="1"/>
          <p:nvPr/>
        </p:nvSpPr>
        <p:spPr>
          <a:xfrm>
            <a:off x="7657646" y="6196427"/>
            <a:ext cx="546016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大阪駅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EB1C428-4DE7-42C6-AA51-0F6B1CD08D4A}"/>
              </a:ext>
            </a:extLst>
          </p:cNvPr>
          <p:cNvSpPr txBox="1"/>
          <p:nvPr/>
        </p:nvSpPr>
        <p:spPr>
          <a:xfrm>
            <a:off x="7106049" y="7406503"/>
            <a:ext cx="551230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難波駅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5E19208-F25B-4798-8F5F-44A7799A16A6}"/>
              </a:ext>
            </a:extLst>
          </p:cNvPr>
          <p:cNvSpPr txBox="1"/>
          <p:nvPr/>
        </p:nvSpPr>
        <p:spPr>
          <a:xfrm>
            <a:off x="8245930" y="7287419"/>
            <a:ext cx="783547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上本町</a:t>
            </a:r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駅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447E04D-3462-466D-A51F-F499A5167471}"/>
              </a:ext>
            </a:extLst>
          </p:cNvPr>
          <p:cNvSpPr txBox="1"/>
          <p:nvPr/>
        </p:nvSpPr>
        <p:spPr>
          <a:xfrm>
            <a:off x="6542319" y="6488459"/>
            <a:ext cx="737260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中之島</a:t>
            </a:r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駅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8A046EB-FBFB-48A9-87CA-5CFEA4B8BFD6}"/>
              </a:ext>
            </a:extLst>
          </p:cNvPr>
          <p:cNvSpPr txBox="1"/>
          <p:nvPr/>
        </p:nvSpPr>
        <p:spPr>
          <a:xfrm>
            <a:off x="5965187" y="7403988"/>
            <a:ext cx="632208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桜島</a:t>
            </a:r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駅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2CFC8E5-F65F-4432-B6C5-55470AC1B3A4}"/>
              </a:ext>
            </a:extLst>
          </p:cNvPr>
          <p:cNvSpPr txBox="1"/>
          <p:nvPr/>
        </p:nvSpPr>
        <p:spPr>
          <a:xfrm>
            <a:off x="7724965" y="5155998"/>
            <a:ext cx="750988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新大阪駅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FA179C1-F571-4A76-959E-4249AF5F068D}"/>
              </a:ext>
            </a:extLst>
          </p:cNvPr>
          <p:cNvSpPr txBox="1"/>
          <p:nvPr/>
        </p:nvSpPr>
        <p:spPr>
          <a:xfrm>
            <a:off x="4300957" y="9290462"/>
            <a:ext cx="1563248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堺万博</a:t>
            </a:r>
            <a:r>
              <a:rPr lang="en-US" altLang="ja-JP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lang="en-US" altLang="ja-JP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</a:t>
            </a:r>
            <a:endParaRPr kumimoji="1" lang="ja-JP" altLang="en-US" sz="142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A1D3B49-890D-4F6B-A0EA-5ED2F9F408E6}"/>
              </a:ext>
            </a:extLst>
          </p:cNvPr>
          <p:cNvSpPr txBox="1"/>
          <p:nvPr/>
        </p:nvSpPr>
        <p:spPr>
          <a:xfrm>
            <a:off x="3032102" y="6757408"/>
            <a:ext cx="1734700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尼崎万博</a:t>
            </a:r>
            <a:r>
              <a:rPr lang="en-US" altLang="ja-JP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lang="en-US" altLang="ja-JP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</a:t>
            </a:r>
            <a:endParaRPr kumimoji="1" lang="ja-JP" altLang="en-US" sz="142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52D4237-7526-4851-B3CE-A1C599B0F96A}"/>
              </a:ext>
            </a:extLst>
          </p:cNvPr>
          <p:cNvSpPr txBox="1"/>
          <p:nvPr/>
        </p:nvSpPr>
        <p:spPr>
          <a:xfrm>
            <a:off x="3211016" y="7172135"/>
            <a:ext cx="1734700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舞洲万博</a:t>
            </a:r>
            <a:r>
              <a:rPr lang="en-US" altLang="ja-JP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lang="en-US" altLang="ja-JP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駐車場</a:t>
            </a:r>
            <a:endParaRPr kumimoji="1" lang="ja-JP" altLang="en-US" sz="142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889733B-391A-4EA6-9250-4797A652FA68}"/>
              </a:ext>
            </a:extLst>
          </p:cNvPr>
          <p:cNvSpPr txBox="1"/>
          <p:nvPr/>
        </p:nvSpPr>
        <p:spPr>
          <a:xfrm>
            <a:off x="3814280" y="7811404"/>
            <a:ext cx="750988" cy="218842"/>
          </a:xfrm>
          <a:prstGeom prst="rect">
            <a:avLst/>
          </a:prstGeom>
          <a:solidFill>
            <a:srgbClr val="FFFFFF">
              <a:alpha val="15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422" dirty="0">
                <a:latin typeface="Meiryo UI" panose="020B0604030504040204" pitchFamily="50" charset="-128"/>
                <a:ea typeface="Meiryo UI" panose="020B0604030504040204" pitchFamily="50" charset="-128"/>
              </a:rPr>
              <a:t>万博会場</a:t>
            </a:r>
          </a:p>
        </p:txBody>
      </p:sp>
    </p:spTree>
    <p:extLst>
      <p:ext uri="{BB962C8B-B14F-4D97-AF65-F5344CB8AC3E}">
        <p14:creationId xmlns:p14="http://schemas.microsoft.com/office/powerpoint/2010/main" val="414684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569</Words>
  <Application>Microsoft Office PowerPoint</Application>
  <PresentationFormat>ユーザー設定</PresentationFormat>
  <Paragraphs>74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31</cp:revision>
  <cp:lastPrinted>2024-08-01T02:12:20Z</cp:lastPrinted>
  <dcterms:created xsi:type="dcterms:W3CDTF">2024-06-24T06:23:23Z</dcterms:created>
  <dcterms:modified xsi:type="dcterms:W3CDTF">2024-08-07T06:59:54Z</dcterms:modified>
</cp:coreProperties>
</file>