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sldIdLst>
    <p:sldId id="141169266" r:id="rId3"/>
    <p:sldId id="141169711" r:id="rId4"/>
    <p:sldId id="141169725" r:id="rId5"/>
    <p:sldId id="141169705" r:id="rId6"/>
    <p:sldId id="141169702" r:id="rId7"/>
    <p:sldId id="141169726" r:id="rId8"/>
    <p:sldId id="141169727" r:id="rId9"/>
    <p:sldId id="141169717" r:id="rId10"/>
    <p:sldId id="141169709" r:id="rId11"/>
    <p:sldId id="141169686"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D8BEEC"/>
    <a:srgbClr val="4472C4"/>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4660"/>
  </p:normalViewPr>
  <p:slideViewPr>
    <p:cSldViewPr snapToGrid="0">
      <p:cViewPr varScale="1">
        <p:scale>
          <a:sx n="99" d="100"/>
          <a:sy n="99" d="100"/>
        </p:scale>
        <p:origin x="120"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861736-772F-94EC-4B89-F0A21DF1B78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034ABA4-EF5B-B700-DD0D-FE66DBEB69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2A1BB74-AD0F-B47A-AE8A-BC3E9D7FB8A0}"/>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40E1BEDC-E913-C613-823F-5F27CC8D4D1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930744-7A27-B02A-A4A9-1E13CE38D61E}"/>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138259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CBD85C-B9C0-3924-8FAB-FDCF50D242F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2745026-9CDA-197D-B516-53FE4261CED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8A40BF3-BDBE-EA49-2EDE-4CB853910F16}"/>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A4EC6BEF-7313-09BC-B6DB-062D502E90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1FB06A-4250-EF1E-052C-887378F214F0}"/>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92625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6EDDFA4-8346-8A38-C0A3-3D3860E80F3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FF6EA3-C350-C951-697E-F24FB3FB529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5183F6-B383-2E54-4DAC-208118E865F9}"/>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0288C95E-73F3-18D5-B1A6-6905F50787F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62F4C9-8A05-75AA-D7AA-B41527DE7C37}"/>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2335763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00238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74727" y="6356350"/>
            <a:ext cx="2743200" cy="365125"/>
          </a:xfrm>
          <a:prstGeom prst="rect">
            <a:avLst/>
          </a:prstGeo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4195124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897800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7657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169604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1428997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0131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4591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E767FE-784D-A265-C92A-02F329C71C8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E07CE3-5F4D-7C37-23EA-E52BF53214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76E01D-CB57-3BD6-092B-06C7D18F03C7}"/>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68470CDC-5DE0-CFAE-E7CE-3A56D69D3E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4A0369-4A7E-AABD-905A-08EBF2A8DC2E}"/>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255381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066031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452195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844511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1"/>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1752886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E115C8-BD77-3B12-9F87-4C8DA200828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3C1222-0A11-F455-C7AF-809EE48637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22090CC-44A9-5F42-3C7B-658D25CFBF22}"/>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3BF4DC2B-FCA2-8D82-7EE4-F3BD6EEBDA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864C59-26AB-3419-89FB-AECD6FD412BE}"/>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271869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6CA17-CAC9-2C58-2315-00BA3F5A01A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13C660-C614-ABF8-B18C-24193291716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AF591F5-5C46-5F3A-D452-50F2074B51E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3E7F404-04CE-DBC3-BFD6-8926097011CA}"/>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AD7D72CC-40D2-9A41-0A36-CCD65EA089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45D98F-B22B-DABB-D2AA-6FFB80F1062D}"/>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1241312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7391F5-160F-61BF-B1A6-DD9325FA86E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2EB08F-04A7-80B9-5077-53114AC9F3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C9F06AE-FAF7-9E04-6DFB-F14B2F97939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5E7D882-4214-F18A-702F-2E45BB390F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0D6ABEA-51A6-78A6-C765-649C7BA999A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DD20338-8F26-CA17-58E1-467689D32D12}"/>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8" name="フッター プレースホルダー 7">
            <a:extLst>
              <a:ext uri="{FF2B5EF4-FFF2-40B4-BE49-F238E27FC236}">
                <a16:creationId xmlns:a16="http://schemas.microsoft.com/office/drawing/2014/main" id="{0566CEC1-AF5E-020A-A38C-F6C40BF25FA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B545A66-A1D5-4B95-9FF0-71C1DB95F755}"/>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226210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BB921-189A-6B29-5A5C-779382E7DE0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F77C066-AA0D-E23C-7255-D7382C1883D2}"/>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4" name="フッター プレースホルダー 3">
            <a:extLst>
              <a:ext uri="{FF2B5EF4-FFF2-40B4-BE49-F238E27FC236}">
                <a16:creationId xmlns:a16="http://schemas.microsoft.com/office/drawing/2014/main" id="{C1B09D47-E7E7-1076-9931-F404B4D77B0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B2D8097-97D0-136A-4DA8-622FDEF57349}"/>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50971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D4541C8-DD12-892C-4647-C9C5787B650D}"/>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3" name="フッター プレースホルダー 2">
            <a:extLst>
              <a:ext uri="{FF2B5EF4-FFF2-40B4-BE49-F238E27FC236}">
                <a16:creationId xmlns:a16="http://schemas.microsoft.com/office/drawing/2014/main" id="{2A882F3B-E714-D756-4228-7A1C8656F55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BF51EB9-2DB5-B9CB-85B6-AB64CE498D1C}"/>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7966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35EFEB-A8FC-6085-1284-5693A444961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391215C-73FD-A4AE-0280-78AF4B3C9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FACD562-6BFF-E9BD-DFA4-8AD3B1F92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2560A91-39B2-82F4-A7D8-28237ECF2C3D}"/>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157DC204-0C40-6690-1B06-68F915C4D09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F07DBFF-ED3B-6A92-9011-F73898F344C6}"/>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175431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BC1EB1-ADF7-AA38-7CB6-2CB8D197787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E4C4CC7-2DC6-A358-977A-C34DEA3C84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463C87E-476A-B00C-6DF1-F483751ADA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5F8578-55C4-52A1-946A-C9020ABCB000}"/>
              </a:ext>
            </a:extLst>
          </p:cNvPr>
          <p:cNvSpPr>
            <a:spLocks noGrp="1"/>
          </p:cNvSpPr>
          <p:nvPr>
            <p:ph type="dt" sz="half" idx="10"/>
          </p:nvPr>
        </p:nvSpPr>
        <p:spPr/>
        <p:txBody>
          <a:bodyPr/>
          <a:lstStyle/>
          <a:p>
            <a:fld id="{A688F2EA-28E6-4ABA-A690-41C5B540F99A}" type="datetimeFigureOut">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D5C1165E-8526-E074-3E5B-498C0E88D4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360C0B-FAB4-B8A0-E1CC-3A1B3F198AB8}"/>
              </a:ext>
            </a:extLst>
          </p:cNvPr>
          <p:cNvSpPr>
            <a:spLocks noGrp="1"/>
          </p:cNvSpPr>
          <p:nvPr>
            <p:ph type="sldNum" sz="quarter" idx="12"/>
          </p:nvPr>
        </p:nvSpPr>
        <p:spPr/>
        <p:txBody>
          <a:body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10890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2438C9F-C34C-CCD9-4DEB-FAC0B00B01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D11FA5-6374-E50A-B659-0AAE676A25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9EA811-6AAC-23EB-4D8D-8FA06A3FA3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8F2EA-28E6-4ABA-A690-41C5B540F99A}" type="datetimeFigureOut">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1B91304F-7221-0983-E2E0-366ED81BE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58945A7-6F93-47F6-AA9C-F264A82E5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C3860-58C9-4D56-B7C4-BEE981516D66}" type="slidenum">
              <a:rPr kumimoji="1" lang="ja-JP" altLang="en-US" smtClean="0"/>
              <a:t>‹#›</a:t>
            </a:fld>
            <a:endParaRPr kumimoji="1" lang="ja-JP" altLang="en-US"/>
          </a:p>
        </p:txBody>
      </p:sp>
    </p:spTree>
    <p:extLst>
      <p:ext uri="{BB962C8B-B14F-4D97-AF65-F5344CB8AC3E}">
        <p14:creationId xmlns:p14="http://schemas.microsoft.com/office/powerpoint/2010/main" val="3678471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14F30FD-3EB4-C18F-B5FE-1D5D866EDC9D}"/>
              </a:ext>
            </a:extLst>
          </p:cNvPr>
          <p:cNvSpPr>
            <a:spLocks noGrp="1"/>
          </p:cNvSpPr>
          <p:nvPr>
            <p:ph type="sldNum" sz="quarter" idx="4"/>
          </p:nvPr>
        </p:nvSpPr>
        <p:spPr>
          <a:xfrm>
            <a:off x="9448800" y="6342496"/>
            <a:ext cx="2743200" cy="365125"/>
          </a:xfrm>
          <a:prstGeom prst="rect">
            <a:avLst/>
          </a:prstGeom>
        </p:spPr>
        <p:txBody>
          <a:bodyPr vert="horz" lIns="91440" tIns="45720" rIns="91440" bIns="45720" rtlCol="0" anchor="ctr"/>
          <a:lstStyle>
            <a:lvl1pPr algn="r">
              <a:defRPr sz="1800" b="1">
                <a:solidFill>
                  <a:schemeClr val="tx1"/>
                </a:solidFill>
                <a:latin typeface="BIZ UDPゴシック" panose="020B0400000000000000" pitchFamily="50" charset="-128"/>
                <a:ea typeface="BIZ UDPゴシック" panose="020B0400000000000000" pitchFamily="50" charset="-128"/>
              </a:defRPr>
            </a:lvl1pPr>
          </a:lstStyle>
          <a:p>
            <a:fld id="{D687FDCD-7579-4A71-8560-AB57563AEE7A}" type="slidenum">
              <a:rPr kumimoji="1" lang="ja-JP" altLang="en-US" smtClean="0"/>
              <a:pPr/>
              <a:t>‹#›</a:t>
            </a:fld>
            <a:endParaRPr kumimoji="1" lang="ja-JP" altLang="en-US"/>
          </a:p>
        </p:txBody>
      </p:sp>
    </p:spTree>
    <p:extLst>
      <p:ext uri="{BB962C8B-B14F-4D97-AF65-F5344CB8AC3E}">
        <p14:creationId xmlns:p14="http://schemas.microsoft.com/office/powerpoint/2010/main" val="516965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4070" y="2583259"/>
            <a:ext cx="11383617" cy="1059759"/>
          </a:xfrm>
        </p:spPr>
        <p:txBody>
          <a:bodyPr>
            <a:normAutofit/>
          </a:bodyPr>
          <a:lstStyle/>
          <a:p>
            <a:pPr algn="ctr">
              <a:lnSpc>
                <a:spcPts val="3321"/>
              </a:lnSpc>
              <a:spcBef>
                <a:spcPts val="1139"/>
              </a:spcBef>
            </a:pPr>
            <a:br>
              <a:rPr lang="en-US" altLang="ja-JP" sz="32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br>
            <a:r>
              <a:rPr lang="ja-JP" altLang="en-US" sz="32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副首都ビジョンで示す法整備について</a:t>
            </a:r>
          </a:p>
        </p:txBody>
      </p:sp>
      <p:sp>
        <p:nvSpPr>
          <p:cNvPr id="5" name="サブタイトル 4"/>
          <p:cNvSpPr>
            <a:spLocks noGrp="1"/>
          </p:cNvSpPr>
          <p:nvPr>
            <p:ph type="subTitle" idx="1"/>
          </p:nvPr>
        </p:nvSpPr>
        <p:spPr>
          <a:xfrm>
            <a:off x="384312" y="5576655"/>
            <a:ext cx="11383618" cy="369458"/>
          </a:xfrm>
        </p:spPr>
        <p:txBody>
          <a:bodyPr>
            <a:noAutofit/>
          </a:bodyPr>
          <a:lstStyle/>
          <a:p>
            <a:pPr marL="0" indent="0" algn="ctr">
              <a:buNone/>
            </a:pPr>
            <a:r>
              <a:rPr lang="ja-JP" altLang="en-US"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384313" y="199245"/>
            <a:ext cx="11383618"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709"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p:cNvCxnSpPr>
            <a:cxnSpLocks/>
          </p:cNvCxnSpPr>
          <p:nvPr/>
        </p:nvCxnSpPr>
        <p:spPr>
          <a:xfrm>
            <a:off x="384313" y="3700014"/>
            <a:ext cx="113836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267200" y="568703"/>
            <a:ext cx="7500730" cy="502702"/>
          </a:xfrm>
          <a:prstGeom prst="rect">
            <a:avLst/>
          </a:prstGeom>
          <a:noFill/>
        </p:spPr>
        <p:txBody>
          <a:bodyPr wrap="square" rtlCol="0">
            <a:spAutoFit/>
          </a:bodyPr>
          <a:lstStyle/>
          <a:p>
            <a:pPr marL="0" marR="0" lvl="0" indent="0" algn="r" defTabSz="457200" rtl="0" eaLnBrk="1" fontAlgn="auto" latinLnBrk="0" hangingPunct="1">
              <a:lnSpc>
                <a:spcPts val="16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2024</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８</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７</a:t>
            </a:r>
            <a:endPar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r" defTabSz="457200"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第９回 国への働きかけに向けた副首都化を後押しする仕組みづくりに関する意見交換会</a:t>
            </a:r>
            <a:endParaRPr kumimoji="1"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10079795" y="1122363"/>
            <a:ext cx="1688135" cy="618087"/>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資料２</a:t>
            </a:r>
            <a:endParaRPr kumimoji="1" lang="en-US" altLang="ja-JP" sz="2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26673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4EE8A26-45CA-AEFF-8B4E-095A36D41C1C}"/>
              </a:ext>
            </a:extLst>
          </p:cNvPr>
          <p:cNvSpPr/>
          <p:nvPr/>
        </p:nvSpPr>
        <p:spPr>
          <a:xfrm>
            <a:off x="213403" y="649717"/>
            <a:ext cx="11959796" cy="98099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かつて「首都」を東京都と定義する法律（首都建設法）があったが、現在は廃止されている。</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現行法律の名称で、「首都」という言葉を使っているのは、「首都圏整備法」や「首都直下地震対策特措法」などが存在。</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いずれの</a:t>
            </a:r>
            <a:r>
              <a:rPr lang="ja-JP" altLang="en-US" sz="1600" dirty="0">
                <a:solidFill>
                  <a:prstClr val="black"/>
                </a:solidFill>
                <a:latin typeface="BIZ UDゴシック" panose="020B0400000000000000" pitchFamily="49" charset="-128"/>
                <a:ea typeface="BIZ UDゴシック" panose="020B0400000000000000" pitchFamily="49" charset="-128"/>
              </a:rPr>
              <a:t>法律</a:t>
            </a: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においても、東京都と周辺の複数の県を「首都圏」や「東京圏」として指定している。</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6" name="表 2">
            <a:extLst>
              <a:ext uri="{FF2B5EF4-FFF2-40B4-BE49-F238E27FC236}">
                <a16:creationId xmlns:a16="http://schemas.microsoft.com/office/drawing/2014/main" id="{A0E5FC31-7B6A-77B7-BC61-54EF15DBB99F}"/>
              </a:ext>
            </a:extLst>
          </p:cNvPr>
          <p:cNvGraphicFramePr>
            <a:graphicFrameLocks noGrp="1"/>
          </p:cNvGraphicFramePr>
          <p:nvPr>
            <p:extLst>
              <p:ext uri="{D42A27DB-BD31-4B8C-83A1-F6EECF244321}">
                <p14:modId xmlns:p14="http://schemas.microsoft.com/office/powerpoint/2010/main" val="26882675"/>
              </p:ext>
            </p:extLst>
          </p:nvPr>
        </p:nvGraphicFramePr>
        <p:xfrm>
          <a:off x="213403" y="2118838"/>
          <a:ext cx="11860615" cy="2291080"/>
        </p:xfrm>
        <a:graphic>
          <a:graphicData uri="http://schemas.openxmlformats.org/drawingml/2006/table">
            <a:tbl>
              <a:tblPr firstRow="1" bandRow="1">
                <a:tableStyleId>{5940675A-B579-460E-94D1-54222C63F5DA}</a:tableStyleId>
              </a:tblPr>
              <a:tblGrid>
                <a:gridCol w="1277772">
                  <a:extLst>
                    <a:ext uri="{9D8B030D-6E8A-4147-A177-3AD203B41FA5}">
                      <a16:colId xmlns:a16="http://schemas.microsoft.com/office/drawing/2014/main" val="1476482593"/>
                    </a:ext>
                  </a:extLst>
                </a:gridCol>
                <a:gridCol w="3420000">
                  <a:extLst>
                    <a:ext uri="{9D8B030D-6E8A-4147-A177-3AD203B41FA5}">
                      <a16:colId xmlns:a16="http://schemas.microsoft.com/office/drawing/2014/main" val="850732040"/>
                    </a:ext>
                  </a:extLst>
                </a:gridCol>
                <a:gridCol w="4881489">
                  <a:extLst>
                    <a:ext uri="{9D8B030D-6E8A-4147-A177-3AD203B41FA5}">
                      <a16:colId xmlns:a16="http://schemas.microsoft.com/office/drawing/2014/main" val="3727783968"/>
                    </a:ext>
                  </a:extLst>
                </a:gridCol>
                <a:gridCol w="2281354">
                  <a:extLst>
                    <a:ext uri="{9D8B030D-6E8A-4147-A177-3AD203B41FA5}">
                      <a16:colId xmlns:a16="http://schemas.microsoft.com/office/drawing/2014/main" val="2146982425"/>
                    </a:ext>
                  </a:extLst>
                </a:gridCol>
              </a:tblGrid>
              <a:tr h="370840">
                <a:tc>
                  <a:txBody>
                    <a:bodyPr/>
                    <a:lstStyle/>
                    <a:p>
                      <a:endParaRPr kumimoji="1" lang="ja-JP" altLang="en-US" sz="120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目的</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定義</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備考</a:t>
                      </a:r>
                    </a:p>
                  </a:txBody>
                  <a:tcPr anchor="ctr"/>
                </a:tc>
                <a:extLst>
                  <a:ext uri="{0D108BD9-81ED-4DB2-BD59-A6C34878D82A}">
                    <a16:rowId xmlns:a16="http://schemas.microsoft.com/office/drawing/2014/main" val="1043938186"/>
                  </a:ext>
                </a:extLst>
              </a:tr>
              <a:tr h="370840">
                <a:tc>
                  <a:txBody>
                    <a:bodyPr/>
                    <a:lstStyle/>
                    <a:p>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廃止</a:t>
                      </a:r>
                      <a:r>
                        <a:rPr kumimoji="1" lang="en-US" altLang="ja-JP" sz="1200" dirty="0">
                          <a:latin typeface="BIZ UDゴシック" panose="020B0400000000000000" pitchFamily="49" charset="-128"/>
                          <a:ea typeface="BIZ UDゴシック" panose="020B0400000000000000" pitchFamily="49" charset="-128"/>
                        </a:rPr>
                        <a:t>※</a:t>
                      </a:r>
                    </a:p>
                    <a:p>
                      <a:r>
                        <a:rPr kumimoji="1" lang="ja-JP" altLang="en-US" sz="1200" dirty="0">
                          <a:latin typeface="BIZ UDゴシック" panose="020B0400000000000000" pitchFamily="49" charset="-128"/>
                          <a:ea typeface="BIZ UDゴシック" panose="020B0400000000000000" pitchFamily="49" charset="-128"/>
                        </a:rPr>
                        <a:t>首都建設法</a:t>
                      </a:r>
                      <a:endParaRPr kumimoji="1" lang="en-US" altLang="ja-JP" sz="12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1950</a:t>
                      </a:r>
                      <a:r>
                        <a:rPr kumimoji="1" lang="ja-JP" altLang="en-US" sz="1200" dirty="0">
                          <a:latin typeface="BIZ UDゴシック" panose="020B0400000000000000" pitchFamily="49" charset="-128"/>
                          <a:ea typeface="BIZ UDゴシック" panose="020B0400000000000000" pitchFamily="49" charset="-128"/>
                        </a:rPr>
                        <a:t>年公布</a:t>
                      </a:r>
                    </a:p>
                  </a:txBody>
                  <a:tcPr/>
                </a:tc>
                <a:tc>
                  <a:txBody>
                    <a:bodyPr/>
                    <a:lstStyle/>
                    <a:p>
                      <a:pPr marL="171450" indent="-171450" algn="l">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東京都を首都としての機能を発揮し得るよう計画し、建設すること。</a:t>
                      </a:r>
                    </a:p>
                  </a:txBody>
                  <a:tcPr anchor="ctr"/>
                </a:tc>
                <a:tc>
                  <a:txBody>
                    <a:bodyPr/>
                    <a:lstStyle/>
                    <a:p>
                      <a:pPr algn="l"/>
                      <a:r>
                        <a:rPr kumimoji="1" lang="ja-JP" altLang="en-US" sz="1200" dirty="0">
                          <a:latin typeface="BIZ UDゴシック" panose="020B0400000000000000" pitchFamily="49" charset="-128"/>
                          <a:ea typeface="BIZ UDゴシック" panose="020B0400000000000000" pitchFamily="49" charset="-128"/>
                        </a:rPr>
                        <a:t>○首都＝東京都</a:t>
                      </a:r>
                    </a:p>
                  </a:txBody>
                  <a:tcPr anchor="ctr"/>
                </a:tc>
                <a:tc>
                  <a:txBody>
                    <a:bodyPr/>
                    <a:lstStyle/>
                    <a:p>
                      <a:pPr algn="l"/>
                      <a:r>
                        <a:rPr kumimoji="1" lang="en-US" altLang="ja-JP" sz="1200" dirty="0">
                          <a:latin typeface="BIZ UDゴシック" panose="020B0400000000000000" pitchFamily="49" charset="-128"/>
                          <a:ea typeface="BIZ UDゴシック" panose="020B0400000000000000" pitchFamily="49" charset="-128"/>
                        </a:rPr>
                        <a:t>1956</a:t>
                      </a:r>
                      <a:r>
                        <a:rPr kumimoji="1" lang="ja-JP" altLang="en-US" sz="1200" dirty="0">
                          <a:latin typeface="BIZ UDゴシック" panose="020B0400000000000000" pitchFamily="49" charset="-128"/>
                          <a:ea typeface="BIZ UDゴシック" panose="020B0400000000000000" pitchFamily="49" charset="-128"/>
                        </a:rPr>
                        <a:t>年の首都圏</a:t>
                      </a:r>
                      <a:r>
                        <a:rPr kumimoji="1" lang="ja-JP" altLang="en-US" sz="1200">
                          <a:latin typeface="BIZ UDゴシック" panose="020B0400000000000000" pitchFamily="49" charset="-128"/>
                          <a:ea typeface="BIZ UDゴシック" panose="020B0400000000000000" pitchFamily="49" charset="-128"/>
                        </a:rPr>
                        <a:t>整備法の成立に</a:t>
                      </a:r>
                      <a:r>
                        <a:rPr kumimoji="1" lang="ja-JP" altLang="en-US" sz="1200" dirty="0">
                          <a:latin typeface="BIZ UDゴシック" panose="020B0400000000000000" pitchFamily="49" charset="-128"/>
                          <a:ea typeface="BIZ UDゴシック" panose="020B0400000000000000" pitchFamily="49" charset="-128"/>
                        </a:rPr>
                        <a:t>より廃止</a:t>
                      </a:r>
                    </a:p>
                  </a:txBody>
                  <a:tcPr anchor="ctr"/>
                </a:tc>
                <a:extLst>
                  <a:ext uri="{0D108BD9-81ED-4DB2-BD59-A6C34878D82A}">
                    <a16:rowId xmlns:a16="http://schemas.microsoft.com/office/drawing/2014/main" val="1350413248"/>
                  </a:ext>
                </a:extLst>
              </a:tr>
              <a:tr h="370840">
                <a:tc>
                  <a:txBody>
                    <a:bodyPr/>
                    <a:lstStyle/>
                    <a:p>
                      <a:r>
                        <a:rPr kumimoji="1" lang="ja-JP" altLang="en-US" sz="1200" dirty="0">
                          <a:latin typeface="BIZ UDゴシック" panose="020B0400000000000000" pitchFamily="49" charset="-128"/>
                          <a:ea typeface="BIZ UDゴシック" panose="020B0400000000000000" pitchFamily="49" charset="-128"/>
                        </a:rPr>
                        <a:t>首都圏整備法</a:t>
                      </a:r>
                      <a:endParaRPr kumimoji="1" lang="en-US" altLang="ja-JP" sz="12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1956</a:t>
                      </a:r>
                      <a:r>
                        <a:rPr kumimoji="1" lang="ja-JP" altLang="en-US" sz="1200" dirty="0">
                          <a:latin typeface="BIZ UDゴシック" panose="020B0400000000000000" pitchFamily="49" charset="-128"/>
                          <a:ea typeface="BIZ UDゴシック" panose="020B0400000000000000" pitchFamily="49" charset="-128"/>
                        </a:rPr>
                        <a:t>年公布</a:t>
                      </a:r>
                    </a:p>
                  </a:txBody>
                  <a:tcPr/>
                </a:tc>
                <a:tc>
                  <a:txBody>
                    <a:bodyPr/>
                    <a:lstStyle/>
                    <a:p>
                      <a:pPr marL="171450" indent="-171450">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わが国の政治、経済、文化等の中心としてふさわしい首都圏の建設とその秩序ある発展</a:t>
                      </a:r>
                    </a:p>
                  </a:txBody>
                  <a:tcPr/>
                </a:tc>
                <a:tc>
                  <a:txBody>
                    <a:bodyPr/>
                    <a:lstStyle/>
                    <a:p>
                      <a:r>
                        <a:rPr kumimoji="1" lang="zh-TW" altLang="en-US" sz="1200" dirty="0">
                          <a:latin typeface="BIZ UDゴシック" panose="020B0400000000000000" pitchFamily="49" charset="-128"/>
                          <a:ea typeface="BIZ UDゴシック" panose="020B0400000000000000" pitchFamily="49" charset="-128"/>
                        </a:rPr>
                        <a:t>○首都圏＝東京都</a:t>
                      </a:r>
                      <a:r>
                        <a:rPr kumimoji="1" lang="ja-JP" altLang="en-US" sz="1200" dirty="0">
                          <a:latin typeface="BIZ UDゴシック" panose="020B0400000000000000" pitchFamily="49" charset="-128"/>
                          <a:ea typeface="BIZ UDゴシック" panose="020B0400000000000000" pitchFamily="49" charset="-128"/>
                        </a:rPr>
                        <a:t>及び政令で定める周辺地域</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（政令で、</a:t>
                      </a:r>
                      <a:r>
                        <a:rPr kumimoji="1" lang="zh-TW" altLang="en-US" sz="1200" dirty="0">
                          <a:latin typeface="BIZ UDゴシック" panose="020B0400000000000000" pitchFamily="49" charset="-128"/>
                          <a:ea typeface="BIZ UDゴシック" panose="020B0400000000000000" pitchFamily="49" charset="-128"/>
                        </a:rPr>
                        <a:t>埼玉県、千葉県、神奈川県、茨城県、群馬県、栃木県、</a:t>
                      </a:r>
                      <a:endParaRPr kumimoji="1" lang="en-US" altLang="zh-TW"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a:t>
                      </a:r>
                      <a:r>
                        <a:rPr kumimoji="1" lang="zh-TW" altLang="en-US" sz="1200" dirty="0">
                          <a:latin typeface="BIZ UDゴシック" panose="020B0400000000000000" pitchFamily="49" charset="-128"/>
                          <a:ea typeface="BIZ UDゴシック" panose="020B0400000000000000" pitchFamily="49" charset="-128"/>
                        </a:rPr>
                        <a:t>山梨県</a:t>
                      </a:r>
                      <a:r>
                        <a:rPr kumimoji="1" lang="ja-JP" altLang="en-US" sz="1200" dirty="0">
                          <a:latin typeface="BIZ UDゴシック" panose="020B0400000000000000" pitchFamily="49" charset="-128"/>
                          <a:ea typeface="BIZ UDゴシック" panose="020B0400000000000000" pitchFamily="49" charset="-128"/>
                        </a:rPr>
                        <a:t>を指定）</a:t>
                      </a:r>
                    </a:p>
                  </a:txBody>
                  <a:tcPr/>
                </a:tc>
                <a:tc>
                  <a:txBody>
                    <a:bodyPr/>
                    <a:lstStyle/>
                    <a:p>
                      <a:endParaRPr kumimoji="1" lang="ja-JP" altLang="en-US" sz="12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123179436"/>
                  </a:ext>
                </a:extLst>
              </a:tr>
              <a:tr h="370840">
                <a:tc>
                  <a:txBody>
                    <a:bodyPr/>
                    <a:lstStyle/>
                    <a:p>
                      <a:r>
                        <a:rPr kumimoji="1" lang="ja-JP" altLang="en-US" sz="1200" dirty="0">
                          <a:latin typeface="BIZ UDゴシック" panose="020B0400000000000000" pitchFamily="49" charset="-128"/>
                          <a:ea typeface="BIZ UDゴシック" panose="020B0400000000000000" pitchFamily="49" charset="-128"/>
                        </a:rPr>
                        <a:t>首都直下地震対策特措法</a:t>
                      </a:r>
                      <a:endParaRPr kumimoji="1" lang="en-US" altLang="ja-JP" sz="12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2013</a:t>
                      </a:r>
                      <a:r>
                        <a:rPr kumimoji="1" lang="ja-JP" altLang="en-US" sz="1200" dirty="0">
                          <a:latin typeface="BIZ UDゴシック" panose="020B0400000000000000" pitchFamily="49" charset="-128"/>
                          <a:ea typeface="BIZ UDゴシック" panose="020B0400000000000000" pitchFamily="49" charset="-128"/>
                        </a:rPr>
                        <a:t>年公布</a:t>
                      </a:r>
                    </a:p>
                  </a:txBody>
                  <a:tcPr/>
                </a:tc>
                <a:tc>
                  <a:txBody>
                    <a:bodyPr/>
                    <a:lstStyle/>
                    <a:p>
                      <a:pPr marL="171450" indent="-171450">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首都直下地震が発生した場合において首都中枢機能の維持</a:t>
                      </a:r>
                      <a:endParaRPr kumimoji="1" lang="en-US" altLang="ja-JP" sz="12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首都直下地震に係る地震防災対策の推進</a:t>
                      </a:r>
                    </a:p>
                  </a:txBody>
                  <a:tcPr/>
                </a:tc>
                <a:tc>
                  <a:txBody>
                    <a:bodyPr/>
                    <a:lstStyle/>
                    <a:p>
                      <a:r>
                        <a:rPr kumimoji="1" lang="ja-JP" altLang="en-US" sz="1200" dirty="0">
                          <a:latin typeface="BIZ UDゴシック" panose="020B0400000000000000" pitchFamily="49" charset="-128"/>
                          <a:ea typeface="BIZ UDゴシック" panose="020B0400000000000000" pitchFamily="49" charset="-128"/>
                        </a:rPr>
                        <a:t>○首都直下地震＝</a:t>
                      </a:r>
                      <a:r>
                        <a:rPr kumimoji="1" lang="ja-JP" altLang="en-US" sz="1200" u="none" dirty="0">
                          <a:latin typeface="BIZ UDゴシック" panose="020B0400000000000000" pitchFamily="49" charset="-128"/>
                          <a:ea typeface="BIZ UDゴシック" panose="020B0400000000000000" pitchFamily="49" charset="-128"/>
                        </a:rPr>
                        <a:t>東京圏及び</a:t>
                      </a:r>
                      <a:r>
                        <a:rPr kumimoji="1" lang="ja-JP" altLang="en-US" sz="1200" dirty="0">
                          <a:latin typeface="BIZ UDゴシック" panose="020B0400000000000000" pitchFamily="49" charset="-128"/>
                          <a:ea typeface="BIZ UDゴシック" panose="020B0400000000000000" pitchFamily="49" charset="-128"/>
                        </a:rPr>
                        <a:t>その周辺の地域における大規模な地震</a:t>
                      </a:r>
                    </a:p>
                    <a:p>
                      <a:r>
                        <a:rPr kumimoji="1" lang="ja-JP" altLang="en-US" sz="1200" dirty="0">
                          <a:latin typeface="BIZ UDゴシック" panose="020B0400000000000000" pitchFamily="49" charset="-128"/>
                          <a:ea typeface="BIZ UDゴシック" panose="020B0400000000000000" pitchFamily="49" charset="-128"/>
                        </a:rPr>
                        <a:t> （東京圏＝東京都、埼玉県、千葉県、神奈川県、茨城県のうち、政</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令で定める区域）</a:t>
                      </a:r>
                    </a:p>
                  </a:txBody>
                  <a:tcPr/>
                </a:tc>
                <a:tc>
                  <a:txBody>
                    <a:bodyPr/>
                    <a:lstStyle/>
                    <a:p>
                      <a:endParaRPr kumimoji="1" lang="ja-JP" altLang="en-US" sz="12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444299398"/>
                  </a:ext>
                </a:extLst>
              </a:tr>
            </a:tbl>
          </a:graphicData>
        </a:graphic>
      </p:graphicFrame>
      <p:sp>
        <p:nvSpPr>
          <p:cNvPr id="7" name="テキスト ボックス 6">
            <a:extLst>
              <a:ext uri="{FF2B5EF4-FFF2-40B4-BE49-F238E27FC236}">
                <a16:creationId xmlns:a16="http://schemas.microsoft.com/office/drawing/2014/main" id="{E7FED4D6-8679-0605-7A4D-60A6520DF41C}"/>
              </a:ext>
            </a:extLst>
          </p:cNvPr>
          <p:cNvSpPr txBox="1"/>
          <p:nvPr/>
        </p:nvSpPr>
        <p:spPr>
          <a:xfrm>
            <a:off x="18801" y="1784192"/>
            <a:ext cx="517452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法令名に「首都」を用いている法律</a:t>
            </a:r>
          </a:p>
        </p:txBody>
      </p:sp>
      <p:sp>
        <p:nvSpPr>
          <p:cNvPr id="8" name="テキスト ボックス 7">
            <a:extLst>
              <a:ext uri="{FF2B5EF4-FFF2-40B4-BE49-F238E27FC236}">
                <a16:creationId xmlns:a16="http://schemas.microsoft.com/office/drawing/2014/main" id="{46FA7AFD-12BE-346D-FFC1-66F45B67D0B6}"/>
              </a:ext>
            </a:extLst>
          </p:cNvPr>
          <p:cNvSpPr txBox="1"/>
          <p:nvPr/>
        </p:nvSpPr>
        <p:spPr>
          <a:xfrm>
            <a:off x="18801" y="4563404"/>
            <a:ext cx="1186061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参考：首都圏整備法と同様に、</a:t>
            </a:r>
            <a:r>
              <a:rPr lang="ja-JP" altLang="en-US" sz="1400" b="1" dirty="0">
                <a:solidFill>
                  <a:prstClr val="black"/>
                </a:solidFill>
                <a:latin typeface="BIZ UDゴシック" panose="020B0400000000000000" pitchFamily="49" charset="-128"/>
                <a:ea typeface="BIZ UDゴシック" panose="020B0400000000000000" pitchFamily="49" charset="-128"/>
              </a:rPr>
              <a:t>大都市の中心とその周辺の府県を指定し、広域の基本的な整備の方向性を定める法律</a:t>
            </a:r>
            <a:endPar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9" name="表 2">
            <a:extLst>
              <a:ext uri="{FF2B5EF4-FFF2-40B4-BE49-F238E27FC236}">
                <a16:creationId xmlns:a16="http://schemas.microsoft.com/office/drawing/2014/main" id="{51974E36-F83F-83A1-B063-31B773E80561}"/>
              </a:ext>
            </a:extLst>
          </p:cNvPr>
          <p:cNvGraphicFramePr>
            <a:graphicFrameLocks noGrp="1"/>
          </p:cNvGraphicFramePr>
          <p:nvPr>
            <p:extLst>
              <p:ext uri="{D42A27DB-BD31-4B8C-83A1-F6EECF244321}">
                <p14:modId xmlns:p14="http://schemas.microsoft.com/office/powerpoint/2010/main" val="2974609381"/>
              </p:ext>
            </p:extLst>
          </p:nvPr>
        </p:nvGraphicFramePr>
        <p:xfrm>
          <a:off x="194602" y="4954813"/>
          <a:ext cx="11802794" cy="1651000"/>
        </p:xfrm>
        <a:graphic>
          <a:graphicData uri="http://schemas.openxmlformats.org/drawingml/2006/table">
            <a:tbl>
              <a:tblPr firstRow="1" bandRow="1">
                <a:tableStyleId>{5940675A-B579-460E-94D1-54222C63F5DA}</a:tableStyleId>
              </a:tblPr>
              <a:tblGrid>
                <a:gridCol w="1277772">
                  <a:extLst>
                    <a:ext uri="{9D8B030D-6E8A-4147-A177-3AD203B41FA5}">
                      <a16:colId xmlns:a16="http://schemas.microsoft.com/office/drawing/2014/main" val="1476482593"/>
                    </a:ext>
                  </a:extLst>
                </a:gridCol>
                <a:gridCol w="3362179">
                  <a:extLst>
                    <a:ext uri="{9D8B030D-6E8A-4147-A177-3AD203B41FA5}">
                      <a16:colId xmlns:a16="http://schemas.microsoft.com/office/drawing/2014/main" val="850732040"/>
                    </a:ext>
                  </a:extLst>
                </a:gridCol>
                <a:gridCol w="4881489">
                  <a:extLst>
                    <a:ext uri="{9D8B030D-6E8A-4147-A177-3AD203B41FA5}">
                      <a16:colId xmlns:a16="http://schemas.microsoft.com/office/drawing/2014/main" val="3727783968"/>
                    </a:ext>
                  </a:extLst>
                </a:gridCol>
                <a:gridCol w="2281354">
                  <a:extLst>
                    <a:ext uri="{9D8B030D-6E8A-4147-A177-3AD203B41FA5}">
                      <a16:colId xmlns:a16="http://schemas.microsoft.com/office/drawing/2014/main" val="2146982425"/>
                    </a:ext>
                  </a:extLst>
                </a:gridCol>
              </a:tblGrid>
              <a:tr h="370840">
                <a:tc>
                  <a:txBody>
                    <a:bodyPr/>
                    <a:lstStyle/>
                    <a:p>
                      <a:endParaRPr kumimoji="1" lang="ja-JP" altLang="en-US" sz="120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目的</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定義</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備考</a:t>
                      </a:r>
                    </a:p>
                  </a:txBody>
                  <a:tcPr anchor="ctr"/>
                </a:tc>
                <a:extLst>
                  <a:ext uri="{0D108BD9-81ED-4DB2-BD59-A6C34878D82A}">
                    <a16:rowId xmlns:a16="http://schemas.microsoft.com/office/drawing/2014/main" val="1043938186"/>
                  </a:ext>
                </a:extLst>
              </a:tr>
              <a:tr h="612000">
                <a:tc>
                  <a:txBody>
                    <a:bodyPr/>
                    <a:lstStyle/>
                    <a:p>
                      <a:r>
                        <a:rPr kumimoji="1" lang="ja-JP" altLang="en-US" sz="1200" dirty="0">
                          <a:latin typeface="BIZ UDゴシック" panose="020B0400000000000000" pitchFamily="49" charset="-128"/>
                          <a:ea typeface="BIZ UDゴシック" panose="020B0400000000000000" pitchFamily="49" charset="-128"/>
                        </a:rPr>
                        <a:t>近畿圏整備法</a:t>
                      </a:r>
                      <a:endParaRPr kumimoji="1" lang="en-US" altLang="ja-JP" sz="12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1963</a:t>
                      </a:r>
                      <a:r>
                        <a:rPr kumimoji="1" lang="ja-JP" altLang="en-US" sz="1200" dirty="0">
                          <a:latin typeface="BIZ UDゴシック" panose="020B0400000000000000" pitchFamily="49" charset="-128"/>
                          <a:ea typeface="BIZ UDゴシック" panose="020B0400000000000000" pitchFamily="49" charset="-128"/>
                        </a:rPr>
                        <a:t>年公布</a:t>
                      </a:r>
                    </a:p>
                  </a:txBody>
                  <a:tcPr/>
                </a:tc>
                <a:tc>
                  <a:txBody>
                    <a:bodyPr/>
                    <a:lstStyle/>
                    <a:p>
                      <a:pPr marL="171450" indent="-171450" algn="l">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首都圏と並ぶわが国の経済、文化等の中心としてふさわしい近畿圏の建設とその秩序ある発展</a:t>
                      </a:r>
                    </a:p>
                  </a:txBody>
                  <a:tcPr anchor="ctr"/>
                </a:tc>
                <a:tc>
                  <a:txBody>
                    <a:bodyPr/>
                    <a:lstStyle/>
                    <a:p>
                      <a:pPr algn="l"/>
                      <a:r>
                        <a:rPr kumimoji="1" lang="ja-JP" altLang="en-US" sz="1200" dirty="0">
                          <a:latin typeface="BIZ UDゴシック" panose="020B0400000000000000" pitchFamily="49" charset="-128"/>
                          <a:ea typeface="BIZ UDゴシック" panose="020B0400000000000000" pitchFamily="49" charset="-128"/>
                        </a:rPr>
                        <a:t>○近畿圏＝福井県、三重県、滋賀県、京都府、大阪府、兵庫県、</a:t>
                      </a:r>
                      <a:endParaRPr kumimoji="1" lang="en-US" altLang="ja-JP" sz="1200" dirty="0">
                        <a:latin typeface="BIZ UDゴシック" panose="020B0400000000000000" pitchFamily="49" charset="-128"/>
                        <a:ea typeface="BIZ UDゴシック" panose="020B0400000000000000" pitchFamily="49" charset="-128"/>
                      </a:endParaRPr>
                    </a:p>
                    <a:p>
                      <a:pPr algn="l"/>
                      <a:r>
                        <a:rPr kumimoji="1" lang="ja-JP" altLang="en-US" sz="1200" dirty="0">
                          <a:latin typeface="BIZ UDゴシック" panose="020B0400000000000000" pitchFamily="49" charset="-128"/>
                          <a:ea typeface="BIZ UDゴシック" panose="020B0400000000000000" pitchFamily="49" charset="-128"/>
                        </a:rPr>
                        <a:t>　　　　　奈良県、和歌山県</a:t>
                      </a:r>
                      <a:endParaRPr kumimoji="1" lang="en-US" altLang="ja-JP" sz="1200" dirty="0">
                        <a:latin typeface="BIZ UDゴシック" panose="020B0400000000000000" pitchFamily="49" charset="-128"/>
                        <a:ea typeface="BIZ UDゴシック" panose="020B0400000000000000" pitchFamily="49" charset="-128"/>
                      </a:endParaRPr>
                    </a:p>
                  </a:txBody>
                  <a:tcPr anchor="ctr"/>
                </a:tc>
                <a:tc>
                  <a:txBody>
                    <a:bodyPr/>
                    <a:lstStyle/>
                    <a:p>
                      <a:pPr algn="l"/>
                      <a:endParaRPr kumimoji="1" lang="ja-JP" altLang="en-US" sz="12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1350413248"/>
                  </a:ext>
                </a:extLst>
              </a:tr>
              <a:tr h="612000">
                <a:tc>
                  <a:txBody>
                    <a:bodyPr/>
                    <a:lstStyle/>
                    <a:p>
                      <a:r>
                        <a:rPr kumimoji="1" lang="zh-TW" altLang="en-US" sz="1200" dirty="0">
                          <a:latin typeface="BIZ UDゴシック" panose="020B0400000000000000" pitchFamily="49" charset="-128"/>
                          <a:ea typeface="BIZ UDゴシック" panose="020B0400000000000000" pitchFamily="49" charset="-128"/>
                        </a:rPr>
                        <a:t>中部圏開発</a:t>
                      </a:r>
                      <a:endParaRPr kumimoji="1" lang="en-US" altLang="zh-TW" sz="1200" dirty="0">
                        <a:latin typeface="BIZ UDゴシック" panose="020B0400000000000000" pitchFamily="49" charset="-128"/>
                        <a:ea typeface="BIZ UDゴシック" panose="020B0400000000000000" pitchFamily="49" charset="-128"/>
                      </a:endParaRPr>
                    </a:p>
                    <a:p>
                      <a:r>
                        <a:rPr kumimoji="1" lang="zh-TW" altLang="en-US" sz="1200" dirty="0">
                          <a:latin typeface="BIZ UDゴシック" panose="020B0400000000000000" pitchFamily="49" charset="-128"/>
                          <a:ea typeface="BIZ UDゴシック" panose="020B0400000000000000" pitchFamily="49" charset="-128"/>
                        </a:rPr>
                        <a:t>整備法</a:t>
                      </a:r>
                      <a:endParaRPr kumimoji="1" lang="en-US" altLang="zh-TW" sz="12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1966</a:t>
                      </a:r>
                      <a:r>
                        <a:rPr kumimoji="1" lang="ja-JP" altLang="en-US" sz="1200" dirty="0">
                          <a:latin typeface="BIZ UDゴシック" panose="020B0400000000000000" pitchFamily="49" charset="-128"/>
                          <a:ea typeface="BIZ UDゴシック" panose="020B0400000000000000" pitchFamily="49" charset="-128"/>
                        </a:rPr>
                        <a:t>年公布</a:t>
                      </a:r>
                    </a:p>
                  </a:txBody>
                  <a:tcPr/>
                </a:tc>
                <a:tc>
                  <a:txBody>
                    <a:bodyPr/>
                    <a:lstStyle/>
                    <a:p>
                      <a:pPr marL="171450" indent="-171450" algn="l">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わが国の産業経済等において重要な地位を占めるにふさわしい中部圏の建設とその均衡ある発展</a:t>
                      </a:r>
                    </a:p>
                  </a:txBody>
                  <a:tcPr anchor="ctr"/>
                </a:tc>
                <a:tc>
                  <a:txBody>
                    <a:bodyPr/>
                    <a:lstStyle/>
                    <a:p>
                      <a:pPr algn="l"/>
                      <a:r>
                        <a:rPr kumimoji="1" lang="ja-JP" altLang="en-US" sz="1200" dirty="0">
                          <a:latin typeface="BIZ UDゴシック" panose="020B0400000000000000" pitchFamily="49" charset="-128"/>
                          <a:ea typeface="BIZ UDゴシック" panose="020B0400000000000000" pitchFamily="49" charset="-128"/>
                        </a:rPr>
                        <a:t>○中部圏＝富山県、石川県、福井県、長野県、岐阜県、静岡県、</a:t>
                      </a:r>
                      <a:endParaRPr kumimoji="1" lang="en-US" altLang="ja-JP" sz="1200" dirty="0">
                        <a:latin typeface="BIZ UDゴシック" panose="020B0400000000000000" pitchFamily="49" charset="-128"/>
                        <a:ea typeface="BIZ UDゴシック" panose="020B0400000000000000" pitchFamily="49" charset="-128"/>
                      </a:endParaRPr>
                    </a:p>
                    <a:p>
                      <a:pPr algn="l"/>
                      <a:r>
                        <a:rPr kumimoji="1" lang="ja-JP" altLang="en-US" sz="1200" dirty="0">
                          <a:latin typeface="BIZ UDゴシック" panose="020B0400000000000000" pitchFamily="49" charset="-128"/>
                          <a:ea typeface="BIZ UDゴシック" panose="020B0400000000000000" pitchFamily="49" charset="-128"/>
                        </a:rPr>
                        <a:t>　　　　　愛知県、三重県、滋賀県</a:t>
                      </a:r>
                      <a:endParaRPr kumimoji="1" lang="en-US" altLang="ja-JP" sz="1200" dirty="0">
                        <a:latin typeface="BIZ UDゴシック" panose="020B0400000000000000" pitchFamily="49" charset="-128"/>
                        <a:ea typeface="BIZ UDゴシック" panose="020B0400000000000000" pitchFamily="49" charset="-128"/>
                      </a:endParaRPr>
                    </a:p>
                  </a:txBody>
                  <a:tcPr anchor="ctr"/>
                </a:tc>
                <a:tc>
                  <a:txBody>
                    <a:bodyPr/>
                    <a:lstStyle/>
                    <a:p>
                      <a:pPr algn="l"/>
                      <a:endParaRPr kumimoji="1" lang="ja-JP" altLang="en-US" sz="1200" dirty="0">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3142249250"/>
                  </a:ext>
                </a:extLst>
              </a:tr>
            </a:tbl>
          </a:graphicData>
        </a:graphic>
      </p:graphicFrame>
      <p:sp>
        <p:nvSpPr>
          <p:cNvPr id="3" name="スライド番号プレースホルダー 7">
            <a:extLst>
              <a:ext uri="{FF2B5EF4-FFF2-40B4-BE49-F238E27FC236}">
                <a16:creationId xmlns:a16="http://schemas.microsoft.com/office/drawing/2014/main" id="{5A6D1B68-C55D-2FD1-906E-B16B716A5584}"/>
              </a:ext>
            </a:extLst>
          </p:cNvPr>
          <p:cNvSpPr>
            <a:spLocks noGrp="1"/>
          </p:cNvSpPr>
          <p:nvPr>
            <p:ph type="sldNum" sz="quarter" idx="12"/>
          </p:nvPr>
        </p:nvSpPr>
        <p:spPr>
          <a:xfrm>
            <a:off x="9541564"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９</a:t>
            </a:r>
          </a:p>
        </p:txBody>
      </p:sp>
      <p:sp>
        <p:nvSpPr>
          <p:cNvPr id="11" name="正方形/長方形 10">
            <a:extLst>
              <a:ext uri="{FF2B5EF4-FFF2-40B4-BE49-F238E27FC236}">
                <a16:creationId xmlns:a16="http://schemas.microsoft.com/office/drawing/2014/main" id="{74D9FA04-A4CA-C27F-0542-C03CDE6044AB}"/>
              </a:ext>
            </a:extLst>
          </p:cNvPr>
          <p:cNvSpPr/>
          <p:nvPr/>
        </p:nvSpPr>
        <p:spPr>
          <a:xfrm>
            <a:off x="337930" y="0"/>
            <a:ext cx="11479237" cy="492369"/>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　</a:t>
            </a:r>
            <a:r>
              <a:rPr lang="ja-JP" altLang="en-US" b="1" dirty="0">
                <a:solidFill>
                  <a:prstClr val="white"/>
                </a:solidFill>
                <a:latin typeface="BIZ UDゴシック" panose="020B0400000000000000" pitchFamily="49" charset="-128"/>
                <a:ea typeface="BIZ UDゴシック" panose="020B0400000000000000" pitchFamily="49" charset="-128"/>
                <a:cs typeface="Meiryo UI" panose="020B0604030504040204" pitchFamily="50" charset="-128"/>
              </a:rPr>
              <a:t>法律</a:t>
            </a: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名に「首都」という言葉を用いている事例</a:t>
            </a:r>
            <a:endParaRPr kumimoji="1" lang="en-US" altLang="ja-JP" sz="16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78924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7">
            <a:extLst>
              <a:ext uri="{FF2B5EF4-FFF2-40B4-BE49-F238E27FC236}">
                <a16:creationId xmlns:a16="http://schemas.microsoft.com/office/drawing/2014/main" id="{8277294B-960D-AF48-9835-36819ADF2C17}"/>
              </a:ext>
            </a:extLst>
          </p:cNvPr>
          <p:cNvSpPr>
            <a:spLocks noGrp="1"/>
          </p:cNvSpPr>
          <p:nvPr>
            <p:ph type="sldNum" sz="quarter" idx="12"/>
          </p:nvPr>
        </p:nvSpPr>
        <p:spPr>
          <a:xfrm>
            <a:off x="9448800"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１</a:t>
            </a:r>
          </a:p>
        </p:txBody>
      </p:sp>
      <p:sp>
        <p:nvSpPr>
          <p:cNvPr id="6" name="テキスト ボックス 5">
            <a:extLst>
              <a:ext uri="{FF2B5EF4-FFF2-40B4-BE49-F238E27FC236}">
                <a16:creationId xmlns:a16="http://schemas.microsoft.com/office/drawing/2014/main" id="{C63B2AB6-4508-1EC6-AF1C-98B31A1BC03E}"/>
              </a:ext>
            </a:extLst>
          </p:cNvPr>
          <p:cNvSpPr txBox="1"/>
          <p:nvPr/>
        </p:nvSpPr>
        <p:spPr>
          <a:xfrm>
            <a:off x="688267" y="1096143"/>
            <a:ext cx="11015490" cy="2688065"/>
          </a:xfrm>
          <a:prstGeom prst="rect">
            <a:avLst/>
          </a:prstGeom>
          <a:noFill/>
          <a:ln>
            <a:noFill/>
          </a:ln>
        </p:spPr>
        <p:txBody>
          <a:bodyPr wrap="square" rtlCol="0" anchor="t">
            <a:noAutofit/>
          </a:bodyPr>
          <a:lstStyle/>
          <a:p>
            <a:pPr marL="285750" marR="0" lvl="0" indent="-285750" algn="l" defTabSz="914400" rtl="0" eaLnBrk="1" fontAlgn="auto" latinLnBrk="0" hangingPunct="1">
              <a:lnSpc>
                <a:spcPct val="100000"/>
              </a:lnSpc>
              <a:spcBef>
                <a:spcPts val="600"/>
              </a:spcBef>
              <a:spcAft>
                <a:spcPts val="0"/>
              </a:spcAft>
              <a:buClrTx/>
              <a:buSzTx/>
              <a:buFont typeface="BIZ UDゴシック" panose="020B0400000000000000" pitchFamily="49" charset="-128"/>
              <a:buChar char="○"/>
              <a:tabLst/>
              <a:defRPr/>
            </a:pPr>
            <a:r>
              <a:rPr lang="ja-JP" altLang="en-US" dirty="0">
                <a:latin typeface="BIZ UDゴシック" panose="020B0400000000000000" pitchFamily="49" charset="-128"/>
                <a:ea typeface="BIZ UDゴシック" panose="020B0400000000000000" pitchFamily="49" charset="-128"/>
              </a:rPr>
              <a:t>　副首都ビジョンでは、副首都の位置づけなどをパッケージで構成した法整備を国に働きかけるという方向性を示しているが、改めて、その方向性がありうるかを確認したい。</a:t>
            </a:r>
            <a:endParaRPr lang="en-US" altLang="ja-JP" dirty="0">
              <a:latin typeface="BIZ UDゴシック" panose="020B0400000000000000" pitchFamily="49" charset="-128"/>
              <a:ea typeface="BIZ UDゴシック" panose="020B0400000000000000" pitchFamily="49" charset="-128"/>
            </a:endParaRPr>
          </a:p>
          <a:p>
            <a:pPr marL="285750" marR="0" lvl="0" indent="-285750" algn="l" defTabSz="914400" rtl="0" eaLnBrk="1" fontAlgn="auto" latinLnBrk="0" hangingPunct="1">
              <a:lnSpc>
                <a:spcPct val="100000"/>
              </a:lnSpc>
              <a:spcBef>
                <a:spcPts val="1200"/>
              </a:spcBef>
              <a:spcAft>
                <a:spcPts val="0"/>
              </a:spcAft>
              <a:buClrTx/>
              <a:buSzTx/>
              <a:buFont typeface="BIZ UDゴシック" panose="020B0400000000000000" pitchFamily="49" charset="-128"/>
              <a:buChar char="○"/>
              <a:tabLst/>
              <a:defRPr/>
            </a:pPr>
            <a:r>
              <a:rPr lang="ja-JP" altLang="en-US" dirty="0">
                <a:latin typeface="BIZ UDゴシック" panose="020B0400000000000000" pitchFamily="49" charset="-128"/>
                <a:ea typeface="BIZ UDゴシック" panose="020B0400000000000000" pitchFamily="49" charset="-128"/>
              </a:rPr>
              <a:t>　事務局では、様々に前提条件はあると考えられるものの、次の論点について検討を行った。</a:t>
            </a:r>
            <a:endParaRPr lang="en-US" altLang="ja-JP" dirty="0">
              <a:latin typeface="BIZ UDゴシック" panose="020B0400000000000000" pitchFamily="49" charset="-128"/>
              <a:ea typeface="BIZ UDゴシック" panose="020B0400000000000000" pitchFamily="49" charset="-128"/>
            </a:endParaRPr>
          </a:p>
          <a:p>
            <a:pPr marR="0" lvl="0" algn="l" defTabSz="914400" rtl="0" eaLnBrk="1" fontAlgn="auto" latinLnBrk="0" hangingPunct="1">
              <a:lnSpc>
                <a:spcPct val="100000"/>
              </a:lnSpc>
              <a:spcBef>
                <a:spcPts val="600"/>
              </a:spcBef>
              <a:spcAft>
                <a:spcPts val="0"/>
              </a:spcAft>
              <a:buClrTx/>
              <a:buSzTx/>
              <a:tabLst/>
              <a:defRPr/>
            </a:pPr>
            <a:r>
              <a:rPr lang="ja-JP" altLang="en-US" dirty="0">
                <a:latin typeface="BIZ UDゴシック" panose="020B0400000000000000" pitchFamily="49" charset="-128"/>
                <a:ea typeface="BIZ UDゴシック" panose="020B0400000000000000" pitchFamily="49" charset="-128"/>
              </a:rPr>
              <a:t>　　１．いわゆる立法事実はあるのか</a:t>
            </a:r>
            <a:endParaRPr lang="en-US" altLang="ja-JP" dirty="0">
              <a:latin typeface="BIZ UDゴシック" panose="020B0400000000000000" pitchFamily="49" charset="-128"/>
              <a:ea typeface="BIZ UDゴシック" panose="020B0400000000000000" pitchFamily="49" charset="-128"/>
            </a:endParaRPr>
          </a:p>
          <a:p>
            <a:pPr marR="0" lvl="0" algn="l" defTabSz="914400" rtl="0" eaLnBrk="1" fontAlgn="auto" latinLnBrk="0" hangingPunct="1">
              <a:lnSpc>
                <a:spcPct val="100000"/>
              </a:lnSpc>
              <a:spcBef>
                <a:spcPts val="600"/>
              </a:spcBef>
              <a:spcAft>
                <a:spcPts val="0"/>
              </a:spcAft>
              <a:buClrTx/>
              <a:buSzTx/>
              <a:tabLst/>
              <a:defRPr/>
            </a:pPr>
            <a:r>
              <a:rPr lang="ja-JP" altLang="en-US" dirty="0">
                <a:latin typeface="BIZ UDゴシック" panose="020B0400000000000000" pitchFamily="49" charset="-128"/>
                <a:ea typeface="BIZ UDゴシック" panose="020B0400000000000000" pitchFamily="49" charset="-128"/>
              </a:rPr>
              <a:t>　　２．いわゆる法律事項はあるのか</a:t>
            </a:r>
            <a:endParaRPr lang="en-US" altLang="ja-JP" dirty="0">
              <a:latin typeface="BIZ UDゴシック" panose="020B0400000000000000" pitchFamily="49" charset="-128"/>
              <a:ea typeface="BIZ UDゴシック" panose="020B0400000000000000" pitchFamily="49" charset="-128"/>
            </a:endParaRPr>
          </a:p>
          <a:p>
            <a:pPr marR="0" lvl="0" algn="l" defTabSz="914400" rtl="0" eaLnBrk="1" fontAlgn="auto" latinLnBrk="0" hangingPunct="1">
              <a:lnSpc>
                <a:spcPct val="100000"/>
              </a:lnSpc>
              <a:spcBef>
                <a:spcPts val="600"/>
              </a:spcBef>
              <a:spcAft>
                <a:spcPts val="0"/>
              </a:spcAft>
              <a:buClrTx/>
              <a:buSzTx/>
              <a:tabLst/>
              <a:defRPr/>
            </a:pPr>
            <a:r>
              <a:rPr lang="ja-JP" altLang="en-US" dirty="0">
                <a:latin typeface="BIZ UDゴシック" panose="020B0400000000000000" pitchFamily="49" charset="-128"/>
                <a:ea typeface="BIZ UDゴシック" panose="020B0400000000000000" pitchFamily="49" charset="-128"/>
              </a:rPr>
              <a:t>　　３．パッケージ以外のパターンは考えられないか　</a:t>
            </a:r>
            <a:endParaRPr lang="en-US" altLang="ja-JP" dirty="0">
              <a:latin typeface="BIZ UDゴシック" panose="020B0400000000000000" pitchFamily="49" charset="-128"/>
              <a:ea typeface="BIZ UDゴシック" panose="020B0400000000000000" pitchFamily="49" charset="-128"/>
            </a:endParaRPr>
          </a:p>
          <a:p>
            <a:pPr marR="0" lvl="0" algn="l" defTabSz="914400" rtl="0" eaLnBrk="1" fontAlgn="auto" latinLnBrk="0" hangingPunct="1">
              <a:lnSpc>
                <a:spcPct val="100000"/>
              </a:lnSpc>
              <a:spcBef>
                <a:spcPts val="600"/>
              </a:spcBef>
              <a:spcAft>
                <a:spcPts val="0"/>
              </a:spcAft>
              <a:buClrTx/>
              <a:buSzTx/>
              <a:tabLst/>
              <a:defRPr/>
            </a:pPr>
            <a:r>
              <a:rPr lang="ja-JP" altLang="en-US" dirty="0">
                <a:latin typeface="BIZ UDゴシック" panose="020B0400000000000000" pitchFamily="49" charset="-128"/>
                <a:ea typeface="BIZ UDゴシック" panose="020B0400000000000000" pitchFamily="49" charset="-128"/>
              </a:rPr>
              <a:t>　　４．地方自治特別法との関係</a:t>
            </a:r>
            <a:endParaRPr lang="en-US" altLang="ja-JP" dirty="0">
              <a:latin typeface="BIZ UDゴシック" panose="020B0400000000000000" pitchFamily="49" charset="-128"/>
              <a:ea typeface="BIZ UDゴシック" panose="020B0400000000000000" pitchFamily="49" charset="-128"/>
            </a:endParaRPr>
          </a:p>
        </p:txBody>
      </p:sp>
      <p:sp>
        <p:nvSpPr>
          <p:cNvPr id="2" name="正方形/長方形 1">
            <a:extLst>
              <a:ext uri="{FF2B5EF4-FFF2-40B4-BE49-F238E27FC236}">
                <a16:creationId xmlns:a16="http://schemas.microsoft.com/office/drawing/2014/main" id="{19D7DB9D-9A6E-CA91-3187-24FE56DD6F02}"/>
              </a:ext>
            </a:extLst>
          </p:cNvPr>
          <p:cNvSpPr/>
          <p:nvPr/>
        </p:nvSpPr>
        <p:spPr>
          <a:xfrm>
            <a:off x="512701" y="4304714"/>
            <a:ext cx="11366623" cy="21666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0" rtlCol="0" anchor="ctr"/>
          <a:lstStyle/>
          <a:p>
            <a:pPr marR="0" lvl="0" algn="l" defTabSz="914400" rtl="0" eaLnBrk="1" fontAlgn="auto" latinLnBrk="0" hangingPunct="1">
              <a:lnSpc>
                <a:spcPct val="100000"/>
              </a:lnSpc>
              <a:spcBef>
                <a:spcPts val="0"/>
              </a:spcBef>
              <a:spcAft>
                <a:spcPts val="300"/>
              </a:spcAft>
              <a:buClrTx/>
              <a:buSzTx/>
              <a:tabLst/>
              <a:defRPr/>
            </a:pPr>
            <a:r>
              <a:rPr lang="en-US" altLang="ja-JP"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lang="ja-JP" altLang="en-US"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ご議論いただきたい内容</a:t>
            </a:r>
            <a:r>
              <a:rPr lang="en-US" altLang="ja-JP"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kumimoji="1" lang="en-US" altLang="ja-JP"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endParaRPr>
          </a:p>
          <a:p>
            <a:pPr marL="628650" marR="0" lvl="0" indent="-442913" algn="l" defTabSz="914400" rtl="0" eaLnBrk="1" fontAlgn="auto" latinLnBrk="0" hangingPunct="1">
              <a:lnSpc>
                <a:spcPct val="100000"/>
              </a:lnSpc>
              <a:spcBef>
                <a:spcPts val="600"/>
              </a:spcBef>
              <a:spcAft>
                <a:spcPts val="300"/>
              </a:spcAft>
              <a:buClrTx/>
              <a:buSzTx/>
              <a:tabLst/>
              <a:defRPr/>
            </a:pPr>
            <a:r>
              <a:rPr kumimoji="1" lang="ja-JP" altLang="en-US"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　〇 事務局としては、改めて検討を行った結果、ビジョンで示す法整備の働きかけは、選択肢としてありうると考えるがどうか。</a:t>
            </a:r>
            <a:endParaRPr kumimoji="1" lang="en-US" altLang="ja-JP"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endParaRPr>
          </a:p>
          <a:p>
            <a:pPr marL="628650" marR="0" lvl="0" indent="-442913" algn="l" defTabSz="914400" rtl="0" eaLnBrk="1" fontAlgn="auto" latinLnBrk="0" hangingPunct="1">
              <a:lnSpc>
                <a:spcPct val="100000"/>
              </a:lnSpc>
              <a:spcBef>
                <a:spcPts val="600"/>
              </a:spcBef>
              <a:spcAft>
                <a:spcPts val="300"/>
              </a:spcAft>
              <a:buClrTx/>
              <a:buSzTx/>
              <a:tabLst/>
              <a:defRPr/>
            </a:pPr>
            <a:r>
              <a:rPr lang="ja-JP" altLang="en-US" b="1" dirty="0">
                <a:solidFill>
                  <a:schemeClr val="tx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〇 第５回意見交換会で議論を行った横ぐしをさすような国家戦略と、国に働きかける法整備との関係をどのように考えればよいか（ビジョンで示す法整備が実現するのであれば、そのような国家戦略の策定を求める必要はないのか）。</a:t>
            </a:r>
            <a:endParaRPr kumimoji="1" lang="en-US" altLang="ja-JP"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541854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91C136A1-1B5B-B968-D35A-BB97D11248AF}"/>
              </a:ext>
            </a:extLst>
          </p:cNvPr>
          <p:cNvPicPr>
            <a:picLocks noChangeAspect="1"/>
          </p:cNvPicPr>
          <p:nvPr/>
        </p:nvPicPr>
        <p:blipFill rotWithShape="1">
          <a:blip r:embed="rId2"/>
          <a:srcRect t="19242" r="5280"/>
          <a:stretch/>
        </p:blipFill>
        <p:spPr>
          <a:xfrm>
            <a:off x="195552" y="1253128"/>
            <a:ext cx="8185821" cy="5401662"/>
          </a:xfrm>
          <a:prstGeom prst="rect">
            <a:avLst/>
          </a:prstGeom>
          <a:ln>
            <a:solidFill>
              <a:schemeClr val="tx1"/>
            </a:solidFill>
          </a:ln>
        </p:spPr>
      </p:pic>
      <p:sp>
        <p:nvSpPr>
          <p:cNvPr id="7" name="スライド番号プレースホルダー 7">
            <a:extLst>
              <a:ext uri="{FF2B5EF4-FFF2-40B4-BE49-F238E27FC236}">
                <a16:creationId xmlns:a16="http://schemas.microsoft.com/office/drawing/2014/main" id="{461CF9C7-FBC3-C1FF-14B6-0DFF8CF8F087}"/>
              </a:ext>
            </a:extLst>
          </p:cNvPr>
          <p:cNvSpPr>
            <a:spLocks noGrp="1"/>
          </p:cNvSpPr>
          <p:nvPr>
            <p:ph type="sldNum" sz="quarter" idx="12"/>
          </p:nvPr>
        </p:nvSpPr>
        <p:spPr>
          <a:xfrm>
            <a:off x="9448800"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２</a:t>
            </a:r>
          </a:p>
        </p:txBody>
      </p:sp>
      <p:sp>
        <p:nvSpPr>
          <p:cNvPr id="4" name="ホームベース 7">
            <a:extLst>
              <a:ext uri="{FF2B5EF4-FFF2-40B4-BE49-F238E27FC236}">
                <a16:creationId xmlns:a16="http://schemas.microsoft.com/office/drawing/2014/main" id="{B05077F0-6841-DC7B-FA7C-CAD2A8DF73CE}"/>
              </a:ext>
            </a:extLst>
          </p:cNvPr>
          <p:cNvSpPr/>
          <p:nvPr/>
        </p:nvSpPr>
        <p:spPr>
          <a:xfrm>
            <a:off x="985264" y="64888"/>
            <a:ext cx="10221471" cy="39589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schemeClr val="bg1"/>
                </a:solidFill>
                <a:latin typeface="BIZ UDゴシック" panose="020B0400000000000000" pitchFamily="49" charset="-128"/>
                <a:ea typeface="BIZ UDゴシック" panose="020B0400000000000000" pitchFamily="49" charset="-128"/>
              </a:rPr>
              <a:t> </a:t>
            </a:r>
            <a:r>
              <a:rPr kumimoji="1" lang="ja-JP" altLang="en-US" sz="1800" b="1"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副首都ビジョン</a:t>
            </a:r>
            <a:r>
              <a:rPr kumimoji="1" lang="ja-JP" altLang="en-US" sz="1800" b="1" i="0" u="none" strike="noStrike" kern="1200" cap="none" spc="0" normalizeH="0" baseline="0" noProof="0">
                <a:ln>
                  <a:noFill/>
                </a:ln>
                <a:solidFill>
                  <a:schemeClr val="bg1"/>
                </a:solidFill>
                <a:effectLst/>
                <a:uLnTx/>
                <a:uFillTx/>
                <a:latin typeface="BIZ UDゴシック" panose="020B0400000000000000" pitchFamily="49" charset="-128"/>
                <a:ea typeface="BIZ UDゴシック" panose="020B0400000000000000" pitchFamily="49" charset="-128"/>
                <a:cs typeface="+mn-cs"/>
              </a:rPr>
              <a:t>で示す法</a:t>
            </a:r>
            <a:r>
              <a:rPr kumimoji="1" lang="ja-JP" altLang="en-US" sz="1800" b="1"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rPr>
              <a:t>整備のイメージ</a:t>
            </a:r>
          </a:p>
        </p:txBody>
      </p:sp>
      <p:sp>
        <p:nvSpPr>
          <p:cNvPr id="2" name="テキスト ボックス 1">
            <a:extLst>
              <a:ext uri="{FF2B5EF4-FFF2-40B4-BE49-F238E27FC236}">
                <a16:creationId xmlns:a16="http://schemas.microsoft.com/office/drawing/2014/main" id="{2212F46D-369F-1CE0-EB74-FD1A97ABBE30}"/>
              </a:ext>
            </a:extLst>
          </p:cNvPr>
          <p:cNvSpPr txBox="1"/>
          <p:nvPr/>
        </p:nvSpPr>
        <p:spPr>
          <a:xfrm>
            <a:off x="8381373" y="1468999"/>
            <a:ext cx="3361085" cy="5215723"/>
          </a:xfrm>
          <a:prstGeom prst="rect">
            <a:avLst/>
          </a:prstGeom>
          <a:noFill/>
        </p:spPr>
        <p:txBody>
          <a:bodyPr wrap="square">
            <a:spAutoFit/>
          </a:bodyPr>
          <a:lstStyle/>
          <a:p>
            <a:pPr marL="271463" marR="0" lvl="0" indent="-185738" algn="l" defTabSz="914400" rtl="0" eaLnBrk="1" fontAlgn="auto" latinLnBrk="0" hangingPunct="1">
              <a:lnSpc>
                <a:spcPts val="1800"/>
              </a:lnSpc>
              <a:spcBef>
                <a:spcPts val="600"/>
              </a:spcBef>
              <a:buClrTx/>
              <a:buSzTx/>
              <a:tabLst/>
              <a:defRPr/>
            </a:pPr>
            <a:r>
              <a:rPr lang="ja-JP" altLang="en-US" sz="1400" dirty="0">
                <a:latin typeface="BIZ UDゴシック" panose="020B0400000000000000" pitchFamily="49" charset="-128"/>
                <a:ea typeface="BIZ UDゴシック" panose="020B0400000000000000" pitchFamily="49" charset="-128"/>
              </a:rPr>
              <a:t>・ 複数の都市（圏）が日本の成長をけん引する国の形への転換を法の目的としつつ、それをまず大阪が副首都として先導できるよう位置づけられる建付をイメージ</a:t>
            </a:r>
            <a:endParaRPr lang="en-US" altLang="ja-JP" sz="1400" dirty="0">
              <a:latin typeface="BIZ UDゴシック" panose="020B0400000000000000" pitchFamily="49" charset="-128"/>
              <a:ea typeface="BIZ UDゴシック" panose="020B0400000000000000" pitchFamily="49" charset="-128"/>
            </a:endParaRPr>
          </a:p>
          <a:p>
            <a:pPr marL="271463" marR="0" lvl="0" indent="-185738" algn="l" defTabSz="914400" rtl="0" eaLnBrk="1" fontAlgn="auto" latinLnBrk="0" hangingPunct="1">
              <a:lnSpc>
                <a:spcPts val="1800"/>
              </a:lnSpc>
              <a:spcBef>
                <a:spcPts val="600"/>
              </a:spcBef>
              <a:buClrTx/>
              <a:buSzTx/>
              <a:tabLst/>
              <a:defRPr/>
            </a:pPr>
            <a:r>
              <a:rPr lang="ja-JP" altLang="en-US" sz="1400" dirty="0">
                <a:latin typeface="BIZ UDゴシック" panose="020B0400000000000000" pitchFamily="49" charset="-128"/>
                <a:ea typeface="BIZ UDゴシック" panose="020B0400000000000000" pitchFamily="49" charset="-128"/>
              </a:rPr>
              <a:t>・ 法律または政令等により、大阪府域を対象地域に指定</a:t>
            </a:r>
            <a:endParaRPr lang="en-US" altLang="ja-JP" sz="1400" dirty="0">
              <a:latin typeface="BIZ UDゴシック" panose="020B0400000000000000" pitchFamily="49" charset="-128"/>
              <a:ea typeface="BIZ UDゴシック" panose="020B0400000000000000" pitchFamily="49" charset="-128"/>
            </a:endParaRPr>
          </a:p>
          <a:p>
            <a:pPr marL="271463" marR="0" lvl="0" indent="-185738" algn="l" defTabSz="914400" rtl="0" eaLnBrk="1" fontAlgn="auto" latinLnBrk="0" hangingPunct="1">
              <a:lnSpc>
                <a:spcPts val="1800"/>
              </a:lnSpc>
              <a:spcBef>
                <a:spcPts val="600"/>
              </a:spcBef>
              <a:buClrTx/>
              <a:buSzTx/>
              <a:tabLst/>
              <a:defRPr/>
            </a:pPr>
            <a:r>
              <a:rPr lang="ja-JP" altLang="en-US" sz="1400" dirty="0">
                <a:latin typeface="BIZ UDゴシック" panose="020B0400000000000000" pitchFamily="49" charset="-128"/>
                <a:ea typeface="BIZ UDゴシック" panose="020B0400000000000000" pitchFamily="49" charset="-128"/>
              </a:rPr>
              <a:t>・ 対象地域の役割として、平時の日本の成長、非常時の首都機能のバックアップを担うことを想定</a:t>
            </a:r>
            <a:endParaRPr lang="en-US" altLang="ja-JP" sz="1400" dirty="0">
              <a:latin typeface="BIZ UDゴシック" panose="020B0400000000000000" pitchFamily="49" charset="-128"/>
              <a:ea typeface="BIZ UDゴシック" panose="020B0400000000000000" pitchFamily="49" charset="-128"/>
            </a:endParaRPr>
          </a:p>
          <a:p>
            <a:pPr marL="271463" marR="0" lvl="0" indent="-185738" algn="l" defTabSz="914400" rtl="0" eaLnBrk="1" fontAlgn="auto" latinLnBrk="0" hangingPunct="1">
              <a:lnSpc>
                <a:spcPts val="1800"/>
              </a:lnSpc>
              <a:spcBef>
                <a:spcPts val="600"/>
              </a:spcBef>
              <a:buClrTx/>
              <a:buSzTx/>
              <a:tabLst/>
              <a:defRPr/>
            </a:pPr>
            <a:r>
              <a:rPr lang="ja-JP" altLang="en-US" sz="1400" dirty="0">
                <a:latin typeface="BIZ UDゴシック" panose="020B0400000000000000" pitchFamily="49" charset="-128"/>
                <a:ea typeface="BIZ UDゴシック" panose="020B0400000000000000" pitchFamily="49" charset="-128"/>
              </a:rPr>
              <a:t>・ 対象プロジェクトと支援メニューとして、規制緩和や権限移譲、財源移譲、財源措置、国出先機関等に係る統治機構改革をイメージ。ただし、具体的なプロジェクトまで法律に明記するか、政令等に委ねるかまでは明示されていない。</a:t>
            </a:r>
            <a:endParaRPr lang="en-US" altLang="ja-JP" sz="1400" dirty="0">
              <a:latin typeface="BIZ UDゴシック" panose="020B0400000000000000" pitchFamily="49" charset="-128"/>
              <a:ea typeface="BIZ UDゴシック" panose="020B0400000000000000" pitchFamily="49" charset="-128"/>
            </a:endParaRPr>
          </a:p>
          <a:p>
            <a:pPr marL="271463" marR="0" lvl="0" indent="-185738" algn="l" defTabSz="914400" rtl="0" eaLnBrk="1" fontAlgn="auto" latinLnBrk="0" hangingPunct="1">
              <a:lnSpc>
                <a:spcPts val="1800"/>
              </a:lnSpc>
              <a:spcBef>
                <a:spcPts val="600"/>
              </a:spcBef>
              <a:buClrTx/>
              <a:buSzTx/>
              <a:tabLst/>
              <a:defRPr/>
            </a:pPr>
            <a:r>
              <a:rPr kumimoji="1" lang="ja-JP" altLang="en-US" sz="14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対象プロジェクトと支援メニューを実効性あるものとするため、国との協議の場や計画づくりなどルールを明確化</a:t>
            </a:r>
            <a:endParaRPr kumimoji="1" lang="en-US" altLang="ja-JP" sz="14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p:txBody>
      </p:sp>
      <p:sp>
        <p:nvSpPr>
          <p:cNvPr id="5" name="テキスト ボックス 4">
            <a:extLst>
              <a:ext uri="{FF2B5EF4-FFF2-40B4-BE49-F238E27FC236}">
                <a16:creationId xmlns:a16="http://schemas.microsoft.com/office/drawing/2014/main" id="{897E8297-E352-EC63-98AC-D34C461C1621}"/>
              </a:ext>
            </a:extLst>
          </p:cNvPr>
          <p:cNvSpPr txBox="1"/>
          <p:nvPr/>
        </p:nvSpPr>
        <p:spPr>
          <a:xfrm>
            <a:off x="8434698" y="1165283"/>
            <a:ext cx="1975196" cy="338554"/>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300"/>
              </a:spcAft>
              <a:buClrTx/>
              <a:buSzTx/>
              <a:tabLst/>
              <a:defRPr/>
            </a:pPr>
            <a:r>
              <a:rPr lang="ja-JP" altLang="en-US" sz="1600" dirty="0">
                <a:latin typeface="BIZ UDゴシック" panose="020B0400000000000000" pitchFamily="49" charset="-128"/>
                <a:ea typeface="BIZ UDゴシック" panose="020B0400000000000000" pitchFamily="49" charset="-128"/>
              </a:rPr>
              <a:t>■ 主なポイント</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60125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854C31F-3873-8EDB-3B50-F3AB45035542}"/>
              </a:ext>
            </a:extLst>
          </p:cNvPr>
          <p:cNvSpPr txBox="1"/>
          <p:nvPr/>
        </p:nvSpPr>
        <p:spPr>
          <a:xfrm>
            <a:off x="324000" y="720000"/>
            <a:ext cx="11520000" cy="180049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法整備を行う場合は、その必要性、合理性を基礎づけるような社会的、経済的、政治的事実（立法事実）が必要とされる。</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これまでの意見交換会での議論を踏まえると、</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R="0" lvl="0" algn="l" defTabSz="914400" rtl="0" eaLnBrk="1" fontAlgn="auto" latinLnBrk="0" hangingPunct="1">
              <a:lnSpc>
                <a:spcPct val="100000"/>
              </a:lnSpc>
              <a:spcBef>
                <a:spcPts val="0"/>
              </a:spcBef>
              <a:spcAft>
                <a:spcPts val="300"/>
              </a:spcAft>
              <a:buClrTx/>
              <a:buSzTx/>
              <a:tabLst/>
              <a:defRPr/>
            </a:pPr>
            <a:r>
              <a:rPr lang="ja-JP" altLang="en-US" sz="1600" dirty="0">
                <a:solidFill>
                  <a:prstClr val="black"/>
                </a:solidFill>
                <a:latin typeface="BIZ UDゴシック" panose="020B0400000000000000" pitchFamily="49" charset="-128"/>
                <a:ea typeface="BIZ UDゴシック" panose="020B0400000000000000" pitchFamily="49" charset="-128"/>
              </a:rPr>
              <a:t>　</a:t>
            </a: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①日本の成長をけん引する大都市を育成する必要性</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30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②首都機能をバックアップする大都市の必要性</a:t>
            </a:r>
            <a:endPar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という２つの観点から立法事実を整理する必要があると考えられる</a:t>
            </a:r>
            <a:r>
              <a:rPr kumimoji="1" lang="en-US" altLang="ja-JP"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a:p>
            <a:pPr marL="0" marR="0" lvl="0" indent="0" algn="l" defTabSz="914400" rtl="0" eaLnBrk="1" fontAlgn="auto" latinLnBrk="0" hangingPunct="1">
              <a:lnSpc>
                <a:spcPct val="100000"/>
              </a:lnSpc>
              <a:spcBef>
                <a:spcPts val="0"/>
              </a:spcBef>
              <a:spcAft>
                <a:spcPts val="300"/>
              </a:spcAft>
              <a:buClrTx/>
              <a:buSzTx/>
              <a:buFontTx/>
              <a:buNone/>
              <a:tabLst/>
              <a:defRPr/>
            </a:pPr>
            <a:r>
              <a:rPr lang="ja-JP" altLang="en-US" sz="1600" b="1" dirty="0">
                <a:solidFill>
                  <a:prstClr val="black"/>
                </a:solidFill>
                <a:latin typeface="BIZ UDゴシック" panose="020B0400000000000000" pitchFamily="49" charset="-128"/>
                <a:ea typeface="BIZ UDゴシック" panose="020B0400000000000000" pitchFamily="49" charset="-128"/>
              </a:rPr>
              <a:t>　　</a:t>
            </a: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ビジョンで示す法整備の立法事実は、下記のイメージで整理できるのではないか。</a:t>
            </a:r>
          </a:p>
        </p:txBody>
      </p:sp>
      <p:sp>
        <p:nvSpPr>
          <p:cNvPr id="3" name="正方形/長方形 2">
            <a:extLst>
              <a:ext uri="{FF2B5EF4-FFF2-40B4-BE49-F238E27FC236}">
                <a16:creationId xmlns:a16="http://schemas.microsoft.com/office/drawing/2014/main" id="{B9A24575-AE77-1E60-6A3F-C4060E78F660}"/>
              </a:ext>
            </a:extLst>
          </p:cNvPr>
          <p:cNvSpPr/>
          <p:nvPr/>
        </p:nvSpPr>
        <p:spPr>
          <a:xfrm>
            <a:off x="2339723" y="5043463"/>
            <a:ext cx="9701778" cy="1728000"/>
          </a:xfrm>
          <a:prstGeom prst="rect">
            <a:avLst/>
          </a:prstGeom>
          <a:noFill/>
          <a:ln w="12700">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〇我が国は世界的にみても自然災害が多く、とりわけ、東京・首都圏は我が国で最も多い地域。</a:t>
            </a: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〇我が国の政治・行政や経済などの中枢管理機能は東京の都心部に集中しているため、地震や火山噴火などで被災した場合は、そうした機能の維持が一斉に困難となる恐れがあり、同時被災リスクの低い大都市でのバックアップが必要。</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〇大阪がバックアップ機能を担う都市となる場合、次のような利点がある。</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・国の出先機関が多く所在しているので、現在の機能を増強することでバックアップ機能を実装できること</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・電力網が東京と別であることや、交通・物流ネットワークやインフラが充実していること</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・日銀やＮＨＫなどの公共機関や多くの民間企業は、既に大阪でバックアップ体制を構築していること　など</a:t>
            </a:r>
          </a:p>
        </p:txBody>
      </p:sp>
      <p:sp>
        <p:nvSpPr>
          <p:cNvPr id="14" name="スライド番号プレースホルダー 7">
            <a:extLst>
              <a:ext uri="{FF2B5EF4-FFF2-40B4-BE49-F238E27FC236}">
                <a16:creationId xmlns:a16="http://schemas.microsoft.com/office/drawing/2014/main" id="{CED27FF7-DDD5-C0AE-37D6-557DF67EF2AA}"/>
              </a:ext>
            </a:extLst>
          </p:cNvPr>
          <p:cNvSpPr>
            <a:spLocks noGrp="1"/>
          </p:cNvSpPr>
          <p:nvPr>
            <p:ph type="sldNum" sz="quarter" idx="12"/>
          </p:nvPr>
        </p:nvSpPr>
        <p:spPr>
          <a:xfrm>
            <a:off x="9392348" y="640633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３</a:t>
            </a:r>
          </a:p>
        </p:txBody>
      </p:sp>
      <p:sp>
        <p:nvSpPr>
          <p:cNvPr id="10" name="正方形/長方形 9">
            <a:extLst>
              <a:ext uri="{FF2B5EF4-FFF2-40B4-BE49-F238E27FC236}">
                <a16:creationId xmlns:a16="http://schemas.microsoft.com/office/drawing/2014/main" id="{B20B51D0-AADF-78AD-7164-7FF5203CF90A}"/>
              </a:ext>
            </a:extLst>
          </p:cNvPr>
          <p:cNvSpPr/>
          <p:nvPr/>
        </p:nvSpPr>
        <p:spPr>
          <a:xfrm>
            <a:off x="2339723" y="3236886"/>
            <a:ext cx="9701779" cy="1395744"/>
          </a:xfrm>
          <a:prstGeom prst="rect">
            <a:avLst/>
          </a:prstGeom>
          <a:noFill/>
          <a:ln w="12700">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〇成長している諸外国では、首都だけではなく、それ以外の都市も成長をけん引している。</a:t>
            </a:r>
            <a:endParaRPr kumimoji="1"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〇東京圏は、諸外国の人口首位都市と比べると</a:t>
            </a:r>
            <a:r>
              <a:rPr kumimoji="1"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GDP</a:t>
            </a:r>
            <a:r>
              <a:rPr kumimoji="1"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の集中度は高いとは言えず、人口集中に見合った</a:t>
            </a:r>
            <a:r>
              <a:rPr kumimoji="1"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GDP</a:t>
            </a:r>
            <a:r>
              <a:rPr kumimoji="1"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を生み出せていない。東京の</a:t>
            </a:r>
            <a:r>
              <a:rPr kumimoji="1"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GDP</a:t>
            </a:r>
            <a:r>
              <a:rPr kumimoji="1"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は、バブル期以降の伸びが緩やかとなっている。</a:t>
            </a:r>
            <a:endParaRPr kumimoji="1"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〇国は、これまでも東京への人口流入に様々な対策を講じてきたが、未だに止まっていない。東京の合計特殊出生率は全国で最も低く、東京に人口流入が進むことで、少子化が加速する。</a:t>
            </a:r>
            <a:endParaRPr kumimoji="1"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p:txBody>
      </p:sp>
      <p:sp>
        <p:nvSpPr>
          <p:cNvPr id="19" name="正方形/長方形 18">
            <a:extLst>
              <a:ext uri="{FF2B5EF4-FFF2-40B4-BE49-F238E27FC236}">
                <a16:creationId xmlns:a16="http://schemas.microsoft.com/office/drawing/2014/main" id="{7EABB52C-F02F-E8C7-69A9-519650462246}"/>
              </a:ext>
            </a:extLst>
          </p:cNvPr>
          <p:cNvSpPr/>
          <p:nvPr/>
        </p:nvSpPr>
        <p:spPr>
          <a:xfrm>
            <a:off x="170295" y="3329063"/>
            <a:ext cx="2074662" cy="1211391"/>
          </a:xfrm>
          <a:prstGeom prst="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日本の成長をけん引する大都市を育成する必要性</a:t>
            </a:r>
          </a:p>
        </p:txBody>
      </p:sp>
      <p:sp>
        <p:nvSpPr>
          <p:cNvPr id="11" name="テキスト ボックス 10">
            <a:extLst>
              <a:ext uri="{FF2B5EF4-FFF2-40B4-BE49-F238E27FC236}">
                <a16:creationId xmlns:a16="http://schemas.microsoft.com/office/drawing/2014/main" id="{28800F72-CF3E-F7FA-3EB5-525008F74302}"/>
              </a:ext>
            </a:extLst>
          </p:cNvPr>
          <p:cNvSpPr txBox="1"/>
          <p:nvPr/>
        </p:nvSpPr>
        <p:spPr>
          <a:xfrm>
            <a:off x="117733" y="2609481"/>
            <a:ext cx="644447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立法事実の整理イメージ</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2" name="ホームベース 7">
            <a:extLst>
              <a:ext uri="{FF2B5EF4-FFF2-40B4-BE49-F238E27FC236}">
                <a16:creationId xmlns:a16="http://schemas.microsoft.com/office/drawing/2014/main" id="{10D7DF1D-31E7-5CAC-1C40-FB133452FE8E}"/>
              </a:ext>
            </a:extLst>
          </p:cNvPr>
          <p:cNvSpPr/>
          <p:nvPr/>
        </p:nvSpPr>
        <p:spPr>
          <a:xfrm>
            <a:off x="985264" y="195235"/>
            <a:ext cx="10221471" cy="39589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　論点１　いわゆる立法事実はあるのか</a:t>
            </a:r>
            <a:endParaRPr kumimoji="1" lang="ja-JP" altLang="en-US" sz="1800" b="1" i="0" u="none" strike="noStrike" kern="1200" cap="none" spc="0" normalizeH="0" baseline="0" noProof="0" dirty="0">
              <a:ln>
                <a:noFill/>
              </a:ln>
              <a:solidFill>
                <a:srgbClr val="FF0000"/>
              </a:solidFill>
              <a:effectLst/>
              <a:uLnTx/>
              <a:uFillTx/>
              <a:latin typeface="BIZ UDゴシック" panose="020B0400000000000000" pitchFamily="49" charset="-128"/>
              <a:ea typeface="BIZ UDゴシック" panose="020B0400000000000000" pitchFamily="49" charset="-128"/>
              <a:cs typeface="+mn-cs"/>
            </a:endParaRPr>
          </a:p>
        </p:txBody>
      </p:sp>
      <p:sp>
        <p:nvSpPr>
          <p:cNvPr id="16" name="正方形/長方形 15">
            <a:extLst>
              <a:ext uri="{FF2B5EF4-FFF2-40B4-BE49-F238E27FC236}">
                <a16:creationId xmlns:a16="http://schemas.microsoft.com/office/drawing/2014/main" id="{B06517C9-30C8-372E-D38D-07053ABF4B53}"/>
              </a:ext>
            </a:extLst>
          </p:cNvPr>
          <p:cNvSpPr/>
          <p:nvPr/>
        </p:nvSpPr>
        <p:spPr>
          <a:xfrm>
            <a:off x="170295" y="5343522"/>
            <a:ext cx="2083450" cy="1127883"/>
          </a:xfrm>
          <a:prstGeom prst="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首都機能をバックアップする大都市の必要性</a:t>
            </a:r>
          </a:p>
        </p:txBody>
      </p:sp>
      <p:sp>
        <p:nvSpPr>
          <p:cNvPr id="4" name="矢印: 右 3">
            <a:extLst>
              <a:ext uri="{FF2B5EF4-FFF2-40B4-BE49-F238E27FC236}">
                <a16:creationId xmlns:a16="http://schemas.microsoft.com/office/drawing/2014/main" id="{AA55E9B9-EE3E-ABEB-FD3A-9B8212F3939B}"/>
              </a:ext>
            </a:extLst>
          </p:cNvPr>
          <p:cNvSpPr/>
          <p:nvPr/>
        </p:nvSpPr>
        <p:spPr>
          <a:xfrm>
            <a:off x="348000" y="2170638"/>
            <a:ext cx="351861" cy="326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93865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7">
            <a:extLst>
              <a:ext uri="{FF2B5EF4-FFF2-40B4-BE49-F238E27FC236}">
                <a16:creationId xmlns:a16="http://schemas.microsoft.com/office/drawing/2014/main" id="{DEBADA6C-961C-192F-7AA6-686BC9090288}"/>
              </a:ext>
            </a:extLst>
          </p:cNvPr>
          <p:cNvSpPr/>
          <p:nvPr/>
        </p:nvSpPr>
        <p:spPr>
          <a:xfrm>
            <a:off x="985264" y="195235"/>
            <a:ext cx="10221471" cy="39589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defRPr/>
            </a:pPr>
            <a:r>
              <a:rPr lang="ja-JP" altLang="en-US" b="1" dirty="0">
                <a:solidFill>
                  <a:schemeClr val="bg1"/>
                </a:solidFill>
                <a:latin typeface="BIZ UDゴシック" panose="020B0400000000000000" pitchFamily="49" charset="-128"/>
                <a:ea typeface="BIZ UDゴシック" panose="020B0400000000000000" pitchFamily="49" charset="-128"/>
              </a:rPr>
              <a:t>　論点２　いわゆる法律事項はあるのか</a:t>
            </a:r>
          </a:p>
        </p:txBody>
      </p:sp>
      <p:sp>
        <p:nvSpPr>
          <p:cNvPr id="6" name="テキスト ボックス 5">
            <a:extLst>
              <a:ext uri="{FF2B5EF4-FFF2-40B4-BE49-F238E27FC236}">
                <a16:creationId xmlns:a16="http://schemas.microsoft.com/office/drawing/2014/main" id="{85D9B1E7-61A8-ECE5-D918-368C1CD9285A}"/>
              </a:ext>
            </a:extLst>
          </p:cNvPr>
          <p:cNvSpPr txBox="1"/>
          <p:nvPr/>
        </p:nvSpPr>
        <p:spPr>
          <a:xfrm>
            <a:off x="323999" y="720000"/>
            <a:ext cx="11520000" cy="2177519"/>
          </a:xfrm>
          <a:prstGeom prst="rect">
            <a:avLst/>
          </a:prstGeom>
          <a:noFill/>
        </p:spPr>
        <p:txBody>
          <a:bodyPr wrap="square">
            <a:spAutoFit/>
          </a:bodyPr>
          <a:lstStyle/>
          <a:p>
            <a:pPr marL="285750" indent="-285750">
              <a:spcAft>
                <a:spcPts val="300"/>
              </a:spcAft>
              <a:buFont typeface="Wingdings" panose="05000000000000000000" pitchFamily="2" charset="2"/>
              <a:buChar char="l"/>
            </a:pPr>
            <a:r>
              <a:rPr lang="ja-JP" altLang="en-US" sz="1600" dirty="0">
                <a:latin typeface="BIZ UDゴシック" panose="020B0400000000000000" pitchFamily="49" charset="-128"/>
                <a:ea typeface="BIZ UDゴシック" panose="020B0400000000000000" pitchFamily="49" charset="-128"/>
              </a:rPr>
              <a:t>法整備を行う場合は、国民の権利義務に関する事項や、国の行政組織・権限に関する事項など、法律で規定することを要する事項（法律事項）が必要とされている。</a:t>
            </a:r>
          </a:p>
          <a:p>
            <a:pPr marL="285750" indent="-285750">
              <a:spcAft>
                <a:spcPts val="300"/>
              </a:spcAft>
              <a:buFont typeface="Wingdings" panose="05000000000000000000" pitchFamily="2" charset="2"/>
              <a:buChar char="l"/>
            </a:pPr>
            <a:r>
              <a:rPr lang="ja-JP" altLang="en-US" sz="1600" dirty="0">
                <a:latin typeface="BIZ UDゴシック" panose="020B0400000000000000" pitchFamily="49" charset="-128"/>
                <a:ea typeface="BIZ UDゴシック" panose="020B0400000000000000" pitchFamily="49" charset="-128"/>
              </a:rPr>
              <a:t>ビジョンで示す法整備については、</a:t>
            </a:r>
            <a:endParaRPr lang="en-US" altLang="ja-JP" sz="1600" dirty="0">
              <a:latin typeface="BIZ UDゴシック" panose="020B0400000000000000" pitchFamily="49" charset="-128"/>
              <a:ea typeface="BIZ UDゴシック" panose="020B0400000000000000" pitchFamily="49" charset="-128"/>
            </a:endParaRPr>
          </a:p>
          <a:p>
            <a:pPr marL="450850" indent="-450850"/>
            <a:r>
              <a:rPr lang="ja-JP" altLang="en-US" sz="1600" dirty="0">
                <a:latin typeface="BIZ UDゴシック" panose="020B0400000000000000" pitchFamily="49" charset="-128"/>
                <a:ea typeface="BIZ UDゴシック" panose="020B0400000000000000" pitchFamily="49" charset="-128"/>
              </a:rPr>
              <a:t>　・「国との協議」を行う場について、例えば、内閣に総理大臣、官房長官等を構成員とする本部を設置する場合は、組織の設置（特別の機関）にあたり、法律事項となる。</a:t>
            </a:r>
            <a:endParaRPr lang="en-US" altLang="ja-JP" sz="1600" dirty="0">
              <a:latin typeface="BIZ UDゴシック" panose="020B0400000000000000" pitchFamily="49" charset="-128"/>
              <a:ea typeface="BIZ UDゴシック" panose="020B0400000000000000" pitchFamily="49" charset="-128"/>
            </a:endParaRPr>
          </a:p>
          <a:p>
            <a:pPr marL="450850" indent="-450850">
              <a:spcAft>
                <a:spcPts val="300"/>
              </a:spcAft>
            </a:pPr>
            <a:r>
              <a:rPr lang="ja-JP" altLang="en-US" sz="1600" dirty="0">
                <a:latin typeface="BIZ UDゴシック" panose="020B0400000000000000" pitchFamily="49" charset="-128"/>
                <a:ea typeface="BIZ UDゴシック" panose="020B0400000000000000" pitchFamily="49" charset="-128"/>
              </a:rPr>
              <a:t>　・「対象プロジェクトと支援メニュー」に掲げている、規制改革、地方分権改革、自治制度改革、統治機構改革は、原則、法律事項となる。</a:t>
            </a:r>
            <a:endParaRPr lang="en-US" altLang="ja-JP" sz="1600" dirty="0">
              <a:latin typeface="BIZ UDゴシック" panose="020B0400000000000000" pitchFamily="49" charset="-128"/>
              <a:ea typeface="BIZ UDゴシック" panose="020B0400000000000000" pitchFamily="49" charset="-128"/>
            </a:endParaRPr>
          </a:p>
          <a:p>
            <a:pPr marL="450850" indent="-450850">
              <a:spcAft>
                <a:spcPts val="300"/>
              </a:spcAft>
            </a:pPr>
            <a:r>
              <a:rPr lang="ja-JP" altLang="en-US" sz="1600" b="1" dirty="0">
                <a:latin typeface="BIZ UDゴシック" panose="020B0400000000000000" pitchFamily="49" charset="-128"/>
                <a:ea typeface="BIZ UDゴシック" panose="020B0400000000000000" pitchFamily="49" charset="-128"/>
              </a:rPr>
              <a:t>     ビジョンで示す法整備の内容は、法律事項に該当するので、法整備により行う必要があるのではないか。</a:t>
            </a:r>
          </a:p>
        </p:txBody>
      </p:sp>
      <p:sp>
        <p:nvSpPr>
          <p:cNvPr id="12" name="正方形/長方形 11">
            <a:extLst>
              <a:ext uri="{FF2B5EF4-FFF2-40B4-BE49-F238E27FC236}">
                <a16:creationId xmlns:a16="http://schemas.microsoft.com/office/drawing/2014/main" id="{080FA73B-FCF2-79C0-7B24-5D63AD2A8F96}"/>
              </a:ext>
            </a:extLst>
          </p:cNvPr>
          <p:cNvSpPr/>
          <p:nvPr/>
        </p:nvSpPr>
        <p:spPr>
          <a:xfrm>
            <a:off x="407963" y="3545049"/>
            <a:ext cx="11605846" cy="2376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latin typeface="BIZ UDゴシック" panose="020B0400000000000000" pitchFamily="49" charset="-128"/>
                <a:ea typeface="BIZ UDゴシック" panose="020B0400000000000000" pitchFamily="49" charset="-128"/>
              </a:rPr>
              <a:t>● </a:t>
            </a:r>
            <a:r>
              <a:rPr kumimoji="1" lang="ja-JP" altLang="en-US" sz="1400" dirty="0">
                <a:latin typeface="BIZ UDゴシック" panose="020B0400000000000000" pitchFamily="49" charset="-128"/>
                <a:ea typeface="BIZ UDゴシック" panose="020B0400000000000000" pitchFamily="49" charset="-128"/>
              </a:rPr>
              <a:t>内閣提出法律案の整理について（昭和</a:t>
            </a:r>
            <a:r>
              <a:rPr kumimoji="1" lang="en-US" altLang="ja-JP" sz="1400" dirty="0">
                <a:latin typeface="BIZ UDゴシック" panose="020B0400000000000000" pitchFamily="49" charset="-128"/>
                <a:ea typeface="BIZ UDゴシック" panose="020B0400000000000000" pitchFamily="49" charset="-128"/>
              </a:rPr>
              <a:t>38</a:t>
            </a:r>
            <a:r>
              <a:rPr kumimoji="1" lang="ja-JP" altLang="en-US" sz="1400" dirty="0">
                <a:latin typeface="BIZ UDゴシック" panose="020B0400000000000000" pitchFamily="49" charset="-128"/>
                <a:ea typeface="BIZ UDゴシック" panose="020B0400000000000000" pitchFamily="49" charset="-128"/>
              </a:rPr>
              <a:t>年９月</a:t>
            </a:r>
            <a:r>
              <a:rPr kumimoji="1" lang="en-US" altLang="ja-JP" sz="1400" dirty="0">
                <a:latin typeface="BIZ UDゴシック" panose="020B0400000000000000" pitchFamily="49" charset="-128"/>
                <a:ea typeface="BIZ UDゴシック" panose="020B0400000000000000" pitchFamily="49" charset="-128"/>
              </a:rPr>
              <a:t>13</a:t>
            </a:r>
            <a:r>
              <a:rPr kumimoji="1" lang="ja-JP" altLang="en-US" sz="1400" dirty="0">
                <a:latin typeface="BIZ UDゴシック" panose="020B0400000000000000" pitchFamily="49" charset="-128"/>
                <a:ea typeface="BIZ UDゴシック" panose="020B0400000000000000" pitchFamily="49" charset="-128"/>
              </a:rPr>
              <a:t>日閣議決定）</a:t>
            </a:r>
            <a:r>
              <a:rPr lang="ja-JP" altLang="en-US" sz="1400" dirty="0">
                <a:latin typeface="BIZ UDゴシック" panose="020B0400000000000000" pitchFamily="49" charset="-128"/>
                <a:ea typeface="BIZ UDゴシック" panose="020B0400000000000000" pitchFamily="49" charset="-128"/>
              </a:rPr>
              <a:t>抜粋</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　・法律の規定によることを要する事項をその内容に含まない法律案を、提出しないこと</a:t>
            </a:r>
            <a:endParaRPr lang="en-US" altLang="ja-JP" sz="1400" dirty="0">
              <a:latin typeface="BIZ UDゴシック" panose="020B0400000000000000" pitchFamily="49" charset="-128"/>
              <a:ea typeface="BIZ UDゴシック" panose="020B0400000000000000" pitchFamily="49" charset="-128"/>
            </a:endParaRPr>
          </a:p>
          <a:p>
            <a:pPr marL="450850" indent="-450850"/>
            <a:r>
              <a:rPr kumimoji="1" lang="ja-JP" altLang="en-US" sz="1400" dirty="0">
                <a:latin typeface="BIZ UDゴシック" panose="020B0400000000000000" pitchFamily="49" charset="-128"/>
                <a:ea typeface="BIZ UDゴシック" panose="020B0400000000000000" pitchFamily="49" charset="-128"/>
              </a:rPr>
              <a:t>　・（略）国民の権利義務に直接関係がなく、その意味で本来の法律事項でないものいついては、法律の規定によらないで規定しうるように</a:t>
            </a:r>
            <a:endParaRPr kumimoji="1" lang="en-US" altLang="ja-JP" sz="1400" dirty="0">
              <a:latin typeface="BIZ UDゴシック" panose="020B0400000000000000" pitchFamily="49" charset="-128"/>
              <a:ea typeface="BIZ UDゴシック" panose="020B0400000000000000" pitchFamily="49" charset="-128"/>
            </a:endParaRPr>
          </a:p>
          <a:p>
            <a:pPr marL="450850" indent="-450850"/>
            <a:r>
              <a:rPr lang="ja-JP" altLang="en-US" sz="1400" dirty="0">
                <a:latin typeface="BIZ UDゴシック" panose="020B0400000000000000" pitchFamily="49" charset="-128"/>
                <a:ea typeface="BIZ UDゴシック" panose="020B0400000000000000" pitchFamily="49" charset="-128"/>
              </a:rPr>
              <a:t>　　</a:t>
            </a:r>
            <a:r>
              <a:rPr kumimoji="1" lang="ja-JP" altLang="en-US" sz="1400" dirty="0">
                <a:latin typeface="BIZ UDゴシック" panose="020B0400000000000000" pitchFamily="49" charset="-128"/>
                <a:ea typeface="BIZ UDゴシック" panose="020B0400000000000000" pitchFamily="49" charset="-128"/>
              </a:rPr>
              <a:t>措置すること。</a:t>
            </a:r>
            <a:endParaRPr kumimoji="1" lang="en-US" altLang="ja-JP" sz="1400" dirty="0">
              <a:latin typeface="BIZ UDゴシック" panose="020B0400000000000000" pitchFamily="49" charset="-128"/>
              <a:ea typeface="BIZ UDゴシック" panose="020B0400000000000000" pitchFamily="49" charset="-128"/>
            </a:endParaRPr>
          </a:p>
          <a:p>
            <a:pPr marL="450850" indent="-450850"/>
            <a:r>
              <a:rPr lang="ja-JP" altLang="en-US" sz="1400" dirty="0">
                <a:latin typeface="BIZ UDゴシック" panose="020B0400000000000000" pitchFamily="49" charset="-128"/>
                <a:ea typeface="BIZ UDゴシック" panose="020B0400000000000000" pitchFamily="49" charset="-128"/>
              </a:rPr>
              <a:t>　・（略）特別の事情があるときは、各省庁は、その法律案の提出につき、理由を具してあらかじめ内閣官房長官に説明し、閣議の事前了解を</a:t>
            </a:r>
            <a:endParaRPr lang="en-US" altLang="ja-JP" sz="1400" dirty="0">
              <a:latin typeface="BIZ UDゴシック" panose="020B0400000000000000" pitchFamily="49" charset="-128"/>
              <a:ea typeface="BIZ UDゴシック" panose="020B0400000000000000" pitchFamily="49" charset="-128"/>
            </a:endParaRPr>
          </a:p>
          <a:p>
            <a:pPr marL="450850" indent="-450850"/>
            <a:r>
              <a:rPr lang="ja-JP" altLang="en-US" sz="1400" dirty="0">
                <a:latin typeface="BIZ UDゴシック" panose="020B0400000000000000" pitchFamily="49" charset="-128"/>
                <a:ea typeface="BIZ UDゴシック" panose="020B0400000000000000" pitchFamily="49" charset="-128"/>
              </a:rPr>
              <a:t>　　経るものとすること。</a:t>
            </a:r>
            <a:endParaRPr kumimoji="1" lang="en-US" altLang="ja-JP" sz="1400" dirty="0">
              <a:latin typeface="BIZ UDゴシック" panose="020B0400000000000000" pitchFamily="49" charset="-128"/>
              <a:ea typeface="BIZ UDゴシック" panose="020B0400000000000000" pitchFamily="49" charset="-128"/>
            </a:endParaRPr>
          </a:p>
          <a:p>
            <a:pPr marL="450850" indent="-450850"/>
            <a:endParaRPr kumimoji="1" lang="en-US" altLang="ja-JP" sz="1400" dirty="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●参議院事務局「立法と調査」（</a:t>
            </a:r>
            <a:r>
              <a:rPr lang="en-US" altLang="ja-JP" sz="1400" dirty="0">
                <a:latin typeface="BIZ UDゴシック" panose="020B0400000000000000" pitchFamily="49" charset="-128"/>
                <a:ea typeface="BIZ UDゴシック" panose="020B0400000000000000" pitchFamily="49" charset="-128"/>
              </a:rPr>
              <a:t>2012.</a:t>
            </a:r>
            <a:r>
              <a:rPr lang="ja-JP" altLang="en-US" sz="1400" dirty="0">
                <a:latin typeface="BIZ UDゴシック" panose="020B0400000000000000" pitchFamily="49" charset="-128"/>
                <a:ea typeface="BIZ UDゴシック" panose="020B0400000000000000" pitchFamily="49" charset="-128"/>
              </a:rPr>
              <a:t>９）</a:t>
            </a:r>
            <a:endParaRPr lang="en-US" altLang="ja-JP" sz="1400" dirty="0">
              <a:latin typeface="BIZ UDゴシック" panose="020B0400000000000000" pitchFamily="49" charset="-128"/>
              <a:ea typeface="BIZ UDゴシック" panose="020B0400000000000000" pitchFamily="49" charset="-128"/>
            </a:endParaRPr>
          </a:p>
          <a:p>
            <a:r>
              <a:rPr lang="ja-JP" altLang="en-US" sz="1400" dirty="0">
                <a:latin typeface="BIZ UDゴシック" panose="020B0400000000000000" pitchFamily="49" charset="-128"/>
                <a:ea typeface="BIZ UDゴシック" panose="020B0400000000000000" pitchFamily="49" charset="-128"/>
              </a:rPr>
              <a:t>　現在、立法実務においては、</a:t>
            </a:r>
            <a:r>
              <a:rPr lang="ja-JP" altLang="en-US" sz="1400" b="1" dirty="0">
                <a:latin typeface="BIZ UDゴシック" panose="020B0400000000000000" pitchFamily="49" charset="-128"/>
                <a:ea typeface="BIZ UDゴシック" panose="020B0400000000000000" pitchFamily="49" charset="-128"/>
              </a:rPr>
              <a:t>権利義務に関わる事項や国の行政組織・権限に関わる事項を法律事項</a:t>
            </a:r>
            <a:r>
              <a:rPr lang="ja-JP" altLang="en-US" sz="1400" dirty="0">
                <a:latin typeface="BIZ UDゴシック" panose="020B0400000000000000" pitchFamily="49" charset="-128"/>
                <a:ea typeface="BIZ UDゴシック" panose="020B0400000000000000" pitchFamily="49" charset="-128"/>
              </a:rPr>
              <a:t>としていると考えられる。</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C355E6AA-513B-95CD-A5A3-D76431AF9CDC}"/>
              </a:ext>
            </a:extLst>
          </p:cNvPr>
          <p:cNvSpPr txBox="1"/>
          <p:nvPr/>
        </p:nvSpPr>
        <p:spPr>
          <a:xfrm>
            <a:off x="178191" y="3206496"/>
            <a:ext cx="29479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lang="ja-JP" altLang="en-US" sz="1600" b="1" dirty="0">
                <a:solidFill>
                  <a:prstClr val="black"/>
                </a:solidFill>
                <a:latin typeface="BIZ UDゴシック" panose="020B0400000000000000" pitchFamily="49" charset="-128"/>
                <a:ea typeface="BIZ UDゴシック" panose="020B0400000000000000" pitchFamily="49" charset="-128"/>
              </a:rPr>
              <a:t>法律事項について</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4" name="スライド番号プレースホルダー 7">
            <a:extLst>
              <a:ext uri="{FF2B5EF4-FFF2-40B4-BE49-F238E27FC236}">
                <a16:creationId xmlns:a16="http://schemas.microsoft.com/office/drawing/2014/main" id="{AEEF7DBB-9104-FFD0-F33D-9078597C4C0A}"/>
              </a:ext>
            </a:extLst>
          </p:cNvPr>
          <p:cNvSpPr>
            <a:spLocks noGrp="1"/>
          </p:cNvSpPr>
          <p:nvPr>
            <p:ph type="sldNum" sz="quarter" idx="12"/>
          </p:nvPr>
        </p:nvSpPr>
        <p:spPr>
          <a:xfrm>
            <a:off x="9448800"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800" dirty="0">
                <a:solidFill>
                  <a:prstClr val="black"/>
                </a:solidFill>
                <a:latin typeface="BIZ UDゴシック" panose="020B0400000000000000" pitchFamily="49" charset="-128"/>
                <a:ea typeface="BIZ UDゴシック" panose="020B0400000000000000" pitchFamily="49" charset="-128"/>
              </a:rPr>
              <a:t>４</a:t>
            </a:r>
            <a:endPar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 name="矢印: 右 2">
            <a:extLst>
              <a:ext uri="{FF2B5EF4-FFF2-40B4-BE49-F238E27FC236}">
                <a16:creationId xmlns:a16="http://schemas.microsoft.com/office/drawing/2014/main" id="{0E3C081A-37AA-F0C0-8C7A-EFD69F10C7F0}"/>
              </a:ext>
            </a:extLst>
          </p:cNvPr>
          <p:cNvSpPr/>
          <p:nvPr/>
        </p:nvSpPr>
        <p:spPr>
          <a:xfrm>
            <a:off x="407963" y="2556597"/>
            <a:ext cx="351861" cy="326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4393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0271151-ED92-3FF2-D92A-ACB19BA6D351}"/>
              </a:ext>
            </a:extLst>
          </p:cNvPr>
          <p:cNvSpPr txBox="1"/>
          <p:nvPr/>
        </p:nvSpPr>
        <p:spPr>
          <a:xfrm>
            <a:off x="300614" y="637214"/>
            <a:ext cx="11520000" cy="23955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これまでの法整備の事例を見ると、道州制特区推進法のように、対象地域、国の体制や計画策定、特例措置等の具体的な政策（支援メニュー）などをパッケージで構成する事例のほか、地方分権改革推進法のように、いわゆる基本法と実施法という２段階で構成する事例も存在する。</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ビジョンで示す法整備を２段階で構成する場合は</a:t>
            </a:r>
            <a:r>
              <a:rPr kumimoji="1" lang="ja-JP" altLang="en-US" sz="1600" b="1"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a:t>
            </a:r>
            <a:r>
              <a:rPr kumimoji="1" lang="ja-JP" altLang="en-US" sz="160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先ずは</a:t>
            </a:r>
            <a:r>
              <a:rPr kumimoji="1" lang="ja-JP" altLang="en-US"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基本法として、対象地域や国との協議を定め、その後に実施法として、支援メニューを定めることが考えられる。</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法整備の迅速性、支援メニューの迅速性・実効性の観点から、両者のメリット･デメリットを次ページで整理。</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ts val="800"/>
              </a:lnSpc>
              <a:spcBef>
                <a:spcPts val="0"/>
              </a:spcBef>
              <a:spcAft>
                <a:spcPts val="600"/>
              </a:spcAft>
              <a:buClrTx/>
              <a:buSzTx/>
              <a:buFont typeface="Wingdings" panose="05000000000000000000" pitchFamily="2" charset="2"/>
              <a:buChar char="l"/>
              <a:tabLst/>
              <a:defRPr/>
            </a:pPr>
            <a:endParaRPr kumimoji="1" lang="en-US" altLang="ja-JP" sz="1600" b="0" i="0" u="none" strike="noStrike" kern="1200" cap="none" spc="0" normalizeH="0" baseline="0" noProof="0" dirty="0">
              <a:ln>
                <a:noFill/>
              </a:ln>
              <a:solidFill>
                <a:srgbClr val="FF0000"/>
              </a:solidFill>
              <a:effectLst/>
              <a:uLnTx/>
              <a:uFillTx/>
              <a:latin typeface="BIZ UDゴシック" panose="020B0400000000000000" pitchFamily="49" charset="-128"/>
              <a:ea typeface="BIZ UDゴシック" panose="020B0400000000000000" pitchFamily="49" charset="-128"/>
              <a:cs typeface="+mn-cs"/>
            </a:endParaRPr>
          </a:p>
          <a:p>
            <a:pPr marL="457200" marR="0" lvl="1" indent="0" algn="l" defTabSz="914400" rtl="0" eaLnBrk="1" fontAlgn="auto" latinLnBrk="0" hangingPunct="1">
              <a:lnSpc>
                <a:spcPct val="100000"/>
              </a:lnSpc>
              <a:spcBef>
                <a:spcPts val="0"/>
              </a:spcBef>
              <a:spcAft>
                <a:spcPts val="300"/>
              </a:spcAft>
              <a:buClrTx/>
              <a:buSzTx/>
              <a:buFontTx/>
              <a:buNone/>
              <a:tabLst/>
              <a:defRPr/>
            </a:pPr>
            <a:r>
              <a:rPr kumimoji="1" lang="ja-JP" altLang="en-US" sz="1600" b="1"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法整備については、２段階方式も念頭におきつつ、国による支援メニューの迅速な実現を重視し、パッケージでの法整備を求めるべきではないか。</a:t>
            </a:r>
          </a:p>
        </p:txBody>
      </p:sp>
      <p:sp>
        <p:nvSpPr>
          <p:cNvPr id="2" name="スライド番号プレースホルダー 7">
            <a:extLst>
              <a:ext uri="{FF2B5EF4-FFF2-40B4-BE49-F238E27FC236}">
                <a16:creationId xmlns:a16="http://schemas.microsoft.com/office/drawing/2014/main" id="{046D0571-D039-4EFE-ACD4-B4B756B4E76C}"/>
              </a:ext>
            </a:extLst>
          </p:cNvPr>
          <p:cNvSpPr>
            <a:spLocks noGrp="1"/>
          </p:cNvSpPr>
          <p:nvPr>
            <p:ph type="sldNum" sz="quarter" idx="12"/>
          </p:nvPr>
        </p:nvSpPr>
        <p:spPr>
          <a:xfrm>
            <a:off x="9476936"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５</a:t>
            </a:r>
          </a:p>
        </p:txBody>
      </p:sp>
      <p:sp>
        <p:nvSpPr>
          <p:cNvPr id="7" name="ホームベース 7">
            <a:extLst>
              <a:ext uri="{FF2B5EF4-FFF2-40B4-BE49-F238E27FC236}">
                <a16:creationId xmlns:a16="http://schemas.microsoft.com/office/drawing/2014/main" id="{38CA874B-4528-5C33-1B0E-435C7A96B455}"/>
              </a:ext>
            </a:extLst>
          </p:cNvPr>
          <p:cNvSpPr/>
          <p:nvPr/>
        </p:nvSpPr>
        <p:spPr>
          <a:xfrm>
            <a:off x="985264" y="80935"/>
            <a:ext cx="10221471" cy="39589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rPr>
              <a:t>　論点 ３　パッケージ以外のパターンは考えられないか</a:t>
            </a:r>
            <a:endParaRPr kumimoji="1" lang="ja-JP" altLang="en-US" sz="1800" b="1" i="0" u="none" strike="noStrike" kern="1200" cap="none" spc="0" normalizeH="0" baseline="0" noProof="0" dirty="0">
              <a:ln>
                <a:noFill/>
              </a:ln>
              <a:solidFill>
                <a:srgbClr val="FF0000"/>
              </a:solidFill>
              <a:effectLst/>
              <a:uLnTx/>
              <a:uFillTx/>
              <a:latin typeface="BIZ UDゴシック" panose="020B0400000000000000" pitchFamily="49" charset="-128"/>
              <a:ea typeface="BIZ UDゴシック" panose="020B0400000000000000" pitchFamily="49" charset="-128"/>
              <a:cs typeface="+mn-cs"/>
            </a:endParaRPr>
          </a:p>
        </p:txBody>
      </p:sp>
      <p:sp>
        <p:nvSpPr>
          <p:cNvPr id="6" name="テキスト ボックス 5">
            <a:extLst>
              <a:ext uri="{FF2B5EF4-FFF2-40B4-BE49-F238E27FC236}">
                <a16:creationId xmlns:a16="http://schemas.microsoft.com/office/drawing/2014/main" id="{A80A08C4-712B-7177-6BA0-42381493F9BA}"/>
              </a:ext>
            </a:extLst>
          </p:cNvPr>
          <p:cNvSpPr txBox="1"/>
          <p:nvPr/>
        </p:nvSpPr>
        <p:spPr>
          <a:xfrm>
            <a:off x="135553" y="3131954"/>
            <a:ext cx="989471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パッケージで</a:t>
            </a:r>
            <a:r>
              <a:rPr kumimoji="1" lang="ja-JP" altLang="en-US" sz="1600" b="1"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法整備した</a:t>
            </a: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事例と基本法・実施法の２段階で法整備した事例</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4" name="表 5">
            <a:extLst>
              <a:ext uri="{FF2B5EF4-FFF2-40B4-BE49-F238E27FC236}">
                <a16:creationId xmlns:a16="http://schemas.microsoft.com/office/drawing/2014/main" id="{73FB7294-D608-634A-9F50-82546AB33BC6}"/>
              </a:ext>
            </a:extLst>
          </p:cNvPr>
          <p:cNvGraphicFramePr>
            <a:graphicFrameLocks noGrp="1"/>
          </p:cNvGraphicFramePr>
          <p:nvPr>
            <p:extLst>
              <p:ext uri="{D42A27DB-BD31-4B8C-83A1-F6EECF244321}">
                <p14:modId xmlns:p14="http://schemas.microsoft.com/office/powerpoint/2010/main" val="1764278026"/>
              </p:ext>
            </p:extLst>
          </p:nvPr>
        </p:nvGraphicFramePr>
        <p:xfrm>
          <a:off x="135553" y="3509394"/>
          <a:ext cx="11850122" cy="3192619"/>
        </p:xfrm>
        <a:graphic>
          <a:graphicData uri="http://schemas.openxmlformats.org/drawingml/2006/table">
            <a:tbl>
              <a:tblPr firstRow="1" bandRow="1">
                <a:tableStyleId>{5940675A-B579-460E-94D1-54222C63F5DA}</a:tableStyleId>
              </a:tblPr>
              <a:tblGrid>
                <a:gridCol w="5523125">
                  <a:extLst>
                    <a:ext uri="{9D8B030D-6E8A-4147-A177-3AD203B41FA5}">
                      <a16:colId xmlns:a16="http://schemas.microsoft.com/office/drawing/2014/main" val="3461726626"/>
                    </a:ext>
                  </a:extLst>
                </a:gridCol>
                <a:gridCol w="6326997">
                  <a:extLst>
                    <a:ext uri="{9D8B030D-6E8A-4147-A177-3AD203B41FA5}">
                      <a16:colId xmlns:a16="http://schemas.microsoft.com/office/drawing/2014/main" val="1311075321"/>
                    </a:ext>
                  </a:extLst>
                </a:gridCol>
              </a:tblGrid>
              <a:tr h="505854">
                <a:tc>
                  <a:txBody>
                    <a:bodyPr/>
                    <a:lstStyle/>
                    <a:p>
                      <a:pPr algn="ctr"/>
                      <a:r>
                        <a:rPr kumimoji="1" lang="ja-JP" altLang="en-US" sz="1600" b="1" dirty="0">
                          <a:latin typeface="BIZ UDゴシック" panose="020B0400000000000000" pitchFamily="49" charset="-128"/>
                          <a:ea typeface="BIZ UDゴシック" panose="020B0400000000000000" pitchFamily="49" charset="-128"/>
                        </a:rPr>
                        <a:t>パッケージで法整備（例：道州制特区推進法）</a:t>
                      </a:r>
                    </a:p>
                  </a:txBody>
                  <a:tcPr anchor="ctr">
                    <a:solidFill>
                      <a:srgbClr val="BDD7EE"/>
                    </a:solidFill>
                  </a:tcPr>
                </a:tc>
                <a:tc>
                  <a:txBody>
                    <a:bodyPr/>
                    <a:lstStyle/>
                    <a:p>
                      <a:pPr algn="ctr"/>
                      <a:r>
                        <a:rPr kumimoji="1" lang="ja-JP" altLang="en-US" sz="1600" b="1" dirty="0">
                          <a:latin typeface="BIZ UDゴシック" panose="020B0400000000000000" pitchFamily="49" charset="-128"/>
                          <a:ea typeface="BIZ UDゴシック" panose="020B0400000000000000" pitchFamily="49" charset="-128"/>
                        </a:rPr>
                        <a:t>２段階で法整備（例：第２次地方分権改革）</a:t>
                      </a:r>
                    </a:p>
                  </a:txBody>
                  <a:tcPr anchor="ctr">
                    <a:solidFill>
                      <a:srgbClr val="BDD7EE"/>
                    </a:solidFill>
                  </a:tcPr>
                </a:tc>
                <a:extLst>
                  <a:ext uri="{0D108BD9-81ED-4DB2-BD59-A6C34878D82A}">
                    <a16:rowId xmlns:a16="http://schemas.microsoft.com/office/drawing/2014/main" val="4214911605"/>
                  </a:ext>
                </a:extLst>
              </a:tr>
              <a:tr h="190556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BIZ UDゴシック" panose="020B0400000000000000" pitchFamily="49" charset="-128"/>
                          <a:ea typeface="BIZ UDゴシック" panose="020B0400000000000000" pitchFamily="49" charset="-128"/>
                        </a:rPr>
                        <a:t>○対象地域、国の体制、方針策定等</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BIZ UDゴシック" panose="020B0400000000000000" pitchFamily="49" charset="-128"/>
                          <a:ea typeface="BIZ UDゴシック" panose="020B0400000000000000" pitchFamily="49" charset="-128"/>
                        </a:rPr>
                        <a:t>・道州制特別区域の設定（→政令で北海道を指定）</a:t>
                      </a:r>
                      <a:endParaRPr kumimoji="1" lang="en-US" altLang="ja-JP" sz="1400" b="0"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BIZ UDゴシック" panose="020B0400000000000000" pitchFamily="49" charset="-128"/>
                          <a:ea typeface="BIZ UDゴシック" panose="020B0400000000000000" pitchFamily="49" charset="-128"/>
                        </a:rPr>
                        <a:t>・国に道州制特別区域推進本部を設置</a:t>
                      </a:r>
                    </a:p>
                    <a:p>
                      <a:pPr algn="l">
                        <a:spcAft>
                          <a:spcPts val="0"/>
                        </a:spcAft>
                      </a:pPr>
                      <a:r>
                        <a:rPr kumimoji="1" lang="ja-JP" altLang="en-US" sz="1400" b="0" dirty="0">
                          <a:solidFill>
                            <a:schemeClr val="tx1"/>
                          </a:solidFill>
                          <a:latin typeface="BIZ UDゴシック" panose="020B0400000000000000" pitchFamily="49" charset="-128"/>
                          <a:ea typeface="BIZ UDゴシック" panose="020B0400000000000000" pitchFamily="49" charset="-128"/>
                        </a:rPr>
                        <a:t>・国において道州制特別区域基本方針の策定</a:t>
                      </a:r>
                      <a:endParaRPr kumimoji="1" lang="en-US" altLang="ja-JP" sz="1400" b="0"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BIZ UDゴシック" panose="020B0400000000000000" pitchFamily="49" charset="-128"/>
                          <a:ea typeface="BIZ UDゴシック" panose="020B0400000000000000" pitchFamily="49" charset="-128"/>
                        </a:rPr>
                        <a:t>・特定広域団体における道州制特別区域計画の作成</a:t>
                      </a:r>
                      <a:endParaRPr kumimoji="1" lang="en-US" altLang="ja-JP" sz="1400" b="0"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solidFill>
                          <a:schemeClr val="tx1"/>
                        </a:solidFill>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BIZ UDゴシック" panose="020B0400000000000000" pitchFamily="49" charset="-128"/>
                          <a:ea typeface="BIZ UDゴシック" panose="020B0400000000000000" pitchFamily="49" charset="-128"/>
                        </a:rPr>
                        <a:t>○国による支援メニュー</a:t>
                      </a: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marL="0" indent="0" algn="l">
                        <a:spcAft>
                          <a:spcPts val="0"/>
                        </a:spcAft>
                      </a:pPr>
                      <a:r>
                        <a:rPr kumimoji="1" lang="ja-JP" altLang="en-US" sz="1400" b="0" dirty="0">
                          <a:solidFill>
                            <a:schemeClr val="tx1"/>
                          </a:solidFill>
                          <a:latin typeface="BIZ UDゴシック" panose="020B0400000000000000" pitchFamily="49" charset="-128"/>
                          <a:ea typeface="BIZ UDゴシック" panose="020B0400000000000000" pitchFamily="49" charset="-128"/>
                        </a:rPr>
                        <a:t>・生活保護法、商工会議所法、鳥獣保護法、水道法、調理師法の事務に関する特例措置</a:t>
                      </a:r>
                      <a:endParaRPr kumimoji="1" lang="en-US" altLang="ja-JP" sz="1400" b="0" dirty="0">
                        <a:solidFill>
                          <a:schemeClr val="tx1"/>
                        </a:solidFill>
                        <a:latin typeface="BIZ UDゴシック" panose="020B0400000000000000" pitchFamily="49" charset="-128"/>
                        <a:ea typeface="BIZ UDゴシック" panose="020B0400000000000000" pitchFamily="49" charset="-128"/>
                      </a:endParaRPr>
                    </a:p>
                    <a:p>
                      <a:pPr marL="112713" indent="-112713" algn="l">
                        <a:spcAft>
                          <a:spcPts val="0"/>
                        </a:spcAft>
                      </a:pPr>
                      <a:r>
                        <a:rPr kumimoji="1" lang="ja-JP" altLang="en-US" sz="1400" b="0" dirty="0">
                          <a:solidFill>
                            <a:schemeClr val="tx1"/>
                          </a:solidFill>
                          <a:latin typeface="BIZ UDゴシック" panose="020B0400000000000000" pitchFamily="49" charset="-128"/>
                          <a:ea typeface="BIZ UDゴシック" panose="020B0400000000000000" pitchFamily="49" charset="-128"/>
                        </a:rPr>
                        <a:t>・砂防事業の一部、治山事業の一部、開発道路の改築工事、</a:t>
                      </a:r>
                      <a:r>
                        <a:rPr kumimoji="1" lang="en-US" altLang="ja-JP" sz="1400" b="0" dirty="0">
                          <a:solidFill>
                            <a:schemeClr val="tx1"/>
                          </a:solidFill>
                          <a:latin typeface="BIZ UDゴシック" panose="020B0400000000000000" pitchFamily="49" charset="-128"/>
                          <a:ea typeface="BIZ UDゴシック" panose="020B0400000000000000" pitchFamily="49" charset="-128"/>
                        </a:rPr>
                        <a:t>2</a:t>
                      </a:r>
                      <a:r>
                        <a:rPr kumimoji="1" lang="ja-JP" altLang="en-US" sz="1400" b="0" dirty="0">
                          <a:solidFill>
                            <a:schemeClr val="tx1"/>
                          </a:solidFill>
                          <a:latin typeface="BIZ UDゴシック" panose="020B0400000000000000" pitchFamily="49" charset="-128"/>
                          <a:ea typeface="BIZ UDゴシック" panose="020B0400000000000000" pitchFamily="49" charset="-128"/>
                        </a:rPr>
                        <a:t>級指定河川の改良工事等に対する交付金措置等</a:t>
                      </a:r>
                    </a:p>
                  </a:txBody>
                  <a:tcPr>
                    <a:noFill/>
                  </a:tcPr>
                </a:tc>
                <a:tc>
                  <a:txBody>
                    <a:bodyPr/>
                    <a:lstStyle/>
                    <a:p>
                      <a:pPr marL="0" indent="0">
                        <a:spcAft>
                          <a:spcPts val="0"/>
                        </a:spcAft>
                        <a:buFont typeface="Arial" panose="020B0604020202020204" pitchFamily="34" charset="0"/>
                        <a:buNone/>
                      </a:pPr>
                      <a:r>
                        <a:rPr kumimoji="1" lang="ja-JP" altLang="en-US" sz="1600" b="1" dirty="0">
                          <a:solidFill>
                            <a:schemeClr val="tx1"/>
                          </a:solidFill>
                          <a:latin typeface="BIZ UDゴシック" panose="020B0400000000000000" pitchFamily="49" charset="-128"/>
                          <a:ea typeface="BIZ UDゴシック" panose="020B0400000000000000" pitchFamily="49" charset="-128"/>
                        </a:rPr>
                        <a:t>　</a:t>
                      </a:r>
                      <a:r>
                        <a:rPr kumimoji="1" lang="en-US" altLang="ja-JP" sz="1600" b="1" dirty="0">
                          <a:solidFill>
                            <a:schemeClr val="tx1"/>
                          </a:solidFill>
                          <a:latin typeface="BIZ UDゴシック" panose="020B0400000000000000" pitchFamily="49" charset="-128"/>
                          <a:ea typeface="BIZ UDゴシック" panose="020B0400000000000000" pitchFamily="49" charset="-128"/>
                        </a:rPr>
                        <a:t>【</a:t>
                      </a:r>
                      <a:r>
                        <a:rPr kumimoji="1" lang="ja-JP" altLang="en-US" sz="1600" b="1" dirty="0">
                          <a:solidFill>
                            <a:schemeClr val="tx1"/>
                          </a:solidFill>
                          <a:latin typeface="BIZ UDゴシック" panose="020B0400000000000000" pitchFamily="49" charset="-128"/>
                          <a:ea typeface="BIZ UDゴシック" panose="020B0400000000000000" pitchFamily="49" charset="-128"/>
                        </a:rPr>
                        <a:t>基本法：地方分権改革推進法（</a:t>
                      </a:r>
                      <a:r>
                        <a:rPr kumimoji="1" lang="en-US" altLang="ja-JP" sz="1600" b="1" dirty="0">
                          <a:solidFill>
                            <a:schemeClr val="tx1"/>
                          </a:solidFill>
                          <a:latin typeface="BIZ UDゴシック" panose="020B0400000000000000" pitchFamily="49" charset="-128"/>
                          <a:ea typeface="BIZ UDゴシック" panose="020B0400000000000000" pitchFamily="49" charset="-128"/>
                        </a:rPr>
                        <a:t>H18</a:t>
                      </a:r>
                      <a:r>
                        <a:rPr kumimoji="1" lang="ja-JP" altLang="en-US" sz="1600" b="1" dirty="0">
                          <a:solidFill>
                            <a:schemeClr val="tx1"/>
                          </a:solidFill>
                          <a:latin typeface="BIZ UDゴシック" panose="020B0400000000000000" pitchFamily="49" charset="-128"/>
                          <a:ea typeface="BIZ UDゴシック" panose="020B0400000000000000" pitchFamily="49" charset="-128"/>
                        </a:rPr>
                        <a:t>）</a:t>
                      </a:r>
                      <a:r>
                        <a:rPr kumimoji="1" lang="en-US" altLang="ja-JP" sz="1600" b="1" dirty="0">
                          <a:solidFill>
                            <a:schemeClr val="tx1"/>
                          </a:solidFill>
                          <a:latin typeface="BIZ UDゴシック" panose="020B0400000000000000" pitchFamily="49" charset="-128"/>
                          <a:ea typeface="BIZ UDゴシック" panose="020B0400000000000000" pitchFamily="49" charset="-128"/>
                        </a:rPr>
                        <a:t>】</a:t>
                      </a:r>
                    </a:p>
                    <a:p>
                      <a:pPr marL="0" indent="0">
                        <a:spcAft>
                          <a:spcPts val="0"/>
                        </a:spcAft>
                        <a:buFont typeface="Arial" panose="020B0604020202020204" pitchFamily="34" charset="0"/>
                        <a:buNone/>
                      </a:pPr>
                      <a:r>
                        <a:rPr kumimoji="1" lang="ja-JP" altLang="en-US" sz="1400" dirty="0">
                          <a:solidFill>
                            <a:schemeClr val="tx1"/>
                          </a:solidFill>
                          <a:latin typeface="BIZ UDゴシック" panose="020B0400000000000000" pitchFamily="49" charset="-128"/>
                          <a:ea typeface="BIZ UDゴシック" panose="020B0400000000000000" pitchFamily="49" charset="-128"/>
                        </a:rPr>
                        <a:t>・国において地方分権推進計画の策定</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marL="0" indent="0">
                        <a:spcAft>
                          <a:spcPts val="0"/>
                        </a:spcAft>
                        <a:buFont typeface="Arial" panose="020B0604020202020204" pitchFamily="34" charset="0"/>
                        <a:buNone/>
                      </a:pPr>
                      <a:r>
                        <a:rPr kumimoji="1" lang="ja-JP" altLang="en-US" sz="1400" dirty="0">
                          <a:solidFill>
                            <a:schemeClr val="tx1"/>
                          </a:solidFill>
                          <a:latin typeface="BIZ UDゴシック" panose="020B0400000000000000" pitchFamily="49" charset="-128"/>
                          <a:ea typeface="BIZ UDゴシック" panose="020B0400000000000000" pitchFamily="49" charset="-128"/>
                        </a:rPr>
                        <a:t>・国に有識者で構成する</a:t>
                      </a:r>
                      <a:r>
                        <a:rPr kumimoji="1" lang="zh-TW" altLang="en-US" sz="1400" dirty="0">
                          <a:solidFill>
                            <a:schemeClr val="tx1"/>
                          </a:solidFill>
                          <a:latin typeface="BIZ UDゴシック" panose="020B0400000000000000" pitchFamily="49" charset="-128"/>
                          <a:ea typeface="BIZ UDゴシック" panose="020B0400000000000000" pitchFamily="49" charset="-128"/>
                        </a:rPr>
                        <a:t>地方分権改革推進委員会</a:t>
                      </a:r>
                      <a:r>
                        <a:rPr kumimoji="1" lang="ja-JP" altLang="en-US" sz="1400" dirty="0">
                          <a:solidFill>
                            <a:schemeClr val="tx1"/>
                          </a:solidFill>
                          <a:latin typeface="BIZ UDゴシック" panose="020B0400000000000000" pitchFamily="49" charset="-128"/>
                          <a:ea typeface="BIZ UDゴシック" panose="020B0400000000000000" pitchFamily="49" charset="-128"/>
                        </a:rPr>
                        <a:t>を設置</a:t>
                      </a:r>
                      <a:endParaRPr kumimoji="1" lang="en-US" altLang="ja-JP" sz="1400" dirty="0">
                        <a:solidFill>
                          <a:schemeClr val="tx1"/>
                        </a:solidFill>
                        <a:latin typeface="BIZ UDゴシック" panose="020B0400000000000000" pitchFamily="49" charset="-128"/>
                        <a:ea typeface="BIZ UDゴシック" panose="020B0400000000000000" pitchFamily="49" charset="-128"/>
                      </a:endParaRPr>
                    </a:p>
                    <a:p>
                      <a:pPr marL="0" indent="0">
                        <a:spcAft>
                          <a:spcPts val="0"/>
                        </a:spcAft>
                        <a:buFont typeface="Arial" panose="020B0604020202020204" pitchFamily="34" charset="0"/>
                        <a:buNone/>
                      </a:pPr>
                      <a:endParaRPr kumimoji="1" lang="en-US" altLang="ja-JP" sz="1400" b="1" dirty="0">
                        <a:solidFill>
                          <a:schemeClr val="tx1"/>
                        </a:solidFill>
                        <a:latin typeface="BIZ UDゴシック" panose="020B0400000000000000" pitchFamily="49" charset="-128"/>
                        <a:ea typeface="BIZ UDゴシック" panose="020B0400000000000000" pitchFamily="49" charset="-128"/>
                      </a:endParaRPr>
                    </a:p>
                    <a:p>
                      <a:pPr marL="0" indent="0">
                        <a:spcAft>
                          <a:spcPts val="0"/>
                        </a:spcAft>
                        <a:buFont typeface="Arial" panose="020B0604020202020204" pitchFamily="34" charset="0"/>
                        <a:buNone/>
                      </a:pPr>
                      <a:r>
                        <a:rPr kumimoji="1" lang="ja-JP" altLang="en-US" sz="1400" b="0" dirty="0">
                          <a:solidFill>
                            <a:schemeClr val="tx1"/>
                          </a:solidFill>
                          <a:latin typeface="BIZ UDゴシック" panose="020B0400000000000000" pitchFamily="49" charset="-128"/>
                          <a:ea typeface="BIZ UDゴシック" panose="020B0400000000000000" pitchFamily="49" charset="-128"/>
                        </a:rPr>
                        <a:t>・国による支援メニュー　　</a:t>
                      </a:r>
                      <a:r>
                        <a:rPr kumimoji="1" lang="ja-JP" altLang="en-US" sz="1050" b="0" dirty="0">
                          <a:solidFill>
                            <a:schemeClr val="tx1"/>
                          </a:solidFill>
                          <a:latin typeface="BIZ UDゴシック" panose="020B0400000000000000" pitchFamily="49" charset="-128"/>
                          <a:ea typeface="BIZ UDゴシック" panose="020B0400000000000000" pitchFamily="49" charset="-128"/>
                        </a:rPr>
                        <a:t>（</a:t>
                      </a:r>
                      <a:r>
                        <a:rPr kumimoji="1" lang="en-US" altLang="ja-JP" sz="1050" b="0" dirty="0">
                          <a:solidFill>
                            <a:schemeClr val="tx1"/>
                          </a:solidFill>
                          <a:latin typeface="BIZ UDゴシック" panose="020B0400000000000000" pitchFamily="49" charset="-128"/>
                          <a:ea typeface="BIZ UDゴシック" panose="020B0400000000000000" pitchFamily="49"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rPr>
                        <a:t>具体的な内容は規定されていない）</a:t>
                      </a:r>
                      <a:endParaRPr kumimoji="1" lang="en-US" altLang="ja-JP" sz="1050" b="0" dirty="0">
                        <a:solidFill>
                          <a:schemeClr val="tx1"/>
                        </a:solidFill>
                        <a:latin typeface="BIZ UDゴシック" panose="020B0400000000000000" pitchFamily="49" charset="-128"/>
                        <a:ea typeface="BIZ UDゴシック" panose="020B0400000000000000" pitchFamily="49" charset="-128"/>
                      </a:endParaRPr>
                    </a:p>
                    <a:p>
                      <a:pPr marL="0" indent="0">
                        <a:spcAft>
                          <a:spcPts val="0"/>
                        </a:spcAft>
                        <a:buFont typeface="Arial" panose="020B0604020202020204" pitchFamily="34" charset="0"/>
                        <a:buNone/>
                      </a:pPr>
                      <a:r>
                        <a:rPr kumimoji="1" lang="ja-JP" altLang="en-US" sz="1400" b="0" dirty="0">
                          <a:solidFill>
                            <a:schemeClr val="tx1"/>
                          </a:solidFill>
                          <a:latin typeface="BIZ UDゴシック" panose="020B0400000000000000" pitchFamily="49" charset="-128"/>
                          <a:ea typeface="BIZ UDゴシック" panose="020B0400000000000000" pitchFamily="49" charset="-128"/>
                        </a:rPr>
                        <a:t>　①地方公共団体への権限移譲の推進</a:t>
                      </a:r>
                    </a:p>
                    <a:p>
                      <a:pPr marL="0" indent="0">
                        <a:spcAft>
                          <a:spcPts val="0"/>
                        </a:spcAft>
                        <a:buFont typeface="Arial" panose="020B0604020202020204" pitchFamily="34" charset="0"/>
                        <a:buNone/>
                      </a:pPr>
                      <a:r>
                        <a:rPr kumimoji="1" lang="ja-JP" altLang="en-US" sz="1400" b="0" dirty="0">
                          <a:solidFill>
                            <a:schemeClr val="tx1"/>
                          </a:solidFill>
                          <a:latin typeface="BIZ UDゴシック" panose="020B0400000000000000" pitchFamily="49" charset="-128"/>
                          <a:ea typeface="BIZ UDゴシック" panose="020B0400000000000000" pitchFamily="49" charset="-128"/>
                        </a:rPr>
                        <a:t>　②地方公共団体に対する事務の処理やその方法の義務付けの整理・合理化</a:t>
                      </a:r>
                    </a:p>
                    <a:p>
                      <a:pPr marL="0" indent="0">
                        <a:spcAft>
                          <a:spcPts val="0"/>
                        </a:spcAft>
                        <a:buFont typeface="Arial" panose="020B0604020202020204" pitchFamily="34" charset="0"/>
                        <a:buNone/>
                      </a:pPr>
                      <a:r>
                        <a:rPr kumimoji="1" lang="ja-JP" altLang="en-US" sz="1400" b="0" dirty="0">
                          <a:solidFill>
                            <a:schemeClr val="tx1"/>
                          </a:solidFill>
                          <a:latin typeface="BIZ UDゴシック" panose="020B0400000000000000" pitchFamily="49" charset="-128"/>
                          <a:ea typeface="BIZ UDゴシック" panose="020B0400000000000000" pitchFamily="49" charset="-128"/>
                        </a:rPr>
                        <a:t>　③地方公共団体に対する国又は都道府県の関与の整理・合理化</a:t>
                      </a:r>
                      <a:endParaRPr kumimoji="1" lang="en-US" altLang="ja-JP" sz="1400" b="0" dirty="0">
                        <a:solidFill>
                          <a:schemeClr val="tx1"/>
                        </a:solidFill>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9524995"/>
                  </a:ext>
                </a:extLst>
              </a:tr>
              <a:tr h="781203">
                <a:tc vMerge="1">
                  <a:txBody>
                    <a:bodyPr/>
                    <a:lstStyle/>
                    <a:p>
                      <a:endParaRPr kumimoji="1" lang="ja-JP" altLang="en-US"/>
                    </a:p>
                  </a:txBody>
                  <a:tcPr/>
                </a:tc>
                <a:tc>
                  <a:txBody>
                    <a:bodyPr/>
                    <a:lstStyle/>
                    <a:p>
                      <a:pPr marL="0" indent="0">
                        <a:spcAft>
                          <a:spcPts val="0"/>
                        </a:spcAft>
                        <a:buFont typeface="Arial" panose="020B0604020202020204" pitchFamily="34" charset="0"/>
                        <a:buNone/>
                      </a:pPr>
                      <a:endParaRPr kumimoji="1" lang="ja-JP" altLang="en-US" sz="1200" b="0" dirty="0">
                        <a:latin typeface="BIZ UDゴシック" panose="020B0400000000000000" pitchFamily="49" charset="-128"/>
                        <a:ea typeface="BIZ UDゴシック" panose="020B0400000000000000" pitchFamily="49"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297451295"/>
                  </a:ext>
                </a:extLst>
              </a:tr>
            </a:tbl>
          </a:graphicData>
        </a:graphic>
      </p:graphicFrame>
      <p:sp>
        <p:nvSpPr>
          <p:cNvPr id="13" name="正方形/長方形 12">
            <a:extLst>
              <a:ext uri="{FF2B5EF4-FFF2-40B4-BE49-F238E27FC236}">
                <a16:creationId xmlns:a16="http://schemas.microsoft.com/office/drawing/2014/main" id="{37EE237E-051D-BF4F-DECB-6AFCB5706CC3}"/>
              </a:ext>
            </a:extLst>
          </p:cNvPr>
          <p:cNvSpPr/>
          <p:nvPr/>
        </p:nvSpPr>
        <p:spPr>
          <a:xfrm>
            <a:off x="5829300" y="6070601"/>
            <a:ext cx="6029414" cy="631412"/>
          </a:xfrm>
          <a:prstGeom prst="rect">
            <a:avLst/>
          </a:prstGeom>
          <a:noFill/>
          <a:ln>
            <a:solidFill>
              <a:schemeClr val="tx1"/>
            </a:solidFill>
            <a:prstDash val="solid"/>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実施法：第１次～第</a:t>
            </a:r>
            <a:r>
              <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14</a:t>
            </a: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次の一括法（</a:t>
            </a:r>
            <a:r>
              <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H23</a:t>
            </a: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・具体的な権限移譲を規定</a:t>
            </a:r>
          </a:p>
        </p:txBody>
      </p:sp>
      <p:sp>
        <p:nvSpPr>
          <p:cNvPr id="8" name="二等辺三角形 7">
            <a:extLst>
              <a:ext uri="{FF2B5EF4-FFF2-40B4-BE49-F238E27FC236}">
                <a16:creationId xmlns:a16="http://schemas.microsoft.com/office/drawing/2014/main" id="{11FDFDFF-ABAB-0F1E-1E18-65223D18FEEC}"/>
              </a:ext>
            </a:extLst>
          </p:cNvPr>
          <p:cNvSpPr/>
          <p:nvPr/>
        </p:nvSpPr>
        <p:spPr>
          <a:xfrm flipV="1">
            <a:off x="7989487" y="5866634"/>
            <a:ext cx="1284849" cy="30549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矢印: 右 8">
            <a:extLst>
              <a:ext uri="{FF2B5EF4-FFF2-40B4-BE49-F238E27FC236}">
                <a16:creationId xmlns:a16="http://schemas.microsoft.com/office/drawing/2014/main" id="{27C27666-3458-6ECF-07EE-1C5FC6E18924}"/>
              </a:ext>
            </a:extLst>
          </p:cNvPr>
          <p:cNvSpPr/>
          <p:nvPr/>
        </p:nvSpPr>
        <p:spPr>
          <a:xfrm>
            <a:off x="371386" y="2496724"/>
            <a:ext cx="351861" cy="326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52724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5">
            <a:extLst>
              <a:ext uri="{FF2B5EF4-FFF2-40B4-BE49-F238E27FC236}">
                <a16:creationId xmlns:a16="http://schemas.microsoft.com/office/drawing/2014/main" id="{F2606649-D84C-24E2-98BB-169693169053}"/>
              </a:ext>
            </a:extLst>
          </p:cNvPr>
          <p:cNvGraphicFramePr>
            <a:graphicFrameLocks noGrp="1"/>
          </p:cNvGraphicFramePr>
          <p:nvPr>
            <p:extLst>
              <p:ext uri="{D42A27DB-BD31-4B8C-83A1-F6EECF244321}">
                <p14:modId xmlns:p14="http://schemas.microsoft.com/office/powerpoint/2010/main" val="1937411545"/>
              </p:ext>
            </p:extLst>
          </p:nvPr>
        </p:nvGraphicFramePr>
        <p:xfrm>
          <a:off x="169737" y="770193"/>
          <a:ext cx="11852524" cy="3162120"/>
        </p:xfrm>
        <a:graphic>
          <a:graphicData uri="http://schemas.openxmlformats.org/drawingml/2006/table">
            <a:tbl>
              <a:tblPr firstRow="1" bandRow="1">
                <a:tableStyleId>{5940675A-B579-460E-94D1-54222C63F5DA}</a:tableStyleId>
              </a:tblPr>
              <a:tblGrid>
                <a:gridCol w="963960">
                  <a:extLst>
                    <a:ext uri="{9D8B030D-6E8A-4147-A177-3AD203B41FA5}">
                      <a16:colId xmlns:a16="http://schemas.microsoft.com/office/drawing/2014/main" val="4045521289"/>
                    </a:ext>
                  </a:extLst>
                </a:gridCol>
                <a:gridCol w="5436000">
                  <a:extLst>
                    <a:ext uri="{9D8B030D-6E8A-4147-A177-3AD203B41FA5}">
                      <a16:colId xmlns:a16="http://schemas.microsoft.com/office/drawing/2014/main" val="3461726626"/>
                    </a:ext>
                  </a:extLst>
                </a:gridCol>
                <a:gridCol w="5452564">
                  <a:extLst>
                    <a:ext uri="{9D8B030D-6E8A-4147-A177-3AD203B41FA5}">
                      <a16:colId xmlns:a16="http://schemas.microsoft.com/office/drawing/2014/main" val="1311075321"/>
                    </a:ext>
                  </a:extLst>
                </a:gridCol>
              </a:tblGrid>
              <a:tr h="504000">
                <a:tc>
                  <a:txBody>
                    <a:bodyPr/>
                    <a:lstStyle/>
                    <a:p>
                      <a:pPr algn="ctr"/>
                      <a:endParaRPr kumimoji="1" lang="ja-JP" altLang="en-US" sz="1200" b="1" dirty="0">
                        <a:solidFill>
                          <a:schemeClr val="tx1"/>
                        </a:solidFill>
                        <a:latin typeface="BIZ UDゴシック" panose="020B0400000000000000" pitchFamily="49" charset="-128"/>
                        <a:ea typeface="BIZ UDゴシック" panose="020B0400000000000000" pitchFamily="49" charset="-128"/>
                      </a:endParaRPr>
                    </a:p>
                  </a:txBody>
                  <a:tcPr anchor="ctr">
                    <a:solidFill>
                      <a:srgbClr val="BDD7EE"/>
                    </a:solidFill>
                  </a:tcPr>
                </a:tc>
                <a:tc>
                  <a:txBody>
                    <a:bodyPr/>
                    <a:lstStyle/>
                    <a:p>
                      <a:pPr algn="ctr"/>
                      <a:r>
                        <a:rPr kumimoji="1" lang="ja-JP" altLang="en-US" sz="1200" b="1" dirty="0">
                          <a:solidFill>
                            <a:schemeClr val="tx1"/>
                          </a:solidFill>
                          <a:latin typeface="BIZ UDゴシック" panose="020B0400000000000000" pitchFamily="49" charset="-128"/>
                          <a:ea typeface="BIZ UDゴシック" panose="020B0400000000000000" pitchFamily="49" charset="-128"/>
                        </a:rPr>
                        <a:t>パッケージで法整備</a:t>
                      </a:r>
                    </a:p>
                  </a:txBody>
                  <a:tcPr anchor="ctr">
                    <a:solidFill>
                      <a:srgbClr val="BDD7EE"/>
                    </a:solidFill>
                  </a:tcPr>
                </a:tc>
                <a:tc>
                  <a:txBody>
                    <a:bodyPr/>
                    <a:lstStyle/>
                    <a:p>
                      <a:pPr algn="ctr"/>
                      <a:r>
                        <a:rPr kumimoji="1" lang="ja-JP" altLang="en-US" sz="1200" b="1" dirty="0">
                          <a:solidFill>
                            <a:schemeClr val="tx1"/>
                          </a:solidFill>
                          <a:latin typeface="BIZ UDゴシック" panose="020B0400000000000000" pitchFamily="49" charset="-128"/>
                          <a:ea typeface="BIZ UDゴシック" panose="020B0400000000000000" pitchFamily="49" charset="-128"/>
                        </a:rPr>
                        <a:t>２段階で法整備</a:t>
                      </a:r>
                    </a:p>
                  </a:txBody>
                  <a:tcPr anchor="ctr">
                    <a:solidFill>
                      <a:srgbClr val="BDD7EE"/>
                    </a:solidFill>
                  </a:tcPr>
                </a:tc>
                <a:extLst>
                  <a:ext uri="{0D108BD9-81ED-4DB2-BD59-A6C34878D82A}">
                    <a16:rowId xmlns:a16="http://schemas.microsoft.com/office/drawing/2014/main" val="4214911605"/>
                  </a:ext>
                </a:extLst>
              </a:tr>
              <a:tr h="861060">
                <a:tc>
                  <a:txBody>
                    <a:bodyPr/>
                    <a:lstStyle/>
                    <a:p>
                      <a:r>
                        <a:rPr kumimoji="1" lang="ja-JP" altLang="en-US" sz="1200" b="1" dirty="0">
                          <a:solidFill>
                            <a:schemeClr val="tx1"/>
                          </a:solidFill>
                          <a:latin typeface="BIZ UDゴシック" panose="020B0400000000000000" pitchFamily="49" charset="-128"/>
                          <a:ea typeface="BIZ UDゴシック" panose="020B0400000000000000" pitchFamily="49" charset="-128"/>
                        </a:rPr>
                        <a:t>法整備の</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b="1" dirty="0">
                          <a:solidFill>
                            <a:schemeClr val="tx1"/>
                          </a:solidFill>
                          <a:latin typeface="BIZ UDゴシック" panose="020B0400000000000000" pitchFamily="49" charset="-128"/>
                          <a:ea typeface="BIZ UDゴシック" panose="020B0400000000000000" pitchFamily="49" charset="-128"/>
                        </a:rPr>
                        <a:t>迅速性</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txBody>
                  <a:tcPr anchor="ctr">
                    <a:solidFill>
                      <a:srgbClr val="BDD7EE"/>
                    </a:solidFill>
                  </a:tcPr>
                </a:tc>
                <a:tc>
                  <a:txBody>
                    <a:bodyPr/>
                    <a:lstStyle/>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２段階の場合と比べると、支援メニューに関する調整が必要となり、法整備までの時間を要する。</a:t>
                      </a:r>
                    </a:p>
                  </a:txBody>
                  <a:tcPr marL="72000" marR="72000"/>
                </a:tc>
                <a:tc>
                  <a:txBody>
                    <a:bodyPr/>
                    <a:lstStyle/>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パッケージの場合と比べると、支援メニューに関する調整が不要となり。早めに法整備することが可能となる。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txBody>
                  <a:tcPr marL="72000" marR="72000"/>
                </a:tc>
                <a:extLst>
                  <a:ext uri="{0D108BD9-81ED-4DB2-BD59-A6C34878D82A}">
                    <a16:rowId xmlns:a16="http://schemas.microsoft.com/office/drawing/2014/main" val="1481137860"/>
                  </a:ext>
                </a:extLst>
              </a:tr>
              <a:tr h="861060">
                <a:tc>
                  <a:txBody>
                    <a:bodyPr/>
                    <a:lstStyle/>
                    <a:p>
                      <a:r>
                        <a:rPr kumimoji="1" lang="ja-JP" altLang="en-US" sz="1200" dirty="0">
                          <a:solidFill>
                            <a:schemeClr val="tx1"/>
                          </a:solidFill>
                          <a:latin typeface="BIZ UDゴシック" panose="020B0400000000000000" pitchFamily="49" charset="-128"/>
                          <a:ea typeface="BIZ UDゴシック" panose="020B0400000000000000" pitchFamily="49" charset="-128"/>
                        </a:rPr>
                        <a:t>支援メニュー</a:t>
                      </a:r>
                      <a:r>
                        <a:rPr kumimoji="1" lang="ja-JP" altLang="en-US" sz="1200" b="1" dirty="0">
                          <a:solidFill>
                            <a:schemeClr val="tx1"/>
                          </a:solidFill>
                          <a:latin typeface="BIZ UDゴシック" panose="020B0400000000000000" pitchFamily="49" charset="-128"/>
                          <a:ea typeface="BIZ UDゴシック" panose="020B0400000000000000" pitchFamily="49" charset="-128"/>
                        </a:rPr>
                        <a:t>の</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b="1" dirty="0">
                          <a:solidFill>
                            <a:schemeClr val="tx1"/>
                          </a:solidFill>
                          <a:latin typeface="BIZ UDゴシック" panose="020B0400000000000000" pitchFamily="49" charset="-128"/>
                          <a:ea typeface="BIZ UDゴシック" panose="020B0400000000000000" pitchFamily="49" charset="-128"/>
                        </a:rPr>
                        <a:t>迅速性</a:t>
                      </a:r>
                    </a:p>
                  </a:txBody>
                  <a:tcPr anchor="ctr">
                    <a:solidFill>
                      <a:srgbClr val="BDD7EE"/>
                    </a:solidFill>
                  </a:tcPr>
                </a:tc>
                <a:tc>
                  <a:txBody>
                    <a:bodyPr/>
                    <a:lstStyle/>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対象地域に指定されれば、迅速に支援メニューが実施できる。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txBody>
                  <a:tcPr marL="72000" marR="72000"/>
                </a:tc>
                <a:tc>
                  <a:txBody>
                    <a:bodyPr/>
                    <a:lstStyle/>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基本法制定後に実施法の検討が行われるため、支援メニューの実施がその後になる。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txBody>
                  <a:tcPr marL="72000" marR="72000"/>
                </a:tc>
                <a:extLst>
                  <a:ext uri="{0D108BD9-81ED-4DB2-BD59-A6C34878D82A}">
                    <a16:rowId xmlns:a16="http://schemas.microsoft.com/office/drawing/2014/main" val="2139129422"/>
                  </a:ext>
                </a:extLst>
              </a:tr>
              <a:tr h="936000">
                <a:tc>
                  <a:txBody>
                    <a:bodyPr/>
                    <a:lstStyle/>
                    <a:p>
                      <a:r>
                        <a:rPr kumimoji="1" lang="ja-JP" altLang="en-US" sz="1200" dirty="0">
                          <a:solidFill>
                            <a:schemeClr val="tx1"/>
                          </a:solidFill>
                          <a:latin typeface="BIZ UDゴシック" panose="020B0400000000000000" pitchFamily="49" charset="-128"/>
                          <a:ea typeface="BIZ UDゴシック" panose="020B0400000000000000" pitchFamily="49" charset="-128"/>
                        </a:rPr>
                        <a:t>支援メニュー</a:t>
                      </a:r>
                      <a:r>
                        <a:rPr kumimoji="1" lang="ja-JP" altLang="en-US" sz="1200" b="1" dirty="0">
                          <a:solidFill>
                            <a:schemeClr val="tx1"/>
                          </a:solidFill>
                          <a:latin typeface="BIZ UDゴシック" panose="020B0400000000000000" pitchFamily="49" charset="-128"/>
                          <a:ea typeface="BIZ UDゴシック" panose="020B0400000000000000" pitchFamily="49" charset="-128"/>
                        </a:rPr>
                        <a:t>の</a:t>
                      </a:r>
                      <a:endParaRPr kumimoji="1" lang="en-US" altLang="ja-JP" sz="1200" b="1" dirty="0">
                        <a:solidFill>
                          <a:schemeClr val="tx1"/>
                        </a:solidFill>
                        <a:latin typeface="BIZ UDゴシック" panose="020B0400000000000000" pitchFamily="49" charset="-128"/>
                        <a:ea typeface="BIZ UDゴシック" panose="020B0400000000000000" pitchFamily="49" charset="-128"/>
                      </a:endParaRPr>
                    </a:p>
                    <a:p>
                      <a:r>
                        <a:rPr kumimoji="1" lang="ja-JP" altLang="en-US" sz="1200" b="1" dirty="0">
                          <a:solidFill>
                            <a:schemeClr val="tx1"/>
                          </a:solidFill>
                          <a:latin typeface="BIZ UDゴシック" panose="020B0400000000000000" pitchFamily="49" charset="-128"/>
                          <a:ea typeface="BIZ UDゴシック" panose="020B0400000000000000" pitchFamily="49" charset="-128"/>
                        </a:rPr>
                        <a:t>実効性</a:t>
                      </a:r>
                    </a:p>
                  </a:txBody>
                  <a:tcPr anchor="ctr">
                    <a:solidFill>
                      <a:srgbClr val="BDD7EE"/>
                    </a:solidFill>
                  </a:tcPr>
                </a:tc>
                <a:tc>
                  <a:txBody>
                    <a:bodyPr/>
                    <a:lstStyle/>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支援メニューが法定されているので、確実に実施される。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支援メニューの内容が、立法時点で実現可能な内容に留まる恐れがある。</a:t>
                      </a:r>
                    </a:p>
                  </a:txBody>
                  <a:tcPr marL="72000" marR="72000"/>
                </a:tc>
                <a:tc>
                  <a:txBody>
                    <a:bodyPr/>
                    <a:lstStyle/>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支援メニューは、基本法制定後の国での検討や、関係者との協議などを踏まえたものとなるため、パッケージで整備する場合と比べ、充実する場合としない場合の両方がありえる。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marL="171450" indent="-171450">
                        <a:spcAft>
                          <a:spcPts val="300"/>
                        </a:spcAft>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政治状況の変化等により、後続の実施法の制定が進まない可能性がある。</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txBody>
                  <a:tcPr marL="72000" marR="72000"/>
                </a:tc>
                <a:extLst>
                  <a:ext uri="{0D108BD9-81ED-4DB2-BD59-A6C34878D82A}">
                    <a16:rowId xmlns:a16="http://schemas.microsoft.com/office/drawing/2014/main" val="4257993186"/>
                  </a:ext>
                </a:extLst>
              </a:tr>
            </a:tbl>
          </a:graphicData>
        </a:graphic>
      </p:graphicFrame>
      <p:sp>
        <p:nvSpPr>
          <p:cNvPr id="5" name="テキスト ボックス 4">
            <a:extLst>
              <a:ext uri="{FF2B5EF4-FFF2-40B4-BE49-F238E27FC236}">
                <a16:creationId xmlns:a16="http://schemas.microsoft.com/office/drawing/2014/main" id="{3C4924C0-E75D-258E-D914-FF625DD953CC}"/>
              </a:ext>
            </a:extLst>
          </p:cNvPr>
          <p:cNvSpPr txBox="1"/>
          <p:nvPr/>
        </p:nvSpPr>
        <p:spPr>
          <a:xfrm>
            <a:off x="0" y="436859"/>
            <a:ext cx="1165128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lang="ja-JP" altLang="en-US" sz="1600" b="1" dirty="0">
                <a:solidFill>
                  <a:prstClr val="black"/>
                </a:solidFill>
                <a:latin typeface="BIZ UDゴシック" panose="020B0400000000000000" pitchFamily="49" charset="-128"/>
                <a:ea typeface="BIZ UDゴシック" panose="020B0400000000000000" pitchFamily="49" charset="-128"/>
              </a:rPr>
              <a:t>パッケージで法整備する場合と、基本法・実施法の２段階で法整備する場合の比較</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9" name="スライド番号プレースホルダー 7">
            <a:extLst>
              <a:ext uri="{FF2B5EF4-FFF2-40B4-BE49-F238E27FC236}">
                <a16:creationId xmlns:a16="http://schemas.microsoft.com/office/drawing/2014/main" id="{A5BC07E2-3526-9FB4-CEF6-95533E018921}"/>
              </a:ext>
            </a:extLst>
          </p:cNvPr>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６</a:t>
            </a:r>
          </a:p>
        </p:txBody>
      </p:sp>
      <p:sp>
        <p:nvSpPr>
          <p:cNvPr id="10" name="テキスト ボックス 9">
            <a:extLst>
              <a:ext uri="{FF2B5EF4-FFF2-40B4-BE49-F238E27FC236}">
                <a16:creationId xmlns:a16="http://schemas.microsoft.com/office/drawing/2014/main" id="{74C6600E-905F-DD41-4E12-A9D6A7D30AAB}"/>
              </a:ext>
            </a:extLst>
          </p:cNvPr>
          <p:cNvSpPr txBox="1"/>
          <p:nvPr/>
        </p:nvSpPr>
        <p:spPr>
          <a:xfrm>
            <a:off x="169737" y="4321685"/>
            <a:ext cx="780085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BIZ UDゴシック" panose="020B0400000000000000" pitchFamily="49" charset="-128"/>
                <a:ea typeface="BIZ UDゴシック" panose="020B0400000000000000" pitchFamily="49" charset="-128"/>
              </a:rPr>
              <a:t>参考：</a:t>
            </a: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一般的な基本法の特徴（塩野宏「基本法について」を要約）</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1" name="テキスト ボックス 10">
            <a:extLst>
              <a:ext uri="{FF2B5EF4-FFF2-40B4-BE49-F238E27FC236}">
                <a16:creationId xmlns:a16="http://schemas.microsoft.com/office/drawing/2014/main" id="{8FA63745-7907-447E-E9A0-BEF730CE1E1B}"/>
              </a:ext>
            </a:extLst>
          </p:cNvPr>
          <p:cNvSpPr txBox="1"/>
          <p:nvPr/>
        </p:nvSpPr>
        <p:spPr>
          <a:xfrm>
            <a:off x="169737" y="4632100"/>
            <a:ext cx="1203054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日本では</a:t>
            </a:r>
            <a:r>
              <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30</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を超える基本法がある。</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基本法の定義はないが、衆議院法制局職員が「国政の重要分野における施策の基本理念や方針を明らかにし、施策の推進体制を定めるもの」と答弁している。</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基本法の規定内容の性格として、次のものが掲げられる。</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①啓蒙的性格</a:t>
            </a:r>
            <a:r>
              <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②方針的性格（実施法の存在が前提）</a:t>
            </a:r>
            <a:r>
              <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③計画法的性格（政府に計画策定を義務付け）</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④省庁横断的性格</a:t>
            </a:r>
            <a:r>
              <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⑤法規範的性格の希薄性（権利・義務に関する規律に乏しい）</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基本法は、議員立法と閣法の比率が均衡している。</a:t>
            </a:r>
          </a:p>
        </p:txBody>
      </p:sp>
    </p:spTree>
    <p:extLst>
      <p:ext uri="{BB962C8B-B14F-4D97-AF65-F5344CB8AC3E}">
        <p14:creationId xmlns:p14="http://schemas.microsoft.com/office/powerpoint/2010/main" val="1163246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667827D-432F-E73F-B70D-A63B48180C4E}"/>
              </a:ext>
            </a:extLst>
          </p:cNvPr>
          <p:cNvSpPr txBox="1"/>
          <p:nvPr/>
        </p:nvSpPr>
        <p:spPr>
          <a:xfrm>
            <a:off x="582911" y="3612432"/>
            <a:ext cx="11026175" cy="684000"/>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一の地方公共団体のみに適用される特別法は、法律の定めるところにより、その地方公共団体の住民の投票においてその過半数の同意を得なければ、国会は、これを制定することができない。</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5" name="テキスト ボックス 4">
            <a:extLst>
              <a:ext uri="{FF2B5EF4-FFF2-40B4-BE49-F238E27FC236}">
                <a16:creationId xmlns:a16="http://schemas.microsoft.com/office/drawing/2014/main" id="{8556F8FD-34F6-3AD7-5285-E185872420C4}"/>
              </a:ext>
            </a:extLst>
          </p:cNvPr>
          <p:cNvSpPr txBox="1"/>
          <p:nvPr/>
        </p:nvSpPr>
        <p:spPr>
          <a:xfrm>
            <a:off x="582911" y="4730135"/>
            <a:ext cx="11026175" cy="1600438"/>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第</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132</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回 国会 参議院選挙制度に関する特別委員会（平成７年３月８日）</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○髙辻政府委員（内閣法制局長官）</a:t>
            </a:r>
            <a:endPar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特定の地方公共団体、具体的なある地方公共団体というものをこの法律が法律自体で定めまして行われているものではなく、</a:t>
            </a:r>
            <a:r>
              <a:rPr kumimoji="1" lang="ja-JP" altLang="en-US" sz="1400" b="1" i="0" u="sng"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自治大臣が指定をすることによって初めて地方公共団体が特定をされるという仕組みになっている法案</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でございますので、</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400" b="1" i="0" u="sng"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憲法第九十五条に言うところのいわゆる地方特別法と言われるものではない。</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したがって、住民投票というものが必要だということにはならないというふうに私ども理解をいたしているところであります。</a:t>
            </a:r>
            <a:endParaRPr kumimoji="1" lang="en-US" altLang="ja-JP" sz="1400" b="1" i="0" u="sng"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6" name="スライド番号プレースホルダー 7">
            <a:extLst>
              <a:ext uri="{FF2B5EF4-FFF2-40B4-BE49-F238E27FC236}">
                <a16:creationId xmlns:a16="http://schemas.microsoft.com/office/drawing/2014/main" id="{E8A4FAD7-9B3F-0B79-C72E-C7AD44726E1F}"/>
              </a:ext>
            </a:extLst>
          </p:cNvPr>
          <p:cNvSpPr>
            <a:spLocks noGrp="1"/>
          </p:cNvSpPr>
          <p:nvPr>
            <p:ph type="sldNum" sz="quarter" idx="12"/>
          </p:nvPr>
        </p:nvSpPr>
        <p:spPr>
          <a:xfrm>
            <a:off x="9448800"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７</a:t>
            </a:r>
          </a:p>
        </p:txBody>
      </p:sp>
      <p:sp>
        <p:nvSpPr>
          <p:cNvPr id="8" name="ホームベース 7">
            <a:extLst>
              <a:ext uri="{FF2B5EF4-FFF2-40B4-BE49-F238E27FC236}">
                <a16:creationId xmlns:a16="http://schemas.microsoft.com/office/drawing/2014/main" id="{1E4B7FAB-7F25-C616-F4EE-B127F30003B4}"/>
              </a:ext>
            </a:extLst>
          </p:cNvPr>
          <p:cNvSpPr/>
          <p:nvPr/>
        </p:nvSpPr>
        <p:spPr>
          <a:xfrm>
            <a:off x="985264" y="195235"/>
            <a:ext cx="10221471" cy="39589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defRPr/>
            </a:pPr>
            <a:r>
              <a:rPr lang="ja-JP" altLang="en-US" b="1" dirty="0">
                <a:solidFill>
                  <a:schemeClr val="bg1"/>
                </a:solidFill>
                <a:latin typeface="BIZ UDゴシック" panose="020B0400000000000000" pitchFamily="49" charset="-128"/>
                <a:ea typeface="BIZ UDゴシック" panose="020B0400000000000000" pitchFamily="49" charset="-128"/>
              </a:rPr>
              <a:t>　論点 ４　地方自治特別法との関係</a:t>
            </a:r>
            <a:endParaRPr kumimoji="1" lang="ja-JP" altLang="en-US" b="1" dirty="0">
              <a:solidFill>
                <a:srgbClr val="FF0000"/>
              </a:solidFill>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4685A79A-6CB9-1E0C-1AAB-1B3D64827525}"/>
              </a:ext>
            </a:extLst>
          </p:cNvPr>
          <p:cNvSpPr txBox="1"/>
          <p:nvPr/>
        </p:nvSpPr>
        <p:spPr>
          <a:xfrm>
            <a:off x="178190" y="3150034"/>
            <a:ext cx="632108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lang="ja-JP" altLang="en-US" sz="1600" b="1" dirty="0">
                <a:solidFill>
                  <a:prstClr val="black"/>
                </a:solidFill>
                <a:latin typeface="BIZ UDゴシック" panose="020B0400000000000000" pitchFamily="49" charset="-128"/>
                <a:ea typeface="BIZ UDゴシック" panose="020B0400000000000000" pitchFamily="49" charset="-128"/>
              </a:rPr>
              <a:t>憲法</a:t>
            </a:r>
            <a:r>
              <a:rPr lang="en-US" altLang="ja-JP" sz="1600" b="1" dirty="0">
                <a:solidFill>
                  <a:prstClr val="black"/>
                </a:solidFill>
                <a:latin typeface="BIZ UDゴシック" panose="020B0400000000000000" pitchFamily="49" charset="-128"/>
                <a:ea typeface="BIZ UDゴシック" panose="020B0400000000000000" pitchFamily="49" charset="-128"/>
              </a:rPr>
              <a:t>95</a:t>
            </a:r>
            <a:r>
              <a:rPr lang="ja-JP" altLang="en-US" sz="1600" b="1" dirty="0">
                <a:solidFill>
                  <a:prstClr val="black"/>
                </a:solidFill>
                <a:latin typeface="BIZ UDゴシック" panose="020B0400000000000000" pitchFamily="49" charset="-128"/>
                <a:ea typeface="BIZ UDゴシック" panose="020B0400000000000000" pitchFamily="49" charset="-128"/>
              </a:rPr>
              <a:t>条（地方自治特別法）の条文</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9" name="テキスト ボックス 8">
            <a:extLst>
              <a:ext uri="{FF2B5EF4-FFF2-40B4-BE49-F238E27FC236}">
                <a16:creationId xmlns:a16="http://schemas.microsoft.com/office/drawing/2014/main" id="{F339BEEB-9FE8-B0D1-8D0C-330C7607F318}"/>
              </a:ext>
            </a:extLst>
          </p:cNvPr>
          <p:cNvSpPr txBox="1"/>
          <p:nvPr/>
        </p:nvSpPr>
        <p:spPr>
          <a:xfrm>
            <a:off x="178190" y="4343265"/>
            <a:ext cx="560363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地方自治特別法の解釈について（国会答弁）</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正方形/長方形 1">
            <a:extLst>
              <a:ext uri="{FF2B5EF4-FFF2-40B4-BE49-F238E27FC236}">
                <a16:creationId xmlns:a16="http://schemas.microsoft.com/office/drawing/2014/main" id="{E8446DF9-3776-1508-ABBF-92BD31FABC2A}"/>
              </a:ext>
            </a:extLst>
          </p:cNvPr>
          <p:cNvSpPr/>
          <p:nvPr/>
        </p:nvSpPr>
        <p:spPr>
          <a:xfrm>
            <a:off x="4712728" y="6314370"/>
            <a:ext cx="6896358" cy="246221"/>
          </a:xfrm>
          <a:prstGeom prst="rect">
            <a:avLst/>
          </a:prstGeom>
        </p:spPr>
        <p:txBody>
          <a:bodyPr wrap="square">
            <a:spAutoFit/>
          </a:bodyPr>
          <a:lstStyle/>
          <a:p>
            <a:pPr marL="0" marR="0" lvl="0" indent="0" algn="l" defTabSz="413309"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出典：衆議院憲法審査会事務局「「国と地方の在り方（地方自治等）」に関する資料」をもとに副首都推進局で作成</a:t>
            </a:r>
          </a:p>
        </p:txBody>
      </p:sp>
      <p:sp>
        <p:nvSpPr>
          <p:cNvPr id="10" name="矢印: 右 9">
            <a:extLst>
              <a:ext uri="{FF2B5EF4-FFF2-40B4-BE49-F238E27FC236}">
                <a16:creationId xmlns:a16="http://schemas.microsoft.com/office/drawing/2014/main" id="{D2B8107F-F579-B1EC-A614-661AF14F0577}"/>
              </a:ext>
            </a:extLst>
          </p:cNvPr>
          <p:cNvSpPr/>
          <p:nvPr/>
        </p:nvSpPr>
        <p:spPr>
          <a:xfrm>
            <a:off x="393728" y="2376943"/>
            <a:ext cx="351861" cy="3261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76D8A279-2579-FFDF-3920-E81DEE3F98CE}"/>
              </a:ext>
            </a:extLst>
          </p:cNvPr>
          <p:cNvSpPr txBox="1"/>
          <p:nvPr/>
        </p:nvSpPr>
        <p:spPr>
          <a:xfrm>
            <a:off x="324000" y="720992"/>
            <a:ext cx="11520000" cy="196977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lang="ja-JP" altLang="en-US" sz="1600" dirty="0">
                <a:latin typeface="BIZ UDゴシック" panose="020B0400000000000000" pitchFamily="49" charset="-128"/>
                <a:ea typeface="BIZ UDゴシック" panose="020B0400000000000000" pitchFamily="49" charset="-128"/>
              </a:rPr>
              <a:t>憲法では「一の地方公共団体のみに適用される特別法」については、住民投票が必要な旨を定めている（地方自治特別法）。</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この点について、内閣法制局長官は、適用対象の地方公共団体が法律自体で特定されていない場合は対象とならない旨を国会で答弁しているところであり、現に、法律で要件を定めたうえで、政令で特定の地域を指定する事例も多くある。</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285750" indent="-285750">
              <a:spcAft>
                <a:spcPts val="600"/>
              </a:spcAft>
              <a:buFont typeface="Wingdings" panose="05000000000000000000" pitchFamily="2" charset="2"/>
              <a:buChar char="l"/>
              <a:defRPr/>
            </a:pPr>
            <a:r>
              <a:rPr kumimoji="1" lang="ja-JP" altLang="en-US"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ビジョンで示す法整備では、対象地域として、大阪府域の指定を想定しており、「地方自治特別法」との関係</a:t>
            </a:r>
            <a:r>
              <a:rPr lang="ja-JP" altLang="en-US" sz="1600" dirty="0">
                <a:latin typeface="BIZ UDゴシック" panose="020B0400000000000000" pitchFamily="49" charset="-128"/>
                <a:ea typeface="BIZ UDゴシック" panose="020B0400000000000000" pitchFamily="49" charset="-128"/>
              </a:rPr>
              <a:t>が課題となる。</a:t>
            </a:r>
            <a:endParaRPr kumimoji="1" lang="en-US" altLang="ja-JP" sz="1600" b="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365125" marR="0" lvl="0" indent="-365125" algn="l" defTabSz="914400" rtl="0" eaLnBrk="1" fontAlgn="auto" latinLnBrk="0" hangingPunct="1">
              <a:lnSpc>
                <a:spcPct val="100000"/>
              </a:lnSpc>
              <a:spcBef>
                <a:spcPts val="0"/>
              </a:spcBef>
              <a:spcAft>
                <a:spcPts val="300"/>
              </a:spcAft>
              <a:buClrTx/>
              <a:buSzTx/>
              <a:tabLst/>
              <a:defRPr/>
            </a:pPr>
            <a:r>
              <a:rPr lang="ja-JP" altLang="en-US" sz="1600" b="1" dirty="0">
                <a:latin typeface="BIZ UDゴシック" panose="020B0400000000000000" pitchFamily="49" charset="-128"/>
                <a:ea typeface="BIZ UDゴシック" panose="020B0400000000000000" pitchFamily="49" charset="-128"/>
              </a:rPr>
              <a:t>　　</a:t>
            </a:r>
            <a:r>
              <a:rPr kumimoji="1" lang="ja-JP" altLang="en-US" sz="1600" b="1"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法整備にあたっては、対象地域</a:t>
            </a:r>
            <a:r>
              <a:rPr kumimoji="1" lang="ja-JP" altLang="en-US" sz="1600" b="1" i="0"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の要件を法で定め、政令等で具体的な地域を指定する方法が考えられるのではないか。</a:t>
            </a:r>
          </a:p>
        </p:txBody>
      </p:sp>
    </p:spTree>
    <p:extLst>
      <p:ext uri="{BB962C8B-B14F-4D97-AF65-F5344CB8AC3E}">
        <p14:creationId xmlns:p14="http://schemas.microsoft.com/office/powerpoint/2010/main" val="4212543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519565B-96F2-5900-6103-3DED6FF2F0F7}"/>
              </a:ext>
            </a:extLst>
          </p:cNvPr>
          <p:cNvSpPr txBox="1"/>
          <p:nvPr/>
        </p:nvSpPr>
        <p:spPr>
          <a:xfrm>
            <a:off x="337930" y="374805"/>
            <a:ext cx="11479236"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BIZ UDゴシック" panose="020B0400000000000000" pitchFamily="49" charset="-128"/>
                <a:ea typeface="BIZ UDゴシック" panose="020B0400000000000000" pitchFamily="49" charset="-128"/>
              </a:rPr>
              <a:t>　</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1949 </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年から</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1951 </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年にかけて、広島平和記念都市建設法をはじめ、○○都市建設法として制定された</a:t>
            </a:r>
            <a:r>
              <a:rPr kumimoji="1" lang="en-US" altLang="ja-JP"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15</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件がある。これらの法律は、いずれも国が各種の財政的援助を与えることを主たる内容とするものだが、現在では、地方自治特別法の対象は、地方公共団体の組織、運営、または権能に</a:t>
            </a:r>
            <a:r>
              <a:rPr kumimoji="1" lang="ja-JP" altLang="en-US" sz="1400" b="0" i="0" u="none" strike="noStrike" kern="12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mn-cs"/>
              </a:rPr>
              <a:t>関するものと解されて</a:t>
            </a:r>
            <a:r>
              <a:rPr kumimoji="1"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おり、国の財政上の特別の援助規定は該当しない。</a:t>
            </a:r>
          </a:p>
        </p:txBody>
      </p:sp>
      <p:sp>
        <p:nvSpPr>
          <p:cNvPr id="8" name="正方形/長方形 7">
            <a:extLst>
              <a:ext uri="{FF2B5EF4-FFF2-40B4-BE49-F238E27FC236}">
                <a16:creationId xmlns:a16="http://schemas.microsoft.com/office/drawing/2014/main" id="{2A1B8DF7-8E26-8F39-B009-EE2AA074C5AF}"/>
              </a:ext>
            </a:extLst>
          </p:cNvPr>
          <p:cNvSpPr/>
          <p:nvPr/>
        </p:nvSpPr>
        <p:spPr>
          <a:xfrm>
            <a:off x="5027772" y="4409814"/>
            <a:ext cx="6944139" cy="246221"/>
          </a:xfrm>
          <a:prstGeom prst="rect">
            <a:avLst/>
          </a:prstGeom>
        </p:spPr>
        <p:txBody>
          <a:bodyPr wrap="square">
            <a:spAutoFit/>
          </a:bodyPr>
          <a:lstStyle/>
          <a:p>
            <a:pPr marL="0" marR="0" lvl="0" indent="0" algn="l" defTabSz="413309"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出典：衆議院憲法審査会事務局「「国と地方の在り方（地方自治等）」に関する資料」等をもとに副首都推進局で加工</a:t>
            </a:r>
          </a:p>
        </p:txBody>
      </p:sp>
      <p:graphicFrame>
        <p:nvGraphicFramePr>
          <p:cNvPr id="6" name="表 8">
            <a:extLst>
              <a:ext uri="{FF2B5EF4-FFF2-40B4-BE49-F238E27FC236}">
                <a16:creationId xmlns:a16="http://schemas.microsoft.com/office/drawing/2014/main" id="{0FC7E0B5-CA76-1129-1A6C-4454BEB92954}"/>
              </a:ext>
            </a:extLst>
          </p:cNvPr>
          <p:cNvGraphicFramePr>
            <a:graphicFrameLocks noGrp="1"/>
          </p:cNvGraphicFramePr>
          <p:nvPr/>
        </p:nvGraphicFramePr>
        <p:xfrm>
          <a:off x="408000" y="1259702"/>
          <a:ext cx="5688000" cy="313944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1476390312"/>
                    </a:ext>
                  </a:extLst>
                </a:gridCol>
                <a:gridCol w="3240000">
                  <a:extLst>
                    <a:ext uri="{9D8B030D-6E8A-4147-A177-3AD203B41FA5}">
                      <a16:colId xmlns:a16="http://schemas.microsoft.com/office/drawing/2014/main" val="2316786190"/>
                    </a:ext>
                  </a:extLst>
                </a:gridCol>
                <a:gridCol w="900000">
                  <a:extLst>
                    <a:ext uri="{9D8B030D-6E8A-4147-A177-3AD203B41FA5}">
                      <a16:colId xmlns:a16="http://schemas.microsoft.com/office/drawing/2014/main" val="2988450450"/>
                    </a:ext>
                  </a:extLst>
                </a:gridCol>
                <a:gridCol w="1080000">
                  <a:extLst>
                    <a:ext uri="{9D8B030D-6E8A-4147-A177-3AD203B41FA5}">
                      <a16:colId xmlns:a16="http://schemas.microsoft.com/office/drawing/2014/main" val="1105614402"/>
                    </a:ext>
                  </a:extLst>
                </a:gridCol>
              </a:tblGrid>
              <a:tr h="288000">
                <a:tc>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solidFill>
                      <a:srgbClr val="BDD7EE"/>
                    </a:solidFil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住民投票の対象となった法律</a:t>
                      </a:r>
                    </a:p>
                  </a:txBody>
                  <a:tcPr anchor="ctr">
                    <a:solidFill>
                      <a:srgbClr val="BDD7EE"/>
                    </a:solidFil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都市名</a:t>
                      </a:r>
                    </a:p>
                  </a:txBody>
                  <a:tcPr anchor="ctr">
                    <a:solidFill>
                      <a:srgbClr val="BDD7EE"/>
                    </a:solidFil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公布日</a:t>
                      </a:r>
                    </a:p>
                  </a:txBody>
                  <a:tcPr anchor="ctr">
                    <a:solidFill>
                      <a:srgbClr val="BDD7EE"/>
                    </a:solidFill>
                  </a:tcPr>
                </a:tc>
                <a:extLst>
                  <a:ext uri="{0D108BD9-81ED-4DB2-BD59-A6C34878D82A}">
                    <a16:rowId xmlns:a16="http://schemas.microsoft.com/office/drawing/2014/main" val="3754481723"/>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１</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広島平和記念都市建設法</a:t>
                      </a:r>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広島市</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S24. 8. 6</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739716422"/>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２</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長崎国際文化都市建設法</a:t>
                      </a:r>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長崎市</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S24. 8. 9</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074348537"/>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３</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首都建設法</a:t>
                      </a:r>
                      <a:endParaRPr kumimoji="1" lang="en-US" altLang="ja-JP" sz="14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a:t>
                      </a:r>
                      <a:r>
                        <a:rPr kumimoji="1" lang="ja-JP" altLang="en-US" sz="1200" dirty="0">
                          <a:latin typeface="BIZ UDゴシック" panose="020B0400000000000000" pitchFamily="49" charset="-128"/>
                          <a:ea typeface="BIZ UDゴシック" panose="020B0400000000000000" pitchFamily="49" charset="-128"/>
                        </a:rPr>
                        <a:t>首都圏整備法</a:t>
                      </a:r>
                      <a:r>
                        <a:rPr kumimoji="1" lang="en-US" altLang="ja-JP" sz="1200" dirty="0">
                          <a:latin typeface="BIZ UDゴシック" panose="020B0400000000000000" pitchFamily="49" charset="-128"/>
                          <a:ea typeface="BIZ UDゴシック" panose="020B0400000000000000" pitchFamily="49" charset="-128"/>
                        </a:rPr>
                        <a:t>(S31)</a:t>
                      </a:r>
                      <a:r>
                        <a:rPr kumimoji="1" lang="ja-JP" altLang="en-US" sz="1200" dirty="0">
                          <a:latin typeface="BIZ UDゴシック" panose="020B0400000000000000" pitchFamily="49" charset="-128"/>
                          <a:ea typeface="BIZ UDゴシック" panose="020B0400000000000000" pitchFamily="49" charset="-128"/>
                        </a:rPr>
                        <a:t>により廃止</a:t>
                      </a:r>
                      <a:endParaRPr kumimoji="1" lang="en-US" altLang="ja-JP" sz="12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東京都</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S25. 6.28</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820746261"/>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４</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旧軍港市転換法</a:t>
                      </a:r>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横須賀市</a:t>
                      </a:r>
                      <a:endParaRPr kumimoji="1" lang="en-US" altLang="ja-JP" sz="1400" dirty="0">
                        <a:latin typeface="BIZ UDゴシック" panose="020B0400000000000000" pitchFamily="49" charset="-128"/>
                        <a:ea typeface="BIZ UDゴシック" panose="020B0400000000000000" pitchFamily="49" charset="-128"/>
                      </a:endParaRPr>
                    </a:p>
                    <a:p>
                      <a:pPr algn="ctr"/>
                      <a:r>
                        <a:rPr kumimoji="1" lang="ja-JP" altLang="en-US" sz="1400" dirty="0">
                          <a:latin typeface="BIZ UDゴシック" panose="020B0400000000000000" pitchFamily="49" charset="-128"/>
                          <a:ea typeface="BIZ UDゴシック" panose="020B0400000000000000" pitchFamily="49" charset="-128"/>
                        </a:rPr>
                        <a:t>呉市</a:t>
                      </a:r>
                      <a:endParaRPr kumimoji="1" lang="en-US" altLang="ja-JP" sz="1400" dirty="0">
                        <a:latin typeface="BIZ UDゴシック" panose="020B0400000000000000" pitchFamily="49" charset="-128"/>
                        <a:ea typeface="BIZ UDゴシック" panose="020B0400000000000000" pitchFamily="49" charset="-128"/>
                      </a:endParaRPr>
                    </a:p>
                    <a:p>
                      <a:pPr algn="ctr"/>
                      <a:r>
                        <a:rPr kumimoji="1" lang="ja-JP" altLang="en-US" sz="1400" dirty="0">
                          <a:latin typeface="BIZ UDゴシック" panose="020B0400000000000000" pitchFamily="49" charset="-128"/>
                          <a:ea typeface="BIZ UDゴシック" panose="020B0400000000000000" pitchFamily="49" charset="-128"/>
                        </a:rPr>
                        <a:t>佐世保市</a:t>
                      </a:r>
                      <a:endParaRPr kumimoji="1" lang="en-US" altLang="ja-JP" sz="1400" dirty="0">
                        <a:latin typeface="BIZ UDゴシック" panose="020B0400000000000000" pitchFamily="49" charset="-128"/>
                        <a:ea typeface="BIZ UDゴシック" panose="020B0400000000000000" pitchFamily="49" charset="-128"/>
                      </a:endParaRPr>
                    </a:p>
                    <a:p>
                      <a:pPr algn="ctr"/>
                      <a:r>
                        <a:rPr kumimoji="1" lang="ja-JP" altLang="en-US" sz="1400" dirty="0">
                          <a:latin typeface="BIZ UDゴシック" panose="020B0400000000000000" pitchFamily="49" charset="-128"/>
                          <a:ea typeface="BIZ UDゴシック" panose="020B0400000000000000" pitchFamily="49" charset="-128"/>
                        </a:rPr>
                        <a:t>舞鶴市</a:t>
                      </a:r>
                      <a:endParaRPr kumimoji="1" lang="en-US" altLang="ja-JP" sz="14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S25. 6.28</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056680471"/>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５</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別府国際観光温泉文化都市建設法</a:t>
                      </a:r>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別府市</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S25. 7.18</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4269729637"/>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６</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伊東国際観光温泉文化都市建設法</a:t>
                      </a:r>
                      <a:endParaRPr kumimoji="1" lang="en-US" altLang="ja-JP" sz="1400" dirty="0">
                        <a:latin typeface="BIZ UDゴシック" panose="020B0400000000000000" pitchFamily="49" charset="-128"/>
                        <a:ea typeface="BIZ UDゴシック" panose="020B0400000000000000" pitchFamily="49" charset="-128"/>
                      </a:endParaRPr>
                    </a:p>
                    <a:p>
                      <a:r>
                        <a:rPr kumimoji="1" lang="en-US" altLang="ja-JP" sz="1200" dirty="0">
                          <a:latin typeface="BIZ UDゴシック" panose="020B0400000000000000" pitchFamily="49" charset="-128"/>
                          <a:ea typeface="BIZ UDゴシック" panose="020B0400000000000000" pitchFamily="49" charset="-128"/>
                        </a:rPr>
                        <a:t>※S27</a:t>
                      </a:r>
                      <a:r>
                        <a:rPr kumimoji="1" lang="ja-JP" altLang="en-US" sz="1200" dirty="0">
                          <a:latin typeface="BIZ UDゴシック" panose="020B0400000000000000" pitchFamily="49" charset="-128"/>
                          <a:ea typeface="BIZ UDゴシック" panose="020B0400000000000000" pitchFamily="49" charset="-128"/>
                        </a:rPr>
                        <a:t>改正法も住民投票が行われた</a:t>
                      </a:r>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伊東市</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S25. 7.25</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6130950"/>
                  </a:ext>
                </a:extLst>
              </a:tr>
            </a:tbl>
          </a:graphicData>
        </a:graphic>
      </p:graphicFrame>
      <p:graphicFrame>
        <p:nvGraphicFramePr>
          <p:cNvPr id="9" name="表 8">
            <a:extLst>
              <a:ext uri="{FF2B5EF4-FFF2-40B4-BE49-F238E27FC236}">
                <a16:creationId xmlns:a16="http://schemas.microsoft.com/office/drawing/2014/main" id="{EABC4336-516F-4CCC-79F9-80FD180376AC}"/>
              </a:ext>
            </a:extLst>
          </p:cNvPr>
          <p:cNvGraphicFramePr>
            <a:graphicFrameLocks noGrp="1"/>
          </p:cNvGraphicFramePr>
          <p:nvPr/>
        </p:nvGraphicFramePr>
        <p:xfrm>
          <a:off x="6129166" y="1259702"/>
          <a:ext cx="5688000" cy="3048000"/>
        </p:xfrm>
        <a:graphic>
          <a:graphicData uri="http://schemas.openxmlformats.org/drawingml/2006/table">
            <a:tbl>
              <a:tblPr firstRow="1" bandRow="1">
                <a:tableStyleId>{5940675A-B579-460E-94D1-54222C63F5DA}</a:tableStyleId>
              </a:tblPr>
              <a:tblGrid>
                <a:gridCol w="468000">
                  <a:extLst>
                    <a:ext uri="{9D8B030D-6E8A-4147-A177-3AD203B41FA5}">
                      <a16:colId xmlns:a16="http://schemas.microsoft.com/office/drawing/2014/main" val="2226935493"/>
                    </a:ext>
                  </a:extLst>
                </a:gridCol>
                <a:gridCol w="3240000">
                  <a:extLst>
                    <a:ext uri="{9D8B030D-6E8A-4147-A177-3AD203B41FA5}">
                      <a16:colId xmlns:a16="http://schemas.microsoft.com/office/drawing/2014/main" val="1858198998"/>
                    </a:ext>
                  </a:extLst>
                </a:gridCol>
                <a:gridCol w="900000">
                  <a:extLst>
                    <a:ext uri="{9D8B030D-6E8A-4147-A177-3AD203B41FA5}">
                      <a16:colId xmlns:a16="http://schemas.microsoft.com/office/drawing/2014/main" val="3330075314"/>
                    </a:ext>
                  </a:extLst>
                </a:gridCol>
                <a:gridCol w="1080000">
                  <a:extLst>
                    <a:ext uri="{9D8B030D-6E8A-4147-A177-3AD203B41FA5}">
                      <a16:colId xmlns:a16="http://schemas.microsoft.com/office/drawing/2014/main" val="2668861715"/>
                    </a:ext>
                  </a:extLst>
                </a:gridCol>
              </a:tblGrid>
              <a:tr h="288000">
                <a:tc>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solidFill>
                      <a:srgbClr val="BDD7EE"/>
                    </a:solidFil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住民投票の対象となった法律</a:t>
                      </a:r>
                    </a:p>
                  </a:txBody>
                  <a:tcPr anchor="ctr">
                    <a:solidFill>
                      <a:srgbClr val="BDD7EE"/>
                    </a:solidFil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都市名</a:t>
                      </a:r>
                    </a:p>
                  </a:txBody>
                  <a:tcPr anchor="ctr">
                    <a:solidFill>
                      <a:srgbClr val="BDD7EE"/>
                    </a:solidFil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公布日</a:t>
                      </a:r>
                    </a:p>
                  </a:txBody>
                  <a:tcPr anchor="ctr">
                    <a:solidFill>
                      <a:srgbClr val="BDD7EE"/>
                    </a:solidFill>
                  </a:tcPr>
                </a:tc>
                <a:extLst>
                  <a:ext uri="{0D108BD9-81ED-4DB2-BD59-A6C34878D82A}">
                    <a16:rowId xmlns:a16="http://schemas.microsoft.com/office/drawing/2014/main" val="1846675725"/>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７</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熱海国際観光温泉文化都市建設法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熱海市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S25. 8. 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799441261"/>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８</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横浜国際港建設法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横浜市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S25.10.21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110970680"/>
                  </a:ext>
                </a:extLst>
              </a:tr>
              <a:tr h="288000">
                <a:tc>
                  <a:txBody>
                    <a:bodyPr/>
                    <a:lstStyle/>
                    <a:p>
                      <a:pPr algn="ctr"/>
                      <a:r>
                        <a:rPr kumimoji="1" lang="ja-JP" altLang="en-US" sz="1400" dirty="0">
                          <a:latin typeface="BIZ UDゴシック" panose="020B0400000000000000" pitchFamily="49" charset="-128"/>
                          <a:ea typeface="BIZ UDゴシック" panose="020B0400000000000000" pitchFamily="49" charset="-128"/>
                        </a:rPr>
                        <a:t>９</a:t>
                      </a: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神戸国際港建設法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神戸市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S25.10.21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414578573"/>
                  </a:ext>
                </a:extLst>
              </a:tr>
              <a:tr h="288000">
                <a:tc>
                  <a:txBody>
                    <a:bodyPr/>
                    <a:lstStyle/>
                    <a:p>
                      <a:pPr algn="ctr"/>
                      <a:r>
                        <a:rPr kumimoji="1" lang="en-US" altLang="ja-JP" sz="1400" dirty="0">
                          <a:latin typeface="BIZ UDゴシック" panose="020B0400000000000000" pitchFamily="49" charset="-128"/>
                          <a:ea typeface="BIZ UDゴシック" panose="020B0400000000000000" pitchFamily="49" charset="-128"/>
                        </a:rPr>
                        <a:t>10</a:t>
                      </a:r>
                      <a:endParaRPr kumimoji="1" lang="ja-JP" altLang="en-US" sz="14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奈良国際文化観光都市建設法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奈良市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S25.10.21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093514672"/>
                  </a:ext>
                </a:extLst>
              </a:tr>
              <a:tr h="288000">
                <a:tc>
                  <a:txBody>
                    <a:bodyPr/>
                    <a:lstStyle/>
                    <a:p>
                      <a:pPr algn="ctr"/>
                      <a:r>
                        <a:rPr kumimoji="1" lang="en-US" altLang="ja-JP" sz="1400" dirty="0">
                          <a:latin typeface="BIZ UDゴシック" panose="020B0400000000000000" pitchFamily="49" charset="-128"/>
                          <a:ea typeface="BIZ UDゴシック" panose="020B0400000000000000" pitchFamily="49" charset="-128"/>
                        </a:rPr>
                        <a:t>11</a:t>
                      </a:r>
                      <a:endParaRPr kumimoji="1" lang="ja-JP" altLang="en-US" sz="14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京都国際文化観光都市建設法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京都市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S25.10.21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648353753"/>
                  </a:ext>
                </a:extLst>
              </a:tr>
              <a:tr h="288000">
                <a:tc>
                  <a:txBody>
                    <a:bodyPr/>
                    <a:lstStyle/>
                    <a:p>
                      <a:pPr algn="ctr"/>
                      <a:r>
                        <a:rPr kumimoji="1" lang="en-US" altLang="ja-JP" sz="1400" dirty="0">
                          <a:latin typeface="BIZ UDゴシック" panose="020B0400000000000000" pitchFamily="49" charset="-128"/>
                          <a:ea typeface="BIZ UDゴシック" panose="020B0400000000000000" pitchFamily="49" charset="-128"/>
                        </a:rPr>
                        <a:t>12</a:t>
                      </a:r>
                      <a:endParaRPr kumimoji="1" lang="ja-JP" altLang="en-US" sz="14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松江国際観光都市建設法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松江市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S26. 3. 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239708862"/>
                  </a:ext>
                </a:extLst>
              </a:tr>
              <a:tr h="288000">
                <a:tc>
                  <a:txBody>
                    <a:bodyPr/>
                    <a:lstStyle/>
                    <a:p>
                      <a:pPr algn="ctr"/>
                      <a:r>
                        <a:rPr kumimoji="1" lang="en-US" altLang="ja-JP" sz="1400" dirty="0">
                          <a:latin typeface="BIZ UDゴシック" panose="020B0400000000000000" pitchFamily="49" charset="-128"/>
                          <a:ea typeface="BIZ UDゴシック" panose="020B0400000000000000" pitchFamily="49" charset="-128"/>
                        </a:rPr>
                        <a:t>13</a:t>
                      </a:r>
                      <a:endParaRPr kumimoji="1" lang="ja-JP" altLang="en-US" sz="14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芦屋国際文化住宅都市建設法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芦屋市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S26. 3. 3</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05706016"/>
                  </a:ext>
                </a:extLst>
              </a:tr>
              <a:tr h="288000">
                <a:tc>
                  <a:txBody>
                    <a:bodyPr/>
                    <a:lstStyle/>
                    <a:p>
                      <a:pPr algn="ctr"/>
                      <a:r>
                        <a:rPr kumimoji="1" lang="en-US" altLang="ja-JP" sz="1400" dirty="0">
                          <a:latin typeface="BIZ UDゴシック" panose="020B0400000000000000" pitchFamily="49" charset="-128"/>
                          <a:ea typeface="BIZ UDゴシック" panose="020B0400000000000000" pitchFamily="49" charset="-128"/>
                        </a:rPr>
                        <a:t>14</a:t>
                      </a:r>
                      <a:endParaRPr kumimoji="1" lang="ja-JP" altLang="en-US" sz="14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松山国際観光温泉文化都市建設法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松山市</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S26. 4. 1</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008791884"/>
                  </a:ext>
                </a:extLst>
              </a:tr>
              <a:tr h="288000">
                <a:tc>
                  <a:txBody>
                    <a:bodyPr/>
                    <a:lstStyle/>
                    <a:p>
                      <a:pPr algn="ctr"/>
                      <a:r>
                        <a:rPr kumimoji="1" lang="en-US" altLang="ja-JP" sz="1400" dirty="0">
                          <a:latin typeface="BIZ UDゴシック" panose="020B0400000000000000" pitchFamily="49" charset="-128"/>
                          <a:ea typeface="BIZ UDゴシック" panose="020B0400000000000000" pitchFamily="49" charset="-128"/>
                        </a:rPr>
                        <a:t>15</a:t>
                      </a:r>
                      <a:endParaRPr kumimoji="1" lang="ja-JP" altLang="en-US" sz="14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400" dirty="0">
                          <a:latin typeface="BIZ UDゴシック" panose="020B0400000000000000" pitchFamily="49" charset="-128"/>
                          <a:ea typeface="BIZ UDゴシック" panose="020B0400000000000000" pitchFamily="49" charset="-128"/>
                        </a:rPr>
                        <a:t>軽井沢国際親善文化観光都市建設法</a:t>
                      </a:r>
                    </a:p>
                  </a:txBody>
                  <a:tcPr/>
                </a:tc>
                <a:tc>
                  <a:txBody>
                    <a:bodyPr/>
                    <a:lstStyle/>
                    <a:p>
                      <a:r>
                        <a:rPr kumimoji="1" lang="ja-JP" altLang="en-US" sz="1400" dirty="0">
                          <a:latin typeface="BIZ UDゴシック" panose="020B0400000000000000" pitchFamily="49" charset="-128"/>
                          <a:ea typeface="BIZ UDゴシック" panose="020B0400000000000000" pitchFamily="49" charset="-128"/>
                        </a:rPr>
                        <a:t>軽井沢町</a:t>
                      </a:r>
                    </a:p>
                  </a:txBody>
                  <a:tcPr/>
                </a:tc>
                <a:tc>
                  <a:txBody>
                    <a:bodyPr/>
                    <a:lstStyle/>
                    <a:p>
                      <a:r>
                        <a:rPr kumimoji="1" lang="en-US" altLang="ja-JP" sz="1400" dirty="0">
                          <a:latin typeface="BIZ UDゴシック" panose="020B0400000000000000" pitchFamily="49" charset="-128"/>
                          <a:ea typeface="BIZ UDゴシック" panose="020B0400000000000000" pitchFamily="49" charset="-128"/>
                        </a:rPr>
                        <a:t>S26. 8.15</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900077731"/>
                  </a:ext>
                </a:extLst>
              </a:tr>
            </a:tbl>
          </a:graphicData>
        </a:graphic>
      </p:graphicFrame>
      <p:sp>
        <p:nvSpPr>
          <p:cNvPr id="3" name="スライド番号プレースホルダー 7">
            <a:extLst>
              <a:ext uri="{FF2B5EF4-FFF2-40B4-BE49-F238E27FC236}">
                <a16:creationId xmlns:a16="http://schemas.microsoft.com/office/drawing/2014/main" id="{ACFD7907-2042-6424-D055-3DC3C0A970EB}"/>
              </a:ext>
            </a:extLst>
          </p:cNvPr>
          <p:cNvSpPr>
            <a:spLocks noGrp="1"/>
          </p:cNvSpPr>
          <p:nvPr>
            <p:ph type="sldNum" sz="quarter" idx="12"/>
          </p:nvPr>
        </p:nvSpPr>
        <p:spPr>
          <a:xfrm>
            <a:off x="9448800" y="647140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800" dirty="0">
                <a:solidFill>
                  <a:prstClr val="black"/>
                </a:solidFill>
                <a:latin typeface="BIZ UDゴシック" panose="020B0400000000000000" pitchFamily="49" charset="-128"/>
                <a:ea typeface="BIZ UDゴシック" panose="020B0400000000000000" pitchFamily="49" charset="-128"/>
              </a:rPr>
              <a:t>８</a:t>
            </a:r>
            <a:endParaRPr kumimoji="1" lang="ja-JP" altLang="en-US" sz="18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4" name="テキスト ボックス 3">
            <a:extLst>
              <a:ext uri="{FF2B5EF4-FFF2-40B4-BE49-F238E27FC236}">
                <a16:creationId xmlns:a16="http://schemas.microsoft.com/office/drawing/2014/main" id="{DF2E2BDC-F66F-2808-F902-09EDDE132B1F}"/>
              </a:ext>
            </a:extLst>
          </p:cNvPr>
          <p:cNvSpPr txBox="1"/>
          <p:nvPr/>
        </p:nvSpPr>
        <p:spPr>
          <a:xfrm>
            <a:off x="304084" y="36251"/>
            <a:ext cx="294791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lang="ja-JP" altLang="en-US" sz="1600" b="1" dirty="0">
                <a:solidFill>
                  <a:prstClr val="black"/>
                </a:solidFill>
                <a:latin typeface="BIZ UDゴシック" panose="020B0400000000000000" pitchFamily="49" charset="-128"/>
                <a:ea typeface="BIZ UDゴシック" panose="020B0400000000000000" pitchFamily="49" charset="-128"/>
              </a:rPr>
              <a:t>地方自治特別法の実例</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テキスト ボックス 1">
            <a:extLst>
              <a:ext uri="{FF2B5EF4-FFF2-40B4-BE49-F238E27FC236}">
                <a16:creationId xmlns:a16="http://schemas.microsoft.com/office/drawing/2014/main" id="{DEFD9CE4-DEF6-F9E4-F418-DED967F7A4FA}"/>
              </a:ext>
            </a:extLst>
          </p:cNvPr>
          <p:cNvSpPr txBox="1"/>
          <p:nvPr/>
        </p:nvSpPr>
        <p:spPr>
          <a:xfrm>
            <a:off x="286043" y="4701297"/>
            <a:ext cx="580995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政令で特定の地域を指定した事例</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11" name="表 6">
            <a:extLst>
              <a:ext uri="{FF2B5EF4-FFF2-40B4-BE49-F238E27FC236}">
                <a16:creationId xmlns:a16="http://schemas.microsoft.com/office/drawing/2014/main" id="{17F4265E-914E-CE1A-2703-E4470B2AC7B7}"/>
              </a:ext>
            </a:extLst>
          </p:cNvPr>
          <p:cNvGraphicFramePr>
            <a:graphicFrameLocks noGrp="1"/>
          </p:cNvGraphicFramePr>
          <p:nvPr/>
        </p:nvGraphicFramePr>
        <p:xfrm>
          <a:off x="561865" y="5212392"/>
          <a:ext cx="9993924" cy="1512000"/>
        </p:xfrm>
        <a:graphic>
          <a:graphicData uri="http://schemas.openxmlformats.org/drawingml/2006/table">
            <a:tbl>
              <a:tblPr firstRow="1" bandRow="1">
                <a:tableStyleId>{5940675A-B579-460E-94D1-54222C63F5DA}</a:tableStyleId>
              </a:tblPr>
              <a:tblGrid>
                <a:gridCol w="2903220">
                  <a:extLst>
                    <a:ext uri="{9D8B030D-6E8A-4147-A177-3AD203B41FA5}">
                      <a16:colId xmlns:a16="http://schemas.microsoft.com/office/drawing/2014/main" val="1430476486"/>
                    </a:ext>
                  </a:extLst>
                </a:gridCol>
                <a:gridCol w="7090704">
                  <a:extLst>
                    <a:ext uri="{9D8B030D-6E8A-4147-A177-3AD203B41FA5}">
                      <a16:colId xmlns:a16="http://schemas.microsoft.com/office/drawing/2014/main" val="1503716688"/>
                    </a:ext>
                  </a:extLst>
                </a:gridCol>
              </a:tblGrid>
              <a:tr h="432000">
                <a:tc>
                  <a:txBody>
                    <a:bodyP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法令等名</a:t>
                      </a:r>
                    </a:p>
                  </a:txBody>
                  <a:tcPr anchor="ctr">
                    <a:solidFill>
                      <a:srgbClr val="BDD7EE"/>
                    </a:solidFill>
                  </a:tcPr>
                </a:tc>
                <a:tc>
                  <a:txBody>
                    <a:bodyPr/>
                    <a:lstStyle/>
                    <a:p>
                      <a:pPr algn="ctr"/>
                      <a:r>
                        <a:rPr kumimoji="1" lang="ja-JP" altLang="en-US" sz="1400" dirty="0">
                          <a:solidFill>
                            <a:schemeClr val="tx1"/>
                          </a:solidFill>
                          <a:latin typeface="BIZ UDゴシック" panose="020B0400000000000000" pitchFamily="49" charset="-128"/>
                          <a:ea typeface="BIZ UDゴシック" panose="020B0400000000000000" pitchFamily="49" charset="-128"/>
                        </a:rPr>
                        <a:t>概　　　　　　要</a:t>
                      </a:r>
                    </a:p>
                  </a:txBody>
                  <a:tcPr anchor="ctr">
                    <a:solidFill>
                      <a:srgbClr val="BDD7EE"/>
                    </a:solidFill>
                  </a:tcPr>
                </a:tc>
                <a:extLst>
                  <a:ext uri="{0D108BD9-81ED-4DB2-BD59-A6C34878D82A}">
                    <a16:rowId xmlns:a16="http://schemas.microsoft.com/office/drawing/2014/main" val="62730036"/>
                  </a:ext>
                </a:extLst>
              </a:tr>
              <a:tr h="504000">
                <a:tc>
                  <a:txBody>
                    <a:bodyPr/>
                    <a:lstStyle/>
                    <a:p>
                      <a:r>
                        <a:rPr kumimoji="1" lang="zh-CN" altLang="en-US" sz="1200" dirty="0">
                          <a:solidFill>
                            <a:schemeClr val="tx1"/>
                          </a:solidFill>
                          <a:latin typeface="BIZ UDゴシック" panose="020B0400000000000000" pitchFamily="49" charset="-128"/>
                          <a:ea typeface="BIZ UDゴシック" panose="020B0400000000000000" pitchFamily="49" charset="-128"/>
                        </a:rPr>
                        <a:t>国家戦略特別区域法</a:t>
                      </a:r>
                    </a:p>
                  </a:txBody>
                  <a:tcPr anchor="ctr"/>
                </a:tc>
                <a:tc>
                  <a:txBody>
                    <a:bodyPr/>
                    <a:lstStyle/>
                    <a:p>
                      <a:pPr marL="141288" indent="-141288"/>
                      <a:r>
                        <a:rPr kumimoji="1" lang="ja-JP" altLang="en-US" sz="1200" dirty="0">
                          <a:solidFill>
                            <a:schemeClr val="tx1"/>
                          </a:solidFill>
                          <a:latin typeface="BIZ UDゴシック" panose="020B0400000000000000" pitchFamily="49" charset="-128"/>
                          <a:ea typeface="BIZ UDゴシック" panose="020B0400000000000000" pitchFamily="49" charset="-128"/>
                        </a:rPr>
                        <a:t>・対象地域を、我が国の経済社会の活力の向上及び持続的発展に相当程度寄与することが見込まれる区域として政令で定める区域とし、政令で指定</a:t>
                      </a:r>
                    </a:p>
                  </a:txBody>
                  <a:tcPr anchor="ctr"/>
                </a:tc>
                <a:extLst>
                  <a:ext uri="{0D108BD9-81ED-4DB2-BD59-A6C34878D82A}">
                    <a16:rowId xmlns:a16="http://schemas.microsoft.com/office/drawing/2014/main" val="1859708384"/>
                  </a:ext>
                </a:extLst>
              </a:tr>
              <a:tr h="576000">
                <a:tc>
                  <a:txBody>
                    <a:bodyPr/>
                    <a:lstStyle/>
                    <a:p>
                      <a:r>
                        <a:rPr kumimoji="1" lang="ja-JP" altLang="en-US" sz="1200" dirty="0">
                          <a:solidFill>
                            <a:schemeClr val="tx1"/>
                          </a:solidFill>
                          <a:latin typeface="BIZ UDゴシック" panose="020B0400000000000000" pitchFamily="49" charset="-128"/>
                          <a:ea typeface="BIZ UDゴシック" panose="020B0400000000000000" pitchFamily="49" charset="-128"/>
                        </a:rPr>
                        <a:t>地方自治法（政令指定都市）</a:t>
                      </a:r>
                    </a:p>
                  </a:txBody>
                  <a:tcPr anchor="ctr"/>
                </a:tc>
                <a:tc>
                  <a:txBody>
                    <a:bodyPr/>
                    <a:lstStyle/>
                    <a:p>
                      <a:pPr marL="141288" indent="-141288"/>
                      <a:r>
                        <a:rPr kumimoji="1" lang="ja-JP" altLang="en-US" sz="1200" dirty="0">
                          <a:solidFill>
                            <a:schemeClr val="tx1"/>
                          </a:solidFill>
                          <a:latin typeface="BIZ UDゴシック" panose="020B0400000000000000" pitchFamily="49" charset="-128"/>
                          <a:ea typeface="BIZ UDゴシック" panose="020B0400000000000000" pitchFamily="49" charset="-128"/>
                        </a:rPr>
                        <a:t>・地方自治法では、人口</a:t>
                      </a:r>
                      <a:r>
                        <a:rPr kumimoji="1" lang="en-US" altLang="ja-JP" sz="1200" dirty="0">
                          <a:solidFill>
                            <a:schemeClr val="tx1"/>
                          </a:solidFill>
                          <a:latin typeface="BIZ UDゴシック" panose="020B0400000000000000" pitchFamily="49" charset="-128"/>
                          <a:ea typeface="BIZ UDゴシック" panose="020B0400000000000000" pitchFamily="49" charset="-128"/>
                        </a:rPr>
                        <a:t>50</a:t>
                      </a:r>
                      <a:r>
                        <a:rPr kumimoji="1" lang="ja-JP" altLang="en-US" sz="1200" dirty="0">
                          <a:solidFill>
                            <a:schemeClr val="tx1"/>
                          </a:solidFill>
                          <a:latin typeface="BIZ UDゴシック" panose="020B0400000000000000" pitchFamily="49" charset="-128"/>
                          <a:ea typeface="BIZ UDゴシック" panose="020B0400000000000000" pitchFamily="49" charset="-128"/>
                        </a:rPr>
                        <a:t>万人以上で政令で定める市について、都道府県の事務の一部を執行したり、区を置くことができると規定（政令指定都市）</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txBody>
                  <a:tcPr anchor="ctr"/>
                </a:tc>
                <a:extLst>
                  <a:ext uri="{0D108BD9-81ED-4DB2-BD59-A6C34878D82A}">
                    <a16:rowId xmlns:a16="http://schemas.microsoft.com/office/drawing/2014/main" val="143399295"/>
                  </a:ext>
                </a:extLst>
              </a:tr>
            </a:tbl>
          </a:graphicData>
        </a:graphic>
      </p:graphicFrame>
    </p:spTree>
    <p:extLst>
      <p:ext uri="{BB962C8B-B14F-4D97-AF65-F5344CB8AC3E}">
        <p14:creationId xmlns:p14="http://schemas.microsoft.com/office/powerpoint/2010/main" val="3274314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3359</Words>
  <Application>Microsoft Office PowerPoint</Application>
  <PresentationFormat>ワイド画面</PresentationFormat>
  <Paragraphs>253</Paragraphs>
  <Slides>10</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10</vt:i4>
      </vt:variant>
    </vt:vector>
  </HeadingPairs>
  <TitlesOfParts>
    <vt:vector size="21" baseType="lpstr">
      <vt:lpstr>BIZ UDPゴシック</vt:lpstr>
      <vt:lpstr>BIZ UDゴシック</vt:lpstr>
      <vt:lpstr>Meiryo UI</vt:lpstr>
      <vt:lpstr>游ゴシック</vt:lpstr>
      <vt:lpstr>游ゴシック Light</vt:lpstr>
      <vt:lpstr>Arial</vt:lpstr>
      <vt:lpstr>Calibri</vt:lpstr>
      <vt:lpstr>Calibri Light</vt:lpstr>
      <vt:lpstr>Wingdings</vt:lpstr>
      <vt:lpstr>Office テーマ</vt:lpstr>
      <vt:lpstr>1_Office テーマ</vt:lpstr>
      <vt:lpstr> 副首都ビジョンで示す法整備について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2024-08-07T02:08:54Z</dcterms:modified>
</cp:coreProperties>
</file>