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9" r:id="rId1"/>
  </p:sldMasterIdLst>
  <p:notesMasterIdLst>
    <p:notesMasterId r:id="rId28"/>
  </p:notesMasterIdLst>
  <p:sldIdLst>
    <p:sldId id="141169266" r:id="rId2"/>
    <p:sldId id="141169780" r:id="rId3"/>
    <p:sldId id="141169584" r:id="rId4"/>
    <p:sldId id="141169649" r:id="rId5"/>
    <p:sldId id="141169657" r:id="rId6"/>
    <p:sldId id="141169646" r:id="rId7"/>
    <p:sldId id="141169786" r:id="rId8"/>
    <p:sldId id="141169809" r:id="rId9"/>
    <p:sldId id="141169806" r:id="rId10"/>
    <p:sldId id="141169805" r:id="rId11"/>
    <p:sldId id="141169810" r:id="rId12"/>
    <p:sldId id="141169792" r:id="rId13"/>
    <p:sldId id="141169815" r:id="rId14"/>
    <p:sldId id="141169816" r:id="rId15"/>
    <p:sldId id="141169811" r:id="rId16"/>
    <p:sldId id="141169793" r:id="rId17"/>
    <p:sldId id="141169764" r:id="rId18"/>
    <p:sldId id="141169705" r:id="rId19"/>
    <p:sldId id="141169709" r:id="rId20"/>
    <p:sldId id="141169277" r:id="rId21"/>
    <p:sldId id="141169775" r:id="rId22"/>
    <p:sldId id="141169642" r:id="rId23"/>
    <p:sldId id="141169580" r:id="rId24"/>
    <p:sldId id="141169795" r:id="rId25"/>
    <p:sldId id="141169323" r:id="rId26"/>
    <p:sldId id="141169794" r:id="rId27"/>
  </p:sldIdLst>
  <p:sldSz cx="12192000" cy="6858000"/>
  <p:notesSz cx="6807200" cy="9939338"/>
  <p:defaultTex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71" algn="l" defTabSz="457134" rtl="0" eaLnBrk="1" latinLnBrk="0" hangingPunct="1">
      <a:defRPr sz="1800" kern="1200">
        <a:solidFill>
          <a:schemeClr val="tx1"/>
        </a:solidFill>
        <a:latin typeface="+mn-lt"/>
        <a:ea typeface="+mn-ea"/>
        <a:cs typeface="+mn-cs"/>
      </a:defRPr>
    </a:lvl3pPr>
    <a:lvl4pPr marL="1371406" algn="l" defTabSz="457134" rtl="0" eaLnBrk="1" latinLnBrk="0" hangingPunct="1">
      <a:defRPr sz="1800" kern="1200">
        <a:solidFill>
          <a:schemeClr val="tx1"/>
        </a:solidFill>
        <a:latin typeface="+mn-lt"/>
        <a:ea typeface="+mn-ea"/>
        <a:cs typeface="+mn-cs"/>
      </a:defRPr>
    </a:lvl4pPr>
    <a:lvl5pPr marL="1828542" algn="l" defTabSz="457134" rtl="0" eaLnBrk="1" latinLnBrk="0" hangingPunct="1">
      <a:defRPr sz="1800" kern="1200">
        <a:solidFill>
          <a:schemeClr val="tx1"/>
        </a:solidFill>
        <a:latin typeface="+mn-lt"/>
        <a:ea typeface="+mn-ea"/>
        <a:cs typeface="+mn-cs"/>
      </a:defRPr>
    </a:lvl5pPr>
    <a:lvl6pPr marL="2285676" algn="l" defTabSz="457134" rtl="0" eaLnBrk="1" latinLnBrk="0" hangingPunct="1">
      <a:defRPr sz="1800" kern="1200">
        <a:solidFill>
          <a:schemeClr val="tx1"/>
        </a:solidFill>
        <a:latin typeface="+mn-lt"/>
        <a:ea typeface="+mn-ea"/>
        <a:cs typeface="+mn-cs"/>
      </a:defRPr>
    </a:lvl6pPr>
    <a:lvl7pPr marL="2742810" algn="l" defTabSz="457134" rtl="0" eaLnBrk="1" latinLnBrk="0" hangingPunct="1">
      <a:defRPr sz="1800" kern="1200">
        <a:solidFill>
          <a:schemeClr val="tx1"/>
        </a:solidFill>
        <a:latin typeface="+mn-lt"/>
        <a:ea typeface="+mn-ea"/>
        <a:cs typeface="+mn-cs"/>
      </a:defRPr>
    </a:lvl7pPr>
    <a:lvl8pPr marL="3199947" algn="l" defTabSz="457134" rtl="0" eaLnBrk="1" latinLnBrk="0" hangingPunct="1">
      <a:defRPr sz="1800" kern="1200">
        <a:solidFill>
          <a:schemeClr val="tx1"/>
        </a:solidFill>
        <a:latin typeface="+mn-lt"/>
        <a:ea typeface="+mn-ea"/>
        <a:cs typeface="+mn-cs"/>
      </a:defRPr>
    </a:lvl8pPr>
    <a:lvl9pPr marL="3657082" algn="l" defTabSz="4571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EFE98"/>
    <a:srgbClr val="FF7C80"/>
    <a:srgbClr val="8DCEE5"/>
    <a:srgbClr val="FFAFAF"/>
    <a:srgbClr val="FF3399"/>
    <a:srgbClr val="FF6600"/>
    <a:srgbClr val="FFE699"/>
    <a:srgbClr val="92D050"/>
    <a:srgbClr val="00A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5184" autoAdjust="0"/>
  </p:normalViewPr>
  <p:slideViewPr>
    <p:cSldViewPr snapToGrid="0">
      <p:cViewPr varScale="1">
        <p:scale>
          <a:sx n="72" d="100"/>
          <a:sy n="72" d="100"/>
        </p:scale>
        <p:origin x="72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presProps.xml" Type="http://schemas.openxmlformats.org/officeDocument/2006/relationships/presProps"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tableStyles.xml" Type="http://schemas.openxmlformats.org/officeDocument/2006/relationships/tableStyles" Id="rId32"></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notesMasters/notesMaster1.xml" Type="http://schemas.openxmlformats.org/officeDocument/2006/relationships/notesMaster" Id="rId28"></Relationship><Relationship Target="slides/slide9.xml" Type="http://schemas.openxmlformats.org/officeDocument/2006/relationships/slide" Id="rId10"></Relationship><Relationship Target="slides/slide18.xml" Type="http://schemas.openxmlformats.org/officeDocument/2006/relationships/slide" Id="rId19"></Relationship><Relationship Target="theme/theme1.xml" Type="http://schemas.openxmlformats.org/officeDocument/2006/relationships/theme"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viewProps.xml" Type="http://schemas.openxmlformats.org/officeDocument/2006/relationships/viewProps" Id="rId30"></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v>首都圏</c:v>
          </c:tx>
          <c:spPr>
            <a:solidFill>
              <a:srgbClr val="FF0000">
                <a:alpha val="50000"/>
              </a:srgbClr>
            </a:solidFill>
            <a:ln w="6350">
              <a:noFill/>
            </a:ln>
          </c:spPr>
          <c:invertIfNegative val="0"/>
          <c:dLbls>
            <c:dLbl>
              <c:idx val="0"/>
              <c:layout>
                <c:manualLayout>
                  <c:x val="5.706165825171141E-2"/>
                  <c:y val="7.6378726219353283E-3"/>
                </c:manualLayout>
              </c:layout>
              <c:tx>
                <c:rich>
                  <a:bodyPr/>
                  <a:lstStyle/>
                  <a:p>
                    <a:fld id="{5E1ED540-2D5B-453E-88C7-434EB18805B4}"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6BE-4855-89BF-432A4CCCDBFD}"/>
                </c:ext>
              </c:extLst>
            </c:dLbl>
            <c:dLbl>
              <c:idx val="1"/>
              <c:delete val="1"/>
              <c:extLst>
                <c:ext xmlns:c15="http://schemas.microsoft.com/office/drawing/2012/chart" uri="{CE6537A1-D6FC-4f65-9D91-7224C49458BB}"/>
                <c:ext xmlns:c16="http://schemas.microsoft.com/office/drawing/2014/chart" uri="{C3380CC4-5D6E-409C-BE32-E72D297353CC}">
                  <c16:uniqueId val="{00000001-46BE-4855-89BF-432A4CCCDBFD}"/>
                </c:ext>
              </c:extLst>
            </c:dLbl>
            <c:dLbl>
              <c:idx val="2"/>
              <c:delete val="1"/>
              <c:extLst>
                <c:ext xmlns:c15="http://schemas.microsoft.com/office/drawing/2012/chart" uri="{CE6537A1-D6FC-4f65-9D91-7224C49458BB}"/>
                <c:ext xmlns:c16="http://schemas.microsoft.com/office/drawing/2014/chart" uri="{C3380CC4-5D6E-409C-BE32-E72D297353CC}">
                  <c16:uniqueId val="{00000002-46BE-4855-89BF-432A4CCCDBFD}"/>
                </c:ext>
              </c:extLst>
            </c:dLbl>
            <c:dLbl>
              <c:idx val="3"/>
              <c:tx>
                <c:rich>
                  <a:bodyPr/>
                  <a:lstStyle/>
                  <a:p>
                    <a:fld id="{0DD11701-2AE1-43C4-A80C-A7FFF04254AD}" type="CELLRANGE">
                      <a:rPr lang="en-US" altLang="ja-JP"/>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6BE-4855-89BF-432A4CCCDBFD}"/>
                </c:ext>
              </c:extLst>
            </c:dLbl>
            <c:dLbl>
              <c:idx val="4"/>
              <c:tx>
                <c:rich>
                  <a:bodyPr/>
                  <a:lstStyle/>
                  <a:p>
                    <a:fld id="{9169E032-5D42-4A76-A03D-EEB839CC137D}"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6BE-4855-89BF-432A4CCCDBFD}"/>
                </c:ext>
              </c:extLst>
            </c:dLbl>
            <c:dLbl>
              <c:idx val="5"/>
              <c:layout>
                <c:manualLayout>
                  <c:x val="-1.5208230121758247E-2"/>
                  <c:y val="-7.6447090582783039E-2"/>
                </c:manualLayout>
              </c:layout>
              <c:tx>
                <c:rich>
                  <a:bodyPr/>
                  <a:lstStyle/>
                  <a:p>
                    <a:fld id="{57764C33-AA1E-40AC-97E4-55CC7B68A16B}" type="CELLRANGE">
                      <a:rPr lang="en-US" altLang="ja-JP"/>
                      <a:pPr/>
                      <a:t>[CELLRANGE]</a:t>
                    </a:fld>
                    <a:endParaRPr lang="ja-JP" altLang="en-US"/>
                  </a:p>
                </c:rich>
              </c:tx>
              <c:dLblPos val="r"/>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46BE-4855-89BF-432A4CCCDBFD}"/>
                </c:ext>
              </c:extLst>
            </c:dLbl>
            <c:dLbl>
              <c:idx val="6"/>
              <c:layout>
                <c:manualLayout>
                  <c:x val="-8.0120917647585554E-2"/>
                  <c:y val="0.11167143033636275"/>
                </c:manualLayout>
              </c:layout>
              <c:tx>
                <c:rich>
                  <a:bodyPr/>
                  <a:lstStyle/>
                  <a:p>
                    <a:fld id="{EE96483F-FA68-41B4-95C8-096A5E6C5E8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6BE-4855-89BF-432A4CCCDBFD}"/>
                </c:ext>
              </c:extLst>
            </c:dLbl>
            <c:dLbl>
              <c:idx val="7"/>
              <c:delete val="1"/>
              <c:extLst>
                <c:ext xmlns:c15="http://schemas.microsoft.com/office/drawing/2012/chart" uri="{CE6537A1-D6FC-4f65-9D91-7224C49458BB}"/>
                <c:ext xmlns:c16="http://schemas.microsoft.com/office/drawing/2014/chart" uri="{C3380CC4-5D6E-409C-BE32-E72D297353CC}">
                  <c16:uniqueId val="{00000007-46BE-4855-89BF-432A4CCCDBF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道路!$T$59:$T$66</c:f>
              <c:numCache>
                <c:formatCode>#,##0_);[Red]\(#,##0\)</c:formatCode>
                <c:ptCount val="8"/>
                <c:pt idx="0">
                  <c:v>53794.7762</c:v>
                </c:pt>
                <c:pt idx="1">
                  <c:v>23276.681800000002</c:v>
                </c:pt>
                <c:pt idx="2">
                  <c:v>32517.740600000001</c:v>
                </c:pt>
                <c:pt idx="3">
                  <c:v>30545.335999999999</c:v>
                </c:pt>
                <c:pt idx="4">
                  <c:v>41262.451000000001</c:v>
                </c:pt>
                <c:pt idx="5">
                  <c:v>85386.092000000004</c:v>
                </c:pt>
                <c:pt idx="6">
                  <c:v>52191.372200000005</c:v>
                </c:pt>
                <c:pt idx="7">
                  <c:v>54827.572200000002</c:v>
                </c:pt>
              </c:numCache>
            </c:numRef>
          </c:xVal>
          <c:yVal>
            <c:numRef>
              <c:f>道路!$U$59:$U$66</c:f>
              <c:numCache>
                <c:formatCode>#,##0_);[Red]\(#,##0\)</c:formatCode>
                <c:ptCount val="8"/>
                <c:pt idx="0">
                  <c:v>10324</c:v>
                </c:pt>
                <c:pt idx="1">
                  <c:v>9163</c:v>
                </c:pt>
                <c:pt idx="2">
                  <c:v>8831</c:v>
                </c:pt>
                <c:pt idx="3">
                  <c:v>16909</c:v>
                </c:pt>
                <c:pt idx="4">
                  <c:v>12642</c:v>
                </c:pt>
                <c:pt idx="5">
                  <c:v>23216</c:v>
                </c:pt>
                <c:pt idx="6">
                  <c:v>22261</c:v>
                </c:pt>
                <c:pt idx="7">
                  <c:v>6952</c:v>
                </c:pt>
              </c:numCache>
            </c:numRef>
          </c:yVal>
          <c:bubbleSize>
            <c:numRef>
              <c:f>道路!$I$59:$I$66</c:f>
              <c:numCache>
                <c:formatCode>#,##0_);[Red]\(#,##0\)</c:formatCode>
                <c:ptCount val="8"/>
                <c:pt idx="0">
                  <c:v>2890.2</c:v>
                </c:pt>
                <c:pt idx="1">
                  <c:v>1955.4</c:v>
                </c:pt>
                <c:pt idx="2">
                  <c:v>1958.8</c:v>
                </c:pt>
                <c:pt idx="3">
                  <c:v>7309.2</c:v>
                </c:pt>
                <c:pt idx="4">
                  <c:v>6243.8</c:v>
                </c:pt>
                <c:pt idx="5">
                  <c:v>13721.2</c:v>
                </c:pt>
                <c:pt idx="6">
                  <c:v>9161</c:v>
                </c:pt>
                <c:pt idx="7">
                  <c:v>823.2</c:v>
                </c:pt>
              </c:numCache>
            </c:numRef>
          </c:bubbleSize>
          <c:bubble3D val="0"/>
          <c:extLst>
            <c:ext xmlns:c15="http://schemas.microsoft.com/office/drawing/2012/chart" uri="{02D57815-91ED-43cb-92C2-25804820EDAC}">
              <c15:datalabelsRange>
                <c15:f>道路!$B$59:$B$66</c15:f>
                <c15:dlblRangeCache>
                  <c:ptCount val="8"/>
                  <c:pt idx="0">
                    <c:v>茨城県</c:v>
                  </c:pt>
                  <c:pt idx="1">
                    <c:v>栃木県</c:v>
                  </c:pt>
                  <c:pt idx="2">
                    <c:v>群馬県</c:v>
                  </c:pt>
                  <c:pt idx="3">
                    <c:v>埼玉県</c:v>
                  </c:pt>
                  <c:pt idx="4">
                    <c:v>千葉県</c:v>
                  </c:pt>
                  <c:pt idx="5">
                    <c:v>東京都</c:v>
                  </c:pt>
                  <c:pt idx="6">
                    <c:v>神奈川県</c:v>
                  </c:pt>
                  <c:pt idx="7">
                    <c:v>山梨県</c:v>
                  </c:pt>
                </c15:dlblRangeCache>
              </c15:datalabelsRange>
            </c:ext>
            <c:ext xmlns:c16="http://schemas.microsoft.com/office/drawing/2014/chart" uri="{C3380CC4-5D6E-409C-BE32-E72D297353CC}">
              <c16:uniqueId val="{00000008-46BE-4855-89BF-432A4CCCDBFD}"/>
            </c:ext>
          </c:extLst>
        </c:ser>
        <c:ser>
          <c:idx val="1"/>
          <c:order val="1"/>
          <c:tx>
            <c:v>中部圏</c:v>
          </c:tx>
          <c:spPr>
            <a:solidFill>
              <a:srgbClr val="00B05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46BE-4855-89BF-432A4CCCDBFD}"/>
                </c:ext>
              </c:extLst>
            </c:dLbl>
            <c:dLbl>
              <c:idx val="1"/>
              <c:delete val="1"/>
              <c:extLst>
                <c:ext xmlns:c15="http://schemas.microsoft.com/office/drawing/2012/chart" uri="{CE6537A1-D6FC-4f65-9D91-7224C49458BB}"/>
                <c:ext xmlns:c16="http://schemas.microsoft.com/office/drawing/2014/chart" uri="{C3380CC4-5D6E-409C-BE32-E72D297353CC}">
                  <c16:uniqueId val="{0000000A-46BE-4855-89BF-432A4CCCDBFD}"/>
                </c:ext>
              </c:extLst>
            </c:dLbl>
            <c:dLbl>
              <c:idx val="2"/>
              <c:layout>
                <c:manualLayout>
                  <c:x val="6.1890941255928457E-2"/>
                  <c:y val="-3.682577230719894E-2"/>
                </c:manualLayout>
              </c:layout>
              <c:tx>
                <c:rich>
                  <a:bodyPr/>
                  <a:lstStyle/>
                  <a:p>
                    <a:fld id="{4B5C73D3-01DF-4945-98E0-070D8ABB48C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BE-4855-89BF-432A4CCCDBFD}"/>
                </c:ext>
              </c:extLst>
            </c:dLbl>
            <c:dLbl>
              <c:idx val="3"/>
              <c:layout>
                <c:manualLayout>
                  <c:x val="3.4792143531480808E-2"/>
                  <c:y val="-8.9900757970823142E-2"/>
                </c:manualLayout>
              </c:layout>
              <c:tx>
                <c:rich>
                  <a:bodyPr/>
                  <a:lstStyle/>
                  <a:p>
                    <a:fld id="{CEC80A07-275B-49CD-AFF4-D6BA0AD4FFE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6BE-4855-89BF-432A4CCCDBFD}"/>
                </c:ext>
              </c:extLst>
            </c:dLbl>
            <c:dLbl>
              <c:idx val="4"/>
              <c:delete val="1"/>
              <c:extLst>
                <c:ext xmlns:c15="http://schemas.microsoft.com/office/drawing/2012/chart" uri="{CE6537A1-D6FC-4f65-9D91-7224C49458BB}"/>
                <c:ext xmlns:c16="http://schemas.microsoft.com/office/drawing/2014/chart" uri="{C3380CC4-5D6E-409C-BE32-E72D297353CC}">
                  <c16:uniqueId val="{0000000D-46BE-4855-89BF-432A4CCCDBF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道路!$T$67:$T$71</c:f>
              <c:numCache>
                <c:formatCode>#,##0_);[Red]\(#,##0\)</c:formatCode>
                <c:ptCount val="5"/>
                <c:pt idx="0">
                  <c:v>52677.033799999997</c:v>
                </c:pt>
                <c:pt idx="1">
                  <c:v>63060.209200000005</c:v>
                </c:pt>
                <c:pt idx="2">
                  <c:v>63003.139000000003</c:v>
                </c:pt>
                <c:pt idx="3">
                  <c:v>68666.587400000004</c:v>
                </c:pt>
                <c:pt idx="4">
                  <c:v>48396.860399999998</c:v>
                </c:pt>
              </c:numCache>
            </c:numRef>
          </c:xVal>
          <c:yVal>
            <c:numRef>
              <c:f>道路!$U$67:$U$71</c:f>
              <c:numCache>
                <c:formatCode>#,##0_);[Red]\(#,##0\)</c:formatCode>
                <c:ptCount val="5"/>
                <c:pt idx="0">
                  <c:v>6391</c:v>
                </c:pt>
                <c:pt idx="1">
                  <c:v>7249</c:v>
                </c:pt>
                <c:pt idx="2">
                  <c:v>11513</c:v>
                </c:pt>
                <c:pt idx="3">
                  <c:v>14861</c:v>
                </c:pt>
                <c:pt idx="4">
                  <c:v>8316</c:v>
                </c:pt>
              </c:numCache>
            </c:numRef>
          </c:yVal>
          <c:bubbleSize>
            <c:numRef>
              <c:f>道路!$I$67:$I$71</c:f>
              <c:numCache>
                <c:formatCode>#,##0_);[Red]\(#,##0\)</c:formatCode>
                <c:ptCount val="5"/>
                <c:pt idx="0">
                  <c:v>2075</c:v>
                </c:pt>
                <c:pt idx="1">
                  <c:v>2009.2</c:v>
                </c:pt>
                <c:pt idx="2">
                  <c:v>3673.2</c:v>
                </c:pt>
                <c:pt idx="3">
                  <c:v>7520.8</c:v>
                </c:pt>
                <c:pt idx="4">
                  <c:v>1799.2</c:v>
                </c:pt>
              </c:numCache>
            </c:numRef>
          </c:bubbleSize>
          <c:bubble3D val="0"/>
          <c:extLst>
            <c:ext xmlns:c15="http://schemas.microsoft.com/office/drawing/2012/chart" uri="{02D57815-91ED-43cb-92C2-25804820EDAC}">
              <c15:datalabelsRange>
                <c15:f>道路!$B$67:$B$71</c15:f>
                <c15:dlblRangeCache>
                  <c:ptCount val="5"/>
                  <c:pt idx="0">
                    <c:v>長野県</c:v>
                  </c:pt>
                  <c:pt idx="1">
                    <c:v>岐阜県</c:v>
                  </c:pt>
                  <c:pt idx="2">
                    <c:v>静岡県</c:v>
                  </c:pt>
                  <c:pt idx="3">
                    <c:v>愛知県</c:v>
                  </c:pt>
                  <c:pt idx="4">
                    <c:v>三重県</c:v>
                  </c:pt>
                </c15:dlblRangeCache>
              </c15:datalabelsRange>
            </c:ext>
            <c:ext xmlns:c16="http://schemas.microsoft.com/office/drawing/2014/chart" uri="{C3380CC4-5D6E-409C-BE32-E72D297353CC}">
              <c16:uniqueId val="{0000000E-46BE-4855-89BF-432A4CCCDBFD}"/>
            </c:ext>
          </c:extLst>
        </c:ser>
        <c:ser>
          <c:idx val="2"/>
          <c:order val="2"/>
          <c:tx>
            <c:v>九州圏</c:v>
          </c:tx>
          <c:spPr>
            <a:solidFill>
              <a:srgbClr val="7030A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46BE-4855-89BF-432A4CCCDBFD}"/>
                </c:ext>
              </c:extLst>
            </c:dLbl>
            <c:dLbl>
              <c:idx val="1"/>
              <c:layout>
                <c:manualLayout>
                  <c:x val="5.6838068298353348E-2"/>
                  <c:y val="-7.7784816470541154E-2"/>
                </c:manualLayout>
              </c:layout>
              <c:tx>
                <c:rich>
                  <a:bodyPr/>
                  <a:lstStyle/>
                  <a:p>
                    <a:fld id="{7AED56BB-A039-4322-97A9-70F0EDE99E5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6BE-4855-89BF-432A4CCCDBFD}"/>
                </c:ext>
              </c:extLst>
            </c:dLbl>
            <c:dLbl>
              <c:idx val="2"/>
              <c:delete val="1"/>
              <c:extLst>
                <c:ext xmlns:c15="http://schemas.microsoft.com/office/drawing/2012/chart" uri="{CE6537A1-D6FC-4f65-9D91-7224C49458BB}"/>
                <c:ext xmlns:c16="http://schemas.microsoft.com/office/drawing/2014/chart" uri="{C3380CC4-5D6E-409C-BE32-E72D297353CC}">
                  <c16:uniqueId val="{00000011-46BE-4855-89BF-432A4CCCDBFD}"/>
                </c:ext>
              </c:extLst>
            </c:dLbl>
            <c:dLbl>
              <c:idx val="3"/>
              <c:delete val="1"/>
              <c:extLst>
                <c:ext xmlns:c15="http://schemas.microsoft.com/office/drawing/2012/chart" uri="{CE6537A1-D6FC-4f65-9D91-7224C49458BB}"/>
                <c:ext xmlns:c16="http://schemas.microsoft.com/office/drawing/2014/chart" uri="{C3380CC4-5D6E-409C-BE32-E72D297353CC}">
                  <c16:uniqueId val="{00000012-46BE-4855-89BF-432A4CCCDBFD}"/>
                </c:ext>
              </c:extLst>
            </c:dLbl>
            <c:dLbl>
              <c:idx val="4"/>
              <c:delete val="1"/>
              <c:extLst>
                <c:ext xmlns:c15="http://schemas.microsoft.com/office/drawing/2012/chart" uri="{CE6537A1-D6FC-4f65-9D91-7224C49458BB}"/>
                <c:ext xmlns:c16="http://schemas.microsoft.com/office/drawing/2014/chart" uri="{C3380CC4-5D6E-409C-BE32-E72D297353CC}">
                  <c16:uniqueId val="{00000013-46BE-4855-89BF-432A4CCCDBFD}"/>
                </c:ext>
              </c:extLst>
            </c:dLbl>
            <c:dLbl>
              <c:idx val="5"/>
              <c:delete val="1"/>
              <c:extLst>
                <c:ext xmlns:c15="http://schemas.microsoft.com/office/drawing/2012/chart" uri="{CE6537A1-D6FC-4f65-9D91-7224C49458BB}"/>
                <c:ext xmlns:c16="http://schemas.microsoft.com/office/drawing/2014/chart" uri="{C3380CC4-5D6E-409C-BE32-E72D297353CC}">
                  <c16:uniqueId val="{00000014-46BE-4855-89BF-432A4CCCDBFD}"/>
                </c:ext>
              </c:extLst>
            </c:dLbl>
            <c:dLbl>
              <c:idx val="6"/>
              <c:delete val="1"/>
              <c:extLst>
                <c:ext xmlns:c15="http://schemas.microsoft.com/office/drawing/2012/chart" uri="{CE6537A1-D6FC-4f65-9D91-7224C49458BB}"/>
                <c:ext xmlns:c16="http://schemas.microsoft.com/office/drawing/2014/chart" uri="{C3380CC4-5D6E-409C-BE32-E72D297353CC}">
                  <c16:uniqueId val="{00000015-46BE-4855-89BF-432A4CCCDBFD}"/>
                </c:ext>
              </c:extLst>
            </c:dLbl>
            <c:dLbl>
              <c:idx val="7"/>
              <c:delete val="1"/>
              <c:extLst>
                <c:ext xmlns:c15="http://schemas.microsoft.com/office/drawing/2012/chart" uri="{CE6537A1-D6FC-4f65-9D91-7224C49458BB}"/>
                <c:ext xmlns:c16="http://schemas.microsoft.com/office/drawing/2014/chart" uri="{C3380CC4-5D6E-409C-BE32-E72D297353CC}">
                  <c16:uniqueId val="{00000016-46BE-4855-89BF-432A4CCCDBF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道路!$T$78:$T$85</c:f>
              <c:numCache>
                <c:formatCode>#,##0_);[Red]\(#,##0\)</c:formatCode>
                <c:ptCount val="8"/>
                <c:pt idx="0">
                  <c:v>27332.035199999998</c:v>
                </c:pt>
                <c:pt idx="1">
                  <c:v>54442.133600000001</c:v>
                </c:pt>
                <c:pt idx="2">
                  <c:v>23373.899799999999</c:v>
                </c:pt>
                <c:pt idx="3">
                  <c:v>30242.111399999998</c:v>
                </c:pt>
                <c:pt idx="4">
                  <c:v>44104.585200000001</c:v>
                </c:pt>
                <c:pt idx="5">
                  <c:v>34280.402000000002</c:v>
                </c:pt>
                <c:pt idx="6">
                  <c:v>43069.549599999998</c:v>
                </c:pt>
                <c:pt idx="7">
                  <c:v>43934.421200000004</c:v>
                </c:pt>
              </c:numCache>
            </c:numRef>
          </c:xVal>
          <c:yVal>
            <c:numRef>
              <c:f>道路!$U$78:$U$85</c:f>
              <c:numCache>
                <c:formatCode>#,##0_);[Red]\(#,##0\)</c:formatCode>
                <c:ptCount val="8"/>
                <c:pt idx="0">
                  <c:v>6127</c:v>
                </c:pt>
                <c:pt idx="1">
                  <c:v>11386</c:v>
                </c:pt>
                <c:pt idx="2">
                  <c:v>8256</c:v>
                </c:pt>
                <c:pt idx="3">
                  <c:v>6446</c:v>
                </c:pt>
                <c:pt idx="4">
                  <c:v>6217</c:v>
                </c:pt>
                <c:pt idx="5">
                  <c:v>5408</c:v>
                </c:pt>
                <c:pt idx="6">
                  <c:v>5114</c:v>
                </c:pt>
                <c:pt idx="7">
                  <c:v>4870</c:v>
                </c:pt>
              </c:numCache>
            </c:numRef>
          </c:yVal>
          <c:bubbleSize>
            <c:numRef>
              <c:f>道路!$I$78:$I$85</c:f>
              <c:numCache>
                <c:formatCode>#,##0_);[Red]\(#,##0\)</c:formatCode>
                <c:ptCount val="8"/>
                <c:pt idx="0">
                  <c:v>1382</c:v>
                </c:pt>
                <c:pt idx="1">
                  <c:v>5104.8</c:v>
                </c:pt>
                <c:pt idx="2">
                  <c:v>823.8</c:v>
                </c:pt>
                <c:pt idx="3">
                  <c:v>1353.2</c:v>
                </c:pt>
                <c:pt idx="4">
                  <c:v>1766</c:v>
                </c:pt>
                <c:pt idx="5">
                  <c:v>1151.4000000000001</c:v>
                </c:pt>
                <c:pt idx="6">
                  <c:v>1088.5999999999999</c:v>
                </c:pt>
                <c:pt idx="7">
                  <c:v>1625.4</c:v>
                </c:pt>
              </c:numCache>
            </c:numRef>
          </c:bubbleSize>
          <c:bubble3D val="0"/>
          <c:extLst>
            <c:ext xmlns:c15="http://schemas.microsoft.com/office/drawing/2012/chart" uri="{02D57815-91ED-43cb-92C2-25804820EDAC}">
              <c15:datalabelsRange>
                <c15:f>道路!$B$78:$B$85</c15:f>
                <c15:dlblRangeCache>
                  <c:ptCount val="8"/>
                  <c:pt idx="0">
                    <c:v>山口県</c:v>
                  </c:pt>
                  <c:pt idx="1">
                    <c:v>福岡県</c:v>
                  </c:pt>
                  <c:pt idx="2">
                    <c:v>佐賀県</c:v>
                  </c:pt>
                  <c:pt idx="3">
                    <c:v>長崎県</c:v>
                  </c:pt>
                  <c:pt idx="4">
                    <c:v>熊本県</c:v>
                  </c:pt>
                  <c:pt idx="5">
                    <c:v>大分県</c:v>
                  </c:pt>
                  <c:pt idx="6">
                    <c:v>宮崎県</c:v>
                  </c:pt>
                  <c:pt idx="7">
                    <c:v>鹿児島県</c:v>
                  </c:pt>
                </c15:dlblRangeCache>
              </c15:datalabelsRange>
            </c:ext>
            <c:ext xmlns:c16="http://schemas.microsoft.com/office/drawing/2014/chart" uri="{C3380CC4-5D6E-409C-BE32-E72D297353CC}">
              <c16:uniqueId val="{00000017-46BE-4855-89BF-432A4CCCDBFD}"/>
            </c:ext>
          </c:extLst>
        </c:ser>
        <c:ser>
          <c:idx val="3"/>
          <c:order val="3"/>
          <c:tx>
            <c:v>近畿圏</c:v>
          </c:tx>
          <c:spPr>
            <a:solidFill>
              <a:srgbClr val="0070C0">
                <a:alpha val="50000"/>
              </a:srgbClr>
            </a:solidFill>
            <a:ln w="952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8-46BE-4855-89BF-432A4CCCDBFD}"/>
                </c:ext>
              </c:extLst>
            </c:dLbl>
            <c:dLbl>
              <c:idx val="1"/>
              <c:delete val="1"/>
              <c:extLst>
                <c:ext xmlns:c15="http://schemas.microsoft.com/office/drawing/2012/chart" uri="{CE6537A1-D6FC-4f65-9D91-7224C49458BB}"/>
                <c:ext xmlns:c16="http://schemas.microsoft.com/office/drawing/2014/chart" uri="{C3380CC4-5D6E-409C-BE32-E72D297353CC}">
                  <c16:uniqueId val="{00000019-46BE-4855-89BF-432A4CCCDBFD}"/>
                </c:ext>
              </c:extLst>
            </c:dLbl>
            <c:dLbl>
              <c:idx val="2"/>
              <c:layout>
                <c:manualLayout>
                  <c:x val="-0.11077654233144872"/>
                  <c:y val="-0.11057672239634458"/>
                </c:manualLayout>
              </c:layout>
              <c:tx>
                <c:rich>
                  <a:bodyPr/>
                  <a:lstStyle/>
                  <a:p>
                    <a:fld id="{CD5E2B11-5BF0-4232-B50F-026755AE4E1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46BE-4855-89BF-432A4CCCDBFD}"/>
                </c:ext>
              </c:extLst>
            </c:dLbl>
            <c:dLbl>
              <c:idx val="3"/>
              <c:layout>
                <c:manualLayout>
                  <c:x val="-0.18246606942165922"/>
                  <c:y val="-4.9819887476522905E-2"/>
                </c:manualLayout>
              </c:layout>
              <c:tx>
                <c:rich>
                  <a:bodyPr/>
                  <a:lstStyle/>
                  <a:p>
                    <a:fld id="{9D54CEDA-D2C8-4453-AE11-C2E0DDBA3C3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46BE-4855-89BF-432A4CCCDBFD}"/>
                </c:ext>
              </c:extLst>
            </c:dLbl>
            <c:dLbl>
              <c:idx val="4"/>
              <c:delete val="1"/>
              <c:extLst>
                <c:ext xmlns:c15="http://schemas.microsoft.com/office/drawing/2012/chart" uri="{CE6537A1-D6FC-4f65-9D91-7224C49458BB}"/>
                <c:ext xmlns:c16="http://schemas.microsoft.com/office/drawing/2014/chart" uri="{C3380CC4-5D6E-409C-BE32-E72D297353CC}">
                  <c16:uniqueId val="{0000001C-46BE-4855-89BF-432A4CCCDBFD}"/>
                </c:ext>
              </c:extLst>
            </c:dLbl>
            <c:dLbl>
              <c:idx val="5"/>
              <c:layout>
                <c:manualLayout>
                  <c:x val="3.309876472928909E-2"/>
                  <c:y val="9.3002345691671914E-2"/>
                </c:manualLayout>
              </c:layout>
              <c:tx>
                <c:rich>
                  <a:bodyPr/>
                  <a:lstStyle/>
                  <a:p>
                    <a:fld id="{AEE08145-C8B9-4030-86EB-9E69D4F9B74C}"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46BE-4855-89BF-432A4CCCDBF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道路!$T$72:$T$77</c:f>
              <c:numCache>
                <c:formatCode>#,##0_);[Red]\(#,##0\)</c:formatCode>
                <c:ptCount val="6"/>
                <c:pt idx="0">
                  <c:v>23105.312999999998</c:v>
                </c:pt>
                <c:pt idx="1">
                  <c:v>27031.292000000001</c:v>
                </c:pt>
                <c:pt idx="2">
                  <c:v>30428.3086</c:v>
                </c:pt>
                <c:pt idx="3">
                  <c:v>50521.5314</c:v>
                </c:pt>
                <c:pt idx="4">
                  <c:v>33040.736199999999</c:v>
                </c:pt>
                <c:pt idx="5">
                  <c:v>67597.36020000001</c:v>
                </c:pt>
              </c:numCache>
            </c:numRef>
          </c:xVal>
          <c:yVal>
            <c:numRef>
              <c:f>道路!$U$72:$U$77</c:f>
              <c:numCache>
                <c:formatCode>#,##0_);[Red]\(#,##0\)</c:formatCode>
                <c:ptCount val="6"/>
                <c:pt idx="0">
                  <c:v>9972</c:v>
                </c:pt>
                <c:pt idx="1">
                  <c:v>7331</c:v>
                </c:pt>
                <c:pt idx="2">
                  <c:v>23089</c:v>
                </c:pt>
                <c:pt idx="3">
                  <c:v>9889</c:v>
                </c:pt>
                <c:pt idx="4">
                  <c:v>6455</c:v>
                </c:pt>
                <c:pt idx="5">
                  <c:v>4671</c:v>
                </c:pt>
              </c:numCache>
            </c:numRef>
          </c:yVal>
          <c:bubbleSize>
            <c:numRef>
              <c:f>道路!$I$72:$I$77</c:f>
              <c:numCache>
                <c:formatCode>#,##0_);[Red]\(#,##0\)</c:formatCode>
                <c:ptCount val="6"/>
                <c:pt idx="0">
                  <c:v>1413</c:v>
                </c:pt>
                <c:pt idx="1">
                  <c:v>2597.6</c:v>
                </c:pt>
                <c:pt idx="2">
                  <c:v>8823.4</c:v>
                </c:pt>
                <c:pt idx="3">
                  <c:v>5501.6</c:v>
                </c:pt>
                <c:pt idx="4">
                  <c:v>1347.4</c:v>
                </c:pt>
                <c:pt idx="5">
                  <c:v>944.6</c:v>
                </c:pt>
              </c:numCache>
            </c:numRef>
          </c:bubbleSize>
          <c:bubble3D val="0"/>
          <c:extLst>
            <c:ext xmlns:c15="http://schemas.microsoft.com/office/drawing/2012/chart" uri="{02D57815-91ED-43cb-92C2-25804820EDAC}">
              <c15:datalabelsRange>
                <c15:f>道路!$B$72:$B$77</c15:f>
                <c15:dlblRangeCache>
                  <c:ptCount val="6"/>
                  <c:pt idx="0">
                    <c:v>滋賀県</c:v>
                  </c:pt>
                  <c:pt idx="1">
                    <c:v>京都府</c:v>
                  </c:pt>
                  <c:pt idx="2">
                    <c:v>大阪府</c:v>
                  </c:pt>
                  <c:pt idx="3">
                    <c:v>兵庫県</c:v>
                  </c:pt>
                  <c:pt idx="4">
                    <c:v>奈良県</c:v>
                  </c:pt>
                  <c:pt idx="5">
                    <c:v>和歌山県</c:v>
                  </c:pt>
                </c15:dlblRangeCache>
              </c15:datalabelsRange>
            </c:ext>
            <c:ext xmlns:c16="http://schemas.microsoft.com/office/drawing/2014/chart" uri="{C3380CC4-5D6E-409C-BE32-E72D297353CC}">
              <c16:uniqueId val="{0000001E-46BE-4855-89BF-432A4CCCDBFD}"/>
            </c:ext>
          </c:extLst>
        </c:ser>
        <c:ser>
          <c:idx val="4"/>
          <c:order val="4"/>
          <c:tx>
            <c:v>その他圏域</c:v>
          </c:tx>
          <c:spPr>
            <a:solidFill>
              <a:schemeClr val="tx1">
                <a:alpha val="50000"/>
              </a:schemeClr>
            </a:solidFill>
          </c:spPr>
          <c:invertIfNegative val="0"/>
          <c:dLbls>
            <c:dLbl>
              <c:idx val="0"/>
              <c:layout>
                <c:manualLayout>
                  <c:x val="7.5891297435255285E-3"/>
                  <c:y val="-5.8540617739241241E-2"/>
                </c:manualLayout>
              </c:layout>
              <c:tx>
                <c:rich>
                  <a:bodyPr/>
                  <a:lstStyle/>
                  <a:p>
                    <a:fld id="{D7B265E2-BE62-4B3F-9F8B-C370F4DB0291}" type="CELLRANGE">
                      <a:rPr lang="ja-JP" altLang="en-US" b="1"/>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46BE-4855-89BF-432A4CCCDBFD}"/>
                </c:ext>
              </c:extLst>
            </c:dLbl>
            <c:dLbl>
              <c:idx val="1"/>
              <c:delete val="1"/>
              <c:extLst>
                <c:ext xmlns:c15="http://schemas.microsoft.com/office/drawing/2012/chart" uri="{CE6537A1-D6FC-4f65-9D91-7224C49458BB}"/>
                <c:ext xmlns:c16="http://schemas.microsoft.com/office/drawing/2014/chart" uri="{C3380CC4-5D6E-409C-BE32-E72D297353CC}">
                  <c16:uniqueId val="{00000020-46BE-4855-89BF-432A4CCCDBFD}"/>
                </c:ext>
              </c:extLst>
            </c:dLbl>
            <c:dLbl>
              <c:idx val="2"/>
              <c:layout>
                <c:manualLayout>
                  <c:x val="-6.0613425026232147E-3"/>
                  <c:y val="-4.0537893154721887E-2"/>
                </c:manualLayout>
              </c:layout>
              <c:tx>
                <c:rich>
                  <a:bodyPr/>
                  <a:lstStyle/>
                  <a:p>
                    <a:fld id="{3431C49B-8F0E-4867-A5A3-C1E3E3918E31}"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46BE-4855-89BF-432A4CCCDBFD}"/>
                </c:ext>
              </c:extLst>
            </c:dLbl>
            <c:dLbl>
              <c:idx val="3"/>
              <c:layout>
                <c:manualLayout>
                  <c:x val="1.6073372427458547E-2"/>
                  <c:y val="2.0862252159261161E-2"/>
                </c:manualLayout>
              </c:layout>
              <c:tx>
                <c:rich>
                  <a:bodyPr/>
                  <a:lstStyle/>
                  <a:p>
                    <a:fld id="{D6DBD7F5-CC59-4833-AC68-10293D11D6B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46BE-4855-89BF-432A4CCCDBFD}"/>
                </c:ext>
              </c:extLst>
            </c:dLbl>
            <c:dLbl>
              <c:idx val="4"/>
              <c:delete val="1"/>
              <c:extLst>
                <c:ext xmlns:c15="http://schemas.microsoft.com/office/drawing/2012/chart" uri="{CE6537A1-D6FC-4f65-9D91-7224C49458BB}"/>
                <c:ext xmlns:c16="http://schemas.microsoft.com/office/drawing/2014/chart" uri="{C3380CC4-5D6E-409C-BE32-E72D297353CC}">
                  <c16:uniqueId val="{00000023-46BE-4855-89BF-432A4CCCDBFD}"/>
                </c:ext>
              </c:extLst>
            </c:dLbl>
            <c:dLbl>
              <c:idx val="5"/>
              <c:delete val="1"/>
              <c:extLst>
                <c:ext xmlns:c15="http://schemas.microsoft.com/office/drawing/2012/chart" uri="{CE6537A1-D6FC-4f65-9D91-7224C49458BB}"/>
                <c:ext xmlns:c16="http://schemas.microsoft.com/office/drawing/2014/chart" uri="{C3380CC4-5D6E-409C-BE32-E72D297353CC}">
                  <c16:uniqueId val="{00000024-46BE-4855-89BF-432A4CCCDBFD}"/>
                </c:ext>
              </c:extLst>
            </c:dLbl>
            <c:dLbl>
              <c:idx val="6"/>
              <c:layout>
                <c:manualLayout>
                  <c:x val="2.1492329080717147E-3"/>
                  <c:y val="5.7719815329148848E-2"/>
                </c:manualLayout>
              </c:layout>
              <c:tx>
                <c:rich>
                  <a:bodyPr/>
                  <a:lstStyle/>
                  <a:p>
                    <a:fld id="{5B88C16D-0A7C-42C8-B8FF-54111C47D67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46BE-4855-89BF-432A4CCCDBFD}"/>
                </c:ext>
              </c:extLst>
            </c:dLbl>
            <c:dLbl>
              <c:idx val="7"/>
              <c:layout>
                <c:manualLayout>
                  <c:x val="6.8525265375853489E-2"/>
                  <c:y val="-2.0494557263997754E-2"/>
                </c:manualLayout>
              </c:layout>
              <c:tx>
                <c:rich>
                  <a:bodyPr/>
                  <a:lstStyle/>
                  <a:p>
                    <a:fld id="{A07940FC-4E67-42F8-9103-46D12663B55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46BE-4855-89BF-432A4CCCDBFD}"/>
                </c:ext>
              </c:extLst>
            </c:dLbl>
            <c:dLbl>
              <c:idx val="8"/>
              <c:layout>
                <c:manualLayout>
                  <c:x val="1.7102403470906427E-2"/>
                  <c:y val="-1.5468438098118459E-2"/>
                </c:manualLayout>
              </c:layout>
              <c:tx>
                <c:rich>
                  <a:bodyPr/>
                  <a:lstStyle/>
                  <a:p>
                    <a:fld id="{95AE923D-179C-4093-B1F5-0CE7933FD32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46BE-4855-89BF-432A4CCCDBFD}"/>
                </c:ext>
              </c:extLst>
            </c:dLbl>
            <c:dLbl>
              <c:idx val="9"/>
              <c:delete val="1"/>
              <c:extLst>
                <c:ext xmlns:c15="http://schemas.microsoft.com/office/drawing/2012/chart" uri="{CE6537A1-D6FC-4f65-9D91-7224C49458BB}"/>
                <c:ext xmlns:c16="http://schemas.microsoft.com/office/drawing/2014/chart" uri="{C3380CC4-5D6E-409C-BE32-E72D297353CC}">
                  <c16:uniqueId val="{00000028-46BE-4855-89BF-432A4CCCDBFD}"/>
                </c:ext>
              </c:extLst>
            </c:dLbl>
            <c:dLbl>
              <c:idx val="10"/>
              <c:delete val="1"/>
              <c:extLst>
                <c:ext xmlns:c15="http://schemas.microsoft.com/office/drawing/2012/chart" uri="{CE6537A1-D6FC-4f65-9D91-7224C49458BB}"/>
                <c:ext xmlns:c16="http://schemas.microsoft.com/office/drawing/2014/chart" uri="{C3380CC4-5D6E-409C-BE32-E72D297353CC}">
                  <c16:uniqueId val="{00000029-46BE-4855-89BF-432A4CCCDBFD}"/>
                </c:ext>
              </c:extLst>
            </c:dLbl>
            <c:dLbl>
              <c:idx val="11"/>
              <c:delete val="1"/>
              <c:extLst>
                <c:ext xmlns:c15="http://schemas.microsoft.com/office/drawing/2012/chart" uri="{CE6537A1-D6FC-4f65-9D91-7224C49458BB}"/>
                <c:ext xmlns:c16="http://schemas.microsoft.com/office/drawing/2014/chart" uri="{C3380CC4-5D6E-409C-BE32-E72D297353CC}">
                  <c16:uniqueId val="{0000002A-46BE-4855-89BF-432A4CCCDBFD}"/>
                </c:ext>
              </c:extLst>
            </c:dLbl>
            <c:dLbl>
              <c:idx val="12"/>
              <c:delete val="1"/>
              <c:extLst>
                <c:ext xmlns:c15="http://schemas.microsoft.com/office/drawing/2012/chart" uri="{CE6537A1-D6FC-4f65-9D91-7224C49458BB}"/>
                <c:ext xmlns:c16="http://schemas.microsoft.com/office/drawing/2014/chart" uri="{C3380CC4-5D6E-409C-BE32-E72D297353CC}">
                  <c16:uniqueId val="{0000002B-46BE-4855-89BF-432A4CCCDBFD}"/>
                </c:ext>
              </c:extLst>
            </c:dLbl>
            <c:dLbl>
              <c:idx val="13"/>
              <c:delete val="1"/>
              <c:extLst>
                <c:ext xmlns:c15="http://schemas.microsoft.com/office/drawing/2012/chart" uri="{CE6537A1-D6FC-4f65-9D91-7224C49458BB}"/>
                <c:ext xmlns:c16="http://schemas.microsoft.com/office/drawing/2014/chart" uri="{C3380CC4-5D6E-409C-BE32-E72D297353CC}">
                  <c16:uniqueId val="{0000002C-46BE-4855-89BF-432A4CCCDBFD}"/>
                </c:ext>
              </c:extLst>
            </c:dLbl>
            <c:dLbl>
              <c:idx val="14"/>
              <c:delete val="1"/>
              <c:extLst>
                <c:ext xmlns:c15="http://schemas.microsoft.com/office/drawing/2012/chart" uri="{CE6537A1-D6FC-4f65-9D91-7224C49458BB}"/>
                <c:ext xmlns:c16="http://schemas.microsoft.com/office/drawing/2014/chart" uri="{C3380CC4-5D6E-409C-BE32-E72D297353CC}">
                  <c16:uniqueId val="{0000002D-46BE-4855-89BF-432A4CCCDBFD}"/>
                </c:ext>
              </c:extLst>
            </c:dLbl>
            <c:dLbl>
              <c:idx val="15"/>
              <c:delete val="1"/>
              <c:extLst>
                <c:ext xmlns:c15="http://schemas.microsoft.com/office/drawing/2012/chart" uri="{CE6537A1-D6FC-4f65-9D91-7224C49458BB}"/>
                <c:ext xmlns:c16="http://schemas.microsoft.com/office/drawing/2014/chart" uri="{C3380CC4-5D6E-409C-BE32-E72D297353CC}">
                  <c16:uniqueId val="{0000002E-46BE-4855-89BF-432A4CCCDBFD}"/>
                </c:ext>
              </c:extLst>
            </c:dLbl>
            <c:dLbl>
              <c:idx val="16"/>
              <c:delete val="1"/>
              <c:extLst>
                <c:ext xmlns:c15="http://schemas.microsoft.com/office/drawing/2012/chart" uri="{CE6537A1-D6FC-4f65-9D91-7224C49458BB}"/>
                <c:ext xmlns:c16="http://schemas.microsoft.com/office/drawing/2014/chart" uri="{C3380CC4-5D6E-409C-BE32-E72D297353CC}">
                  <c16:uniqueId val="{0000002F-46BE-4855-89BF-432A4CCCDBFD}"/>
                </c:ext>
              </c:extLst>
            </c:dLbl>
            <c:dLbl>
              <c:idx val="17"/>
              <c:delete val="1"/>
              <c:extLst>
                <c:ext xmlns:c15="http://schemas.microsoft.com/office/drawing/2012/chart" uri="{CE6537A1-D6FC-4f65-9D91-7224C49458BB}"/>
                <c:ext xmlns:c16="http://schemas.microsoft.com/office/drawing/2014/chart" uri="{C3380CC4-5D6E-409C-BE32-E72D297353CC}">
                  <c16:uniqueId val="{00000030-46BE-4855-89BF-432A4CCCDBFD}"/>
                </c:ext>
              </c:extLst>
            </c:dLbl>
            <c:dLbl>
              <c:idx val="18"/>
              <c:delete val="1"/>
              <c:extLst>
                <c:ext xmlns:c15="http://schemas.microsoft.com/office/drawing/2012/chart" uri="{CE6537A1-D6FC-4f65-9D91-7224C49458BB}"/>
                <c:ext xmlns:c16="http://schemas.microsoft.com/office/drawing/2014/chart" uri="{C3380CC4-5D6E-409C-BE32-E72D297353CC}">
                  <c16:uniqueId val="{00000031-46BE-4855-89BF-432A4CCCDBFD}"/>
                </c:ext>
              </c:extLst>
            </c:dLbl>
            <c:dLbl>
              <c:idx val="19"/>
              <c:delete val="1"/>
              <c:extLst>
                <c:ext xmlns:c15="http://schemas.microsoft.com/office/drawing/2012/chart" uri="{CE6537A1-D6FC-4f65-9D91-7224C49458BB}"/>
                <c:ext xmlns:c16="http://schemas.microsoft.com/office/drawing/2014/chart" uri="{C3380CC4-5D6E-409C-BE32-E72D297353CC}">
                  <c16:uniqueId val="{00000032-46BE-4855-89BF-432A4CCCDBFD}"/>
                </c:ext>
              </c:extLst>
            </c:dLbl>
            <c:spPr>
              <a:noFill/>
              <a:ln>
                <a:noFill/>
              </a:ln>
              <a:effectLst/>
            </c:sp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道路!$T$86:$T$105</c:f>
              <c:numCache>
                <c:formatCode>#,##0_);[Red]\(#,##0\)</c:formatCode>
                <c:ptCount val="20"/>
                <c:pt idx="0">
                  <c:v>264879.29180000001</c:v>
                </c:pt>
                <c:pt idx="1">
                  <c:v>30676.401999999998</c:v>
                </c:pt>
                <c:pt idx="2">
                  <c:v>163428.55300000001</c:v>
                </c:pt>
                <c:pt idx="3">
                  <c:v>71216.478000000003</c:v>
                </c:pt>
                <c:pt idx="4">
                  <c:v>35499.0648</c:v>
                </c:pt>
                <c:pt idx="5">
                  <c:v>52439.457799999996</c:v>
                </c:pt>
                <c:pt idx="6">
                  <c:v>81553.48520000001</c:v>
                </c:pt>
                <c:pt idx="7">
                  <c:v>62965.507799999999</c:v>
                </c:pt>
                <c:pt idx="8">
                  <c:v>71333.79740000001</c:v>
                </c:pt>
                <c:pt idx="9">
                  <c:v>22229.412</c:v>
                </c:pt>
                <c:pt idx="10">
                  <c:v>25768.2742</c:v>
                </c:pt>
                <c:pt idx="11">
                  <c:v>29617.900399999999</c:v>
                </c:pt>
                <c:pt idx="12">
                  <c:v>41075.584000000003</c:v>
                </c:pt>
                <c:pt idx="13">
                  <c:v>53322.332799999996</c:v>
                </c:pt>
                <c:pt idx="14">
                  <c:v>25525.89</c:v>
                </c:pt>
                <c:pt idx="15">
                  <c:v>39583.921999999999</c:v>
                </c:pt>
                <c:pt idx="16">
                  <c:v>31096.790399999998</c:v>
                </c:pt>
                <c:pt idx="17">
                  <c:v>12553.946400000001</c:v>
                </c:pt>
                <c:pt idx="18">
                  <c:v>32695.755000000001</c:v>
                </c:pt>
                <c:pt idx="19">
                  <c:v>51833.317799999997</c:v>
                </c:pt>
              </c:numCache>
            </c:numRef>
          </c:xVal>
          <c:yVal>
            <c:numRef>
              <c:f>道路!$U$86:$U$105</c:f>
              <c:numCache>
                <c:formatCode>#,##0_);[Red]\(#,##0\)</c:formatCode>
                <c:ptCount val="20"/>
                <c:pt idx="0">
                  <c:v>3780</c:v>
                </c:pt>
                <c:pt idx="1">
                  <c:v>4554</c:v>
                </c:pt>
                <c:pt idx="2">
                  <c:v>5167</c:v>
                </c:pt>
                <c:pt idx="3">
                  <c:v>9354</c:v>
                </c:pt>
                <c:pt idx="4">
                  <c:v>4557</c:v>
                </c:pt>
                <c:pt idx="5">
                  <c:v>5172</c:v>
                </c:pt>
                <c:pt idx="6">
                  <c:v>5871</c:v>
                </c:pt>
                <c:pt idx="7">
                  <c:v>10755</c:v>
                </c:pt>
                <c:pt idx="8">
                  <c:v>6087</c:v>
                </c:pt>
                <c:pt idx="9">
                  <c:v>6938</c:v>
                </c:pt>
                <c:pt idx="10">
                  <c:v>7611</c:v>
                </c:pt>
                <c:pt idx="11">
                  <c:v>6122</c:v>
                </c:pt>
                <c:pt idx="12">
                  <c:v>4821</c:v>
                </c:pt>
                <c:pt idx="13">
                  <c:v>3539</c:v>
                </c:pt>
                <c:pt idx="14">
                  <c:v>6617</c:v>
                </c:pt>
                <c:pt idx="15">
                  <c:v>6896</c:v>
                </c:pt>
                <c:pt idx="16">
                  <c:v>4972</c:v>
                </c:pt>
                <c:pt idx="17">
                  <c:v>7731</c:v>
                </c:pt>
                <c:pt idx="18">
                  <c:v>4721</c:v>
                </c:pt>
                <c:pt idx="19">
                  <c:v>3673</c:v>
                </c:pt>
              </c:numCache>
            </c:numRef>
          </c:yVal>
          <c:bubbleSize>
            <c:numRef>
              <c:f>道路!$I$86:$I$105</c:f>
              <c:numCache>
                <c:formatCode>#,##0_);[Red]\(#,##0\)</c:formatCode>
                <c:ptCount val="20"/>
                <c:pt idx="0">
                  <c:v>5318</c:v>
                </c:pt>
                <c:pt idx="1">
                  <c:v>1277.5999999999999</c:v>
                </c:pt>
                <c:pt idx="2">
                  <c:v>1254.2</c:v>
                </c:pt>
                <c:pt idx="3">
                  <c:v>2321.8000000000002</c:v>
                </c:pt>
                <c:pt idx="4">
                  <c:v>995.2</c:v>
                </c:pt>
                <c:pt idx="5">
                  <c:v>1101.4000000000001</c:v>
                </c:pt>
                <c:pt idx="6">
                  <c:v>1881.4</c:v>
                </c:pt>
                <c:pt idx="7">
                  <c:v>1443.4</c:v>
                </c:pt>
                <c:pt idx="8">
                  <c:v>2265.1999999999998</c:v>
                </c:pt>
                <c:pt idx="9">
                  <c:v>1055.4000000000001</c:v>
                </c:pt>
                <c:pt idx="10">
                  <c:v>1146.5999999999999</c:v>
                </c:pt>
                <c:pt idx="11">
                  <c:v>778</c:v>
                </c:pt>
                <c:pt idx="12">
                  <c:v>564.79999999999995</c:v>
                </c:pt>
                <c:pt idx="13">
                  <c:v>684.6</c:v>
                </c:pt>
                <c:pt idx="14">
                  <c:v>1906.4</c:v>
                </c:pt>
                <c:pt idx="15">
                  <c:v>2826.2</c:v>
                </c:pt>
                <c:pt idx="16">
                  <c:v>742.6</c:v>
                </c:pt>
                <c:pt idx="17">
                  <c:v>966.6</c:v>
                </c:pt>
                <c:pt idx="18">
                  <c:v>1363</c:v>
                </c:pt>
                <c:pt idx="19">
                  <c:v>713.4</c:v>
                </c:pt>
              </c:numCache>
            </c:numRef>
          </c:bubbleSize>
          <c:bubble3D val="0"/>
          <c:extLst>
            <c:ext xmlns:c15="http://schemas.microsoft.com/office/drawing/2012/chart" uri="{02D57815-91ED-43cb-92C2-25804820EDAC}">
              <c15:datalabelsRange>
                <c15:f>道路!$B$86:$B$105</c15:f>
                <c15:dlblRangeCache>
                  <c:ptCount val="20"/>
                  <c:pt idx="0">
                    <c:v>北海道</c:v>
                  </c:pt>
                  <c:pt idx="1">
                    <c:v>青森県</c:v>
                  </c:pt>
                  <c:pt idx="2">
                    <c:v>岩手県</c:v>
                  </c:pt>
                  <c:pt idx="3">
                    <c:v>宮城県</c:v>
                  </c:pt>
                  <c:pt idx="4">
                    <c:v>秋田県</c:v>
                  </c:pt>
                  <c:pt idx="5">
                    <c:v>山形県</c:v>
                  </c:pt>
                  <c:pt idx="6">
                    <c:v>福島県</c:v>
                  </c:pt>
                  <c:pt idx="7">
                    <c:v>沖縄県</c:v>
                  </c:pt>
                  <c:pt idx="8">
                    <c:v>新潟県</c:v>
                  </c:pt>
                  <c:pt idx="9">
                    <c:v>富山県</c:v>
                  </c:pt>
                  <c:pt idx="10">
                    <c:v>石川県</c:v>
                  </c:pt>
                  <c:pt idx="11">
                    <c:v>福井県</c:v>
                  </c:pt>
                  <c:pt idx="12">
                    <c:v>鳥取県</c:v>
                  </c:pt>
                  <c:pt idx="13">
                    <c:v>島根県</c:v>
                  </c:pt>
                  <c:pt idx="14">
                    <c:v>岡山県</c:v>
                  </c:pt>
                  <c:pt idx="15">
                    <c:v>広島県</c:v>
                  </c:pt>
                  <c:pt idx="16">
                    <c:v>徳島県</c:v>
                  </c:pt>
                  <c:pt idx="17">
                    <c:v>香川県</c:v>
                  </c:pt>
                  <c:pt idx="18">
                    <c:v>愛媛県</c:v>
                  </c:pt>
                  <c:pt idx="19">
                    <c:v>高知県</c:v>
                  </c:pt>
                </c15:dlblRangeCache>
              </c15:datalabelsRange>
            </c:ext>
            <c:ext xmlns:c16="http://schemas.microsoft.com/office/drawing/2014/chart" uri="{C3380CC4-5D6E-409C-BE32-E72D297353CC}">
              <c16:uniqueId val="{00000033-46BE-4855-89BF-432A4CCCDBFD}"/>
            </c:ext>
          </c:extLst>
        </c:ser>
        <c:ser>
          <c:idx val="5"/>
          <c:order val="5"/>
          <c:tx>
            <c:v>全圏域</c:v>
          </c:tx>
          <c:spPr>
            <a:noFill/>
            <a:ln w="25400">
              <a:noFill/>
            </a:ln>
          </c:spPr>
          <c:invertIfNegative val="0"/>
          <c:xVal>
            <c:numRef>
              <c:f>道路!$T$59:$T$105</c:f>
              <c:numCache>
                <c:formatCode>#,##0_);[Red]\(#,##0\)</c:formatCode>
                <c:ptCount val="47"/>
                <c:pt idx="0">
                  <c:v>53794.7762</c:v>
                </c:pt>
                <c:pt idx="1">
                  <c:v>23276.681800000002</c:v>
                </c:pt>
                <c:pt idx="2">
                  <c:v>32517.740600000001</c:v>
                </c:pt>
                <c:pt idx="3">
                  <c:v>30545.335999999999</c:v>
                </c:pt>
                <c:pt idx="4">
                  <c:v>41262.451000000001</c:v>
                </c:pt>
                <c:pt idx="5">
                  <c:v>85386.092000000004</c:v>
                </c:pt>
                <c:pt idx="6">
                  <c:v>52191.372200000005</c:v>
                </c:pt>
                <c:pt idx="7">
                  <c:v>54827.572200000002</c:v>
                </c:pt>
                <c:pt idx="8">
                  <c:v>52677.033799999997</c:v>
                </c:pt>
                <c:pt idx="9">
                  <c:v>63060.209200000005</c:v>
                </c:pt>
                <c:pt idx="10">
                  <c:v>63003.139000000003</c:v>
                </c:pt>
                <c:pt idx="11">
                  <c:v>68666.587400000004</c:v>
                </c:pt>
                <c:pt idx="12">
                  <c:v>48396.860399999998</c:v>
                </c:pt>
                <c:pt idx="13">
                  <c:v>23105.312999999998</c:v>
                </c:pt>
                <c:pt idx="14">
                  <c:v>27031.292000000001</c:v>
                </c:pt>
                <c:pt idx="15">
                  <c:v>30428.3086</c:v>
                </c:pt>
                <c:pt idx="16">
                  <c:v>50521.5314</c:v>
                </c:pt>
                <c:pt idx="17">
                  <c:v>33040.736199999999</c:v>
                </c:pt>
                <c:pt idx="18">
                  <c:v>67597.36020000001</c:v>
                </c:pt>
                <c:pt idx="19">
                  <c:v>27332.035199999998</c:v>
                </c:pt>
                <c:pt idx="20">
                  <c:v>54442.133600000001</c:v>
                </c:pt>
                <c:pt idx="21">
                  <c:v>23373.899799999999</c:v>
                </c:pt>
                <c:pt idx="22">
                  <c:v>30242.111399999998</c:v>
                </c:pt>
                <c:pt idx="23">
                  <c:v>44104.585200000001</c:v>
                </c:pt>
                <c:pt idx="24">
                  <c:v>34280.402000000002</c:v>
                </c:pt>
                <c:pt idx="25">
                  <c:v>43069.549599999998</c:v>
                </c:pt>
                <c:pt idx="26">
                  <c:v>43934.421200000004</c:v>
                </c:pt>
                <c:pt idx="27">
                  <c:v>264879.29180000001</c:v>
                </c:pt>
                <c:pt idx="28">
                  <c:v>30676.401999999998</c:v>
                </c:pt>
                <c:pt idx="29">
                  <c:v>163428.55300000001</c:v>
                </c:pt>
                <c:pt idx="30">
                  <c:v>71216.478000000003</c:v>
                </c:pt>
                <c:pt idx="31">
                  <c:v>35499.0648</c:v>
                </c:pt>
                <c:pt idx="32">
                  <c:v>52439.457799999996</c:v>
                </c:pt>
                <c:pt idx="33">
                  <c:v>81553.48520000001</c:v>
                </c:pt>
                <c:pt idx="34">
                  <c:v>62965.507799999999</c:v>
                </c:pt>
                <c:pt idx="35">
                  <c:v>71333.79740000001</c:v>
                </c:pt>
                <c:pt idx="36">
                  <c:v>22229.412</c:v>
                </c:pt>
                <c:pt idx="37">
                  <c:v>25768.2742</c:v>
                </c:pt>
                <c:pt idx="38">
                  <c:v>29617.900399999999</c:v>
                </c:pt>
                <c:pt idx="39">
                  <c:v>41075.584000000003</c:v>
                </c:pt>
                <c:pt idx="40">
                  <c:v>53322.332799999996</c:v>
                </c:pt>
                <c:pt idx="41">
                  <c:v>25525.89</c:v>
                </c:pt>
                <c:pt idx="42">
                  <c:v>39583.921999999999</c:v>
                </c:pt>
                <c:pt idx="43">
                  <c:v>31096.790399999998</c:v>
                </c:pt>
                <c:pt idx="44">
                  <c:v>12553.946400000001</c:v>
                </c:pt>
                <c:pt idx="45">
                  <c:v>32695.755000000001</c:v>
                </c:pt>
                <c:pt idx="46">
                  <c:v>51833.317799999997</c:v>
                </c:pt>
              </c:numCache>
            </c:numRef>
          </c:xVal>
          <c:yVal>
            <c:numRef>
              <c:f>道路!$U$59:$U$105</c:f>
              <c:numCache>
                <c:formatCode>#,##0_);[Red]\(#,##0\)</c:formatCode>
                <c:ptCount val="47"/>
                <c:pt idx="0">
                  <c:v>10324</c:v>
                </c:pt>
                <c:pt idx="1">
                  <c:v>9163</c:v>
                </c:pt>
                <c:pt idx="2">
                  <c:v>8831</c:v>
                </c:pt>
                <c:pt idx="3">
                  <c:v>16909</c:v>
                </c:pt>
                <c:pt idx="4">
                  <c:v>12642</c:v>
                </c:pt>
                <c:pt idx="5">
                  <c:v>23216</c:v>
                </c:pt>
                <c:pt idx="6">
                  <c:v>22261</c:v>
                </c:pt>
                <c:pt idx="7">
                  <c:v>6952</c:v>
                </c:pt>
                <c:pt idx="8">
                  <c:v>6391</c:v>
                </c:pt>
                <c:pt idx="9">
                  <c:v>7249</c:v>
                </c:pt>
                <c:pt idx="10">
                  <c:v>11513</c:v>
                </c:pt>
                <c:pt idx="11">
                  <c:v>14861</c:v>
                </c:pt>
                <c:pt idx="12">
                  <c:v>8316</c:v>
                </c:pt>
                <c:pt idx="13">
                  <c:v>9972</c:v>
                </c:pt>
                <c:pt idx="14">
                  <c:v>7331</c:v>
                </c:pt>
                <c:pt idx="15">
                  <c:v>23089</c:v>
                </c:pt>
                <c:pt idx="16">
                  <c:v>9889</c:v>
                </c:pt>
                <c:pt idx="17">
                  <c:v>6455</c:v>
                </c:pt>
                <c:pt idx="18">
                  <c:v>4671</c:v>
                </c:pt>
                <c:pt idx="19">
                  <c:v>6127</c:v>
                </c:pt>
                <c:pt idx="20">
                  <c:v>11386</c:v>
                </c:pt>
                <c:pt idx="21">
                  <c:v>8256</c:v>
                </c:pt>
                <c:pt idx="22">
                  <c:v>6446</c:v>
                </c:pt>
                <c:pt idx="23">
                  <c:v>6217</c:v>
                </c:pt>
                <c:pt idx="24">
                  <c:v>5408</c:v>
                </c:pt>
                <c:pt idx="25">
                  <c:v>5114</c:v>
                </c:pt>
                <c:pt idx="26">
                  <c:v>4870</c:v>
                </c:pt>
                <c:pt idx="27">
                  <c:v>3780</c:v>
                </c:pt>
                <c:pt idx="28">
                  <c:v>4554</c:v>
                </c:pt>
                <c:pt idx="29">
                  <c:v>5167</c:v>
                </c:pt>
                <c:pt idx="30">
                  <c:v>9354</c:v>
                </c:pt>
                <c:pt idx="31">
                  <c:v>4557</c:v>
                </c:pt>
                <c:pt idx="32">
                  <c:v>5172</c:v>
                </c:pt>
                <c:pt idx="33">
                  <c:v>5871</c:v>
                </c:pt>
                <c:pt idx="34">
                  <c:v>10755</c:v>
                </c:pt>
                <c:pt idx="35">
                  <c:v>6087</c:v>
                </c:pt>
                <c:pt idx="36">
                  <c:v>6938</c:v>
                </c:pt>
                <c:pt idx="37">
                  <c:v>7611</c:v>
                </c:pt>
                <c:pt idx="38">
                  <c:v>6122</c:v>
                </c:pt>
                <c:pt idx="39">
                  <c:v>4821</c:v>
                </c:pt>
                <c:pt idx="40">
                  <c:v>3539</c:v>
                </c:pt>
                <c:pt idx="41">
                  <c:v>6617</c:v>
                </c:pt>
                <c:pt idx="42">
                  <c:v>6896</c:v>
                </c:pt>
                <c:pt idx="43">
                  <c:v>4972</c:v>
                </c:pt>
                <c:pt idx="44">
                  <c:v>7731</c:v>
                </c:pt>
                <c:pt idx="45">
                  <c:v>4721</c:v>
                </c:pt>
                <c:pt idx="46">
                  <c:v>3673</c:v>
                </c:pt>
              </c:numCache>
            </c:numRef>
          </c:yVal>
          <c:bubbleSize>
            <c:numRef>
              <c:f>道路!$I$59:$I$105</c:f>
              <c:numCache>
                <c:formatCode>#,##0_);[Red]\(#,##0\)</c:formatCode>
                <c:ptCount val="47"/>
                <c:pt idx="0">
                  <c:v>2890.2</c:v>
                </c:pt>
                <c:pt idx="1">
                  <c:v>1955.4</c:v>
                </c:pt>
                <c:pt idx="2">
                  <c:v>1958.8</c:v>
                </c:pt>
                <c:pt idx="3">
                  <c:v>7309.2</c:v>
                </c:pt>
                <c:pt idx="4">
                  <c:v>6243.8</c:v>
                </c:pt>
                <c:pt idx="5">
                  <c:v>13721.2</c:v>
                </c:pt>
                <c:pt idx="6">
                  <c:v>9161</c:v>
                </c:pt>
                <c:pt idx="7">
                  <c:v>823.2</c:v>
                </c:pt>
                <c:pt idx="8">
                  <c:v>2075</c:v>
                </c:pt>
                <c:pt idx="9">
                  <c:v>2009.2</c:v>
                </c:pt>
                <c:pt idx="10">
                  <c:v>3673.2</c:v>
                </c:pt>
                <c:pt idx="11">
                  <c:v>7520.8</c:v>
                </c:pt>
                <c:pt idx="12">
                  <c:v>1799.2</c:v>
                </c:pt>
                <c:pt idx="13">
                  <c:v>1413</c:v>
                </c:pt>
                <c:pt idx="14">
                  <c:v>2597.6</c:v>
                </c:pt>
                <c:pt idx="15">
                  <c:v>8823.4</c:v>
                </c:pt>
                <c:pt idx="16">
                  <c:v>5501.6</c:v>
                </c:pt>
                <c:pt idx="17">
                  <c:v>1347.4</c:v>
                </c:pt>
                <c:pt idx="18">
                  <c:v>944.6</c:v>
                </c:pt>
                <c:pt idx="19">
                  <c:v>1382</c:v>
                </c:pt>
                <c:pt idx="20">
                  <c:v>5104.8</c:v>
                </c:pt>
                <c:pt idx="21">
                  <c:v>823.8</c:v>
                </c:pt>
                <c:pt idx="22">
                  <c:v>1353.2</c:v>
                </c:pt>
                <c:pt idx="23">
                  <c:v>1766</c:v>
                </c:pt>
                <c:pt idx="24">
                  <c:v>1151.4000000000001</c:v>
                </c:pt>
                <c:pt idx="25">
                  <c:v>1088.5999999999999</c:v>
                </c:pt>
                <c:pt idx="26">
                  <c:v>1625.4</c:v>
                </c:pt>
                <c:pt idx="27">
                  <c:v>5318</c:v>
                </c:pt>
                <c:pt idx="28">
                  <c:v>1277.5999999999999</c:v>
                </c:pt>
                <c:pt idx="29">
                  <c:v>1254.2</c:v>
                </c:pt>
                <c:pt idx="30">
                  <c:v>2321.8000000000002</c:v>
                </c:pt>
                <c:pt idx="31">
                  <c:v>995.2</c:v>
                </c:pt>
                <c:pt idx="32">
                  <c:v>1101.4000000000001</c:v>
                </c:pt>
                <c:pt idx="33">
                  <c:v>1881.4</c:v>
                </c:pt>
                <c:pt idx="34">
                  <c:v>1443.4</c:v>
                </c:pt>
                <c:pt idx="35">
                  <c:v>2265.1999999999998</c:v>
                </c:pt>
                <c:pt idx="36">
                  <c:v>1055.4000000000001</c:v>
                </c:pt>
                <c:pt idx="37">
                  <c:v>1146.5999999999999</c:v>
                </c:pt>
                <c:pt idx="38">
                  <c:v>778</c:v>
                </c:pt>
                <c:pt idx="39">
                  <c:v>564.79999999999995</c:v>
                </c:pt>
                <c:pt idx="40">
                  <c:v>684.6</c:v>
                </c:pt>
                <c:pt idx="41">
                  <c:v>1906.4</c:v>
                </c:pt>
                <c:pt idx="42">
                  <c:v>2826.2</c:v>
                </c:pt>
                <c:pt idx="43">
                  <c:v>742.6</c:v>
                </c:pt>
                <c:pt idx="44">
                  <c:v>966.6</c:v>
                </c:pt>
                <c:pt idx="45">
                  <c:v>1363</c:v>
                </c:pt>
                <c:pt idx="46">
                  <c:v>713.4</c:v>
                </c:pt>
              </c:numCache>
            </c:numRef>
          </c:bubbleSize>
          <c:bubble3D val="0"/>
          <c:extLst>
            <c:ext xmlns:c16="http://schemas.microsoft.com/office/drawing/2014/chart" uri="{C3380CC4-5D6E-409C-BE32-E72D297353CC}">
              <c16:uniqueId val="{00000035-46BE-4855-89BF-432A4CCCDBFD}"/>
            </c:ext>
          </c:extLst>
        </c:ser>
        <c:dLbls>
          <c:showLegendKey val="0"/>
          <c:showVal val="0"/>
          <c:showCatName val="0"/>
          <c:showSerName val="0"/>
          <c:showPercent val="0"/>
          <c:showBubbleSize val="0"/>
        </c:dLbls>
        <c:bubbleScale val="100"/>
        <c:showNegBubbles val="0"/>
        <c:sizeRepresents val="w"/>
        <c:axId val="822984623"/>
        <c:axId val="822985103"/>
      </c:bubbleChart>
      <c:valAx>
        <c:axId val="822984623"/>
        <c:scaling>
          <c:orientation val="minMax"/>
          <c:max val="300000"/>
          <c:min val="0"/>
        </c:scaling>
        <c:delete val="0"/>
        <c:axPos val="b"/>
        <c:majorGridlines>
          <c:spPr>
            <a:ln>
              <a:solidFill>
                <a:schemeClr val="bg1">
                  <a:lumMod val="85000"/>
                </a:schemeClr>
              </a:solidFill>
            </a:ln>
          </c:spPr>
        </c:majorGridlines>
        <c:numFmt formatCode="#,##0_);[Red]\(#,##0\)" sourceLinked="1"/>
        <c:majorTickMark val="none"/>
        <c:minorTickMark val="none"/>
        <c:tickLblPos val="nextTo"/>
        <c:spPr>
          <a:ln>
            <a:solidFill>
              <a:sysClr val="windowText" lastClr="000000"/>
            </a:solidFill>
          </a:ln>
        </c:spPr>
        <c:txPr>
          <a:bodyPr/>
          <a:lstStyle/>
          <a:p>
            <a:pPr>
              <a:defRPr b="1"/>
            </a:pPr>
            <a:endParaRPr lang="ja-JP"/>
          </a:p>
        </c:txPr>
        <c:crossAx val="822985103"/>
        <c:crosses val="autoZero"/>
        <c:crossBetween val="midCat"/>
      </c:valAx>
      <c:valAx>
        <c:axId val="822985103"/>
        <c:scaling>
          <c:orientation val="minMax"/>
          <c:max val="30000"/>
          <c:min val="0"/>
        </c:scaling>
        <c:delete val="0"/>
        <c:axPos val="l"/>
        <c:majorGridlines>
          <c:spPr>
            <a:ln>
              <a:solidFill>
                <a:schemeClr val="bg1">
                  <a:lumMod val="85000"/>
                </a:schemeClr>
              </a:solidFill>
            </a:ln>
          </c:spPr>
        </c:majorGridlines>
        <c:numFmt formatCode="#,##0_);[Red]\(#,##0\)" sourceLinked="1"/>
        <c:majorTickMark val="none"/>
        <c:minorTickMark val="none"/>
        <c:tickLblPos val="nextTo"/>
        <c:spPr>
          <a:ln>
            <a:solidFill>
              <a:sysClr val="windowText" lastClr="000000"/>
            </a:solidFill>
          </a:ln>
        </c:spPr>
        <c:txPr>
          <a:bodyPr/>
          <a:lstStyle/>
          <a:p>
            <a:pPr>
              <a:defRPr b="1"/>
            </a:pPr>
            <a:endParaRPr lang="ja-JP"/>
          </a:p>
        </c:txPr>
        <c:crossAx val="822984623"/>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3444908423358E-2"/>
          <c:y val="2.9249709897929736E-2"/>
          <c:w val="0.88203386510174009"/>
          <c:h val="0.9112758756711532"/>
        </c:manualLayout>
      </c:layout>
      <c:bubbleChart>
        <c:varyColors val="0"/>
        <c:ser>
          <c:idx val="0"/>
          <c:order val="0"/>
          <c:tx>
            <c:v>首都圏</c:v>
          </c:tx>
          <c:spPr>
            <a:solidFill>
              <a:srgbClr val="FF000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93A-4FFA-91AD-E7EF8BC34480}"/>
                </c:ext>
              </c:extLst>
            </c:dLbl>
            <c:dLbl>
              <c:idx val="1"/>
              <c:delete val="1"/>
              <c:extLst>
                <c:ext xmlns:c15="http://schemas.microsoft.com/office/drawing/2012/chart" uri="{CE6537A1-D6FC-4f65-9D91-7224C49458BB}"/>
                <c:ext xmlns:c16="http://schemas.microsoft.com/office/drawing/2014/chart" uri="{C3380CC4-5D6E-409C-BE32-E72D297353CC}">
                  <c16:uniqueId val="{00000001-893A-4FFA-91AD-E7EF8BC34480}"/>
                </c:ext>
              </c:extLst>
            </c:dLbl>
            <c:dLbl>
              <c:idx val="2"/>
              <c:tx>
                <c:rich>
                  <a:bodyPr/>
                  <a:lstStyle/>
                  <a:p>
                    <a:fld id="{C32BB5A2-30C7-4054-90AA-1BA3621D0A11}"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93A-4FFA-91AD-E7EF8BC34480}"/>
                </c:ext>
              </c:extLst>
            </c:dLbl>
            <c:dLbl>
              <c:idx val="3"/>
              <c:tx>
                <c:rich>
                  <a:bodyPr/>
                  <a:lstStyle/>
                  <a:p>
                    <a:fld id="{3BC84133-4C63-4C6D-ABCC-812CC96B2FBB}"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93A-4FFA-91AD-E7EF8BC34480}"/>
                </c:ext>
              </c:extLst>
            </c:dLbl>
            <c:spPr>
              <a:noFill/>
              <a:ln>
                <a:noFill/>
              </a:ln>
              <a:effectLst/>
            </c:spPr>
            <c:txPr>
              <a:bodyPr wrap="square" lIns="38100" tIns="19050" rIns="38100" bIns="19050" anchor="ctr">
                <a:spAutoFit/>
              </a:bodyPr>
              <a:lstStyle/>
              <a:p>
                <a:pPr>
                  <a:defRPr b="0"/>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港湾!$E$60:$E$63</c:f>
              <c:numCache>
                <c:formatCode>#,##0_);[Red]\(#,##0\)</c:formatCode>
                <c:ptCount val="4"/>
                <c:pt idx="0">
                  <c:v>1948.508</c:v>
                </c:pt>
                <c:pt idx="1">
                  <c:v>930.42580000000009</c:v>
                </c:pt>
                <c:pt idx="2">
                  <c:v>38513.273799999995</c:v>
                </c:pt>
                <c:pt idx="3">
                  <c:v>21416.643600000003</c:v>
                </c:pt>
              </c:numCache>
            </c:numRef>
          </c:xVal>
          <c:yVal>
            <c:numRef>
              <c:f>港湾!$F$60:$F$63</c:f>
              <c:numCache>
                <c:formatCode>#,##0_);[Red]\(#,##0\)</c:formatCode>
                <c:ptCount val="4"/>
                <c:pt idx="0">
                  <c:v>41.261199999999995</c:v>
                </c:pt>
                <c:pt idx="1">
                  <c:v>102.336</c:v>
                </c:pt>
                <c:pt idx="2">
                  <c:v>4936.6239999999998</c:v>
                </c:pt>
                <c:pt idx="3">
                  <c:v>3039.3326000000002</c:v>
                </c:pt>
              </c:numCache>
            </c:numRef>
          </c:yVal>
          <c:bubbleSize>
            <c:numRef>
              <c:f>港湾!$D$60:$D$63</c:f>
              <c:numCache>
                <c:formatCode>#,##0_);[Red]\(#,##0\)</c:formatCode>
                <c:ptCount val="4"/>
                <c:pt idx="0">
                  <c:v>2860</c:v>
                </c:pt>
                <c:pt idx="1">
                  <c:v>6259</c:v>
                </c:pt>
                <c:pt idx="2">
                  <c:v>13921</c:v>
                </c:pt>
                <c:pt idx="3">
                  <c:v>9198</c:v>
                </c:pt>
              </c:numCache>
            </c:numRef>
          </c:bubbleSize>
          <c:bubble3D val="0"/>
          <c:extLst>
            <c:ext xmlns:c15="http://schemas.microsoft.com/office/drawing/2012/chart" uri="{02D57815-91ED-43cb-92C2-25804820EDAC}">
              <c15:datalabelsRange>
                <c15:f>港湾!$B$60:$B$63</c15:f>
                <c15:dlblRangeCache>
                  <c:ptCount val="4"/>
                  <c:pt idx="0">
                    <c:v>茨城県</c:v>
                  </c:pt>
                  <c:pt idx="1">
                    <c:v>千葉県</c:v>
                  </c:pt>
                  <c:pt idx="2">
                    <c:v>東京都</c:v>
                  </c:pt>
                  <c:pt idx="3">
                    <c:v>神奈川県</c:v>
                  </c:pt>
                </c15:dlblRangeCache>
              </c15:datalabelsRange>
            </c:ext>
            <c:ext xmlns:c16="http://schemas.microsoft.com/office/drawing/2014/chart" uri="{C3380CC4-5D6E-409C-BE32-E72D297353CC}">
              <c16:uniqueId val="{00000004-893A-4FFA-91AD-E7EF8BC34480}"/>
            </c:ext>
          </c:extLst>
        </c:ser>
        <c:ser>
          <c:idx val="1"/>
          <c:order val="1"/>
          <c:tx>
            <c:v>中部圏</c:v>
          </c:tx>
          <c:spPr>
            <a:solidFill>
              <a:srgbClr val="00B05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893A-4FFA-91AD-E7EF8BC34480}"/>
                </c:ext>
              </c:extLst>
            </c:dLbl>
            <c:dLbl>
              <c:idx val="1"/>
              <c:tx>
                <c:rich>
                  <a:bodyPr/>
                  <a:lstStyle/>
                  <a:p>
                    <a:fld id="{A65A5232-3DD6-4686-888A-680067E7B33D}"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93A-4FFA-91AD-E7EF8BC34480}"/>
                </c:ext>
              </c:extLst>
            </c:dLbl>
            <c:dLbl>
              <c:idx val="2"/>
              <c:delete val="1"/>
              <c:extLst>
                <c:ext xmlns:c15="http://schemas.microsoft.com/office/drawing/2012/chart" uri="{CE6537A1-D6FC-4f65-9D91-7224C49458BB}"/>
                <c:ext xmlns:c16="http://schemas.microsoft.com/office/drawing/2014/chart" uri="{C3380CC4-5D6E-409C-BE32-E72D297353CC}">
                  <c16:uniqueId val="{00000007-893A-4FFA-91AD-E7EF8BC34480}"/>
                </c:ext>
              </c:extLst>
            </c:dLbl>
            <c:spPr>
              <a:noFill/>
              <a:ln>
                <a:noFill/>
              </a:ln>
              <a:effectLst/>
            </c:spPr>
            <c:txPr>
              <a:bodyPr wrap="square" lIns="38100" tIns="19050" rIns="38100" bIns="19050" anchor="ctr">
                <a:spAutoFit/>
              </a:bodyPr>
              <a:lstStyle/>
              <a:p>
                <a:pPr>
                  <a:defRPr b="0"/>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港湾!$E$64:$E$66</c:f>
              <c:numCache>
                <c:formatCode>#,##0_);[Red]\(#,##0\)</c:formatCode>
                <c:ptCount val="3"/>
                <c:pt idx="0">
                  <c:v>4092.3973999999998</c:v>
                </c:pt>
                <c:pt idx="1">
                  <c:v>9573.7781999999988</c:v>
                </c:pt>
                <c:pt idx="2">
                  <c:v>4296.8969999999999</c:v>
                </c:pt>
              </c:numCache>
            </c:numRef>
          </c:xVal>
          <c:yVal>
            <c:numRef>
              <c:f>港湾!$F$64:$F$66</c:f>
              <c:numCache>
                <c:formatCode>#,##0_);[Red]\(#,##0\)</c:formatCode>
                <c:ptCount val="3"/>
                <c:pt idx="0">
                  <c:v>572.74800000000005</c:v>
                </c:pt>
                <c:pt idx="1">
                  <c:v>2803.8555999999999</c:v>
                </c:pt>
                <c:pt idx="2">
                  <c:v>234.7756</c:v>
                </c:pt>
              </c:numCache>
            </c:numRef>
          </c:yVal>
          <c:bubbleSize>
            <c:numRef>
              <c:f>港湾!$D$64:$D$66</c:f>
              <c:numCache>
                <c:formatCode>#,##0_);[Red]\(#,##0\)</c:formatCode>
                <c:ptCount val="3"/>
                <c:pt idx="0">
                  <c:v>3644</c:v>
                </c:pt>
                <c:pt idx="1">
                  <c:v>7552</c:v>
                </c:pt>
                <c:pt idx="2">
                  <c:v>1781</c:v>
                </c:pt>
              </c:numCache>
            </c:numRef>
          </c:bubbleSize>
          <c:bubble3D val="0"/>
          <c:extLst>
            <c:ext xmlns:c15="http://schemas.microsoft.com/office/drawing/2012/chart" uri="{02D57815-91ED-43cb-92C2-25804820EDAC}">
              <c15:datalabelsRange>
                <c15:f>港湾!$B$64:$B$66</c15:f>
                <c15:dlblRangeCache>
                  <c:ptCount val="3"/>
                  <c:pt idx="0">
                    <c:v>静岡県</c:v>
                  </c:pt>
                  <c:pt idx="1">
                    <c:v>愛知県</c:v>
                  </c:pt>
                  <c:pt idx="2">
                    <c:v>三重県</c:v>
                  </c:pt>
                </c15:dlblRangeCache>
              </c15:datalabelsRange>
            </c:ext>
            <c:ext xmlns:c16="http://schemas.microsoft.com/office/drawing/2014/chart" uri="{C3380CC4-5D6E-409C-BE32-E72D297353CC}">
              <c16:uniqueId val="{00000008-893A-4FFA-91AD-E7EF8BC34480}"/>
            </c:ext>
          </c:extLst>
        </c:ser>
        <c:ser>
          <c:idx val="2"/>
          <c:order val="2"/>
          <c:tx>
            <c:v>九州圏</c:v>
          </c:tx>
          <c:spPr>
            <a:solidFill>
              <a:srgbClr val="7030A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893A-4FFA-91AD-E7EF8BC34480}"/>
                </c:ext>
              </c:extLst>
            </c:dLbl>
            <c:dLbl>
              <c:idx val="1"/>
              <c:layout>
                <c:manualLayout>
                  <c:x val="-7.3756236417704776E-2"/>
                  <c:y val="0"/>
                </c:manualLayout>
              </c:layout>
              <c:tx>
                <c:rich>
                  <a:bodyPr/>
                  <a:lstStyle/>
                  <a:p>
                    <a:fld id="{70F270A6-18CC-44FD-BEBB-8277301EE281}"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93A-4FFA-91AD-E7EF8BC34480}"/>
                </c:ext>
              </c:extLst>
            </c:dLbl>
            <c:dLbl>
              <c:idx val="2"/>
              <c:delete val="1"/>
              <c:extLst>
                <c:ext xmlns:c15="http://schemas.microsoft.com/office/drawing/2012/chart" uri="{CE6537A1-D6FC-4f65-9D91-7224C49458BB}"/>
                <c:ext xmlns:c16="http://schemas.microsoft.com/office/drawing/2014/chart" uri="{C3380CC4-5D6E-409C-BE32-E72D297353CC}">
                  <c16:uniqueId val="{0000000B-893A-4FFA-91AD-E7EF8BC34480}"/>
                </c:ext>
              </c:extLst>
            </c:dLbl>
            <c:dLbl>
              <c:idx val="3"/>
              <c:delete val="1"/>
              <c:extLst>
                <c:ext xmlns:c15="http://schemas.microsoft.com/office/drawing/2012/chart" uri="{CE6537A1-D6FC-4f65-9D91-7224C49458BB}"/>
                <c:ext xmlns:c16="http://schemas.microsoft.com/office/drawing/2014/chart" uri="{C3380CC4-5D6E-409C-BE32-E72D297353CC}">
                  <c16:uniqueId val="{0000000C-893A-4FFA-91AD-E7EF8BC34480}"/>
                </c:ext>
              </c:extLst>
            </c:dLbl>
            <c:dLbl>
              <c:idx val="4"/>
              <c:delete val="1"/>
              <c:extLst>
                <c:ext xmlns:c15="http://schemas.microsoft.com/office/drawing/2012/chart" uri="{CE6537A1-D6FC-4f65-9D91-7224C49458BB}"/>
                <c:ext xmlns:c16="http://schemas.microsoft.com/office/drawing/2014/chart" uri="{C3380CC4-5D6E-409C-BE32-E72D297353CC}">
                  <c16:uniqueId val="{0000000D-893A-4FFA-91AD-E7EF8BC34480}"/>
                </c:ext>
              </c:extLst>
            </c:dLbl>
            <c:dLbl>
              <c:idx val="5"/>
              <c:delete val="1"/>
              <c:extLst>
                <c:ext xmlns:c15="http://schemas.microsoft.com/office/drawing/2012/chart" uri="{CE6537A1-D6FC-4f65-9D91-7224C49458BB}"/>
                <c:ext xmlns:c16="http://schemas.microsoft.com/office/drawing/2014/chart" uri="{C3380CC4-5D6E-409C-BE32-E72D297353CC}">
                  <c16:uniqueId val="{0000000E-893A-4FFA-91AD-E7EF8BC34480}"/>
                </c:ext>
              </c:extLst>
            </c:dLbl>
            <c:dLbl>
              <c:idx val="6"/>
              <c:delete val="1"/>
              <c:extLst>
                <c:ext xmlns:c15="http://schemas.microsoft.com/office/drawing/2012/chart" uri="{CE6537A1-D6FC-4f65-9D91-7224C49458BB}"/>
                <c:ext xmlns:c16="http://schemas.microsoft.com/office/drawing/2014/chart" uri="{C3380CC4-5D6E-409C-BE32-E72D297353CC}">
                  <c16:uniqueId val="{0000000F-893A-4FFA-91AD-E7EF8BC34480}"/>
                </c:ext>
              </c:extLst>
            </c:dLbl>
            <c:dLbl>
              <c:idx val="7"/>
              <c:delete val="1"/>
              <c:extLst>
                <c:ext xmlns:c15="http://schemas.microsoft.com/office/drawing/2012/chart" uri="{CE6537A1-D6FC-4f65-9D91-7224C49458BB}"/>
                <c:ext xmlns:c16="http://schemas.microsoft.com/office/drawing/2014/chart" uri="{C3380CC4-5D6E-409C-BE32-E72D297353CC}">
                  <c16:uniqueId val="{00000010-893A-4FFA-91AD-E7EF8BC34480}"/>
                </c:ext>
              </c:extLst>
            </c:dLbl>
            <c:spPr>
              <a:noFill/>
              <a:ln>
                <a:noFill/>
              </a:ln>
              <a:effectLst/>
            </c:spPr>
            <c:txPr>
              <a:bodyPr wrap="square" lIns="38100" tIns="19050" rIns="38100" bIns="19050" anchor="ctr">
                <a:spAutoFit/>
              </a:bodyPr>
              <a:lstStyle/>
              <a:p>
                <a:pPr>
                  <a:defRPr b="0"/>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港湾!$E$52:$E$59</c:f>
              <c:numCache>
                <c:formatCode>#,##0_);[Red]\(#,##0\)</c:formatCode>
                <c:ptCount val="8"/>
                <c:pt idx="0">
                  <c:v>6722.9618</c:v>
                </c:pt>
                <c:pt idx="1">
                  <c:v>15247.8264</c:v>
                </c:pt>
                <c:pt idx="2">
                  <c:v>866.42399999999998</c:v>
                </c:pt>
                <c:pt idx="3">
                  <c:v>4652.799</c:v>
                </c:pt>
                <c:pt idx="4">
                  <c:v>4546.2814000000008</c:v>
                </c:pt>
                <c:pt idx="5">
                  <c:v>1118.7036000000001</c:v>
                </c:pt>
                <c:pt idx="6">
                  <c:v>2222.6273999999999</c:v>
                </c:pt>
                <c:pt idx="7">
                  <c:v>8489.2718000000004</c:v>
                </c:pt>
              </c:numCache>
            </c:numRef>
          </c:xVal>
          <c:yVal>
            <c:numRef>
              <c:f>港湾!$F$52:$F$59</c:f>
              <c:numCache>
                <c:formatCode>#,##0_);[Red]\(#,##0\)</c:formatCode>
                <c:ptCount val="8"/>
                <c:pt idx="0">
                  <c:v>330.11240000000004</c:v>
                </c:pt>
                <c:pt idx="1">
                  <c:v>1539.8338000000001</c:v>
                </c:pt>
                <c:pt idx="2">
                  <c:v>58.045199999999994</c:v>
                </c:pt>
                <c:pt idx="3">
                  <c:v>21.8034</c:v>
                </c:pt>
                <c:pt idx="4">
                  <c:v>33.302</c:v>
                </c:pt>
                <c:pt idx="5">
                  <c:v>55.928599999999996</c:v>
                </c:pt>
                <c:pt idx="6">
                  <c:v>35.097199999999994</c:v>
                </c:pt>
                <c:pt idx="7">
                  <c:v>325.12700000000001</c:v>
                </c:pt>
              </c:numCache>
            </c:numRef>
          </c:yVal>
          <c:bubbleSize>
            <c:numRef>
              <c:f>港湾!$D$52:$D$59</c:f>
              <c:numCache>
                <c:formatCode>#,##0_);[Red]\(#,##0\)</c:formatCode>
                <c:ptCount val="8"/>
                <c:pt idx="0">
                  <c:v>1358</c:v>
                </c:pt>
                <c:pt idx="1">
                  <c:v>5104</c:v>
                </c:pt>
                <c:pt idx="2">
                  <c:v>815</c:v>
                </c:pt>
                <c:pt idx="3">
                  <c:v>1327</c:v>
                </c:pt>
                <c:pt idx="4">
                  <c:v>1748</c:v>
                </c:pt>
                <c:pt idx="5">
                  <c:v>1135</c:v>
                </c:pt>
                <c:pt idx="6">
                  <c:v>1073</c:v>
                </c:pt>
                <c:pt idx="7">
                  <c:v>1602</c:v>
                </c:pt>
              </c:numCache>
            </c:numRef>
          </c:bubbleSize>
          <c:bubble3D val="0"/>
          <c:extLst>
            <c:ext xmlns:c15="http://schemas.microsoft.com/office/drawing/2012/chart" uri="{02D57815-91ED-43cb-92C2-25804820EDAC}">
              <c15:datalabelsRange>
                <c15:f>港湾!$B$52:$B$59</c15:f>
                <c15:dlblRangeCache>
                  <c:ptCount val="8"/>
                  <c:pt idx="0">
                    <c:v>山口県</c:v>
                  </c:pt>
                  <c:pt idx="1">
                    <c:v>福岡県</c:v>
                  </c:pt>
                  <c:pt idx="2">
                    <c:v>佐賀県</c:v>
                  </c:pt>
                  <c:pt idx="3">
                    <c:v>長崎県</c:v>
                  </c:pt>
                  <c:pt idx="4">
                    <c:v>熊本県</c:v>
                  </c:pt>
                  <c:pt idx="5">
                    <c:v>大分県</c:v>
                  </c:pt>
                  <c:pt idx="6">
                    <c:v>宮崎県</c:v>
                  </c:pt>
                  <c:pt idx="7">
                    <c:v>鹿児島県</c:v>
                  </c:pt>
                </c15:dlblRangeCache>
              </c15:datalabelsRange>
            </c:ext>
            <c:ext xmlns:c16="http://schemas.microsoft.com/office/drawing/2014/chart" uri="{C3380CC4-5D6E-409C-BE32-E72D297353CC}">
              <c16:uniqueId val="{00000011-893A-4FFA-91AD-E7EF8BC34480}"/>
            </c:ext>
          </c:extLst>
        </c:ser>
        <c:ser>
          <c:idx val="3"/>
          <c:order val="3"/>
          <c:tx>
            <c:v>近畿圏</c:v>
          </c:tx>
          <c:spPr>
            <a:solidFill>
              <a:srgbClr val="0070C0">
                <a:alpha val="50000"/>
              </a:srgbClr>
            </a:solidFill>
            <a:ln w="2540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893A-4FFA-91AD-E7EF8BC34480}"/>
                </c:ext>
              </c:extLst>
            </c:dLbl>
            <c:dLbl>
              <c:idx val="1"/>
              <c:delete val="1"/>
              <c:extLst>
                <c:ext xmlns:c15="http://schemas.microsoft.com/office/drawing/2012/chart" uri="{CE6537A1-D6FC-4f65-9D91-7224C49458BB}"/>
                <c:ext xmlns:c16="http://schemas.microsoft.com/office/drawing/2014/chart" uri="{C3380CC4-5D6E-409C-BE32-E72D297353CC}">
                  <c16:uniqueId val="{00000013-893A-4FFA-91AD-E7EF8BC34480}"/>
                </c:ext>
              </c:extLst>
            </c:dLbl>
            <c:dLbl>
              <c:idx val="2"/>
              <c:tx>
                <c:rich>
                  <a:bodyPr/>
                  <a:lstStyle/>
                  <a:p>
                    <a:fld id="{4258023B-9AB6-46C8-9E31-7A72E4A59CA5}"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893A-4FFA-91AD-E7EF8BC34480}"/>
                </c:ext>
              </c:extLst>
            </c:dLbl>
            <c:dLbl>
              <c:idx val="3"/>
              <c:tx>
                <c:rich>
                  <a:bodyPr/>
                  <a:lstStyle/>
                  <a:p>
                    <a:fld id="{5ECA4E47-2071-4AA1-9420-1050618CD1FF}" type="CELLRANGE">
                      <a:rPr lang="ja-JP" altLang="en-US"/>
                      <a:pPr/>
                      <a:t>[CELLRANGE]</a:t>
                    </a:fld>
                    <a:endParaRPr lang="ja-JP" alt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93A-4FFA-91AD-E7EF8BC34480}"/>
                </c:ext>
              </c:extLst>
            </c:dLbl>
            <c:dLbl>
              <c:idx val="4"/>
              <c:delete val="1"/>
              <c:extLst>
                <c:ext xmlns:c15="http://schemas.microsoft.com/office/drawing/2012/chart" uri="{CE6537A1-D6FC-4f65-9D91-7224C49458BB}"/>
                <c:ext xmlns:c16="http://schemas.microsoft.com/office/drawing/2014/chart" uri="{C3380CC4-5D6E-409C-BE32-E72D297353CC}">
                  <c16:uniqueId val="{00000016-893A-4FFA-91AD-E7EF8BC34480}"/>
                </c:ext>
              </c:extLst>
            </c:dLbl>
            <c:spPr>
              <a:noFill/>
              <a:ln>
                <a:noFill/>
              </a:ln>
              <a:effectLst/>
            </c:spPr>
            <c:txPr>
              <a:bodyPr wrap="square" lIns="38100" tIns="19050" rIns="38100" bIns="19050" anchor="ctr">
                <a:spAutoFit/>
              </a:bodyPr>
              <a:lstStyle/>
              <a:p>
                <a:pPr>
                  <a:defRPr b="0"/>
                </a:pPr>
                <a:endParaRPr lang="ja-JP"/>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港湾!$E$47:$E$51</c:f>
              <c:numCache>
                <c:formatCode>#,##0_);[Red]\(#,##0\)</c:formatCode>
                <c:ptCount val="5"/>
                <c:pt idx="0">
                  <c:v>20.9816</c:v>
                </c:pt>
                <c:pt idx="1">
                  <c:v>833.79780000000005</c:v>
                </c:pt>
                <c:pt idx="2">
                  <c:v>7429.0754000000006</c:v>
                </c:pt>
                <c:pt idx="3">
                  <c:v>16587.561000000002</c:v>
                </c:pt>
                <c:pt idx="4">
                  <c:v>2538.1232</c:v>
                </c:pt>
              </c:numCache>
            </c:numRef>
          </c:xVal>
          <c:yVal>
            <c:numRef>
              <c:f>港湾!$F$47:$F$51</c:f>
              <c:numCache>
                <c:formatCode>#,##0_);[Red]\(#,##0\)</c:formatCode>
                <c:ptCount val="5"/>
                <c:pt idx="0">
                  <c:v>0</c:v>
                </c:pt>
                <c:pt idx="1">
                  <c:v>17.110599999999998</c:v>
                </c:pt>
                <c:pt idx="2">
                  <c:v>2357.0816</c:v>
                </c:pt>
                <c:pt idx="3">
                  <c:v>2866.3552</c:v>
                </c:pt>
                <c:pt idx="4">
                  <c:v>8.0988000000000007</c:v>
                </c:pt>
              </c:numCache>
            </c:numRef>
          </c:yVal>
          <c:bubbleSize>
            <c:numRef>
              <c:f>港湾!$D$47:$D$51</c:f>
              <c:numCache>
                <c:formatCode>#,##0_);[Red]\(#,##0\)</c:formatCode>
                <c:ptCount val="5"/>
                <c:pt idx="0">
                  <c:v>1414</c:v>
                </c:pt>
                <c:pt idx="1">
                  <c:v>2583</c:v>
                </c:pt>
                <c:pt idx="2">
                  <c:v>8809</c:v>
                </c:pt>
                <c:pt idx="3">
                  <c:v>5466</c:v>
                </c:pt>
                <c:pt idx="4">
                  <c:v>925</c:v>
                </c:pt>
              </c:numCache>
            </c:numRef>
          </c:bubbleSize>
          <c:bubble3D val="0"/>
          <c:extLst>
            <c:ext xmlns:c15="http://schemas.microsoft.com/office/drawing/2012/chart" uri="{02D57815-91ED-43cb-92C2-25804820EDAC}">
              <c15:datalabelsRange>
                <c15:f>道路!$B$72:$B$77</c15:f>
                <c15:dlblRangeCache>
                  <c:ptCount val="6"/>
                  <c:pt idx="0">
                    <c:v>滋賀県</c:v>
                  </c:pt>
                  <c:pt idx="1">
                    <c:v>京都府</c:v>
                  </c:pt>
                  <c:pt idx="2">
                    <c:v>大阪府</c:v>
                  </c:pt>
                  <c:pt idx="3">
                    <c:v>兵庫県</c:v>
                  </c:pt>
                  <c:pt idx="4">
                    <c:v>奈良県</c:v>
                  </c:pt>
                  <c:pt idx="5">
                    <c:v>和歌山県</c:v>
                  </c:pt>
                </c15:dlblRangeCache>
              </c15:datalabelsRange>
            </c:ext>
            <c:ext xmlns:c16="http://schemas.microsoft.com/office/drawing/2014/chart" uri="{C3380CC4-5D6E-409C-BE32-E72D297353CC}">
              <c16:uniqueId val="{00000017-893A-4FFA-91AD-E7EF8BC34480}"/>
            </c:ext>
          </c:extLst>
        </c:ser>
        <c:ser>
          <c:idx val="4"/>
          <c:order val="4"/>
          <c:tx>
            <c:v>その他圏域</c:v>
          </c:tx>
          <c:spPr>
            <a:solidFill>
              <a:schemeClr val="tx1">
                <a:alpha val="50000"/>
              </a:schemeClr>
            </a:solidFill>
            <a:ln w="25400">
              <a:noFill/>
            </a:ln>
          </c:spPr>
          <c:invertIfNegative val="0"/>
          <c:dLbls>
            <c:dLbl>
              <c:idx val="0"/>
              <c:layout>
                <c:manualLayout>
                  <c:x val="-7.207910767199806E-3"/>
                  <c:y val="-5.9940337292801189E-2"/>
                </c:manualLayout>
              </c:layout>
              <c:tx>
                <c:rich>
                  <a:bodyPr/>
                  <a:lstStyle/>
                  <a:p>
                    <a:fld id="{40606B3A-4083-45EC-9AF1-F3BDF369C2F8}" type="CELLRANGE">
                      <a:rPr lang="ja-JP" altLang="en-US"/>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93A-4FFA-91AD-E7EF8BC34480}"/>
                </c:ext>
              </c:extLst>
            </c:dLbl>
            <c:dLbl>
              <c:idx val="1"/>
              <c:delete val="1"/>
              <c:extLst>
                <c:ext xmlns:c15="http://schemas.microsoft.com/office/drawing/2012/chart" uri="{CE6537A1-D6FC-4f65-9D91-7224C49458BB}"/>
                <c:ext xmlns:c16="http://schemas.microsoft.com/office/drawing/2014/chart" uri="{C3380CC4-5D6E-409C-BE32-E72D297353CC}">
                  <c16:uniqueId val="{00000019-893A-4FFA-91AD-E7EF8BC34480}"/>
                </c:ext>
              </c:extLst>
            </c:dLbl>
            <c:dLbl>
              <c:idx val="2"/>
              <c:delete val="1"/>
              <c:extLst>
                <c:ext xmlns:c15="http://schemas.microsoft.com/office/drawing/2012/chart" uri="{CE6537A1-D6FC-4f65-9D91-7224C49458BB}"/>
                <c:ext xmlns:c16="http://schemas.microsoft.com/office/drawing/2014/chart" uri="{C3380CC4-5D6E-409C-BE32-E72D297353CC}">
                  <c16:uniqueId val="{0000001A-893A-4FFA-91AD-E7EF8BC34480}"/>
                </c:ext>
              </c:extLst>
            </c:dLbl>
            <c:dLbl>
              <c:idx val="3"/>
              <c:delete val="1"/>
              <c:extLst>
                <c:ext xmlns:c15="http://schemas.microsoft.com/office/drawing/2012/chart" uri="{CE6537A1-D6FC-4f65-9D91-7224C49458BB}"/>
                <c:ext xmlns:c16="http://schemas.microsoft.com/office/drawing/2014/chart" uri="{C3380CC4-5D6E-409C-BE32-E72D297353CC}">
                  <c16:uniqueId val="{0000001B-893A-4FFA-91AD-E7EF8BC34480}"/>
                </c:ext>
              </c:extLst>
            </c:dLbl>
            <c:dLbl>
              <c:idx val="4"/>
              <c:delete val="1"/>
              <c:extLst>
                <c:ext xmlns:c15="http://schemas.microsoft.com/office/drawing/2012/chart" uri="{CE6537A1-D6FC-4f65-9D91-7224C49458BB}"/>
                <c:ext xmlns:c16="http://schemas.microsoft.com/office/drawing/2014/chart" uri="{C3380CC4-5D6E-409C-BE32-E72D297353CC}">
                  <c16:uniqueId val="{0000001C-893A-4FFA-91AD-E7EF8BC34480}"/>
                </c:ext>
              </c:extLst>
            </c:dLbl>
            <c:dLbl>
              <c:idx val="5"/>
              <c:delete val="1"/>
              <c:extLst>
                <c:ext xmlns:c15="http://schemas.microsoft.com/office/drawing/2012/chart" uri="{CE6537A1-D6FC-4f65-9D91-7224C49458BB}"/>
                <c:ext xmlns:c16="http://schemas.microsoft.com/office/drawing/2014/chart" uri="{C3380CC4-5D6E-409C-BE32-E72D297353CC}">
                  <c16:uniqueId val="{0000001D-893A-4FFA-91AD-E7EF8BC34480}"/>
                </c:ext>
              </c:extLst>
            </c:dLbl>
            <c:dLbl>
              <c:idx val="6"/>
              <c:delete val="1"/>
              <c:extLst>
                <c:ext xmlns:c15="http://schemas.microsoft.com/office/drawing/2012/chart" uri="{CE6537A1-D6FC-4f65-9D91-7224C49458BB}"/>
                <c:ext xmlns:c16="http://schemas.microsoft.com/office/drawing/2014/chart" uri="{C3380CC4-5D6E-409C-BE32-E72D297353CC}">
                  <c16:uniqueId val="{0000001E-893A-4FFA-91AD-E7EF8BC34480}"/>
                </c:ext>
              </c:extLst>
            </c:dLbl>
            <c:dLbl>
              <c:idx val="7"/>
              <c:delete val="1"/>
              <c:extLst>
                <c:ext xmlns:c15="http://schemas.microsoft.com/office/drawing/2012/chart" uri="{CE6537A1-D6FC-4f65-9D91-7224C49458BB}"/>
                <c:ext xmlns:c16="http://schemas.microsoft.com/office/drawing/2014/chart" uri="{C3380CC4-5D6E-409C-BE32-E72D297353CC}">
                  <c16:uniqueId val="{0000001F-893A-4FFA-91AD-E7EF8BC34480}"/>
                </c:ext>
              </c:extLst>
            </c:dLbl>
            <c:dLbl>
              <c:idx val="8"/>
              <c:delete val="1"/>
              <c:extLst>
                <c:ext xmlns:c15="http://schemas.microsoft.com/office/drawing/2012/chart" uri="{CE6537A1-D6FC-4f65-9D91-7224C49458BB}"/>
                <c:ext xmlns:c16="http://schemas.microsoft.com/office/drawing/2014/chart" uri="{C3380CC4-5D6E-409C-BE32-E72D297353CC}">
                  <c16:uniqueId val="{00000020-893A-4FFA-91AD-E7EF8BC34480}"/>
                </c:ext>
              </c:extLst>
            </c:dLbl>
            <c:dLbl>
              <c:idx val="9"/>
              <c:delete val="1"/>
              <c:extLst>
                <c:ext xmlns:c15="http://schemas.microsoft.com/office/drawing/2012/chart" uri="{CE6537A1-D6FC-4f65-9D91-7224C49458BB}"/>
                <c:ext xmlns:c16="http://schemas.microsoft.com/office/drawing/2014/chart" uri="{C3380CC4-5D6E-409C-BE32-E72D297353CC}">
                  <c16:uniqueId val="{00000021-893A-4FFA-91AD-E7EF8BC34480}"/>
                </c:ext>
              </c:extLst>
            </c:dLbl>
            <c:dLbl>
              <c:idx val="10"/>
              <c:delete val="1"/>
              <c:extLst>
                <c:ext xmlns:c15="http://schemas.microsoft.com/office/drawing/2012/chart" uri="{CE6537A1-D6FC-4f65-9D91-7224C49458BB}"/>
                <c:ext xmlns:c16="http://schemas.microsoft.com/office/drawing/2014/chart" uri="{C3380CC4-5D6E-409C-BE32-E72D297353CC}">
                  <c16:uniqueId val="{00000022-893A-4FFA-91AD-E7EF8BC34480}"/>
                </c:ext>
              </c:extLst>
            </c:dLbl>
            <c:dLbl>
              <c:idx val="11"/>
              <c:delete val="1"/>
              <c:extLst>
                <c:ext xmlns:c15="http://schemas.microsoft.com/office/drawing/2012/chart" uri="{CE6537A1-D6FC-4f65-9D91-7224C49458BB}"/>
                <c:ext xmlns:c16="http://schemas.microsoft.com/office/drawing/2014/chart" uri="{C3380CC4-5D6E-409C-BE32-E72D297353CC}">
                  <c16:uniqueId val="{00000023-893A-4FFA-91AD-E7EF8BC34480}"/>
                </c:ext>
              </c:extLst>
            </c:dLbl>
            <c:dLbl>
              <c:idx val="12"/>
              <c:layout>
                <c:manualLayout>
                  <c:x val="-4.6873979688888547E-2"/>
                  <c:y val="-5.3181376970537514E-2"/>
                </c:manualLayout>
              </c:layout>
              <c:tx>
                <c:rich>
                  <a:bodyPr/>
                  <a:lstStyle/>
                  <a:p>
                    <a:fld id="{A154E0C6-302D-4435-B010-5764E60867D6}"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893A-4FFA-91AD-E7EF8BC34480}"/>
                </c:ext>
              </c:extLst>
            </c:dLbl>
            <c:dLbl>
              <c:idx val="13"/>
              <c:delete val="1"/>
              <c:extLst>
                <c:ext xmlns:c15="http://schemas.microsoft.com/office/drawing/2012/chart" uri="{CE6537A1-D6FC-4f65-9D91-7224C49458BB}"/>
                <c:ext xmlns:c16="http://schemas.microsoft.com/office/drawing/2014/chart" uri="{C3380CC4-5D6E-409C-BE32-E72D297353CC}">
                  <c16:uniqueId val="{00000025-893A-4FFA-91AD-E7EF8BC34480}"/>
                </c:ext>
              </c:extLst>
            </c:dLbl>
            <c:dLbl>
              <c:idx val="14"/>
              <c:delete val="1"/>
              <c:extLst>
                <c:ext xmlns:c15="http://schemas.microsoft.com/office/drawing/2012/chart" uri="{CE6537A1-D6FC-4f65-9D91-7224C49458BB}"/>
                <c:ext xmlns:c16="http://schemas.microsoft.com/office/drawing/2014/chart" uri="{C3380CC4-5D6E-409C-BE32-E72D297353CC}">
                  <c16:uniqueId val="{00000026-893A-4FFA-91AD-E7EF8BC34480}"/>
                </c:ext>
              </c:extLst>
            </c:dLbl>
            <c:dLbl>
              <c:idx val="15"/>
              <c:delete val="1"/>
              <c:extLst>
                <c:ext xmlns:c15="http://schemas.microsoft.com/office/drawing/2012/chart" uri="{CE6537A1-D6FC-4f65-9D91-7224C49458BB}"/>
                <c:ext xmlns:c16="http://schemas.microsoft.com/office/drawing/2014/chart" uri="{C3380CC4-5D6E-409C-BE32-E72D297353CC}">
                  <c16:uniqueId val="{00000027-893A-4FFA-91AD-E7EF8BC34480}"/>
                </c:ext>
              </c:extLst>
            </c:dLbl>
            <c:dLbl>
              <c:idx val="16"/>
              <c:delete val="1"/>
              <c:extLst>
                <c:ext xmlns:c15="http://schemas.microsoft.com/office/drawing/2012/chart" uri="{CE6537A1-D6FC-4f65-9D91-7224C49458BB}"/>
                <c:ext xmlns:c16="http://schemas.microsoft.com/office/drawing/2014/chart" uri="{C3380CC4-5D6E-409C-BE32-E72D297353CC}">
                  <c16:uniqueId val="{00000028-893A-4FFA-91AD-E7EF8BC34480}"/>
                </c:ext>
              </c:extLst>
            </c:dLbl>
            <c:dLbl>
              <c:idx val="17"/>
              <c:delete val="1"/>
              <c:extLst>
                <c:ext xmlns:c15="http://schemas.microsoft.com/office/drawing/2012/chart" uri="{CE6537A1-D6FC-4f65-9D91-7224C49458BB}"/>
                <c:ext xmlns:c16="http://schemas.microsoft.com/office/drawing/2014/chart" uri="{C3380CC4-5D6E-409C-BE32-E72D297353CC}">
                  <c16:uniqueId val="{00000029-893A-4FFA-91AD-E7EF8BC34480}"/>
                </c:ext>
              </c:extLst>
            </c:dLbl>
            <c:dLbl>
              <c:idx val="18"/>
              <c:delete val="1"/>
              <c:extLst>
                <c:ext xmlns:c15="http://schemas.microsoft.com/office/drawing/2012/chart" uri="{CE6537A1-D6FC-4f65-9D91-7224C49458BB}"/>
                <c:ext xmlns:c16="http://schemas.microsoft.com/office/drawing/2014/chart" uri="{C3380CC4-5D6E-409C-BE32-E72D297353CC}">
                  <c16:uniqueId val="{0000002A-893A-4FFA-91AD-E7EF8BC34480}"/>
                </c:ext>
              </c:extLst>
            </c:dLbl>
            <c:dLbl>
              <c:idx val="19"/>
              <c:delete val="1"/>
              <c:extLst>
                <c:ext xmlns:c15="http://schemas.microsoft.com/office/drawing/2012/chart" uri="{CE6537A1-D6FC-4f65-9D91-7224C49458BB}"/>
                <c:ext xmlns:c16="http://schemas.microsoft.com/office/drawing/2014/chart" uri="{C3380CC4-5D6E-409C-BE32-E72D297353CC}">
                  <c16:uniqueId val="{0000002B-893A-4FFA-91AD-E7EF8BC34480}"/>
                </c:ext>
              </c:extLst>
            </c:dLbl>
            <c:spPr>
              <a:noFill/>
              <a:ln>
                <a:noFill/>
              </a:ln>
              <a:effectLst/>
            </c:spPr>
            <c:txPr>
              <a:bodyPr wrap="square" lIns="38100" tIns="19050" rIns="38100" bIns="19050" anchor="ctr">
                <a:spAutoFit/>
              </a:bodyPr>
              <a:lstStyle/>
              <a:p>
                <a:pPr>
                  <a:defRPr b="0"/>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港湾!$E$67:$E$86</c:f>
              <c:numCache>
                <c:formatCode>#,##0_);[Red]\(#,##0\)</c:formatCode>
                <c:ptCount val="20"/>
                <c:pt idx="0">
                  <c:v>15949.4442</c:v>
                </c:pt>
                <c:pt idx="1">
                  <c:v>1473.8668</c:v>
                </c:pt>
                <c:pt idx="2">
                  <c:v>2109.7556</c:v>
                </c:pt>
                <c:pt idx="3">
                  <c:v>1086.8176000000001</c:v>
                </c:pt>
                <c:pt idx="4">
                  <c:v>1616.4056</c:v>
                </c:pt>
                <c:pt idx="5">
                  <c:v>2172.9965999999999</c:v>
                </c:pt>
                <c:pt idx="6">
                  <c:v>3106.3332</c:v>
                </c:pt>
                <c:pt idx="7">
                  <c:v>3091.2322000000004</c:v>
                </c:pt>
                <c:pt idx="8">
                  <c:v>1083.7548000000002</c:v>
                </c:pt>
                <c:pt idx="9">
                  <c:v>1995.6368</c:v>
                </c:pt>
                <c:pt idx="10">
                  <c:v>4018.2782000000002</c:v>
                </c:pt>
                <c:pt idx="11">
                  <c:v>4496.3342000000002</c:v>
                </c:pt>
                <c:pt idx="12">
                  <c:v>7374.9445999999998</c:v>
                </c:pt>
                <c:pt idx="13">
                  <c:v>1320.4076</c:v>
                </c:pt>
                <c:pt idx="14">
                  <c:v>4846.3572000000004</c:v>
                </c:pt>
                <c:pt idx="15">
                  <c:v>7686.7897999999996</c:v>
                </c:pt>
                <c:pt idx="16">
                  <c:v>1823.2328</c:v>
                </c:pt>
                <c:pt idx="17">
                  <c:v>1613.8173999999999</c:v>
                </c:pt>
                <c:pt idx="18">
                  <c:v>1006.4502</c:v>
                </c:pt>
                <c:pt idx="19">
                  <c:v>5350.9652000000006</c:v>
                </c:pt>
              </c:numCache>
            </c:numRef>
          </c:xVal>
          <c:yVal>
            <c:numRef>
              <c:f>港湾!$F$67:$F$86</c:f>
              <c:numCache>
                <c:formatCode>#,##0_);[Red]\(#,##0\)</c:formatCode>
                <c:ptCount val="20"/>
                <c:pt idx="0">
                  <c:v>442.62420000000003</c:v>
                </c:pt>
                <c:pt idx="1">
                  <c:v>75.106399999999994</c:v>
                </c:pt>
                <c:pt idx="2">
                  <c:v>65.001800000000003</c:v>
                </c:pt>
                <c:pt idx="3">
                  <c:v>80.211399999999998</c:v>
                </c:pt>
                <c:pt idx="4">
                  <c:v>38.957599999999999</c:v>
                </c:pt>
                <c:pt idx="5">
                  <c:v>4.5331999999999999</c:v>
                </c:pt>
                <c:pt idx="6">
                  <c:v>174.83320000000001</c:v>
                </c:pt>
                <c:pt idx="7">
                  <c:v>345.93779999999998</c:v>
                </c:pt>
                <c:pt idx="8">
                  <c:v>19.8246</c:v>
                </c:pt>
                <c:pt idx="9">
                  <c:v>86.236800000000002</c:v>
                </c:pt>
                <c:pt idx="10">
                  <c:v>268.52600000000001</c:v>
                </c:pt>
                <c:pt idx="11">
                  <c:v>13.4628</c:v>
                </c:pt>
                <c:pt idx="12">
                  <c:v>725.72119999999995</c:v>
                </c:pt>
                <c:pt idx="13">
                  <c:v>57.220399999999998</c:v>
                </c:pt>
                <c:pt idx="14">
                  <c:v>7.7779999999999996</c:v>
                </c:pt>
                <c:pt idx="15">
                  <c:v>260.4436</c:v>
                </c:pt>
                <c:pt idx="16">
                  <c:v>72.834999999999994</c:v>
                </c:pt>
                <c:pt idx="17">
                  <c:v>40.202199999999998</c:v>
                </c:pt>
                <c:pt idx="18">
                  <c:v>34.084400000000002</c:v>
                </c:pt>
                <c:pt idx="19">
                  <c:v>322.19880000000001</c:v>
                </c:pt>
              </c:numCache>
            </c:numRef>
          </c:yVal>
          <c:bubbleSize>
            <c:numRef>
              <c:f>港湾!$D$67:$D$86</c:f>
              <c:numCache>
                <c:formatCode>#,##0_);[Red]\(#,##0\)</c:formatCode>
                <c:ptCount val="20"/>
                <c:pt idx="0">
                  <c:v>5250</c:v>
                </c:pt>
                <c:pt idx="1">
                  <c:v>1044</c:v>
                </c:pt>
                <c:pt idx="2">
                  <c:v>1138</c:v>
                </c:pt>
                <c:pt idx="3">
                  <c:v>768</c:v>
                </c:pt>
                <c:pt idx="4">
                  <c:v>556</c:v>
                </c:pt>
                <c:pt idx="5">
                  <c:v>674</c:v>
                </c:pt>
                <c:pt idx="6">
                  <c:v>1890</c:v>
                </c:pt>
                <c:pt idx="7">
                  <c:v>2804</c:v>
                </c:pt>
                <c:pt idx="8">
                  <c:v>728</c:v>
                </c:pt>
                <c:pt idx="9">
                  <c:v>956</c:v>
                </c:pt>
                <c:pt idx="10">
                  <c:v>1339</c:v>
                </c:pt>
                <c:pt idx="11">
                  <c:v>698</c:v>
                </c:pt>
                <c:pt idx="12">
                  <c:v>1453</c:v>
                </c:pt>
                <c:pt idx="13">
                  <c:v>1246</c:v>
                </c:pt>
                <c:pt idx="14">
                  <c:v>1227</c:v>
                </c:pt>
                <c:pt idx="15">
                  <c:v>2306</c:v>
                </c:pt>
                <c:pt idx="16">
                  <c:v>966</c:v>
                </c:pt>
                <c:pt idx="17">
                  <c:v>1078</c:v>
                </c:pt>
                <c:pt idx="18">
                  <c:v>1846</c:v>
                </c:pt>
                <c:pt idx="19">
                  <c:v>2223</c:v>
                </c:pt>
              </c:numCache>
            </c:numRef>
          </c:bubbleSize>
          <c:bubble3D val="0"/>
          <c:extLst>
            <c:ext xmlns:c15="http://schemas.microsoft.com/office/drawing/2012/chart" uri="{02D57815-91ED-43cb-92C2-25804820EDAC}">
              <c15:datalabelsRange>
                <c15:f>港湾!$B$67:$B$86</c15:f>
                <c15:dlblRangeCache>
                  <c:ptCount val="20"/>
                  <c:pt idx="0">
                    <c:v>北海道</c:v>
                  </c:pt>
                  <c:pt idx="1">
                    <c:v>富山県</c:v>
                  </c:pt>
                  <c:pt idx="2">
                    <c:v>石川県</c:v>
                  </c:pt>
                  <c:pt idx="3">
                    <c:v>福井県</c:v>
                  </c:pt>
                  <c:pt idx="4">
                    <c:v>鳥取県</c:v>
                  </c:pt>
                  <c:pt idx="5">
                    <c:v>島根県</c:v>
                  </c:pt>
                  <c:pt idx="6">
                    <c:v>岡山県</c:v>
                  </c:pt>
                  <c:pt idx="7">
                    <c:v>広島県</c:v>
                  </c:pt>
                  <c:pt idx="8">
                    <c:v>徳島県</c:v>
                  </c:pt>
                  <c:pt idx="9">
                    <c:v>香川県</c:v>
                  </c:pt>
                  <c:pt idx="10">
                    <c:v>愛媛県</c:v>
                  </c:pt>
                  <c:pt idx="11">
                    <c:v>高知県</c:v>
                  </c:pt>
                  <c:pt idx="12">
                    <c:v>沖縄県</c:v>
                  </c:pt>
                  <c:pt idx="13">
                    <c:v>青森県</c:v>
                  </c:pt>
                  <c:pt idx="14">
                    <c:v>岩手県</c:v>
                  </c:pt>
                  <c:pt idx="15">
                    <c:v>宮城県</c:v>
                  </c:pt>
                  <c:pt idx="16">
                    <c:v>秋田県</c:v>
                  </c:pt>
                  <c:pt idx="17">
                    <c:v>山形県</c:v>
                  </c:pt>
                  <c:pt idx="18">
                    <c:v>福島県</c:v>
                  </c:pt>
                  <c:pt idx="19">
                    <c:v>新潟県</c:v>
                  </c:pt>
                </c15:dlblRangeCache>
              </c15:datalabelsRange>
            </c:ext>
            <c:ext xmlns:c16="http://schemas.microsoft.com/office/drawing/2014/chart" uri="{C3380CC4-5D6E-409C-BE32-E72D297353CC}">
              <c16:uniqueId val="{0000002C-893A-4FFA-91AD-E7EF8BC34480}"/>
            </c:ext>
          </c:extLst>
        </c:ser>
        <c:ser>
          <c:idx val="5"/>
          <c:order val="5"/>
          <c:tx>
            <c:v>全圏域</c:v>
          </c:tx>
          <c:spPr>
            <a:noFill/>
            <a:ln w="25400">
              <a:noFill/>
            </a:ln>
          </c:spPr>
          <c:invertIfNegative val="0"/>
          <c:dLbls>
            <c:dLbl>
              <c:idx val="14"/>
              <c:layout>
                <c:manualLayout>
                  <c:x val="-6.3344903280777534E-2"/>
                  <c:y val="-8.8976744089494672E-2"/>
                </c:manualLayout>
              </c:layout>
              <c:tx>
                <c:rich>
                  <a:bodyPr/>
                  <a:lstStyle/>
                  <a:p>
                    <a:r>
                      <a:rPr lang="ja-JP" altLang="en-US" dirty="0"/>
                      <a:t>千葉県</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F5-4355-B778-57D77BDCCE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港湾!$E$47:$E$86</c:f>
              <c:numCache>
                <c:formatCode>#,##0_);[Red]\(#,##0\)</c:formatCode>
                <c:ptCount val="40"/>
                <c:pt idx="0">
                  <c:v>20.9816</c:v>
                </c:pt>
                <c:pt idx="1">
                  <c:v>833.79780000000005</c:v>
                </c:pt>
                <c:pt idx="2">
                  <c:v>7429.0754000000006</c:v>
                </c:pt>
                <c:pt idx="3">
                  <c:v>16587.561000000002</c:v>
                </c:pt>
                <c:pt idx="4">
                  <c:v>2538.1232</c:v>
                </c:pt>
                <c:pt idx="5">
                  <c:v>6722.9618</c:v>
                </c:pt>
                <c:pt idx="6">
                  <c:v>15247.8264</c:v>
                </c:pt>
                <c:pt idx="7">
                  <c:v>866.42399999999998</c:v>
                </c:pt>
                <c:pt idx="8">
                  <c:v>4652.799</c:v>
                </c:pt>
                <c:pt idx="9">
                  <c:v>4546.2814000000008</c:v>
                </c:pt>
                <c:pt idx="10">
                  <c:v>1118.7036000000001</c:v>
                </c:pt>
                <c:pt idx="11">
                  <c:v>2222.6273999999999</c:v>
                </c:pt>
                <c:pt idx="12">
                  <c:v>8489.2718000000004</c:v>
                </c:pt>
                <c:pt idx="13">
                  <c:v>1948.508</c:v>
                </c:pt>
                <c:pt idx="14">
                  <c:v>930.42580000000009</c:v>
                </c:pt>
                <c:pt idx="15">
                  <c:v>38513.273799999995</c:v>
                </c:pt>
                <c:pt idx="16">
                  <c:v>21416.643600000003</c:v>
                </c:pt>
                <c:pt idx="17">
                  <c:v>4092.3973999999998</c:v>
                </c:pt>
                <c:pt idx="18">
                  <c:v>9573.7781999999988</c:v>
                </c:pt>
                <c:pt idx="19">
                  <c:v>4296.8969999999999</c:v>
                </c:pt>
                <c:pt idx="20">
                  <c:v>15949.4442</c:v>
                </c:pt>
                <c:pt idx="21">
                  <c:v>1473.8668</c:v>
                </c:pt>
                <c:pt idx="22">
                  <c:v>2109.7556</c:v>
                </c:pt>
                <c:pt idx="23">
                  <c:v>1086.8176000000001</c:v>
                </c:pt>
                <c:pt idx="24">
                  <c:v>1616.4056</c:v>
                </c:pt>
                <c:pt idx="25">
                  <c:v>2172.9965999999999</c:v>
                </c:pt>
                <c:pt idx="26">
                  <c:v>3106.3332</c:v>
                </c:pt>
                <c:pt idx="27">
                  <c:v>3091.2322000000004</c:v>
                </c:pt>
                <c:pt idx="28">
                  <c:v>1083.7548000000002</c:v>
                </c:pt>
                <c:pt idx="29">
                  <c:v>1995.6368</c:v>
                </c:pt>
                <c:pt idx="30">
                  <c:v>4018.2782000000002</c:v>
                </c:pt>
                <c:pt idx="31">
                  <c:v>4496.3342000000002</c:v>
                </c:pt>
                <c:pt idx="32">
                  <c:v>7374.9445999999998</c:v>
                </c:pt>
                <c:pt idx="33">
                  <c:v>1320.4076</c:v>
                </c:pt>
                <c:pt idx="34">
                  <c:v>4846.3572000000004</c:v>
                </c:pt>
                <c:pt idx="35">
                  <c:v>7686.7897999999996</c:v>
                </c:pt>
                <c:pt idx="36">
                  <c:v>1823.2328</c:v>
                </c:pt>
                <c:pt idx="37">
                  <c:v>1613.8173999999999</c:v>
                </c:pt>
                <c:pt idx="38">
                  <c:v>1006.4502</c:v>
                </c:pt>
                <c:pt idx="39">
                  <c:v>5350.9652000000006</c:v>
                </c:pt>
              </c:numCache>
            </c:numRef>
          </c:xVal>
          <c:yVal>
            <c:numRef>
              <c:f>港湾!$F$47:$F$86</c:f>
              <c:numCache>
                <c:formatCode>#,##0_);[Red]\(#,##0\)</c:formatCode>
                <c:ptCount val="40"/>
                <c:pt idx="0">
                  <c:v>0</c:v>
                </c:pt>
                <c:pt idx="1">
                  <c:v>17.110599999999998</c:v>
                </c:pt>
                <c:pt idx="2">
                  <c:v>2357.0816</c:v>
                </c:pt>
                <c:pt idx="3">
                  <c:v>2866.3552</c:v>
                </c:pt>
                <c:pt idx="4">
                  <c:v>8.0988000000000007</c:v>
                </c:pt>
                <c:pt idx="5">
                  <c:v>330.11240000000004</c:v>
                </c:pt>
                <c:pt idx="6">
                  <c:v>1539.8338000000001</c:v>
                </c:pt>
                <c:pt idx="7">
                  <c:v>58.045199999999994</c:v>
                </c:pt>
                <c:pt idx="8">
                  <c:v>21.8034</c:v>
                </c:pt>
                <c:pt idx="9">
                  <c:v>33.302</c:v>
                </c:pt>
                <c:pt idx="10">
                  <c:v>55.928599999999996</c:v>
                </c:pt>
                <c:pt idx="11">
                  <c:v>35.097199999999994</c:v>
                </c:pt>
                <c:pt idx="12">
                  <c:v>325.12700000000001</c:v>
                </c:pt>
                <c:pt idx="13">
                  <c:v>41.261199999999995</c:v>
                </c:pt>
                <c:pt idx="14">
                  <c:v>102.336</c:v>
                </c:pt>
                <c:pt idx="15">
                  <c:v>4936.6239999999998</c:v>
                </c:pt>
                <c:pt idx="16">
                  <c:v>3039.3326000000002</c:v>
                </c:pt>
                <c:pt idx="17">
                  <c:v>572.74800000000005</c:v>
                </c:pt>
                <c:pt idx="18">
                  <c:v>2803.8555999999999</c:v>
                </c:pt>
                <c:pt idx="19">
                  <c:v>234.7756</c:v>
                </c:pt>
                <c:pt idx="20">
                  <c:v>442.62420000000003</c:v>
                </c:pt>
                <c:pt idx="21">
                  <c:v>75.106399999999994</c:v>
                </c:pt>
                <c:pt idx="22">
                  <c:v>65.001800000000003</c:v>
                </c:pt>
                <c:pt idx="23">
                  <c:v>80.211399999999998</c:v>
                </c:pt>
                <c:pt idx="24">
                  <c:v>38.957599999999999</c:v>
                </c:pt>
                <c:pt idx="25">
                  <c:v>4.5331999999999999</c:v>
                </c:pt>
                <c:pt idx="26">
                  <c:v>174.83320000000001</c:v>
                </c:pt>
                <c:pt idx="27">
                  <c:v>345.93779999999998</c:v>
                </c:pt>
                <c:pt idx="28">
                  <c:v>19.8246</c:v>
                </c:pt>
                <c:pt idx="29">
                  <c:v>86.236800000000002</c:v>
                </c:pt>
                <c:pt idx="30">
                  <c:v>268.52600000000001</c:v>
                </c:pt>
                <c:pt idx="31">
                  <c:v>13.4628</c:v>
                </c:pt>
                <c:pt idx="32">
                  <c:v>725.72119999999995</c:v>
                </c:pt>
                <c:pt idx="33">
                  <c:v>57.220399999999998</c:v>
                </c:pt>
                <c:pt idx="34">
                  <c:v>7.7779999999999996</c:v>
                </c:pt>
                <c:pt idx="35">
                  <c:v>260.4436</c:v>
                </c:pt>
                <c:pt idx="36">
                  <c:v>72.834999999999994</c:v>
                </c:pt>
                <c:pt idx="37">
                  <c:v>40.202199999999998</c:v>
                </c:pt>
                <c:pt idx="38">
                  <c:v>34.084400000000002</c:v>
                </c:pt>
                <c:pt idx="39">
                  <c:v>322.19880000000001</c:v>
                </c:pt>
              </c:numCache>
            </c:numRef>
          </c:yVal>
          <c:bubbleSize>
            <c:numRef>
              <c:f>港湾!$D$47:$D$86</c:f>
              <c:numCache>
                <c:formatCode>#,##0_);[Red]\(#,##0\)</c:formatCode>
                <c:ptCount val="40"/>
                <c:pt idx="0">
                  <c:v>1414</c:v>
                </c:pt>
                <c:pt idx="1">
                  <c:v>2583</c:v>
                </c:pt>
                <c:pt idx="2">
                  <c:v>8809</c:v>
                </c:pt>
                <c:pt idx="3">
                  <c:v>5466</c:v>
                </c:pt>
                <c:pt idx="4">
                  <c:v>925</c:v>
                </c:pt>
                <c:pt idx="5">
                  <c:v>1358</c:v>
                </c:pt>
                <c:pt idx="6">
                  <c:v>5104</c:v>
                </c:pt>
                <c:pt idx="7">
                  <c:v>815</c:v>
                </c:pt>
                <c:pt idx="8">
                  <c:v>1327</c:v>
                </c:pt>
                <c:pt idx="9">
                  <c:v>1748</c:v>
                </c:pt>
                <c:pt idx="10">
                  <c:v>1135</c:v>
                </c:pt>
                <c:pt idx="11">
                  <c:v>1073</c:v>
                </c:pt>
                <c:pt idx="12">
                  <c:v>1602</c:v>
                </c:pt>
                <c:pt idx="13">
                  <c:v>2860</c:v>
                </c:pt>
                <c:pt idx="14">
                  <c:v>6259</c:v>
                </c:pt>
                <c:pt idx="15">
                  <c:v>13921</c:v>
                </c:pt>
                <c:pt idx="16">
                  <c:v>9198</c:v>
                </c:pt>
                <c:pt idx="17">
                  <c:v>3644</c:v>
                </c:pt>
                <c:pt idx="18">
                  <c:v>7552</c:v>
                </c:pt>
                <c:pt idx="19">
                  <c:v>1781</c:v>
                </c:pt>
                <c:pt idx="20">
                  <c:v>5250</c:v>
                </c:pt>
                <c:pt idx="21">
                  <c:v>1044</c:v>
                </c:pt>
                <c:pt idx="22">
                  <c:v>1138</c:v>
                </c:pt>
                <c:pt idx="23">
                  <c:v>768</c:v>
                </c:pt>
                <c:pt idx="24">
                  <c:v>556</c:v>
                </c:pt>
                <c:pt idx="25">
                  <c:v>674</c:v>
                </c:pt>
                <c:pt idx="26">
                  <c:v>1890</c:v>
                </c:pt>
                <c:pt idx="27">
                  <c:v>2804</c:v>
                </c:pt>
                <c:pt idx="28">
                  <c:v>728</c:v>
                </c:pt>
                <c:pt idx="29">
                  <c:v>956</c:v>
                </c:pt>
                <c:pt idx="30">
                  <c:v>1339</c:v>
                </c:pt>
                <c:pt idx="31">
                  <c:v>698</c:v>
                </c:pt>
                <c:pt idx="32">
                  <c:v>1453</c:v>
                </c:pt>
                <c:pt idx="33">
                  <c:v>1246</c:v>
                </c:pt>
                <c:pt idx="34">
                  <c:v>1227</c:v>
                </c:pt>
                <c:pt idx="35">
                  <c:v>2306</c:v>
                </c:pt>
                <c:pt idx="36">
                  <c:v>966</c:v>
                </c:pt>
                <c:pt idx="37">
                  <c:v>1078</c:v>
                </c:pt>
                <c:pt idx="38">
                  <c:v>1846</c:v>
                </c:pt>
                <c:pt idx="39">
                  <c:v>2223</c:v>
                </c:pt>
              </c:numCache>
            </c:numRef>
          </c:bubbleSize>
          <c:bubble3D val="0"/>
          <c:extLst>
            <c:ext xmlns:c16="http://schemas.microsoft.com/office/drawing/2014/chart" uri="{C3380CC4-5D6E-409C-BE32-E72D297353CC}">
              <c16:uniqueId val="{0000002E-893A-4FFA-91AD-E7EF8BC34480}"/>
            </c:ext>
          </c:extLst>
        </c:ser>
        <c:dLbls>
          <c:showLegendKey val="0"/>
          <c:showVal val="0"/>
          <c:showCatName val="0"/>
          <c:showSerName val="0"/>
          <c:showPercent val="0"/>
          <c:showBubbleSize val="0"/>
        </c:dLbls>
        <c:bubbleScale val="100"/>
        <c:showNegBubbles val="0"/>
        <c:sizeRepresents val="w"/>
        <c:axId val="822984623"/>
        <c:axId val="822985103"/>
      </c:bubbleChart>
      <c:valAx>
        <c:axId val="822984623"/>
        <c:scaling>
          <c:orientation val="minMax"/>
          <c:max val="45000"/>
          <c:min val="0"/>
        </c:scaling>
        <c:delete val="0"/>
        <c:axPos val="b"/>
        <c:majorGridlines>
          <c:spPr>
            <a:ln>
              <a:solidFill>
                <a:schemeClr val="bg1">
                  <a:lumMod val="85000"/>
                </a:schemeClr>
              </a:solidFill>
            </a:ln>
          </c:spPr>
        </c:majorGridlines>
        <c:numFmt formatCode="#,##0_);[Red]\(#,##0\)" sourceLinked="1"/>
        <c:majorTickMark val="none"/>
        <c:minorTickMark val="none"/>
        <c:tickLblPos val="nextTo"/>
        <c:spPr>
          <a:ln>
            <a:solidFill>
              <a:sysClr val="windowText" lastClr="000000"/>
            </a:solidFill>
          </a:ln>
        </c:spPr>
        <c:txPr>
          <a:bodyPr/>
          <a:lstStyle/>
          <a:p>
            <a:pPr>
              <a:defRPr b="1"/>
            </a:pPr>
            <a:endParaRPr lang="ja-JP"/>
          </a:p>
        </c:txPr>
        <c:crossAx val="822985103"/>
        <c:crosses val="autoZero"/>
        <c:crossBetween val="midCat"/>
        <c:majorUnit val="10000"/>
      </c:valAx>
      <c:valAx>
        <c:axId val="822985103"/>
        <c:scaling>
          <c:orientation val="minMax"/>
          <c:min val="0"/>
        </c:scaling>
        <c:delete val="0"/>
        <c:axPos val="l"/>
        <c:majorGridlines>
          <c:spPr>
            <a:ln>
              <a:solidFill>
                <a:schemeClr val="bg1">
                  <a:lumMod val="85000"/>
                </a:schemeClr>
              </a:solidFill>
            </a:ln>
          </c:spPr>
        </c:majorGridlines>
        <c:numFmt formatCode="#,##0_);[Red]\(#,##0\)" sourceLinked="1"/>
        <c:majorTickMark val="none"/>
        <c:minorTickMark val="none"/>
        <c:tickLblPos val="nextTo"/>
        <c:spPr>
          <a:ln>
            <a:solidFill>
              <a:sysClr val="windowText" lastClr="000000"/>
            </a:solidFill>
          </a:ln>
        </c:spPr>
        <c:txPr>
          <a:bodyPr/>
          <a:lstStyle/>
          <a:p>
            <a:pPr>
              <a:defRPr b="1"/>
            </a:pPr>
            <a:endParaRPr lang="ja-JP"/>
          </a:p>
        </c:txPr>
        <c:crossAx val="822984623"/>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8475"/>
          </a:xfrm>
          <a:prstGeom prst="rect">
            <a:avLst/>
          </a:prstGeom>
        </p:spPr>
        <p:txBody>
          <a:bodyPr vert="horz" lIns="91432" tIns="45716" rIns="91432" bIns="45716" rtlCol="0"/>
          <a:lstStyle>
            <a:lvl1pPr algn="r">
              <a:defRPr sz="1200"/>
            </a:lvl1pPr>
          </a:lstStyle>
          <a:p>
            <a:fld id="{834931CC-BE6F-4DDA-AE4E-E11EA43A026F}"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32" tIns="45716" rIns="91432" bIns="45716" rtlCol="0" anchor="b"/>
          <a:lstStyle>
            <a:lvl1pPr algn="r">
              <a:defRPr sz="1200"/>
            </a:lvl1pPr>
          </a:lstStyle>
          <a:p>
            <a:fld id="{605F6330-2668-437A-BB73-C9688B131B5E}" type="slidenum">
              <a:rPr kumimoji="1" lang="ja-JP" altLang="en-US" smtClean="0"/>
              <a:t>‹#›</a:t>
            </a:fld>
            <a:endParaRPr kumimoji="1" lang="ja-JP" altLang="en-US"/>
          </a:p>
        </p:txBody>
      </p:sp>
    </p:spTree>
    <p:extLst>
      <p:ext uri="{BB962C8B-B14F-4D97-AF65-F5344CB8AC3E}">
        <p14:creationId xmlns:p14="http://schemas.microsoft.com/office/powerpoint/2010/main" val="1484246010"/>
      </p:ext>
    </p:extLst>
  </p:cSld>
  <p:clrMap bg1="lt1" tx1="dk1" bg2="lt2" tx2="dk2" accent1="accent1" accent2="accent2" accent3="accent3" accent4="accent4" accent5="accent5" accent6="accent6" hlink="hlink" folHlink="folHlink"/>
  <p:notesStyle>
    <a:lvl1pPr marL="0" algn="l" defTabSz="914271" rtl="0" eaLnBrk="1" latinLnBrk="0" hangingPunct="1">
      <a:defRPr kumimoji="1" sz="1200" kern="1200">
        <a:solidFill>
          <a:schemeClr val="tx1"/>
        </a:solidFill>
        <a:latin typeface="+mn-lt"/>
        <a:ea typeface="+mn-ea"/>
        <a:cs typeface="+mn-cs"/>
      </a:defRPr>
    </a:lvl1pPr>
    <a:lvl2pPr marL="457134" algn="l" defTabSz="914271" rtl="0" eaLnBrk="1" latinLnBrk="0" hangingPunct="1">
      <a:defRPr kumimoji="1" sz="1200" kern="1200">
        <a:solidFill>
          <a:schemeClr val="tx1"/>
        </a:solidFill>
        <a:latin typeface="+mn-lt"/>
        <a:ea typeface="+mn-ea"/>
        <a:cs typeface="+mn-cs"/>
      </a:defRPr>
    </a:lvl2pPr>
    <a:lvl3pPr marL="914271" algn="l" defTabSz="914271" rtl="0" eaLnBrk="1" latinLnBrk="0" hangingPunct="1">
      <a:defRPr kumimoji="1" sz="1200" kern="1200">
        <a:solidFill>
          <a:schemeClr val="tx1"/>
        </a:solidFill>
        <a:latin typeface="+mn-lt"/>
        <a:ea typeface="+mn-ea"/>
        <a:cs typeface="+mn-cs"/>
      </a:defRPr>
    </a:lvl3pPr>
    <a:lvl4pPr marL="1371406" algn="l" defTabSz="914271" rtl="0" eaLnBrk="1" latinLnBrk="0" hangingPunct="1">
      <a:defRPr kumimoji="1" sz="1200" kern="1200">
        <a:solidFill>
          <a:schemeClr val="tx1"/>
        </a:solidFill>
        <a:latin typeface="+mn-lt"/>
        <a:ea typeface="+mn-ea"/>
        <a:cs typeface="+mn-cs"/>
      </a:defRPr>
    </a:lvl4pPr>
    <a:lvl5pPr marL="1828542" algn="l" defTabSz="914271" rtl="0" eaLnBrk="1" latinLnBrk="0" hangingPunct="1">
      <a:defRPr kumimoji="1" sz="1200" kern="1200">
        <a:solidFill>
          <a:schemeClr val="tx1"/>
        </a:solidFill>
        <a:latin typeface="+mn-lt"/>
        <a:ea typeface="+mn-ea"/>
        <a:cs typeface="+mn-cs"/>
      </a:defRPr>
    </a:lvl5pPr>
    <a:lvl6pPr marL="2285676" algn="l" defTabSz="914271" rtl="0" eaLnBrk="1" latinLnBrk="0" hangingPunct="1">
      <a:defRPr kumimoji="1" sz="1200" kern="1200">
        <a:solidFill>
          <a:schemeClr val="tx1"/>
        </a:solidFill>
        <a:latin typeface="+mn-lt"/>
        <a:ea typeface="+mn-ea"/>
        <a:cs typeface="+mn-cs"/>
      </a:defRPr>
    </a:lvl6pPr>
    <a:lvl7pPr marL="2742810" algn="l" defTabSz="914271" rtl="0" eaLnBrk="1" latinLnBrk="0" hangingPunct="1">
      <a:defRPr kumimoji="1" sz="1200" kern="1200">
        <a:solidFill>
          <a:schemeClr val="tx1"/>
        </a:solidFill>
        <a:latin typeface="+mn-lt"/>
        <a:ea typeface="+mn-ea"/>
        <a:cs typeface="+mn-cs"/>
      </a:defRPr>
    </a:lvl7pPr>
    <a:lvl8pPr marL="3199947" algn="l" defTabSz="914271" rtl="0" eaLnBrk="1" latinLnBrk="0" hangingPunct="1">
      <a:defRPr kumimoji="1" sz="1200" kern="1200">
        <a:solidFill>
          <a:schemeClr val="tx1"/>
        </a:solidFill>
        <a:latin typeface="+mn-lt"/>
        <a:ea typeface="+mn-ea"/>
        <a:cs typeface="+mn-cs"/>
      </a:defRPr>
    </a:lvl8pPr>
    <a:lvl9pPr marL="3657082" algn="l" defTabSz="914271"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D30BF82-A36F-64B1-C6A8-EFF6231575CD}"/>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dirty="0"/>
          </a:p>
        </p:txBody>
      </p:sp>
      <p:sp>
        <p:nvSpPr>
          <p:cNvPr id="4" name="ホームベース 7">
            <a:extLst>
              <a:ext uri="{FF2B5EF4-FFF2-40B4-BE49-F238E27FC236}">
                <a16:creationId xmlns:a16="http://schemas.microsoft.com/office/drawing/2014/main" id="{2F62945F-C699-9066-61F9-BFA4FFCE97F3}"/>
              </a:ext>
            </a:extLst>
          </p:cNvPr>
          <p:cNvSpPr/>
          <p:nvPr userDrawn="1"/>
        </p:nvSpPr>
        <p:spPr>
          <a:xfrm>
            <a:off x="0" y="21176"/>
            <a:ext cx="12192000" cy="365125"/>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algn="ctr">
              <a:defRPr/>
            </a:pPr>
            <a:endParaRPr kumimoji="1" lang="ja-JP" altLang="en-US" b="0" dirty="0">
              <a:solidFill>
                <a:schemeClr val="bg1"/>
              </a:solidFill>
              <a:latin typeface="BIZ UDゴシック" panose="020B0400000000000000" pitchFamily="49" charset="-128"/>
              <a:ea typeface="BIZ UDゴシック" panose="020B0400000000000000" pitchFamily="49" charset="-128"/>
            </a:endParaRPr>
          </a:p>
        </p:txBody>
      </p:sp>
      <p:sp>
        <p:nvSpPr>
          <p:cNvPr id="9" name="Title 1">
            <a:extLst>
              <a:ext uri="{FF2B5EF4-FFF2-40B4-BE49-F238E27FC236}">
                <a16:creationId xmlns:a16="http://schemas.microsoft.com/office/drawing/2014/main" id="{AC72914C-9B8F-D00D-9EBD-AC1162783800}"/>
              </a:ext>
            </a:extLst>
          </p:cNvPr>
          <p:cNvSpPr>
            <a:spLocks noGrp="1"/>
          </p:cNvSpPr>
          <p:nvPr>
            <p:ph type="title" hasCustomPrompt="1"/>
          </p:nvPr>
        </p:nvSpPr>
        <p:spPr>
          <a:xfrm>
            <a:off x="304800" y="22210"/>
            <a:ext cx="11582402" cy="349577"/>
          </a:xfrm>
          <a:prstGeom prst="rect">
            <a:avLst/>
          </a:prstGeom>
        </p:spPr>
        <p:txBody>
          <a:bodyPr anchor="ctr"/>
          <a:lstStyle>
            <a:lvl1pPr>
              <a:defRPr sz="1800" b="1">
                <a:solidFill>
                  <a:schemeClr val="bg1"/>
                </a:solidFill>
                <a:latin typeface="BIZ UDゴシック" panose="020B0400000000000000" pitchFamily="49" charset="-128"/>
                <a:ea typeface="BIZ UDゴシック" panose="020B0400000000000000" pitchFamily="49" charset="-128"/>
              </a:defRPr>
            </a:lvl1pPr>
          </a:lstStyle>
          <a:p>
            <a:r>
              <a:rPr lang="ja-JP" altLang="en-US" dirty="0"/>
              <a:t>表題</a:t>
            </a:r>
            <a:endParaRPr lang="en-US" dirty="0"/>
          </a:p>
        </p:txBody>
      </p:sp>
      <p:sp>
        <p:nvSpPr>
          <p:cNvPr id="10" name="Content Placeholder 2">
            <a:extLst>
              <a:ext uri="{FF2B5EF4-FFF2-40B4-BE49-F238E27FC236}">
                <a16:creationId xmlns:a16="http://schemas.microsoft.com/office/drawing/2014/main" id="{E8BDD5DB-B7E0-D03D-ADB1-1D5B50770A9D}"/>
              </a:ext>
            </a:extLst>
          </p:cNvPr>
          <p:cNvSpPr>
            <a:spLocks noGrp="1"/>
          </p:cNvSpPr>
          <p:nvPr>
            <p:ph idx="1"/>
          </p:nvPr>
        </p:nvSpPr>
        <p:spPr>
          <a:xfrm>
            <a:off x="507996" y="501764"/>
            <a:ext cx="11582403" cy="338554"/>
          </a:xfrm>
          <a:prstGeom prst="rect">
            <a:avLst/>
          </a:prstGeom>
        </p:spPr>
        <p:txBody>
          <a:bodyPr>
            <a:spAutoFit/>
          </a:bodyPr>
          <a:lstStyle>
            <a:lvl1pPr marL="228600" indent="-228600">
              <a:lnSpc>
                <a:spcPct val="100000"/>
              </a:lnSpc>
              <a:buFont typeface="Wingdings" panose="05000000000000000000" pitchFamily="2" charset="2"/>
              <a:buChar char="n"/>
              <a:defRPr sz="16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Tree>
    <p:extLst>
      <p:ext uri="{BB962C8B-B14F-4D97-AF65-F5344CB8AC3E}">
        <p14:creationId xmlns:p14="http://schemas.microsoft.com/office/powerpoint/2010/main" val="247988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6605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839791"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521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a:prstGeom prst="rect">
            <a:avLst/>
          </a:prstGeom>
        </p:spPr>
        <p:txBody>
          <a:bodyPr anchor="b"/>
          <a:lstStyle>
            <a:lvl1pPr>
              <a:defRPr sz="3200"/>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5183188" y="987428"/>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91"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8290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0909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103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5"/>
            <a:ext cx="2743200" cy="365125"/>
          </a:xfrm>
          <a:prstGeom prst="rect">
            <a:avLst/>
          </a:prstGeom>
        </p:spPr>
        <p:txBody>
          <a:bodyPr/>
          <a:lstStyle>
            <a:lvl1pPr algn="r">
              <a:defRPr sz="20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30427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D30BF82-A36F-64B1-C6A8-EFF6231575CD}"/>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dirty="0"/>
          </a:p>
        </p:txBody>
      </p:sp>
      <p:sp>
        <p:nvSpPr>
          <p:cNvPr id="9" name="Title 1">
            <a:extLst>
              <a:ext uri="{FF2B5EF4-FFF2-40B4-BE49-F238E27FC236}">
                <a16:creationId xmlns:a16="http://schemas.microsoft.com/office/drawing/2014/main" id="{AC72914C-9B8F-D00D-9EBD-AC1162783800}"/>
              </a:ext>
            </a:extLst>
          </p:cNvPr>
          <p:cNvSpPr>
            <a:spLocks noGrp="1"/>
          </p:cNvSpPr>
          <p:nvPr>
            <p:ph type="title" hasCustomPrompt="1"/>
          </p:nvPr>
        </p:nvSpPr>
        <p:spPr>
          <a:xfrm>
            <a:off x="507996" y="22210"/>
            <a:ext cx="11379206" cy="349577"/>
          </a:xfrm>
          <a:prstGeom prst="rect">
            <a:avLst/>
          </a:prstGeom>
        </p:spPr>
        <p:txBody>
          <a:bodyPr anchor="ctr"/>
          <a:lstStyle>
            <a:lvl1pPr>
              <a:defRPr sz="1800" b="1">
                <a:solidFill>
                  <a:schemeClr val="tx1"/>
                </a:solidFill>
                <a:latin typeface="BIZ UDゴシック" panose="020B0400000000000000" pitchFamily="49" charset="-128"/>
                <a:ea typeface="BIZ UDゴシック" panose="020B0400000000000000" pitchFamily="49" charset="-128"/>
              </a:defRPr>
            </a:lvl1pPr>
          </a:lstStyle>
          <a:p>
            <a:r>
              <a:rPr lang="ja-JP" altLang="en-US" dirty="0"/>
              <a:t>表題</a:t>
            </a:r>
            <a:endParaRPr lang="en-US" dirty="0"/>
          </a:p>
        </p:txBody>
      </p:sp>
      <p:sp>
        <p:nvSpPr>
          <p:cNvPr id="10" name="Content Placeholder 2">
            <a:extLst>
              <a:ext uri="{FF2B5EF4-FFF2-40B4-BE49-F238E27FC236}">
                <a16:creationId xmlns:a16="http://schemas.microsoft.com/office/drawing/2014/main" id="{E8BDD5DB-B7E0-D03D-ADB1-1D5B50770A9D}"/>
              </a:ext>
            </a:extLst>
          </p:cNvPr>
          <p:cNvSpPr>
            <a:spLocks noGrp="1"/>
          </p:cNvSpPr>
          <p:nvPr>
            <p:ph idx="1"/>
          </p:nvPr>
        </p:nvSpPr>
        <p:spPr>
          <a:xfrm>
            <a:off x="507996" y="501764"/>
            <a:ext cx="11582403" cy="307777"/>
          </a:xfrm>
          <a:prstGeom prst="rect">
            <a:avLst/>
          </a:prstGeom>
        </p:spPr>
        <p:txBody>
          <a:bodyPr>
            <a:spAutoFit/>
          </a:bodyPr>
          <a:lstStyle>
            <a:lvl1pPr marL="285750" indent="-285750">
              <a:lnSpc>
                <a:spcPct val="100000"/>
              </a:lnSpc>
              <a:buFont typeface="Arial" panose="020B0604020202020204" pitchFamily="34" charset="0"/>
              <a:buChar char="•"/>
              <a:defRPr sz="14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
        <p:nvSpPr>
          <p:cNvPr id="2" name="正方形/長方形 1">
            <a:extLst>
              <a:ext uri="{FF2B5EF4-FFF2-40B4-BE49-F238E27FC236}">
                <a16:creationId xmlns:a16="http://schemas.microsoft.com/office/drawing/2014/main" id="{5C12F19E-96B7-3853-5F58-6992541E9A6D}"/>
              </a:ext>
            </a:extLst>
          </p:cNvPr>
          <p:cNvSpPr/>
          <p:nvPr userDrawn="1"/>
        </p:nvSpPr>
        <p:spPr>
          <a:xfrm>
            <a:off x="0" y="81888"/>
            <a:ext cx="423081" cy="191068"/>
          </a:xfrm>
          <a:prstGeom prst="rect">
            <a:avLst/>
          </a:prstGeom>
          <a:gradFill flip="none" rotWithShape="1">
            <a:gsLst>
              <a:gs pos="0">
                <a:schemeClr val="accent5">
                  <a:lumMod val="60000"/>
                  <a:lumOff val="40000"/>
                </a:schemeClr>
              </a:gs>
              <a:gs pos="16000">
                <a:schemeClr val="accent1">
                  <a:lumMod val="45000"/>
                  <a:lumOff val="55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599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D7CE0-81E5-88BB-DA42-2E5A7DB2AD4D}"/>
              </a:ext>
            </a:extLst>
          </p:cNvPr>
          <p:cNvSpPr>
            <a:spLocks noGrp="1"/>
          </p:cNvSpPr>
          <p:nvPr>
            <p:ph type="title"/>
          </p:nvPr>
        </p:nvSpPr>
        <p:spPr>
          <a:xfrm>
            <a:off x="0" y="0"/>
            <a:ext cx="12192000" cy="580571"/>
          </a:xfrm>
          <a:prstGeom prst="rect">
            <a:avLst/>
          </a:prstGeom>
          <a:gradFill>
            <a:gsLst>
              <a:gs pos="0">
                <a:srgbClr val="44546A"/>
              </a:gs>
              <a:gs pos="100000">
                <a:srgbClr val="44546A">
                  <a:lumMod val="60000"/>
                  <a:lumOff val="40000"/>
                </a:srgbClr>
              </a:gs>
            </a:gsLst>
            <a:lin ang="0" scaled="1"/>
          </a:gradFill>
        </p:spPr>
        <p:txBody>
          <a:bodyPr anchor="ctr"/>
          <a:lstStyle>
            <a:lvl1pPr>
              <a:defRPr sz="1800" b="1">
                <a:solidFill>
                  <a:schemeClr val="bg1"/>
                </a:solidFill>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84704507-BE0C-3EAD-1983-D7529451DCFA}"/>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a:p>
        </p:txBody>
      </p:sp>
      <p:sp>
        <p:nvSpPr>
          <p:cNvPr id="4" name="Content Placeholder 2">
            <a:extLst>
              <a:ext uri="{FF2B5EF4-FFF2-40B4-BE49-F238E27FC236}">
                <a16:creationId xmlns:a16="http://schemas.microsoft.com/office/drawing/2014/main" id="{FA804B1C-750B-547E-109C-F513E2785D26}"/>
              </a:ext>
            </a:extLst>
          </p:cNvPr>
          <p:cNvSpPr>
            <a:spLocks noGrp="1"/>
          </p:cNvSpPr>
          <p:nvPr>
            <p:ph idx="1"/>
          </p:nvPr>
        </p:nvSpPr>
        <p:spPr>
          <a:xfrm>
            <a:off x="507996" y="758981"/>
            <a:ext cx="11582403" cy="313932"/>
          </a:xfrm>
          <a:prstGeom prst="rect">
            <a:avLst/>
          </a:prstGeom>
        </p:spPr>
        <p:txBody>
          <a:bodyPr>
            <a:spAutoFit/>
          </a:bodyPr>
          <a:lstStyle>
            <a:lvl1pPr>
              <a:defRPr sz="16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Tree>
    <p:extLst>
      <p:ext uri="{BB962C8B-B14F-4D97-AF65-F5344CB8AC3E}">
        <p14:creationId xmlns:p14="http://schemas.microsoft.com/office/powerpoint/2010/main" val="333226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119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9074727" y="6356353"/>
            <a:ext cx="2743200" cy="365125"/>
          </a:xfrm>
          <a:prstGeom prst="rect">
            <a:avLst/>
          </a:prstGeo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425183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4141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6937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5605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3"/>
            <a:ext cx="27432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909179412"/>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theme/theme1.xml" Type="http://schemas.openxmlformats.org/officeDocument/2006/relationships/theme"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14F30FD-3EB4-C18F-B5FE-1D5D866EDC9D}"/>
              </a:ext>
            </a:extLst>
          </p:cNvPr>
          <p:cNvSpPr>
            <a:spLocks noGrp="1"/>
          </p:cNvSpPr>
          <p:nvPr>
            <p:ph type="sldNum" sz="quarter" idx="4"/>
          </p:nvPr>
        </p:nvSpPr>
        <p:spPr>
          <a:xfrm>
            <a:off x="9448800" y="6342499"/>
            <a:ext cx="2743200" cy="365125"/>
          </a:xfrm>
          <a:prstGeom prst="rect">
            <a:avLst/>
          </a:prstGeom>
        </p:spPr>
        <p:txBody>
          <a:bodyPr vert="horz" lIns="91440" tIns="45720" rIns="91440" bIns="45720" rtlCol="0" anchor="ctr"/>
          <a:lstStyle>
            <a:lvl1pPr algn="r">
              <a:defRPr sz="1800" b="1">
                <a:solidFill>
                  <a:schemeClr val="tx1"/>
                </a:solidFill>
                <a:latin typeface="BIZ UDPゴシック" panose="020B0400000000000000" pitchFamily="50" charset="-128"/>
                <a:ea typeface="BIZ UDPゴシック" panose="020B0400000000000000" pitchFamily="50" charset="-128"/>
              </a:defRPr>
            </a:lvl1pPr>
          </a:lstStyle>
          <a:p>
            <a:fld id="{D687FDCD-7579-4A71-8560-AB57563AEE7A}" type="slidenum">
              <a:rPr kumimoji="1" lang="ja-JP" altLang="en-US" smtClean="0"/>
              <a:pPr/>
              <a:t>‹#›</a:t>
            </a:fld>
            <a:endParaRPr kumimoji="1" lang="ja-JP" altLang="en-US"/>
          </a:p>
        </p:txBody>
      </p:sp>
    </p:spTree>
    <p:extLst>
      <p:ext uri="{BB962C8B-B14F-4D97-AF65-F5344CB8AC3E}">
        <p14:creationId xmlns:p14="http://schemas.microsoft.com/office/powerpoint/2010/main" val="1896380083"/>
      </p:ext>
    </p:extLst>
  </p:cSld>
  <p:clrMap bg1="lt1" tx1="dk1" bg2="lt2" tx2="dk2" accent1="accent1" accent2="accent2" accent3="accent3" accent4="accent4" accent5="accent5" accent6="accent6" hlink="hlink" folHlink="folHlink"/>
  <p:sldLayoutIdLst>
    <p:sldLayoutId id="2147483722" r:id="rId1"/>
    <p:sldLayoutId id="2147483725" r:id="rId2"/>
    <p:sldLayoutId id="2147483723"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4.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3.xml.rels><?xml version="1.0" encoding="UTF-8" ?><Relationships xmlns="http://schemas.openxmlformats.org/package/2006/relationships"><Relationship Target="../charts/chart1.xml" Type="http://schemas.openxmlformats.org/officeDocument/2006/relationships/chart"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charts/chart2.xml" Type="http://schemas.openxmlformats.org/officeDocument/2006/relationships/chart"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10.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10.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3.jpeg" Type="http://schemas.openxmlformats.org/officeDocument/2006/relationships/image" Id="rId3"></Relationship><Relationship Target="../media/image2.png" Type="http://schemas.openxmlformats.org/officeDocument/2006/relationships/image" Id="rId2"></Relationship><Relationship Target="../slideLayouts/slideLayout3.xml" Type="http://schemas.openxmlformats.org/officeDocument/2006/relationships/slideLayout" Id="rId1"></Relationship><Relationship Target="../media/image5.png" Type="http://schemas.openxmlformats.org/officeDocument/2006/relationships/image" Id="rId5"></Relationship><Relationship Target="../media/image4.png" Type="http://schemas.openxmlformats.org/officeDocument/2006/relationships/image" Id="rId4"></Relationship></Relationships>
</file>

<file path=ppt/slides/_rels/slide19.xml.rels><?xml version="1.0" encoding="UTF-8" ?><Relationships xmlns="http://schemas.openxmlformats.org/package/2006/relationships"><Relationship TargetMode="External" Target="https://www.soumu.go.jp/main_content/000813721.pdf" Type="http://schemas.openxmlformats.org/officeDocument/2006/relationships/hyperlink" Id="rId2"></Relationship><Relationship Target="../slideLayouts/slideLayout3.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0.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6.png" Type="http://schemas.openxmlformats.org/officeDocument/2006/relationships/image" Id="rId2"></Relationship><Relationship Target="../slideLayouts/slideLayout3.xml" Type="http://schemas.openxmlformats.org/officeDocument/2006/relationships/slideLayout" Id="rId1"></Relationship></Relationships>
</file>

<file path=ppt/slides/_rels/slide21.xml.rels><?xml version="1.0" encoding="UTF-8" ?><Relationships xmlns="http://schemas.openxmlformats.org/package/2006/relationships"><Relationship TargetMode="External" Target="https://dl.ndl.go.jp/view/download/digidepo_10258432_po_02700104.pdf?contentNo=1" Type="http://schemas.openxmlformats.org/officeDocument/2006/relationships/hyperlink" Id="rId2"></Relationship><Relationship Target="../slideLayouts/slideLayout3.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3.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4.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7.png" Type="http://schemas.openxmlformats.org/officeDocument/2006/relationships/image" Id="rId2"></Relationship><Relationship Target="../slideLayouts/slideLayout3.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png" Type="http://schemas.openxmlformats.org/officeDocument/2006/relationships/image" Id="rId2"></Relationship><Relationship Target="../slideLayouts/slideLayout1.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10.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4077" y="2583266"/>
            <a:ext cx="11383617" cy="1059759"/>
          </a:xfrm>
        </p:spPr>
        <p:txBody>
          <a:bodyPr>
            <a:normAutofit/>
          </a:bodyPr>
          <a:lstStyle/>
          <a:p>
            <a:pPr>
              <a:lnSpc>
                <a:spcPts val="3321"/>
              </a:lnSpc>
              <a:spcBef>
                <a:spcPts val="1139"/>
              </a:spcBef>
            </a:pPr>
            <a:r>
              <a:rPr lang="ja-JP" altLang="en-US" sz="28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国への働きかけに向けた副首都化を後押しする仕組みについて</a:t>
            </a:r>
          </a:p>
        </p:txBody>
      </p:sp>
      <p:sp>
        <p:nvSpPr>
          <p:cNvPr id="5" name="サブタイトル 4"/>
          <p:cNvSpPr>
            <a:spLocks noGrp="1"/>
          </p:cNvSpPr>
          <p:nvPr>
            <p:ph type="subTitle" idx="1"/>
          </p:nvPr>
        </p:nvSpPr>
        <p:spPr>
          <a:xfrm>
            <a:off x="384312" y="5576656"/>
            <a:ext cx="11383618" cy="369458"/>
          </a:xfrm>
        </p:spPr>
        <p:txBody>
          <a:bodyPr>
            <a:noAutofit/>
          </a:bodyPr>
          <a:lstStyle/>
          <a:p>
            <a:r>
              <a:rPr lang="ja-JP" altLang="en-US"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384314" y="199245"/>
            <a:ext cx="11383618"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709" dirty="0">
              <a:solidFill>
                <a:prstClr val="white"/>
              </a:solidFill>
              <a:latin typeface="Meiryo UI" panose="020B0604030504040204" pitchFamily="50" charset="-128"/>
              <a:ea typeface="Meiryo UI" panose="020B0604030504040204" pitchFamily="50" charset="-128"/>
            </a:endParaRPr>
          </a:p>
        </p:txBody>
      </p:sp>
      <p:cxnSp>
        <p:nvCxnSpPr>
          <p:cNvPr id="6" name="直線コネクタ 5"/>
          <p:cNvCxnSpPr>
            <a:cxnSpLocks/>
          </p:cNvCxnSpPr>
          <p:nvPr/>
        </p:nvCxnSpPr>
        <p:spPr>
          <a:xfrm>
            <a:off x="384320" y="3700014"/>
            <a:ext cx="113836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267200" y="568703"/>
            <a:ext cx="7500730" cy="502702"/>
          </a:xfrm>
          <a:prstGeom prst="rect">
            <a:avLst/>
          </a:prstGeom>
          <a:noFill/>
        </p:spPr>
        <p:txBody>
          <a:bodyPr wrap="square" rtlCol="0">
            <a:spAutoFit/>
          </a:bodyPr>
          <a:lstStyle/>
          <a:p>
            <a:pPr algn="r">
              <a:lnSpc>
                <a:spcPts val="1600"/>
              </a:lnSpc>
              <a:defRPr/>
            </a:pPr>
            <a:r>
              <a:rPr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2024</a:t>
            </a:r>
            <a:r>
              <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８</a:t>
            </a:r>
            <a:r>
              <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７</a:t>
            </a:r>
            <a:endPar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r">
              <a:lnSpc>
                <a:spcPts val="1600"/>
              </a:lnSpc>
              <a:defRPr/>
            </a:pPr>
            <a:r>
              <a:rPr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第９回 国への働きかけに向けた副首都化を後押しする仕組みづくりに関する意見交換会</a:t>
            </a:r>
            <a:endPar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10079802" y="1122369"/>
            <a:ext cx="1688135" cy="618087"/>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defRPr/>
            </a:pPr>
            <a:r>
              <a:rPr kumimoji="1" lang="ja-JP" altLang="en-US"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資料１</a:t>
            </a:r>
            <a:endParaRPr kumimoji="1" lang="en-US" altLang="ja-JP"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2073E34-086F-EA08-278A-AE5541FE5DB9}"/>
              </a:ext>
            </a:extLst>
          </p:cNvPr>
          <p:cNvGraphicFramePr>
            <a:graphicFrameLocks noGrp="1"/>
          </p:cNvGraphicFramePr>
          <p:nvPr>
            <p:extLst>
              <p:ext uri="{D42A27DB-BD31-4B8C-83A1-F6EECF244321}">
                <p14:modId xmlns:p14="http://schemas.microsoft.com/office/powerpoint/2010/main" val="161402963"/>
              </p:ext>
            </p:extLst>
          </p:nvPr>
        </p:nvGraphicFramePr>
        <p:xfrm>
          <a:off x="675250" y="1805497"/>
          <a:ext cx="11190495" cy="3642837"/>
        </p:xfrm>
        <a:graphic>
          <a:graphicData uri="http://schemas.openxmlformats.org/drawingml/2006/table">
            <a:tbl>
              <a:tblPr firstRow="1" bandRow="1">
                <a:tableStyleId>{5940675A-B579-460E-94D1-54222C63F5DA}</a:tableStyleId>
              </a:tblPr>
              <a:tblGrid>
                <a:gridCol w="553514">
                  <a:extLst>
                    <a:ext uri="{9D8B030D-6E8A-4147-A177-3AD203B41FA5}">
                      <a16:colId xmlns:a16="http://schemas.microsoft.com/office/drawing/2014/main" val="2895135371"/>
                    </a:ext>
                  </a:extLst>
                </a:gridCol>
                <a:gridCol w="10636981">
                  <a:extLst>
                    <a:ext uri="{9D8B030D-6E8A-4147-A177-3AD203B41FA5}">
                      <a16:colId xmlns:a16="http://schemas.microsoft.com/office/drawing/2014/main" val="1057802012"/>
                    </a:ext>
                  </a:extLst>
                </a:gridCol>
              </a:tblGrid>
              <a:tr h="0">
                <a:tc gridSpan="2">
                  <a:txBody>
                    <a:bodyPr/>
                    <a:lstStyle/>
                    <a:p>
                      <a:pPr>
                        <a:lnSpc>
                          <a:spcPct val="150000"/>
                        </a:lnSpc>
                        <a:spcBef>
                          <a:spcPts val="1200"/>
                        </a:spcBef>
                      </a:pPr>
                      <a:r>
                        <a:rPr kumimoji="1" lang="ja-JP" altLang="en-US" sz="1800" b="1" u="none" dirty="0">
                          <a:solidFill>
                            <a:srgbClr val="0070C0"/>
                          </a:solidFill>
                          <a:latin typeface="BIZ UDゴシック" panose="020B0400000000000000" pitchFamily="49" charset="-128"/>
                          <a:ea typeface="BIZ UDゴシック" panose="020B0400000000000000" pitchFamily="49" charset="-128"/>
                        </a:rPr>
                        <a:t>連携の仕組みの概要</a:t>
                      </a:r>
                    </a:p>
                  </a:txBody>
                  <a:tcPr marT="25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34996039"/>
                  </a:ext>
                </a:extLst>
              </a:tr>
              <a:tr h="1419708">
                <a:tc>
                  <a:txBody>
                    <a:bodyPr/>
                    <a:lstStyle/>
                    <a:p>
                      <a:pPr>
                        <a:lnSpc>
                          <a:spcPct val="150000"/>
                        </a:lnSpc>
                        <a:spcBef>
                          <a:spcPts val="1200"/>
                        </a:spcBef>
                      </a:pPr>
                      <a:endParaRPr kumimoji="1" lang="ja-JP" altLang="en-US" sz="1800" b="1" u="none"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000"/>
                        </a:lnSpc>
                        <a:spcBef>
                          <a:spcPts val="1800"/>
                        </a:spcBef>
                        <a:spcAft>
                          <a:spcPts val="0"/>
                        </a:spcAft>
                        <a:buClrTx/>
                        <a:buSzTx/>
                        <a:buFont typeface="Arial" panose="020B0604020202020204" pitchFamily="34" charset="0"/>
                        <a:buChar char="•"/>
                        <a:tabLst/>
                        <a:defRPr/>
                      </a:pPr>
                      <a:r>
                        <a:rPr kumimoji="1" lang="ja-JP" altLang="en-US" sz="1600" b="1" u="sng" dirty="0">
                          <a:latin typeface="BIZ UDゴシック" panose="020B0400000000000000" pitchFamily="49" charset="-128"/>
                          <a:ea typeface="BIZ UDゴシック" panose="020B0400000000000000" pitchFamily="49" charset="-128"/>
                        </a:rPr>
                        <a:t>広域政策を担う府県が中核</a:t>
                      </a:r>
                      <a:r>
                        <a:rPr kumimoji="1" lang="ja-JP" altLang="en-US" sz="1600" dirty="0">
                          <a:latin typeface="BIZ UDゴシック" panose="020B0400000000000000" pitchFamily="49" charset="-128"/>
                          <a:ea typeface="BIZ UDゴシック" panose="020B0400000000000000" pitchFamily="49" charset="-128"/>
                        </a:rPr>
                        <a:t>を担い、圏域内の市町村との連携（</a:t>
                      </a:r>
                      <a:r>
                        <a:rPr kumimoji="1" lang="ja-JP" altLang="en-US" sz="1600" b="1" u="sng" dirty="0">
                          <a:latin typeface="BIZ UDゴシック" panose="020B0400000000000000" pitchFamily="49" charset="-128"/>
                          <a:ea typeface="BIZ UDゴシック" panose="020B0400000000000000" pitchFamily="49" charset="-128"/>
                        </a:rPr>
                        <a:t>ネットワーク化）</a:t>
                      </a:r>
                      <a:r>
                        <a:rPr kumimoji="1" lang="ja-JP" altLang="en-US" sz="1600" dirty="0">
                          <a:latin typeface="BIZ UDゴシック" panose="020B0400000000000000" pitchFamily="49" charset="-128"/>
                          <a:ea typeface="BIZ UDゴシック" panose="020B0400000000000000" pitchFamily="49" charset="-128"/>
                        </a:rPr>
                        <a:t>により、都市圏の成長と発展に資する仕組み。</a:t>
                      </a:r>
                      <a:endParaRPr kumimoji="1" lang="en-US" altLang="ja-JP" sz="1600"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000"/>
                        </a:lnSpc>
                        <a:spcBef>
                          <a:spcPts val="1800"/>
                        </a:spcBef>
                        <a:spcAft>
                          <a:spcPts val="0"/>
                        </a:spcAft>
                        <a:buClrTx/>
                        <a:buSzTx/>
                        <a:buFont typeface="Arial" panose="020B0604020202020204" pitchFamily="34" charset="0"/>
                        <a:buChar char="•"/>
                        <a:tabLst/>
                        <a:defRPr/>
                      </a:pPr>
                      <a:r>
                        <a:rPr lang="ja-JP" altLang="en-US" sz="1600" b="1" u="sng" dirty="0">
                          <a:solidFill>
                            <a:schemeClr val="tx1"/>
                          </a:solidFill>
                          <a:latin typeface="BIZ UDゴシック" panose="020B0400000000000000" pitchFamily="49" charset="-128"/>
                          <a:ea typeface="BIZ UDゴシック" panose="020B0400000000000000" pitchFamily="49" charset="-128"/>
                        </a:rPr>
                        <a:t>核となる府県</a:t>
                      </a:r>
                      <a:r>
                        <a:rPr lang="ja-JP" altLang="en-US" sz="1600" b="0" u="none" dirty="0">
                          <a:solidFill>
                            <a:schemeClr val="tx1"/>
                          </a:solidFill>
                          <a:latin typeface="BIZ UDゴシック" panose="020B0400000000000000" pitchFamily="49" charset="-128"/>
                          <a:ea typeface="BIZ UDゴシック" panose="020B0400000000000000" pitchFamily="49" charset="-128"/>
                        </a:rPr>
                        <a:t>が、圏域内の市町村と連携して、圏域マネジメントを行う役割を担うことを「</a:t>
                      </a:r>
                      <a:r>
                        <a:rPr lang="ja-JP" altLang="en-US" sz="1600" b="1" u="sng" dirty="0">
                          <a:solidFill>
                            <a:schemeClr val="tx1"/>
                          </a:solidFill>
                          <a:latin typeface="BIZ UDゴシック" panose="020B0400000000000000" pitchFamily="49" charset="-128"/>
                          <a:ea typeface="BIZ UDゴシック" panose="020B0400000000000000" pitchFamily="49" charset="-128"/>
                        </a:rPr>
                        <a:t>宣言</a:t>
                      </a:r>
                      <a:r>
                        <a:rPr lang="ja-JP" altLang="en-US" sz="1600" b="0" u="none" dirty="0">
                          <a:solidFill>
                            <a:schemeClr val="tx1"/>
                          </a:solidFill>
                          <a:latin typeface="BIZ UDゴシック" panose="020B0400000000000000" pitchFamily="49" charset="-128"/>
                          <a:ea typeface="BIZ UDゴシック" panose="020B0400000000000000" pitchFamily="49" charset="-128"/>
                        </a:rPr>
                        <a:t>」。</a:t>
                      </a:r>
                    </a:p>
                    <a:p>
                      <a:pPr marL="171450" marR="0" lvl="0" indent="-171450" algn="l" defTabSz="914400" rtl="0" eaLnBrk="1" fontAlgn="auto" latinLnBrk="0" hangingPunct="1">
                        <a:lnSpc>
                          <a:spcPts val="2000"/>
                        </a:lnSpc>
                        <a:spcBef>
                          <a:spcPts val="1800"/>
                        </a:spcBef>
                        <a:spcAft>
                          <a:spcPts val="0"/>
                        </a:spcAft>
                        <a:buClrTx/>
                        <a:buSzTx/>
                        <a:buFont typeface="Arial" panose="020B0604020202020204" pitchFamily="34" charset="0"/>
                        <a:buChar char="•"/>
                        <a:tabLst/>
                        <a:defRPr/>
                      </a:pPr>
                      <a:r>
                        <a:rPr lang="ja-JP" altLang="en-US" sz="1600" b="0" u="none" dirty="0">
                          <a:solidFill>
                            <a:schemeClr val="tx1"/>
                          </a:solidFill>
                          <a:latin typeface="BIZ UDゴシック" panose="020B0400000000000000" pitchFamily="49" charset="-128"/>
                          <a:ea typeface="BIZ UDゴシック" panose="020B0400000000000000" pitchFamily="49" charset="-128"/>
                        </a:rPr>
                        <a:t>核となる府県は、宣言に記載した市町村と、連携する取組を定めた</a:t>
                      </a:r>
                      <a:r>
                        <a:rPr lang="ja-JP" altLang="en-US" sz="1600" b="1" u="sng" dirty="0">
                          <a:solidFill>
                            <a:schemeClr val="tx1"/>
                          </a:solidFill>
                          <a:latin typeface="BIZ UDゴシック" panose="020B0400000000000000" pitchFamily="49" charset="-128"/>
                          <a:ea typeface="BIZ UDゴシック" panose="020B0400000000000000" pitchFamily="49" charset="-128"/>
                        </a:rPr>
                        <a:t>「連携協約」（法に裏付けのある合意）を締結</a:t>
                      </a:r>
                      <a:r>
                        <a:rPr lang="ja-JP" altLang="en-US" sz="1600" b="0" u="none" dirty="0">
                          <a:solidFill>
                            <a:schemeClr val="tx1"/>
                          </a:solidFill>
                          <a:latin typeface="BIZ UDゴシック" panose="020B0400000000000000" pitchFamily="49" charset="-128"/>
                          <a:ea typeface="BIZ UDゴシック" panose="020B0400000000000000" pitchFamily="49" charset="-128"/>
                        </a:rPr>
                        <a:t>。これにより、各自治体は、締結した内容の政策を実行する義務を負う。</a:t>
                      </a:r>
                      <a:endParaRPr lang="en-US" altLang="ja-JP" sz="1600" b="0" u="none" dirty="0">
                        <a:solidFill>
                          <a:schemeClr val="tx1"/>
                        </a:solidFill>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000"/>
                        </a:lnSpc>
                        <a:spcBef>
                          <a:spcPts val="1800"/>
                        </a:spcBef>
                        <a:spcAft>
                          <a:spcPts val="0"/>
                        </a:spcAft>
                        <a:buClrTx/>
                        <a:buSzTx/>
                        <a:buFont typeface="Arial" panose="020B0604020202020204" pitchFamily="34" charset="0"/>
                        <a:buChar char="•"/>
                        <a:tabLst/>
                        <a:defRPr/>
                      </a:pPr>
                      <a:r>
                        <a:rPr lang="ja-JP" altLang="en-US" sz="1600" b="0" u="none" dirty="0">
                          <a:solidFill>
                            <a:schemeClr val="tx1"/>
                          </a:solidFill>
                          <a:latin typeface="BIZ UDゴシック" panose="020B0400000000000000" pitchFamily="49" charset="-128"/>
                          <a:ea typeface="BIZ UDゴシック" panose="020B0400000000000000" pitchFamily="49" charset="-128"/>
                        </a:rPr>
                        <a:t>連携協約の締結・変更・廃止には、</a:t>
                      </a:r>
                      <a:r>
                        <a:rPr lang="ja-JP" altLang="en-US" sz="1600" b="1" u="sng" dirty="0">
                          <a:solidFill>
                            <a:schemeClr val="tx1"/>
                          </a:solidFill>
                          <a:latin typeface="BIZ UDゴシック" panose="020B0400000000000000" pitchFamily="49" charset="-128"/>
                          <a:ea typeface="BIZ UDゴシック" panose="020B0400000000000000" pitchFamily="49" charset="-128"/>
                        </a:rPr>
                        <a:t>関係自治体の議会の議決を必要</a:t>
                      </a:r>
                      <a:r>
                        <a:rPr lang="ja-JP" altLang="en-US" sz="1600" b="0" u="none" dirty="0">
                          <a:solidFill>
                            <a:schemeClr val="tx1"/>
                          </a:solidFill>
                          <a:latin typeface="BIZ UDゴシック" panose="020B0400000000000000" pitchFamily="49" charset="-128"/>
                          <a:ea typeface="BIZ UDゴシック" panose="020B0400000000000000" pitchFamily="49" charset="-128"/>
                        </a:rPr>
                        <a:t>とする。</a:t>
                      </a:r>
                    </a:p>
                    <a:p>
                      <a:pPr marL="171450" marR="0" lvl="0" indent="-171450" algn="l" defTabSz="914400" rtl="0" eaLnBrk="1" fontAlgn="auto" latinLnBrk="0" hangingPunct="1">
                        <a:lnSpc>
                          <a:spcPts val="2000"/>
                        </a:lnSpc>
                        <a:spcBef>
                          <a:spcPts val="1800"/>
                        </a:spcBef>
                        <a:spcAft>
                          <a:spcPts val="0"/>
                        </a:spcAft>
                        <a:buClrTx/>
                        <a:buSzTx/>
                        <a:buFont typeface="Arial" panose="020B0604020202020204" pitchFamily="34" charset="0"/>
                        <a:buChar char="•"/>
                        <a:tabLst/>
                        <a:defRPr/>
                      </a:pPr>
                      <a:r>
                        <a:rPr lang="ja-JP" altLang="en-US" sz="1600" b="0" u="none" dirty="0">
                          <a:solidFill>
                            <a:schemeClr val="tx1"/>
                          </a:solidFill>
                          <a:latin typeface="BIZ UDゴシック" panose="020B0400000000000000" pitchFamily="49" charset="-128"/>
                          <a:ea typeface="BIZ UDゴシック" panose="020B0400000000000000" pitchFamily="49" charset="-128"/>
                        </a:rPr>
                        <a:t>具体的な事務は、地方自治法で定める「事務の委託」など共同処理制度の活用や、民事上の契約（請負契約）などにより処理。</a:t>
                      </a:r>
                      <a:endParaRPr lang="en-US" altLang="ja-JP" sz="1600" b="0" u="none" dirty="0">
                        <a:solidFill>
                          <a:schemeClr val="tx1"/>
                        </a:solidFill>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525589"/>
                  </a:ext>
                </a:extLst>
              </a:tr>
            </a:tbl>
          </a:graphicData>
        </a:graphic>
      </p:graphicFrame>
      <p:sp>
        <p:nvSpPr>
          <p:cNvPr id="4" name="スライド番号プレースホルダー 3">
            <a:extLst>
              <a:ext uri="{FF2B5EF4-FFF2-40B4-BE49-F238E27FC236}">
                <a16:creationId xmlns:a16="http://schemas.microsoft.com/office/drawing/2014/main" id="{C2BE0FC7-508F-8B3D-A7E2-5E95B6FBAEF9}"/>
              </a:ext>
            </a:extLst>
          </p:cNvPr>
          <p:cNvSpPr>
            <a:spLocks noGrp="1"/>
          </p:cNvSpPr>
          <p:nvPr>
            <p:ph type="sldNum" sz="quarter" idx="10"/>
          </p:nvPr>
        </p:nvSpPr>
        <p:spPr/>
        <p:txBody>
          <a:bodyPr/>
          <a:lstStyle/>
          <a:p>
            <a:fld id="{50F88186-B17D-4CE3-A887-D91699CF601C}" type="slidenum">
              <a:rPr kumimoji="1" lang="ja-JP" altLang="en-US" smtClean="0"/>
              <a:pPr/>
              <a:t>9</a:t>
            </a:fld>
            <a:endParaRPr kumimoji="1" lang="ja-JP" altLang="en-US" dirty="0"/>
          </a:p>
        </p:txBody>
      </p:sp>
      <p:sp>
        <p:nvSpPr>
          <p:cNvPr id="3" name="タイトル 2">
            <a:extLst>
              <a:ext uri="{FF2B5EF4-FFF2-40B4-BE49-F238E27FC236}">
                <a16:creationId xmlns:a16="http://schemas.microsoft.com/office/drawing/2014/main" id="{0B15175B-CA35-EAD0-E628-A96072ACAA15}"/>
              </a:ext>
            </a:extLst>
          </p:cNvPr>
          <p:cNvSpPr>
            <a:spLocks noGrp="1"/>
          </p:cNvSpPr>
          <p:nvPr>
            <p:ph type="title"/>
          </p:nvPr>
        </p:nvSpPr>
        <p:spPr/>
        <p:txBody>
          <a:bodyPr/>
          <a:lstStyle/>
          <a:p>
            <a:r>
              <a:rPr lang="ja-JP" altLang="en-US" dirty="0"/>
              <a:t>②「連携中枢都市圏構想」を参考とした案（１／２）</a:t>
            </a:r>
          </a:p>
        </p:txBody>
      </p:sp>
      <p:sp>
        <p:nvSpPr>
          <p:cNvPr id="39" name="コンテンツ プレースホルダー 38">
            <a:extLst>
              <a:ext uri="{FF2B5EF4-FFF2-40B4-BE49-F238E27FC236}">
                <a16:creationId xmlns:a16="http://schemas.microsoft.com/office/drawing/2014/main" id="{E11D12F1-F9C3-B8B2-4E55-4FA857EF775A}"/>
              </a:ext>
            </a:extLst>
          </p:cNvPr>
          <p:cNvSpPr>
            <a:spLocks noGrp="1"/>
          </p:cNvSpPr>
          <p:nvPr>
            <p:ph idx="1"/>
          </p:nvPr>
        </p:nvSpPr>
        <p:spPr>
          <a:xfrm>
            <a:off x="507997" y="566710"/>
            <a:ext cx="11357748" cy="1087477"/>
          </a:xfrm>
          <a:ln>
            <a:solidFill>
              <a:schemeClr val="bg1">
                <a:lumMod val="75000"/>
              </a:schemeClr>
            </a:solidFill>
          </a:ln>
        </p:spPr>
        <p:txBody>
          <a:bodyPr/>
          <a:lstStyle/>
          <a:p>
            <a:pPr>
              <a:buFont typeface="Wingdings" panose="05000000000000000000" pitchFamily="2" charset="2"/>
              <a:buChar char="n"/>
            </a:pPr>
            <a:r>
              <a:rPr lang="ja-JP" altLang="en-US" sz="1600" dirty="0"/>
              <a:t>中核を担う</a:t>
            </a:r>
            <a:r>
              <a:rPr lang="ja-JP" altLang="en-US" sz="1600"/>
              <a:t>府県のもとで</a:t>
            </a:r>
            <a:r>
              <a:rPr lang="ja-JP" altLang="en-US" sz="1600" dirty="0"/>
              <a:t>、関係市町村が柔軟かつ緩やかに連携する仕組み。</a:t>
            </a:r>
            <a:endParaRPr lang="en-US" altLang="ja-JP" sz="1600" dirty="0"/>
          </a:p>
          <a:p>
            <a:pPr>
              <a:buFont typeface="Wingdings" panose="05000000000000000000" pitchFamily="2" charset="2"/>
              <a:buChar char="n"/>
            </a:pPr>
            <a:r>
              <a:rPr lang="ja-JP" altLang="en-US" sz="1600" dirty="0"/>
              <a:t>既存の府県、市町村が役割を分担しながら、圏域マネジメントを行う。（新たな組織は設置しない。）</a:t>
            </a:r>
            <a:endParaRPr lang="en-US" altLang="ja-JP" sz="1600" dirty="0"/>
          </a:p>
          <a:p>
            <a:pPr>
              <a:buFont typeface="Wingdings" panose="05000000000000000000" pitchFamily="2" charset="2"/>
              <a:buChar char="n"/>
            </a:pPr>
            <a:r>
              <a:rPr lang="ja-JP" altLang="en-US" sz="1600" dirty="0"/>
              <a:t>現行の地方自治法で実現可能。</a:t>
            </a:r>
          </a:p>
        </p:txBody>
      </p:sp>
      <p:sp>
        <p:nvSpPr>
          <p:cNvPr id="6" name="テキスト ボックス 5">
            <a:extLst>
              <a:ext uri="{FF2B5EF4-FFF2-40B4-BE49-F238E27FC236}">
                <a16:creationId xmlns:a16="http://schemas.microsoft.com/office/drawing/2014/main" id="{983C7AE1-A4B5-79C1-F562-C14AF53DDCF0}"/>
              </a:ext>
            </a:extLst>
          </p:cNvPr>
          <p:cNvSpPr txBox="1"/>
          <p:nvPr/>
        </p:nvSpPr>
        <p:spPr>
          <a:xfrm>
            <a:off x="7536885" y="6602357"/>
            <a:ext cx="5426366" cy="220573"/>
          </a:xfrm>
          <a:prstGeom prst="rect">
            <a:avLst/>
          </a:prstGeom>
          <a:noFill/>
        </p:spPr>
        <p:txBody>
          <a:bodyPr wrap="square" rtlCol="0">
            <a:spAutoFit/>
          </a:bodyPr>
          <a:lstStyle/>
          <a:p>
            <a:pPr marL="266700" indent="-266700">
              <a:lnSpc>
                <a:spcPts val="1000"/>
              </a:lnSpc>
              <a:defRPr/>
            </a:pPr>
            <a:r>
              <a:rPr kumimoji="1" lang="en-US" altLang="ja-JP" sz="900" dirty="0">
                <a:solidFill>
                  <a:prstClr val="black"/>
                </a:solidFill>
                <a:latin typeface="BIZ UDゴシック" panose="020B0400000000000000" pitchFamily="49" charset="-128"/>
                <a:ea typeface="BIZ UDゴシック" panose="020B0400000000000000" pitchFamily="49" charset="-128"/>
              </a:rPr>
              <a:t>※</a:t>
            </a:r>
            <a:r>
              <a:rPr kumimoji="1" lang="ja-JP" altLang="en-US" sz="900" dirty="0">
                <a:solidFill>
                  <a:prstClr val="black"/>
                </a:solidFill>
                <a:latin typeface="BIZ UDゴシック" panose="020B0400000000000000" pitchFamily="49" charset="-128"/>
                <a:ea typeface="BIZ UDゴシック" panose="020B0400000000000000" pitchFamily="49" charset="-128"/>
              </a:rPr>
              <a:t>　総務省公表資料、連携中枢都市圏構想推進要綱を参考に副首都推進局で作成</a:t>
            </a:r>
            <a:endParaRPr kumimoji="1" lang="en-US" altLang="ja-JP" sz="9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2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2073E34-086F-EA08-278A-AE5541FE5DB9}"/>
              </a:ext>
            </a:extLst>
          </p:cNvPr>
          <p:cNvGraphicFramePr>
            <a:graphicFrameLocks noGrp="1"/>
          </p:cNvGraphicFramePr>
          <p:nvPr>
            <p:extLst>
              <p:ext uri="{D42A27DB-BD31-4B8C-83A1-F6EECF244321}">
                <p14:modId xmlns:p14="http://schemas.microsoft.com/office/powerpoint/2010/main" val="1204775274"/>
              </p:ext>
            </p:extLst>
          </p:nvPr>
        </p:nvGraphicFramePr>
        <p:xfrm>
          <a:off x="6232888" y="706788"/>
          <a:ext cx="5930975" cy="6073505"/>
        </p:xfrm>
        <a:graphic>
          <a:graphicData uri="http://schemas.openxmlformats.org/drawingml/2006/table">
            <a:tbl>
              <a:tblPr firstRow="1" bandRow="1">
                <a:tableStyleId>{5940675A-B579-460E-94D1-54222C63F5DA}</a:tableStyleId>
              </a:tblPr>
              <a:tblGrid>
                <a:gridCol w="289750">
                  <a:extLst>
                    <a:ext uri="{9D8B030D-6E8A-4147-A177-3AD203B41FA5}">
                      <a16:colId xmlns:a16="http://schemas.microsoft.com/office/drawing/2014/main" val="2895135371"/>
                    </a:ext>
                  </a:extLst>
                </a:gridCol>
                <a:gridCol w="5641225">
                  <a:extLst>
                    <a:ext uri="{9D8B030D-6E8A-4147-A177-3AD203B41FA5}">
                      <a16:colId xmlns:a16="http://schemas.microsoft.com/office/drawing/2014/main" val="1057802012"/>
                    </a:ext>
                  </a:extLst>
                </a:gridCol>
              </a:tblGrid>
              <a:tr h="579549">
                <a:tc gridSpan="2">
                  <a:txBody>
                    <a:bodyPr/>
                    <a:lstStyle/>
                    <a:p>
                      <a:pPr marL="0" marR="0" lvl="0" indent="0" algn="l" defTabSz="914400" rtl="0" eaLnBrk="1" fontAlgn="auto" latinLnBrk="0" hangingPunct="1">
                        <a:lnSpc>
                          <a:spcPts val="2100"/>
                        </a:lnSpc>
                        <a:spcBef>
                          <a:spcPts val="1800"/>
                        </a:spcBef>
                        <a:spcAft>
                          <a:spcPts val="0"/>
                        </a:spcAft>
                        <a:buClrTx/>
                        <a:buSzTx/>
                        <a:buFontTx/>
                        <a:buNone/>
                        <a:tabLst/>
                        <a:defRPr/>
                      </a:pPr>
                      <a:r>
                        <a:rPr kumimoji="1" lang="ja-JP" altLang="en-US" sz="1800" b="1" u="none" dirty="0">
                          <a:solidFill>
                            <a:srgbClr val="0070C0"/>
                          </a:solidFill>
                          <a:latin typeface="BIZ UDゴシック" panose="020B0400000000000000" pitchFamily="49" charset="-128"/>
                          <a:ea typeface="BIZ UDゴシック" panose="020B0400000000000000" pitchFamily="49" charset="-128"/>
                        </a:rPr>
                        <a:t>想定される課題</a:t>
                      </a:r>
                    </a:p>
                  </a:txBody>
                  <a:tcPr marT="25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479225443"/>
                  </a:ext>
                </a:extLst>
              </a:tr>
              <a:tr h="5493956">
                <a:tc>
                  <a:txBody>
                    <a:bodyPr/>
                    <a:lstStyle/>
                    <a:p>
                      <a:pPr>
                        <a:lnSpc>
                          <a:spcPts val="2100"/>
                        </a:lnSpc>
                        <a:spcBef>
                          <a:spcPts val="1800"/>
                        </a:spcBef>
                      </a:pPr>
                      <a:endParaRPr kumimoji="1" lang="ja-JP" altLang="en-US" sz="1600" b="1" u="none"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0" lvl="0" indent="-176213" algn="l" defTabSz="914400" rtl="0" eaLnBrk="1" fontAlgn="auto" latinLnBrk="0" hangingPunct="1">
                        <a:lnSpc>
                          <a:spcPts val="21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連携協約により、</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府の</a:t>
                      </a:r>
                      <a:r>
                        <a:rPr kumimoji="1" lang="ja-JP" altLang="en-US" sz="1400" b="1" u="sng">
                          <a:solidFill>
                            <a:schemeClr val="tx1"/>
                          </a:solidFill>
                          <a:latin typeface="BIZ UDゴシック" panose="020B0400000000000000" pitchFamily="49" charset="-128"/>
                          <a:ea typeface="BIZ UDゴシック" panose="020B0400000000000000" pitchFamily="49" charset="-128"/>
                        </a:rPr>
                        <a:t>リーダーシップのもと、</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迅速な政策形成が可能。</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一方、あくまで構成自治体の１対１での対応となるため、</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具体的な事務執行にあたり、圏域内の地域に応じた事務執行の形態を柔軟に採用できる</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反面、</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一体的な事務執行が難しい場合がある</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ts val="21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府県を核としたネットワークとなるため、「水平連携」より「補完」のイメージが強く、</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一定規模を有する市町村（の市民）は、「連携に反対する」</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可能性がある。</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ts val="21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大阪府「外」の市町村における「広域政策」では、</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ネットワークの核である大阪府と、自身が属する各府県で重複</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して行われるものがある。</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ts val="21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現行法では、</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国との連携協約はできない。</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（民事上の契約等によって対応。）</a:t>
                      </a:r>
                      <a:br>
                        <a:rPr kumimoji="1" lang="en-US" altLang="ja-JP" sz="1400" b="0" u="none" dirty="0">
                          <a:solidFill>
                            <a:schemeClr val="tx1"/>
                          </a:solidFill>
                          <a:latin typeface="BIZ UDゴシック" panose="020B0400000000000000" pitchFamily="49" charset="-128"/>
                          <a:ea typeface="BIZ UDゴシック" panose="020B0400000000000000" pitchFamily="49" charset="-128"/>
                        </a:rPr>
                      </a:b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　圏域マネジメントのさらなる安定性確保に向け、</a:t>
                      </a:r>
                      <a:br>
                        <a:rPr kumimoji="1" lang="en-US" altLang="ja-JP" sz="1400" b="0" u="none" dirty="0">
                          <a:solidFill>
                            <a:schemeClr val="tx1"/>
                          </a:solidFill>
                          <a:latin typeface="BIZ UDゴシック" panose="020B0400000000000000" pitchFamily="49" charset="-128"/>
                          <a:ea typeface="BIZ UDゴシック" panose="020B0400000000000000" pitchFamily="49" charset="-128"/>
                        </a:rPr>
                      </a:b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　　</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法改正等により、国と自治体との間でも、連携協約のよう</a:t>
                      </a:r>
                      <a:br>
                        <a:rPr kumimoji="1" lang="en-US" altLang="ja-JP" sz="1400" b="1" u="sng" dirty="0">
                          <a:solidFill>
                            <a:schemeClr val="tx1"/>
                          </a:solidFill>
                          <a:latin typeface="BIZ UDゴシック" panose="020B0400000000000000" pitchFamily="49" charset="-128"/>
                          <a:ea typeface="BIZ UDゴシック" panose="020B0400000000000000" pitchFamily="49" charset="-128"/>
                        </a:rPr>
                      </a:br>
                      <a:r>
                        <a:rPr kumimoji="1" lang="en-US" altLang="ja-JP" sz="1400" b="1" u="none" dirty="0">
                          <a:solidFill>
                            <a:schemeClr val="tx1"/>
                          </a:solidFill>
                          <a:latin typeface="BIZ UDゴシック" panose="020B0400000000000000" pitchFamily="49" charset="-128"/>
                          <a:ea typeface="BIZ UDゴシック" panose="020B0400000000000000" pitchFamily="49" charset="-128"/>
                        </a:rPr>
                        <a:t>    </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な仕組みを導入することを検討できないか。</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681280"/>
                  </a:ext>
                </a:extLst>
              </a:tr>
            </a:tbl>
          </a:graphicData>
        </a:graphic>
      </p:graphicFrame>
      <p:sp>
        <p:nvSpPr>
          <p:cNvPr id="4" name="スライド番号プレースホルダー 3">
            <a:extLst>
              <a:ext uri="{FF2B5EF4-FFF2-40B4-BE49-F238E27FC236}">
                <a16:creationId xmlns:a16="http://schemas.microsoft.com/office/drawing/2014/main" id="{C2BE0FC7-508F-8B3D-A7E2-5E95B6FBAEF9}"/>
              </a:ext>
            </a:extLst>
          </p:cNvPr>
          <p:cNvSpPr>
            <a:spLocks noGrp="1"/>
          </p:cNvSpPr>
          <p:nvPr>
            <p:ph type="sldNum" sz="quarter" idx="10"/>
          </p:nvPr>
        </p:nvSpPr>
        <p:spPr/>
        <p:txBody>
          <a:bodyPr/>
          <a:lstStyle/>
          <a:p>
            <a:fld id="{50F88186-B17D-4CE3-A887-D91699CF601C}" type="slidenum">
              <a:rPr kumimoji="1" lang="ja-JP" altLang="en-US" smtClean="0"/>
              <a:pPr/>
              <a:t>10</a:t>
            </a:fld>
            <a:endParaRPr kumimoji="1" lang="ja-JP" altLang="en-US" dirty="0"/>
          </a:p>
        </p:txBody>
      </p:sp>
      <p:sp>
        <p:nvSpPr>
          <p:cNvPr id="3" name="タイトル 2">
            <a:extLst>
              <a:ext uri="{FF2B5EF4-FFF2-40B4-BE49-F238E27FC236}">
                <a16:creationId xmlns:a16="http://schemas.microsoft.com/office/drawing/2014/main" id="{0B15175B-CA35-EAD0-E628-A96072ACAA15}"/>
              </a:ext>
            </a:extLst>
          </p:cNvPr>
          <p:cNvSpPr>
            <a:spLocks noGrp="1"/>
          </p:cNvSpPr>
          <p:nvPr>
            <p:ph type="title"/>
          </p:nvPr>
        </p:nvSpPr>
        <p:spPr/>
        <p:txBody>
          <a:bodyPr/>
          <a:lstStyle/>
          <a:p>
            <a:r>
              <a:rPr lang="ja-JP" altLang="en-US" dirty="0"/>
              <a:t>②「連携中枢都市圏構想」を参考とした案（２／２）</a:t>
            </a:r>
          </a:p>
        </p:txBody>
      </p:sp>
      <p:sp>
        <p:nvSpPr>
          <p:cNvPr id="6" name="楕円 5">
            <a:extLst>
              <a:ext uri="{FF2B5EF4-FFF2-40B4-BE49-F238E27FC236}">
                <a16:creationId xmlns:a16="http://schemas.microsoft.com/office/drawing/2014/main" id="{3114CEBE-1AE8-3A51-73B1-C7B35625AA0E}"/>
              </a:ext>
            </a:extLst>
          </p:cNvPr>
          <p:cNvSpPr/>
          <p:nvPr/>
        </p:nvSpPr>
        <p:spPr>
          <a:xfrm>
            <a:off x="375667" y="2327734"/>
            <a:ext cx="5517435" cy="3160268"/>
          </a:xfrm>
          <a:prstGeom prst="ellipse">
            <a:avLst/>
          </a:prstGeom>
          <a:solidFill>
            <a:srgbClr val="FEFE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C8E395EB-C285-A3B6-2341-6A1A13628DF0}"/>
              </a:ext>
            </a:extLst>
          </p:cNvPr>
          <p:cNvSpPr/>
          <p:nvPr/>
        </p:nvSpPr>
        <p:spPr>
          <a:xfrm>
            <a:off x="272793" y="1183293"/>
            <a:ext cx="5750859" cy="440158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FD7191C9-1781-C354-99B8-898E0059828D}"/>
              </a:ext>
            </a:extLst>
          </p:cNvPr>
          <p:cNvSpPr/>
          <p:nvPr/>
        </p:nvSpPr>
        <p:spPr>
          <a:xfrm>
            <a:off x="3798029" y="2363150"/>
            <a:ext cx="1659951" cy="643215"/>
          </a:xfrm>
          <a:prstGeom prst="roundRect">
            <a:avLst/>
          </a:prstGeom>
          <a:solidFill>
            <a:schemeClr val="accent5">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r"/>
            <a:r>
              <a:rPr kumimoji="1" lang="ja-JP" altLang="en-US" sz="1400" b="1" dirty="0">
                <a:solidFill>
                  <a:srgbClr val="002060"/>
                </a:solidFill>
                <a:latin typeface="BIZ UDゴシック" panose="020B0400000000000000" pitchFamily="49" charset="-128"/>
                <a:ea typeface="BIZ UDゴシック" panose="020B0400000000000000" pitchFamily="49" charset="-128"/>
              </a:rPr>
              <a:t>他府県</a:t>
            </a:r>
          </a:p>
        </p:txBody>
      </p:sp>
      <p:sp>
        <p:nvSpPr>
          <p:cNvPr id="13" name="四角形: 角を丸くする 12">
            <a:extLst>
              <a:ext uri="{FF2B5EF4-FFF2-40B4-BE49-F238E27FC236}">
                <a16:creationId xmlns:a16="http://schemas.microsoft.com/office/drawing/2014/main" id="{9426197C-A549-2B52-9D21-4941DA265FEA}"/>
              </a:ext>
            </a:extLst>
          </p:cNvPr>
          <p:cNvSpPr/>
          <p:nvPr/>
        </p:nvSpPr>
        <p:spPr>
          <a:xfrm>
            <a:off x="814373" y="2290916"/>
            <a:ext cx="1659951" cy="730047"/>
          </a:xfrm>
          <a:prstGeom prst="roundRect">
            <a:avLst/>
          </a:prstGeom>
          <a:solidFill>
            <a:schemeClr val="accent5">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400" b="1" dirty="0">
                <a:solidFill>
                  <a:srgbClr val="002060"/>
                </a:solidFill>
                <a:latin typeface="BIZ UDゴシック" panose="020B0400000000000000" pitchFamily="49" charset="-128"/>
                <a:ea typeface="BIZ UDゴシック" panose="020B0400000000000000" pitchFamily="49" charset="-128"/>
              </a:rPr>
              <a:t>他府県</a:t>
            </a:r>
          </a:p>
        </p:txBody>
      </p:sp>
      <p:sp>
        <p:nvSpPr>
          <p:cNvPr id="14" name="四角形: 角を丸くする 13">
            <a:extLst>
              <a:ext uri="{FF2B5EF4-FFF2-40B4-BE49-F238E27FC236}">
                <a16:creationId xmlns:a16="http://schemas.microsoft.com/office/drawing/2014/main" id="{4BA25719-3CF1-8DE8-1C32-3E88031DCDB0}"/>
              </a:ext>
            </a:extLst>
          </p:cNvPr>
          <p:cNvSpPr/>
          <p:nvPr/>
        </p:nvSpPr>
        <p:spPr>
          <a:xfrm>
            <a:off x="2520077" y="1397157"/>
            <a:ext cx="1145338" cy="491589"/>
          </a:xfrm>
          <a:prstGeom prst="roundRect">
            <a:avLst>
              <a:gd name="adj" fmla="val 50000"/>
            </a:avLst>
          </a:prstGeom>
          <a:solidFill>
            <a:schemeClr val="accent6">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36000" bIns="0" rtlCol="0" anchor="ctr"/>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国</a:t>
            </a:r>
          </a:p>
        </p:txBody>
      </p:sp>
      <p:sp>
        <p:nvSpPr>
          <p:cNvPr id="16" name="テキスト ボックス 15">
            <a:extLst>
              <a:ext uri="{FF2B5EF4-FFF2-40B4-BE49-F238E27FC236}">
                <a16:creationId xmlns:a16="http://schemas.microsoft.com/office/drawing/2014/main" id="{BDB662D2-267F-D326-BCDD-8FE21CC53C49}"/>
              </a:ext>
            </a:extLst>
          </p:cNvPr>
          <p:cNvSpPr txBox="1"/>
          <p:nvPr/>
        </p:nvSpPr>
        <p:spPr>
          <a:xfrm>
            <a:off x="638629" y="3630300"/>
            <a:ext cx="1794181" cy="759182"/>
          </a:xfrm>
          <a:prstGeom prst="rect">
            <a:avLst/>
          </a:prstGeom>
          <a:noFill/>
        </p:spPr>
        <p:txBody>
          <a:bodyPr wrap="square" rtlCol="0">
            <a:spAutoFit/>
          </a:bodyPr>
          <a:lstStyle/>
          <a:p>
            <a:pPr>
              <a:lnSpc>
                <a:spcPts val="1300"/>
              </a:lnSpc>
            </a:pPr>
            <a:r>
              <a:rPr kumimoji="1" lang="ja-JP" altLang="en-US" sz="1200" dirty="0">
                <a:latin typeface="BIZ UDゴシック" panose="020B0400000000000000" pitchFamily="49" charset="-128"/>
                <a:ea typeface="BIZ UDゴシック" panose="020B0400000000000000" pitchFamily="49" charset="-128"/>
              </a:rPr>
              <a:t>大阪府が中核となり、市町村と連携して圏域マネジメントを行うことを「宣言」</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1A4470F2-445C-73CD-061A-8E078AFC3B25}"/>
              </a:ext>
            </a:extLst>
          </p:cNvPr>
          <p:cNvSpPr/>
          <p:nvPr/>
        </p:nvSpPr>
        <p:spPr>
          <a:xfrm>
            <a:off x="1458971" y="2625256"/>
            <a:ext cx="980978" cy="389175"/>
          </a:xfrm>
          <a:prstGeom prst="roundRect">
            <a:avLst/>
          </a:prstGeom>
          <a:solidFill>
            <a:schemeClr val="bg1"/>
          </a:solidFill>
          <a:ln w="222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市町村</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12BF1E50-D308-D13B-3F7C-75D365382012}"/>
              </a:ext>
            </a:extLst>
          </p:cNvPr>
          <p:cNvSpPr/>
          <p:nvPr/>
        </p:nvSpPr>
        <p:spPr>
          <a:xfrm>
            <a:off x="3810388" y="2625256"/>
            <a:ext cx="993298" cy="389175"/>
          </a:xfrm>
          <a:prstGeom prst="roundRect">
            <a:avLst/>
          </a:prstGeom>
          <a:solidFill>
            <a:schemeClr val="bg1"/>
          </a:solidFill>
          <a:ln w="222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市町村</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A7CC50CA-7F6F-B1E7-7D5C-C271021C298B}"/>
              </a:ext>
            </a:extLst>
          </p:cNvPr>
          <p:cNvSpPr txBox="1"/>
          <p:nvPr/>
        </p:nvSpPr>
        <p:spPr>
          <a:xfrm>
            <a:off x="3448487" y="3129468"/>
            <a:ext cx="1633470" cy="266345"/>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連携協約</a:t>
            </a:r>
          </a:p>
        </p:txBody>
      </p:sp>
      <p:sp>
        <p:nvSpPr>
          <p:cNvPr id="25" name="テキスト ボックス 24">
            <a:extLst>
              <a:ext uri="{FF2B5EF4-FFF2-40B4-BE49-F238E27FC236}">
                <a16:creationId xmlns:a16="http://schemas.microsoft.com/office/drawing/2014/main" id="{A9FE561A-112B-1BA0-1A4B-F9B4618EA0C5}"/>
              </a:ext>
            </a:extLst>
          </p:cNvPr>
          <p:cNvSpPr txBox="1"/>
          <p:nvPr/>
        </p:nvSpPr>
        <p:spPr>
          <a:xfrm>
            <a:off x="1037144" y="3102597"/>
            <a:ext cx="1633470" cy="266345"/>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連携協約</a:t>
            </a:r>
          </a:p>
        </p:txBody>
      </p:sp>
      <p:sp>
        <p:nvSpPr>
          <p:cNvPr id="10" name="テキスト ボックス 9">
            <a:extLst>
              <a:ext uri="{FF2B5EF4-FFF2-40B4-BE49-F238E27FC236}">
                <a16:creationId xmlns:a16="http://schemas.microsoft.com/office/drawing/2014/main" id="{6D69597B-A044-9BEF-2E1F-E5E4E1951A66}"/>
              </a:ext>
            </a:extLst>
          </p:cNvPr>
          <p:cNvSpPr txBox="1"/>
          <p:nvPr/>
        </p:nvSpPr>
        <p:spPr>
          <a:xfrm>
            <a:off x="403803" y="1012674"/>
            <a:ext cx="2549733" cy="348780"/>
          </a:xfrm>
          <a:prstGeom prst="rect">
            <a:avLst/>
          </a:prstGeom>
          <a:solidFill>
            <a:schemeClr val="bg1"/>
          </a:solidFill>
        </p:spPr>
        <p:txBody>
          <a:bodyPr wrap="square" rtlCol="0">
            <a:spAutoFit/>
          </a:bodyPr>
          <a:lstStyle/>
          <a:p>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仕組みのイメージ図</a:t>
            </a:r>
            <a:r>
              <a:rPr kumimoji="1" lang="en-US" altLang="ja-JP" sz="1600" dirty="0">
                <a:latin typeface="BIZ UDゴシック" panose="020B0400000000000000" pitchFamily="49" charset="-128"/>
                <a:ea typeface="BIZ UDゴシック" panose="020B0400000000000000" pitchFamily="49" charset="-128"/>
              </a:rPr>
              <a:t>】</a:t>
            </a:r>
          </a:p>
        </p:txBody>
      </p:sp>
      <p:sp>
        <p:nvSpPr>
          <p:cNvPr id="35" name="楕円 34">
            <a:extLst>
              <a:ext uri="{FF2B5EF4-FFF2-40B4-BE49-F238E27FC236}">
                <a16:creationId xmlns:a16="http://schemas.microsoft.com/office/drawing/2014/main" id="{83E4E1D9-F465-A9F2-066E-38D4A4B9FCF9}"/>
              </a:ext>
            </a:extLst>
          </p:cNvPr>
          <p:cNvSpPr/>
          <p:nvPr/>
        </p:nvSpPr>
        <p:spPr>
          <a:xfrm>
            <a:off x="403804" y="2290916"/>
            <a:ext cx="5517435" cy="3160268"/>
          </a:xfrm>
          <a:prstGeom prst="ellipse">
            <a:avLst/>
          </a:prstGeom>
          <a:noFill/>
          <a:ln w="349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7BECD414-5E5A-0DDB-5955-587431AA6759}"/>
              </a:ext>
            </a:extLst>
          </p:cNvPr>
          <p:cNvSpPr txBox="1"/>
          <p:nvPr/>
        </p:nvSpPr>
        <p:spPr>
          <a:xfrm>
            <a:off x="4181047" y="4320327"/>
            <a:ext cx="1576314" cy="380488"/>
          </a:xfrm>
          <a:prstGeom prst="rect">
            <a:avLst/>
          </a:prstGeom>
          <a:noFill/>
        </p:spPr>
        <p:txBody>
          <a:bodyPr wrap="square" rtlCol="0">
            <a:spAutoFit/>
          </a:bodyPr>
          <a:lstStyle/>
          <a:p>
            <a:pPr algn="ctr"/>
            <a:r>
              <a:rPr kumimoji="1" lang="ja-JP" altLang="en-US" b="1" dirty="0">
                <a:latin typeface="BIZ UDゴシック" panose="020B0400000000000000" pitchFamily="49" charset="-128"/>
                <a:ea typeface="BIZ UDゴシック" panose="020B0400000000000000" pitchFamily="49" charset="-128"/>
              </a:rPr>
              <a:t>大阪都市圏</a:t>
            </a:r>
            <a:endParaRPr kumimoji="1" lang="en-US" altLang="ja-JP" b="1" dirty="0">
              <a:latin typeface="BIZ UDゴシック" panose="020B0400000000000000" pitchFamily="49" charset="-128"/>
              <a:ea typeface="BIZ UDゴシック" panose="020B0400000000000000" pitchFamily="49" charset="-128"/>
            </a:endParaRPr>
          </a:p>
        </p:txBody>
      </p:sp>
      <p:sp>
        <p:nvSpPr>
          <p:cNvPr id="66" name="四角形: 角を丸くする 65">
            <a:extLst>
              <a:ext uri="{FF2B5EF4-FFF2-40B4-BE49-F238E27FC236}">
                <a16:creationId xmlns:a16="http://schemas.microsoft.com/office/drawing/2014/main" id="{4302BABE-50B9-91C1-D930-FD532DE474A2}"/>
              </a:ext>
            </a:extLst>
          </p:cNvPr>
          <p:cNvSpPr/>
          <p:nvPr/>
        </p:nvSpPr>
        <p:spPr>
          <a:xfrm>
            <a:off x="2392959" y="3368942"/>
            <a:ext cx="1405070" cy="1965058"/>
          </a:xfrm>
          <a:prstGeom prst="roundRect">
            <a:avLst>
              <a:gd name="adj" fmla="val 13725"/>
            </a:avLst>
          </a:prstGeom>
          <a:solidFill>
            <a:schemeClr val="accent5">
              <a:lumMod val="40000"/>
              <a:lumOff val="60000"/>
            </a:scheme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grpSp>
        <p:nvGrpSpPr>
          <p:cNvPr id="26" name="グループ化 25">
            <a:extLst>
              <a:ext uri="{FF2B5EF4-FFF2-40B4-BE49-F238E27FC236}">
                <a16:creationId xmlns:a16="http://schemas.microsoft.com/office/drawing/2014/main" id="{73A3CE4D-8E90-8698-B627-477C103B1A02}"/>
              </a:ext>
            </a:extLst>
          </p:cNvPr>
          <p:cNvGrpSpPr/>
          <p:nvPr/>
        </p:nvGrpSpPr>
        <p:grpSpPr>
          <a:xfrm>
            <a:off x="2542710" y="3671155"/>
            <a:ext cx="1132588" cy="1604417"/>
            <a:chOff x="1500952" y="4468423"/>
            <a:chExt cx="846874" cy="1513467"/>
          </a:xfrm>
        </p:grpSpPr>
        <p:sp>
          <p:nvSpPr>
            <p:cNvPr id="28" name="四角形: 角を丸くする 27">
              <a:extLst>
                <a:ext uri="{FF2B5EF4-FFF2-40B4-BE49-F238E27FC236}">
                  <a16:creationId xmlns:a16="http://schemas.microsoft.com/office/drawing/2014/main" id="{CF2A8CFA-4880-F046-5281-63788D8D8BBE}"/>
                </a:ext>
              </a:extLst>
            </p:cNvPr>
            <p:cNvSpPr/>
            <p:nvPr/>
          </p:nvSpPr>
          <p:spPr>
            <a:xfrm>
              <a:off x="1500952" y="5481146"/>
              <a:ext cx="846874" cy="500744"/>
            </a:xfrm>
            <a:prstGeom prst="round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大阪府内</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市町村</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27" name="四角形: 角を丸くする 26">
              <a:extLst>
                <a:ext uri="{FF2B5EF4-FFF2-40B4-BE49-F238E27FC236}">
                  <a16:creationId xmlns:a16="http://schemas.microsoft.com/office/drawing/2014/main" id="{A5CBA045-D3DB-1FF3-C9A6-7A93C3D6B237}"/>
                </a:ext>
              </a:extLst>
            </p:cNvPr>
            <p:cNvSpPr/>
            <p:nvPr/>
          </p:nvSpPr>
          <p:spPr>
            <a:xfrm>
              <a:off x="1520274" y="4468423"/>
              <a:ext cx="786827" cy="278043"/>
            </a:xfrm>
            <a:prstGeom prst="roundRect">
              <a:avLst>
                <a:gd name="adj" fmla="val 13725"/>
              </a:avLst>
            </a:prstGeom>
            <a:solidFill>
              <a:srgbClr val="002060"/>
            </a:solidFill>
            <a:ln w="222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大阪府</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20" name="グループ化 19">
            <a:extLst>
              <a:ext uri="{FF2B5EF4-FFF2-40B4-BE49-F238E27FC236}">
                <a16:creationId xmlns:a16="http://schemas.microsoft.com/office/drawing/2014/main" id="{19257400-AC3B-22D9-7DB1-AAE4127EAB18}"/>
              </a:ext>
            </a:extLst>
          </p:cNvPr>
          <p:cNvGrpSpPr/>
          <p:nvPr/>
        </p:nvGrpSpPr>
        <p:grpSpPr>
          <a:xfrm rot="21277951">
            <a:off x="3235372" y="3067259"/>
            <a:ext cx="646665" cy="538012"/>
            <a:chOff x="1801975" y="4758595"/>
            <a:chExt cx="1221380" cy="851790"/>
          </a:xfrm>
        </p:grpSpPr>
        <p:cxnSp>
          <p:nvCxnSpPr>
            <p:cNvPr id="33" name="直線矢印コネクタ 32">
              <a:extLst>
                <a:ext uri="{FF2B5EF4-FFF2-40B4-BE49-F238E27FC236}">
                  <a16:creationId xmlns:a16="http://schemas.microsoft.com/office/drawing/2014/main" id="{35269AFB-A721-FDE3-1467-C125ED3C517C}"/>
                </a:ext>
              </a:extLst>
            </p:cNvPr>
            <p:cNvCxnSpPr>
              <a:cxnSpLocks/>
            </p:cNvCxnSpPr>
            <p:nvPr/>
          </p:nvCxnSpPr>
          <p:spPr>
            <a:xfrm flipV="1">
              <a:off x="1801975" y="4758595"/>
              <a:ext cx="1068980" cy="699390"/>
            </a:xfrm>
            <a:prstGeom prst="straightConnector1">
              <a:avLst/>
            </a:prstGeom>
            <a:ln w="2222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BE0DE5A-FC04-33A1-FAB3-56674CD35C53}"/>
                </a:ext>
              </a:extLst>
            </p:cNvPr>
            <p:cNvCxnSpPr>
              <a:cxnSpLocks/>
            </p:cNvCxnSpPr>
            <p:nvPr/>
          </p:nvCxnSpPr>
          <p:spPr>
            <a:xfrm flipV="1">
              <a:off x="1954375" y="4910995"/>
              <a:ext cx="1068980" cy="699390"/>
            </a:xfrm>
            <a:prstGeom prst="straightConnector1">
              <a:avLst/>
            </a:prstGeom>
            <a:ln w="22225">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B249D2C5-D476-F39D-2841-A41B61149ECC}"/>
              </a:ext>
            </a:extLst>
          </p:cNvPr>
          <p:cNvGrpSpPr/>
          <p:nvPr/>
        </p:nvGrpSpPr>
        <p:grpSpPr>
          <a:xfrm rot="452994">
            <a:off x="2299817" y="3057247"/>
            <a:ext cx="709405" cy="549979"/>
            <a:chOff x="1776727" y="4758595"/>
            <a:chExt cx="1170502" cy="867443"/>
          </a:xfrm>
        </p:grpSpPr>
        <p:cxnSp>
          <p:nvCxnSpPr>
            <p:cNvPr id="31" name="直線矢印コネクタ 30">
              <a:extLst>
                <a:ext uri="{FF2B5EF4-FFF2-40B4-BE49-F238E27FC236}">
                  <a16:creationId xmlns:a16="http://schemas.microsoft.com/office/drawing/2014/main" id="{5AC3F5C6-283F-764A-CF63-4AFB6C191ED0}"/>
                </a:ext>
              </a:extLst>
            </p:cNvPr>
            <p:cNvCxnSpPr>
              <a:cxnSpLocks/>
            </p:cNvCxnSpPr>
            <p:nvPr/>
          </p:nvCxnSpPr>
          <p:spPr>
            <a:xfrm>
              <a:off x="1776727" y="4881868"/>
              <a:ext cx="1001319" cy="744170"/>
            </a:xfrm>
            <a:prstGeom prst="straightConnector1">
              <a:avLst/>
            </a:prstGeom>
            <a:ln w="22225">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B3C3A36-DA38-B03A-1186-846FC28A957C}"/>
                </a:ext>
              </a:extLst>
            </p:cNvPr>
            <p:cNvCxnSpPr>
              <a:cxnSpLocks/>
            </p:cNvCxnSpPr>
            <p:nvPr/>
          </p:nvCxnSpPr>
          <p:spPr>
            <a:xfrm>
              <a:off x="1975314" y="4758595"/>
              <a:ext cx="971915" cy="730290"/>
            </a:xfrm>
            <a:prstGeom prst="straightConnector1">
              <a:avLst/>
            </a:prstGeom>
            <a:ln w="22225">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5A504CE-704C-E4B1-2AB4-D0095F7FAA97}"/>
              </a:ext>
            </a:extLst>
          </p:cNvPr>
          <p:cNvGrpSpPr/>
          <p:nvPr/>
        </p:nvGrpSpPr>
        <p:grpSpPr>
          <a:xfrm>
            <a:off x="3022253" y="4015320"/>
            <a:ext cx="124944" cy="717328"/>
            <a:chOff x="3022253" y="3774020"/>
            <a:chExt cx="124944" cy="717328"/>
          </a:xfrm>
        </p:grpSpPr>
        <p:cxnSp>
          <p:nvCxnSpPr>
            <p:cNvPr id="67" name="直線矢印コネクタ 66">
              <a:extLst>
                <a:ext uri="{FF2B5EF4-FFF2-40B4-BE49-F238E27FC236}">
                  <a16:creationId xmlns:a16="http://schemas.microsoft.com/office/drawing/2014/main" id="{8B8ACB6D-0EFA-4A6C-CDB3-55831CA8E8B9}"/>
                </a:ext>
              </a:extLst>
            </p:cNvPr>
            <p:cNvCxnSpPr>
              <a:cxnSpLocks/>
            </p:cNvCxnSpPr>
            <p:nvPr/>
          </p:nvCxnSpPr>
          <p:spPr>
            <a:xfrm>
              <a:off x="3022253" y="3774020"/>
              <a:ext cx="0" cy="709708"/>
            </a:xfrm>
            <a:prstGeom prst="straightConnector1">
              <a:avLst/>
            </a:prstGeom>
            <a:ln w="22225">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223792AB-5EDB-FA6E-5B53-2FAEA114AFB7}"/>
                </a:ext>
              </a:extLst>
            </p:cNvPr>
            <p:cNvCxnSpPr>
              <a:cxnSpLocks/>
            </p:cNvCxnSpPr>
            <p:nvPr/>
          </p:nvCxnSpPr>
          <p:spPr>
            <a:xfrm flipV="1">
              <a:off x="3147197" y="3781640"/>
              <a:ext cx="0" cy="709708"/>
            </a:xfrm>
            <a:prstGeom prst="straightConnector1">
              <a:avLst/>
            </a:prstGeom>
            <a:ln w="22225">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0DB0722A-B089-F4BB-22C1-BE85FFA12754}"/>
              </a:ext>
            </a:extLst>
          </p:cNvPr>
          <p:cNvSpPr txBox="1"/>
          <p:nvPr/>
        </p:nvSpPr>
        <p:spPr>
          <a:xfrm>
            <a:off x="3215900" y="4242879"/>
            <a:ext cx="1633470" cy="30777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連携協約</a:t>
            </a:r>
          </a:p>
        </p:txBody>
      </p:sp>
      <p:cxnSp>
        <p:nvCxnSpPr>
          <p:cNvPr id="15" name="直線矢印コネクタ 14">
            <a:extLst>
              <a:ext uri="{FF2B5EF4-FFF2-40B4-BE49-F238E27FC236}">
                <a16:creationId xmlns:a16="http://schemas.microsoft.com/office/drawing/2014/main" id="{007EC884-0BC8-636E-EAB8-D571A05032D4}"/>
              </a:ext>
            </a:extLst>
          </p:cNvPr>
          <p:cNvCxnSpPr>
            <a:cxnSpLocks/>
            <a:stCxn id="27" idx="0"/>
          </p:cNvCxnSpPr>
          <p:nvPr/>
        </p:nvCxnSpPr>
        <p:spPr>
          <a:xfrm flipV="1">
            <a:off x="3094693" y="1916896"/>
            <a:ext cx="0" cy="1754259"/>
          </a:xfrm>
          <a:prstGeom prst="straightConnector1">
            <a:avLst/>
          </a:prstGeom>
          <a:ln>
            <a:solidFill>
              <a:srgbClr val="00AA3C"/>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869A0AC-2720-41E8-A266-EA574230D061}"/>
              </a:ext>
            </a:extLst>
          </p:cNvPr>
          <p:cNvSpPr txBox="1"/>
          <p:nvPr/>
        </p:nvSpPr>
        <p:spPr>
          <a:xfrm>
            <a:off x="2241345" y="6664615"/>
            <a:ext cx="10797007" cy="220573"/>
          </a:xfrm>
          <a:prstGeom prst="rect">
            <a:avLst/>
          </a:prstGeom>
          <a:noFill/>
        </p:spPr>
        <p:txBody>
          <a:bodyPr wrap="square" rtlCol="0">
            <a:spAutoFit/>
          </a:bodyPr>
          <a:lstStyle/>
          <a:p>
            <a:pPr marL="266700" indent="-266700">
              <a:lnSpc>
                <a:spcPts val="1000"/>
              </a:lnSpc>
              <a:defRPr/>
            </a:pPr>
            <a:r>
              <a:rPr kumimoji="1" lang="en-US" altLang="ja-JP" sz="900" dirty="0">
                <a:solidFill>
                  <a:prstClr val="black"/>
                </a:solidFill>
                <a:latin typeface="BIZ UDゴシック" panose="020B0400000000000000" pitchFamily="49" charset="-128"/>
                <a:ea typeface="BIZ UDゴシック" panose="020B0400000000000000" pitchFamily="49" charset="-128"/>
              </a:rPr>
              <a:t>※</a:t>
            </a:r>
            <a:r>
              <a:rPr kumimoji="1" lang="ja-JP" altLang="en-US" sz="900" dirty="0">
                <a:solidFill>
                  <a:prstClr val="black"/>
                </a:solidFill>
                <a:latin typeface="BIZ UDゴシック" panose="020B0400000000000000" pitchFamily="49" charset="-128"/>
                <a:ea typeface="BIZ UDゴシック" panose="020B0400000000000000" pitchFamily="49" charset="-128"/>
              </a:rPr>
              <a:t>　総務省公表資料、連携中枢都市圏構想推進要綱、 野田遊</a:t>
            </a:r>
            <a:r>
              <a:rPr kumimoji="1" lang="ja-JP" altLang="en-US" sz="900" dirty="0">
                <a:solidFill>
                  <a:schemeClr val="tx1"/>
                </a:solidFill>
                <a:latin typeface="BIZ UDゴシック" panose="020B0400000000000000" pitchFamily="49" charset="-128"/>
                <a:ea typeface="BIZ UDゴシック" panose="020B0400000000000000" pitchFamily="49" charset="-128"/>
              </a:rPr>
              <a:t>「広域連携と市民」 、若生幸也</a:t>
            </a:r>
            <a:r>
              <a:rPr kumimoji="1" lang="ja-JP" altLang="en-US" sz="900" dirty="0">
                <a:solidFill>
                  <a:prstClr val="black"/>
                </a:solidFill>
                <a:latin typeface="BIZ UDゴシック" panose="020B0400000000000000" pitchFamily="49" charset="-128"/>
                <a:ea typeface="BIZ UDゴシック" panose="020B0400000000000000" pitchFamily="49" charset="-128"/>
              </a:rPr>
              <a:t>「広域連携手法のメリット・デメリットと活用イメージ」を参考に副首都推進局で作成</a:t>
            </a:r>
            <a:endParaRPr kumimoji="1" lang="en-US" altLang="ja-JP" sz="9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477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22A0A43-967F-2284-3E96-E4522E34F15F}"/>
              </a:ext>
            </a:extLst>
          </p:cNvPr>
          <p:cNvSpPr>
            <a:spLocks noGrp="1"/>
          </p:cNvSpPr>
          <p:nvPr>
            <p:ph type="sldNum" sz="quarter" idx="10"/>
          </p:nvPr>
        </p:nvSpPr>
        <p:spPr/>
        <p:txBody>
          <a:bodyPr/>
          <a:lstStyle/>
          <a:p>
            <a:fld id="{50F88186-B17D-4CE3-A887-D91699CF601C}" type="slidenum">
              <a:rPr kumimoji="1" lang="ja-JP" altLang="en-US" smtClean="0"/>
              <a:pPr/>
              <a:t>11</a:t>
            </a:fld>
            <a:endParaRPr kumimoji="1" lang="ja-JP" altLang="en-US" dirty="0"/>
          </a:p>
        </p:txBody>
      </p:sp>
      <p:sp>
        <p:nvSpPr>
          <p:cNvPr id="5" name="タイトル 4">
            <a:extLst>
              <a:ext uri="{FF2B5EF4-FFF2-40B4-BE49-F238E27FC236}">
                <a16:creationId xmlns:a16="http://schemas.microsoft.com/office/drawing/2014/main" id="{65D02786-41F6-5A3A-415D-F057563B75FC}"/>
              </a:ext>
            </a:extLst>
          </p:cNvPr>
          <p:cNvSpPr>
            <a:spLocks noGrp="1"/>
          </p:cNvSpPr>
          <p:nvPr>
            <p:ph type="title"/>
          </p:nvPr>
        </p:nvSpPr>
        <p:spPr/>
        <p:txBody>
          <a:bodyPr/>
          <a:lstStyle/>
          <a:p>
            <a:r>
              <a:rPr kumimoji="1" lang="ja-JP" altLang="en-US" b="1" dirty="0">
                <a:solidFill>
                  <a:schemeClr val="bg1"/>
                </a:solidFill>
                <a:latin typeface="BIZ UDゴシック" panose="020B0400000000000000" pitchFamily="49" charset="-128"/>
                <a:ea typeface="BIZ UDゴシック" panose="020B0400000000000000" pitchFamily="49" charset="-128"/>
              </a:rPr>
              <a:t>「国土政策」の視点から、国へ働きかける</a:t>
            </a:r>
            <a:r>
              <a:rPr lang="ja-JP" altLang="en-US" dirty="0"/>
              <a:t>内容</a:t>
            </a:r>
            <a:r>
              <a:rPr kumimoji="1" lang="ja-JP" altLang="en-US" b="1" dirty="0">
                <a:solidFill>
                  <a:schemeClr val="bg1"/>
                </a:solidFill>
                <a:latin typeface="BIZ UDゴシック" panose="020B0400000000000000" pitchFamily="49" charset="-128"/>
                <a:ea typeface="BIZ UDゴシック" panose="020B0400000000000000" pitchFamily="49" charset="-128"/>
              </a:rPr>
              <a:t>のイメージ</a:t>
            </a:r>
            <a:endParaRPr lang="ja-JP" altLang="en-US" dirty="0"/>
          </a:p>
        </p:txBody>
      </p:sp>
      <p:grpSp>
        <p:nvGrpSpPr>
          <p:cNvPr id="8" name="グループ化 7">
            <a:extLst>
              <a:ext uri="{FF2B5EF4-FFF2-40B4-BE49-F238E27FC236}">
                <a16:creationId xmlns:a16="http://schemas.microsoft.com/office/drawing/2014/main" id="{258AA9A6-31E5-A3FD-56DF-EAC1664A9F20}"/>
              </a:ext>
            </a:extLst>
          </p:cNvPr>
          <p:cNvGrpSpPr/>
          <p:nvPr/>
        </p:nvGrpSpPr>
        <p:grpSpPr>
          <a:xfrm>
            <a:off x="564391" y="765407"/>
            <a:ext cx="11121843" cy="5631749"/>
            <a:chOff x="805719" y="1219309"/>
            <a:chExt cx="9845537" cy="5332459"/>
          </a:xfrm>
        </p:grpSpPr>
        <p:sp>
          <p:nvSpPr>
            <p:cNvPr id="76" name="テキスト ボックス 75">
              <a:extLst>
                <a:ext uri="{FF2B5EF4-FFF2-40B4-BE49-F238E27FC236}">
                  <a16:creationId xmlns:a16="http://schemas.microsoft.com/office/drawing/2014/main" id="{8AD525D8-88FF-3E2D-3460-19E9AFC8DDCC}"/>
                </a:ext>
              </a:extLst>
            </p:cNvPr>
            <p:cNvSpPr txBox="1"/>
            <p:nvPr/>
          </p:nvSpPr>
          <p:spPr>
            <a:xfrm>
              <a:off x="1176160" y="1858201"/>
              <a:ext cx="9475096" cy="4693567"/>
            </a:xfrm>
            <a:prstGeom prst="rect">
              <a:avLst/>
            </a:prstGeom>
            <a:noFill/>
          </p:spPr>
          <p:txBody>
            <a:bodyPr wrap="square">
              <a:spAutoFit/>
            </a:bodyPr>
            <a:lstStyle/>
            <a:p>
              <a:pPr marL="285750" indent="-285750">
                <a:lnSpc>
                  <a:spcPts val="2900"/>
                </a:lnSpc>
                <a:spcBef>
                  <a:spcPts val="1800"/>
                </a:spcBef>
                <a:buFont typeface="Wingdings" panose="05000000000000000000" pitchFamily="2" charset="2"/>
                <a:buChar char="n"/>
              </a:pPr>
              <a:r>
                <a:rPr kumimoji="1" lang="ja-JP" altLang="en-US" dirty="0">
                  <a:latin typeface="BIZ UDゴシック" panose="020B0400000000000000" pitchFamily="49" charset="-128"/>
                  <a:ea typeface="BIZ UDゴシック" panose="020B0400000000000000" pitchFamily="49" charset="-128"/>
                </a:rPr>
                <a:t>国土計画は、個性豊かな風土や文化を育みながら、長い歴史を通じて形成されてきた国土と、その国土の上で営まれる人々との関わりに焦点を当てながら、「</a:t>
              </a:r>
              <a:r>
                <a:rPr kumimoji="1" lang="ja-JP" altLang="en-US" b="1" u="sng" dirty="0">
                  <a:latin typeface="BIZ UDゴシック" panose="020B0400000000000000" pitchFamily="49" charset="-128"/>
                  <a:ea typeface="BIZ UDゴシック" panose="020B0400000000000000" pitchFamily="49" charset="-128"/>
                </a:rPr>
                <a:t>均衡のとれた国土の発展を目指す総合的かつ長期的な計画</a:t>
              </a:r>
              <a:r>
                <a:rPr kumimoji="1" lang="ja-JP" altLang="en-US" dirty="0">
                  <a:latin typeface="BIZ UDゴシック" panose="020B0400000000000000" pitchFamily="49" charset="-128"/>
                  <a:ea typeface="BIZ UDゴシック" panose="020B0400000000000000" pitchFamily="49" charset="-128"/>
                </a:rPr>
                <a:t>」として策定されてきた。</a:t>
              </a:r>
              <a:endParaRPr kumimoji="1" lang="en-US" altLang="ja-JP" dirty="0">
                <a:latin typeface="BIZ UDゴシック" panose="020B0400000000000000" pitchFamily="49" charset="-128"/>
                <a:ea typeface="BIZ UDゴシック" panose="020B0400000000000000" pitchFamily="49" charset="-128"/>
              </a:endParaRPr>
            </a:p>
            <a:p>
              <a:pPr marL="285750" indent="-285750">
                <a:lnSpc>
                  <a:spcPts val="2900"/>
                </a:lnSpc>
                <a:spcBef>
                  <a:spcPts val="1800"/>
                </a:spcBef>
                <a:buFont typeface="Wingdings" panose="05000000000000000000" pitchFamily="2" charset="2"/>
                <a:buChar char="n"/>
              </a:pPr>
              <a:r>
                <a:rPr kumimoji="1" lang="ja-JP" altLang="en-US" dirty="0">
                  <a:latin typeface="BIZ UDゴシック" panose="020B0400000000000000" pitchFamily="49" charset="-128"/>
                  <a:ea typeface="BIZ UDゴシック" panose="020B0400000000000000" pitchFamily="49" charset="-128"/>
                </a:rPr>
                <a:t>時代時代の社会経済状況の変化を踏まえながら、昭和</a:t>
              </a:r>
              <a:r>
                <a:rPr kumimoji="1" lang="en-US" altLang="ja-JP" dirty="0">
                  <a:latin typeface="BIZ UDゴシック" panose="020B0400000000000000" pitchFamily="49" charset="-128"/>
                  <a:ea typeface="BIZ UDゴシック" panose="020B0400000000000000" pitchFamily="49" charset="-128"/>
                </a:rPr>
                <a:t>37</a:t>
              </a:r>
              <a:r>
                <a:rPr kumimoji="1" lang="ja-JP" altLang="en-US" dirty="0">
                  <a:latin typeface="BIZ UDゴシック" panose="020B0400000000000000" pitchFamily="49" charset="-128"/>
                  <a:ea typeface="BIZ UDゴシック" panose="020B0400000000000000" pitchFamily="49" charset="-128"/>
                </a:rPr>
                <a:t>年から８回の計画（五次の全国総合開発計画（全総）、三次の国土形成計画）が策定されてきたが、</a:t>
              </a:r>
              <a:br>
                <a:rPr kumimoji="1" lang="en-US" altLang="ja-JP" dirty="0">
                  <a:latin typeface="BIZ UDゴシック" panose="020B0400000000000000" pitchFamily="49" charset="-128"/>
                  <a:ea typeface="BIZ UDゴシック" panose="020B0400000000000000" pitchFamily="49" charset="-128"/>
                </a:rPr>
              </a:br>
              <a:r>
                <a:rPr kumimoji="1" lang="ja-JP" altLang="en-US" dirty="0">
                  <a:latin typeface="BIZ UDゴシック" panose="020B0400000000000000" pitchFamily="49" charset="-128"/>
                  <a:ea typeface="BIZ UDゴシック" panose="020B0400000000000000" pitchFamily="49" charset="-128"/>
                </a:rPr>
                <a:t>とりわけ、昭和</a:t>
              </a:r>
              <a:r>
                <a:rPr kumimoji="1" lang="en-US" altLang="ja-JP" dirty="0">
                  <a:latin typeface="BIZ UDゴシック" panose="020B0400000000000000" pitchFamily="49" charset="-128"/>
                  <a:ea typeface="BIZ UDゴシック" panose="020B0400000000000000" pitchFamily="49" charset="-128"/>
                </a:rPr>
                <a:t>62</a:t>
              </a:r>
              <a:r>
                <a:rPr kumimoji="1" lang="ja-JP" altLang="en-US" dirty="0">
                  <a:latin typeface="BIZ UDゴシック" panose="020B0400000000000000" pitchFamily="49" charset="-128"/>
                  <a:ea typeface="BIZ UDゴシック" panose="020B0400000000000000" pitchFamily="49" charset="-128"/>
                </a:rPr>
                <a:t>年に策定された</a:t>
              </a:r>
              <a:r>
                <a:rPr kumimoji="1" lang="ja-JP" altLang="en-US" b="1" u="sng" dirty="0">
                  <a:latin typeface="BIZ UDゴシック" panose="020B0400000000000000" pitchFamily="49" charset="-128"/>
                  <a:ea typeface="BIZ UDゴシック" panose="020B0400000000000000" pitchFamily="49" charset="-128"/>
                </a:rPr>
                <a:t>四全総では、「多極分散型国土の構築」</a:t>
              </a:r>
              <a:r>
                <a:rPr kumimoji="1" lang="ja-JP" altLang="en-US" dirty="0">
                  <a:latin typeface="BIZ UDゴシック" panose="020B0400000000000000" pitchFamily="49" charset="-128"/>
                  <a:ea typeface="BIZ UDゴシック" panose="020B0400000000000000" pitchFamily="49" charset="-128"/>
                </a:rPr>
                <a:t>が掲げられ、地域ごとに特色ある機能を有する力強い極が成立し、それらが全国的にネットワークを構築する姿がめざされた。</a:t>
              </a:r>
            </a:p>
            <a:p>
              <a:pPr marL="285750" indent="-285750">
                <a:lnSpc>
                  <a:spcPts val="2900"/>
                </a:lnSpc>
                <a:spcBef>
                  <a:spcPts val="1800"/>
                </a:spcBef>
                <a:buFont typeface="Wingdings" panose="05000000000000000000" pitchFamily="2" charset="2"/>
                <a:buChar char="n"/>
              </a:pPr>
              <a:r>
                <a:rPr kumimoji="1" lang="ja-JP" altLang="en-US" dirty="0">
                  <a:latin typeface="BIZ UDゴシック" panose="020B0400000000000000" pitchFamily="49" charset="-128"/>
                  <a:ea typeface="BIZ UDゴシック" panose="020B0400000000000000" pitchFamily="49" charset="-128"/>
                </a:rPr>
                <a:t>その後の国土計画でも、</a:t>
              </a:r>
              <a:r>
                <a:rPr kumimoji="1" lang="ja-JP" altLang="en-US" b="1" u="sng" dirty="0">
                  <a:latin typeface="BIZ UDゴシック" panose="020B0400000000000000" pitchFamily="49" charset="-128"/>
                  <a:ea typeface="BIZ UDゴシック" panose="020B0400000000000000" pitchFamily="49" charset="-128"/>
                </a:rPr>
                <a:t>東京への過度な集中の是正を中心的課題</a:t>
              </a:r>
              <a:r>
                <a:rPr kumimoji="1" lang="ja-JP" altLang="en-US" dirty="0">
                  <a:latin typeface="BIZ UDゴシック" panose="020B0400000000000000" pitchFamily="49" charset="-128"/>
                  <a:ea typeface="BIZ UDゴシック" panose="020B0400000000000000" pitchFamily="49" charset="-128"/>
                </a:rPr>
                <a:t>とした上で、</a:t>
              </a:r>
              <a:br>
                <a:rPr kumimoji="1" lang="en-US" altLang="ja-JP" dirty="0">
                  <a:latin typeface="BIZ UDゴシック" panose="020B0400000000000000" pitchFamily="49" charset="-128"/>
                  <a:ea typeface="BIZ UDゴシック" panose="020B0400000000000000" pitchFamily="49" charset="-128"/>
                </a:rPr>
              </a:br>
              <a:r>
                <a:rPr kumimoji="1" lang="ja-JP" altLang="en-US" dirty="0">
                  <a:latin typeface="BIZ UDゴシック" panose="020B0400000000000000" pitchFamily="49" charset="-128"/>
                  <a:ea typeface="BIZ UDゴシック" panose="020B0400000000000000" pitchFamily="49" charset="-128"/>
                </a:rPr>
                <a:t>「多様な広域ブロックが自立的に発展する国土の構築」（国土形成計画）、「対流促進型国土の形成」（第二次国土形成計画）、「新時代に地域力をつなぐ国土」（第三次国土形成計画）を目標として掲げられてきている。</a:t>
              </a:r>
              <a:endParaRPr kumimoji="1" lang="en-US" altLang="ja-JP"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7424C770-F2DC-2BCC-8DA8-F9BE71608A54}"/>
                </a:ext>
              </a:extLst>
            </p:cNvPr>
            <p:cNvSpPr txBox="1"/>
            <p:nvPr/>
          </p:nvSpPr>
          <p:spPr>
            <a:xfrm>
              <a:off x="805719" y="1219309"/>
              <a:ext cx="5293078" cy="291421"/>
            </a:xfrm>
            <a:prstGeom prst="rect">
              <a:avLst/>
            </a:prstGeom>
            <a:noFill/>
          </p:spPr>
          <p:txBody>
            <a:bodyPr vert="horz" wrap="square" lIns="0" tIns="0" rIns="0" bIns="0" rtlCol="0" anchor="ctr" anchorCtr="0">
              <a:spAutoFit/>
            </a:bodyPr>
            <a:lstStyle/>
            <a:p>
              <a:pPr marL="271463" indent="-271463"/>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国土政策の経過</a:t>
              </a:r>
              <a:r>
                <a:rPr kumimoji="1" lang="en-US" altLang="ja-JP" sz="2000" b="1" dirty="0">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128016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34A1A8A-8C7B-F70A-E729-36195B563DC6}"/>
              </a:ext>
            </a:extLst>
          </p:cNvPr>
          <p:cNvSpPr/>
          <p:nvPr/>
        </p:nvSpPr>
        <p:spPr>
          <a:xfrm>
            <a:off x="1333500" y="5469322"/>
            <a:ext cx="9893300" cy="7067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F13B193-B8CD-789E-1FDD-70A5E07A299E}"/>
              </a:ext>
            </a:extLst>
          </p:cNvPr>
          <p:cNvSpPr>
            <a:spLocks noGrp="1"/>
          </p:cNvSpPr>
          <p:nvPr>
            <p:ph type="sldNum" sz="quarter" idx="10"/>
          </p:nvPr>
        </p:nvSpPr>
        <p:spPr/>
        <p:txBody>
          <a:bodyPr/>
          <a:lstStyle/>
          <a:p>
            <a:fld id="{50F88186-B17D-4CE3-A887-D91699CF601C}" type="slidenum">
              <a:rPr kumimoji="1" lang="ja-JP" altLang="en-US" smtClean="0"/>
              <a:t>12</a:t>
            </a:fld>
            <a:endParaRPr kumimoji="1" lang="ja-JP" altLang="en-US" dirty="0"/>
          </a:p>
        </p:txBody>
      </p:sp>
      <p:sp>
        <p:nvSpPr>
          <p:cNvPr id="7" name="タイトル 6">
            <a:extLst>
              <a:ext uri="{FF2B5EF4-FFF2-40B4-BE49-F238E27FC236}">
                <a16:creationId xmlns:a16="http://schemas.microsoft.com/office/drawing/2014/main" id="{1C82757E-EE1C-FFA1-0F44-B915E9B34F3E}"/>
              </a:ext>
            </a:extLst>
          </p:cNvPr>
          <p:cNvSpPr>
            <a:spLocks noGrp="1"/>
          </p:cNvSpPr>
          <p:nvPr>
            <p:ph type="title"/>
          </p:nvPr>
        </p:nvSpPr>
        <p:spPr/>
        <p:txBody>
          <a:bodyPr/>
          <a:lstStyle/>
          <a:p>
            <a:r>
              <a:rPr lang="ja-JP" altLang="en-US" dirty="0"/>
              <a:t>国における、都道府県別行政投資実績について（道路の例）</a:t>
            </a:r>
          </a:p>
        </p:txBody>
      </p:sp>
      <p:sp>
        <p:nvSpPr>
          <p:cNvPr id="11" name="コンテンツ プレースホルダー 10">
            <a:extLst>
              <a:ext uri="{FF2B5EF4-FFF2-40B4-BE49-F238E27FC236}">
                <a16:creationId xmlns:a16="http://schemas.microsoft.com/office/drawing/2014/main" id="{B21F8B9E-A696-5361-E7A2-EFADCA3EA671}"/>
              </a:ext>
            </a:extLst>
          </p:cNvPr>
          <p:cNvSpPr>
            <a:spLocks noGrp="1"/>
          </p:cNvSpPr>
          <p:nvPr>
            <p:ph idx="1"/>
          </p:nvPr>
        </p:nvSpPr>
        <p:spPr>
          <a:xfrm>
            <a:off x="350262" y="435398"/>
            <a:ext cx="11582403" cy="529238"/>
          </a:xfrm>
          <a:ln>
            <a:solidFill>
              <a:schemeClr val="bg1">
                <a:lumMod val="75000"/>
              </a:schemeClr>
            </a:solidFill>
          </a:ln>
        </p:spPr>
        <p:txBody>
          <a:bodyPr bIns="72000"/>
          <a:lstStyle/>
          <a:p>
            <a:pPr>
              <a:lnSpc>
                <a:spcPts val="1600"/>
              </a:lnSpc>
              <a:spcBef>
                <a:spcPts val="600"/>
              </a:spcBef>
              <a:buFont typeface="Wingdings" panose="05000000000000000000" pitchFamily="2" charset="2"/>
              <a:buChar char="n"/>
            </a:pPr>
            <a:r>
              <a:rPr lang="ja-JP" altLang="en-US" b="1" dirty="0"/>
              <a:t>道路</a:t>
            </a:r>
            <a:r>
              <a:rPr lang="ja-JP" altLang="en-US" dirty="0"/>
              <a:t>について、東京都の</a:t>
            </a:r>
            <a:r>
              <a:rPr lang="en-US" altLang="ja-JP" dirty="0"/>
              <a:t>24</a:t>
            </a:r>
            <a:r>
              <a:rPr lang="ja-JP" altLang="en-US" dirty="0"/>
              <a:t>時間平均交通量と大阪府は</a:t>
            </a:r>
            <a:r>
              <a:rPr lang="ja-JP" altLang="en-US" b="1" u="sng" dirty="0"/>
              <a:t>ほぼ同じ</a:t>
            </a:r>
            <a:r>
              <a:rPr lang="ja-JP" altLang="en-US" dirty="0"/>
              <a:t>（約</a:t>
            </a:r>
            <a:r>
              <a:rPr lang="en-US" altLang="ja-JP" dirty="0"/>
              <a:t>23,000</a:t>
            </a:r>
            <a:r>
              <a:rPr lang="ja-JP" altLang="en-US" dirty="0"/>
              <a:t>台／日）であるが、</a:t>
            </a:r>
            <a:r>
              <a:rPr lang="ja-JP" altLang="en-US" b="1" u="sng" dirty="0"/>
              <a:t>国から東京都への行政投資額は、大阪府の</a:t>
            </a:r>
            <a:br>
              <a:rPr lang="en-US" altLang="ja-JP" b="1" u="sng" dirty="0"/>
            </a:br>
            <a:r>
              <a:rPr lang="ja-JP" altLang="en-US" b="1" u="sng" dirty="0"/>
              <a:t>約２．８倍</a:t>
            </a:r>
            <a:r>
              <a:rPr lang="ja-JP" altLang="en-US" dirty="0"/>
              <a:t>。</a:t>
            </a:r>
            <a:endParaRPr lang="en-US" altLang="ja-JP" dirty="0"/>
          </a:p>
        </p:txBody>
      </p:sp>
      <p:sp>
        <p:nvSpPr>
          <p:cNvPr id="5" name="テキスト ボックス 6">
            <a:extLst>
              <a:ext uri="{FF2B5EF4-FFF2-40B4-BE49-F238E27FC236}">
                <a16:creationId xmlns:a16="http://schemas.microsoft.com/office/drawing/2014/main" id="{3E58A0D5-58D2-0499-7FBB-A39D7ECF3E5D}"/>
              </a:ext>
            </a:extLst>
          </p:cNvPr>
          <p:cNvSpPr txBox="1"/>
          <p:nvPr/>
        </p:nvSpPr>
        <p:spPr>
          <a:xfrm>
            <a:off x="1102757" y="6156573"/>
            <a:ext cx="5537200" cy="7848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　縦軸：平成</a:t>
            </a:r>
            <a:r>
              <a:rPr lang="en-US" altLang="ja-JP" sz="900" dirty="0">
                <a:latin typeface="BIZ UDゴシック" panose="020B0400000000000000" pitchFamily="49" charset="-128"/>
                <a:ea typeface="BIZ UDゴシック" panose="020B0400000000000000" pitchFamily="49" charset="-128"/>
              </a:rPr>
              <a:t>27</a:t>
            </a:r>
            <a:r>
              <a:rPr lang="ja-JP" altLang="en-US" sz="900" dirty="0">
                <a:latin typeface="BIZ UDゴシック" panose="020B0400000000000000" pitchFamily="49" charset="-128"/>
                <a:ea typeface="BIZ UDゴシック" panose="020B0400000000000000" pitchFamily="49" charset="-128"/>
              </a:rPr>
              <a:t>年（</a:t>
            </a:r>
            <a:r>
              <a:rPr lang="en-US" altLang="ja-JP" sz="900" dirty="0">
                <a:latin typeface="BIZ UDゴシック" panose="020B0400000000000000" pitchFamily="49" charset="-128"/>
                <a:ea typeface="BIZ UDゴシック" panose="020B0400000000000000" pitchFamily="49" charset="-128"/>
              </a:rPr>
              <a:t>2015</a:t>
            </a:r>
            <a:r>
              <a:rPr lang="ja-JP" altLang="en-US" sz="900" dirty="0">
                <a:latin typeface="BIZ UDゴシック" panose="020B0400000000000000" pitchFamily="49" charset="-128"/>
                <a:ea typeface="BIZ UDゴシック" panose="020B0400000000000000" pitchFamily="49" charset="-128"/>
              </a:rPr>
              <a:t>年）度全国道路・街路交通情勢調査（５年に１回）</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都道府県全域の</a:t>
            </a:r>
            <a:r>
              <a:rPr lang="en-US" altLang="ja-JP" sz="900" dirty="0">
                <a:latin typeface="BIZ UDゴシック" panose="020B0400000000000000" pitchFamily="49" charset="-128"/>
                <a:ea typeface="BIZ UDゴシック" panose="020B0400000000000000" pitchFamily="49" charset="-128"/>
              </a:rPr>
              <a:t>24</a:t>
            </a:r>
            <a:r>
              <a:rPr lang="ja-JP" altLang="en-US" sz="900" dirty="0">
                <a:latin typeface="BIZ UDゴシック" panose="020B0400000000000000" pitchFamily="49" charset="-128"/>
                <a:ea typeface="BIZ UDゴシック" panose="020B0400000000000000" pitchFamily="49" charset="-128"/>
              </a:rPr>
              <a:t>時間平均交通量（台</a:t>
            </a: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日）</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（高速道路、一般国道、地方道の</a:t>
            </a:r>
            <a:r>
              <a:rPr lang="en-US" altLang="ja-JP" sz="900" dirty="0">
                <a:latin typeface="BIZ UDゴシック" panose="020B0400000000000000" pitchFamily="49" charset="-128"/>
                <a:ea typeface="BIZ UDゴシック" panose="020B0400000000000000" pitchFamily="49" charset="-128"/>
              </a:rPr>
              <a:t>24</a:t>
            </a:r>
            <a:r>
              <a:rPr lang="ja-JP" altLang="en-US" sz="900" dirty="0">
                <a:latin typeface="BIZ UDゴシック" panose="020B0400000000000000" pitchFamily="49" charset="-128"/>
                <a:ea typeface="BIZ UDゴシック" panose="020B0400000000000000" pitchFamily="49" charset="-128"/>
              </a:rPr>
              <a:t>時間平均交通量を示す）</a:t>
            </a:r>
            <a:endParaRPr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横軸：行政投資実績</a:t>
            </a:r>
            <a:r>
              <a:rPr lang="ja-JP" altLang="en-US"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道路　国費）</a:t>
            </a:r>
            <a:r>
              <a:rPr kumimoji="1" lang="en-US" altLang="ja-JP" sz="900" dirty="0">
                <a:latin typeface="BIZ UDゴシック" panose="020B0400000000000000" pitchFamily="49" charset="-128"/>
                <a:ea typeface="BIZ UDゴシック" panose="020B0400000000000000" pitchFamily="49" charset="-128"/>
              </a:rPr>
              <a:t> 2015</a:t>
            </a:r>
            <a:r>
              <a:rPr kumimoji="1" lang="ja-JP" altLang="en-US" sz="900" dirty="0">
                <a:latin typeface="BIZ UDゴシック" panose="020B0400000000000000" pitchFamily="49" charset="-128"/>
                <a:ea typeface="BIZ UDゴシック" panose="020B0400000000000000" pitchFamily="49" charset="-128"/>
              </a:rPr>
              <a:t>年から</a:t>
            </a:r>
            <a:r>
              <a:rPr kumimoji="1" lang="en-US" altLang="ja-JP" sz="900" dirty="0">
                <a:latin typeface="BIZ UDゴシック" panose="020B0400000000000000" pitchFamily="49" charset="-128"/>
                <a:ea typeface="BIZ UDゴシック" panose="020B0400000000000000" pitchFamily="49" charset="-128"/>
              </a:rPr>
              <a:t>2019</a:t>
            </a:r>
            <a:r>
              <a:rPr kumimoji="1" lang="ja-JP" altLang="en-US" sz="900" dirty="0">
                <a:latin typeface="BIZ UDゴシック" panose="020B0400000000000000" pitchFamily="49" charset="-128"/>
                <a:ea typeface="BIZ UDゴシック" panose="020B0400000000000000" pitchFamily="49" charset="-128"/>
              </a:rPr>
              <a:t>年の平均値</a:t>
            </a:r>
            <a:endParaRPr kumimoji="1" lang="en-US" altLang="ja-JP" sz="900" dirty="0">
              <a:latin typeface="BIZ UDゴシック" panose="020B0400000000000000" pitchFamily="49" charset="-128"/>
              <a:ea typeface="BIZ UDゴシック" panose="020B0400000000000000" pitchFamily="49" charset="-128"/>
            </a:endParaRPr>
          </a:p>
          <a:p>
            <a:endParaRPr lang="en-US" altLang="ja-JP" sz="900"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332A51FA-26D5-A21F-5122-52C5D09E2D75}"/>
              </a:ext>
            </a:extLst>
          </p:cNvPr>
          <p:cNvGrpSpPr/>
          <p:nvPr/>
        </p:nvGrpSpPr>
        <p:grpSpPr>
          <a:xfrm>
            <a:off x="1821353" y="461956"/>
            <a:ext cx="7611447" cy="5234264"/>
            <a:chOff x="350262" y="1462611"/>
            <a:chExt cx="5537200" cy="3594703"/>
          </a:xfrm>
        </p:grpSpPr>
        <p:graphicFrame>
          <p:nvGraphicFramePr>
            <p:cNvPr id="4" name="グラフ 3">
              <a:extLst>
                <a:ext uri="{FF2B5EF4-FFF2-40B4-BE49-F238E27FC236}">
                  <a16:creationId xmlns:a16="http://schemas.microsoft.com/office/drawing/2014/main" id="{0C6557DC-BA79-4002-93C4-945D4603F4DD}"/>
                </a:ext>
              </a:extLst>
            </p:cNvPr>
            <p:cNvGraphicFramePr>
              <a:graphicFrameLocks/>
            </p:cNvGraphicFramePr>
            <p:nvPr/>
          </p:nvGraphicFramePr>
          <p:xfrm>
            <a:off x="885612" y="1884286"/>
            <a:ext cx="4541468" cy="286161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6">
              <a:extLst>
                <a:ext uri="{FF2B5EF4-FFF2-40B4-BE49-F238E27FC236}">
                  <a16:creationId xmlns:a16="http://schemas.microsoft.com/office/drawing/2014/main" id="{C6065D29-DB0E-9DAE-1020-38C189424DF5}"/>
                </a:ext>
              </a:extLst>
            </p:cNvPr>
            <p:cNvSpPr txBox="1"/>
            <p:nvPr/>
          </p:nvSpPr>
          <p:spPr>
            <a:xfrm>
              <a:off x="350262" y="4680132"/>
              <a:ext cx="5537200" cy="19023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dirty="0">
                  <a:latin typeface="BIZ UDゴシック" panose="020B0400000000000000" pitchFamily="49" charset="-128"/>
                  <a:ea typeface="BIZ UDゴシック" panose="020B0400000000000000" pitchFamily="49" charset="-128"/>
                </a:rPr>
                <a:t>道路事業の行政投資</a:t>
              </a:r>
              <a:r>
                <a:rPr lang="ja-JP" altLang="en-US" sz="1200" dirty="0">
                  <a:latin typeface="BIZ UDゴシック" panose="020B0400000000000000" pitchFamily="49" charset="-128"/>
                  <a:ea typeface="BIZ UDゴシック" panose="020B0400000000000000" pitchFamily="49" charset="-128"/>
                </a:rPr>
                <a:t>額</a:t>
              </a:r>
              <a:r>
                <a:rPr kumimoji="1" lang="ja-JP" altLang="en-US" sz="1200" dirty="0">
                  <a:latin typeface="BIZ UDゴシック" panose="020B0400000000000000" pitchFamily="49" charset="-128"/>
                  <a:ea typeface="BIZ UDゴシック" panose="020B0400000000000000" pitchFamily="49" charset="-128"/>
                </a:rPr>
                <a:t>（国費分）（百万円）</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6">
              <a:extLst>
                <a:ext uri="{FF2B5EF4-FFF2-40B4-BE49-F238E27FC236}">
                  <a16:creationId xmlns:a16="http://schemas.microsoft.com/office/drawing/2014/main" id="{9747A709-820F-4A3F-48A1-0FB1F485B20E}"/>
                </a:ext>
              </a:extLst>
            </p:cNvPr>
            <p:cNvSpPr txBox="1"/>
            <p:nvPr/>
          </p:nvSpPr>
          <p:spPr>
            <a:xfrm rot="16200000">
              <a:off x="-975114" y="3050453"/>
              <a:ext cx="3452684" cy="276999"/>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（台</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日）</a:t>
              </a:r>
              <a:endParaRPr lang="en-US" altLang="ja-JP" sz="1200" dirty="0">
                <a:latin typeface="BIZ UDゴシック" panose="020B0400000000000000" pitchFamily="49" charset="-128"/>
                <a:ea typeface="BIZ UDゴシック" panose="020B0400000000000000" pitchFamily="49" charset="-128"/>
              </a:endParaRPr>
            </a:p>
          </p:txBody>
        </p:sp>
        <p:sp>
          <p:nvSpPr>
            <p:cNvPr id="17" name="テキスト ボックス 6">
              <a:extLst>
                <a:ext uri="{FF2B5EF4-FFF2-40B4-BE49-F238E27FC236}">
                  <a16:creationId xmlns:a16="http://schemas.microsoft.com/office/drawing/2014/main" id="{28B990E4-2C33-D610-0802-1FF2EC93C7E0}"/>
                </a:ext>
              </a:extLst>
            </p:cNvPr>
            <p:cNvSpPr txBox="1"/>
            <p:nvPr/>
          </p:nvSpPr>
          <p:spPr>
            <a:xfrm rot="16200000">
              <a:off x="-1201076" y="3192472"/>
              <a:ext cx="3452684" cy="276999"/>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dirty="0">
                  <a:latin typeface="BIZ UDゴシック" panose="020B0400000000000000" pitchFamily="49" charset="-128"/>
                  <a:ea typeface="BIZ UDゴシック" panose="020B0400000000000000" pitchFamily="49" charset="-128"/>
                </a:rPr>
                <a:t>24</a:t>
              </a:r>
              <a:r>
                <a:rPr lang="ja-JP" altLang="en-US" sz="1200" dirty="0">
                  <a:latin typeface="BIZ UDゴシック" panose="020B0400000000000000" pitchFamily="49" charset="-128"/>
                  <a:ea typeface="BIZ UDゴシック" panose="020B0400000000000000" pitchFamily="49" charset="-128"/>
                </a:rPr>
                <a:t>時間 平均交通量</a:t>
              </a:r>
              <a:endParaRPr lang="en-US" altLang="ja-JP" sz="1200" dirty="0">
                <a:latin typeface="BIZ UDゴシック" panose="020B0400000000000000" pitchFamily="49" charset="-128"/>
                <a:ea typeface="BIZ UDゴシック" panose="020B0400000000000000" pitchFamily="49" charset="-128"/>
              </a:endParaRPr>
            </a:p>
          </p:txBody>
        </p:sp>
      </p:grpSp>
      <p:sp>
        <p:nvSpPr>
          <p:cNvPr id="18" name="正方形/長方形 17">
            <a:extLst>
              <a:ext uri="{FF2B5EF4-FFF2-40B4-BE49-F238E27FC236}">
                <a16:creationId xmlns:a16="http://schemas.microsoft.com/office/drawing/2014/main" id="{1EB6F603-FA8B-8D3C-147A-FC4F3D37CFA1}"/>
              </a:ext>
            </a:extLst>
          </p:cNvPr>
          <p:cNvSpPr/>
          <p:nvPr/>
        </p:nvSpPr>
        <p:spPr>
          <a:xfrm>
            <a:off x="1477814" y="5868005"/>
            <a:ext cx="609600" cy="204354"/>
          </a:xfrm>
          <a:prstGeom prst="rect">
            <a:avLst/>
          </a:prstGeom>
          <a:solidFill>
            <a:srgbClr val="0070C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DD8F9DE-DD4C-FD8D-DE12-A5151B5F8AE4}"/>
              </a:ext>
            </a:extLst>
          </p:cNvPr>
          <p:cNvSpPr/>
          <p:nvPr/>
        </p:nvSpPr>
        <p:spPr>
          <a:xfrm>
            <a:off x="1477814" y="5614383"/>
            <a:ext cx="609600" cy="204354"/>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6E8966C-1C15-31BC-E33E-4967B3DBA1D4}"/>
              </a:ext>
            </a:extLst>
          </p:cNvPr>
          <p:cNvSpPr/>
          <p:nvPr/>
        </p:nvSpPr>
        <p:spPr>
          <a:xfrm>
            <a:off x="7655193" y="5614383"/>
            <a:ext cx="609600" cy="204354"/>
          </a:xfrm>
          <a:prstGeom prst="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A32DC40-6FCA-7318-0720-4EAC8C617473}"/>
              </a:ext>
            </a:extLst>
          </p:cNvPr>
          <p:cNvSpPr/>
          <p:nvPr/>
        </p:nvSpPr>
        <p:spPr>
          <a:xfrm>
            <a:off x="7655193" y="5868005"/>
            <a:ext cx="609600" cy="204354"/>
          </a:xfrm>
          <a:prstGeom prst="rect">
            <a:avLst/>
          </a:prstGeom>
          <a:solidFill>
            <a:srgbClr val="703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7545394-CEB4-C532-1335-85C45C57FF72}"/>
              </a:ext>
            </a:extLst>
          </p:cNvPr>
          <p:cNvSpPr/>
          <p:nvPr/>
        </p:nvSpPr>
        <p:spPr>
          <a:xfrm>
            <a:off x="9366364" y="5614383"/>
            <a:ext cx="609600" cy="204354"/>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6">
            <a:extLst>
              <a:ext uri="{FF2B5EF4-FFF2-40B4-BE49-F238E27FC236}">
                <a16:creationId xmlns:a16="http://schemas.microsoft.com/office/drawing/2014/main" id="{34180348-F5A1-525C-377E-4F6BB95FBD3E}"/>
              </a:ext>
            </a:extLst>
          </p:cNvPr>
          <p:cNvSpPr txBox="1"/>
          <p:nvPr/>
        </p:nvSpPr>
        <p:spPr>
          <a:xfrm>
            <a:off x="2087414" y="5563350"/>
            <a:ext cx="5262979"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首都圏（</a:t>
            </a:r>
            <a:r>
              <a:rPr lang="zh-TW" altLang="en-US" sz="1200" dirty="0">
                <a:latin typeface="BIZ UDゴシック" panose="020B0400000000000000" pitchFamily="49" charset="-128"/>
                <a:ea typeface="BIZ UDゴシック" panose="020B0400000000000000" pitchFamily="49" charset="-128"/>
              </a:rPr>
              <a:t>茨城県、栃木県、群馬県、埼玉県、千葉県、東京都、神奈川県</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6">
            <a:extLst>
              <a:ext uri="{FF2B5EF4-FFF2-40B4-BE49-F238E27FC236}">
                <a16:creationId xmlns:a16="http://schemas.microsoft.com/office/drawing/2014/main" id="{F50158B3-9A94-E341-FCF5-BE2640CF1187}"/>
              </a:ext>
            </a:extLst>
          </p:cNvPr>
          <p:cNvSpPr txBox="1"/>
          <p:nvPr/>
        </p:nvSpPr>
        <p:spPr>
          <a:xfrm>
            <a:off x="2087414" y="5847228"/>
            <a:ext cx="4647426"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近畿圏（大阪府、滋賀県、兵庫県、奈良県、和歌山県、京都府）</a:t>
            </a:r>
            <a:endParaRPr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6">
            <a:extLst>
              <a:ext uri="{FF2B5EF4-FFF2-40B4-BE49-F238E27FC236}">
                <a16:creationId xmlns:a16="http://schemas.microsoft.com/office/drawing/2014/main" id="{6E6BBE85-0ECF-0336-6917-0BCC0BAB2F96}"/>
              </a:ext>
            </a:extLst>
          </p:cNvPr>
          <p:cNvSpPr txBox="1"/>
          <p:nvPr/>
        </p:nvSpPr>
        <p:spPr>
          <a:xfrm>
            <a:off x="8288976" y="5805069"/>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九州圏</a:t>
            </a:r>
            <a:endParaRPr lang="en-US" altLang="ja-JP" sz="1200" dirty="0">
              <a:latin typeface="BIZ UDゴシック" panose="020B0400000000000000" pitchFamily="49" charset="-128"/>
              <a:ea typeface="BIZ UDゴシック" panose="020B0400000000000000" pitchFamily="49" charset="-128"/>
            </a:endParaRPr>
          </a:p>
        </p:txBody>
      </p:sp>
      <p:sp>
        <p:nvSpPr>
          <p:cNvPr id="26" name="テキスト ボックス 6">
            <a:extLst>
              <a:ext uri="{FF2B5EF4-FFF2-40B4-BE49-F238E27FC236}">
                <a16:creationId xmlns:a16="http://schemas.microsoft.com/office/drawing/2014/main" id="{90C9031F-6334-EE51-8EEA-8CC05581BFFC}"/>
              </a:ext>
            </a:extLst>
          </p:cNvPr>
          <p:cNvSpPr txBox="1"/>
          <p:nvPr/>
        </p:nvSpPr>
        <p:spPr>
          <a:xfrm>
            <a:off x="8288976" y="5549682"/>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中部圏</a:t>
            </a:r>
            <a:endParaRPr lang="en-US" altLang="ja-JP" sz="1200" dirty="0">
              <a:latin typeface="BIZ UDゴシック" panose="020B0400000000000000" pitchFamily="49" charset="-128"/>
              <a:ea typeface="BIZ UDゴシック" panose="020B0400000000000000" pitchFamily="49" charset="-128"/>
            </a:endParaRPr>
          </a:p>
        </p:txBody>
      </p:sp>
      <p:sp>
        <p:nvSpPr>
          <p:cNvPr id="27" name="テキスト ボックス 6">
            <a:extLst>
              <a:ext uri="{FF2B5EF4-FFF2-40B4-BE49-F238E27FC236}">
                <a16:creationId xmlns:a16="http://schemas.microsoft.com/office/drawing/2014/main" id="{76988058-BAAA-CADA-AC4F-8AFCCCF0063C}"/>
              </a:ext>
            </a:extLst>
          </p:cNvPr>
          <p:cNvSpPr txBox="1"/>
          <p:nvPr/>
        </p:nvSpPr>
        <p:spPr>
          <a:xfrm>
            <a:off x="10083855" y="5549682"/>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その他</a:t>
            </a:r>
            <a:endParaRPr lang="en-US" altLang="ja-JP" sz="1200" dirty="0">
              <a:latin typeface="BIZ UDゴシック" panose="020B0400000000000000" pitchFamily="49" charset="-128"/>
              <a:ea typeface="BIZ UDゴシック" panose="020B0400000000000000" pitchFamily="49" charset="-128"/>
            </a:endParaRPr>
          </a:p>
        </p:txBody>
      </p:sp>
      <p:sp>
        <p:nvSpPr>
          <p:cNvPr id="29" name="テキスト ボックス 6">
            <a:extLst>
              <a:ext uri="{FF2B5EF4-FFF2-40B4-BE49-F238E27FC236}">
                <a16:creationId xmlns:a16="http://schemas.microsoft.com/office/drawing/2014/main" id="{FEF9AB8A-680C-23AD-116A-56CC1207783E}"/>
              </a:ext>
            </a:extLst>
          </p:cNvPr>
          <p:cNvSpPr txBox="1"/>
          <p:nvPr/>
        </p:nvSpPr>
        <p:spPr>
          <a:xfrm>
            <a:off x="5627077" y="6173495"/>
            <a:ext cx="613312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　行政投資</a:t>
            </a:r>
            <a:r>
              <a:rPr lang="ja-JP" altLang="en-US" sz="900" dirty="0">
                <a:latin typeface="BIZ UDゴシック" panose="020B0400000000000000" pitchFamily="49" charset="-128"/>
                <a:ea typeface="BIZ UDゴシック" panose="020B0400000000000000" pitchFamily="49" charset="-128"/>
              </a:rPr>
              <a:t>額</a:t>
            </a:r>
            <a:r>
              <a:rPr kumimoji="1" lang="ja-JP" altLang="en-US" sz="900" dirty="0">
                <a:latin typeface="BIZ UDゴシック" panose="020B0400000000000000" pitchFamily="49" charset="-128"/>
                <a:ea typeface="BIZ UDゴシック" panose="020B0400000000000000" pitchFamily="49" charset="-128"/>
              </a:rPr>
              <a:t>については土地の生産性などは考慮しておらず、単純に行政投資</a:t>
            </a:r>
            <a:r>
              <a:rPr lang="ja-JP" altLang="en-US" sz="900" dirty="0">
                <a:latin typeface="BIZ UDゴシック" panose="020B0400000000000000" pitchFamily="49" charset="-128"/>
                <a:ea typeface="BIZ UDゴシック" panose="020B0400000000000000" pitchFamily="49" charset="-128"/>
              </a:rPr>
              <a:t>額</a:t>
            </a:r>
            <a:r>
              <a:rPr kumimoji="1" lang="ja-JP" altLang="en-US" sz="900" dirty="0">
                <a:latin typeface="BIZ UDゴシック" panose="020B0400000000000000" pitchFamily="49" charset="-128"/>
                <a:ea typeface="BIZ UDゴシック" panose="020B0400000000000000" pitchFamily="49" charset="-128"/>
              </a:rPr>
              <a:t>を比較したもの。</a:t>
            </a:r>
            <a:br>
              <a:rPr kumimoji="1" lang="en-US" altLang="ja-JP" sz="900" dirty="0">
                <a:latin typeface="BIZ UDゴシック" panose="020B0400000000000000" pitchFamily="49" charset="-128"/>
                <a:ea typeface="BIZ UDゴシック" panose="020B0400000000000000" pitchFamily="49" charset="-128"/>
              </a:rPr>
            </a:br>
            <a:r>
              <a:rPr kumimoji="1" lang="en-US" altLang="ja-JP" sz="900" dirty="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円の大きさは相対的な人口規模を表す（人口推計</a:t>
            </a:r>
            <a:r>
              <a:rPr kumimoji="1" lang="en-US" altLang="ja-JP" sz="900" dirty="0">
                <a:latin typeface="BIZ UDゴシック" panose="020B0400000000000000" pitchFamily="49" charset="-128"/>
                <a:ea typeface="BIZ UDゴシック" panose="020B0400000000000000" pitchFamily="49" charset="-128"/>
              </a:rPr>
              <a:t>2015</a:t>
            </a:r>
            <a:r>
              <a:rPr kumimoji="1" lang="ja-JP" altLang="en-US" sz="900" dirty="0">
                <a:latin typeface="BIZ UDゴシック" panose="020B0400000000000000" pitchFamily="49" charset="-128"/>
                <a:ea typeface="BIZ UDゴシック" panose="020B0400000000000000" pitchFamily="49" charset="-128"/>
              </a:rPr>
              <a:t>年から</a:t>
            </a:r>
            <a:r>
              <a:rPr kumimoji="1" lang="en-US" altLang="ja-JP" sz="900" dirty="0">
                <a:latin typeface="BIZ UDゴシック" panose="020B0400000000000000" pitchFamily="49" charset="-128"/>
                <a:ea typeface="BIZ UDゴシック" panose="020B0400000000000000" pitchFamily="49" charset="-128"/>
              </a:rPr>
              <a:t>2019</a:t>
            </a:r>
            <a:r>
              <a:rPr kumimoji="1" lang="ja-JP" altLang="en-US" sz="900" dirty="0">
                <a:latin typeface="BIZ UDゴシック" panose="020B0400000000000000" pitchFamily="49" charset="-128"/>
                <a:ea typeface="BIZ UDゴシック" panose="020B0400000000000000" pitchFamily="49" charset="-128"/>
              </a:rPr>
              <a:t>年の各年</a:t>
            </a:r>
            <a:r>
              <a:rPr kumimoji="1"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月値を平均</a:t>
            </a:r>
            <a:r>
              <a:rPr kumimoji="1" lang="ja-JP" altLang="en-US" sz="900" dirty="0">
                <a:latin typeface="BIZ UDゴシック" panose="020B0400000000000000" pitchFamily="49" charset="-128"/>
                <a:ea typeface="BIZ UDゴシック" panose="020B0400000000000000" pitchFamily="49" charset="-128"/>
              </a:rPr>
              <a:t>）</a:t>
            </a:r>
            <a:endParaRPr kumimoji="1"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5062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34A1A8A-8C7B-F70A-E729-36195B563DC6}"/>
              </a:ext>
            </a:extLst>
          </p:cNvPr>
          <p:cNvSpPr/>
          <p:nvPr/>
        </p:nvSpPr>
        <p:spPr>
          <a:xfrm>
            <a:off x="1333500" y="5473233"/>
            <a:ext cx="9893300" cy="7067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F13B193-B8CD-789E-1FDD-70A5E07A299E}"/>
              </a:ext>
            </a:extLst>
          </p:cNvPr>
          <p:cNvSpPr>
            <a:spLocks noGrp="1"/>
          </p:cNvSpPr>
          <p:nvPr>
            <p:ph type="sldNum" sz="quarter" idx="10"/>
          </p:nvPr>
        </p:nvSpPr>
        <p:spPr/>
        <p:txBody>
          <a:bodyPr/>
          <a:lstStyle/>
          <a:p>
            <a:fld id="{50F88186-B17D-4CE3-A887-D91699CF601C}" type="slidenum">
              <a:rPr kumimoji="1" lang="ja-JP" altLang="en-US" smtClean="0"/>
              <a:t>13</a:t>
            </a:fld>
            <a:endParaRPr kumimoji="1" lang="ja-JP" altLang="en-US" dirty="0"/>
          </a:p>
        </p:txBody>
      </p:sp>
      <p:sp>
        <p:nvSpPr>
          <p:cNvPr id="7" name="タイトル 6">
            <a:extLst>
              <a:ext uri="{FF2B5EF4-FFF2-40B4-BE49-F238E27FC236}">
                <a16:creationId xmlns:a16="http://schemas.microsoft.com/office/drawing/2014/main" id="{1C82757E-EE1C-FFA1-0F44-B915E9B34F3E}"/>
              </a:ext>
            </a:extLst>
          </p:cNvPr>
          <p:cNvSpPr>
            <a:spLocks noGrp="1"/>
          </p:cNvSpPr>
          <p:nvPr>
            <p:ph type="title"/>
          </p:nvPr>
        </p:nvSpPr>
        <p:spPr/>
        <p:txBody>
          <a:bodyPr/>
          <a:lstStyle/>
          <a:p>
            <a:r>
              <a:rPr lang="ja-JP" altLang="en-US" dirty="0"/>
              <a:t>国における、都道府県別行政投資実績について（港湾の例）</a:t>
            </a:r>
          </a:p>
        </p:txBody>
      </p:sp>
      <p:sp>
        <p:nvSpPr>
          <p:cNvPr id="11" name="コンテンツ プレースホルダー 10">
            <a:extLst>
              <a:ext uri="{FF2B5EF4-FFF2-40B4-BE49-F238E27FC236}">
                <a16:creationId xmlns:a16="http://schemas.microsoft.com/office/drawing/2014/main" id="{B21F8B9E-A696-5361-E7A2-EFADCA3EA671}"/>
              </a:ext>
            </a:extLst>
          </p:cNvPr>
          <p:cNvSpPr>
            <a:spLocks noGrp="1"/>
          </p:cNvSpPr>
          <p:nvPr>
            <p:ph idx="1"/>
          </p:nvPr>
        </p:nvSpPr>
        <p:spPr>
          <a:xfrm>
            <a:off x="350262" y="449020"/>
            <a:ext cx="11582403" cy="1087276"/>
          </a:xfrm>
          <a:ln>
            <a:solidFill>
              <a:schemeClr val="bg1">
                <a:lumMod val="75000"/>
              </a:schemeClr>
            </a:solidFill>
          </a:ln>
        </p:spPr>
        <p:txBody>
          <a:bodyPr tIns="72000"/>
          <a:lstStyle/>
          <a:p>
            <a:pPr>
              <a:lnSpc>
                <a:spcPts val="1800"/>
              </a:lnSpc>
              <a:spcBef>
                <a:spcPts val="600"/>
              </a:spcBef>
              <a:buFont typeface="Wingdings" panose="05000000000000000000" pitchFamily="2" charset="2"/>
              <a:buChar char="n"/>
            </a:pPr>
            <a:r>
              <a:rPr lang="ja-JP" altLang="en-US" b="1" dirty="0"/>
              <a:t>港湾</a:t>
            </a:r>
            <a:r>
              <a:rPr lang="ja-JP" altLang="en-US" dirty="0"/>
              <a:t>について、東京都の輸出入・移出入コンテナ総数（</a:t>
            </a:r>
            <a:r>
              <a:rPr lang="en-US" altLang="ja-JP" dirty="0"/>
              <a:t>4,937</a:t>
            </a:r>
            <a:r>
              <a:rPr lang="ja-JP" altLang="en-US" dirty="0"/>
              <a:t>千</a:t>
            </a:r>
            <a:r>
              <a:rPr lang="en-US" altLang="ja-JP" dirty="0"/>
              <a:t>TEU</a:t>
            </a:r>
            <a:r>
              <a:rPr lang="ja-JP" altLang="en-US" dirty="0"/>
              <a:t>）は、大阪府（</a:t>
            </a:r>
            <a:r>
              <a:rPr lang="en-US" altLang="ja-JP" dirty="0"/>
              <a:t>2,357</a:t>
            </a:r>
            <a:r>
              <a:rPr lang="ja-JP" altLang="en-US" dirty="0"/>
              <a:t>千</a:t>
            </a:r>
            <a:r>
              <a:rPr lang="en-US" altLang="ja-JP" dirty="0"/>
              <a:t>TEU</a:t>
            </a:r>
            <a:r>
              <a:rPr lang="ja-JP" altLang="en-US" dirty="0"/>
              <a:t>）の</a:t>
            </a:r>
            <a:r>
              <a:rPr lang="ja-JP" altLang="en-US" b="1" u="sng" dirty="0"/>
              <a:t>約２倍</a:t>
            </a:r>
            <a:r>
              <a:rPr lang="ja-JP" altLang="en-US" dirty="0"/>
              <a:t>であるが</a:t>
            </a:r>
            <a:r>
              <a:rPr lang="ja-JP" altLang="en-US" b="1" u="sng" dirty="0"/>
              <a:t>、国から東京都への行政投資額</a:t>
            </a:r>
            <a:r>
              <a:rPr lang="ja-JP" altLang="en-US" u="sng" dirty="0"/>
              <a:t>（</a:t>
            </a:r>
            <a:r>
              <a:rPr lang="en-US" altLang="ja-JP" u="sng" dirty="0"/>
              <a:t>38,513</a:t>
            </a:r>
            <a:r>
              <a:rPr lang="ja-JP" altLang="en-US" u="sng" dirty="0"/>
              <a:t>百万円）</a:t>
            </a:r>
            <a:r>
              <a:rPr lang="ja-JP" altLang="en-US" b="1" u="sng" dirty="0"/>
              <a:t>は、大阪府</a:t>
            </a:r>
            <a:r>
              <a:rPr lang="ja-JP" altLang="en-US" u="sng" dirty="0"/>
              <a:t>（</a:t>
            </a:r>
            <a:r>
              <a:rPr lang="en-US" altLang="ja-JP" u="sng" dirty="0"/>
              <a:t>7,429</a:t>
            </a:r>
            <a:r>
              <a:rPr lang="ja-JP" altLang="en-US" u="sng" dirty="0"/>
              <a:t>百万円）</a:t>
            </a:r>
            <a:r>
              <a:rPr lang="ja-JP" altLang="en-US" b="1" u="sng" dirty="0"/>
              <a:t>の約５．２倍。</a:t>
            </a:r>
            <a:endParaRPr lang="en-US" altLang="ja-JP" b="1" u="sng" dirty="0"/>
          </a:p>
          <a:p>
            <a:pPr>
              <a:lnSpc>
                <a:spcPts val="1800"/>
              </a:lnSpc>
              <a:spcBef>
                <a:spcPts val="600"/>
              </a:spcBef>
              <a:buFont typeface="Wingdings" panose="05000000000000000000" pitchFamily="2" charset="2"/>
              <a:buChar char="n"/>
            </a:pPr>
            <a:r>
              <a:rPr lang="ja-JP" altLang="en-US" dirty="0"/>
              <a:t>神奈川県と比較しても、コンテナ総数（約</a:t>
            </a:r>
            <a:r>
              <a:rPr lang="en-US" altLang="ja-JP" dirty="0"/>
              <a:t>3,039</a:t>
            </a:r>
            <a:r>
              <a:rPr lang="ja-JP" altLang="en-US" dirty="0"/>
              <a:t>千</a:t>
            </a:r>
            <a:r>
              <a:rPr lang="en-US" altLang="ja-JP" dirty="0"/>
              <a:t>TEU</a:t>
            </a:r>
            <a:r>
              <a:rPr lang="ja-JP" altLang="en-US" dirty="0"/>
              <a:t>）は、大阪府の</a:t>
            </a:r>
            <a:r>
              <a:rPr lang="ja-JP" altLang="en-US" b="1" u="sng" dirty="0"/>
              <a:t>約１</a:t>
            </a:r>
            <a:r>
              <a:rPr lang="en-US" altLang="ja-JP" b="1" u="sng" dirty="0"/>
              <a:t>.</a:t>
            </a:r>
            <a:r>
              <a:rPr lang="ja-JP" altLang="en-US" b="1" u="sng" dirty="0"/>
              <a:t>３倍</a:t>
            </a:r>
            <a:r>
              <a:rPr lang="ja-JP" altLang="en-US" dirty="0"/>
              <a:t>であるが、</a:t>
            </a:r>
            <a:r>
              <a:rPr lang="ja-JP" altLang="en-US" b="1" u="sng" dirty="0"/>
              <a:t>国から神奈川県への行政投資額</a:t>
            </a:r>
            <a:r>
              <a:rPr lang="ja-JP" altLang="en-US" u="sng" dirty="0"/>
              <a:t>（</a:t>
            </a:r>
            <a:r>
              <a:rPr lang="en-US" altLang="ja-JP" u="sng" dirty="0"/>
              <a:t>21,417</a:t>
            </a:r>
            <a:r>
              <a:rPr lang="ja-JP" altLang="en-US" u="sng" dirty="0"/>
              <a:t>百万円）</a:t>
            </a:r>
            <a:br>
              <a:rPr lang="en-US" altLang="ja-JP" u="sng" dirty="0"/>
            </a:br>
            <a:r>
              <a:rPr lang="ja-JP" altLang="en-US" b="1" u="sng" dirty="0"/>
              <a:t>は、大阪府の約２．９倍。</a:t>
            </a:r>
            <a:endParaRPr kumimoji="1" lang="en-US" altLang="ja-JP" b="1" u="sng" dirty="0">
              <a:latin typeface="BIZ UDゴシック" panose="020B0400000000000000" pitchFamily="49" charset="-128"/>
              <a:ea typeface="BIZ UDゴシック" panose="020B0400000000000000" pitchFamily="49" charset="-128"/>
            </a:endParaRPr>
          </a:p>
        </p:txBody>
      </p:sp>
      <p:sp>
        <p:nvSpPr>
          <p:cNvPr id="6" name="テキスト ボックス 6">
            <a:extLst>
              <a:ext uri="{FF2B5EF4-FFF2-40B4-BE49-F238E27FC236}">
                <a16:creationId xmlns:a16="http://schemas.microsoft.com/office/drawing/2014/main" id="{1630B771-F59E-481F-65FD-01C41EEB5536}"/>
              </a:ext>
            </a:extLst>
          </p:cNvPr>
          <p:cNvSpPr txBox="1"/>
          <p:nvPr/>
        </p:nvSpPr>
        <p:spPr>
          <a:xfrm>
            <a:off x="160018" y="6160860"/>
            <a:ext cx="6574822" cy="6617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　縦</a:t>
            </a:r>
            <a:r>
              <a:rPr lang="ja-JP" altLang="en-US" sz="900" dirty="0">
                <a:latin typeface="BIZ UDゴシック" panose="020B0400000000000000" pitchFamily="49" charset="-128"/>
                <a:ea typeface="BIZ UDゴシック" panose="020B0400000000000000" pitchFamily="49" charset="-128"/>
              </a:rPr>
              <a:t>軸：港湾統計調査（毎年）　</a:t>
            </a:r>
            <a:r>
              <a:rPr kumimoji="1" lang="en-US" altLang="ja-JP" sz="900" dirty="0">
                <a:latin typeface="BIZ UDゴシック" panose="020B0400000000000000" pitchFamily="49" charset="-128"/>
                <a:ea typeface="BIZ UDゴシック" panose="020B0400000000000000" pitchFamily="49" charset="-128"/>
              </a:rPr>
              <a:t>2015</a:t>
            </a:r>
            <a:r>
              <a:rPr kumimoji="1" lang="ja-JP" altLang="en-US" sz="900" dirty="0">
                <a:latin typeface="BIZ UDゴシック" panose="020B0400000000000000" pitchFamily="49" charset="-128"/>
                <a:ea typeface="BIZ UDゴシック" panose="020B0400000000000000" pitchFamily="49" charset="-128"/>
              </a:rPr>
              <a:t>年から</a:t>
            </a:r>
            <a:r>
              <a:rPr kumimoji="1" lang="en-US" altLang="ja-JP" sz="900" dirty="0">
                <a:latin typeface="BIZ UDゴシック" panose="020B0400000000000000" pitchFamily="49" charset="-128"/>
                <a:ea typeface="BIZ UDゴシック" panose="020B0400000000000000" pitchFamily="49" charset="-128"/>
              </a:rPr>
              <a:t>2019</a:t>
            </a:r>
            <a:r>
              <a:rPr kumimoji="1" lang="ja-JP" altLang="en-US" sz="900" dirty="0">
                <a:latin typeface="BIZ UDゴシック" panose="020B0400000000000000" pitchFamily="49" charset="-128"/>
                <a:ea typeface="BIZ UDゴシック" panose="020B0400000000000000" pitchFamily="49" charset="-128"/>
              </a:rPr>
              <a:t>年の平均値</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輸出入、移出入のコンテナ個数の合計（</a:t>
            </a:r>
            <a:r>
              <a:rPr lang="en-US" altLang="ja-JP" sz="900" dirty="0">
                <a:latin typeface="BIZ UDゴシック" panose="020B0400000000000000" pitchFamily="49" charset="-128"/>
                <a:ea typeface="BIZ UDゴシック" panose="020B0400000000000000" pitchFamily="49" charset="-128"/>
              </a:rPr>
              <a:t>1000</a:t>
            </a:r>
            <a:r>
              <a:rPr lang="ja-JP" altLang="en-US" sz="900" dirty="0">
                <a:latin typeface="BIZ UDゴシック" panose="020B0400000000000000" pitchFamily="49" charset="-128"/>
                <a:ea typeface="BIZ UDゴシック" panose="020B0400000000000000" pitchFamily="49" charset="-128"/>
              </a:rPr>
              <a:t> </a:t>
            </a:r>
            <a:r>
              <a:rPr lang="en-US" altLang="ja-JP" sz="900" dirty="0">
                <a:latin typeface="BIZ UDゴシック" panose="020B0400000000000000" pitchFamily="49" charset="-128"/>
                <a:ea typeface="BIZ UDゴシック" panose="020B0400000000000000" pitchFamily="49" charset="-128"/>
              </a:rPr>
              <a:t>TEU</a:t>
            </a:r>
            <a:r>
              <a:rPr lang="ja-JP" altLang="en-US" sz="900" dirty="0">
                <a:latin typeface="BIZ UDゴシック" panose="020B0400000000000000" pitchFamily="49" charset="-128"/>
                <a:ea typeface="BIZ UDゴシック" panose="020B0400000000000000" pitchFamily="49" charset="-128"/>
              </a:rPr>
              <a:t>）</a:t>
            </a:r>
            <a:endParaRPr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横軸：行政投資実績</a:t>
            </a:r>
            <a:r>
              <a:rPr lang="ja-JP" altLang="en-US" sz="900" dirty="0">
                <a:latin typeface="BIZ UDゴシック" panose="020B0400000000000000" pitchFamily="49" charset="-128"/>
                <a:ea typeface="BIZ UDゴシック" panose="020B0400000000000000" pitchFamily="49" charset="-128"/>
              </a:rPr>
              <a:t>（港湾</a:t>
            </a:r>
            <a:r>
              <a:rPr kumimoji="1" lang="ja-JP" altLang="en-US" sz="900" dirty="0">
                <a:latin typeface="BIZ UDゴシック" panose="020B0400000000000000" pitchFamily="49" charset="-128"/>
                <a:ea typeface="BIZ UDゴシック" panose="020B0400000000000000" pitchFamily="49" charset="-128"/>
              </a:rPr>
              <a:t>　国費）　</a:t>
            </a:r>
            <a:r>
              <a:rPr kumimoji="1" lang="en-US" altLang="ja-JP" sz="900" dirty="0">
                <a:latin typeface="BIZ UDゴシック" panose="020B0400000000000000" pitchFamily="49" charset="-128"/>
                <a:ea typeface="BIZ UDゴシック" panose="020B0400000000000000" pitchFamily="49" charset="-128"/>
              </a:rPr>
              <a:t>2015</a:t>
            </a:r>
            <a:r>
              <a:rPr kumimoji="1" lang="ja-JP" altLang="en-US" sz="900" dirty="0">
                <a:latin typeface="BIZ UDゴシック" panose="020B0400000000000000" pitchFamily="49" charset="-128"/>
                <a:ea typeface="BIZ UDゴシック" panose="020B0400000000000000" pitchFamily="49" charset="-128"/>
              </a:rPr>
              <a:t>年から</a:t>
            </a:r>
            <a:r>
              <a:rPr kumimoji="1" lang="en-US" altLang="ja-JP" sz="900" dirty="0">
                <a:latin typeface="BIZ UDゴシック" panose="020B0400000000000000" pitchFamily="49" charset="-128"/>
                <a:ea typeface="BIZ UDゴシック" panose="020B0400000000000000" pitchFamily="49" charset="-128"/>
              </a:rPr>
              <a:t>2019</a:t>
            </a:r>
            <a:r>
              <a:rPr kumimoji="1" lang="ja-JP" altLang="en-US" sz="900" dirty="0">
                <a:latin typeface="BIZ UDゴシック" panose="020B0400000000000000" pitchFamily="49" charset="-128"/>
                <a:ea typeface="BIZ UDゴシック" panose="020B0400000000000000" pitchFamily="49" charset="-128"/>
              </a:rPr>
              <a:t>年の平均値</a:t>
            </a:r>
            <a:endParaRPr kumimoji="1"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（行政投資実績は輸出入・移出入に限らず旅客等に関する港湾</a:t>
            </a:r>
            <a:r>
              <a:rPr lang="ja-JP" altLang="en-US" sz="1000" dirty="0">
                <a:latin typeface="BIZ UDゴシック" panose="020B0400000000000000" pitchFamily="49" charset="-128"/>
                <a:ea typeface="BIZ UDゴシック" panose="020B0400000000000000" pitchFamily="49" charset="-128"/>
              </a:rPr>
              <a:t>整備</a:t>
            </a:r>
            <a:r>
              <a:rPr lang="ja-JP" altLang="en-US" sz="900" dirty="0">
                <a:latin typeface="BIZ UDゴシック" panose="020B0400000000000000" pitchFamily="49" charset="-128"/>
                <a:ea typeface="BIZ UDゴシック" panose="020B0400000000000000" pitchFamily="49" charset="-128"/>
              </a:rPr>
              <a:t>、機能強化に関しても含むものである。）</a:t>
            </a:r>
            <a:endParaRPr kumimoji="1" lang="en-US" altLang="ja-JP" sz="900" dirty="0">
              <a:latin typeface="BIZ UDゴシック" panose="020B0400000000000000" pitchFamily="49" charset="-128"/>
              <a:ea typeface="BIZ UDゴシック" panose="020B0400000000000000" pitchFamily="49" charset="-128"/>
            </a:endParaRPr>
          </a:p>
        </p:txBody>
      </p:sp>
      <p:grpSp>
        <p:nvGrpSpPr>
          <p:cNvPr id="3" name="グループ化 2">
            <a:extLst>
              <a:ext uri="{FF2B5EF4-FFF2-40B4-BE49-F238E27FC236}">
                <a16:creationId xmlns:a16="http://schemas.microsoft.com/office/drawing/2014/main" id="{0ACCFC74-FFF4-5A0F-6660-CFD13E8154FC}"/>
              </a:ext>
            </a:extLst>
          </p:cNvPr>
          <p:cNvGrpSpPr/>
          <p:nvPr/>
        </p:nvGrpSpPr>
        <p:grpSpPr>
          <a:xfrm>
            <a:off x="2391871" y="1248229"/>
            <a:ext cx="7031301" cy="4524204"/>
            <a:chOff x="5575558" y="1491923"/>
            <a:chExt cx="6070165" cy="3517977"/>
          </a:xfrm>
        </p:grpSpPr>
        <p:graphicFrame>
          <p:nvGraphicFramePr>
            <p:cNvPr id="9" name="グラフ 8">
              <a:extLst>
                <a:ext uri="{FF2B5EF4-FFF2-40B4-BE49-F238E27FC236}">
                  <a16:creationId xmlns:a16="http://schemas.microsoft.com/office/drawing/2014/main" id="{863C67E2-391E-F52B-7A37-CA35A40F151C}"/>
                </a:ext>
              </a:extLst>
            </p:cNvPr>
            <p:cNvGraphicFramePr>
              <a:graphicFrameLocks/>
            </p:cNvGraphicFramePr>
            <p:nvPr/>
          </p:nvGraphicFramePr>
          <p:xfrm>
            <a:off x="6115398" y="1736659"/>
            <a:ext cx="5019435" cy="2841999"/>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6">
              <a:extLst>
                <a:ext uri="{FF2B5EF4-FFF2-40B4-BE49-F238E27FC236}">
                  <a16:creationId xmlns:a16="http://schemas.microsoft.com/office/drawing/2014/main" id="{FD94B70B-46FE-D169-7BAC-CCE80C6977B0}"/>
                </a:ext>
              </a:extLst>
            </p:cNvPr>
            <p:cNvSpPr txBox="1"/>
            <p:nvPr/>
          </p:nvSpPr>
          <p:spPr>
            <a:xfrm>
              <a:off x="6108523" y="4612704"/>
              <a:ext cx="5537200" cy="2153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dirty="0">
                  <a:latin typeface="BIZ UDゴシック" panose="020B0400000000000000" pitchFamily="49" charset="-128"/>
                  <a:ea typeface="BIZ UDゴシック" panose="020B0400000000000000" pitchFamily="49" charset="-128"/>
                </a:rPr>
                <a:t>港湾事業</a:t>
              </a:r>
              <a:r>
                <a:rPr kumimoji="1" lang="ja-JP" altLang="en-US" sz="1200">
                  <a:latin typeface="BIZ UDゴシック" panose="020B0400000000000000" pitchFamily="49" charset="-128"/>
                  <a:ea typeface="BIZ UDゴシック" panose="020B0400000000000000" pitchFamily="49" charset="-128"/>
                </a:rPr>
                <a:t>の行政投資額（</a:t>
              </a:r>
              <a:r>
                <a:rPr kumimoji="1" lang="ja-JP" altLang="en-US" sz="1200" dirty="0">
                  <a:latin typeface="BIZ UDゴシック" panose="020B0400000000000000" pitchFamily="49" charset="-128"/>
                  <a:ea typeface="BIZ UDゴシック" panose="020B0400000000000000" pitchFamily="49" charset="-128"/>
                </a:rPr>
                <a:t>国費分）（百万円）</a:t>
              </a:r>
              <a:endParaRPr lang="en-US" altLang="ja-JP" sz="1200" dirty="0">
                <a:latin typeface="BIZ UDゴシック" panose="020B0400000000000000" pitchFamily="49" charset="-128"/>
                <a:ea typeface="BIZ UDゴシック" panose="020B0400000000000000" pitchFamily="49" charset="-128"/>
              </a:endParaRPr>
            </a:p>
          </p:txBody>
        </p:sp>
        <p:sp>
          <p:nvSpPr>
            <p:cNvPr id="13" name="テキスト ボックス 6">
              <a:extLst>
                <a:ext uri="{FF2B5EF4-FFF2-40B4-BE49-F238E27FC236}">
                  <a16:creationId xmlns:a16="http://schemas.microsoft.com/office/drawing/2014/main" id="{2E984FA1-EFE9-BA7E-1667-5D1DBEE8D3DF}"/>
                </a:ext>
              </a:extLst>
            </p:cNvPr>
            <p:cNvSpPr txBox="1"/>
            <p:nvPr/>
          </p:nvSpPr>
          <p:spPr>
            <a:xfrm rot="16200000">
              <a:off x="3987716" y="3079765"/>
              <a:ext cx="3452684" cy="276999"/>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dirty="0">
                  <a:latin typeface="BIZ UDゴシック" panose="020B0400000000000000" pitchFamily="49" charset="-128"/>
                  <a:ea typeface="BIZ UDゴシック" panose="020B0400000000000000" pitchFamily="49" charset="-128"/>
                </a:rPr>
                <a:t>コンテナ総数</a:t>
              </a:r>
              <a:endParaRPr lang="en-US" altLang="ja-JP" sz="1200" dirty="0">
                <a:latin typeface="BIZ UDゴシック" panose="020B0400000000000000" pitchFamily="49" charset="-128"/>
                <a:ea typeface="BIZ UDゴシック" panose="020B0400000000000000" pitchFamily="49" charset="-128"/>
              </a:endParaRPr>
            </a:p>
          </p:txBody>
        </p:sp>
        <p:sp>
          <p:nvSpPr>
            <p:cNvPr id="14" name="テキスト ボックス 6">
              <a:extLst>
                <a:ext uri="{FF2B5EF4-FFF2-40B4-BE49-F238E27FC236}">
                  <a16:creationId xmlns:a16="http://schemas.microsoft.com/office/drawing/2014/main" id="{848F813D-1B25-66B7-3AEF-B5CB2C152A3F}"/>
                </a:ext>
              </a:extLst>
            </p:cNvPr>
            <p:cNvSpPr txBox="1"/>
            <p:nvPr/>
          </p:nvSpPr>
          <p:spPr>
            <a:xfrm rot="16200000">
              <a:off x="4243681" y="3145058"/>
              <a:ext cx="3452684" cy="276999"/>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1000TEU</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p:txBody>
        </p:sp>
      </p:grpSp>
      <p:sp>
        <p:nvSpPr>
          <p:cNvPr id="18" name="正方形/長方形 17">
            <a:extLst>
              <a:ext uri="{FF2B5EF4-FFF2-40B4-BE49-F238E27FC236}">
                <a16:creationId xmlns:a16="http://schemas.microsoft.com/office/drawing/2014/main" id="{1EB6F603-FA8B-8D3C-147A-FC4F3D37CFA1}"/>
              </a:ext>
            </a:extLst>
          </p:cNvPr>
          <p:cNvSpPr/>
          <p:nvPr/>
        </p:nvSpPr>
        <p:spPr>
          <a:xfrm>
            <a:off x="1477814" y="5871916"/>
            <a:ext cx="609600" cy="204354"/>
          </a:xfrm>
          <a:prstGeom prst="rect">
            <a:avLst/>
          </a:prstGeom>
          <a:solidFill>
            <a:srgbClr val="0070C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DD8F9DE-DD4C-FD8D-DE12-A5151B5F8AE4}"/>
              </a:ext>
            </a:extLst>
          </p:cNvPr>
          <p:cNvSpPr/>
          <p:nvPr/>
        </p:nvSpPr>
        <p:spPr>
          <a:xfrm>
            <a:off x="1477814" y="5618294"/>
            <a:ext cx="609600" cy="204354"/>
          </a:xfrm>
          <a:prstGeom prst="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6E8966C-1C15-31BC-E33E-4967B3DBA1D4}"/>
              </a:ext>
            </a:extLst>
          </p:cNvPr>
          <p:cNvSpPr/>
          <p:nvPr/>
        </p:nvSpPr>
        <p:spPr>
          <a:xfrm>
            <a:off x="7655193" y="5618294"/>
            <a:ext cx="609600" cy="204354"/>
          </a:xfrm>
          <a:prstGeom prst="rect">
            <a:avLst/>
          </a:prstGeom>
          <a:solidFill>
            <a:srgbClr val="00B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A32DC40-6FCA-7318-0720-4EAC8C617473}"/>
              </a:ext>
            </a:extLst>
          </p:cNvPr>
          <p:cNvSpPr/>
          <p:nvPr/>
        </p:nvSpPr>
        <p:spPr>
          <a:xfrm>
            <a:off x="7655193" y="5871916"/>
            <a:ext cx="609600" cy="204354"/>
          </a:xfrm>
          <a:prstGeom prst="rect">
            <a:avLst/>
          </a:prstGeom>
          <a:solidFill>
            <a:srgbClr val="7030A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7545394-CEB4-C532-1335-85C45C57FF72}"/>
              </a:ext>
            </a:extLst>
          </p:cNvPr>
          <p:cNvSpPr/>
          <p:nvPr/>
        </p:nvSpPr>
        <p:spPr>
          <a:xfrm>
            <a:off x="9366364" y="5618294"/>
            <a:ext cx="609600" cy="204354"/>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6">
            <a:extLst>
              <a:ext uri="{FF2B5EF4-FFF2-40B4-BE49-F238E27FC236}">
                <a16:creationId xmlns:a16="http://schemas.microsoft.com/office/drawing/2014/main" id="{34180348-F5A1-525C-377E-4F6BB95FBD3E}"/>
              </a:ext>
            </a:extLst>
          </p:cNvPr>
          <p:cNvSpPr txBox="1"/>
          <p:nvPr/>
        </p:nvSpPr>
        <p:spPr>
          <a:xfrm>
            <a:off x="2087414" y="5567261"/>
            <a:ext cx="5262979"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首都圏（</a:t>
            </a:r>
            <a:r>
              <a:rPr lang="zh-TW" altLang="en-US" sz="1200" dirty="0">
                <a:latin typeface="BIZ UDゴシック" panose="020B0400000000000000" pitchFamily="49" charset="-128"/>
                <a:ea typeface="BIZ UDゴシック" panose="020B0400000000000000" pitchFamily="49" charset="-128"/>
              </a:rPr>
              <a:t>茨城県、栃木県、群馬県、埼玉県、千葉県、東京都、神奈川県</a:t>
            </a:r>
            <a:r>
              <a:rPr lang="ja-JP" altLang="en-US" sz="1200" dirty="0">
                <a:latin typeface="BIZ UDゴシック" panose="020B0400000000000000" pitchFamily="49" charset="-128"/>
                <a:ea typeface="BIZ UDゴシック" panose="020B0400000000000000" pitchFamily="49" charset="-128"/>
              </a:rPr>
              <a:t>）</a:t>
            </a:r>
            <a:endParaRPr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6">
            <a:extLst>
              <a:ext uri="{FF2B5EF4-FFF2-40B4-BE49-F238E27FC236}">
                <a16:creationId xmlns:a16="http://schemas.microsoft.com/office/drawing/2014/main" id="{F50158B3-9A94-E341-FCF5-BE2640CF1187}"/>
              </a:ext>
            </a:extLst>
          </p:cNvPr>
          <p:cNvSpPr txBox="1"/>
          <p:nvPr/>
        </p:nvSpPr>
        <p:spPr>
          <a:xfrm>
            <a:off x="2087414" y="5851139"/>
            <a:ext cx="4647426"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近畿圏（大阪府、滋賀県、兵庫県、奈良県、和歌山県、京都府）</a:t>
            </a:r>
            <a:endParaRPr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6">
            <a:extLst>
              <a:ext uri="{FF2B5EF4-FFF2-40B4-BE49-F238E27FC236}">
                <a16:creationId xmlns:a16="http://schemas.microsoft.com/office/drawing/2014/main" id="{6E6BBE85-0ECF-0336-6917-0BCC0BAB2F96}"/>
              </a:ext>
            </a:extLst>
          </p:cNvPr>
          <p:cNvSpPr txBox="1"/>
          <p:nvPr/>
        </p:nvSpPr>
        <p:spPr>
          <a:xfrm>
            <a:off x="8288976" y="5808980"/>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九州圏</a:t>
            </a:r>
            <a:endParaRPr lang="en-US" altLang="ja-JP" sz="1200" dirty="0">
              <a:latin typeface="BIZ UDゴシック" panose="020B0400000000000000" pitchFamily="49" charset="-128"/>
              <a:ea typeface="BIZ UDゴシック" panose="020B0400000000000000" pitchFamily="49" charset="-128"/>
            </a:endParaRPr>
          </a:p>
        </p:txBody>
      </p:sp>
      <p:sp>
        <p:nvSpPr>
          <p:cNvPr id="26" name="テキスト ボックス 6">
            <a:extLst>
              <a:ext uri="{FF2B5EF4-FFF2-40B4-BE49-F238E27FC236}">
                <a16:creationId xmlns:a16="http://schemas.microsoft.com/office/drawing/2014/main" id="{90C9031F-6334-EE51-8EEA-8CC05581BFFC}"/>
              </a:ext>
            </a:extLst>
          </p:cNvPr>
          <p:cNvSpPr txBox="1"/>
          <p:nvPr/>
        </p:nvSpPr>
        <p:spPr>
          <a:xfrm>
            <a:off x="8288976" y="5553593"/>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中部圏</a:t>
            </a:r>
            <a:endParaRPr lang="en-US" altLang="ja-JP" sz="1200" dirty="0">
              <a:latin typeface="BIZ UDゴシック" panose="020B0400000000000000" pitchFamily="49" charset="-128"/>
              <a:ea typeface="BIZ UDゴシック" panose="020B0400000000000000" pitchFamily="49" charset="-128"/>
            </a:endParaRPr>
          </a:p>
        </p:txBody>
      </p:sp>
      <p:sp>
        <p:nvSpPr>
          <p:cNvPr id="27" name="テキスト ボックス 6">
            <a:extLst>
              <a:ext uri="{FF2B5EF4-FFF2-40B4-BE49-F238E27FC236}">
                <a16:creationId xmlns:a16="http://schemas.microsoft.com/office/drawing/2014/main" id="{76988058-BAAA-CADA-AC4F-8AFCCCF0063C}"/>
              </a:ext>
            </a:extLst>
          </p:cNvPr>
          <p:cNvSpPr txBox="1"/>
          <p:nvPr/>
        </p:nvSpPr>
        <p:spPr>
          <a:xfrm>
            <a:off x="10083855" y="5553593"/>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200" dirty="0">
                <a:latin typeface="BIZ UDゴシック" panose="020B0400000000000000" pitchFamily="49" charset="-128"/>
                <a:ea typeface="BIZ UDゴシック" panose="020B0400000000000000" pitchFamily="49" charset="-128"/>
              </a:rPr>
              <a:t>その他</a:t>
            </a:r>
            <a:endParaRPr lang="en-US" altLang="ja-JP" sz="1200" dirty="0">
              <a:latin typeface="BIZ UDゴシック" panose="020B0400000000000000" pitchFamily="49" charset="-128"/>
              <a:ea typeface="BIZ UDゴシック" panose="020B0400000000000000" pitchFamily="49" charset="-128"/>
            </a:endParaRPr>
          </a:p>
        </p:txBody>
      </p:sp>
      <p:sp>
        <p:nvSpPr>
          <p:cNvPr id="8" name="テキスト ボックス 6">
            <a:extLst>
              <a:ext uri="{FF2B5EF4-FFF2-40B4-BE49-F238E27FC236}">
                <a16:creationId xmlns:a16="http://schemas.microsoft.com/office/drawing/2014/main" id="{5E38509F-4081-BD6F-4998-C605362949A9}"/>
              </a:ext>
            </a:extLst>
          </p:cNvPr>
          <p:cNvSpPr txBox="1"/>
          <p:nvPr/>
        </p:nvSpPr>
        <p:spPr>
          <a:xfrm>
            <a:off x="6280150" y="6195732"/>
            <a:ext cx="6133123"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　行政投資</a:t>
            </a:r>
            <a:r>
              <a:rPr lang="ja-JP" altLang="en-US" sz="900" dirty="0">
                <a:latin typeface="BIZ UDゴシック" panose="020B0400000000000000" pitchFamily="49" charset="-128"/>
                <a:ea typeface="BIZ UDゴシック" panose="020B0400000000000000" pitchFamily="49" charset="-128"/>
              </a:rPr>
              <a:t>額</a:t>
            </a:r>
            <a:r>
              <a:rPr kumimoji="1" lang="ja-JP" altLang="en-US" sz="900" dirty="0">
                <a:latin typeface="BIZ UDゴシック" panose="020B0400000000000000" pitchFamily="49" charset="-128"/>
                <a:ea typeface="BIZ UDゴシック" panose="020B0400000000000000" pitchFamily="49" charset="-128"/>
              </a:rPr>
              <a:t>については土地の生産性などは考慮しておらず、単純に行政投資</a:t>
            </a:r>
            <a:r>
              <a:rPr lang="ja-JP" altLang="en-US" sz="900" dirty="0">
                <a:latin typeface="BIZ UDゴシック" panose="020B0400000000000000" pitchFamily="49" charset="-128"/>
                <a:ea typeface="BIZ UDゴシック" panose="020B0400000000000000" pitchFamily="49" charset="-128"/>
              </a:rPr>
              <a:t>額</a:t>
            </a:r>
            <a:r>
              <a:rPr kumimoji="1" lang="ja-JP" altLang="en-US" sz="900" dirty="0">
                <a:latin typeface="BIZ UDゴシック" panose="020B0400000000000000" pitchFamily="49" charset="-128"/>
                <a:ea typeface="BIZ UDゴシック" panose="020B0400000000000000" pitchFamily="49" charset="-128"/>
              </a:rPr>
              <a:t>を比較したもの。</a:t>
            </a:r>
            <a:br>
              <a:rPr kumimoji="1" lang="en-US" altLang="ja-JP" sz="900" dirty="0">
                <a:latin typeface="BIZ UDゴシック" panose="020B0400000000000000" pitchFamily="49" charset="-128"/>
                <a:ea typeface="BIZ UDゴシック" panose="020B0400000000000000" pitchFamily="49" charset="-128"/>
              </a:rPr>
            </a:br>
            <a:r>
              <a:rPr kumimoji="1" lang="en-US" altLang="ja-JP" sz="900" dirty="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円の大きさは相対的な人口規模を表す（人口推計</a:t>
            </a:r>
            <a:r>
              <a:rPr kumimoji="1" lang="en-US" altLang="ja-JP" sz="900" dirty="0">
                <a:latin typeface="BIZ UDゴシック" panose="020B0400000000000000" pitchFamily="49" charset="-128"/>
                <a:ea typeface="BIZ UDゴシック" panose="020B0400000000000000" pitchFamily="49" charset="-128"/>
              </a:rPr>
              <a:t>2015</a:t>
            </a:r>
            <a:r>
              <a:rPr kumimoji="1" lang="ja-JP" altLang="en-US" sz="900" dirty="0">
                <a:latin typeface="BIZ UDゴシック" panose="020B0400000000000000" pitchFamily="49" charset="-128"/>
                <a:ea typeface="BIZ UDゴシック" panose="020B0400000000000000" pitchFamily="49" charset="-128"/>
              </a:rPr>
              <a:t>年から</a:t>
            </a:r>
            <a:r>
              <a:rPr kumimoji="1" lang="en-US" altLang="ja-JP" sz="900" dirty="0">
                <a:latin typeface="BIZ UDゴシック" panose="020B0400000000000000" pitchFamily="49" charset="-128"/>
                <a:ea typeface="BIZ UDゴシック" panose="020B0400000000000000" pitchFamily="49" charset="-128"/>
              </a:rPr>
              <a:t>2019</a:t>
            </a:r>
            <a:r>
              <a:rPr kumimoji="1" lang="ja-JP" altLang="en-US" sz="900" dirty="0">
                <a:latin typeface="BIZ UDゴシック" panose="020B0400000000000000" pitchFamily="49" charset="-128"/>
                <a:ea typeface="BIZ UDゴシック" panose="020B0400000000000000" pitchFamily="49" charset="-128"/>
              </a:rPr>
              <a:t>年の各年</a:t>
            </a:r>
            <a:r>
              <a:rPr kumimoji="1"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月値を平均</a:t>
            </a:r>
            <a:r>
              <a:rPr kumimoji="1" lang="ja-JP" altLang="en-US" sz="900" dirty="0">
                <a:latin typeface="BIZ UDゴシック" panose="020B0400000000000000" pitchFamily="49" charset="-128"/>
                <a:ea typeface="BIZ UDゴシック" panose="020B0400000000000000" pitchFamily="49" charset="-128"/>
              </a:rPr>
              <a:t>）</a:t>
            </a:r>
            <a:endParaRPr kumimoji="1" lang="en-US" altLang="ja-JP" sz="9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8262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13B193-B8CD-789E-1FDD-70A5E07A299E}"/>
              </a:ext>
            </a:extLst>
          </p:cNvPr>
          <p:cNvSpPr>
            <a:spLocks noGrp="1"/>
          </p:cNvSpPr>
          <p:nvPr>
            <p:ph type="sldNum" sz="quarter" idx="10"/>
          </p:nvPr>
        </p:nvSpPr>
        <p:spPr/>
        <p:txBody>
          <a:bodyPr/>
          <a:lstStyle/>
          <a:p>
            <a:fld id="{50F88186-B17D-4CE3-A887-D91699CF601C}" type="slidenum">
              <a:rPr kumimoji="1" lang="ja-JP" altLang="en-US" smtClean="0"/>
              <a:t>14</a:t>
            </a:fld>
            <a:endParaRPr kumimoji="1" lang="ja-JP" altLang="en-US" dirty="0"/>
          </a:p>
        </p:txBody>
      </p:sp>
      <p:sp>
        <p:nvSpPr>
          <p:cNvPr id="7" name="タイトル 6">
            <a:extLst>
              <a:ext uri="{FF2B5EF4-FFF2-40B4-BE49-F238E27FC236}">
                <a16:creationId xmlns:a16="http://schemas.microsoft.com/office/drawing/2014/main" id="{1C82757E-EE1C-FFA1-0F44-B915E9B34F3E}"/>
              </a:ext>
            </a:extLst>
          </p:cNvPr>
          <p:cNvSpPr>
            <a:spLocks noGrp="1"/>
          </p:cNvSpPr>
          <p:nvPr>
            <p:ph type="title"/>
          </p:nvPr>
        </p:nvSpPr>
        <p:spPr/>
        <p:txBody>
          <a:bodyPr/>
          <a:lstStyle/>
          <a:p>
            <a:r>
              <a:rPr lang="ja-JP" altLang="en-US" dirty="0"/>
              <a:t>国における、都道府県別行政投資実績について（鉄道の例：人口推計、輸送人員）</a:t>
            </a:r>
          </a:p>
        </p:txBody>
      </p:sp>
      <p:sp>
        <p:nvSpPr>
          <p:cNvPr id="11" name="コンテンツ プレースホルダー 10">
            <a:extLst>
              <a:ext uri="{FF2B5EF4-FFF2-40B4-BE49-F238E27FC236}">
                <a16:creationId xmlns:a16="http://schemas.microsoft.com/office/drawing/2014/main" id="{B21F8B9E-A696-5361-E7A2-EFADCA3EA671}"/>
              </a:ext>
            </a:extLst>
          </p:cNvPr>
          <p:cNvSpPr>
            <a:spLocks noGrp="1"/>
          </p:cNvSpPr>
          <p:nvPr>
            <p:ph idx="1"/>
          </p:nvPr>
        </p:nvSpPr>
        <p:spPr>
          <a:xfrm>
            <a:off x="507995" y="630464"/>
            <a:ext cx="11379206" cy="942117"/>
          </a:xfrm>
          <a:ln>
            <a:solidFill>
              <a:schemeClr val="bg1">
                <a:lumMod val="75000"/>
              </a:schemeClr>
            </a:solidFill>
          </a:ln>
        </p:spPr>
        <p:txBody>
          <a:bodyPr/>
          <a:lstStyle/>
          <a:p>
            <a:pPr marL="285750" indent="-285750">
              <a:lnSpc>
                <a:spcPts val="1900"/>
              </a:lnSpc>
              <a:spcBef>
                <a:spcPts val="1200"/>
              </a:spcBef>
            </a:pPr>
            <a:r>
              <a:rPr lang="ja-JP" altLang="en-US" sz="1400" b="1" dirty="0"/>
              <a:t>鉄道</a:t>
            </a:r>
            <a:r>
              <a:rPr lang="ja-JP" altLang="en-US" sz="1400" dirty="0"/>
              <a:t>について、東京都の人口推計の平均は、大阪府と比べて約</a:t>
            </a:r>
            <a:r>
              <a:rPr lang="en-US" altLang="ja-JP" b="1" u="sng" dirty="0"/>
              <a:t>1.56</a:t>
            </a:r>
            <a:r>
              <a:rPr lang="ja-JP" altLang="en-US" b="1" u="sng" dirty="0"/>
              <a:t>倍</a:t>
            </a:r>
            <a:r>
              <a:rPr lang="ja-JP" altLang="en-US" sz="1400" dirty="0"/>
              <a:t>であるが、</a:t>
            </a:r>
            <a:r>
              <a:rPr lang="ja-JP" altLang="en-US" sz="1400" b="1" u="sng" dirty="0"/>
              <a:t>国から東京都への行政投資額は約８倍。</a:t>
            </a:r>
            <a:endParaRPr lang="en-US" altLang="ja-JP" sz="1400" b="1" u="sng" dirty="0"/>
          </a:p>
          <a:p>
            <a:pPr marL="285750" indent="-285750">
              <a:lnSpc>
                <a:spcPts val="1900"/>
              </a:lnSpc>
              <a:spcBef>
                <a:spcPts val="1200"/>
              </a:spcBef>
            </a:pPr>
            <a:r>
              <a:rPr lang="ja-JP" altLang="en-US" sz="1400" dirty="0"/>
              <a:t>都道府県を越えた輸送にかんがみ、運輸局別でみると、東京を含む関東運輸局管内は</a:t>
            </a:r>
            <a:r>
              <a:rPr lang="ja-JP" altLang="en-US" dirty="0"/>
              <a:t>、</a:t>
            </a:r>
            <a:r>
              <a:rPr lang="ja-JP" altLang="en-US" sz="1400" dirty="0"/>
              <a:t>大阪を含む近畿運輸局管内の</a:t>
            </a:r>
            <a:r>
              <a:rPr lang="ja-JP" altLang="en-US" sz="1400" b="1" u="sng" dirty="0"/>
              <a:t>輸送人員</a:t>
            </a:r>
            <a:r>
              <a:rPr lang="ja-JP" altLang="en-US" sz="1400" dirty="0"/>
              <a:t>（</a:t>
            </a:r>
            <a:r>
              <a:rPr lang="ja-JP" altLang="en-US" sz="1400" dirty="0">
                <a:latin typeface="BIZ UDゴシック" panose="020B0400000000000000" pitchFamily="49" charset="-128"/>
                <a:ea typeface="BIZ UDゴシック" panose="020B0400000000000000" pitchFamily="49" charset="-128"/>
              </a:rPr>
              <a:t>旅客鉄道が輸送した旅客の総人員数。運輸局間重複分を含んで集計。）</a:t>
            </a:r>
            <a:r>
              <a:rPr lang="ja-JP" altLang="en-US" sz="1400" dirty="0"/>
              <a:t>の約</a:t>
            </a:r>
            <a:r>
              <a:rPr lang="ja-JP" altLang="en-US" sz="1400" b="1" u="sng" dirty="0"/>
              <a:t>３倍</a:t>
            </a:r>
            <a:r>
              <a:rPr lang="ja-JP" altLang="en-US" sz="1400" dirty="0"/>
              <a:t>であるが、</a:t>
            </a:r>
            <a:r>
              <a:rPr lang="ja-JP" altLang="en-US" sz="1400" b="1" u="sng" dirty="0"/>
              <a:t>国からの行政投資額は約</a:t>
            </a:r>
            <a:r>
              <a:rPr lang="en-US" altLang="ja-JP" b="1" u="sng" dirty="0"/>
              <a:t>40</a:t>
            </a:r>
            <a:r>
              <a:rPr lang="ja-JP" altLang="en-US" sz="1400" b="1" u="sng" dirty="0"/>
              <a:t>倍</a:t>
            </a:r>
            <a:r>
              <a:rPr lang="ja-JP" altLang="en-US" sz="1400" dirty="0"/>
              <a:t>。</a:t>
            </a:r>
            <a:endParaRPr lang="en-US" altLang="ja-JP" sz="1400" dirty="0"/>
          </a:p>
        </p:txBody>
      </p:sp>
      <p:sp>
        <p:nvSpPr>
          <p:cNvPr id="5" name="テキスト ボックス 6">
            <a:extLst>
              <a:ext uri="{FF2B5EF4-FFF2-40B4-BE49-F238E27FC236}">
                <a16:creationId xmlns:a16="http://schemas.microsoft.com/office/drawing/2014/main" id="{3E58A0D5-58D2-0499-7FBB-A39D7ECF3E5D}"/>
              </a:ext>
            </a:extLst>
          </p:cNvPr>
          <p:cNvSpPr txBox="1"/>
          <p:nvPr/>
        </p:nvSpPr>
        <p:spPr>
          <a:xfrm>
            <a:off x="4629675" y="5904810"/>
            <a:ext cx="5816900"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00" dirty="0">
                <a:latin typeface="BIZ UDゴシック" panose="020B0400000000000000" pitchFamily="49" charset="-128"/>
                <a:ea typeface="BIZ UDゴシック" panose="020B0400000000000000" pitchFamily="49" charset="-128"/>
              </a:rPr>
              <a:t>※A</a:t>
            </a:r>
            <a:r>
              <a:rPr lang="ja-JP" altLang="en-US" sz="1000" dirty="0">
                <a:latin typeface="BIZ UDゴシック" panose="020B0400000000000000" pitchFamily="49" charset="-128"/>
                <a:ea typeface="BIZ UDゴシック" panose="020B0400000000000000" pitchFamily="49" charset="-128"/>
              </a:rPr>
              <a:t>：</a:t>
            </a:r>
            <a:r>
              <a:rPr lang="en-US" altLang="ja-JP" sz="1000" dirty="0">
                <a:latin typeface="BIZ UDゴシック" panose="020B0400000000000000" pitchFamily="49" charset="-128"/>
                <a:ea typeface="BIZ UDゴシック" panose="020B0400000000000000" pitchFamily="49" charset="-128"/>
              </a:rPr>
              <a:t>2019</a:t>
            </a:r>
            <a:r>
              <a:rPr lang="ja-JP" altLang="en-US" sz="1000" dirty="0">
                <a:latin typeface="BIZ UDゴシック" panose="020B0400000000000000" pitchFamily="49" charset="-128"/>
                <a:ea typeface="BIZ UDゴシック" panose="020B0400000000000000" pitchFamily="49" charset="-128"/>
              </a:rPr>
              <a:t>年度鉄道輸送統計年報（毎年）</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a:t>
            </a:r>
            <a:r>
              <a:rPr lang="en-US" altLang="ja-JP" sz="1000" dirty="0">
                <a:latin typeface="BIZ UDゴシック" panose="020B0400000000000000" pitchFamily="49" charset="-128"/>
                <a:ea typeface="BIZ UDゴシック" panose="020B0400000000000000" pitchFamily="49" charset="-128"/>
              </a:rPr>
              <a:t>1</a:t>
            </a:r>
            <a:r>
              <a:rPr lang="ja-JP" altLang="en-US" sz="1000" dirty="0">
                <a:latin typeface="BIZ UDゴシック" panose="020B0400000000000000" pitchFamily="49" charset="-128"/>
                <a:ea typeface="BIZ UDゴシック" panose="020B0400000000000000" pitchFamily="49" charset="-128"/>
              </a:rPr>
              <a:t>）</a:t>
            </a:r>
            <a:r>
              <a:rPr lang="en-US" altLang="ja-JP" sz="1000" dirty="0">
                <a:latin typeface="BIZ UDゴシック" panose="020B0400000000000000" pitchFamily="49" charset="-128"/>
                <a:ea typeface="BIZ UDゴシック" panose="020B0400000000000000" pitchFamily="49" charset="-128"/>
              </a:rPr>
              <a:t>-</a:t>
            </a:r>
            <a:r>
              <a:rPr lang="ja-JP" altLang="en-US" sz="1000" dirty="0">
                <a:latin typeface="BIZ UDゴシック" panose="020B0400000000000000" pitchFamily="49" charset="-128"/>
                <a:ea typeface="BIZ UDゴシック" panose="020B0400000000000000" pitchFamily="49" charset="-128"/>
              </a:rPr>
              <a:t>１　運輸成績表（数量）から</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a:t>
            </a:r>
            <a:r>
              <a:rPr lang="en-US" altLang="ja-JP" sz="1000" dirty="0">
                <a:latin typeface="BIZ UDゴシック" panose="020B0400000000000000" pitchFamily="49" charset="-128"/>
                <a:ea typeface="BIZ UDゴシック" panose="020B0400000000000000" pitchFamily="49" charset="-128"/>
              </a:rPr>
              <a:t>B</a:t>
            </a:r>
            <a:r>
              <a:rPr kumimoji="1" lang="ja-JP" altLang="en-US" sz="1000" dirty="0">
                <a:latin typeface="BIZ UDゴシック" panose="020B0400000000000000" pitchFamily="49" charset="-128"/>
                <a:ea typeface="BIZ UDゴシック" panose="020B0400000000000000" pitchFamily="49" charset="-128"/>
              </a:rPr>
              <a:t>：行政投資実績（</a:t>
            </a:r>
            <a:r>
              <a:rPr lang="ja-JP" altLang="en-US" sz="1000" dirty="0">
                <a:latin typeface="BIZ UDゴシック" panose="020B0400000000000000" pitchFamily="49" charset="-128"/>
                <a:ea typeface="BIZ UDゴシック" panose="020B0400000000000000" pitchFamily="49" charset="-128"/>
              </a:rPr>
              <a:t>鉄道　国費）　</a:t>
            </a:r>
            <a:r>
              <a:rPr lang="en-US" altLang="ja-JP" sz="1000" dirty="0">
                <a:latin typeface="BIZ UDゴシック" panose="020B0400000000000000" pitchFamily="49" charset="-128"/>
                <a:ea typeface="BIZ UDゴシック" panose="020B0400000000000000" pitchFamily="49" charset="-128"/>
              </a:rPr>
              <a:t>2015</a:t>
            </a:r>
            <a:r>
              <a:rPr lang="ja-JP" altLang="en-US" sz="1000" dirty="0">
                <a:latin typeface="BIZ UDゴシック" panose="020B0400000000000000" pitchFamily="49" charset="-128"/>
                <a:ea typeface="BIZ UDゴシック" panose="020B0400000000000000" pitchFamily="49" charset="-128"/>
              </a:rPr>
              <a:t>年から</a:t>
            </a:r>
            <a:r>
              <a:rPr lang="en-US" altLang="ja-JP" sz="1000" dirty="0">
                <a:latin typeface="BIZ UDゴシック" panose="020B0400000000000000" pitchFamily="49" charset="-128"/>
                <a:ea typeface="BIZ UDゴシック" panose="020B0400000000000000" pitchFamily="49" charset="-128"/>
              </a:rPr>
              <a:t>2019</a:t>
            </a:r>
            <a:r>
              <a:rPr lang="ja-JP" altLang="en-US" sz="1000" dirty="0">
                <a:latin typeface="BIZ UDゴシック" panose="020B0400000000000000" pitchFamily="49" charset="-128"/>
                <a:ea typeface="BIZ UDゴシック" panose="020B0400000000000000" pitchFamily="49" charset="-128"/>
              </a:rPr>
              <a:t>年の平均値を運輸局ごとに合計</a:t>
            </a:r>
            <a:endParaRPr kumimoji="1" lang="en-US" altLang="ja-JP" sz="1000" dirty="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ACB9C90E-3462-A5EB-8740-BA5D3064C972}"/>
              </a:ext>
            </a:extLst>
          </p:cNvPr>
          <p:cNvGraphicFramePr>
            <a:graphicFrameLocks noGrp="1"/>
          </p:cNvGraphicFramePr>
          <p:nvPr>
            <p:extLst>
              <p:ext uri="{D42A27DB-BD31-4B8C-83A1-F6EECF244321}">
                <p14:modId xmlns:p14="http://schemas.microsoft.com/office/powerpoint/2010/main" val="946381744"/>
              </p:ext>
            </p:extLst>
          </p:nvPr>
        </p:nvGraphicFramePr>
        <p:xfrm>
          <a:off x="4629675" y="2262266"/>
          <a:ext cx="4462046" cy="3504073"/>
        </p:xfrm>
        <a:graphic>
          <a:graphicData uri="http://schemas.openxmlformats.org/drawingml/2006/table">
            <a:tbl>
              <a:tblPr>
                <a:tableStyleId>{5940675A-B579-460E-94D1-54222C63F5DA}</a:tableStyleId>
              </a:tblPr>
              <a:tblGrid>
                <a:gridCol w="1756902">
                  <a:extLst>
                    <a:ext uri="{9D8B030D-6E8A-4147-A177-3AD203B41FA5}">
                      <a16:colId xmlns:a16="http://schemas.microsoft.com/office/drawing/2014/main" val="1027734343"/>
                    </a:ext>
                  </a:extLst>
                </a:gridCol>
                <a:gridCol w="1322364">
                  <a:extLst>
                    <a:ext uri="{9D8B030D-6E8A-4147-A177-3AD203B41FA5}">
                      <a16:colId xmlns:a16="http://schemas.microsoft.com/office/drawing/2014/main" val="570500021"/>
                    </a:ext>
                  </a:extLst>
                </a:gridCol>
                <a:gridCol w="1382780">
                  <a:extLst>
                    <a:ext uri="{9D8B030D-6E8A-4147-A177-3AD203B41FA5}">
                      <a16:colId xmlns:a16="http://schemas.microsoft.com/office/drawing/2014/main" val="1848350148"/>
                    </a:ext>
                  </a:extLst>
                </a:gridCol>
              </a:tblGrid>
              <a:tr h="749769">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運輸局（すべて）</a:t>
                      </a: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altLang="ja-JP" sz="1400" u="none" strike="noStrike" dirty="0">
                          <a:effectLst/>
                          <a:latin typeface="BIZ UDゴシック" panose="020B0400000000000000" pitchFamily="49" charset="-128"/>
                          <a:ea typeface="BIZ UDゴシック" panose="020B0400000000000000" pitchFamily="49" charset="-128"/>
                        </a:rPr>
                        <a:t>A</a:t>
                      </a:r>
                    </a:p>
                    <a:p>
                      <a:pPr algn="ctr" fontAlgn="ctr"/>
                      <a:r>
                        <a:rPr lang="ja-JP" altLang="en-US" sz="1400" u="none" strike="noStrike" dirty="0">
                          <a:effectLst/>
                          <a:latin typeface="BIZ UDゴシック" panose="020B0400000000000000" pitchFamily="49" charset="-128"/>
                          <a:ea typeface="BIZ UDゴシック" panose="020B0400000000000000" pitchFamily="49" charset="-128"/>
                        </a:rPr>
                        <a:t>輸送人員</a:t>
                      </a:r>
                      <a:endParaRPr lang="en-US" altLang="ja-JP" sz="1400" u="none" strike="noStrike" dirty="0">
                        <a:effectLst/>
                        <a:latin typeface="BIZ UDゴシック" panose="020B0400000000000000" pitchFamily="49" charset="-128"/>
                        <a:ea typeface="BIZ UDゴシック" panose="020B0400000000000000" pitchFamily="49" charset="-128"/>
                      </a:endParaRPr>
                    </a:p>
                    <a:p>
                      <a:pPr algn="ctr" fontAlgn="ctr"/>
                      <a:r>
                        <a:rPr lang="ja-JP" altLang="en-US" sz="1400" u="none" strike="noStrike" dirty="0">
                          <a:effectLst/>
                          <a:latin typeface="BIZ UDゴシック" panose="020B0400000000000000" pitchFamily="49" charset="-128"/>
                          <a:ea typeface="BIZ UDゴシック" panose="020B0400000000000000" pitchFamily="49" charset="-128"/>
                        </a:rPr>
                        <a:t>（千人）</a:t>
                      </a: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B</a:t>
                      </a:r>
                    </a:p>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国費平均</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（千円）</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2047254"/>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北海道運輸局計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423,179</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29,989,347</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14479220"/>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東北運輸局計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1,099,774</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6,126,701</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87853423"/>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北陸信越運輸局計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696,205</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54,859,389</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9320780"/>
                  </a:ext>
                </a:extLst>
              </a:tr>
              <a:tr h="274333">
                <a:tc>
                  <a:txBody>
                    <a:bodyPr/>
                    <a:lstStyle/>
                    <a:p>
                      <a:pPr algn="l" fontAlgn="ctr"/>
                      <a:r>
                        <a:rPr lang="zh-TW" altLang="en-US" sz="1400" b="1" u="none" strike="noStrike" dirty="0">
                          <a:effectLst/>
                          <a:latin typeface="BIZ UDゴシック" panose="020B0400000000000000" pitchFamily="49" charset="-128"/>
                          <a:ea typeface="BIZ UDゴシック" panose="020B0400000000000000" pitchFamily="49" charset="-128"/>
                        </a:rPr>
                        <a:t>関東運輸局計</a:t>
                      </a:r>
                      <a:endParaRPr lang="zh-TW"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15,156,065</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31,323,016</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extLst>
                  <a:ext uri="{0D108BD9-81ED-4DB2-BD59-A6C34878D82A}">
                    <a16:rowId xmlns:a16="http://schemas.microsoft.com/office/drawing/2014/main" val="2257992451"/>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中部運輸局計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1,621,889</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68,239,178</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18915534"/>
                  </a:ext>
                </a:extLst>
              </a:tr>
              <a:tr h="274333">
                <a:tc>
                  <a:txBody>
                    <a:bodyPr/>
                    <a:lstStyle/>
                    <a:p>
                      <a:pPr algn="l" fontAlgn="ctr"/>
                      <a:r>
                        <a:rPr lang="zh-TW" altLang="en-US" sz="1400" b="1" u="none" strike="noStrike" dirty="0">
                          <a:effectLst/>
                          <a:latin typeface="BIZ UDゴシック" panose="020B0400000000000000" pitchFamily="49" charset="-128"/>
                          <a:ea typeface="BIZ UDゴシック" panose="020B0400000000000000" pitchFamily="49" charset="-128"/>
                        </a:rPr>
                        <a:t>近畿運輸局計</a:t>
                      </a:r>
                      <a:endParaRPr lang="zh-TW" altLang="en-US" sz="14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4,873,175</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781,424</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extLst>
                  <a:ext uri="{0D108BD9-81ED-4DB2-BD59-A6C34878D82A}">
                    <a16:rowId xmlns:a16="http://schemas.microsoft.com/office/drawing/2014/main" val="128518675"/>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中国運輸局計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541,318</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12,951</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80193397"/>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四国運輸局計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86,910</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96,673</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02281907"/>
                  </a:ext>
                </a:extLst>
              </a:tr>
              <a:tr h="274333">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九州運輸局計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683,383</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47,085,030</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81620714"/>
                  </a:ext>
                </a:extLst>
              </a:tr>
              <a:tr h="285307">
                <a:tc>
                  <a:txBody>
                    <a:bodyPr/>
                    <a:lstStyle/>
                    <a:p>
                      <a:pPr algn="l" fontAlgn="ctr"/>
                      <a:r>
                        <a:rPr lang="zh-TW" altLang="en-US" sz="1400" u="none" strike="noStrike" dirty="0">
                          <a:effectLst/>
                          <a:latin typeface="BIZ UDゴシック" panose="020B0400000000000000" pitchFamily="49" charset="-128"/>
                          <a:ea typeface="BIZ UDゴシック" panose="020B0400000000000000" pitchFamily="49" charset="-128"/>
                        </a:rPr>
                        <a:t>沖縄総合事務局計</a:t>
                      </a:r>
                      <a:endParaRPr lang="zh-TW"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19,756</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0</a:t>
                      </a:r>
                    </a:p>
                  </a:txBody>
                  <a:tcPr marL="9525"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67059203"/>
                  </a:ext>
                </a:extLst>
              </a:tr>
            </a:tbl>
          </a:graphicData>
        </a:graphic>
      </p:graphicFrame>
      <p:grpSp>
        <p:nvGrpSpPr>
          <p:cNvPr id="20" name="グループ化 19">
            <a:extLst>
              <a:ext uri="{FF2B5EF4-FFF2-40B4-BE49-F238E27FC236}">
                <a16:creationId xmlns:a16="http://schemas.microsoft.com/office/drawing/2014/main" id="{3AAD18C6-6337-C23B-BE4B-7FFCF754CF0D}"/>
              </a:ext>
            </a:extLst>
          </p:cNvPr>
          <p:cNvGrpSpPr/>
          <p:nvPr/>
        </p:nvGrpSpPr>
        <p:grpSpPr>
          <a:xfrm>
            <a:off x="9091721" y="3030615"/>
            <a:ext cx="3100279" cy="2737783"/>
            <a:chOff x="9118598" y="4701360"/>
            <a:chExt cx="2253383" cy="3224525"/>
          </a:xfrm>
          <a:solidFill>
            <a:schemeClr val="bg1"/>
          </a:solidFill>
        </p:grpSpPr>
        <p:sp>
          <p:nvSpPr>
            <p:cNvPr id="14" name="テキスト ボックス 13">
              <a:extLst>
                <a:ext uri="{FF2B5EF4-FFF2-40B4-BE49-F238E27FC236}">
                  <a16:creationId xmlns:a16="http://schemas.microsoft.com/office/drawing/2014/main" id="{20F45083-483D-0A5D-4882-5CEB82465DD7}"/>
                </a:ext>
              </a:extLst>
            </p:cNvPr>
            <p:cNvSpPr txBox="1"/>
            <p:nvPr/>
          </p:nvSpPr>
          <p:spPr>
            <a:xfrm>
              <a:off x="9196825" y="4917175"/>
              <a:ext cx="2175156" cy="3008710"/>
            </a:xfrm>
            <a:prstGeom prst="rect">
              <a:avLst/>
            </a:prstGeom>
            <a:grpFill/>
          </p:spPr>
          <p:txBody>
            <a:bodyPr wrap="square">
              <a:spAutoFit/>
            </a:bodyPr>
            <a:lstStyle/>
            <a:p>
              <a:r>
                <a:rPr lang="zh-TW" altLang="en-US" sz="1000" dirty="0">
                  <a:latin typeface="BIZ UDゴシック" panose="020B0400000000000000" pitchFamily="49" charset="-128"/>
                  <a:ea typeface="BIZ UDゴシック" panose="020B0400000000000000" pitchFamily="49" charset="-128"/>
                </a:rPr>
                <a:t>北 海 道　　北海道 </a:t>
              </a: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東　　北　　青森県、岩手県、宮城県、秋田県</a:t>
              </a:r>
              <a:r>
                <a:rPr lang="ja-JP" altLang="en-US" sz="1000" dirty="0">
                  <a:latin typeface="BIZ UDゴシック" panose="020B0400000000000000" pitchFamily="49" charset="-128"/>
                  <a:ea typeface="BIZ UDゴシック" panose="020B0400000000000000" pitchFamily="49" charset="-128"/>
                </a:rPr>
                <a:t>、</a:t>
              </a:r>
              <a:br>
                <a:rPr lang="en-US" altLang="zh-TW"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a:t>
              </a:r>
              <a:r>
                <a:rPr lang="zh-TW" altLang="en-US" sz="1000" dirty="0">
                  <a:latin typeface="BIZ UDゴシック" panose="020B0400000000000000" pitchFamily="49" charset="-128"/>
                  <a:ea typeface="BIZ UDゴシック" panose="020B0400000000000000" pitchFamily="49" charset="-128"/>
                </a:rPr>
                <a:t>山形県、福島県 </a:t>
              </a:r>
              <a:r>
                <a:rPr lang="ja-JP" altLang="en-US" sz="1000" dirty="0">
                  <a:latin typeface="BIZ UDゴシック" panose="020B0400000000000000" pitchFamily="49" charset="-128"/>
                  <a:ea typeface="BIZ UDゴシック" panose="020B0400000000000000" pitchFamily="49" charset="-128"/>
                </a:rPr>
                <a:t>　　　　　　　　　　　　</a:t>
              </a:r>
              <a:endParaRPr lang="zh-TW" altLang="en-US"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関　　東　　茨城県、栃木県、群馬県、埼玉県、</a:t>
              </a:r>
              <a:br>
                <a:rPr lang="en-US" altLang="zh-TW"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a:t>
              </a:r>
              <a:r>
                <a:rPr lang="zh-TW" altLang="en-US" sz="1000" dirty="0">
                  <a:latin typeface="BIZ UDゴシック" panose="020B0400000000000000" pitchFamily="49" charset="-128"/>
                  <a:ea typeface="BIZ UDゴシック" panose="020B0400000000000000" pitchFamily="49" charset="-128"/>
                </a:rPr>
                <a:t>千葉県、東京都、神奈川県、山梨県</a:t>
              </a:r>
              <a:r>
                <a:rPr lang="ja-JP" altLang="en-US" sz="1000" dirty="0">
                  <a:latin typeface="BIZ UDゴシック" panose="020B0400000000000000" pitchFamily="49" charset="-128"/>
                  <a:ea typeface="BIZ UDゴシック" panose="020B0400000000000000" pitchFamily="49" charset="-128"/>
                </a:rPr>
                <a:t>　　　</a:t>
              </a:r>
              <a:endParaRPr lang="zh-TW" altLang="en-US"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北陸信越　　新潟県、富山県、石川県、長野県</a:t>
              </a:r>
              <a:endParaRPr lang="en-US" altLang="ja-JP"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中　　部　　福井県、岐阜県、静岡県、愛知県、</a:t>
              </a:r>
              <a:br>
                <a:rPr lang="en-US" altLang="zh-TW"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三重県</a:t>
              </a:r>
              <a:endParaRPr lang="en-US" altLang="ja-JP"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近　　畿　　滋賀県、京都府、大阪府、奈良県</a:t>
              </a:r>
              <a:r>
                <a:rPr lang="ja-JP" altLang="en-US" sz="1000" dirty="0">
                  <a:latin typeface="BIZ UDゴシック" panose="020B0400000000000000" pitchFamily="49" charset="-128"/>
                  <a:ea typeface="BIZ UDゴシック" panose="020B0400000000000000" pitchFamily="49" charset="-128"/>
                </a:rPr>
                <a:t>、</a:t>
              </a:r>
              <a:br>
                <a:rPr lang="en-US" altLang="ja-JP"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和歌山県、兵庫県</a:t>
              </a:r>
              <a:endParaRPr lang="en-US" altLang="ja-JP"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中　　国　　鳥取県、島根県、岡山県、広島県</a:t>
              </a:r>
              <a:r>
                <a:rPr lang="ja-JP" altLang="en-US" sz="1000" dirty="0">
                  <a:latin typeface="BIZ UDゴシック" panose="020B0400000000000000" pitchFamily="49" charset="-128"/>
                  <a:ea typeface="BIZ UDゴシック" panose="020B0400000000000000" pitchFamily="49" charset="-128"/>
                </a:rPr>
                <a:t>、</a:t>
              </a:r>
              <a:br>
                <a:rPr lang="en-US" altLang="ja-JP"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山口県</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四　　国</a:t>
              </a:r>
              <a:r>
                <a:rPr lang="zh-TW" altLang="en-US" sz="1000" dirty="0">
                  <a:latin typeface="BIZ UDゴシック" panose="020B0400000000000000" pitchFamily="49" charset="-128"/>
                  <a:ea typeface="BIZ UDゴシック" panose="020B0400000000000000" pitchFamily="49" charset="-128"/>
                </a:rPr>
                <a:t>　　徳島県、香川県、愛媛県、高知県</a:t>
              </a:r>
              <a:endParaRPr lang="en-US" altLang="zh-TW" sz="1000" dirty="0">
                <a:latin typeface="BIZ UDゴシック" panose="020B0400000000000000" pitchFamily="49" charset="-128"/>
                <a:ea typeface="BIZ UDゴシック" panose="020B0400000000000000" pitchFamily="49" charset="-128"/>
              </a:endParaRPr>
            </a:p>
            <a:p>
              <a:r>
                <a:rPr lang="zh-TW" altLang="en-US" sz="1000" dirty="0">
                  <a:latin typeface="BIZ UDゴシック" panose="020B0400000000000000" pitchFamily="49" charset="-128"/>
                  <a:ea typeface="BIZ UDゴシック" panose="020B0400000000000000" pitchFamily="49" charset="-128"/>
                </a:rPr>
                <a:t>九　　州　　福岡県、佐賀県、長崎県、熊本県、</a:t>
              </a:r>
              <a:br>
                <a:rPr lang="en-US" altLang="ja-JP" sz="1000" dirty="0">
                  <a:latin typeface="BIZ UDゴシック" panose="020B0400000000000000" pitchFamily="49" charset="-128"/>
                  <a:ea typeface="BIZ UDゴシック" panose="020B0400000000000000" pitchFamily="49" charset="-128"/>
                </a:rPr>
              </a:br>
              <a:r>
                <a:rPr lang="ja-JP" altLang="en-US" sz="1000" dirty="0">
                  <a:latin typeface="BIZ UDゴシック" panose="020B0400000000000000" pitchFamily="49" charset="-128"/>
                  <a:ea typeface="BIZ UDゴシック" panose="020B0400000000000000" pitchFamily="49" charset="-128"/>
                </a:rPr>
                <a:t>　　　　　　大分県、宮崎県、鹿児島県</a:t>
              </a:r>
            </a:p>
            <a:p>
              <a:r>
                <a:rPr lang="zh-TW" altLang="en-US" sz="1000" dirty="0">
                  <a:latin typeface="BIZ UDゴシック" panose="020B0400000000000000" pitchFamily="49" charset="-128"/>
                  <a:ea typeface="BIZ UDゴシック" panose="020B0400000000000000" pitchFamily="49" charset="-128"/>
                </a:rPr>
                <a:t>沖　　縄　　沖縄県</a:t>
              </a:r>
              <a:endParaRPr lang="ja-JP" altLang="en-US" sz="10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8E0AD5B1-D441-BB66-8BA3-F29A51B63A0F}"/>
                </a:ext>
              </a:extLst>
            </p:cNvPr>
            <p:cNvSpPr txBox="1"/>
            <p:nvPr/>
          </p:nvSpPr>
          <p:spPr>
            <a:xfrm>
              <a:off x="9118598" y="4701360"/>
              <a:ext cx="1701802" cy="230689"/>
            </a:xfrm>
            <a:prstGeom prst="rect">
              <a:avLst/>
            </a:prstGeom>
            <a:grp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（地方運輸局の区分）</a:t>
              </a:r>
            </a:p>
          </p:txBody>
        </p:sp>
      </p:grpSp>
      <p:sp>
        <p:nvSpPr>
          <p:cNvPr id="22" name="テキスト ボックス 21">
            <a:extLst>
              <a:ext uri="{FF2B5EF4-FFF2-40B4-BE49-F238E27FC236}">
                <a16:creationId xmlns:a16="http://schemas.microsoft.com/office/drawing/2014/main" id="{1B6CD339-57D2-C336-A71B-43EEDF0C0F47}"/>
              </a:ext>
            </a:extLst>
          </p:cNvPr>
          <p:cNvSpPr txBox="1"/>
          <p:nvPr/>
        </p:nvSpPr>
        <p:spPr>
          <a:xfrm>
            <a:off x="4629675" y="6647007"/>
            <a:ext cx="6978125" cy="230832"/>
          </a:xfrm>
          <a:prstGeom prst="rect">
            <a:avLst/>
          </a:prstGeom>
          <a:noFill/>
        </p:spPr>
        <p:txBody>
          <a:bodyPr wrap="square" rtlCol="0">
            <a:spAutoFit/>
          </a:bodyPr>
          <a:lstStyle/>
          <a:p>
            <a:r>
              <a:rPr kumimoji="1" lang="en-US" altLang="ja-JP" sz="900" dirty="0">
                <a:latin typeface="BIZ UDゴシック" panose="020B0400000000000000" pitchFamily="49" charset="-128"/>
                <a:ea typeface="BIZ UDゴシック" panose="020B0400000000000000" pitchFamily="49" charset="-128"/>
              </a:rPr>
              <a:t>※JR</a:t>
            </a:r>
            <a:r>
              <a:rPr kumimoji="1" lang="ja-JP" altLang="en-US" sz="900" dirty="0">
                <a:latin typeface="BIZ UDゴシック" panose="020B0400000000000000" pitchFamily="49" charset="-128"/>
                <a:ea typeface="BIZ UDゴシック" panose="020B0400000000000000" pitchFamily="49" charset="-128"/>
              </a:rPr>
              <a:t>は、運輸局管内と別の圏域で、別途輸送人員を算出しているため、都道府県人口をもとに、按分し、運輸局の元データに加算。</a:t>
            </a:r>
          </a:p>
        </p:txBody>
      </p:sp>
      <p:graphicFrame>
        <p:nvGraphicFramePr>
          <p:cNvPr id="3" name="表 2">
            <a:extLst>
              <a:ext uri="{FF2B5EF4-FFF2-40B4-BE49-F238E27FC236}">
                <a16:creationId xmlns:a16="http://schemas.microsoft.com/office/drawing/2014/main" id="{99A1D53F-096C-7D72-1B53-E4EE710B2DA0}"/>
              </a:ext>
            </a:extLst>
          </p:cNvPr>
          <p:cNvGraphicFramePr>
            <a:graphicFrameLocks noGrp="1"/>
          </p:cNvGraphicFramePr>
          <p:nvPr>
            <p:extLst>
              <p:ext uri="{D42A27DB-BD31-4B8C-83A1-F6EECF244321}">
                <p14:modId xmlns:p14="http://schemas.microsoft.com/office/powerpoint/2010/main" val="2345319345"/>
              </p:ext>
            </p:extLst>
          </p:nvPr>
        </p:nvGraphicFramePr>
        <p:xfrm>
          <a:off x="507995" y="2262266"/>
          <a:ext cx="4014054" cy="3493099"/>
        </p:xfrm>
        <a:graphic>
          <a:graphicData uri="http://schemas.openxmlformats.org/drawingml/2006/table">
            <a:tbl>
              <a:tblPr>
                <a:tableStyleId>{5940675A-B579-460E-94D1-54222C63F5DA}</a:tableStyleId>
              </a:tblPr>
              <a:tblGrid>
                <a:gridCol w="1349030">
                  <a:extLst>
                    <a:ext uri="{9D8B030D-6E8A-4147-A177-3AD203B41FA5}">
                      <a16:colId xmlns:a16="http://schemas.microsoft.com/office/drawing/2014/main" val="2009067361"/>
                    </a:ext>
                  </a:extLst>
                </a:gridCol>
                <a:gridCol w="1332512">
                  <a:extLst>
                    <a:ext uri="{9D8B030D-6E8A-4147-A177-3AD203B41FA5}">
                      <a16:colId xmlns:a16="http://schemas.microsoft.com/office/drawing/2014/main" val="1540426291"/>
                    </a:ext>
                  </a:extLst>
                </a:gridCol>
                <a:gridCol w="1332512">
                  <a:extLst>
                    <a:ext uri="{9D8B030D-6E8A-4147-A177-3AD203B41FA5}">
                      <a16:colId xmlns:a16="http://schemas.microsoft.com/office/drawing/2014/main" val="2627024729"/>
                    </a:ext>
                  </a:extLst>
                </a:gridCol>
              </a:tblGrid>
              <a:tr h="749769">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人口推計上位</a:t>
                      </a: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10</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都道府県</a:t>
                      </a:r>
                    </a:p>
                  </a:txBody>
                  <a:tcPr marL="108000" marR="108000"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altLang="ja-JP" sz="1400" u="none" strike="noStrike" dirty="0">
                          <a:effectLst/>
                          <a:latin typeface="BIZ UDゴシック" panose="020B0400000000000000" pitchFamily="49" charset="-128"/>
                          <a:ea typeface="BIZ UDゴシック" panose="020B0400000000000000" pitchFamily="49" charset="-128"/>
                        </a:rPr>
                        <a:t>A</a:t>
                      </a:r>
                      <a:endParaRPr lang="en-US" sz="1400" u="none" strike="noStrike" dirty="0">
                        <a:effectLst/>
                        <a:latin typeface="BIZ UDゴシック" panose="020B0400000000000000" pitchFamily="49" charset="-128"/>
                        <a:ea typeface="BIZ UDゴシック" panose="020B0400000000000000" pitchFamily="49" charset="-128"/>
                      </a:endParaRPr>
                    </a:p>
                    <a:p>
                      <a:pPr algn="ctr" fontAlgn="ctr"/>
                      <a:r>
                        <a:rPr lang="ja-JP" altLang="en-US" sz="1400" u="none" strike="noStrike" dirty="0">
                          <a:effectLst/>
                          <a:latin typeface="BIZ UDゴシック" panose="020B0400000000000000" pitchFamily="49" charset="-128"/>
                          <a:ea typeface="BIZ UDゴシック" panose="020B0400000000000000" pitchFamily="49" charset="-128"/>
                        </a:rPr>
                        <a:t>人口推計平均</a:t>
                      </a:r>
                      <a:r>
                        <a:rPr lang="ja-JP" altLang="en-US" sz="1200" u="none" strike="noStrike" spc="-300" dirty="0">
                          <a:effectLst/>
                          <a:latin typeface="BIZ UDゴシック" panose="020B0400000000000000" pitchFamily="49" charset="-128"/>
                          <a:ea typeface="BIZ UDゴシック" panose="020B0400000000000000" pitchFamily="49" charset="-128"/>
                        </a:rPr>
                        <a:t>（千人）</a:t>
                      </a:r>
                      <a:endParaRPr lang="ja-JP" altLang="en-US" sz="1400" b="0" i="0" u="none" strike="noStrike" spc="-300" dirty="0">
                        <a:solidFill>
                          <a:srgbClr val="000000"/>
                        </a:solidFill>
                        <a:effectLst/>
                        <a:latin typeface="BIZ UDゴシック" panose="020B0400000000000000" pitchFamily="49" charset="-128"/>
                        <a:ea typeface="BIZ UDゴシック" panose="020B0400000000000000" pitchFamily="49" charset="-128"/>
                      </a:endParaRPr>
                    </a:p>
                  </a:txBody>
                  <a:tcPr marL="9525" marR="108000" marT="7200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B</a:t>
                      </a:r>
                    </a:p>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国費平均</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（千円）</a:t>
                      </a:r>
                    </a:p>
                  </a:txBody>
                  <a:tcPr marL="9525" marR="108000" marT="7200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94061806"/>
                  </a:ext>
                </a:extLst>
              </a:tr>
              <a:tr h="274333">
                <a:tc>
                  <a:txBody>
                    <a:bodyPr/>
                    <a:lstStyle/>
                    <a:p>
                      <a:pPr algn="l" fontAlgn="ct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東京都</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13,721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2,419,222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extLst>
                  <a:ext uri="{0D108BD9-81ED-4DB2-BD59-A6C34878D82A}">
                    <a16:rowId xmlns:a16="http://schemas.microsoft.com/office/drawing/2014/main" val="3646748174"/>
                  </a:ext>
                </a:extLst>
              </a:tr>
              <a:tr h="274333">
                <a:tc>
                  <a:txBody>
                    <a:bodyPr/>
                    <a:lstStyle/>
                    <a:p>
                      <a:pPr algn="l" fontAlgn="ctr"/>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神奈川県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9,161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28,695,708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extLst>
                  <a:ext uri="{0D108BD9-81ED-4DB2-BD59-A6C34878D82A}">
                    <a16:rowId xmlns:a16="http://schemas.microsoft.com/office/drawing/2014/main" val="4102099405"/>
                  </a:ext>
                </a:extLst>
              </a:tr>
              <a:tr h="274333">
                <a:tc>
                  <a:txBody>
                    <a:bodyPr/>
                    <a:lstStyle/>
                    <a:p>
                      <a:pPr algn="l" fontAlgn="ctr"/>
                      <a:r>
                        <a:rPr lang="ja-JP" altLang="en-US" sz="1400" b="1" i="0" u="none" strike="noStrike" dirty="0">
                          <a:solidFill>
                            <a:srgbClr val="000000"/>
                          </a:solidFill>
                          <a:effectLst/>
                          <a:latin typeface="BIZ UDゴシック" panose="020B0400000000000000" pitchFamily="49" charset="-128"/>
                          <a:ea typeface="BIZ UDゴシック" panose="020B0400000000000000" pitchFamily="49" charset="-128"/>
                        </a:rPr>
                        <a:t>大阪府</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8,823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1" i="0" u="none" strike="noStrike" dirty="0">
                          <a:solidFill>
                            <a:srgbClr val="000000"/>
                          </a:solidFill>
                          <a:effectLst/>
                          <a:latin typeface="BIZ UDゴシック" panose="020B0400000000000000" pitchFamily="49" charset="-128"/>
                          <a:ea typeface="BIZ UDゴシック" panose="020B0400000000000000" pitchFamily="49" charset="-128"/>
                        </a:rPr>
                        <a:t>299,852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extLst>
                  <a:ext uri="{0D108BD9-81ED-4DB2-BD59-A6C34878D82A}">
                    <a16:rowId xmlns:a16="http://schemas.microsoft.com/office/drawing/2014/main" val="2189314795"/>
                  </a:ext>
                </a:extLst>
              </a:tr>
              <a:tr h="274333">
                <a:tc>
                  <a:txBody>
                    <a:bodyPr/>
                    <a:lstStyle/>
                    <a:p>
                      <a:pPr algn="l" fontAlgn="ctr"/>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愛知県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7,521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38,892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6996200"/>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埼玉県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7,309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extLst>
                  <a:ext uri="{0D108BD9-81ED-4DB2-BD59-A6C34878D82A}">
                    <a16:rowId xmlns:a16="http://schemas.microsoft.com/office/drawing/2014/main" val="3676057742"/>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千葉県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6,244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167,218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AFAF"/>
                    </a:solidFill>
                  </a:tcPr>
                </a:tc>
                <a:extLst>
                  <a:ext uri="{0D108BD9-81ED-4DB2-BD59-A6C34878D82A}">
                    <a16:rowId xmlns:a16="http://schemas.microsoft.com/office/drawing/2014/main" val="3367238955"/>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兵庫県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63,499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8DCEE5"/>
                    </a:solidFill>
                  </a:tcPr>
                </a:tc>
                <a:extLst>
                  <a:ext uri="{0D108BD9-81ED-4DB2-BD59-A6C34878D82A}">
                    <a16:rowId xmlns:a16="http://schemas.microsoft.com/office/drawing/2014/main" val="1679046701"/>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北海道</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5,318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29,989,347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98013789"/>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福岡県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5,105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75,961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93943554"/>
                  </a:ext>
                </a:extLst>
              </a:tr>
              <a:tr h="274333">
                <a:tc>
                  <a:txBody>
                    <a:bodyPr/>
                    <a:lstStyle/>
                    <a:p>
                      <a:pPr algn="l"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静岡県</a:t>
                      </a:r>
                    </a:p>
                  </a:txBody>
                  <a:tcPr marL="108000"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3,673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88,264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37417204"/>
                  </a:ext>
                </a:extLst>
              </a:tr>
            </a:tbl>
          </a:graphicData>
        </a:graphic>
      </p:graphicFrame>
      <p:sp>
        <p:nvSpPr>
          <p:cNvPr id="4" name="テキスト ボックス 6">
            <a:extLst>
              <a:ext uri="{FF2B5EF4-FFF2-40B4-BE49-F238E27FC236}">
                <a16:creationId xmlns:a16="http://schemas.microsoft.com/office/drawing/2014/main" id="{A1425D09-F82A-EC06-86F7-B296BE7EA338}"/>
              </a:ext>
            </a:extLst>
          </p:cNvPr>
          <p:cNvSpPr txBox="1"/>
          <p:nvPr/>
        </p:nvSpPr>
        <p:spPr>
          <a:xfrm>
            <a:off x="417095" y="5908391"/>
            <a:ext cx="4104954"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00" dirty="0">
                <a:latin typeface="BIZ UDゴシック" panose="020B0400000000000000" pitchFamily="49" charset="-128"/>
                <a:ea typeface="BIZ UDゴシック" panose="020B0400000000000000" pitchFamily="49" charset="-128"/>
              </a:rPr>
              <a:t>※</a:t>
            </a:r>
            <a:r>
              <a:rPr lang="en-US" altLang="ja-JP" sz="1000" dirty="0">
                <a:latin typeface="BIZ UDゴシック" panose="020B0400000000000000" pitchFamily="49" charset="-128"/>
                <a:ea typeface="BIZ UDゴシック" panose="020B0400000000000000" pitchFamily="49" charset="-128"/>
              </a:rPr>
              <a:t> A</a:t>
            </a:r>
            <a:r>
              <a:rPr lang="ja-JP" altLang="en-US" sz="1000" dirty="0">
                <a:latin typeface="BIZ UDゴシック" panose="020B0400000000000000" pitchFamily="49" charset="-128"/>
                <a:ea typeface="BIZ UDゴシック" panose="020B0400000000000000" pitchFamily="49" charset="-128"/>
              </a:rPr>
              <a:t>：人口推計（毎年）</a:t>
            </a:r>
            <a:r>
              <a:rPr lang="en-US" altLang="ja-JP" sz="1000" dirty="0">
                <a:latin typeface="BIZ UDゴシック" panose="020B0400000000000000" pitchFamily="49" charset="-128"/>
                <a:ea typeface="BIZ UDゴシック" panose="020B0400000000000000" pitchFamily="49" charset="-128"/>
              </a:rPr>
              <a:t>2015</a:t>
            </a:r>
            <a:r>
              <a:rPr lang="ja-JP" altLang="en-US" sz="1000" dirty="0">
                <a:latin typeface="BIZ UDゴシック" panose="020B0400000000000000" pitchFamily="49" charset="-128"/>
                <a:ea typeface="BIZ UDゴシック" panose="020B0400000000000000" pitchFamily="49" charset="-128"/>
              </a:rPr>
              <a:t>年から</a:t>
            </a:r>
            <a:r>
              <a:rPr lang="en-US" altLang="ja-JP" sz="1000" dirty="0">
                <a:latin typeface="BIZ UDゴシック" panose="020B0400000000000000" pitchFamily="49" charset="-128"/>
                <a:ea typeface="BIZ UDゴシック" panose="020B0400000000000000" pitchFamily="49" charset="-128"/>
              </a:rPr>
              <a:t>2019</a:t>
            </a:r>
            <a:r>
              <a:rPr lang="ja-JP" altLang="en-US" sz="1000" dirty="0">
                <a:latin typeface="BIZ UDゴシック" panose="020B0400000000000000" pitchFamily="49" charset="-128"/>
                <a:ea typeface="BIZ UDゴシック" panose="020B0400000000000000" pitchFamily="49" charset="-128"/>
              </a:rPr>
              <a:t>年の平均値</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　　　（人口推計</a:t>
            </a:r>
            <a:r>
              <a:rPr lang="en-US" altLang="ja-JP" sz="1000" dirty="0">
                <a:latin typeface="BIZ UDゴシック" panose="020B0400000000000000" pitchFamily="49" charset="-128"/>
                <a:ea typeface="BIZ UDゴシック" panose="020B0400000000000000" pitchFamily="49" charset="-128"/>
              </a:rPr>
              <a:t>2015</a:t>
            </a:r>
            <a:r>
              <a:rPr lang="ja-JP" altLang="en-US" sz="1000" dirty="0">
                <a:latin typeface="BIZ UDゴシック" panose="020B0400000000000000" pitchFamily="49" charset="-128"/>
                <a:ea typeface="BIZ UDゴシック" panose="020B0400000000000000" pitchFamily="49" charset="-128"/>
              </a:rPr>
              <a:t>年から</a:t>
            </a:r>
            <a:r>
              <a:rPr lang="en-US" altLang="ja-JP" sz="1000" dirty="0">
                <a:latin typeface="BIZ UDゴシック" panose="020B0400000000000000" pitchFamily="49" charset="-128"/>
                <a:ea typeface="BIZ UDゴシック" panose="020B0400000000000000" pitchFamily="49" charset="-128"/>
              </a:rPr>
              <a:t>2019</a:t>
            </a:r>
            <a:r>
              <a:rPr lang="ja-JP" altLang="en-US" sz="1000" dirty="0">
                <a:latin typeface="BIZ UDゴシック" panose="020B0400000000000000" pitchFamily="49" charset="-128"/>
                <a:ea typeface="BIZ UDゴシック" panose="020B0400000000000000" pitchFamily="49" charset="-128"/>
              </a:rPr>
              <a:t>年の各年</a:t>
            </a:r>
            <a:r>
              <a:rPr lang="en-US" altLang="ja-JP" sz="1000" dirty="0">
                <a:latin typeface="BIZ UDゴシック" panose="020B0400000000000000" pitchFamily="49" charset="-128"/>
                <a:ea typeface="BIZ UDゴシック" panose="020B0400000000000000" pitchFamily="49" charset="-128"/>
              </a:rPr>
              <a:t>10</a:t>
            </a:r>
            <a:r>
              <a:rPr lang="ja-JP" altLang="en-US" sz="1000" dirty="0">
                <a:latin typeface="BIZ UDゴシック" panose="020B0400000000000000" pitchFamily="49" charset="-128"/>
                <a:ea typeface="BIZ UDゴシック" panose="020B0400000000000000" pitchFamily="49" charset="-128"/>
              </a:rPr>
              <a:t>月値を平均）</a:t>
            </a:r>
            <a:endParaRPr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a:t>
            </a:r>
            <a:r>
              <a:rPr lang="ja-JP" altLang="en-US" sz="1000" dirty="0">
                <a:latin typeface="BIZ UDゴシック" panose="020B0400000000000000" pitchFamily="49" charset="-128"/>
                <a:ea typeface="BIZ UDゴシック" panose="020B0400000000000000" pitchFamily="49" charset="-128"/>
              </a:rPr>
              <a:t> </a:t>
            </a:r>
            <a:r>
              <a:rPr kumimoji="1" lang="en-US" altLang="ja-JP" sz="1000" dirty="0">
                <a:latin typeface="BIZ UDゴシック" panose="020B0400000000000000" pitchFamily="49" charset="-128"/>
                <a:ea typeface="BIZ UDゴシック" panose="020B0400000000000000" pitchFamily="49" charset="-128"/>
              </a:rPr>
              <a:t>B</a:t>
            </a:r>
            <a:r>
              <a:rPr kumimoji="1" lang="ja-JP" altLang="en-US" sz="1000" dirty="0">
                <a:latin typeface="BIZ UDゴシック" panose="020B0400000000000000" pitchFamily="49" charset="-128"/>
                <a:ea typeface="BIZ UDゴシック" panose="020B0400000000000000" pitchFamily="49" charset="-128"/>
              </a:rPr>
              <a:t>：行政投資実績（</a:t>
            </a:r>
            <a:r>
              <a:rPr lang="ja-JP" altLang="en-US" sz="1000" dirty="0">
                <a:latin typeface="BIZ UDゴシック" panose="020B0400000000000000" pitchFamily="49" charset="-128"/>
                <a:ea typeface="BIZ UDゴシック" panose="020B0400000000000000" pitchFamily="49" charset="-128"/>
              </a:rPr>
              <a:t>鉄道　</a:t>
            </a:r>
            <a:r>
              <a:rPr kumimoji="1" lang="ja-JP" altLang="en-US" sz="1000" dirty="0">
                <a:latin typeface="BIZ UDゴシック" panose="020B0400000000000000" pitchFamily="49" charset="-128"/>
                <a:ea typeface="BIZ UDゴシック" panose="020B0400000000000000" pitchFamily="49" charset="-128"/>
              </a:rPr>
              <a:t>国費）　</a:t>
            </a:r>
            <a:r>
              <a:rPr kumimoji="1" lang="en-US" altLang="ja-JP" sz="1000" dirty="0">
                <a:latin typeface="BIZ UDゴシック" panose="020B0400000000000000" pitchFamily="49" charset="-128"/>
                <a:ea typeface="BIZ UDゴシック" panose="020B0400000000000000" pitchFamily="49" charset="-128"/>
              </a:rPr>
              <a:t>2015</a:t>
            </a:r>
            <a:r>
              <a:rPr kumimoji="1" lang="ja-JP" altLang="en-US" sz="1000" dirty="0">
                <a:latin typeface="BIZ UDゴシック" panose="020B0400000000000000" pitchFamily="49" charset="-128"/>
                <a:ea typeface="BIZ UDゴシック" panose="020B0400000000000000" pitchFamily="49" charset="-128"/>
              </a:rPr>
              <a:t>年から</a:t>
            </a:r>
            <a:r>
              <a:rPr kumimoji="1" lang="en-US" altLang="ja-JP" sz="1000" dirty="0">
                <a:latin typeface="BIZ UDゴシック" panose="020B0400000000000000" pitchFamily="49" charset="-128"/>
                <a:ea typeface="BIZ UDゴシック" panose="020B0400000000000000" pitchFamily="49" charset="-128"/>
              </a:rPr>
              <a:t>2019</a:t>
            </a:r>
            <a:r>
              <a:rPr kumimoji="1" lang="ja-JP" altLang="en-US" sz="1000" dirty="0">
                <a:latin typeface="BIZ UDゴシック" panose="020B0400000000000000" pitchFamily="49" charset="-128"/>
                <a:ea typeface="BIZ UDゴシック" panose="020B0400000000000000" pitchFamily="49" charset="-128"/>
              </a:rPr>
              <a:t>年の平均値</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94DF67E9-7EA8-0474-240E-584BB9598D4C}"/>
              </a:ext>
            </a:extLst>
          </p:cNvPr>
          <p:cNvSpPr txBox="1"/>
          <p:nvPr/>
        </p:nvSpPr>
        <p:spPr>
          <a:xfrm>
            <a:off x="507995" y="1914658"/>
            <a:ext cx="3606805" cy="307777"/>
          </a:xfrm>
          <a:prstGeom prst="rect">
            <a:avLst/>
          </a:prstGeom>
          <a:noFill/>
        </p:spPr>
        <p:txBody>
          <a:bodyPr wrap="square" rtlCol="0">
            <a:spAutoFit/>
          </a:bodyPr>
          <a:lstStyle/>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都道府県別：人口推計と国費</a:t>
            </a:r>
            <a:r>
              <a:rPr kumimoji="1"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79D48C25-2126-C0C1-A76D-2BC755172761}"/>
              </a:ext>
            </a:extLst>
          </p:cNvPr>
          <p:cNvSpPr txBox="1"/>
          <p:nvPr/>
        </p:nvSpPr>
        <p:spPr>
          <a:xfrm>
            <a:off x="4486228" y="1932101"/>
            <a:ext cx="3489372" cy="307777"/>
          </a:xfrm>
          <a:prstGeom prst="rect">
            <a:avLst/>
          </a:prstGeom>
          <a:noFill/>
        </p:spPr>
        <p:txBody>
          <a:bodyPr wrap="square" rtlCol="0">
            <a:spAutoFit/>
          </a:bodyPr>
          <a:lstStyle/>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運輸局別：輸送人員と国費</a:t>
            </a:r>
            <a:r>
              <a:rPr kumimoji="1" lang="en-US" altLang="ja-JP" sz="1400" dirty="0">
                <a:latin typeface="BIZ UDゴシック" panose="020B0400000000000000" pitchFamily="49" charset="-128"/>
                <a:ea typeface="BIZ UDゴシック" panose="020B0400000000000000" pitchFamily="49" charset="-128"/>
              </a:rPr>
              <a:t>】</a:t>
            </a:r>
            <a:endParaRPr kumimoji="1"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416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9C7C1C-A0FE-704F-65CC-DB1E8CAAF9C1}"/>
              </a:ext>
            </a:extLst>
          </p:cNvPr>
          <p:cNvSpPr>
            <a:spLocks noGrp="1"/>
          </p:cNvSpPr>
          <p:nvPr>
            <p:ph type="sldNum" sz="quarter" idx="12"/>
          </p:nvPr>
        </p:nvSpPr>
        <p:spPr>
          <a:xfrm>
            <a:off x="9426526" y="6356353"/>
            <a:ext cx="2743200" cy="365125"/>
          </a:xfrm>
        </p:spPr>
        <p:txBody>
          <a:bodyPr/>
          <a:lstStyle/>
          <a:p>
            <a:fld id="{D687FDCD-7579-4A71-8560-AB57563AEE7A}" type="slidenum">
              <a:rPr kumimoji="1" lang="ja-JP" altLang="en-US" smtClean="0"/>
              <a:pPr/>
              <a:t>15</a:t>
            </a:fld>
            <a:endParaRPr kumimoji="1" lang="ja-JP" altLang="en-US" dirty="0"/>
          </a:p>
        </p:txBody>
      </p:sp>
      <p:grpSp>
        <p:nvGrpSpPr>
          <p:cNvPr id="8" name="グループ化 7">
            <a:extLst>
              <a:ext uri="{FF2B5EF4-FFF2-40B4-BE49-F238E27FC236}">
                <a16:creationId xmlns:a16="http://schemas.microsoft.com/office/drawing/2014/main" id="{060FBA01-75D7-9A88-8B0F-B90BCF0A663C}"/>
              </a:ext>
            </a:extLst>
          </p:cNvPr>
          <p:cNvGrpSpPr/>
          <p:nvPr/>
        </p:nvGrpSpPr>
        <p:grpSpPr>
          <a:xfrm>
            <a:off x="454012" y="1128575"/>
            <a:ext cx="11283975" cy="4716922"/>
            <a:chOff x="365304" y="1791357"/>
            <a:chExt cx="11283975" cy="4716922"/>
          </a:xfrm>
        </p:grpSpPr>
        <p:sp>
          <p:nvSpPr>
            <p:cNvPr id="9" name="テキスト ボックス 8">
              <a:extLst>
                <a:ext uri="{FF2B5EF4-FFF2-40B4-BE49-F238E27FC236}">
                  <a16:creationId xmlns:a16="http://schemas.microsoft.com/office/drawing/2014/main" id="{7325A21B-40B4-5311-F8BE-F757F3EF8EE5}"/>
                </a:ext>
              </a:extLst>
            </p:cNvPr>
            <p:cNvSpPr txBox="1"/>
            <p:nvPr/>
          </p:nvSpPr>
          <p:spPr>
            <a:xfrm>
              <a:off x="879130" y="2470122"/>
              <a:ext cx="10770149" cy="4038157"/>
            </a:xfrm>
            <a:prstGeom prst="rect">
              <a:avLst/>
            </a:prstGeom>
            <a:noFill/>
            <a:ln>
              <a:noFill/>
            </a:ln>
          </p:spPr>
          <p:txBody>
            <a:bodyPr wrap="square" rtlCol="0">
              <a:spAutoFit/>
            </a:bodyPr>
            <a:lstStyle/>
            <a:p>
              <a:pPr marL="285750" indent="-285750">
                <a:lnSpc>
                  <a:spcPct val="150000"/>
                </a:lnSpc>
                <a:spcBef>
                  <a:spcPts val="1800"/>
                </a:spcBef>
                <a:buFont typeface="BIZ UDゴシック" panose="020B0400000000000000" pitchFamily="49" charset="-128"/>
                <a:buChar char="○"/>
              </a:pPr>
              <a:r>
                <a:rPr kumimoji="1" lang="ja-JP" altLang="en-US" dirty="0">
                  <a:latin typeface="BIZ UDゴシック" panose="020B0400000000000000" pitchFamily="49" charset="-128"/>
                  <a:ea typeface="BIZ UDゴシック" panose="020B0400000000000000" pitchFamily="49" charset="-128"/>
                </a:rPr>
                <a:t>国土形成計画において、東京への過度な集中の是正は中心的課題として掲げられてきている。</a:t>
              </a:r>
              <a:endParaRPr kumimoji="1" lang="en-US" altLang="ja-JP" dirty="0">
                <a:latin typeface="BIZ UDゴシック" panose="020B0400000000000000" pitchFamily="49" charset="-128"/>
                <a:ea typeface="BIZ UDゴシック" panose="020B0400000000000000" pitchFamily="49" charset="-128"/>
              </a:endParaRPr>
            </a:p>
            <a:p>
              <a:pPr marL="285750" indent="-285750">
                <a:lnSpc>
                  <a:spcPct val="150000"/>
                </a:lnSpc>
                <a:spcBef>
                  <a:spcPts val="1800"/>
                </a:spcBef>
                <a:buFont typeface="BIZ UDゴシック" panose="020B0400000000000000" pitchFamily="49" charset="-128"/>
                <a:buChar char="○"/>
              </a:pPr>
              <a:r>
                <a:rPr kumimoji="1" lang="ja-JP" altLang="en-US" dirty="0">
                  <a:latin typeface="BIZ UDゴシック" panose="020B0400000000000000" pitchFamily="49" charset="-128"/>
                  <a:ea typeface="BIZ UDゴシック" panose="020B0400000000000000" pitchFamily="49" charset="-128"/>
                </a:rPr>
                <a:t>「地方創生</a:t>
              </a:r>
              <a:r>
                <a:rPr kumimoji="1" lang="en-US" altLang="ja-JP" dirty="0">
                  <a:latin typeface="BIZ UDゴシック" panose="020B0400000000000000" pitchFamily="49" charset="-128"/>
                  <a:ea typeface="BIZ UDゴシック" panose="020B0400000000000000" pitchFamily="49" charset="-128"/>
                </a:rPr>
                <a:t>10</a:t>
              </a:r>
              <a:r>
                <a:rPr kumimoji="1" lang="ja-JP" altLang="en-US" dirty="0">
                  <a:latin typeface="BIZ UDゴシック" panose="020B0400000000000000" pitchFamily="49" charset="-128"/>
                  <a:ea typeface="BIZ UDゴシック" panose="020B0400000000000000" pitchFamily="49" charset="-128"/>
                </a:rPr>
                <a:t>年の取組と今後の推進方向」（内閣官房・内閣府、令和６年６月</a:t>
              </a:r>
              <a:r>
                <a:rPr kumimoji="1" lang="en-US" altLang="ja-JP" dirty="0">
                  <a:latin typeface="BIZ UDゴシック" panose="020B0400000000000000" pitchFamily="49" charset="-128"/>
                  <a:ea typeface="BIZ UDゴシック" panose="020B0400000000000000" pitchFamily="49" charset="-128"/>
                </a:rPr>
                <a:t>10</a:t>
              </a:r>
              <a:r>
                <a:rPr kumimoji="1" lang="ja-JP" altLang="en-US" dirty="0">
                  <a:latin typeface="BIZ UDゴシック" panose="020B0400000000000000" pitchFamily="49" charset="-128"/>
                  <a:ea typeface="BIZ UDゴシック" panose="020B0400000000000000" pitchFamily="49" charset="-128"/>
                </a:rPr>
                <a:t>日）でも、「国全体で見たときに人口減少や東京圏への一極集中などの大きな流れを変えるには至っておらず、地方が厳しい状況にあることを重く受け止める必要。人口減少や東京圏への過度な一極集中を是正するための対策は、我が国全体で戦略的に挑戦すべき課題」とうたっている。</a:t>
              </a:r>
              <a:endParaRPr kumimoji="1" lang="en-US" altLang="ja-JP" dirty="0">
                <a:latin typeface="BIZ UDゴシック" panose="020B0400000000000000" pitchFamily="49" charset="-128"/>
                <a:ea typeface="BIZ UDゴシック" panose="020B0400000000000000" pitchFamily="49" charset="-128"/>
              </a:endParaRPr>
            </a:p>
            <a:p>
              <a:pPr marL="285750" indent="-285750">
                <a:lnSpc>
                  <a:spcPct val="150000"/>
                </a:lnSpc>
                <a:spcBef>
                  <a:spcPts val="1800"/>
                </a:spcBef>
                <a:buFont typeface="BIZ UDゴシック" panose="020B0400000000000000" pitchFamily="49" charset="-128"/>
                <a:buChar char="○"/>
              </a:pPr>
              <a:r>
                <a:rPr kumimoji="1" lang="ja-JP" altLang="en-US" dirty="0">
                  <a:latin typeface="BIZ UDゴシック" panose="020B0400000000000000" pitchFamily="49" charset="-128"/>
                  <a:ea typeface="BIZ UDゴシック" panose="020B0400000000000000" pitchFamily="49" charset="-128"/>
                </a:rPr>
                <a:t>土地の生産性などは考慮していないものの、インフラに関する主な行政投資実績に関するデータを見る限り、</a:t>
              </a:r>
              <a:r>
                <a:rPr kumimoji="1" lang="ja-JP" altLang="en-US" b="1" u="sng" dirty="0">
                  <a:latin typeface="BIZ UDゴシック" panose="020B0400000000000000" pitchFamily="49" charset="-128"/>
                  <a:ea typeface="BIZ UDゴシック" panose="020B0400000000000000" pitchFamily="49" charset="-128"/>
                </a:rPr>
                <a:t>国の行政投資は、依然として東京に集中している</a:t>
              </a:r>
              <a:r>
                <a:rPr kumimoji="1" lang="ja-JP" altLang="en-US" dirty="0">
                  <a:latin typeface="BIZ UDゴシック" panose="020B0400000000000000" pitchFamily="49" charset="-128"/>
                  <a:ea typeface="BIZ UDゴシック" panose="020B0400000000000000" pitchFamily="49" charset="-128"/>
                </a:rPr>
                <a:t>、と思われる。</a:t>
              </a:r>
              <a:endParaRPr kumimoji="1" lang="en-US" altLang="ja-JP" dirty="0">
                <a:latin typeface="BIZ UDゴシック" panose="020B0400000000000000" pitchFamily="49" charset="-128"/>
                <a:ea typeface="BIZ UDゴシック" panose="020B0400000000000000" pitchFamily="49" charset="-128"/>
              </a:endParaRPr>
            </a:p>
            <a:p>
              <a:pPr marL="285750" indent="-285750">
                <a:lnSpc>
                  <a:spcPct val="150000"/>
                </a:lnSpc>
                <a:spcBef>
                  <a:spcPts val="1800"/>
                </a:spcBef>
                <a:buFont typeface="BIZ UDゴシック" panose="020B0400000000000000" pitchFamily="49" charset="-128"/>
                <a:buChar char="○"/>
              </a:pPr>
              <a:r>
                <a:rPr kumimoji="1" lang="ja-JP" altLang="en-US" b="1" u="sng" dirty="0">
                  <a:solidFill>
                    <a:prstClr val="black"/>
                  </a:solidFill>
                  <a:latin typeface="BIZ UDゴシック" panose="020B0400000000000000" pitchFamily="49" charset="-128"/>
                  <a:ea typeface="BIZ UDゴシック" panose="020B0400000000000000" pitchFamily="49" charset="-128"/>
                </a:rPr>
                <a:t>国は、多極分散型国土の形成につながるよう行政投資を行うべき</a:t>
              </a:r>
              <a:r>
                <a:rPr kumimoji="1" lang="ja-JP" altLang="en-US" dirty="0">
                  <a:solidFill>
                    <a:prstClr val="black"/>
                  </a:solidFill>
                  <a:latin typeface="BIZ UDゴシック" panose="020B0400000000000000" pitchFamily="49" charset="-128"/>
                  <a:ea typeface="BIZ UDゴシック" panose="020B0400000000000000" pitchFamily="49" charset="-128"/>
                </a:rPr>
                <a:t>ではないか</a:t>
              </a:r>
              <a:r>
                <a:rPr kumimoji="1" lang="ja-JP" altLang="en-US" dirty="0">
                  <a:latin typeface="BIZ UDゴシック" panose="020B0400000000000000" pitchFamily="49" charset="-128"/>
                  <a:ea typeface="BIZ UDゴシック" panose="020B0400000000000000" pitchFamily="49" charset="-128"/>
                </a:rPr>
                <a:t>。</a:t>
              </a:r>
              <a:endParaRPr kumimoji="1" lang="en-US" altLang="ja-JP"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32497039-0997-7931-9B64-8E2DD9DE5B71}"/>
                </a:ext>
              </a:extLst>
            </p:cNvPr>
            <p:cNvSpPr txBox="1"/>
            <p:nvPr/>
          </p:nvSpPr>
          <p:spPr>
            <a:xfrm>
              <a:off x="365304" y="1791357"/>
              <a:ext cx="7699519" cy="323165"/>
            </a:xfrm>
            <a:prstGeom prst="rect">
              <a:avLst/>
            </a:prstGeom>
            <a:noFill/>
          </p:spPr>
          <p:txBody>
            <a:bodyPr wrap="square" rtlCol="0">
              <a:spAutoFit/>
            </a:bodyPr>
            <a:lstStyle/>
            <a:p>
              <a:pPr marL="187325" indent="-187325">
                <a:lnSpc>
                  <a:spcPts val="1800"/>
                </a:lnSpc>
              </a:pPr>
              <a:r>
                <a:rPr kumimoji="1" lang="ja-JP" altLang="en-US" sz="2000" b="1" dirty="0">
                  <a:latin typeface="BIZ UDゴシック" panose="020B0400000000000000" pitchFamily="49" charset="-128"/>
                  <a:ea typeface="BIZ UDゴシック" panose="020B0400000000000000" pitchFamily="49" charset="-128"/>
                </a:rPr>
                <a:t>（国へ働きかけるイメージ</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たたき台</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a:t>
              </a:r>
              <a:endParaRPr kumimoji="1" lang="en-US" altLang="ja-JP" sz="2000" b="1"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150419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4ED487-22C0-1FA7-4120-BA052CE69093}"/>
              </a:ext>
            </a:extLst>
          </p:cNvPr>
          <p:cNvSpPr>
            <a:spLocks noGrp="1"/>
          </p:cNvSpPr>
          <p:nvPr>
            <p:ph type="sldNum" sz="quarter" idx="12"/>
          </p:nvPr>
        </p:nvSpPr>
        <p:spPr>
          <a:xfrm>
            <a:off x="9448800" y="6384489"/>
            <a:ext cx="2743200" cy="365125"/>
          </a:xfrm>
        </p:spPr>
        <p:txBody>
          <a:bodyPr/>
          <a:lstStyle/>
          <a:p>
            <a:fld id="{50F88186-B17D-4CE3-A887-D91699CF601C}" type="slidenum">
              <a:rPr kumimoji="1" lang="ja-JP" altLang="en-US" smtClean="0"/>
              <a:t>16</a:t>
            </a:fld>
            <a:endParaRPr kumimoji="1" lang="ja-JP" altLang="en-US" dirty="0"/>
          </a:p>
        </p:txBody>
      </p:sp>
      <p:sp>
        <p:nvSpPr>
          <p:cNvPr id="3" name="正方形/長方形 2">
            <a:extLst>
              <a:ext uri="{FF2B5EF4-FFF2-40B4-BE49-F238E27FC236}">
                <a16:creationId xmlns:a16="http://schemas.microsoft.com/office/drawing/2014/main" id="{8D9DDD64-0594-AD7F-C694-0F3F8FAAC0D0}"/>
              </a:ext>
            </a:extLst>
          </p:cNvPr>
          <p:cNvSpPr/>
          <p:nvPr/>
        </p:nvSpPr>
        <p:spPr>
          <a:xfrm>
            <a:off x="319072" y="3005808"/>
            <a:ext cx="11553855" cy="423192"/>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lgn="ctr">
              <a:defRPr/>
            </a:pPr>
            <a:r>
              <a:rPr lang="ja-JP" altLang="en-US"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0" lang="ja-JP" altLang="en-US" sz="1800" b="1" i="0" u="none" strike="noStrike" kern="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参考資料</a:t>
            </a:r>
            <a:endParaRPr lang="en-US" altLang="ja-JP" sz="16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28353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94D8605-8FD3-245E-BF4F-60938B6D8391}"/>
              </a:ext>
            </a:extLst>
          </p:cNvPr>
          <p:cNvSpPr>
            <a:spLocks noGrp="1"/>
          </p:cNvSpPr>
          <p:nvPr>
            <p:ph type="title"/>
          </p:nvPr>
        </p:nvSpPr>
        <p:spPr/>
        <p:txBody>
          <a:bodyPr/>
          <a:lstStyle/>
          <a:p>
            <a:r>
              <a:rPr lang="ja-JP" altLang="en-US" dirty="0"/>
              <a:t>連携中枢都市圏構想</a:t>
            </a:r>
          </a:p>
        </p:txBody>
      </p:sp>
      <p:sp>
        <p:nvSpPr>
          <p:cNvPr id="3" name="スライド番号プレースホルダー 2">
            <a:extLst>
              <a:ext uri="{FF2B5EF4-FFF2-40B4-BE49-F238E27FC236}">
                <a16:creationId xmlns:a16="http://schemas.microsoft.com/office/drawing/2014/main" id="{5F690A99-8342-A6C5-7216-BF59185C965A}"/>
              </a:ext>
            </a:extLst>
          </p:cNvPr>
          <p:cNvSpPr>
            <a:spLocks noGrp="1"/>
          </p:cNvSpPr>
          <p:nvPr>
            <p:ph type="sldNum" sz="quarter" idx="10"/>
          </p:nvPr>
        </p:nvSpPr>
        <p:spPr/>
        <p:txBody>
          <a:bodyPr/>
          <a:lstStyle/>
          <a:p>
            <a:fld id="{D687FDCD-7579-4A71-8560-AB57563AEE7A}" type="slidenum">
              <a:rPr kumimoji="1" lang="ja-JP" altLang="en-US" smtClean="0"/>
              <a:pPr/>
              <a:t>17</a:t>
            </a:fld>
            <a:endParaRPr kumimoji="1" lang="ja-JP" altLang="en-US"/>
          </a:p>
        </p:txBody>
      </p:sp>
      <p:sp>
        <p:nvSpPr>
          <p:cNvPr id="6" name="コンテンツ プレースホルダー 5">
            <a:extLst>
              <a:ext uri="{FF2B5EF4-FFF2-40B4-BE49-F238E27FC236}">
                <a16:creationId xmlns:a16="http://schemas.microsoft.com/office/drawing/2014/main" id="{E76513F7-6EA4-8C71-A18D-787FB9160BDF}"/>
              </a:ext>
            </a:extLst>
          </p:cNvPr>
          <p:cNvSpPr>
            <a:spLocks noGrp="1"/>
          </p:cNvSpPr>
          <p:nvPr>
            <p:ph idx="1"/>
          </p:nvPr>
        </p:nvSpPr>
        <p:spPr>
          <a:xfrm>
            <a:off x="507997" y="758980"/>
            <a:ext cx="6863188" cy="2121606"/>
          </a:xfrm>
        </p:spPr>
        <p:txBody>
          <a:bodyPr/>
          <a:lstStyle/>
          <a:p>
            <a:r>
              <a:rPr lang="ja-JP" altLang="en-US" dirty="0"/>
              <a:t>地域において、相当の規模と中核性を備える圏域において、</a:t>
            </a:r>
            <a:r>
              <a:rPr lang="ja-JP" altLang="en-US" b="1" u="sng" dirty="0"/>
              <a:t>市町村が</a:t>
            </a:r>
            <a:r>
              <a:rPr lang="ja-JP" altLang="en-US" dirty="0"/>
              <a:t>連携協約の締結により連携し、コンパクト化とネットワーク化により、 人口減少・少子高齢社会においても一定の圏域人口を有し活力ある社会経済を維持するための拠点を形成。</a:t>
            </a:r>
            <a:endParaRPr lang="en-US" altLang="ja-JP" dirty="0"/>
          </a:p>
          <a:p>
            <a:r>
              <a:rPr lang="ja-JP" altLang="en-US" dirty="0"/>
              <a:t>都道府県境を越えて相互に連携することも可能であり、さらに連携事業の一環として民間事業者を巻き込むことで、より広域的・複層的な連携、いわゆる「シティリージョン」の形成にも資するもの。</a:t>
            </a:r>
            <a:endParaRPr lang="en-US" altLang="ja-JP" dirty="0"/>
          </a:p>
          <a:p>
            <a:pPr>
              <a:buClr>
                <a:schemeClr val="tx1"/>
              </a:buClr>
            </a:pPr>
            <a:r>
              <a:rPr lang="ja-JP" altLang="en-US" b="1" u="sng" dirty="0"/>
              <a:t>三大都市圏は対象外</a:t>
            </a:r>
            <a:r>
              <a:rPr lang="ja-JP" altLang="en-US" dirty="0"/>
              <a:t>。</a:t>
            </a:r>
            <a:endParaRPr lang="en-US" altLang="ja-JP" dirty="0"/>
          </a:p>
        </p:txBody>
      </p:sp>
      <p:pic>
        <p:nvPicPr>
          <p:cNvPr id="14" name="図 13">
            <a:extLst>
              <a:ext uri="{FF2B5EF4-FFF2-40B4-BE49-F238E27FC236}">
                <a16:creationId xmlns:a16="http://schemas.microsoft.com/office/drawing/2014/main" id="{7D65C9A2-1E42-1FCC-C2C9-58AF335339DD}"/>
              </a:ext>
            </a:extLst>
          </p:cNvPr>
          <p:cNvPicPr>
            <a:picLocks noChangeAspect="1"/>
          </p:cNvPicPr>
          <p:nvPr/>
        </p:nvPicPr>
        <p:blipFill>
          <a:blip r:embed="rId2"/>
          <a:stretch>
            <a:fillRect/>
          </a:stretch>
        </p:blipFill>
        <p:spPr>
          <a:xfrm>
            <a:off x="7482922" y="0"/>
            <a:ext cx="4744385" cy="3438967"/>
          </a:xfrm>
          <a:prstGeom prst="rect">
            <a:avLst/>
          </a:prstGeom>
        </p:spPr>
      </p:pic>
      <p:sp>
        <p:nvSpPr>
          <p:cNvPr id="22" name="テキスト ボックス 21">
            <a:extLst>
              <a:ext uri="{FF2B5EF4-FFF2-40B4-BE49-F238E27FC236}">
                <a16:creationId xmlns:a16="http://schemas.microsoft.com/office/drawing/2014/main" id="{41D11F8A-313A-7186-4247-DA5D9594FEEC}"/>
              </a:ext>
            </a:extLst>
          </p:cNvPr>
          <p:cNvSpPr txBox="1"/>
          <p:nvPr/>
        </p:nvSpPr>
        <p:spPr>
          <a:xfrm>
            <a:off x="7686535" y="3250058"/>
            <a:ext cx="1747520" cy="215444"/>
          </a:xfrm>
          <a:prstGeom prst="rect">
            <a:avLst/>
          </a:prstGeom>
          <a:noFill/>
        </p:spPr>
        <p:txBody>
          <a:bodyPr wrap="square">
            <a:spAutoFit/>
          </a:bodyPr>
          <a:lstStyle/>
          <a:p>
            <a:r>
              <a:rPr lang="ja-JP" altLang="en-US" sz="800" dirty="0">
                <a:latin typeface="BIZ UDゴシック" panose="020B0400000000000000" pitchFamily="49" charset="-128"/>
                <a:ea typeface="BIZ UDゴシック" panose="020B0400000000000000" pitchFamily="49" charset="-128"/>
              </a:rPr>
              <a:t>出典：総務省資料</a:t>
            </a:r>
          </a:p>
        </p:txBody>
      </p:sp>
      <p:grpSp>
        <p:nvGrpSpPr>
          <p:cNvPr id="44" name="グループ化 43">
            <a:extLst>
              <a:ext uri="{FF2B5EF4-FFF2-40B4-BE49-F238E27FC236}">
                <a16:creationId xmlns:a16="http://schemas.microsoft.com/office/drawing/2014/main" id="{AA0E505A-14E5-ADBF-BADF-00CA9B4C79AE}"/>
              </a:ext>
            </a:extLst>
          </p:cNvPr>
          <p:cNvGrpSpPr/>
          <p:nvPr/>
        </p:nvGrpSpPr>
        <p:grpSpPr>
          <a:xfrm>
            <a:off x="870858" y="3526441"/>
            <a:ext cx="10827659" cy="3305938"/>
            <a:chOff x="1059543" y="3512344"/>
            <a:chExt cx="10827659" cy="3305938"/>
          </a:xfrm>
        </p:grpSpPr>
        <p:grpSp>
          <p:nvGrpSpPr>
            <p:cNvPr id="39" name="グループ化 38">
              <a:extLst>
                <a:ext uri="{FF2B5EF4-FFF2-40B4-BE49-F238E27FC236}">
                  <a16:creationId xmlns:a16="http://schemas.microsoft.com/office/drawing/2014/main" id="{50BDD6BA-3F62-2881-A56E-C22FFD4420E1}"/>
                </a:ext>
              </a:extLst>
            </p:cNvPr>
            <p:cNvGrpSpPr/>
            <p:nvPr/>
          </p:nvGrpSpPr>
          <p:grpSpPr>
            <a:xfrm>
              <a:off x="1183595" y="3512344"/>
              <a:ext cx="10548947" cy="3305938"/>
              <a:chOff x="271453" y="3401685"/>
              <a:chExt cx="10548947" cy="3305938"/>
            </a:xfrm>
          </p:grpSpPr>
          <p:grpSp>
            <p:nvGrpSpPr>
              <p:cNvPr id="36" name="グループ化 35">
                <a:extLst>
                  <a:ext uri="{FF2B5EF4-FFF2-40B4-BE49-F238E27FC236}">
                    <a16:creationId xmlns:a16="http://schemas.microsoft.com/office/drawing/2014/main" id="{7CBB14E7-2425-3CEA-573B-04F8AF481E5F}"/>
                  </a:ext>
                </a:extLst>
              </p:cNvPr>
              <p:cNvGrpSpPr/>
              <p:nvPr/>
            </p:nvGrpSpPr>
            <p:grpSpPr>
              <a:xfrm>
                <a:off x="271453" y="3401685"/>
                <a:ext cx="10548947" cy="3247671"/>
                <a:chOff x="-622851" y="2939511"/>
                <a:chExt cx="9570112" cy="3422157"/>
              </a:xfrm>
            </p:grpSpPr>
            <p:sp>
              <p:nvSpPr>
                <p:cNvPr id="4" name="テキスト ボックス 24">
                  <a:extLst>
                    <a:ext uri="{FF2B5EF4-FFF2-40B4-BE49-F238E27FC236}">
                      <a16:creationId xmlns:a16="http://schemas.microsoft.com/office/drawing/2014/main" id="{2A944D94-2864-C59D-87C6-ADBC0CEB8E83}"/>
                    </a:ext>
                  </a:extLst>
                </p:cNvPr>
                <p:cNvSpPr txBox="1">
                  <a:spLocks noChangeArrowheads="1"/>
                </p:cNvSpPr>
                <p:nvPr/>
              </p:nvSpPr>
              <p:spPr bwMode="auto">
                <a:xfrm>
                  <a:off x="-622851" y="3233324"/>
                  <a:ext cx="3390296" cy="453280"/>
                </a:xfrm>
                <a:prstGeom prst="rect">
                  <a:avLst/>
                </a:prstGeom>
                <a:noFill/>
                <a:ln w="31750" cmpd="dbl">
                  <a:noFill/>
                  <a:miter lim="800000"/>
                  <a:headEnd/>
                  <a:tailEnd/>
                </a:ln>
                <a:extLst>
                  <a:ext uri="{909E8E84-426E-40DD-AFC4-6F175D3DCCD1}">
                    <a14:hiddenFill xmlns:a14="http://schemas.microsoft.com/office/drawing/2010/main">
                      <a:solidFill>
                        <a:srgbClr val="FFFFFF"/>
                      </a:solidFill>
                    </a14:hiddenFill>
                  </a:ext>
                </a:extLst>
              </p:spPr>
              <p:txBody>
                <a:bodyPr wrap="square" lIns="79199" tIns="39600" rIns="79199" bIns="3960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49877" indent="-149877" algn="just" defTabSz="792004" eaLnBrk="1" fontAlgn="base" hangingPunct="1">
                    <a:spcBef>
                      <a:spcPts val="0"/>
                    </a:spcBef>
                    <a:buNone/>
                    <a:defRPr/>
                  </a:pPr>
                  <a:r>
                    <a:rPr lang="ja-JP" altLang="en-US" sz="1213" dirty="0">
                      <a:solidFill>
                        <a:srgbClr val="000000"/>
                      </a:solidFill>
                      <a:latin typeface="BIZ UDゴシック" panose="020B0400000000000000" pitchFamily="49" charset="-128"/>
                      <a:ea typeface="BIZ UDゴシック" panose="020B0400000000000000" pitchFamily="49" charset="-128"/>
                    </a:rPr>
                    <a:t>＜連携中枢都市圏＞　</a:t>
                  </a:r>
                  <a:r>
                    <a:rPr lang="en-US" altLang="ja-JP" sz="1213" dirty="0">
                      <a:solidFill>
                        <a:srgbClr val="000000"/>
                      </a:solidFill>
                      <a:latin typeface="BIZ UDゴシック" panose="020B0400000000000000" pitchFamily="49" charset="-128"/>
                      <a:ea typeface="BIZ UDゴシック" panose="020B0400000000000000" pitchFamily="49" charset="-128"/>
                    </a:rPr>
                    <a:t> </a:t>
                  </a:r>
                </a:p>
                <a:p>
                  <a:pPr algn="just" defTabSz="792004" eaLnBrk="1" fontAlgn="base" hangingPunct="1">
                    <a:spcBef>
                      <a:spcPts val="0"/>
                    </a:spcBef>
                    <a:buNone/>
                    <a:defRPr/>
                  </a:pPr>
                  <a:r>
                    <a:rPr lang="ja-JP" altLang="en-US" sz="1213" dirty="0">
                      <a:solidFill>
                        <a:srgbClr val="000000"/>
                      </a:solidFill>
                      <a:latin typeface="BIZ UDゴシック" panose="020B0400000000000000" pitchFamily="49" charset="-128"/>
                      <a:ea typeface="BIZ UDゴシック" panose="020B0400000000000000" pitchFamily="49" charset="-128"/>
                    </a:rPr>
                    <a:t>　</a:t>
                  </a:r>
                  <a:r>
                    <a:rPr lang="ja-JP" altLang="en-US" sz="1175" b="1" u="sng" dirty="0">
                      <a:solidFill>
                        <a:srgbClr val="000000"/>
                      </a:solidFill>
                      <a:latin typeface="BIZ UDゴシック" panose="020B0400000000000000" pitchFamily="49" charset="-128"/>
                      <a:ea typeface="BIZ UDゴシック" panose="020B0400000000000000" pitchFamily="49" charset="-128"/>
                    </a:rPr>
                    <a:t>連携中枢都市</a:t>
                  </a:r>
                  <a:r>
                    <a:rPr lang="ja-JP" altLang="en-US" sz="1175" dirty="0">
                      <a:solidFill>
                        <a:srgbClr val="000000"/>
                      </a:solidFill>
                      <a:latin typeface="BIZ UDゴシック" panose="020B0400000000000000" pitchFamily="49" charset="-128"/>
                      <a:ea typeface="BIZ UDゴシック" panose="020B0400000000000000" pitchFamily="49" charset="-128"/>
                    </a:rPr>
                    <a:t>（</a:t>
                  </a:r>
                  <a:r>
                    <a:rPr lang="en-US" altLang="ja-JP" sz="1175" dirty="0">
                      <a:solidFill>
                        <a:srgbClr val="000000"/>
                      </a:solidFill>
                      <a:latin typeface="BIZ UDゴシック" panose="020B0400000000000000" pitchFamily="49" charset="-128"/>
                      <a:ea typeface="BIZ UDゴシック" panose="020B0400000000000000" pitchFamily="49" charset="-128"/>
                    </a:rPr>
                    <a:t>※</a:t>
                  </a:r>
                  <a:r>
                    <a:rPr lang="ja-JP" altLang="en-US" sz="1175" dirty="0">
                      <a:solidFill>
                        <a:srgbClr val="000000"/>
                      </a:solidFill>
                      <a:latin typeface="BIZ UDゴシック" panose="020B0400000000000000" pitchFamily="49" charset="-128"/>
                      <a:ea typeface="BIZ UDゴシック" panose="020B0400000000000000" pitchFamily="49" charset="-128"/>
                    </a:rPr>
                    <a:t>）とその近隣市町村の連携</a:t>
                  </a:r>
                  <a:endParaRPr lang="en-US" altLang="ja-JP" sz="1175" dirty="0">
                    <a:solidFill>
                      <a:srgbClr val="000000"/>
                    </a:solidFill>
                    <a:latin typeface="BIZ UDゴシック" panose="020B0400000000000000" pitchFamily="49" charset="-128"/>
                    <a:ea typeface="BIZ UDゴシック" panose="020B0400000000000000" pitchFamily="49" charset="-128"/>
                  </a:endParaRPr>
                </a:p>
              </p:txBody>
            </p:sp>
            <p:sp>
              <p:nvSpPr>
                <p:cNvPr id="7" name="テキスト ボックス 24">
                  <a:extLst>
                    <a:ext uri="{FF2B5EF4-FFF2-40B4-BE49-F238E27FC236}">
                      <a16:creationId xmlns:a16="http://schemas.microsoft.com/office/drawing/2014/main" id="{397BCAAB-83C9-D7A5-AE39-F8D158A88972}"/>
                    </a:ext>
                  </a:extLst>
                </p:cNvPr>
                <p:cNvSpPr txBox="1">
                  <a:spLocks noChangeArrowheads="1"/>
                </p:cNvSpPr>
                <p:nvPr/>
              </p:nvSpPr>
              <p:spPr bwMode="auto">
                <a:xfrm>
                  <a:off x="3498095" y="3232756"/>
                  <a:ext cx="2570023" cy="826588"/>
                </a:xfrm>
                <a:prstGeom prst="rect">
                  <a:avLst/>
                </a:prstGeom>
                <a:noFill/>
                <a:ln w="31750" cmpd="dbl">
                  <a:noFill/>
                  <a:miter lim="800000"/>
                  <a:headEnd/>
                  <a:tailEnd/>
                </a:ln>
                <a:extLst>
                  <a:ext uri="{909E8E84-426E-40DD-AFC4-6F175D3DCCD1}">
                    <a14:hiddenFill xmlns:a14="http://schemas.microsoft.com/office/drawing/2010/main">
                      <a:solidFill>
                        <a:srgbClr val="FFFFFF"/>
                      </a:solidFill>
                    </a14:hiddenFill>
                  </a:ext>
                </a:extLst>
              </p:spPr>
              <p:txBody>
                <a:bodyPr wrap="square" lIns="79199" tIns="39600" rIns="79199" bIns="39600">
                  <a:spAutoFit/>
                </a:bodyPr>
                <a:lstStyle>
                  <a:lvl1pPr algn="l" eaLnBrk="0" hangingPunct="0">
                    <a:spcBef>
                      <a:spcPct val="20000"/>
                    </a:spcBef>
                    <a:buChar char="•"/>
                    <a:defRPr kumimoji="1" sz="3200">
                      <a:solidFill>
                        <a:schemeClr val="tx1"/>
                      </a:solidFill>
                      <a:latin typeface="Arial" charset="0"/>
                      <a:ea typeface="ＭＳ Ｐゴシック" charset="-128"/>
                    </a:defRPr>
                  </a:lvl1pPr>
                  <a:lvl2pPr marL="742950" indent="-285750" algn="l" eaLnBrk="0" hangingPunct="0">
                    <a:spcBef>
                      <a:spcPct val="20000"/>
                    </a:spcBef>
                    <a:buChar char="–"/>
                    <a:defRPr kumimoji="1" sz="2800">
                      <a:solidFill>
                        <a:schemeClr val="tx1"/>
                      </a:solidFill>
                      <a:latin typeface="Arial" charset="0"/>
                      <a:ea typeface="ＭＳ Ｐゴシック" charset="-128"/>
                    </a:defRPr>
                  </a:lvl2pPr>
                  <a:lvl3pPr marL="1143000" indent="-228600" algn="l" eaLnBrk="0" hangingPunct="0">
                    <a:spcBef>
                      <a:spcPct val="20000"/>
                    </a:spcBef>
                    <a:buChar char="•"/>
                    <a:defRPr kumimoji="1" sz="2400">
                      <a:solidFill>
                        <a:schemeClr val="tx1"/>
                      </a:solidFill>
                      <a:latin typeface="Arial" charset="0"/>
                      <a:ea typeface="ＭＳ Ｐゴシック" charset="-128"/>
                    </a:defRPr>
                  </a:lvl3pPr>
                  <a:lvl4pPr marL="1600200" indent="-228600" algn="l" eaLnBrk="0" hangingPunct="0">
                    <a:spcBef>
                      <a:spcPct val="20000"/>
                    </a:spcBef>
                    <a:buChar char="–"/>
                    <a:defRPr kumimoji="1" sz="2000">
                      <a:solidFill>
                        <a:schemeClr val="tx1"/>
                      </a:solidFill>
                      <a:latin typeface="Arial" charset="0"/>
                      <a:ea typeface="ＭＳ Ｐゴシック" charset="-128"/>
                    </a:defRPr>
                  </a:lvl4pPr>
                  <a:lvl5pPr marL="2057400" indent="-228600" algn="l"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just" defTabSz="792004" eaLnBrk="1" fontAlgn="base" hangingPunct="1">
                    <a:spcBef>
                      <a:spcPts val="0"/>
                    </a:spcBef>
                    <a:buNone/>
                    <a:defRPr/>
                  </a:pPr>
                  <a:r>
                    <a:rPr lang="ja-JP" altLang="en-US" sz="1213" dirty="0">
                      <a:solidFill>
                        <a:srgbClr val="000000"/>
                      </a:solidFill>
                      <a:latin typeface="BIZ UDゴシック" panose="020B0400000000000000" pitchFamily="49" charset="-128"/>
                      <a:ea typeface="BIZ UDゴシック" panose="020B0400000000000000" pitchFamily="49" charset="-128"/>
                    </a:rPr>
                    <a:t>＜都道府県による補完＞</a:t>
                  </a:r>
                  <a:endParaRPr lang="en-US" altLang="ja-JP" sz="1213" dirty="0">
                    <a:solidFill>
                      <a:srgbClr val="000000"/>
                    </a:solidFill>
                    <a:latin typeface="BIZ UDゴシック" panose="020B0400000000000000" pitchFamily="49" charset="-128"/>
                    <a:ea typeface="BIZ UDゴシック" panose="020B0400000000000000" pitchFamily="49" charset="-128"/>
                  </a:endParaRPr>
                </a:p>
                <a:p>
                  <a:pPr algn="just" defTabSz="792004" eaLnBrk="1" fontAlgn="base" hangingPunct="1">
                    <a:spcBef>
                      <a:spcPts val="0"/>
                    </a:spcBef>
                    <a:buNone/>
                    <a:defRPr/>
                  </a:pPr>
                  <a:r>
                    <a:rPr lang="ja-JP" altLang="en-US" sz="1213" dirty="0">
                      <a:solidFill>
                        <a:srgbClr val="000000"/>
                      </a:solidFill>
                      <a:latin typeface="BIZ UDゴシック" panose="020B0400000000000000" pitchFamily="49" charset="-128"/>
                      <a:ea typeface="BIZ UDゴシック" panose="020B0400000000000000" pitchFamily="49" charset="-128"/>
                    </a:rPr>
                    <a:t>　条件不利地域等で</a:t>
                  </a:r>
                  <a:r>
                    <a:rPr lang="ja-JP" altLang="ja-JP" sz="1213" dirty="0">
                      <a:solidFill>
                        <a:srgbClr val="000000"/>
                      </a:solidFill>
                      <a:latin typeface="BIZ UDゴシック" panose="020B0400000000000000" pitchFamily="49" charset="-128"/>
                      <a:ea typeface="BIZ UDゴシック" panose="020B0400000000000000" pitchFamily="49" charset="-128"/>
                    </a:rPr>
                    <a:t>、市町村間の広域連携が困難な場合は、</a:t>
                  </a:r>
                  <a:r>
                    <a:rPr lang="ja-JP" altLang="ja-JP" sz="1213" b="1" u="sng" dirty="0">
                      <a:solidFill>
                        <a:srgbClr val="000000"/>
                      </a:solidFill>
                      <a:latin typeface="BIZ UDゴシック" panose="020B0400000000000000" pitchFamily="49" charset="-128"/>
                      <a:ea typeface="BIZ UDゴシック" panose="020B0400000000000000" pitchFamily="49" charset="-128"/>
                    </a:rPr>
                    <a:t>都道府県による補完</a:t>
                  </a:r>
                  <a:r>
                    <a:rPr lang="ja-JP" altLang="ja-JP" sz="1213" dirty="0">
                      <a:solidFill>
                        <a:srgbClr val="000000"/>
                      </a:solidFill>
                      <a:latin typeface="BIZ UDゴシック" panose="020B0400000000000000" pitchFamily="49" charset="-128"/>
                      <a:ea typeface="BIZ UDゴシック" panose="020B0400000000000000" pitchFamily="49" charset="-128"/>
                    </a:rPr>
                    <a:t>も選択肢</a:t>
                  </a:r>
                  <a:endParaRPr lang="en-US" altLang="ja-JP" sz="1213" dirty="0">
                    <a:solidFill>
                      <a:srgbClr val="000000"/>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20A5E0B6-A4A9-2B03-8BF2-3747FF48B6E7}"/>
                    </a:ext>
                  </a:extLst>
                </p:cNvPr>
                <p:cNvSpPr/>
                <p:nvPr/>
              </p:nvSpPr>
              <p:spPr>
                <a:xfrm>
                  <a:off x="6971309" y="3006865"/>
                  <a:ext cx="1081953" cy="194587"/>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lIns="79199" tIns="0" rIns="79199" bIns="0" anchor="ctr">
                  <a:spAutoFit/>
                </a:bodyPr>
                <a:lstStyle/>
                <a:p>
                  <a:pPr algn="ctr" defTabSz="792004" fontAlgn="base">
                    <a:spcBef>
                      <a:spcPct val="0"/>
                    </a:spcBef>
                    <a:spcAft>
                      <a:spcPct val="0"/>
                    </a:spcAft>
                    <a:defRPr/>
                  </a:pPr>
                  <a:r>
                    <a:rPr lang="ja-JP" altLang="en-US" sz="1200" b="1" dirty="0">
                      <a:solidFill>
                        <a:srgbClr val="000000"/>
                      </a:solidFill>
                      <a:latin typeface="BIZ UDゴシック" panose="020B0400000000000000" pitchFamily="49" charset="-128"/>
                      <a:ea typeface="BIZ UDゴシック" panose="020B0400000000000000" pitchFamily="49" charset="-128"/>
                    </a:rPr>
                    <a:t>三</a:t>
                  </a:r>
                  <a:r>
                    <a:rPr lang="ja-JP" altLang="ja-JP" sz="1200" b="1" dirty="0">
                      <a:solidFill>
                        <a:srgbClr val="000000"/>
                      </a:solidFill>
                      <a:latin typeface="BIZ UDゴシック" panose="020B0400000000000000" pitchFamily="49" charset="-128"/>
                      <a:ea typeface="BIZ UDゴシック" panose="020B0400000000000000" pitchFamily="49" charset="-128"/>
                    </a:rPr>
                    <a:t>大都市圏</a:t>
                  </a:r>
                  <a:endParaRPr lang="ja-JP" altLang="en-US" sz="1200" b="1" dirty="0">
                    <a:solidFill>
                      <a:srgbClr val="000000"/>
                    </a:solidFill>
                    <a:latin typeface="BIZ UDゴシック" panose="020B0400000000000000" pitchFamily="49" charset="-128"/>
                    <a:ea typeface="BIZ UDゴシック" panose="020B0400000000000000" pitchFamily="49" charset="-128"/>
                  </a:endParaRPr>
                </a:p>
              </p:txBody>
            </p:sp>
            <p:sp>
              <p:nvSpPr>
                <p:cNvPr id="9" name="テキスト ボックス 24">
                  <a:extLst>
                    <a:ext uri="{FF2B5EF4-FFF2-40B4-BE49-F238E27FC236}">
                      <a16:creationId xmlns:a16="http://schemas.microsoft.com/office/drawing/2014/main" id="{58C557AA-829D-3C1D-5A06-CD0A3B852CA0}"/>
                    </a:ext>
                  </a:extLst>
                </p:cNvPr>
                <p:cNvSpPr txBox="1">
                  <a:spLocks noChangeArrowheads="1"/>
                </p:cNvSpPr>
                <p:nvPr/>
              </p:nvSpPr>
              <p:spPr bwMode="auto">
                <a:xfrm>
                  <a:off x="6143737" y="3232755"/>
                  <a:ext cx="2783119" cy="7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cmpd="dbl">
                      <a:solidFill>
                        <a:srgbClr val="000000"/>
                      </a:solidFill>
                      <a:miter lim="800000"/>
                      <a:headEnd/>
                      <a:tailEnd/>
                    </a14:hiddenLine>
                  </a:ext>
                </a:extLst>
              </p:spPr>
              <p:txBody>
                <a:bodyPr wrap="square" lIns="79199" tIns="39600" rIns="79199" bIns="39600">
                  <a:spAutoFit/>
                </a:bodyPr>
                <a:lstStyle>
                  <a:lvl1pPr marL="173038" indent="-173038"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defTabSz="792004" eaLnBrk="1" fontAlgn="base" hangingPunct="1">
                    <a:lnSpc>
                      <a:spcPts val="1387"/>
                    </a:lnSpc>
                    <a:spcBef>
                      <a:spcPct val="0"/>
                    </a:spcBef>
                    <a:spcAft>
                      <a:spcPct val="0"/>
                    </a:spcAft>
                    <a:buNone/>
                  </a:pPr>
                  <a:r>
                    <a:rPr lang="ja-JP" altLang="en-US" sz="1213" dirty="0">
                      <a:solidFill>
                        <a:srgbClr val="000000"/>
                      </a:solidFill>
                      <a:latin typeface="BIZ UDゴシック" panose="020B0400000000000000" pitchFamily="49" charset="-128"/>
                      <a:ea typeface="BIZ UDゴシック" panose="020B0400000000000000" pitchFamily="49" charset="-128"/>
                    </a:rPr>
                    <a:t>＜双務的な役割分担＞</a:t>
                  </a:r>
                  <a:endParaRPr lang="en-US" altLang="ja-JP" sz="1213" dirty="0">
                    <a:solidFill>
                      <a:srgbClr val="000000"/>
                    </a:solidFill>
                    <a:latin typeface="BIZ UDゴシック" panose="020B0400000000000000" pitchFamily="49" charset="-128"/>
                    <a:ea typeface="BIZ UDゴシック" panose="020B0400000000000000" pitchFamily="49" charset="-128"/>
                  </a:endParaRPr>
                </a:p>
                <a:p>
                  <a:pPr marL="0" indent="0" defTabSz="792004" eaLnBrk="1" fontAlgn="base" hangingPunct="1">
                    <a:lnSpc>
                      <a:spcPts val="1387"/>
                    </a:lnSpc>
                    <a:spcBef>
                      <a:spcPct val="0"/>
                    </a:spcBef>
                    <a:spcAft>
                      <a:spcPct val="0"/>
                    </a:spcAft>
                    <a:buNone/>
                  </a:pPr>
                  <a:r>
                    <a:rPr lang="ja-JP" altLang="en-US" sz="1213" dirty="0">
                      <a:solidFill>
                        <a:srgbClr val="000000"/>
                      </a:solidFill>
                      <a:latin typeface="BIZ UDゴシック" panose="020B0400000000000000" pitchFamily="49" charset="-128"/>
                      <a:ea typeface="BIZ UDゴシック" panose="020B0400000000000000" pitchFamily="49" charset="-128"/>
                    </a:rPr>
                    <a:t>　同程度の</a:t>
                  </a:r>
                  <a:r>
                    <a:rPr lang="ja-JP" altLang="ja-JP" sz="1213" dirty="0">
                      <a:solidFill>
                        <a:srgbClr val="000000"/>
                      </a:solidFill>
                      <a:latin typeface="BIZ UDゴシック" panose="020B0400000000000000" pitchFamily="49" charset="-128"/>
                      <a:ea typeface="BIZ UDゴシック" panose="020B0400000000000000" pitchFamily="49" charset="-128"/>
                    </a:rPr>
                    <a:t>規模</a:t>
                  </a:r>
                  <a:r>
                    <a:rPr lang="ja-JP" altLang="en-US" sz="1213" dirty="0">
                      <a:solidFill>
                        <a:srgbClr val="000000"/>
                      </a:solidFill>
                      <a:latin typeface="BIZ UDゴシック" panose="020B0400000000000000" pitchFamily="49" charset="-128"/>
                      <a:ea typeface="BIZ UDゴシック" panose="020B0400000000000000" pitchFamily="49" charset="-128"/>
                    </a:rPr>
                    <a:t>・能力がある</a:t>
                  </a:r>
                  <a:r>
                    <a:rPr lang="ja-JP" altLang="ja-JP" sz="1213" dirty="0">
                      <a:solidFill>
                        <a:srgbClr val="000000"/>
                      </a:solidFill>
                      <a:latin typeface="BIZ UDゴシック" panose="020B0400000000000000" pitchFamily="49" charset="-128"/>
                      <a:ea typeface="BIZ UDゴシック" panose="020B0400000000000000" pitchFamily="49" charset="-128"/>
                    </a:rPr>
                    <a:t>都市の間で、</a:t>
                  </a:r>
                  <a:r>
                    <a:rPr lang="ja-JP" altLang="en-US" sz="1213" dirty="0">
                      <a:solidFill>
                        <a:srgbClr val="000000"/>
                      </a:solidFill>
                      <a:latin typeface="BIZ UDゴシック" panose="020B0400000000000000" pitchFamily="49" charset="-128"/>
                      <a:ea typeface="BIZ UDゴシック" panose="020B0400000000000000" pitchFamily="49" charset="-128"/>
                    </a:rPr>
                    <a:t>水</a:t>
                  </a:r>
                  <a:r>
                    <a:rPr lang="ja-JP" altLang="ja-JP" sz="1213" dirty="0">
                      <a:solidFill>
                        <a:srgbClr val="000000"/>
                      </a:solidFill>
                      <a:latin typeface="BIZ UDゴシック" panose="020B0400000000000000" pitchFamily="49" charset="-128"/>
                      <a:ea typeface="BIZ UDゴシック" panose="020B0400000000000000" pitchFamily="49" charset="-128"/>
                    </a:rPr>
                    <a:t>平・相互補完的、</a:t>
                  </a:r>
                  <a:r>
                    <a:rPr lang="ja-JP" altLang="ja-JP" sz="1213" b="1" u="sng" dirty="0">
                      <a:solidFill>
                        <a:srgbClr val="000000"/>
                      </a:solidFill>
                      <a:latin typeface="BIZ UDゴシック" panose="020B0400000000000000" pitchFamily="49" charset="-128"/>
                      <a:ea typeface="BIZ UDゴシック" panose="020B0400000000000000" pitchFamily="49" charset="-128"/>
                    </a:rPr>
                    <a:t>双務的な役割分担</a:t>
                  </a:r>
                  <a:r>
                    <a:rPr lang="ja-JP" altLang="ja-JP" sz="1213" dirty="0">
                      <a:solidFill>
                        <a:srgbClr val="000000"/>
                      </a:solidFill>
                      <a:latin typeface="BIZ UDゴシック" panose="020B0400000000000000" pitchFamily="49" charset="-128"/>
                      <a:ea typeface="BIZ UDゴシック" panose="020B0400000000000000" pitchFamily="49" charset="-128"/>
                    </a:rPr>
                    <a:t>を促進</a:t>
                  </a:r>
                </a:p>
              </p:txBody>
            </p:sp>
            <p:cxnSp>
              <p:nvCxnSpPr>
                <p:cNvPr id="10" name="直線コネクタ 9">
                  <a:extLst>
                    <a:ext uri="{FF2B5EF4-FFF2-40B4-BE49-F238E27FC236}">
                      <a16:creationId xmlns:a16="http://schemas.microsoft.com/office/drawing/2014/main" id="{EA2F7A1A-E906-B425-42E6-5EA8509D1284}"/>
                    </a:ext>
                  </a:extLst>
                </p:cNvPr>
                <p:cNvCxnSpPr/>
                <p:nvPr/>
              </p:nvCxnSpPr>
              <p:spPr bwMode="auto">
                <a:xfrm>
                  <a:off x="3435695" y="3210841"/>
                  <a:ext cx="0" cy="3150827"/>
                </a:xfrm>
                <a:prstGeom prst="line">
                  <a:avLst/>
                </a:prstGeom>
                <a:solidFill>
                  <a:schemeClr val="bg1"/>
                </a:solidFill>
                <a:ln w="12700" cap="flat" cmpd="sng" algn="ctr">
                  <a:solidFill>
                    <a:schemeClr val="tx1"/>
                  </a:solidFill>
                  <a:prstDash val="dash"/>
                  <a:round/>
                  <a:headEnd type="none" w="med" len="med"/>
                  <a:tailEnd type="none" w="med" len="med"/>
                </a:ln>
                <a:effectLst/>
              </p:spPr>
            </p:cxnSp>
            <p:cxnSp>
              <p:nvCxnSpPr>
                <p:cNvPr id="11" name="直線コネクタ 10">
                  <a:extLst>
                    <a:ext uri="{FF2B5EF4-FFF2-40B4-BE49-F238E27FC236}">
                      <a16:creationId xmlns:a16="http://schemas.microsoft.com/office/drawing/2014/main" id="{CEFAA51E-DB35-9965-17AF-D2C28BE45CD0}"/>
                    </a:ext>
                  </a:extLst>
                </p:cNvPr>
                <p:cNvCxnSpPr>
                  <a:cxnSpLocks/>
                </p:cNvCxnSpPr>
                <p:nvPr/>
              </p:nvCxnSpPr>
              <p:spPr bwMode="auto">
                <a:xfrm>
                  <a:off x="6118875" y="2939511"/>
                  <a:ext cx="0" cy="3421168"/>
                </a:xfrm>
                <a:prstGeom prst="line">
                  <a:avLst/>
                </a:prstGeom>
                <a:solidFill>
                  <a:schemeClr val="bg1"/>
                </a:solidFill>
                <a:ln w="12700" cap="flat" cmpd="sng" algn="ctr">
                  <a:solidFill>
                    <a:schemeClr val="tx1"/>
                  </a:solidFill>
                  <a:prstDash val="dash"/>
                  <a:round/>
                  <a:headEnd type="none" w="med" len="med"/>
                  <a:tailEnd type="none" w="med" len="med"/>
                </a:ln>
                <a:effectLst/>
              </p:spPr>
            </p:cxnSp>
            <p:sp>
              <p:nvSpPr>
                <p:cNvPr id="12" name="テキスト ボックス 11">
                  <a:extLst>
                    <a:ext uri="{FF2B5EF4-FFF2-40B4-BE49-F238E27FC236}">
                      <a16:creationId xmlns:a16="http://schemas.microsoft.com/office/drawing/2014/main" id="{0F6CE547-6743-024E-4900-3FD3AAD7CCE1}"/>
                    </a:ext>
                  </a:extLst>
                </p:cNvPr>
                <p:cNvSpPr txBox="1"/>
                <p:nvPr/>
              </p:nvSpPr>
              <p:spPr>
                <a:xfrm>
                  <a:off x="6968511" y="5045322"/>
                  <a:ext cx="179372" cy="173253"/>
                </a:xfrm>
                <a:prstGeom prst="rect">
                  <a:avLst/>
                </a:prstGeom>
                <a:solidFill>
                  <a:schemeClr val="tx2">
                    <a:lumMod val="20000"/>
                    <a:lumOff val="80000"/>
                  </a:schemeClr>
                </a:solidFill>
              </p:spPr>
              <p:txBody>
                <a:bodyPr wrap="square" lIns="0" tIns="0" rIns="0" bIns="0" rtlCol="0">
                  <a:spAutoFit/>
                </a:bodyPr>
                <a:lstStyle/>
                <a:p>
                  <a:pPr algn="ctr"/>
                  <a:r>
                    <a:rPr lang="en-US" altLang="ja-JP" sz="1126" dirty="0">
                      <a:latin typeface="BIZ UDゴシック" panose="020B0400000000000000" pitchFamily="49" charset="-128"/>
                      <a:ea typeface="BIZ UDゴシック" panose="020B0400000000000000" pitchFamily="49" charset="-128"/>
                    </a:rPr>
                    <a:t>G</a:t>
                  </a:r>
                  <a:endParaRPr lang="ja-JP" altLang="en-US" sz="1126"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E46BEBC6-7434-1A1F-3649-B86FCF396F80}"/>
                    </a:ext>
                  </a:extLst>
                </p:cNvPr>
                <p:cNvSpPr txBox="1"/>
                <p:nvPr/>
              </p:nvSpPr>
              <p:spPr>
                <a:xfrm>
                  <a:off x="7134329" y="5450948"/>
                  <a:ext cx="179372" cy="173253"/>
                </a:xfrm>
                <a:prstGeom prst="rect">
                  <a:avLst/>
                </a:prstGeom>
                <a:solidFill>
                  <a:schemeClr val="tx2">
                    <a:lumMod val="20000"/>
                    <a:lumOff val="80000"/>
                  </a:schemeClr>
                </a:solidFill>
              </p:spPr>
              <p:txBody>
                <a:bodyPr wrap="square" lIns="0" tIns="0" rIns="0" bIns="0" rtlCol="0">
                  <a:spAutoFit/>
                </a:bodyPr>
                <a:lstStyle/>
                <a:p>
                  <a:pPr algn="ctr"/>
                  <a:r>
                    <a:rPr lang="en-US" altLang="ja-JP" sz="1126" dirty="0">
                      <a:latin typeface="BIZ UDゴシック" panose="020B0400000000000000" pitchFamily="49" charset="-128"/>
                      <a:ea typeface="BIZ UDゴシック" panose="020B0400000000000000" pitchFamily="49" charset="-128"/>
                    </a:rPr>
                    <a:t>H</a:t>
                  </a:r>
                  <a:endParaRPr lang="ja-JP" altLang="en-US" sz="1126"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31A6D492-83D7-B269-8873-FCCDF64745AD}"/>
                    </a:ext>
                  </a:extLst>
                </p:cNvPr>
                <p:cNvSpPr txBox="1"/>
                <p:nvPr/>
              </p:nvSpPr>
              <p:spPr>
                <a:xfrm>
                  <a:off x="7977419" y="5450290"/>
                  <a:ext cx="179372" cy="173253"/>
                </a:xfrm>
                <a:prstGeom prst="rect">
                  <a:avLst/>
                </a:prstGeom>
                <a:solidFill>
                  <a:schemeClr val="tx2">
                    <a:lumMod val="20000"/>
                    <a:lumOff val="80000"/>
                  </a:schemeClr>
                </a:solidFill>
              </p:spPr>
              <p:txBody>
                <a:bodyPr wrap="square" lIns="0" tIns="0" rIns="0" bIns="0" rtlCol="0">
                  <a:spAutoFit/>
                </a:bodyPr>
                <a:lstStyle/>
                <a:p>
                  <a:pPr algn="ctr"/>
                  <a:r>
                    <a:rPr lang="ja-JP" altLang="en-US" sz="1126" dirty="0">
                      <a:latin typeface="BIZ UDゴシック" panose="020B0400000000000000" pitchFamily="49" charset="-128"/>
                      <a:ea typeface="BIZ UDゴシック" panose="020B0400000000000000" pitchFamily="49" charset="-128"/>
                    </a:rPr>
                    <a:t>Ｉ</a:t>
                  </a:r>
                </a:p>
              </p:txBody>
            </p:sp>
            <p:sp>
              <p:nvSpPr>
                <p:cNvPr id="18" name="正方形/長方形 17">
                  <a:extLst>
                    <a:ext uri="{FF2B5EF4-FFF2-40B4-BE49-F238E27FC236}">
                      <a16:creationId xmlns:a16="http://schemas.microsoft.com/office/drawing/2014/main" id="{F258BCFF-F318-6F44-F066-9CE8854D0D55}"/>
                    </a:ext>
                  </a:extLst>
                </p:cNvPr>
                <p:cNvSpPr/>
                <p:nvPr/>
              </p:nvSpPr>
              <p:spPr>
                <a:xfrm>
                  <a:off x="2624682" y="3016450"/>
                  <a:ext cx="1622207" cy="194587"/>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lIns="79199" tIns="0" rIns="79199" bIns="0" anchor="ctr">
                  <a:spAutoFit/>
                </a:bodyPr>
                <a:lstStyle/>
                <a:p>
                  <a:pPr algn="ctr" defTabSz="792004" fontAlgn="base">
                    <a:spcBef>
                      <a:spcPct val="0"/>
                    </a:spcBef>
                    <a:spcAft>
                      <a:spcPct val="0"/>
                    </a:spcAft>
                    <a:defRPr/>
                  </a:pPr>
                  <a:r>
                    <a:rPr lang="ja-JP" altLang="ja-JP" sz="1200" b="1" dirty="0">
                      <a:solidFill>
                        <a:srgbClr val="000000"/>
                      </a:solidFill>
                      <a:latin typeface="BIZ UDゴシック" panose="020B0400000000000000" pitchFamily="49" charset="-128"/>
                      <a:ea typeface="BIZ UDゴシック" panose="020B0400000000000000" pitchFamily="49" charset="-128"/>
                    </a:rPr>
                    <a:t>地方圏</a:t>
                  </a:r>
                  <a:endParaRPr lang="ja-JP" altLang="en-US" sz="1200" b="1" dirty="0">
                    <a:solidFill>
                      <a:srgbClr val="000000"/>
                    </a:solidFill>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6A1DFB21-C65D-2EA3-357C-EAE64699C838}"/>
                    </a:ext>
                  </a:extLst>
                </p:cNvPr>
                <p:cNvSpPr/>
                <p:nvPr/>
              </p:nvSpPr>
              <p:spPr>
                <a:xfrm>
                  <a:off x="1928449" y="5045322"/>
                  <a:ext cx="1559225" cy="800308"/>
                </a:xfrm>
                <a:prstGeom prst="rect">
                  <a:avLst/>
                </a:prstGeom>
              </p:spPr>
              <p:txBody>
                <a:bodyPr wrap="square">
                  <a:spAutoFit/>
                </a:bodyPr>
                <a:lstStyle/>
                <a:p>
                  <a:pPr marL="74287" lvl="4" indent="-74287" algn="just"/>
                  <a:r>
                    <a:rPr lang="en-US" altLang="ja-JP" sz="867" dirty="0">
                      <a:solidFill>
                        <a:srgbClr val="000000"/>
                      </a:solidFill>
                      <a:latin typeface="BIZ UDゴシック" panose="020B0400000000000000" pitchFamily="49" charset="-128"/>
                      <a:ea typeface="BIZ UDゴシック" panose="020B0400000000000000" pitchFamily="49" charset="-128"/>
                    </a:rPr>
                    <a:t>※</a:t>
                  </a:r>
                  <a:r>
                    <a:rPr lang="ja-JP" altLang="en-US" sz="867" spc="-52" dirty="0">
                      <a:solidFill>
                        <a:srgbClr val="000000"/>
                      </a:solidFill>
                      <a:latin typeface="BIZ UDゴシック" panose="020B0400000000000000" pitchFamily="49" charset="-128"/>
                      <a:ea typeface="BIZ UDゴシック" panose="020B0400000000000000" pitchFamily="49" charset="-128"/>
                    </a:rPr>
                    <a:t>これ以外の地域では「定住自立圏」（①人口５万人程度以上で②昼夜間人口比率１以上の市を中心とする圏域）の取組を一層促進</a:t>
                  </a:r>
                </a:p>
              </p:txBody>
            </p:sp>
            <p:grpSp>
              <p:nvGrpSpPr>
                <p:cNvPr id="21" name="グループ化 20">
                  <a:extLst>
                    <a:ext uri="{FF2B5EF4-FFF2-40B4-BE49-F238E27FC236}">
                      <a16:creationId xmlns:a16="http://schemas.microsoft.com/office/drawing/2014/main" id="{D8AF44FD-5936-45DB-8AB3-339F569FB6A1}"/>
                    </a:ext>
                  </a:extLst>
                </p:cNvPr>
                <p:cNvGrpSpPr/>
                <p:nvPr/>
              </p:nvGrpSpPr>
              <p:grpSpPr>
                <a:xfrm>
                  <a:off x="6118876" y="4123486"/>
                  <a:ext cx="2828385" cy="2096461"/>
                  <a:chOff x="7205942" y="4493855"/>
                  <a:chExt cx="3263908" cy="2135706"/>
                </a:xfrm>
              </p:grpSpPr>
              <p:pic>
                <p:nvPicPr>
                  <p:cNvPr id="23" name="Picture 3" descr="F:\平成25年度行政課\20140401自治法（総理用）\ボツ\三大都市圏2.JPG">
                    <a:extLst>
                      <a:ext uri="{FF2B5EF4-FFF2-40B4-BE49-F238E27FC236}">
                        <a16:creationId xmlns:a16="http://schemas.microsoft.com/office/drawing/2014/main" id="{53A60C52-D120-51DE-FD88-3F05287226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6658" y="4746188"/>
                    <a:ext cx="3133192" cy="175770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8B66E3D7-C0B7-BF0D-5410-C54CA1913BF5}"/>
                      </a:ext>
                    </a:extLst>
                  </p:cNvPr>
                  <p:cNvSpPr txBox="1"/>
                  <p:nvPr/>
                </p:nvSpPr>
                <p:spPr>
                  <a:xfrm>
                    <a:off x="7205942" y="4493855"/>
                    <a:ext cx="1392825" cy="419946"/>
                  </a:xfrm>
                  <a:prstGeom prst="rect">
                    <a:avLst/>
                  </a:prstGeom>
                  <a:noFill/>
                </p:spPr>
                <p:txBody>
                  <a:bodyPr wrap="square" rtlCol="0">
                    <a:spAutoFit/>
                  </a:bodyPr>
                  <a:lstStyle/>
                  <a:p>
                    <a:pPr algn="ctr"/>
                    <a:r>
                      <a:rPr lang="ja-JP" altLang="en-US" sz="693" dirty="0">
                        <a:latin typeface="BIZ UDゴシック" panose="020B0400000000000000" pitchFamily="49" charset="-128"/>
                        <a:ea typeface="BIZ UDゴシック" panose="020B0400000000000000" pitchFamily="49" charset="-128"/>
                      </a:rPr>
                      <a:t>文化ホール</a:t>
                    </a:r>
                    <a:endParaRPr lang="en-US" altLang="ja-JP" sz="693" dirty="0">
                      <a:latin typeface="BIZ UDゴシック" panose="020B0400000000000000" pitchFamily="49" charset="-128"/>
                      <a:ea typeface="BIZ UDゴシック" panose="020B0400000000000000" pitchFamily="49" charset="-128"/>
                    </a:endParaRPr>
                  </a:p>
                  <a:p>
                    <a:pPr algn="ctr"/>
                    <a:r>
                      <a:rPr lang="ja-JP" altLang="en-US" sz="693" dirty="0">
                        <a:latin typeface="BIZ UDゴシック" panose="020B0400000000000000" pitchFamily="49" charset="-128"/>
                        <a:ea typeface="BIZ UDゴシック" panose="020B0400000000000000" pitchFamily="49" charset="-128"/>
                      </a:rPr>
                      <a:t>（</a:t>
                    </a:r>
                    <a:r>
                      <a:rPr lang="en-US" altLang="ja-JP" sz="693" dirty="0">
                        <a:latin typeface="BIZ UDゴシック" panose="020B0400000000000000" pitchFamily="49" charset="-128"/>
                        <a:ea typeface="BIZ UDゴシック" panose="020B0400000000000000" pitchFamily="49" charset="-128"/>
                      </a:rPr>
                      <a:t>B</a:t>
                    </a:r>
                    <a:r>
                      <a:rPr lang="ja-JP" altLang="en-US" sz="693" dirty="0">
                        <a:latin typeface="BIZ UDゴシック" panose="020B0400000000000000" pitchFamily="49" charset="-128"/>
                        <a:ea typeface="BIZ UDゴシック" panose="020B0400000000000000" pitchFamily="49" charset="-128"/>
                      </a:rPr>
                      <a:t>市・</a:t>
                    </a:r>
                    <a:r>
                      <a:rPr lang="en-US" altLang="ja-JP" sz="693" dirty="0">
                        <a:latin typeface="BIZ UDゴシック" panose="020B0400000000000000" pitchFamily="49" charset="-128"/>
                        <a:ea typeface="BIZ UDゴシック" panose="020B0400000000000000" pitchFamily="49" charset="-128"/>
                      </a:rPr>
                      <a:t>C</a:t>
                    </a:r>
                    <a:r>
                      <a:rPr lang="ja-JP" altLang="en-US" sz="693" dirty="0">
                        <a:latin typeface="BIZ UDゴシック" panose="020B0400000000000000" pitchFamily="49" charset="-128"/>
                        <a:ea typeface="BIZ UDゴシック" panose="020B0400000000000000" pitchFamily="49" charset="-128"/>
                      </a:rPr>
                      <a:t>市の住民も利用）</a:t>
                    </a:r>
                  </a:p>
                </p:txBody>
              </p:sp>
              <p:sp>
                <p:nvSpPr>
                  <p:cNvPr id="25" name="テキスト ボックス 24">
                    <a:extLst>
                      <a:ext uri="{FF2B5EF4-FFF2-40B4-BE49-F238E27FC236}">
                        <a16:creationId xmlns:a16="http://schemas.microsoft.com/office/drawing/2014/main" id="{99893747-245D-9319-91F9-3467EF62D2AF}"/>
                      </a:ext>
                    </a:extLst>
                  </p:cNvPr>
                  <p:cNvSpPr txBox="1"/>
                  <p:nvPr/>
                </p:nvSpPr>
                <p:spPr>
                  <a:xfrm>
                    <a:off x="7220113" y="6198673"/>
                    <a:ext cx="1392825" cy="419946"/>
                  </a:xfrm>
                  <a:prstGeom prst="rect">
                    <a:avLst/>
                  </a:prstGeom>
                  <a:noFill/>
                </p:spPr>
                <p:txBody>
                  <a:bodyPr wrap="square" rtlCol="0">
                    <a:spAutoFit/>
                  </a:bodyPr>
                  <a:lstStyle/>
                  <a:p>
                    <a:pPr algn="ctr"/>
                    <a:r>
                      <a:rPr lang="ja-JP" altLang="en-US" sz="693" dirty="0">
                        <a:latin typeface="BIZ UDゴシック" panose="020B0400000000000000" pitchFamily="49" charset="-128"/>
                        <a:ea typeface="BIZ UDゴシック" panose="020B0400000000000000" pitchFamily="49" charset="-128"/>
                      </a:rPr>
                      <a:t>図書館</a:t>
                    </a:r>
                    <a:endParaRPr lang="en-US" altLang="ja-JP" sz="693" dirty="0">
                      <a:latin typeface="BIZ UDゴシック" panose="020B0400000000000000" pitchFamily="49" charset="-128"/>
                      <a:ea typeface="BIZ UDゴシック" panose="020B0400000000000000" pitchFamily="49" charset="-128"/>
                    </a:endParaRPr>
                  </a:p>
                  <a:p>
                    <a:pPr algn="ctr"/>
                    <a:r>
                      <a:rPr lang="ja-JP" altLang="en-US" sz="693" dirty="0">
                        <a:latin typeface="BIZ UDゴシック" panose="020B0400000000000000" pitchFamily="49" charset="-128"/>
                        <a:ea typeface="BIZ UDゴシック" panose="020B0400000000000000" pitchFamily="49" charset="-128"/>
                      </a:rPr>
                      <a:t>（</a:t>
                    </a:r>
                    <a:r>
                      <a:rPr lang="en-US" altLang="ja-JP" sz="693" dirty="0">
                        <a:latin typeface="BIZ UDゴシック" panose="020B0400000000000000" pitchFamily="49" charset="-128"/>
                        <a:ea typeface="BIZ UDゴシック" panose="020B0400000000000000" pitchFamily="49" charset="-128"/>
                      </a:rPr>
                      <a:t>A</a:t>
                    </a:r>
                    <a:r>
                      <a:rPr lang="ja-JP" altLang="en-US" sz="693" dirty="0">
                        <a:latin typeface="BIZ UDゴシック" panose="020B0400000000000000" pitchFamily="49" charset="-128"/>
                        <a:ea typeface="BIZ UDゴシック" panose="020B0400000000000000" pitchFamily="49" charset="-128"/>
                      </a:rPr>
                      <a:t>市・</a:t>
                    </a:r>
                    <a:r>
                      <a:rPr lang="en-US" altLang="ja-JP" sz="693" dirty="0">
                        <a:latin typeface="BIZ UDゴシック" panose="020B0400000000000000" pitchFamily="49" charset="-128"/>
                        <a:ea typeface="BIZ UDゴシック" panose="020B0400000000000000" pitchFamily="49" charset="-128"/>
                      </a:rPr>
                      <a:t>C</a:t>
                    </a:r>
                    <a:r>
                      <a:rPr lang="ja-JP" altLang="en-US" sz="693" dirty="0">
                        <a:latin typeface="BIZ UDゴシック" panose="020B0400000000000000" pitchFamily="49" charset="-128"/>
                        <a:ea typeface="BIZ UDゴシック" panose="020B0400000000000000" pitchFamily="49" charset="-128"/>
                      </a:rPr>
                      <a:t>市の住民も利用）</a:t>
                    </a:r>
                  </a:p>
                </p:txBody>
              </p:sp>
              <p:sp>
                <p:nvSpPr>
                  <p:cNvPr id="26" name="テキスト ボックス 25">
                    <a:extLst>
                      <a:ext uri="{FF2B5EF4-FFF2-40B4-BE49-F238E27FC236}">
                        <a16:creationId xmlns:a16="http://schemas.microsoft.com/office/drawing/2014/main" id="{8569656D-E822-CAD4-3D5D-F0BF7AE13B3E}"/>
                      </a:ext>
                    </a:extLst>
                  </p:cNvPr>
                  <p:cNvSpPr txBox="1"/>
                  <p:nvPr/>
                </p:nvSpPr>
                <p:spPr>
                  <a:xfrm>
                    <a:off x="8988731" y="6209615"/>
                    <a:ext cx="1392825" cy="419946"/>
                  </a:xfrm>
                  <a:prstGeom prst="rect">
                    <a:avLst/>
                  </a:prstGeom>
                  <a:noFill/>
                </p:spPr>
                <p:txBody>
                  <a:bodyPr wrap="square" rtlCol="0">
                    <a:spAutoFit/>
                  </a:bodyPr>
                  <a:lstStyle/>
                  <a:p>
                    <a:pPr algn="ctr"/>
                    <a:r>
                      <a:rPr lang="ja-JP" altLang="en-US" sz="693" dirty="0">
                        <a:latin typeface="BIZ UDゴシック" panose="020B0400000000000000" pitchFamily="49" charset="-128"/>
                        <a:ea typeface="BIZ UDゴシック" panose="020B0400000000000000" pitchFamily="49" charset="-128"/>
                      </a:rPr>
                      <a:t>介護保険施設</a:t>
                    </a:r>
                    <a:endParaRPr lang="en-US" altLang="ja-JP" sz="693" dirty="0">
                      <a:latin typeface="BIZ UDゴシック" panose="020B0400000000000000" pitchFamily="49" charset="-128"/>
                      <a:ea typeface="BIZ UDゴシック" panose="020B0400000000000000" pitchFamily="49" charset="-128"/>
                    </a:endParaRPr>
                  </a:p>
                  <a:p>
                    <a:pPr algn="ctr"/>
                    <a:r>
                      <a:rPr lang="ja-JP" altLang="en-US" sz="693" dirty="0">
                        <a:latin typeface="BIZ UDゴシック" panose="020B0400000000000000" pitchFamily="49" charset="-128"/>
                        <a:ea typeface="BIZ UDゴシック" panose="020B0400000000000000" pitchFamily="49" charset="-128"/>
                      </a:rPr>
                      <a:t>（</a:t>
                    </a:r>
                    <a:r>
                      <a:rPr lang="en-US" altLang="ja-JP" sz="693" dirty="0">
                        <a:latin typeface="BIZ UDゴシック" panose="020B0400000000000000" pitchFamily="49" charset="-128"/>
                        <a:ea typeface="BIZ UDゴシック" panose="020B0400000000000000" pitchFamily="49" charset="-128"/>
                      </a:rPr>
                      <a:t>A</a:t>
                    </a:r>
                    <a:r>
                      <a:rPr lang="ja-JP" altLang="en-US" sz="693" dirty="0">
                        <a:latin typeface="BIZ UDゴシック" panose="020B0400000000000000" pitchFamily="49" charset="-128"/>
                        <a:ea typeface="BIZ UDゴシック" panose="020B0400000000000000" pitchFamily="49" charset="-128"/>
                      </a:rPr>
                      <a:t>市・</a:t>
                    </a:r>
                    <a:r>
                      <a:rPr lang="en-US" altLang="ja-JP" sz="693" dirty="0">
                        <a:latin typeface="BIZ UDゴシック" panose="020B0400000000000000" pitchFamily="49" charset="-128"/>
                        <a:ea typeface="BIZ UDゴシック" panose="020B0400000000000000" pitchFamily="49" charset="-128"/>
                      </a:rPr>
                      <a:t>B</a:t>
                    </a:r>
                    <a:r>
                      <a:rPr lang="ja-JP" altLang="en-US" sz="693" dirty="0">
                        <a:latin typeface="BIZ UDゴシック" panose="020B0400000000000000" pitchFamily="49" charset="-128"/>
                        <a:ea typeface="BIZ UDゴシック" panose="020B0400000000000000" pitchFamily="49" charset="-128"/>
                      </a:rPr>
                      <a:t>市の住民も利用）</a:t>
                    </a:r>
                  </a:p>
                </p:txBody>
              </p:sp>
            </p:grpSp>
            <p:sp>
              <p:nvSpPr>
                <p:cNvPr id="27" name="テキスト ボックス 26">
                  <a:extLst>
                    <a:ext uri="{FF2B5EF4-FFF2-40B4-BE49-F238E27FC236}">
                      <a16:creationId xmlns:a16="http://schemas.microsoft.com/office/drawing/2014/main" id="{D77266F3-4211-EAA9-CE8D-C6322C9DE20A}"/>
                    </a:ext>
                  </a:extLst>
                </p:cNvPr>
                <p:cNvSpPr txBox="1"/>
                <p:nvPr/>
              </p:nvSpPr>
              <p:spPr>
                <a:xfrm>
                  <a:off x="-300859" y="3655893"/>
                  <a:ext cx="3709639" cy="434579"/>
                </a:xfrm>
                <a:prstGeom prst="rect">
                  <a:avLst/>
                </a:prstGeom>
                <a:noFill/>
                <a:ln>
                  <a:noFill/>
                </a:ln>
              </p:spPr>
              <p:txBody>
                <a:bodyPr wrap="square" lIns="31196" rIns="31196" rtlCol="0">
                  <a:spAutoFit/>
                </a:bodyPr>
                <a:lstStyle/>
                <a:p>
                  <a:pPr marL="74287" lvl="4" algn="just"/>
                  <a:r>
                    <a:rPr lang="en-US" altLang="ja-JP" sz="1040" dirty="0">
                      <a:solidFill>
                        <a:srgbClr val="000000"/>
                      </a:solidFill>
                      <a:latin typeface="BIZ UDゴシック" panose="020B0400000000000000" pitchFamily="49" charset="-128"/>
                      <a:ea typeface="BIZ UDゴシック" panose="020B0400000000000000" pitchFamily="49" charset="-128"/>
                    </a:rPr>
                    <a:t>(1)</a:t>
                  </a:r>
                  <a:r>
                    <a:rPr lang="ja-JP" altLang="en-US" sz="1040" dirty="0">
                      <a:solidFill>
                        <a:srgbClr val="000000"/>
                      </a:solidFill>
                      <a:latin typeface="BIZ UDゴシック" panose="020B0400000000000000" pitchFamily="49" charset="-128"/>
                      <a:ea typeface="BIZ UDゴシック" panose="020B0400000000000000" pitchFamily="49" charset="-128"/>
                    </a:rPr>
                    <a:t>経済成長のけん引、</a:t>
                  </a:r>
                  <a:r>
                    <a:rPr lang="en-US" altLang="ja-JP" sz="1040" dirty="0">
                      <a:solidFill>
                        <a:srgbClr val="000000"/>
                      </a:solidFill>
                      <a:latin typeface="BIZ UDゴシック" panose="020B0400000000000000" pitchFamily="49" charset="-128"/>
                      <a:ea typeface="BIZ UDゴシック" panose="020B0400000000000000" pitchFamily="49" charset="-128"/>
                    </a:rPr>
                    <a:t>(2</a:t>
                  </a:r>
                  <a:r>
                    <a:rPr lang="ja-JP" altLang="en-US" sz="1040" dirty="0">
                      <a:solidFill>
                        <a:srgbClr val="000000"/>
                      </a:solidFill>
                      <a:latin typeface="BIZ UDゴシック" panose="020B0400000000000000" pitchFamily="49" charset="-128"/>
                      <a:ea typeface="BIZ UDゴシック" panose="020B0400000000000000" pitchFamily="49" charset="-128"/>
                    </a:rPr>
                    <a:t>）高次都市機能の集積・強化、</a:t>
                  </a:r>
                  <a:br>
                    <a:rPr lang="en-US" altLang="ja-JP" sz="1040" dirty="0">
                      <a:solidFill>
                        <a:srgbClr val="000000"/>
                      </a:solidFill>
                      <a:latin typeface="BIZ UDゴシック" panose="020B0400000000000000" pitchFamily="49" charset="-128"/>
                      <a:ea typeface="BIZ UDゴシック" panose="020B0400000000000000" pitchFamily="49" charset="-128"/>
                    </a:rPr>
                  </a:br>
                  <a:r>
                    <a:rPr lang="en-US" altLang="ja-JP" sz="1040" dirty="0">
                      <a:solidFill>
                        <a:srgbClr val="000000"/>
                      </a:solidFill>
                      <a:latin typeface="BIZ UDゴシック" panose="020B0400000000000000" pitchFamily="49" charset="-128"/>
                      <a:ea typeface="BIZ UDゴシック" panose="020B0400000000000000" pitchFamily="49" charset="-128"/>
                    </a:rPr>
                    <a:t>(3)</a:t>
                  </a:r>
                  <a:r>
                    <a:rPr lang="ja-JP" altLang="en-US" sz="1040" dirty="0">
                      <a:solidFill>
                        <a:srgbClr val="000000"/>
                      </a:solidFill>
                      <a:latin typeface="BIZ UDゴシック" panose="020B0400000000000000" pitchFamily="49" charset="-128"/>
                      <a:ea typeface="BIZ UDゴシック" panose="020B0400000000000000" pitchFamily="49" charset="-128"/>
                    </a:rPr>
                    <a:t>生活関連機能サービスの向上をねらい</a:t>
                  </a:r>
                  <a:endParaRPr lang="en-US" altLang="ja-JP" sz="1040" dirty="0">
                    <a:solidFill>
                      <a:srgbClr val="000000"/>
                    </a:solidFill>
                    <a:latin typeface="BIZ UDゴシック" panose="020B0400000000000000" pitchFamily="49" charset="-128"/>
                    <a:ea typeface="BIZ UDゴシック" panose="020B0400000000000000" pitchFamily="49" charset="-128"/>
                  </a:endParaRPr>
                </a:p>
              </p:txBody>
            </p:sp>
            <p:pic>
              <p:nvPicPr>
                <p:cNvPr id="28" name="Picture 3">
                  <a:extLst>
                    <a:ext uri="{FF2B5EF4-FFF2-40B4-BE49-F238E27FC236}">
                      <a16:creationId xmlns:a16="http://schemas.microsoft.com/office/drawing/2014/main" id="{D59BA059-6781-E727-F5A1-39C72705E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495" y="4215870"/>
                  <a:ext cx="2495704" cy="186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円/楕円 39">
                  <a:extLst>
                    <a:ext uri="{FF2B5EF4-FFF2-40B4-BE49-F238E27FC236}">
                      <a16:creationId xmlns:a16="http://schemas.microsoft.com/office/drawing/2014/main" id="{C62E4983-7179-50E0-E710-785ECCC6F133}"/>
                    </a:ext>
                  </a:extLst>
                </p:cNvPr>
                <p:cNvSpPr/>
                <p:nvPr/>
              </p:nvSpPr>
              <p:spPr>
                <a:xfrm>
                  <a:off x="4870886" y="5466598"/>
                  <a:ext cx="921388" cy="404075"/>
                </a:xfrm>
                <a:prstGeom prst="ellipse">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53" dirty="0">
                      <a:solidFill>
                        <a:schemeClr val="tx1"/>
                      </a:solidFill>
                      <a:latin typeface="BIZ UDゴシック" panose="020B0400000000000000" pitchFamily="49" charset="-128"/>
                      <a:ea typeface="BIZ UDゴシック" panose="020B0400000000000000" pitchFamily="49" charset="-128"/>
                    </a:rPr>
                    <a:t>連携中枢都市圏</a:t>
                  </a:r>
                </a:p>
              </p:txBody>
            </p:sp>
            <p:sp>
              <p:nvSpPr>
                <p:cNvPr id="35" name="テキスト ボックス 34">
                  <a:extLst>
                    <a:ext uri="{FF2B5EF4-FFF2-40B4-BE49-F238E27FC236}">
                      <a16:creationId xmlns:a16="http://schemas.microsoft.com/office/drawing/2014/main" id="{379E0703-27CC-A7FC-4587-AC968992F849}"/>
                    </a:ext>
                  </a:extLst>
                </p:cNvPr>
                <p:cNvSpPr txBox="1"/>
                <p:nvPr/>
              </p:nvSpPr>
              <p:spPr>
                <a:xfrm>
                  <a:off x="1976439" y="4274865"/>
                  <a:ext cx="1383710" cy="659705"/>
                </a:xfrm>
                <a:prstGeom prst="rect">
                  <a:avLst/>
                </a:prstGeom>
                <a:noFill/>
                <a:ln>
                  <a:noFill/>
                </a:ln>
              </p:spPr>
              <p:txBody>
                <a:bodyPr wrap="square" lIns="31196" rIns="31196" rtlCol="0">
                  <a:spAutoFit/>
                </a:bodyPr>
                <a:lstStyle/>
                <a:p>
                  <a:pPr marL="74287" lvl="4" indent="-74287" algn="just"/>
                  <a:r>
                    <a:rPr lang="en-US" altLang="ja-JP" sz="867" dirty="0">
                      <a:solidFill>
                        <a:srgbClr val="000000"/>
                      </a:solidFill>
                      <a:latin typeface="BIZ UDゴシック" panose="020B0400000000000000" pitchFamily="49" charset="-128"/>
                      <a:ea typeface="BIZ UDゴシック" panose="020B0400000000000000" pitchFamily="49" charset="-128"/>
                    </a:rPr>
                    <a:t>※</a:t>
                  </a:r>
                  <a:r>
                    <a:rPr lang="ja-JP" altLang="en-US" sz="867" dirty="0">
                      <a:solidFill>
                        <a:srgbClr val="000000"/>
                      </a:solidFill>
                      <a:latin typeface="BIZ UDゴシック" panose="020B0400000000000000" pitchFamily="49" charset="-128"/>
                      <a:ea typeface="BIZ UDゴシック" panose="020B0400000000000000" pitchFamily="49" charset="-128"/>
                    </a:rPr>
                    <a:t>①指定都市、中核市（人口</a:t>
                  </a:r>
                  <a:r>
                    <a:rPr lang="en-US" altLang="ja-JP" sz="867" dirty="0">
                      <a:solidFill>
                        <a:srgbClr val="000000"/>
                      </a:solidFill>
                      <a:latin typeface="BIZ UDゴシック" panose="020B0400000000000000" pitchFamily="49" charset="-128"/>
                      <a:ea typeface="BIZ UDゴシック" panose="020B0400000000000000" pitchFamily="49" charset="-128"/>
                    </a:rPr>
                    <a:t>20</a:t>
                  </a:r>
                  <a:r>
                    <a:rPr lang="ja-JP" altLang="en-US" sz="867" dirty="0">
                      <a:solidFill>
                        <a:srgbClr val="000000"/>
                      </a:solidFill>
                      <a:latin typeface="BIZ UDゴシック" panose="020B0400000000000000" pitchFamily="49" charset="-128"/>
                      <a:ea typeface="BIZ UDゴシック" panose="020B0400000000000000" pitchFamily="49" charset="-128"/>
                    </a:rPr>
                    <a:t>万以上）</a:t>
                  </a:r>
                  <a:endParaRPr lang="en-US" altLang="ja-JP" sz="867" dirty="0">
                    <a:solidFill>
                      <a:srgbClr val="000000"/>
                    </a:solidFill>
                    <a:latin typeface="BIZ UDゴシック" panose="020B0400000000000000" pitchFamily="49" charset="-128"/>
                    <a:ea typeface="BIZ UDゴシック" panose="020B0400000000000000" pitchFamily="49" charset="-128"/>
                  </a:endParaRPr>
                </a:p>
                <a:p>
                  <a:pPr marL="74287" lvl="4" indent="-74287" algn="just"/>
                  <a:r>
                    <a:rPr lang="ja-JP" altLang="en-US" sz="867" dirty="0">
                      <a:solidFill>
                        <a:srgbClr val="000000"/>
                      </a:solidFill>
                      <a:latin typeface="BIZ UDゴシック" panose="020B0400000000000000" pitchFamily="49" charset="-128"/>
                      <a:ea typeface="BIZ UDゴシック" panose="020B0400000000000000" pitchFamily="49" charset="-128"/>
                    </a:rPr>
                    <a:t>　 かつ②昼夜間人口比率おおむね１以上</a:t>
                  </a:r>
                  <a:endParaRPr lang="en-US" altLang="ja-JP" sz="867" dirty="0">
                    <a:solidFill>
                      <a:srgbClr val="000000"/>
                    </a:solidFill>
                    <a:latin typeface="BIZ UDゴシック" panose="020B0400000000000000" pitchFamily="49" charset="-128"/>
                    <a:ea typeface="BIZ UDゴシック" panose="020B0400000000000000" pitchFamily="49" charset="-128"/>
                  </a:endParaRPr>
                </a:p>
              </p:txBody>
            </p:sp>
          </p:grpSp>
          <p:sp>
            <p:nvSpPr>
              <p:cNvPr id="38" name="楕円 37">
                <a:extLst>
                  <a:ext uri="{FF2B5EF4-FFF2-40B4-BE49-F238E27FC236}">
                    <a16:creationId xmlns:a16="http://schemas.microsoft.com/office/drawing/2014/main" id="{6747BB77-B31B-8B9B-3464-871696295DED}"/>
                  </a:ext>
                </a:extLst>
              </p:cNvPr>
              <p:cNvSpPr/>
              <p:nvPr/>
            </p:nvSpPr>
            <p:spPr>
              <a:xfrm>
                <a:off x="298051" y="4545442"/>
                <a:ext cx="2825012" cy="2162181"/>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41" name="直線コネクタ 40">
              <a:extLst>
                <a:ext uri="{FF2B5EF4-FFF2-40B4-BE49-F238E27FC236}">
                  <a16:creationId xmlns:a16="http://schemas.microsoft.com/office/drawing/2014/main" id="{4377DB06-F70B-C0FD-BAB1-DD69B0E7B9F9}"/>
                </a:ext>
              </a:extLst>
            </p:cNvPr>
            <p:cNvCxnSpPr>
              <a:cxnSpLocks/>
            </p:cNvCxnSpPr>
            <p:nvPr/>
          </p:nvCxnSpPr>
          <p:spPr>
            <a:xfrm>
              <a:off x="1059543" y="3526051"/>
              <a:ext cx="108276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8A30DF93-1AD5-F64A-7FE0-225A9F11FD97}"/>
              </a:ext>
            </a:extLst>
          </p:cNvPr>
          <p:cNvSpPr txBox="1"/>
          <p:nvPr/>
        </p:nvSpPr>
        <p:spPr>
          <a:xfrm>
            <a:off x="6133501" y="6646824"/>
            <a:ext cx="5326018" cy="236501"/>
          </a:xfrm>
          <a:prstGeom prst="rect">
            <a:avLst/>
          </a:prstGeom>
          <a:noFill/>
        </p:spPr>
        <p:txBody>
          <a:bodyPr wrap="square" rtlCol="0">
            <a:spAutoFit/>
          </a:bodyPr>
          <a:lstStyle/>
          <a:p>
            <a:pPr marL="170243" indent="-170243" defTabSz="433892">
              <a:defRPr/>
            </a:pPr>
            <a:r>
              <a:rPr kumimoji="1" lang="ja-JP" altLang="en-US" sz="900" dirty="0">
                <a:solidFill>
                  <a:prstClr val="black"/>
                </a:solidFill>
                <a:latin typeface="Meiryo UI" panose="020B0604030504040204" pitchFamily="50" charset="-128"/>
                <a:ea typeface="Meiryo UI" panose="020B0604030504040204" pitchFamily="50" charset="-128"/>
              </a:rPr>
              <a:t>出典：総務省「自治体戦略</a:t>
            </a:r>
            <a:r>
              <a:rPr kumimoji="1" lang="en-US" altLang="ja-JP" sz="900" dirty="0">
                <a:solidFill>
                  <a:prstClr val="black"/>
                </a:solidFill>
                <a:latin typeface="Meiryo UI" panose="020B0604030504040204" pitchFamily="50" charset="-128"/>
                <a:ea typeface="Meiryo UI" panose="020B0604030504040204" pitchFamily="50" charset="-128"/>
              </a:rPr>
              <a:t>2040</a:t>
            </a:r>
            <a:r>
              <a:rPr kumimoji="1" lang="ja-JP" altLang="en-US" sz="900" dirty="0">
                <a:solidFill>
                  <a:prstClr val="black"/>
                </a:solidFill>
                <a:latin typeface="Meiryo UI" panose="020B0604030504040204" pitchFamily="50" charset="-128"/>
                <a:ea typeface="Meiryo UI" panose="020B0604030504040204" pitchFamily="50" charset="-128"/>
              </a:rPr>
              <a:t>構想研究会（第</a:t>
            </a:r>
            <a:r>
              <a:rPr kumimoji="1" lang="en-US" altLang="ja-JP" sz="900" dirty="0">
                <a:solidFill>
                  <a:prstClr val="black"/>
                </a:solidFill>
                <a:latin typeface="Meiryo UI" panose="020B0604030504040204" pitchFamily="50" charset="-128"/>
                <a:ea typeface="Meiryo UI" panose="020B0604030504040204" pitchFamily="50" charset="-128"/>
              </a:rPr>
              <a:t>8</a:t>
            </a:r>
            <a:r>
              <a:rPr kumimoji="1" lang="ja-JP" altLang="en-US" sz="900" dirty="0">
                <a:solidFill>
                  <a:prstClr val="black"/>
                </a:solidFill>
                <a:latin typeface="Meiryo UI" panose="020B0604030504040204" pitchFamily="50" charset="-128"/>
                <a:ea typeface="Meiryo UI" panose="020B0604030504040204" pitchFamily="50" charset="-128"/>
              </a:rPr>
              <a:t>回）」事務局提出資料をもとに副首都推進局で作成</a:t>
            </a:r>
          </a:p>
        </p:txBody>
      </p:sp>
    </p:spTree>
    <p:extLst>
      <p:ext uri="{BB962C8B-B14F-4D97-AF65-F5344CB8AC3E}">
        <p14:creationId xmlns:p14="http://schemas.microsoft.com/office/powerpoint/2010/main" val="40085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478F8624-EC68-ABA3-A65C-D8690BF2E397}"/>
              </a:ext>
            </a:extLst>
          </p:cNvPr>
          <p:cNvGraphicFramePr>
            <a:graphicFrameLocks noGrp="1"/>
          </p:cNvGraphicFramePr>
          <p:nvPr/>
        </p:nvGraphicFramePr>
        <p:xfrm>
          <a:off x="268159" y="792847"/>
          <a:ext cx="9430317" cy="4480560"/>
        </p:xfrm>
        <a:graphic>
          <a:graphicData uri="http://schemas.openxmlformats.org/drawingml/2006/table">
            <a:tbl>
              <a:tblPr firstRow="1" bandRow="1">
                <a:tableStyleId>{5940675A-B579-460E-94D1-54222C63F5DA}</a:tableStyleId>
              </a:tblPr>
              <a:tblGrid>
                <a:gridCol w="935335">
                  <a:extLst>
                    <a:ext uri="{9D8B030D-6E8A-4147-A177-3AD203B41FA5}">
                      <a16:colId xmlns:a16="http://schemas.microsoft.com/office/drawing/2014/main" val="2078313454"/>
                    </a:ext>
                  </a:extLst>
                </a:gridCol>
                <a:gridCol w="1007235">
                  <a:extLst>
                    <a:ext uri="{9D8B030D-6E8A-4147-A177-3AD203B41FA5}">
                      <a16:colId xmlns:a16="http://schemas.microsoft.com/office/drawing/2014/main" val="1720105625"/>
                    </a:ext>
                  </a:extLst>
                </a:gridCol>
                <a:gridCol w="1415830">
                  <a:extLst>
                    <a:ext uri="{9D8B030D-6E8A-4147-A177-3AD203B41FA5}">
                      <a16:colId xmlns:a16="http://schemas.microsoft.com/office/drawing/2014/main" val="3847874848"/>
                    </a:ext>
                  </a:extLst>
                </a:gridCol>
                <a:gridCol w="2470577">
                  <a:extLst>
                    <a:ext uri="{9D8B030D-6E8A-4147-A177-3AD203B41FA5}">
                      <a16:colId xmlns:a16="http://schemas.microsoft.com/office/drawing/2014/main" val="3587333680"/>
                    </a:ext>
                  </a:extLst>
                </a:gridCol>
                <a:gridCol w="1291120">
                  <a:extLst>
                    <a:ext uri="{9D8B030D-6E8A-4147-A177-3AD203B41FA5}">
                      <a16:colId xmlns:a16="http://schemas.microsoft.com/office/drawing/2014/main" val="1817417014"/>
                    </a:ext>
                  </a:extLst>
                </a:gridCol>
                <a:gridCol w="1155110">
                  <a:extLst>
                    <a:ext uri="{9D8B030D-6E8A-4147-A177-3AD203B41FA5}">
                      <a16:colId xmlns:a16="http://schemas.microsoft.com/office/drawing/2014/main" val="2161156174"/>
                    </a:ext>
                  </a:extLst>
                </a:gridCol>
                <a:gridCol w="1155110">
                  <a:extLst>
                    <a:ext uri="{9D8B030D-6E8A-4147-A177-3AD203B41FA5}">
                      <a16:colId xmlns:a16="http://schemas.microsoft.com/office/drawing/2014/main" val="912965256"/>
                    </a:ext>
                  </a:extLst>
                </a:gridCol>
              </a:tblGrid>
              <a:tr h="886291">
                <a:tc gridSpan="2">
                  <a:txBody>
                    <a:bodyPr/>
                    <a:lstStyle/>
                    <a:p>
                      <a:r>
                        <a:rPr lang="ja-JP" altLang="en-US" sz="1200" b="1" dirty="0">
                          <a:latin typeface="BIZ UDゴシック" panose="020B0400000000000000" pitchFamily="49" charset="-128"/>
                          <a:ea typeface="BIZ UDゴシック" panose="020B0400000000000000" pitchFamily="49" charset="-128"/>
                        </a:rPr>
                        <a:t>ア</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圏域全体の経済成長のけん引</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a </a:t>
                      </a:r>
                      <a:r>
                        <a:rPr lang="ja-JP" altLang="en-US" sz="1200" dirty="0">
                          <a:latin typeface="BIZ UDゴシック" panose="020B0400000000000000" pitchFamily="49" charset="-128"/>
                          <a:ea typeface="BIZ UDゴシック" panose="020B0400000000000000" pitchFamily="49" charset="-128"/>
                        </a:rPr>
                        <a:t>産学金官民一体</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となった経済戦</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略の策定、国の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成長戦略実施の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ための体制整備</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b </a:t>
                      </a:r>
                      <a:r>
                        <a:rPr lang="ja-JP" altLang="en-US" sz="1200" dirty="0">
                          <a:latin typeface="BIZ UDゴシック" panose="020B0400000000000000" pitchFamily="49" charset="-128"/>
                          <a:ea typeface="BIZ UDゴシック" panose="020B0400000000000000" pitchFamily="49" charset="-128"/>
                        </a:rPr>
                        <a:t>産業クラスターの形成、イノ</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ベーション実現、新規創業促進、</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地域の中堅企業等を核とした戦</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略産業の育成</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c </a:t>
                      </a:r>
                      <a:r>
                        <a:rPr lang="ja-JP" altLang="en-US" sz="1200" dirty="0">
                          <a:latin typeface="BIZ UDゴシック" panose="020B0400000000000000" pitchFamily="49" charset="-128"/>
                          <a:ea typeface="BIZ UDゴシック" panose="020B0400000000000000" pitchFamily="49" charset="-128"/>
                        </a:rPr>
                        <a:t>地域資源を</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活用した地</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域経済の裾</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野拡大</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d </a:t>
                      </a:r>
                      <a:r>
                        <a:rPr lang="ja-JP" altLang="en-US" sz="1200" dirty="0">
                          <a:latin typeface="BIZ UDゴシック" panose="020B0400000000000000" pitchFamily="49" charset="-128"/>
                          <a:ea typeface="BIZ UDゴシック" panose="020B0400000000000000" pitchFamily="49" charset="-128"/>
                        </a:rPr>
                        <a:t>戦略的な観</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光施策</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e </a:t>
                      </a:r>
                      <a:r>
                        <a:rPr lang="ja-JP" altLang="en-US" sz="1200" dirty="0">
                          <a:latin typeface="BIZ UDゴシック" panose="020B0400000000000000" pitchFamily="49" charset="-128"/>
                          <a:ea typeface="BIZ UDゴシック" panose="020B0400000000000000" pitchFamily="49" charset="-128"/>
                        </a:rPr>
                        <a:t>その他、圏</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域全体の経</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済成長のけ</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ん引に係る</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施策</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7056496"/>
                  </a:ext>
                </a:extLst>
              </a:tr>
              <a:tr h="725147">
                <a:tc gridSpan="2">
                  <a:txBody>
                    <a:bodyPr/>
                    <a:lstStyle/>
                    <a:p>
                      <a:r>
                        <a:rPr lang="ja-JP" altLang="en-US" sz="1200" b="1" dirty="0">
                          <a:latin typeface="BIZ UDゴシック" panose="020B0400000000000000" pitchFamily="49" charset="-128"/>
                          <a:ea typeface="BIZ UDゴシック" panose="020B0400000000000000" pitchFamily="49" charset="-128"/>
                        </a:rPr>
                        <a:t>イ</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高次の都市機能の集積・強化</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a </a:t>
                      </a:r>
                      <a:r>
                        <a:rPr lang="ja-JP" altLang="en-US" sz="1200" dirty="0">
                          <a:latin typeface="BIZ UDゴシック" panose="020B0400000000000000" pitchFamily="49" charset="-128"/>
                          <a:ea typeface="BIZ UDゴシック" panose="020B0400000000000000" pitchFamily="49" charset="-128"/>
                        </a:rPr>
                        <a:t>高度な医療サー</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ビスの提供 </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b </a:t>
                      </a:r>
                      <a:r>
                        <a:rPr lang="ja-JP" altLang="en-US" sz="1200" dirty="0">
                          <a:latin typeface="BIZ UDゴシック" panose="020B0400000000000000" pitchFamily="49" charset="-128"/>
                          <a:ea typeface="BIZ UDゴシック" panose="020B0400000000000000" pitchFamily="49" charset="-128"/>
                        </a:rPr>
                        <a:t>高度な中心拠点の整備・広域的</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公共交通網の構築</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c </a:t>
                      </a:r>
                      <a:r>
                        <a:rPr lang="ja-JP" altLang="en-US" sz="1200" dirty="0">
                          <a:latin typeface="BIZ UDゴシック" panose="020B0400000000000000" pitchFamily="49" charset="-128"/>
                          <a:ea typeface="BIZ UDゴシック" panose="020B0400000000000000" pitchFamily="49" charset="-128"/>
                        </a:rPr>
                        <a:t>高等教育・</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研究開発の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環境整備</a:t>
                      </a:r>
                      <a:endParaRPr kumimoji="1" lang="ja-JP" altLang="en-US" sz="1200" dirty="0">
                        <a:latin typeface="BIZ UDゴシック" panose="020B0400000000000000" pitchFamily="49" charset="-128"/>
                        <a:ea typeface="BIZ UDゴシック" panose="020B0400000000000000" pitchFamily="49" charset="-128"/>
                      </a:endParaRPr>
                    </a:p>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d </a:t>
                      </a:r>
                      <a:r>
                        <a:rPr lang="ja-JP" altLang="en-US" sz="1200" dirty="0">
                          <a:latin typeface="BIZ UDゴシック" panose="020B0400000000000000" pitchFamily="49" charset="-128"/>
                          <a:ea typeface="BIZ UDゴシック" panose="020B0400000000000000" pitchFamily="49" charset="-128"/>
                        </a:rPr>
                        <a:t>その他、高次の都市機能の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集積・強化に係る施策</a:t>
                      </a:r>
                      <a:endParaRPr kumimoji="1" lang="ja-JP" altLang="en-US" sz="1200" dirty="0">
                        <a:latin typeface="BIZ UDゴシック" panose="020B0400000000000000" pitchFamily="49" charset="-128"/>
                        <a:ea typeface="BIZ UDゴシック" panose="020B0400000000000000" pitchFamily="49" charset="-128"/>
                      </a:endParaRPr>
                    </a:p>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136299925"/>
                  </a:ext>
                </a:extLst>
              </a:tr>
              <a:tr h="725147">
                <a:tc rowSpan="3">
                  <a:txBody>
                    <a:bodyPr/>
                    <a:lstStyle/>
                    <a:p>
                      <a:r>
                        <a:rPr lang="ja-JP" altLang="en-US" sz="1200" b="1" dirty="0">
                          <a:latin typeface="BIZ UDゴシック" panose="020B0400000000000000" pitchFamily="49" charset="-128"/>
                          <a:ea typeface="BIZ UDゴシック" panose="020B0400000000000000" pitchFamily="49" charset="-128"/>
                        </a:rPr>
                        <a:t>ウ</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圏域全体の生活関連機能サービスの向上</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ja-JP" sz="1200" b="1" dirty="0">
                          <a:latin typeface="BIZ UDゴシック" panose="020B0400000000000000" pitchFamily="49" charset="-128"/>
                          <a:ea typeface="BIZ UDゴシック" panose="020B0400000000000000" pitchFamily="49" charset="-128"/>
                        </a:rPr>
                        <a:t>A</a:t>
                      </a:r>
                    </a:p>
                    <a:p>
                      <a:r>
                        <a:rPr lang="ja-JP" altLang="en-US" sz="1200" b="1" dirty="0">
                          <a:latin typeface="BIZ UDゴシック" panose="020B0400000000000000" pitchFamily="49" charset="-128"/>
                          <a:ea typeface="BIZ UDゴシック" panose="020B0400000000000000" pitchFamily="49" charset="-128"/>
                        </a:rPr>
                        <a:t>生活機能の強化 </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ja-JP" sz="1200" dirty="0">
                          <a:latin typeface="BIZ UDゴシック" panose="020B0400000000000000" pitchFamily="49" charset="-128"/>
                          <a:ea typeface="BIZ UDゴシック" panose="020B0400000000000000" pitchFamily="49" charset="-128"/>
                        </a:rPr>
                        <a:t>a </a:t>
                      </a:r>
                      <a:r>
                        <a:rPr lang="ja-JP" altLang="en-US" sz="1200" dirty="0">
                          <a:latin typeface="BIZ UDゴシック" panose="020B0400000000000000" pitchFamily="49" charset="-128"/>
                          <a:ea typeface="BIZ UDゴシック" panose="020B0400000000000000" pitchFamily="49" charset="-128"/>
                        </a:rPr>
                        <a:t>地域医療 </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b </a:t>
                      </a:r>
                      <a:r>
                        <a:rPr lang="ja-JP" altLang="en-US" sz="1200" dirty="0">
                          <a:latin typeface="BIZ UDゴシック" panose="020B0400000000000000" pitchFamily="49" charset="-128"/>
                          <a:ea typeface="BIZ UDゴシック" panose="020B0400000000000000" pitchFamily="49" charset="-128"/>
                        </a:rPr>
                        <a:t>介護</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c </a:t>
                      </a:r>
                      <a:r>
                        <a:rPr lang="ja-JP" altLang="en-US" sz="1200" dirty="0">
                          <a:latin typeface="BIZ UDゴシック" panose="020B0400000000000000" pitchFamily="49" charset="-128"/>
                          <a:ea typeface="BIZ UDゴシック" panose="020B0400000000000000" pitchFamily="49" charset="-128"/>
                        </a:rPr>
                        <a:t>福祉</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d </a:t>
                      </a:r>
                      <a:r>
                        <a:rPr lang="ja-JP" altLang="en-US" sz="1200" dirty="0">
                          <a:latin typeface="BIZ UDゴシック" panose="020B0400000000000000" pitchFamily="49" charset="-128"/>
                          <a:ea typeface="BIZ UDゴシック" panose="020B0400000000000000" pitchFamily="49" charset="-128"/>
                        </a:rPr>
                        <a:t>教育・文</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化・スポー </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ツ</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e </a:t>
                      </a:r>
                      <a:r>
                        <a:rPr lang="ja-JP" altLang="en-US" sz="1200" dirty="0">
                          <a:latin typeface="BIZ UDゴシック" panose="020B0400000000000000" pitchFamily="49" charset="-128"/>
                          <a:ea typeface="BIZ UDゴシック" panose="020B0400000000000000" pitchFamily="49" charset="-128"/>
                        </a:rPr>
                        <a:t>土地利用</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f </a:t>
                      </a:r>
                      <a:r>
                        <a:rPr lang="ja-JP" altLang="en-US" sz="1200" dirty="0">
                          <a:latin typeface="BIZ UDゴシック" panose="020B0400000000000000" pitchFamily="49" charset="-128"/>
                          <a:ea typeface="BIZ UDゴシック" panose="020B0400000000000000" pitchFamily="49" charset="-128"/>
                        </a:rPr>
                        <a:t>地域振興 </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g </a:t>
                      </a:r>
                      <a:r>
                        <a:rPr lang="ja-JP" altLang="en-US" sz="1200" dirty="0">
                          <a:latin typeface="BIZ UDゴシック" panose="020B0400000000000000" pitchFamily="49" charset="-128"/>
                          <a:ea typeface="BIZ UDゴシック" panose="020B0400000000000000" pitchFamily="49" charset="-128"/>
                        </a:rPr>
                        <a:t>災害対策 </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h </a:t>
                      </a:r>
                      <a:r>
                        <a:rPr lang="ja-JP" altLang="en-US" sz="1200" dirty="0">
                          <a:latin typeface="BIZ UDゴシック" panose="020B0400000000000000" pitchFamily="49" charset="-128"/>
                          <a:ea typeface="BIZ UDゴシック" panose="020B0400000000000000" pitchFamily="49" charset="-128"/>
                        </a:rPr>
                        <a:t>環境</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078790"/>
                  </a:ext>
                </a:extLst>
              </a:tr>
              <a:tr h="725147">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a:txBody>
                    <a:bodyPr/>
                    <a:lstStyle/>
                    <a:p>
                      <a:r>
                        <a:rPr lang="en-US" altLang="ja-JP" sz="1200" b="1" dirty="0">
                          <a:latin typeface="BIZ UDゴシック" panose="020B0400000000000000" pitchFamily="49" charset="-128"/>
                          <a:ea typeface="BIZ UDゴシック" panose="020B0400000000000000" pitchFamily="49" charset="-128"/>
                        </a:rPr>
                        <a:t>B</a:t>
                      </a:r>
                    </a:p>
                    <a:p>
                      <a:r>
                        <a:rPr lang="ja-JP" altLang="en-US" sz="1200" b="1" dirty="0">
                          <a:latin typeface="BIZ UDゴシック" panose="020B0400000000000000" pitchFamily="49" charset="-128"/>
                          <a:ea typeface="BIZ UDゴシック" panose="020B0400000000000000" pitchFamily="49" charset="-128"/>
                        </a:rPr>
                        <a:t>結びつきやネット ワークの強化</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a </a:t>
                      </a:r>
                      <a:r>
                        <a:rPr lang="ja-JP" altLang="en-US" sz="1200" dirty="0">
                          <a:latin typeface="BIZ UDゴシック" panose="020B0400000000000000" pitchFamily="49" charset="-128"/>
                          <a:ea typeface="BIZ UDゴシック" panose="020B0400000000000000" pitchFamily="49" charset="-128"/>
                        </a:rPr>
                        <a:t>地域公共交通</a:t>
                      </a:r>
                      <a:endParaRPr kumimoji="1" lang="ja-JP" altLang="en-US" sz="1200" dirty="0">
                        <a:latin typeface="BIZ UDゴシック" panose="020B0400000000000000" pitchFamily="49" charset="-128"/>
                        <a:ea typeface="BIZ UDゴシック" panose="020B0400000000000000" pitchFamily="49" charset="-128"/>
                      </a:endParaRPr>
                    </a:p>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b </a:t>
                      </a:r>
                      <a:r>
                        <a:rPr lang="ja-JP" altLang="en-US" sz="1200" dirty="0">
                          <a:latin typeface="BIZ UDゴシック" panose="020B0400000000000000" pitchFamily="49" charset="-128"/>
                          <a:ea typeface="BIZ UDゴシック" panose="020B0400000000000000" pitchFamily="49" charset="-128"/>
                        </a:rPr>
                        <a:t>デジタルインフラ整備 </a:t>
                      </a:r>
                      <a:endParaRPr kumimoji="1" lang="ja-JP" altLang="en-US" sz="1200" dirty="0">
                        <a:latin typeface="BIZ UDゴシック" panose="020B0400000000000000" pitchFamily="49" charset="-128"/>
                        <a:ea typeface="BIZ UDゴシック" panose="020B0400000000000000" pitchFamily="49" charset="-128"/>
                      </a:endParaRPr>
                    </a:p>
                    <a:p>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c </a:t>
                      </a:r>
                      <a:r>
                        <a:rPr lang="ja-JP" altLang="en-US" sz="1200" dirty="0">
                          <a:latin typeface="BIZ UDゴシック" panose="020B0400000000000000" pitchFamily="49" charset="-128"/>
                          <a:ea typeface="BIZ UDゴシック" panose="020B0400000000000000" pitchFamily="49" charset="-128"/>
                        </a:rPr>
                        <a:t>道路等の交</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通イン フラ</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の整備・維持</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d </a:t>
                      </a:r>
                      <a:r>
                        <a:rPr lang="ja-JP" altLang="en-US" sz="1200" dirty="0">
                          <a:latin typeface="BIZ UDゴシック" panose="020B0400000000000000" pitchFamily="49" charset="-128"/>
                          <a:ea typeface="BIZ UDゴシック" panose="020B0400000000000000" pitchFamily="49" charset="-128"/>
                        </a:rPr>
                        <a:t>地域の生産</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者や消費者</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等の連携に</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よる地産地</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消</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e </a:t>
                      </a:r>
                      <a:r>
                        <a:rPr lang="ja-JP" altLang="en-US" sz="1200" dirty="0">
                          <a:latin typeface="BIZ UDゴシック" panose="020B0400000000000000" pitchFamily="49" charset="-128"/>
                          <a:ea typeface="BIZ UDゴシック" panose="020B0400000000000000" pitchFamily="49" charset="-128"/>
                        </a:rPr>
                        <a:t>地域内外の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住民との交</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流・移住促</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進</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f </a:t>
                      </a:r>
                      <a:r>
                        <a:rPr lang="ja-JP" altLang="en-US" sz="1200" dirty="0">
                          <a:latin typeface="BIZ UDゴシック" panose="020B0400000000000000" pitchFamily="49" charset="-128"/>
                          <a:ea typeface="BIZ UDゴシック" panose="020B0400000000000000" pitchFamily="49" charset="-128"/>
                        </a:rPr>
                        <a:t>その他</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648780"/>
                  </a:ext>
                </a:extLst>
              </a:tr>
              <a:tr h="668779">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a:txBody>
                    <a:bodyPr/>
                    <a:lstStyle/>
                    <a:p>
                      <a:r>
                        <a:rPr lang="en-US" altLang="ja-JP" sz="1200" b="1" dirty="0">
                          <a:latin typeface="BIZ UDゴシック" panose="020B0400000000000000" pitchFamily="49" charset="-128"/>
                          <a:ea typeface="BIZ UDゴシック" panose="020B0400000000000000" pitchFamily="49" charset="-128"/>
                        </a:rPr>
                        <a:t>C</a:t>
                      </a:r>
                    </a:p>
                    <a:p>
                      <a:r>
                        <a:rPr lang="ja-JP" altLang="en-US" sz="1200" b="1" dirty="0">
                          <a:latin typeface="BIZ UDゴシック" panose="020B0400000000000000" pitchFamily="49" charset="-128"/>
                          <a:ea typeface="BIZ UDゴシック" panose="020B0400000000000000" pitchFamily="49" charset="-128"/>
                        </a:rPr>
                        <a:t>圏域マネジメント能力の強化</a:t>
                      </a:r>
                      <a:endParaRPr kumimoji="1" lang="ja-JP" altLang="en-US" sz="1200" b="1"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a </a:t>
                      </a:r>
                      <a:r>
                        <a:rPr lang="ja-JP" altLang="en-US" sz="1200" dirty="0">
                          <a:latin typeface="BIZ UDゴシック" panose="020B0400000000000000" pitchFamily="49" charset="-128"/>
                          <a:ea typeface="BIZ UDゴシック" panose="020B0400000000000000" pitchFamily="49" charset="-128"/>
                        </a:rPr>
                        <a:t>人材の育成（デ</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ジタル人材の育</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成を含む。）</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b </a:t>
                      </a:r>
                      <a:r>
                        <a:rPr lang="ja-JP" altLang="en-US" sz="1200" dirty="0">
                          <a:latin typeface="BIZ UDゴシック" panose="020B0400000000000000" pitchFamily="49" charset="-128"/>
                          <a:ea typeface="BIZ UDゴシック" panose="020B0400000000000000" pitchFamily="49" charset="-128"/>
                        </a:rPr>
                        <a:t>外部からの行政及び民間人材の</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確保（デジタル人材の確保 を</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含む。）</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200" dirty="0">
                          <a:latin typeface="BIZ UDゴシック" panose="020B0400000000000000" pitchFamily="49" charset="-128"/>
                          <a:ea typeface="BIZ UDゴシック" panose="020B0400000000000000" pitchFamily="49" charset="-128"/>
                        </a:rPr>
                        <a:t>c </a:t>
                      </a:r>
                      <a:r>
                        <a:rPr lang="ja-JP" altLang="en-US" sz="1200" dirty="0">
                          <a:latin typeface="BIZ UDゴシック" panose="020B0400000000000000" pitchFamily="49" charset="-128"/>
                          <a:ea typeface="BIZ UDゴシック" panose="020B0400000000000000" pitchFamily="49" charset="-128"/>
                        </a:rPr>
                        <a:t>圏域内市町</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村の職員等</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の交流</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BIZ UDゴシック" panose="020B0400000000000000" pitchFamily="49" charset="-128"/>
                          <a:ea typeface="BIZ UDゴシック" panose="020B0400000000000000" pitchFamily="49" charset="-128"/>
                        </a:rPr>
                        <a:t>d </a:t>
                      </a:r>
                      <a:r>
                        <a:rPr lang="ja-JP" altLang="en-US" sz="1200" dirty="0">
                          <a:latin typeface="BIZ UDゴシック" panose="020B0400000000000000" pitchFamily="49" charset="-128"/>
                          <a:ea typeface="BIZ UDゴシック" panose="020B0400000000000000" pitchFamily="49" charset="-128"/>
                        </a:rPr>
                        <a:t>その他</a:t>
                      </a:r>
                      <a:endParaRPr kumimoji="1" lang="ja-JP" altLang="en-US" sz="1200" dirty="0">
                        <a:latin typeface="BIZ UDゴシック" panose="020B0400000000000000" pitchFamily="49" charset="-128"/>
                        <a:ea typeface="BIZ UDゴシック" panose="020B0400000000000000" pitchFamily="49" charset="-128"/>
                      </a:endParaRPr>
                    </a:p>
                  </a:txBody>
                  <a:tcP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982835831"/>
                  </a:ext>
                </a:extLst>
              </a:tr>
            </a:tbl>
          </a:graphicData>
        </a:graphic>
      </p:graphicFrame>
      <p:sp>
        <p:nvSpPr>
          <p:cNvPr id="24" name="タイトル 23">
            <a:extLst>
              <a:ext uri="{FF2B5EF4-FFF2-40B4-BE49-F238E27FC236}">
                <a16:creationId xmlns:a16="http://schemas.microsoft.com/office/drawing/2014/main" id="{EB42AAC1-05D8-5755-F19F-E5AC80685517}"/>
              </a:ext>
            </a:extLst>
          </p:cNvPr>
          <p:cNvSpPr>
            <a:spLocks noGrp="1"/>
          </p:cNvSpPr>
          <p:nvPr>
            <p:ph type="title"/>
          </p:nvPr>
        </p:nvSpPr>
        <p:spPr/>
        <p:txBody>
          <a:bodyPr/>
          <a:lstStyle/>
          <a:p>
            <a:r>
              <a:rPr lang="ja-JP" altLang="en-US" dirty="0"/>
              <a:t>連携中枢都市圏構想の推進に向けた総務省の財政措置</a:t>
            </a:r>
          </a:p>
        </p:txBody>
      </p:sp>
      <p:sp>
        <p:nvSpPr>
          <p:cNvPr id="3" name="スライド番号プレースホルダー 2">
            <a:extLst>
              <a:ext uri="{FF2B5EF4-FFF2-40B4-BE49-F238E27FC236}">
                <a16:creationId xmlns:a16="http://schemas.microsoft.com/office/drawing/2014/main" id="{5B47E705-DACE-848C-B426-3E9A8CD0A6C4}"/>
              </a:ext>
            </a:extLst>
          </p:cNvPr>
          <p:cNvSpPr>
            <a:spLocks noGrp="1"/>
          </p:cNvSpPr>
          <p:nvPr>
            <p:ph type="sldNum" sz="quarter" idx="10"/>
          </p:nvPr>
        </p:nvSpPr>
        <p:spPr/>
        <p:txBody>
          <a:bodyPr/>
          <a:lstStyle/>
          <a:p>
            <a:fld id="{D687FDCD-7579-4A71-8560-AB57563AEE7A}" type="slidenum">
              <a:rPr kumimoji="1" lang="ja-JP" altLang="en-US" smtClean="0"/>
              <a:pPr/>
              <a:t>18</a:t>
            </a:fld>
            <a:endParaRPr kumimoji="1" lang="ja-JP" altLang="en-US" dirty="0"/>
          </a:p>
        </p:txBody>
      </p:sp>
      <p:sp>
        <p:nvSpPr>
          <p:cNvPr id="10" name="テキスト ボックス 9">
            <a:extLst>
              <a:ext uri="{FF2B5EF4-FFF2-40B4-BE49-F238E27FC236}">
                <a16:creationId xmlns:a16="http://schemas.microsoft.com/office/drawing/2014/main" id="{E93F16B6-A20E-1A5B-1194-49DFAACF7F01}"/>
              </a:ext>
            </a:extLst>
          </p:cNvPr>
          <p:cNvSpPr txBox="1"/>
          <p:nvPr/>
        </p:nvSpPr>
        <p:spPr>
          <a:xfrm>
            <a:off x="6595352" y="5452867"/>
            <a:ext cx="3103124"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　その他、各省から支援策あり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hlinkClick r:id="rId2"/>
              </a:rPr>
              <a:t>https://www.soumu.go.jp/main_content/000813721.pdf</a:t>
            </a:r>
            <a:endParaRPr lang="ja-JP" altLang="en-US" sz="12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21D162C6-265E-131B-F297-31578EF9F151}"/>
              </a:ext>
            </a:extLst>
          </p:cNvPr>
          <p:cNvSpPr txBox="1"/>
          <p:nvPr/>
        </p:nvSpPr>
        <p:spPr>
          <a:xfrm>
            <a:off x="9922213" y="778299"/>
            <a:ext cx="2269787" cy="3231654"/>
          </a:xfrm>
          <a:prstGeom prst="rect">
            <a:avLst/>
          </a:prstGeom>
          <a:noFill/>
        </p:spPr>
        <p:txBody>
          <a:bodyPr wrap="square" rtlCol="0">
            <a:spAutoFit/>
          </a:bodyPr>
          <a:lstStyle/>
          <a:p>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包括的財政措置</a:t>
            </a:r>
            <a:r>
              <a:rPr kumimoji="1" lang="en-US" altLang="ja-JP" sz="1200" b="1" dirty="0">
                <a:latin typeface="BIZ UDゴシック" panose="020B0400000000000000" pitchFamily="49" charset="-128"/>
                <a:ea typeface="BIZ UDゴシック" panose="020B0400000000000000" pitchFamily="49" charset="-128"/>
              </a:rPr>
              <a:t>】</a:t>
            </a:r>
          </a:p>
          <a:p>
            <a:r>
              <a:rPr kumimoji="1" lang="ja-JP" altLang="en-US" sz="1200" u="sng" dirty="0">
                <a:latin typeface="BIZ UDゴシック" panose="020B0400000000000000" pitchFamily="49" charset="-128"/>
                <a:ea typeface="BIZ UDゴシック" panose="020B0400000000000000" pitchFamily="49" charset="-128"/>
              </a:rPr>
              <a:t>普通交付税</a:t>
            </a:r>
            <a:endParaRPr kumimoji="1" lang="en-US" altLang="ja-JP" sz="1200" u="sng"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圏域人口に応じて算定</a:t>
            </a:r>
            <a:br>
              <a:rPr kumimoji="1" lang="en-US" altLang="ja-JP" sz="1200" dirty="0">
                <a:latin typeface="BIZ UDゴシック" panose="020B0400000000000000" pitchFamily="49" charset="-128"/>
                <a:ea typeface="BIZ UDゴシック" panose="020B0400000000000000" pitchFamily="49" charset="-128"/>
              </a:rPr>
            </a:br>
            <a:r>
              <a:rPr kumimoji="1" lang="ja-JP" altLang="en-US" sz="1200" dirty="0">
                <a:latin typeface="BIZ UDゴシック" panose="020B0400000000000000" pitchFamily="49" charset="-128"/>
                <a:ea typeface="BIZ UDゴシック" panose="020B0400000000000000" pitchFamily="49" charset="-128"/>
              </a:rPr>
              <a:t>（圏域人口</a:t>
            </a:r>
            <a:r>
              <a:rPr kumimoji="1" lang="en-US" altLang="ja-JP" sz="1200" b="1" dirty="0">
                <a:latin typeface="BIZ UDゴシック" panose="020B0400000000000000" pitchFamily="49" charset="-128"/>
                <a:ea typeface="BIZ UDゴシック" panose="020B0400000000000000" pitchFamily="49" charset="-128"/>
              </a:rPr>
              <a:t>75</a:t>
            </a:r>
            <a:r>
              <a:rPr kumimoji="1" lang="ja-JP" altLang="en-US" sz="1200" b="1" dirty="0">
                <a:latin typeface="BIZ UDゴシック" panose="020B0400000000000000" pitchFamily="49" charset="-128"/>
                <a:ea typeface="BIZ UDゴシック" panose="020B0400000000000000" pitchFamily="49" charset="-128"/>
              </a:rPr>
              <a:t>万人</a:t>
            </a:r>
            <a:r>
              <a:rPr kumimoji="1" lang="ja-JP" altLang="en-US" sz="1200" dirty="0">
                <a:latin typeface="BIZ UDゴシック" panose="020B0400000000000000" pitchFamily="49" charset="-128"/>
                <a:ea typeface="BIZ UDゴシック" panose="020B0400000000000000" pitchFamily="49" charset="-128"/>
              </a:rPr>
              <a:t>の場合、</a:t>
            </a:r>
            <a:br>
              <a:rPr kumimoji="1" lang="en-US" altLang="ja-JP" sz="1200" dirty="0">
                <a:latin typeface="BIZ UDゴシック" panose="020B0400000000000000" pitchFamily="49" charset="-128"/>
                <a:ea typeface="BIZ UDゴシック" panose="020B0400000000000000" pitchFamily="49" charset="-128"/>
              </a:rPr>
            </a:br>
            <a:r>
              <a:rPr kumimoji="1" lang="ja-JP" altLang="en-US" sz="1200" dirty="0">
                <a:latin typeface="BIZ UDゴシック" panose="020B0400000000000000" pitchFamily="49" charset="-128"/>
                <a:ea typeface="BIZ UDゴシック" panose="020B0400000000000000" pitchFamily="49" charset="-128"/>
              </a:rPr>
              <a:t>　約</a:t>
            </a:r>
            <a:r>
              <a:rPr kumimoji="1" lang="ja-JP" altLang="en-US" sz="1200" b="1" dirty="0">
                <a:latin typeface="BIZ UDゴシック" panose="020B0400000000000000" pitchFamily="49" charset="-128"/>
                <a:ea typeface="BIZ UDゴシック" panose="020B0400000000000000" pitchFamily="49" charset="-128"/>
              </a:rPr>
              <a:t>２億円</a:t>
            </a:r>
            <a:r>
              <a:rPr kumimoji="1" lang="ja-JP" altLang="en-US" sz="1200" dirty="0">
                <a:latin typeface="BIZ UDゴシック" panose="020B0400000000000000" pitchFamily="49" charset="-128"/>
                <a:ea typeface="BIZ UDゴシック" panose="020B0400000000000000" pitchFamily="49" charset="-128"/>
              </a:rPr>
              <a:t>。）</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u="sng" dirty="0">
              <a:latin typeface="BIZ UDゴシック" panose="020B0400000000000000" pitchFamily="49" charset="-128"/>
              <a:ea typeface="BIZ UDゴシック" panose="020B0400000000000000" pitchFamily="49" charset="-128"/>
            </a:endParaRPr>
          </a:p>
          <a:p>
            <a:endParaRPr kumimoji="1" lang="en-US" altLang="ja-JP" sz="1200" u="sng" dirty="0">
              <a:latin typeface="BIZ UDゴシック" panose="020B0400000000000000" pitchFamily="49" charset="-128"/>
              <a:ea typeface="BIZ UDゴシック" panose="020B0400000000000000" pitchFamily="49" charset="-128"/>
            </a:endParaRPr>
          </a:p>
          <a:p>
            <a:endParaRPr kumimoji="1" lang="en-US" altLang="ja-JP" sz="1200" u="sng" dirty="0">
              <a:latin typeface="BIZ UDゴシック" panose="020B0400000000000000" pitchFamily="49" charset="-128"/>
              <a:ea typeface="BIZ UDゴシック" panose="020B0400000000000000" pitchFamily="49" charset="-128"/>
            </a:endParaRPr>
          </a:p>
          <a:p>
            <a:r>
              <a:rPr kumimoji="1" lang="ja-JP" altLang="en-US" sz="1200" u="sng" dirty="0">
                <a:latin typeface="BIZ UDゴシック" panose="020B0400000000000000" pitchFamily="49" charset="-128"/>
                <a:ea typeface="BIZ UDゴシック" panose="020B0400000000000000" pitchFamily="49" charset="-128"/>
              </a:rPr>
              <a:t>特別交付税</a:t>
            </a:r>
            <a:endParaRPr kumimoji="1" lang="en-US" altLang="ja-JP" sz="1200" u="sng"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b="1" dirty="0">
                <a:latin typeface="BIZ UDゴシック" panose="020B0400000000000000" pitchFamily="49" charset="-128"/>
                <a:ea typeface="BIZ UDゴシック" panose="020B0400000000000000" pitchFamily="49" charset="-128"/>
              </a:rPr>
              <a:t>所要額の</a:t>
            </a:r>
            <a:r>
              <a:rPr kumimoji="1" lang="en-US" altLang="ja-JP" sz="1200" b="1" dirty="0">
                <a:latin typeface="BIZ UDゴシック" panose="020B0400000000000000" pitchFamily="49" charset="-128"/>
                <a:ea typeface="BIZ UDゴシック" panose="020B0400000000000000" pitchFamily="49" charset="-128"/>
              </a:rPr>
              <a:t>80</a:t>
            </a:r>
            <a:r>
              <a:rPr kumimoji="1" lang="ja-JP" altLang="en-US" sz="1200" b="1" dirty="0">
                <a:latin typeface="BIZ UDゴシック" panose="020B0400000000000000" pitchFamily="49" charset="-128"/>
                <a:ea typeface="BIZ UDゴシック" panose="020B0400000000000000" pitchFamily="49" charset="-128"/>
              </a:rPr>
              <a:t>％</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１市当たり年間</a:t>
            </a:r>
            <a:r>
              <a:rPr kumimoji="1" lang="en-US" altLang="ja-JP" sz="1200" b="1" dirty="0">
                <a:latin typeface="BIZ UDゴシック" panose="020B0400000000000000" pitchFamily="49" charset="-128"/>
                <a:ea typeface="BIZ UDゴシック" panose="020B0400000000000000" pitchFamily="49" charset="-128"/>
              </a:rPr>
              <a:t>1.2</a:t>
            </a:r>
            <a:r>
              <a:rPr kumimoji="1" lang="ja-JP" altLang="en-US" sz="1200" b="1" dirty="0">
                <a:latin typeface="BIZ UDゴシック" panose="020B0400000000000000" pitchFamily="49" charset="-128"/>
                <a:ea typeface="BIZ UDゴシック" panose="020B0400000000000000" pitchFamily="49" charset="-128"/>
              </a:rPr>
              <a:t>億円</a:t>
            </a:r>
            <a:r>
              <a:rPr kumimoji="1" lang="ja-JP" altLang="en-US" sz="1200" dirty="0">
                <a:latin typeface="BIZ UDゴシック" panose="020B0400000000000000" pitchFamily="49" charset="-128"/>
                <a:ea typeface="BIZ UDゴシック" panose="020B0400000000000000" pitchFamily="49" charset="-128"/>
              </a:rPr>
              <a:t>程度を基本として、圏域内の連携市町村の人口・面積及び連携市町村数から上限額を設定の上、事業費を勘案して算定。</a:t>
            </a:r>
            <a:endParaRPr kumimoji="1" lang="en-US" altLang="ja-JP" sz="1200" dirty="0">
              <a:latin typeface="BIZ UDゴシック" panose="020B0400000000000000" pitchFamily="49" charset="-128"/>
              <a:ea typeface="BIZ UDゴシック" panose="020B0400000000000000" pitchFamily="49" charset="-128"/>
            </a:endParaRPr>
          </a:p>
          <a:p>
            <a:endParaRPr kumimoji="1"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902CB0BC-B566-6122-3BE4-21047992B55A}"/>
              </a:ext>
            </a:extLst>
          </p:cNvPr>
          <p:cNvSpPr txBox="1"/>
          <p:nvPr/>
        </p:nvSpPr>
        <p:spPr>
          <a:xfrm>
            <a:off x="3492228" y="5452867"/>
            <a:ext cx="3103124" cy="1384995"/>
          </a:xfrm>
          <a:prstGeom prst="rect">
            <a:avLst/>
          </a:prstGeom>
          <a:noFill/>
        </p:spPr>
        <p:txBody>
          <a:bodyPr wrap="square" rtlCol="0">
            <a:spAutoFit/>
          </a:bodyPr>
          <a:lstStyle/>
          <a:p>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外部人材の活用に対する財政措置</a:t>
            </a:r>
            <a:r>
              <a:rPr kumimoji="1" lang="en-US" altLang="ja-JP" sz="1200" b="1" dirty="0">
                <a:latin typeface="BIZ UDゴシック" panose="020B0400000000000000" pitchFamily="49" charset="-128"/>
                <a:ea typeface="BIZ UDゴシック" panose="020B0400000000000000" pitchFamily="49" charset="-128"/>
              </a:rPr>
              <a:t>】</a:t>
            </a:r>
          </a:p>
          <a:p>
            <a:r>
              <a:rPr kumimoji="1" lang="ja-JP" altLang="en-US" sz="1200" u="sng" dirty="0">
                <a:latin typeface="BIZ UDゴシック" panose="020B0400000000000000" pitchFamily="49" charset="-128"/>
                <a:ea typeface="BIZ UDゴシック" panose="020B0400000000000000" pitchFamily="49" charset="-128"/>
              </a:rPr>
              <a:t>特別交付税</a:t>
            </a:r>
            <a:endParaRPr kumimoji="1" lang="en-US" altLang="ja-JP" sz="1200" u="sng"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圏域外から専門性を有する民間又は行政分野の人材を確保し、活用する経費に対する特別交付税措置（</a:t>
            </a:r>
            <a:r>
              <a:rPr kumimoji="1" lang="ja-JP" altLang="en-US" sz="1200" b="1" dirty="0">
                <a:latin typeface="BIZ UDゴシック" panose="020B0400000000000000" pitchFamily="49" charset="-128"/>
                <a:ea typeface="BIZ UDゴシック" panose="020B0400000000000000" pitchFamily="49" charset="-128"/>
              </a:rPr>
              <a:t>圏域構成市町村当たり年間</a:t>
            </a:r>
            <a:r>
              <a:rPr kumimoji="1" lang="en-US" altLang="ja-JP" sz="1200" b="1" dirty="0">
                <a:latin typeface="BIZ UDゴシック" panose="020B0400000000000000" pitchFamily="49" charset="-128"/>
                <a:ea typeface="BIZ UDゴシック" panose="020B0400000000000000" pitchFamily="49" charset="-128"/>
              </a:rPr>
              <a:t>700</a:t>
            </a:r>
            <a:r>
              <a:rPr kumimoji="1" lang="ja-JP" altLang="en-US" sz="1200" b="1" dirty="0">
                <a:latin typeface="BIZ UDゴシック" panose="020B0400000000000000" pitchFamily="49" charset="-128"/>
                <a:ea typeface="BIZ UDゴシック" panose="020B0400000000000000" pitchFamily="49" charset="-128"/>
              </a:rPr>
              <a:t>万円</a:t>
            </a:r>
            <a:r>
              <a:rPr kumimoji="1" lang="ja-JP" altLang="en-US" sz="1200" dirty="0">
                <a:latin typeface="BIZ UDゴシック" panose="020B0400000000000000" pitchFamily="49" charset="-128"/>
                <a:ea typeface="BIZ UDゴシック" panose="020B0400000000000000" pitchFamily="49" charset="-128"/>
              </a:rPr>
              <a:t>を上限（</a:t>
            </a:r>
            <a:r>
              <a:rPr kumimoji="1" lang="ja-JP" altLang="en-US" sz="1200" b="1" dirty="0">
                <a:latin typeface="BIZ UDゴシック" panose="020B0400000000000000" pitchFamily="49" charset="-128"/>
                <a:ea typeface="BIZ UDゴシック" panose="020B0400000000000000" pitchFamily="49" charset="-128"/>
              </a:rPr>
              <a:t>所要額の</a:t>
            </a:r>
            <a:r>
              <a:rPr kumimoji="1" lang="en-US" altLang="ja-JP" sz="1200" b="1" dirty="0">
                <a:latin typeface="BIZ UDゴシック" panose="020B0400000000000000" pitchFamily="49" charset="-128"/>
                <a:ea typeface="BIZ UDゴシック" panose="020B0400000000000000" pitchFamily="49" charset="-128"/>
              </a:rPr>
              <a:t>80</a:t>
            </a:r>
            <a:r>
              <a:rPr kumimoji="1" lang="ja-JP" altLang="en-US" sz="1200" b="1"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）とし、</a:t>
            </a:r>
            <a:r>
              <a:rPr kumimoji="1" lang="ja-JP" altLang="en-US" sz="1200" b="1" dirty="0">
                <a:latin typeface="BIZ UDゴシック" panose="020B0400000000000000" pitchFamily="49" charset="-128"/>
                <a:ea typeface="BIZ UDゴシック" panose="020B0400000000000000" pitchFamily="49" charset="-128"/>
              </a:rPr>
              <a:t>最大３年間</a:t>
            </a:r>
            <a:r>
              <a:rPr kumimoji="1" lang="ja-JP" altLang="en-US" sz="1200" dirty="0">
                <a:latin typeface="BIZ UDゴシック" panose="020B0400000000000000" pitchFamily="49" charset="-128"/>
                <a:ea typeface="BIZ UDゴシック" panose="020B0400000000000000" pitchFamily="49" charset="-128"/>
              </a:rPr>
              <a:t>の措置。）。</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1ACBFAD5-EF59-595C-361C-548691866B3C}"/>
              </a:ext>
            </a:extLst>
          </p:cNvPr>
          <p:cNvSpPr txBox="1"/>
          <p:nvPr/>
        </p:nvSpPr>
        <p:spPr>
          <a:xfrm>
            <a:off x="9922213" y="4121899"/>
            <a:ext cx="2269787" cy="2123658"/>
          </a:xfrm>
          <a:prstGeom prst="rect">
            <a:avLst/>
          </a:prstGeom>
          <a:noFill/>
        </p:spPr>
        <p:txBody>
          <a:bodyPr wrap="square" rtlCol="0">
            <a:spAutoFit/>
          </a:bodyPr>
          <a:lstStyle/>
          <a:p>
            <a:r>
              <a:rPr kumimoji="1" lang="en-US" altLang="ja-JP" sz="1200" b="1" spc="-150" dirty="0">
                <a:latin typeface="BIZ UDゴシック" panose="020B0400000000000000" pitchFamily="49" charset="-128"/>
                <a:ea typeface="BIZ UDゴシック" panose="020B0400000000000000" pitchFamily="49" charset="-128"/>
              </a:rPr>
              <a:t>【</a:t>
            </a:r>
            <a:r>
              <a:rPr kumimoji="1" lang="ja-JP" altLang="en-US" sz="1200" b="1" spc="-150" dirty="0">
                <a:latin typeface="BIZ UDゴシック" panose="020B0400000000000000" pitchFamily="49" charset="-128"/>
                <a:ea typeface="BIZ UDゴシック" panose="020B0400000000000000" pitchFamily="49" charset="-128"/>
              </a:rPr>
              <a:t>連携市町村の取組への措置</a:t>
            </a:r>
            <a:r>
              <a:rPr kumimoji="1" lang="en-US" altLang="ja-JP" sz="1200" b="1" spc="-150" dirty="0">
                <a:latin typeface="BIZ UDゴシック" panose="020B0400000000000000" pitchFamily="49" charset="-128"/>
                <a:ea typeface="BIZ UDゴシック" panose="020B0400000000000000" pitchFamily="49" charset="-128"/>
              </a:rPr>
              <a:t>】</a:t>
            </a:r>
          </a:p>
          <a:p>
            <a:r>
              <a:rPr kumimoji="1" lang="ja-JP" altLang="en-US" sz="1200" u="sng" dirty="0">
                <a:latin typeface="BIZ UDゴシック" panose="020B0400000000000000" pitchFamily="49" charset="-128"/>
                <a:ea typeface="BIZ UDゴシック" panose="020B0400000000000000" pitchFamily="49" charset="-128"/>
              </a:rPr>
              <a:t>特別交付税</a:t>
            </a:r>
            <a:endParaRPr kumimoji="1" lang="en-US" altLang="ja-JP" sz="1200" u="sng"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a:t>
            </a:r>
            <a:r>
              <a:rPr kumimoji="1" lang="ja-JP" altLang="en-US" sz="1200" b="1" dirty="0">
                <a:latin typeface="BIZ UDゴシック" panose="020B0400000000000000" pitchFamily="49" charset="-128"/>
                <a:ea typeface="BIZ UDゴシック" panose="020B0400000000000000" pitchFamily="49" charset="-128"/>
              </a:rPr>
              <a:t>所要額の</a:t>
            </a:r>
            <a:r>
              <a:rPr kumimoji="1" lang="en-US" altLang="ja-JP" sz="1200" b="1" dirty="0">
                <a:latin typeface="BIZ UDゴシック" panose="020B0400000000000000" pitchFamily="49" charset="-128"/>
                <a:ea typeface="BIZ UDゴシック" panose="020B0400000000000000" pitchFamily="49" charset="-128"/>
              </a:rPr>
              <a:t>80</a:t>
            </a:r>
            <a:r>
              <a:rPr kumimoji="1" lang="ja-JP" altLang="en-US" sz="1200" b="1" dirty="0">
                <a:latin typeface="BIZ UDゴシック" panose="020B0400000000000000" pitchFamily="49" charset="-128"/>
                <a:ea typeface="BIZ UDゴシック" panose="020B0400000000000000" pitchFamily="49" charset="-128"/>
              </a:rPr>
              <a:t>％</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「生活関連機能サービスの向上」の取組に加え、「経済成長のけん引」及び「高次都市機能の集積・強化」に資する取組に対する財政措置。</a:t>
            </a:r>
          </a:p>
          <a:p>
            <a:r>
              <a:rPr kumimoji="1" lang="ja-JP" altLang="en-US" sz="1200" b="1" dirty="0">
                <a:latin typeface="BIZ UDゴシック" panose="020B0400000000000000" pitchFamily="49" charset="-128"/>
                <a:ea typeface="BIZ UDゴシック" panose="020B0400000000000000" pitchFamily="49" charset="-128"/>
              </a:rPr>
              <a:t>１市町村当たり年間</a:t>
            </a:r>
            <a:r>
              <a:rPr kumimoji="1" lang="en-US" altLang="ja-JP" sz="1200" b="1" dirty="0">
                <a:latin typeface="BIZ UDゴシック" panose="020B0400000000000000" pitchFamily="49" charset="-128"/>
                <a:ea typeface="BIZ UDゴシック" panose="020B0400000000000000" pitchFamily="49" charset="-128"/>
              </a:rPr>
              <a:t>1,800</a:t>
            </a:r>
            <a:r>
              <a:rPr kumimoji="1" lang="ja-JP" altLang="en-US" sz="1200" b="1" dirty="0">
                <a:latin typeface="BIZ UDゴシック" panose="020B0400000000000000" pitchFamily="49" charset="-128"/>
                <a:ea typeface="BIZ UDゴシック" panose="020B0400000000000000" pitchFamily="49" charset="-128"/>
              </a:rPr>
              <a:t>万円を上限</a:t>
            </a:r>
            <a:r>
              <a:rPr kumimoji="1" lang="ja-JP" altLang="en-US" sz="1200" dirty="0">
                <a:latin typeface="BIZ UDゴシック" panose="020B0400000000000000" pitchFamily="49" charset="-128"/>
                <a:ea typeface="BIZ UDゴシック" panose="020B0400000000000000" pitchFamily="49" charset="-128"/>
              </a:rPr>
              <a:t>として、当該市町村の事業費を勘案して算定。</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0" name="二等辺三角形 19">
            <a:extLst>
              <a:ext uri="{FF2B5EF4-FFF2-40B4-BE49-F238E27FC236}">
                <a16:creationId xmlns:a16="http://schemas.microsoft.com/office/drawing/2014/main" id="{DBEBFF89-21BF-A917-7C67-633CD079A295}"/>
              </a:ext>
            </a:extLst>
          </p:cNvPr>
          <p:cNvSpPr/>
          <p:nvPr/>
        </p:nvSpPr>
        <p:spPr>
          <a:xfrm rot="5400000">
            <a:off x="9533807" y="1255572"/>
            <a:ext cx="632409" cy="144403"/>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a:extLst>
              <a:ext uri="{FF2B5EF4-FFF2-40B4-BE49-F238E27FC236}">
                <a16:creationId xmlns:a16="http://schemas.microsoft.com/office/drawing/2014/main" id="{B94FFAF9-A101-B409-6976-A9B433940EC4}"/>
              </a:ext>
            </a:extLst>
          </p:cNvPr>
          <p:cNvSpPr/>
          <p:nvPr/>
        </p:nvSpPr>
        <p:spPr>
          <a:xfrm rot="5400000">
            <a:off x="9533807" y="3007871"/>
            <a:ext cx="632409" cy="144403"/>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05D1C67C-22F0-6D09-2B78-9059E3CE2414}"/>
              </a:ext>
            </a:extLst>
          </p:cNvPr>
          <p:cNvSpPr/>
          <p:nvPr/>
        </p:nvSpPr>
        <p:spPr>
          <a:xfrm rot="10800000">
            <a:off x="4602748" y="5308464"/>
            <a:ext cx="632409" cy="144403"/>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885A1D8-B7C2-E601-140C-032E19AB93A9}"/>
              </a:ext>
            </a:extLst>
          </p:cNvPr>
          <p:cNvSpPr txBox="1"/>
          <p:nvPr/>
        </p:nvSpPr>
        <p:spPr>
          <a:xfrm>
            <a:off x="632298" y="5439654"/>
            <a:ext cx="2859931" cy="1015663"/>
          </a:xfrm>
          <a:prstGeom prst="rect">
            <a:avLst/>
          </a:prstGeom>
          <a:noFill/>
        </p:spPr>
        <p:txBody>
          <a:bodyPr wrap="square" rtlCol="0">
            <a:spAutoFit/>
          </a:bodyPr>
          <a:lstStyle/>
          <a:p>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個別の施策分野における財政措置</a:t>
            </a:r>
            <a:r>
              <a:rPr kumimoji="1" lang="en-US" altLang="ja-JP" sz="1200" b="1" dirty="0">
                <a:latin typeface="BIZ UDゴシック" panose="020B0400000000000000" pitchFamily="49" charset="-128"/>
                <a:ea typeface="BIZ UDゴシック" panose="020B0400000000000000" pitchFamily="49" charset="-128"/>
              </a:rPr>
              <a:t>】</a:t>
            </a:r>
          </a:p>
          <a:p>
            <a:pPr marL="171450" indent="-171450">
              <a:buFont typeface="Arial" panose="020B0604020202020204" pitchFamily="34" charset="0"/>
              <a:buChar char="•"/>
            </a:pPr>
            <a:r>
              <a:rPr kumimoji="1" lang="ja-JP" altLang="en-US" sz="1200" dirty="0">
                <a:latin typeface="BIZ UDゴシック" panose="020B0400000000000000" pitchFamily="49" charset="-128"/>
                <a:ea typeface="BIZ UDゴシック" panose="020B0400000000000000" pitchFamily="49" charset="-128"/>
              </a:rPr>
              <a:t>病診連携等による地域医療の確保に対する財政措置（特別交付税）</a:t>
            </a:r>
            <a:endParaRPr kumimoji="1" lang="en-US" altLang="ja-JP" sz="12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200" dirty="0">
                <a:latin typeface="BIZ UDゴシック" panose="020B0400000000000000" pitchFamily="49" charset="-128"/>
                <a:ea typeface="BIZ UDゴシック" panose="020B0400000000000000" pitchFamily="49" charset="-128"/>
              </a:rPr>
              <a:t>へき地における遠隔医療に対する財政措置の拡充（特別交付税）</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53A03F8B-352C-516F-4F61-D1675482353A}"/>
              </a:ext>
            </a:extLst>
          </p:cNvPr>
          <p:cNvSpPr txBox="1"/>
          <p:nvPr/>
        </p:nvSpPr>
        <p:spPr>
          <a:xfrm>
            <a:off x="8575040" y="6527861"/>
            <a:ext cx="2876062"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出典：総務省資料をもとに副首都推進局で作成</a:t>
            </a:r>
          </a:p>
        </p:txBody>
      </p:sp>
    </p:spTree>
    <p:extLst>
      <p:ext uri="{BB962C8B-B14F-4D97-AF65-F5344CB8AC3E}">
        <p14:creationId xmlns:p14="http://schemas.microsoft.com/office/powerpoint/2010/main" val="14158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4ED487-22C0-1FA7-4120-BA052CE69093}"/>
              </a:ext>
            </a:extLst>
          </p:cNvPr>
          <p:cNvSpPr>
            <a:spLocks noGrp="1"/>
          </p:cNvSpPr>
          <p:nvPr>
            <p:ph type="sldNum" sz="quarter" idx="12"/>
          </p:nvPr>
        </p:nvSpPr>
        <p:spPr>
          <a:xfrm>
            <a:off x="9448800" y="6384489"/>
            <a:ext cx="2743200" cy="365125"/>
          </a:xfrm>
        </p:spPr>
        <p:txBody>
          <a:bodyPr/>
          <a:lstStyle/>
          <a:p>
            <a:fld id="{50F88186-B17D-4CE3-A887-D91699CF601C}" type="slidenum">
              <a:rPr kumimoji="1" lang="ja-JP" altLang="en-US" smtClean="0"/>
              <a:t>1</a:t>
            </a:fld>
            <a:endParaRPr kumimoji="1" lang="ja-JP" altLang="en-US" dirty="0"/>
          </a:p>
        </p:txBody>
      </p:sp>
      <p:sp>
        <p:nvSpPr>
          <p:cNvPr id="4" name="テキスト ボックス 3">
            <a:extLst>
              <a:ext uri="{FF2B5EF4-FFF2-40B4-BE49-F238E27FC236}">
                <a16:creationId xmlns:a16="http://schemas.microsoft.com/office/drawing/2014/main" id="{CD15B852-9E1A-11AD-E982-BC10BF520EB8}"/>
              </a:ext>
            </a:extLst>
          </p:cNvPr>
          <p:cNvSpPr txBox="1"/>
          <p:nvPr/>
        </p:nvSpPr>
        <p:spPr>
          <a:xfrm>
            <a:off x="9516169" y="6125518"/>
            <a:ext cx="149638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(Intentionally blank)</a:t>
            </a:r>
            <a:endPar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24483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5B85E64-4E5B-F804-45F9-7B8EB3773A53}"/>
              </a:ext>
            </a:extLst>
          </p:cNvPr>
          <p:cNvSpPr>
            <a:spLocks noGrp="1"/>
          </p:cNvSpPr>
          <p:nvPr>
            <p:ph idx="1"/>
          </p:nvPr>
        </p:nvSpPr>
        <p:spPr>
          <a:xfrm>
            <a:off x="507996" y="758981"/>
            <a:ext cx="11582403" cy="1124410"/>
          </a:xfrm>
        </p:spPr>
        <p:txBody>
          <a:bodyPr/>
          <a:lstStyle/>
          <a:p>
            <a:r>
              <a:rPr lang="ja-JP" altLang="en-US" sz="1400" dirty="0"/>
              <a:t>関西広域連合は、日本で唯一の都道府県を越える広域自治体（特別地方公共団体）。</a:t>
            </a:r>
            <a:endParaRPr lang="en-US" altLang="ja-JP" sz="1400" dirty="0"/>
          </a:p>
          <a:p>
            <a:r>
              <a:rPr lang="ja-JP" altLang="en-US" sz="1400" dirty="0"/>
              <a:t>「分権型社会の実現」、「関西全体の広域行政を担う責任主体づくり」、「国の地方支分部局の事務の受け皿づくり」を目的とし、</a:t>
            </a:r>
            <a:r>
              <a:rPr lang="en-US" altLang="ja-JP" sz="1400" dirty="0"/>
              <a:t>2010</a:t>
            </a:r>
            <a:r>
              <a:rPr lang="ja-JP" altLang="en-US" sz="1400" dirty="0"/>
              <a:t>年</a:t>
            </a:r>
            <a:r>
              <a:rPr lang="en-US" altLang="ja-JP" sz="1400" dirty="0"/>
              <a:t>12</a:t>
            </a:r>
            <a:r>
              <a:rPr lang="ja-JP" altLang="en-US" sz="1400" dirty="0"/>
              <a:t>月に設立。</a:t>
            </a:r>
          </a:p>
          <a:p>
            <a:r>
              <a:rPr lang="ja-JP" altLang="en-US" sz="1400" dirty="0"/>
              <a:t>構成団体は、滋賀県、京都府、大阪府、兵庫県、奈良県、和歌山県、鳥取県、徳島県、京都市、大阪市、堺市、神戸市。</a:t>
            </a:r>
          </a:p>
        </p:txBody>
      </p:sp>
      <p:pic>
        <p:nvPicPr>
          <p:cNvPr id="16" name="図 15"/>
          <p:cNvPicPr>
            <a:picLocks noChangeAspect="1"/>
          </p:cNvPicPr>
          <p:nvPr/>
        </p:nvPicPr>
        <p:blipFill rotWithShape="1">
          <a:blip r:embed="rId2"/>
          <a:srcRect l="20512" t="26905" r="18358" b="10026"/>
          <a:stretch/>
        </p:blipFill>
        <p:spPr>
          <a:xfrm>
            <a:off x="598809" y="2428377"/>
            <a:ext cx="7370391" cy="4167483"/>
          </a:xfrm>
          <a:prstGeom prst="rect">
            <a:avLst/>
          </a:prstGeom>
        </p:spPr>
      </p:pic>
      <p:sp>
        <p:nvSpPr>
          <p:cNvPr id="8" name="テキスト ボックス 7"/>
          <p:cNvSpPr txBox="1"/>
          <p:nvPr/>
        </p:nvSpPr>
        <p:spPr>
          <a:xfrm>
            <a:off x="7969200" y="2145345"/>
            <a:ext cx="2339102" cy="276999"/>
          </a:xfrm>
          <a:prstGeom prst="rect">
            <a:avLst/>
          </a:prstGeom>
          <a:noFill/>
        </p:spPr>
        <p:txBody>
          <a:bodyPr wrap="none" rtlCol="0">
            <a:spAutoFit/>
          </a:bodyPr>
          <a:lstStyle/>
          <a:p>
            <a:r>
              <a:rPr lang="en-US" altLang="ja-JP" sz="1200" b="1" dirty="0">
                <a:solidFill>
                  <a:prstClr val="black"/>
                </a:solidFill>
                <a:latin typeface="BIZ UDゴシック" panose="020B0400000000000000" pitchFamily="49" charset="-128"/>
                <a:ea typeface="BIZ UDゴシック" panose="020B0400000000000000" pitchFamily="49" charset="-128"/>
              </a:rPr>
              <a:t>【</a:t>
            </a:r>
            <a:r>
              <a:rPr lang="ja-JP" altLang="en-US" sz="1200" b="1" dirty="0">
                <a:solidFill>
                  <a:prstClr val="black"/>
                </a:solidFill>
                <a:latin typeface="BIZ UDゴシック" panose="020B0400000000000000" pitchFamily="49" charset="-128"/>
                <a:ea typeface="BIZ UDゴシック" panose="020B0400000000000000" pitchFamily="49" charset="-128"/>
              </a:rPr>
              <a:t>各分野事務局の主な取組み</a:t>
            </a:r>
            <a:r>
              <a:rPr lang="en-US" altLang="ja-JP" sz="1200" b="1" dirty="0">
                <a:solidFill>
                  <a:prstClr val="black"/>
                </a:solidFill>
                <a:latin typeface="BIZ UDゴシック" panose="020B0400000000000000" pitchFamily="49" charset="-128"/>
                <a:ea typeface="BIZ UDゴシック" panose="020B0400000000000000" pitchFamily="49" charset="-128"/>
              </a:rPr>
              <a:t>】</a:t>
            </a:r>
            <a:endParaRPr lang="ja-JP" altLang="en-US" sz="1200" b="1" dirty="0">
              <a:solidFill>
                <a:prstClr val="black"/>
              </a:solidFill>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507996" y="2100008"/>
            <a:ext cx="2031325" cy="276999"/>
          </a:xfrm>
          <a:prstGeom prst="rect">
            <a:avLst/>
          </a:prstGeom>
          <a:noFill/>
        </p:spPr>
        <p:txBody>
          <a:bodyPr wrap="none" rtlCol="0">
            <a:spAutoFit/>
          </a:bodyPr>
          <a:lstStyle/>
          <a:p>
            <a:r>
              <a:rPr lang="en-US" altLang="ja-JP" sz="1200" b="1" dirty="0">
                <a:solidFill>
                  <a:prstClr val="black"/>
                </a:solidFill>
                <a:latin typeface="BIZ UDゴシック" panose="020B0400000000000000" pitchFamily="49" charset="-128"/>
                <a:ea typeface="BIZ UDゴシック" panose="020B0400000000000000" pitchFamily="49" charset="-128"/>
              </a:rPr>
              <a:t>【</a:t>
            </a:r>
            <a:r>
              <a:rPr lang="ja-JP" altLang="en-US" sz="1200" b="1" dirty="0">
                <a:solidFill>
                  <a:prstClr val="black"/>
                </a:solidFill>
                <a:latin typeface="BIZ UDゴシック" panose="020B0400000000000000" pitchFamily="49" charset="-128"/>
                <a:ea typeface="BIZ UDゴシック" panose="020B0400000000000000" pitchFamily="49" charset="-128"/>
              </a:rPr>
              <a:t>関西広域連合の全体像</a:t>
            </a:r>
            <a:r>
              <a:rPr lang="en-US" altLang="ja-JP" sz="1200" b="1" dirty="0">
                <a:solidFill>
                  <a:prstClr val="black"/>
                </a:solidFill>
                <a:latin typeface="BIZ UDゴシック" panose="020B0400000000000000" pitchFamily="49" charset="-128"/>
                <a:ea typeface="BIZ UDゴシック" panose="020B0400000000000000" pitchFamily="49" charset="-128"/>
              </a:rPr>
              <a:t>】</a:t>
            </a:r>
            <a:endParaRPr lang="ja-JP" altLang="en-US" sz="1200" b="1" dirty="0">
              <a:solidFill>
                <a:prstClr val="black"/>
              </a:solidFill>
              <a:latin typeface="BIZ UDゴシック" panose="020B0400000000000000" pitchFamily="49" charset="-128"/>
              <a:ea typeface="BIZ UDゴシック" panose="020B0400000000000000" pitchFamily="49" charset="-128"/>
            </a:endParaRPr>
          </a:p>
        </p:txBody>
      </p:sp>
      <p:sp>
        <p:nvSpPr>
          <p:cNvPr id="4" name="タイトル 3">
            <a:extLst>
              <a:ext uri="{FF2B5EF4-FFF2-40B4-BE49-F238E27FC236}">
                <a16:creationId xmlns:a16="http://schemas.microsoft.com/office/drawing/2014/main" id="{307F8870-B0CB-B4A0-F9D4-D62E1EE6E792}"/>
              </a:ext>
            </a:extLst>
          </p:cNvPr>
          <p:cNvSpPr>
            <a:spLocks noGrp="1"/>
          </p:cNvSpPr>
          <p:nvPr>
            <p:ph type="title"/>
          </p:nvPr>
        </p:nvSpPr>
        <p:spPr/>
        <p:txBody>
          <a:bodyPr/>
          <a:lstStyle/>
          <a:p>
            <a:r>
              <a:rPr lang="ja-JP" altLang="en-US" dirty="0"/>
              <a:t>関西広域連合</a:t>
            </a:r>
          </a:p>
        </p:txBody>
      </p:sp>
      <p:sp>
        <p:nvSpPr>
          <p:cNvPr id="2" name="スライド番号プレースホルダー 2">
            <a:extLst>
              <a:ext uri="{FF2B5EF4-FFF2-40B4-BE49-F238E27FC236}">
                <a16:creationId xmlns:a16="http://schemas.microsoft.com/office/drawing/2014/main" id="{3A023C11-E160-BC63-3B2F-D86CBE8D8F43}"/>
              </a:ext>
            </a:extLst>
          </p:cNvPr>
          <p:cNvSpPr>
            <a:spLocks noGrp="1"/>
          </p:cNvSpPr>
          <p:nvPr>
            <p:ph type="sldNum" sz="quarter" idx="10"/>
          </p:nvPr>
        </p:nvSpPr>
        <p:spPr>
          <a:xfrm>
            <a:off x="9448800" y="6342499"/>
            <a:ext cx="2743200" cy="365125"/>
          </a:xfrm>
        </p:spPr>
        <p:txBody>
          <a:bodyPr/>
          <a:lstStyle/>
          <a:p>
            <a:fld id="{D687FDCD-7579-4A71-8560-AB57563AEE7A}" type="slidenum">
              <a:rPr kumimoji="1" lang="ja-JP" altLang="en-US" smtClean="0"/>
              <a:pPr/>
              <a:t>19</a:t>
            </a:fld>
            <a:endParaRPr kumimoji="1" lang="ja-JP" altLang="en-US" dirty="0"/>
          </a:p>
        </p:txBody>
      </p:sp>
      <p:sp>
        <p:nvSpPr>
          <p:cNvPr id="18" name="角丸四角形 17"/>
          <p:cNvSpPr/>
          <p:nvPr/>
        </p:nvSpPr>
        <p:spPr>
          <a:xfrm>
            <a:off x="8096200" y="2578235"/>
            <a:ext cx="4070399" cy="4147289"/>
          </a:xfrm>
          <a:prstGeom prst="roundRect">
            <a:avLst>
              <a:gd name="adj" fmla="val 0"/>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nchorCtr="0">
            <a:spAutoFit/>
          </a:bodyPr>
          <a:lstStyle/>
          <a:p>
            <a:endParaRPr lang="en-US" altLang="ja-JP" sz="105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・広域防災局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大規模災害に対応した災害物資供給の円滑化、防災分野</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の人材育成など</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・広域観光・文化・スポーツ振興局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広域観光の展開、関西文化振興、スポーツツーリズム先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進地域関西の実現など</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・広域産業振興局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イノベーションの創出に向けた環境整備、オール関西に</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よる企業の成長支援など</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・広域医療局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ドクターヘリによる広域救急医療連携など</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・広域環境保全局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地球温暖化や生物多様性の保全など環境問題の府県域</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を越えた連携など</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・広域職員研修局</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広域的な視点を持つ職員を養成するための研修実施など</a:t>
            </a:r>
          </a:p>
          <a:p>
            <a:endParaRPr lang="ja-JP" altLang="en-US" sz="1100" dirty="0">
              <a:solidFill>
                <a:prstClr val="black"/>
              </a:solidFill>
              <a:latin typeface="BIZ UDゴシック" panose="020B0400000000000000" pitchFamily="49" charset="-128"/>
              <a:ea typeface="BIZ UDゴシック" panose="020B0400000000000000" pitchFamily="49" charset="-128"/>
            </a:endParaRPr>
          </a:p>
          <a:p>
            <a:endParaRPr lang="ja-JP"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3" name="角丸四角形 21">
            <a:extLst>
              <a:ext uri="{FF2B5EF4-FFF2-40B4-BE49-F238E27FC236}">
                <a16:creationId xmlns:a16="http://schemas.microsoft.com/office/drawing/2014/main" id="{63E3BD74-3C21-11AF-9326-3C1C7A12A289}"/>
              </a:ext>
            </a:extLst>
          </p:cNvPr>
          <p:cNvSpPr/>
          <p:nvPr/>
        </p:nvSpPr>
        <p:spPr>
          <a:xfrm>
            <a:off x="4095801" y="6525061"/>
            <a:ext cx="4274820" cy="255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BIZ UDゴシック" panose="020B0400000000000000" pitchFamily="49" charset="-128"/>
                <a:ea typeface="BIZ UDゴシック" panose="020B0400000000000000" pitchFamily="49" charset="-128"/>
              </a:rPr>
              <a:t>出典</a:t>
            </a:r>
            <a:r>
              <a:rPr lang="en-US" altLang="ja-JP" sz="1000" dirty="0">
                <a:solidFill>
                  <a:schemeClr val="tx1"/>
                </a:solidFill>
                <a:latin typeface="BIZ UDゴシック" panose="020B0400000000000000" pitchFamily="49" charset="-128"/>
                <a:ea typeface="BIZ UDゴシック" panose="020B0400000000000000" pitchFamily="49" charset="-128"/>
              </a:rPr>
              <a:t>:</a:t>
            </a:r>
            <a:r>
              <a:rPr lang="ja-JP" altLang="en-US" sz="1000" dirty="0">
                <a:solidFill>
                  <a:schemeClr val="tx1"/>
                </a:solidFill>
                <a:latin typeface="BIZ UDゴシック" panose="020B0400000000000000" pitchFamily="49" charset="-128"/>
                <a:ea typeface="BIZ UDゴシック" panose="020B0400000000000000" pitchFamily="49" charset="-128"/>
              </a:rPr>
              <a:t>関西広域連合ホームページをもとに副首都推進局で作成</a:t>
            </a:r>
          </a:p>
        </p:txBody>
      </p:sp>
    </p:spTree>
    <p:extLst>
      <p:ext uri="{BB962C8B-B14F-4D97-AF65-F5344CB8AC3E}">
        <p14:creationId xmlns:p14="http://schemas.microsoft.com/office/powerpoint/2010/main" val="10135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タイトル 124">
            <a:extLst>
              <a:ext uri="{FF2B5EF4-FFF2-40B4-BE49-F238E27FC236}">
                <a16:creationId xmlns:a16="http://schemas.microsoft.com/office/drawing/2014/main" id="{FADA592F-8450-9A78-88F4-120A4B9FD6BB}"/>
              </a:ext>
            </a:extLst>
          </p:cNvPr>
          <p:cNvSpPr>
            <a:spLocks noGrp="1"/>
          </p:cNvSpPr>
          <p:nvPr>
            <p:ph type="title"/>
          </p:nvPr>
        </p:nvSpPr>
        <p:spPr/>
        <p:txBody>
          <a:bodyPr/>
          <a:lstStyle/>
          <a:p>
            <a:r>
              <a:rPr lang="ja-JP" altLang="en-US" dirty="0"/>
              <a:t>イギリスの「合同行政機構」の仕組み</a:t>
            </a:r>
          </a:p>
        </p:txBody>
      </p:sp>
      <p:sp>
        <p:nvSpPr>
          <p:cNvPr id="4" name="スライド番号プレースホルダー 3">
            <a:extLst>
              <a:ext uri="{FF2B5EF4-FFF2-40B4-BE49-F238E27FC236}">
                <a16:creationId xmlns:a16="http://schemas.microsoft.com/office/drawing/2014/main" id="{C2BE0FC7-508F-8B3D-A7E2-5E95B6FBAEF9}"/>
              </a:ext>
            </a:extLst>
          </p:cNvPr>
          <p:cNvSpPr>
            <a:spLocks noGrp="1"/>
          </p:cNvSpPr>
          <p:nvPr>
            <p:ph type="sldNum" sz="quarter" idx="10"/>
          </p:nvPr>
        </p:nvSpPr>
        <p:spPr/>
        <p:txBody>
          <a:bodyPr/>
          <a:lstStyle/>
          <a:p>
            <a:fld id="{50F88186-B17D-4CE3-A887-D91699CF601C}" type="slidenum">
              <a:rPr kumimoji="1" lang="ja-JP" altLang="en-US" smtClean="0"/>
              <a:pPr/>
              <a:t>20</a:t>
            </a:fld>
            <a:endParaRPr kumimoji="1" lang="ja-JP" altLang="en-US" dirty="0"/>
          </a:p>
        </p:txBody>
      </p:sp>
      <p:sp>
        <p:nvSpPr>
          <p:cNvPr id="6" name="正方形/長方形 5">
            <a:extLst>
              <a:ext uri="{FF2B5EF4-FFF2-40B4-BE49-F238E27FC236}">
                <a16:creationId xmlns:a16="http://schemas.microsoft.com/office/drawing/2014/main" id="{55680ADE-5E0E-12CD-F965-BD02D6991F40}"/>
              </a:ext>
            </a:extLst>
          </p:cNvPr>
          <p:cNvSpPr/>
          <p:nvPr/>
        </p:nvSpPr>
        <p:spPr>
          <a:xfrm>
            <a:off x="52715" y="1172184"/>
            <a:ext cx="4524330" cy="4229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endParaRPr kumimoji="1" lang="ja-JP" altLang="en-US" sz="1890">
              <a:solidFill>
                <a:prstClr val="white"/>
              </a:solidFill>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DC920E53-9551-FE46-9F22-138A204053D3}"/>
              </a:ext>
            </a:extLst>
          </p:cNvPr>
          <p:cNvGrpSpPr/>
          <p:nvPr/>
        </p:nvGrpSpPr>
        <p:grpSpPr>
          <a:xfrm>
            <a:off x="188483" y="1262578"/>
            <a:ext cx="4558566" cy="4397914"/>
            <a:chOff x="7360614" y="319350"/>
            <a:chExt cx="4558566" cy="4397914"/>
          </a:xfrm>
        </p:grpSpPr>
        <p:grpSp>
          <p:nvGrpSpPr>
            <p:cNvPr id="15" name="グループ化 14">
              <a:extLst>
                <a:ext uri="{FF2B5EF4-FFF2-40B4-BE49-F238E27FC236}">
                  <a16:creationId xmlns:a16="http://schemas.microsoft.com/office/drawing/2014/main" id="{B0CBD2EF-BAB1-59A1-E88D-8D9BD78BDC29}"/>
                </a:ext>
              </a:extLst>
            </p:cNvPr>
            <p:cNvGrpSpPr/>
            <p:nvPr/>
          </p:nvGrpSpPr>
          <p:grpSpPr>
            <a:xfrm>
              <a:off x="7375377" y="700281"/>
              <a:ext cx="4543803" cy="3980613"/>
              <a:chOff x="4743406" y="1417112"/>
              <a:chExt cx="4328386" cy="3791896"/>
            </a:xfrm>
          </p:grpSpPr>
          <p:grpSp>
            <p:nvGrpSpPr>
              <p:cNvPr id="19" name="グループ化 18">
                <a:extLst>
                  <a:ext uri="{FF2B5EF4-FFF2-40B4-BE49-F238E27FC236}">
                    <a16:creationId xmlns:a16="http://schemas.microsoft.com/office/drawing/2014/main" id="{FF19B6C7-8830-68D0-2CC7-5C5E897C7EA7}"/>
                  </a:ext>
                </a:extLst>
              </p:cNvPr>
              <p:cNvGrpSpPr/>
              <p:nvPr/>
            </p:nvGrpSpPr>
            <p:grpSpPr>
              <a:xfrm>
                <a:off x="4760186" y="1417112"/>
                <a:ext cx="4245754" cy="3791896"/>
                <a:chOff x="4742887" y="1417112"/>
                <a:chExt cx="4245754" cy="3791896"/>
              </a:xfrm>
            </p:grpSpPr>
            <p:sp>
              <p:nvSpPr>
                <p:cNvPr id="30" name="角丸四角形 91">
                  <a:extLst>
                    <a:ext uri="{FF2B5EF4-FFF2-40B4-BE49-F238E27FC236}">
                      <a16:creationId xmlns:a16="http://schemas.microsoft.com/office/drawing/2014/main" id="{F4781813-7B4C-5D7F-1F6C-06FAC9D1A2D1}"/>
                    </a:ext>
                  </a:extLst>
                </p:cNvPr>
                <p:cNvSpPr/>
                <p:nvPr/>
              </p:nvSpPr>
              <p:spPr>
                <a:xfrm>
                  <a:off x="6050798" y="1514144"/>
                  <a:ext cx="2937843" cy="732963"/>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79969"/>
                  <a:endParaRPr kumimoji="1" lang="ja-JP" altLang="en-US" sz="1400">
                    <a:solidFill>
                      <a:prstClr val="black"/>
                    </a:solidFill>
                    <a:latin typeface="BIZ UDゴシック" panose="020B0400000000000000" pitchFamily="49" charset="-128"/>
                    <a:ea typeface="BIZ UDゴシック" panose="020B0400000000000000" pitchFamily="49" charset="-128"/>
                  </a:endParaRPr>
                </a:p>
              </p:txBody>
            </p:sp>
            <p:sp>
              <p:nvSpPr>
                <p:cNvPr id="224" name="角丸四角形 92">
                  <a:extLst>
                    <a:ext uri="{FF2B5EF4-FFF2-40B4-BE49-F238E27FC236}">
                      <a16:creationId xmlns:a16="http://schemas.microsoft.com/office/drawing/2014/main" id="{8CE067DB-0CAF-C7C2-6CE9-10C1F9861E35}"/>
                    </a:ext>
                  </a:extLst>
                </p:cNvPr>
                <p:cNvSpPr/>
                <p:nvPr/>
              </p:nvSpPr>
              <p:spPr>
                <a:xfrm>
                  <a:off x="4830701" y="3905694"/>
                  <a:ext cx="1273396" cy="1296498"/>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79969"/>
                  <a:endParaRPr kumimoji="1" lang="ja-JP" altLang="en-US" sz="1400">
                    <a:solidFill>
                      <a:prstClr val="black"/>
                    </a:solidFill>
                    <a:latin typeface="BIZ UDゴシック" panose="020B0400000000000000" pitchFamily="49" charset="-128"/>
                    <a:ea typeface="BIZ UDゴシック" panose="020B0400000000000000" pitchFamily="49" charset="-128"/>
                  </a:endParaRPr>
                </a:p>
              </p:txBody>
            </p:sp>
            <p:sp>
              <p:nvSpPr>
                <p:cNvPr id="225" name="角丸四角形 93">
                  <a:extLst>
                    <a:ext uri="{FF2B5EF4-FFF2-40B4-BE49-F238E27FC236}">
                      <a16:creationId xmlns:a16="http://schemas.microsoft.com/office/drawing/2014/main" id="{EAEF4255-DFE7-50F6-AC97-B50B1E933B82}"/>
                    </a:ext>
                  </a:extLst>
                </p:cNvPr>
                <p:cNvSpPr/>
                <p:nvPr/>
              </p:nvSpPr>
              <p:spPr>
                <a:xfrm>
                  <a:off x="6774246" y="1417112"/>
                  <a:ext cx="2043178" cy="274321"/>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479969"/>
                  <a:r>
                    <a:rPr lang="ja-JP" altLang="en-US" sz="1100" b="1" dirty="0">
                      <a:solidFill>
                        <a:prstClr val="white"/>
                      </a:solidFill>
                      <a:latin typeface="BIZ UDゴシック" panose="020B0400000000000000" pitchFamily="49" charset="-128"/>
                      <a:ea typeface="BIZ UDゴシック" panose="020B0400000000000000" pitchFamily="49" charset="-128"/>
                    </a:rPr>
                    <a:t>中央政府</a:t>
                  </a:r>
                  <a:endParaRPr kumimoji="1" lang="ja-JP" altLang="en-US" sz="1100" b="1" dirty="0">
                    <a:solidFill>
                      <a:prstClr val="white"/>
                    </a:solidFill>
                    <a:latin typeface="BIZ UDゴシック" panose="020B0400000000000000" pitchFamily="49" charset="-128"/>
                    <a:ea typeface="BIZ UDゴシック" panose="020B0400000000000000" pitchFamily="49" charset="-128"/>
                  </a:endParaRPr>
                </a:p>
              </p:txBody>
            </p:sp>
            <p:sp>
              <p:nvSpPr>
                <p:cNvPr id="226" name="角丸四角形 95">
                  <a:extLst>
                    <a:ext uri="{FF2B5EF4-FFF2-40B4-BE49-F238E27FC236}">
                      <a16:creationId xmlns:a16="http://schemas.microsoft.com/office/drawing/2014/main" id="{CE56FD76-7315-82E7-4123-16597DA3E593}"/>
                    </a:ext>
                  </a:extLst>
                </p:cNvPr>
                <p:cNvSpPr/>
                <p:nvPr/>
              </p:nvSpPr>
              <p:spPr>
                <a:xfrm>
                  <a:off x="4918440" y="3669054"/>
                  <a:ext cx="1068918" cy="467093"/>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79969"/>
                  <a:r>
                    <a:rPr kumimoji="1" lang="ja-JP" altLang="en-US" sz="1050" b="1" dirty="0">
                      <a:solidFill>
                        <a:prstClr val="white"/>
                      </a:solidFill>
                      <a:latin typeface="BIZ UDゴシック" panose="020B0400000000000000" pitchFamily="49" charset="-128"/>
                      <a:ea typeface="BIZ UDゴシック" panose="020B0400000000000000" pitchFamily="49" charset="-128"/>
                    </a:rPr>
                    <a:t>グレーター</a:t>
                  </a:r>
                  <a:endParaRPr kumimoji="1" lang="en-US" altLang="ja-JP" sz="1050" b="1" dirty="0">
                    <a:solidFill>
                      <a:prstClr val="white"/>
                    </a:solidFill>
                    <a:latin typeface="BIZ UDゴシック" panose="020B0400000000000000" pitchFamily="49" charset="-128"/>
                    <a:ea typeface="BIZ UDゴシック" panose="020B0400000000000000" pitchFamily="49" charset="-128"/>
                  </a:endParaRPr>
                </a:p>
                <a:p>
                  <a:pPr algn="ctr" defTabSz="479969"/>
                  <a:r>
                    <a:rPr kumimoji="1" lang="ja-JP" altLang="en-US" sz="1050" b="1" dirty="0">
                      <a:solidFill>
                        <a:prstClr val="white"/>
                      </a:solidFill>
                      <a:latin typeface="BIZ UDゴシック" panose="020B0400000000000000" pitchFamily="49" charset="-128"/>
                      <a:ea typeface="BIZ UDゴシック" panose="020B0400000000000000" pitchFamily="49" charset="-128"/>
                    </a:rPr>
                    <a:t>マンチェスター</a:t>
                  </a:r>
                </a:p>
              </p:txBody>
            </p:sp>
            <p:sp>
              <p:nvSpPr>
                <p:cNvPr id="228" name="角丸四角形 96">
                  <a:extLst>
                    <a:ext uri="{FF2B5EF4-FFF2-40B4-BE49-F238E27FC236}">
                      <a16:creationId xmlns:a16="http://schemas.microsoft.com/office/drawing/2014/main" id="{58EA9045-F96B-43DE-AC3C-667DC190C175}"/>
                    </a:ext>
                  </a:extLst>
                </p:cNvPr>
                <p:cNvSpPr/>
                <p:nvPr/>
              </p:nvSpPr>
              <p:spPr>
                <a:xfrm>
                  <a:off x="7092421" y="3746461"/>
                  <a:ext cx="1406829" cy="385378"/>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479969"/>
                  <a:r>
                    <a:rPr lang="en-US" altLang="ja-JP" sz="1100" b="1" dirty="0">
                      <a:solidFill>
                        <a:prstClr val="white"/>
                      </a:solidFill>
                      <a:latin typeface="BIZ UDゴシック" panose="020B0400000000000000" pitchFamily="49" charset="-128"/>
                      <a:ea typeface="BIZ UDゴシック" panose="020B0400000000000000" pitchFamily="49" charset="-128"/>
                    </a:rPr>
                    <a:t>LEP</a:t>
                  </a:r>
                </a:p>
              </p:txBody>
            </p:sp>
            <p:sp>
              <p:nvSpPr>
                <p:cNvPr id="230" name="角丸四角形 97">
                  <a:extLst>
                    <a:ext uri="{FF2B5EF4-FFF2-40B4-BE49-F238E27FC236}">
                      <a16:creationId xmlns:a16="http://schemas.microsoft.com/office/drawing/2014/main" id="{42AEACBD-4FD8-B551-76D1-46ED16769301}"/>
                    </a:ext>
                  </a:extLst>
                </p:cNvPr>
                <p:cNvSpPr/>
                <p:nvPr/>
              </p:nvSpPr>
              <p:spPr>
                <a:xfrm>
                  <a:off x="4880728" y="4200866"/>
                  <a:ext cx="1144342" cy="541392"/>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37792" tIns="37792" rIns="37792" bIns="37792" rtlCol="0" anchor="ctr"/>
                <a:lstStyle/>
                <a:p>
                  <a:pPr algn="ctr" defTabSz="479969"/>
                  <a:r>
                    <a:rPr kumimoji="1" lang="ja-JP" altLang="en-US" sz="1000" dirty="0">
                      <a:solidFill>
                        <a:prstClr val="black"/>
                      </a:solidFill>
                      <a:latin typeface="BIZ UDゴシック" panose="020B0400000000000000" pitchFamily="49" charset="-128"/>
                      <a:ea typeface="BIZ UDゴシック" panose="020B0400000000000000" pitchFamily="49" charset="-128"/>
                    </a:rPr>
                    <a:t>マンチェスター市</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algn="ctr" defTabSz="479969"/>
                  <a:r>
                    <a:rPr kumimoji="1" lang="ja-JP" altLang="en-US" sz="1000" dirty="0">
                      <a:solidFill>
                        <a:prstClr val="black"/>
                      </a:solidFill>
                      <a:latin typeface="BIZ UDゴシック" panose="020B0400000000000000" pitchFamily="49" charset="-128"/>
                      <a:ea typeface="BIZ UDゴシック" panose="020B0400000000000000" pitchFamily="49" charset="-128"/>
                    </a:rPr>
                    <a:t>ほか</a:t>
                  </a:r>
                  <a:r>
                    <a:rPr kumimoji="1" lang="en-US" altLang="ja-JP" sz="1000" dirty="0">
                      <a:solidFill>
                        <a:prstClr val="black"/>
                      </a:solidFill>
                      <a:latin typeface="BIZ UDゴシック" panose="020B0400000000000000" pitchFamily="49" charset="-128"/>
                      <a:ea typeface="BIZ UDゴシック" panose="020B0400000000000000" pitchFamily="49" charset="-128"/>
                    </a:rPr>
                    <a:t>10</a:t>
                  </a:r>
                  <a:r>
                    <a:rPr kumimoji="1" lang="ja-JP" altLang="en-US" sz="1000" dirty="0">
                      <a:solidFill>
                        <a:prstClr val="black"/>
                      </a:solidFill>
                      <a:latin typeface="BIZ UDゴシック" panose="020B0400000000000000" pitchFamily="49" charset="-128"/>
                      <a:ea typeface="BIZ UDゴシック" panose="020B0400000000000000" pitchFamily="49" charset="-128"/>
                    </a:rPr>
                    <a:t>市</a:t>
                  </a:r>
                  <a:endParaRPr kumimoji="1" lang="en-US" altLang="ja-JP" sz="1000" dirty="0">
                    <a:solidFill>
                      <a:prstClr val="black"/>
                    </a:solidFill>
                    <a:latin typeface="BIZ UDゴシック" panose="020B0400000000000000" pitchFamily="49" charset="-128"/>
                    <a:ea typeface="BIZ UDゴシック" panose="020B0400000000000000" pitchFamily="49" charset="-128"/>
                  </a:endParaRPr>
                </a:p>
                <a:p>
                  <a:pPr algn="ctr" defTabSz="479969"/>
                  <a:r>
                    <a:rPr kumimoji="1" lang="ja-JP" altLang="en-US" sz="700" dirty="0">
                      <a:solidFill>
                        <a:prstClr val="black"/>
                      </a:solidFill>
                      <a:latin typeface="BIZ UDゴシック" panose="020B0400000000000000" pitchFamily="49" charset="-128"/>
                      <a:ea typeface="BIZ UDゴシック" panose="020B0400000000000000" pitchFamily="49" charset="-128"/>
                    </a:rPr>
                    <a:t>（構成市間は対等）</a:t>
                  </a:r>
                </a:p>
              </p:txBody>
            </p:sp>
            <p:grpSp>
              <p:nvGrpSpPr>
                <p:cNvPr id="238" name="グループ化 237">
                  <a:extLst>
                    <a:ext uri="{FF2B5EF4-FFF2-40B4-BE49-F238E27FC236}">
                      <a16:creationId xmlns:a16="http://schemas.microsoft.com/office/drawing/2014/main" id="{DAFF3B2E-1443-C6F7-3742-192F7D99CCB6}"/>
                    </a:ext>
                  </a:extLst>
                </p:cNvPr>
                <p:cNvGrpSpPr/>
                <p:nvPr/>
              </p:nvGrpSpPr>
              <p:grpSpPr>
                <a:xfrm>
                  <a:off x="5343240" y="1887229"/>
                  <a:ext cx="707558" cy="1795490"/>
                  <a:chOff x="660524" y="1162488"/>
                  <a:chExt cx="866795" cy="1695256"/>
                </a:xfrm>
              </p:grpSpPr>
              <p:cxnSp>
                <p:nvCxnSpPr>
                  <p:cNvPr id="34" name="直線矢印コネクタ 33">
                    <a:extLst>
                      <a:ext uri="{FF2B5EF4-FFF2-40B4-BE49-F238E27FC236}">
                        <a16:creationId xmlns:a16="http://schemas.microsoft.com/office/drawing/2014/main" id="{D83E4A27-087A-7DA5-F428-39B3E6E44B57}"/>
                      </a:ext>
                    </a:extLst>
                  </p:cNvPr>
                  <p:cNvCxnSpPr/>
                  <p:nvPr/>
                </p:nvCxnSpPr>
                <p:spPr>
                  <a:xfrm>
                    <a:off x="666539" y="1170844"/>
                    <a:ext cx="8607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97A6A6C2-A0F3-51E2-5E49-3BDFF4476929}"/>
                      </a:ext>
                    </a:extLst>
                  </p:cNvPr>
                  <p:cNvCxnSpPr/>
                  <p:nvPr/>
                </p:nvCxnSpPr>
                <p:spPr>
                  <a:xfrm>
                    <a:off x="660524" y="1162488"/>
                    <a:ext cx="890" cy="1695256"/>
                  </a:xfrm>
                  <a:prstGeom prst="line">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239" name="正方形/長方形 238">
                  <a:extLst>
                    <a:ext uri="{FF2B5EF4-FFF2-40B4-BE49-F238E27FC236}">
                      <a16:creationId xmlns:a16="http://schemas.microsoft.com/office/drawing/2014/main" id="{1BBE0570-BE3E-D54A-BD34-C5C917247224}"/>
                    </a:ext>
                  </a:extLst>
                </p:cNvPr>
                <p:cNvSpPr/>
                <p:nvPr/>
              </p:nvSpPr>
              <p:spPr>
                <a:xfrm>
                  <a:off x="4897304" y="2834347"/>
                  <a:ext cx="890941" cy="3864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Devolution</a:t>
                  </a:r>
                </a:p>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Deal</a:t>
                  </a:r>
                  <a:endParaRPr kumimoji="1" lang="ja-JP" altLang="en-US" sz="1000" dirty="0">
                    <a:solidFill>
                      <a:prstClr val="black"/>
                    </a:solidFill>
                    <a:latin typeface="BIZ UDゴシック" panose="020B0400000000000000" pitchFamily="49" charset="-128"/>
                    <a:ea typeface="BIZ UDゴシック" panose="020B0400000000000000" pitchFamily="49" charset="-128"/>
                  </a:endParaRPr>
                </a:p>
              </p:txBody>
            </p:sp>
            <p:cxnSp>
              <p:nvCxnSpPr>
                <p:cNvPr id="240" name="直線矢印コネクタ 239">
                  <a:extLst>
                    <a:ext uri="{FF2B5EF4-FFF2-40B4-BE49-F238E27FC236}">
                      <a16:creationId xmlns:a16="http://schemas.microsoft.com/office/drawing/2014/main" id="{E2C8BAEC-8659-D511-4711-26624D99815F}"/>
                    </a:ext>
                  </a:extLst>
                </p:cNvPr>
                <p:cNvCxnSpPr/>
                <p:nvPr/>
              </p:nvCxnSpPr>
              <p:spPr>
                <a:xfrm flipH="1">
                  <a:off x="7624937" y="2238744"/>
                  <a:ext cx="6396" cy="1507717"/>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41" name="正方形/長方形 240">
                  <a:extLst>
                    <a:ext uri="{FF2B5EF4-FFF2-40B4-BE49-F238E27FC236}">
                      <a16:creationId xmlns:a16="http://schemas.microsoft.com/office/drawing/2014/main" id="{38453B7C-9B39-0828-A772-D63F70D86A63}"/>
                    </a:ext>
                  </a:extLst>
                </p:cNvPr>
                <p:cNvSpPr/>
                <p:nvPr/>
              </p:nvSpPr>
              <p:spPr>
                <a:xfrm>
                  <a:off x="7318172" y="2832971"/>
                  <a:ext cx="623032" cy="3864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Growth</a:t>
                  </a:r>
                </a:p>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Deal</a:t>
                  </a:r>
                  <a:endParaRPr kumimoji="1" lang="ja-JP" altLang="en-US" sz="1000" dirty="0">
                    <a:solidFill>
                      <a:prstClr val="black"/>
                    </a:solidFill>
                    <a:latin typeface="BIZ UDゴシック" panose="020B0400000000000000" pitchFamily="49" charset="-128"/>
                    <a:ea typeface="BIZ UDゴシック" panose="020B0400000000000000" pitchFamily="49" charset="-128"/>
                  </a:endParaRPr>
                </a:p>
              </p:txBody>
            </p:sp>
            <p:cxnSp>
              <p:nvCxnSpPr>
                <p:cNvPr id="242" name="直線矢印コネクタ 241">
                  <a:extLst>
                    <a:ext uri="{FF2B5EF4-FFF2-40B4-BE49-F238E27FC236}">
                      <a16:creationId xmlns:a16="http://schemas.microsoft.com/office/drawing/2014/main" id="{C5D70504-955F-B591-9796-EA19CA441951}"/>
                    </a:ext>
                  </a:extLst>
                </p:cNvPr>
                <p:cNvCxnSpPr/>
                <p:nvPr/>
              </p:nvCxnSpPr>
              <p:spPr>
                <a:xfrm flipH="1">
                  <a:off x="5975759" y="2240553"/>
                  <a:ext cx="1016474" cy="1984686"/>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43" name="正方形/長方形 242">
                  <a:extLst>
                    <a:ext uri="{FF2B5EF4-FFF2-40B4-BE49-F238E27FC236}">
                      <a16:creationId xmlns:a16="http://schemas.microsoft.com/office/drawing/2014/main" id="{DF41B7E5-C67E-3656-F7DB-640A95813A36}"/>
                    </a:ext>
                  </a:extLst>
                </p:cNvPr>
                <p:cNvSpPr/>
                <p:nvPr/>
              </p:nvSpPr>
              <p:spPr>
                <a:xfrm>
                  <a:off x="6509467" y="2825713"/>
                  <a:ext cx="477119" cy="3864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City</a:t>
                  </a:r>
                </a:p>
                <a:p>
                  <a:pPr algn="ctr" defTabSz="479969"/>
                  <a:r>
                    <a:rPr kumimoji="1" lang="en-US" altLang="ja-JP" sz="1000" dirty="0">
                      <a:solidFill>
                        <a:prstClr val="black"/>
                      </a:solidFill>
                      <a:latin typeface="BIZ UDゴシック" panose="020B0400000000000000" pitchFamily="49" charset="-128"/>
                      <a:ea typeface="BIZ UDゴシック" panose="020B0400000000000000" pitchFamily="49" charset="-128"/>
                    </a:rPr>
                    <a:t>Deal</a:t>
                  </a:r>
                  <a:endParaRPr kumimoji="1" lang="ja-JP" altLang="en-US" sz="1000" dirty="0">
                    <a:solidFill>
                      <a:prstClr val="black"/>
                    </a:solidFill>
                    <a:latin typeface="BIZ UDゴシック" panose="020B0400000000000000" pitchFamily="49" charset="-128"/>
                    <a:ea typeface="BIZ UDゴシック" panose="020B0400000000000000" pitchFamily="49" charset="-128"/>
                  </a:endParaRPr>
                </a:p>
              </p:txBody>
            </p:sp>
            <p:cxnSp>
              <p:nvCxnSpPr>
                <p:cNvPr id="244" name="直線矢印コネクタ 243">
                  <a:extLst>
                    <a:ext uri="{FF2B5EF4-FFF2-40B4-BE49-F238E27FC236}">
                      <a16:creationId xmlns:a16="http://schemas.microsoft.com/office/drawing/2014/main" id="{AC9C576F-5E6A-91D1-3485-4E03570AD765}"/>
                    </a:ext>
                  </a:extLst>
                </p:cNvPr>
                <p:cNvCxnSpPr/>
                <p:nvPr/>
              </p:nvCxnSpPr>
              <p:spPr>
                <a:xfrm flipV="1">
                  <a:off x="5987358" y="3921038"/>
                  <a:ext cx="1105063" cy="1"/>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245" name="正方形/長方形 244">
                  <a:extLst>
                    <a:ext uri="{FF2B5EF4-FFF2-40B4-BE49-F238E27FC236}">
                      <a16:creationId xmlns:a16="http://schemas.microsoft.com/office/drawing/2014/main" id="{EDCA9B4D-5993-8052-314C-E10BC0CEC75B}"/>
                    </a:ext>
                  </a:extLst>
                </p:cNvPr>
                <p:cNvSpPr/>
                <p:nvPr/>
              </p:nvSpPr>
              <p:spPr>
                <a:xfrm>
                  <a:off x="6319133" y="3890287"/>
                  <a:ext cx="625797" cy="38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職員派遣</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algn="ct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運営資金</a:t>
                  </a:r>
                </a:p>
              </p:txBody>
            </p:sp>
            <p:cxnSp>
              <p:nvCxnSpPr>
                <p:cNvPr id="246" name="直線矢印コネクタ 245">
                  <a:extLst>
                    <a:ext uri="{FF2B5EF4-FFF2-40B4-BE49-F238E27FC236}">
                      <a16:creationId xmlns:a16="http://schemas.microsoft.com/office/drawing/2014/main" id="{23515546-3938-998C-802B-B795F55883A0}"/>
                    </a:ext>
                  </a:extLst>
                </p:cNvPr>
                <p:cNvCxnSpPr/>
                <p:nvPr/>
              </p:nvCxnSpPr>
              <p:spPr>
                <a:xfrm flipV="1">
                  <a:off x="7579555" y="4146413"/>
                  <a:ext cx="0" cy="867637"/>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
              <p:nvSpPr>
                <p:cNvPr id="248" name="角丸四角形 109">
                  <a:extLst>
                    <a:ext uri="{FF2B5EF4-FFF2-40B4-BE49-F238E27FC236}">
                      <a16:creationId xmlns:a16="http://schemas.microsoft.com/office/drawing/2014/main" id="{24EF5CF2-3F91-FE8A-F7E0-95872DB800E7}"/>
                    </a:ext>
                  </a:extLst>
                </p:cNvPr>
                <p:cNvSpPr/>
                <p:nvPr/>
              </p:nvSpPr>
              <p:spPr>
                <a:xfrm>
                  <a:off x="7170133" y="4874279"/>
                  <a:ext cx="818845" cy="334729"/>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defTabSz="479969"/>
                  <a:r>
                    <a:rPr kumimoji="1" lang="ja-JP" altLang="en-US" sz="1100" b="1" dirty="0">
                      <a:solidFill>
                        <a:prstClr val="white"/>
                      </a:solidFill>
                      <a:latin typeface="BIZ UDゴシック" panose="020B0400000000000000" pitchFamily="49" charset="-128"/>
                      <a:ea typeface="BIZ UDゴシック" panose="020B0400000000000000" pitchFamily="49" charset="-128"/>
                    </a:rPr>
                    <a:t>民間</a:t>
                  </a:r>
                </a:p>
              </p:txBody>
            </p:sp>
            <p:sp>
              <p:nvSpPr>
                <p:cNvPr id="249" name="正方形/長方形 248">
                  <a:extLst>
                    <a:ext uri="{FF2B5EF4-FFF2-40B4-BE49-F238E27FC236}">
                      <a16:creationId xmlns:a16="http://schemas.microsoft.com/office/drawing/2014/main" id="{1DF7B878-7DFE-6BBF-5A5B-3BF4A9A92189}"/>
                    </a:ext>
                  </a:extLst>
                </p:cNvPr>
                <p:cNvSpPr/>
                <p:nvPr/>
              </p:nvSpPr>
              <p:spPr>
                <a:xfrm>
                  <a:off x="6703993" y="4387031"/>
                  <a:ext cx="908573" cy="38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理事会メンバー（</a:t>
                  </a:r>
                  <a:r>
                    <a:rPr kumimoji="1" lang="en-US" altLang="ja-JP" sz="800" dirty="0">
                      <a:solidFill>
                        <a:prstClr val="black"/>
                      </a:solidFill>
                      <a:latin typeface="BIZ UDゴシック" panose="020B0400000000000000" pitchFamily="49" charset="-128"/>
                      <a:ea typeface="BIZ UDゴシック" panose="020B0400000000000000" pitchFamily="49" charset="-128"/>
                    </a:rPr>
                    <a:t>50%</a:t>
                  </a:r>
                  <a:r>
                    <a:rPr kumimoji="1" lang="ja-JP" altLang="en-US" sz="800" dirty="0">
                      <a:solidFill>
                        <a:prstClr val="black"/>
                      </a:solidFill>
                      <a:latin typeface="BIZ UDゴシック" panose="020B0400000000000000" pitchFamily="49" charset="-128"/>
                      <a:ea typeface="BIZ UDゴシック" panose="020B0400000000000000" pitchFamily="49" charset="-128"/>
                    </a:rPr>
                    <a:t>以上）</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algn="ct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運営資金</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sp>
              <p:nvSpPr>
                <p:cNvPr id="250" name="正方形/長方形 249">
                  <a:extLst>
                    <a:ext uri="{FF2B5EF4-FFF2-40B4-BE49-F238E27FC236}">
                      <a16:creationId xmlns:a16="http://schemas.microsoft.com/office/drawing/2014/main" id="{8A20F581-7B37-36C6-F344-E1585AE4A9F2}"/>
                    </a:ext>
                  </a:extLst>
                </p:cNvPr>
                <p:cNvSpPr/>
                <p:nvPr/>
              </p:nvSpPr>
              <p:spPr>
                <a:xfrm>
                  <a:off x="6208119" y="3629409"/>
                  <a:ext cx="945688" cy="38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7792" tIns="0" rIns="37792" bIns="0" rtlCol="0" anchor="ctr"/>
                <a:lstStyle/>
                <a:p>
                  <a:pPr algn="ct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理事会メンバー</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cxnSp>
              <p:nvCxnSpPr>
                <p:cNvPr id="251" name="直線矢印コネクタ 250">
                  <a:extLst>
                    <a:ext uri="{FF2B5EF4-FFF2-40B4-BE49-F238E27FC236}">
                      <a16:creationId xmlns:a16="http://schemas.microsoft.com/office/drawing/2014/main" id="{90AA836F-7EC5-E6E2-0CD0-2B11B82CA29E}"/>
                    </a:ext>
                  </a:extLst>
                </p:cNvPr>
                <p:cNvCxnSpPr/>
                <p:nvPr/>
              </p:nvCxnSpPr>
              <p:spPr>
                <a:xfrm>
                  <a:off x="8242759" y="2232887"/>
                  <a:ext cx="0" cy="1519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2" name="テキスト ボックス 251">
                  <a:extLst>
                    <a:ext uri="{FF2B5EF4-FFF2-40B4-BE49-F238E27FC236}">
                      <a16:creationId xmlns:a16="http://schemas.microsoft.com/office/drawing/2014/main" id="{1DF82854-F347-C242-F5C5-E23255BC11A1}"/>
                    </a:ext>
                  </a:extLst>
                </p:cNvPr>
                <p:cNvSpPr txBox="1"/>
                <p:nvPr/>
              </p:nvSpPr>
              <p:spPr>
                <a:xfrm>
                  <a:off x="8034346" y="2291822"/>
                  <a:ext cx="293186" cy="1610510"/>
                </a:xfrm>
                <a:prstGeom prst="rect">
                  <a:avLst/>
                </a:prstGeom>
                <a:noFill/>
              </p:spPr>
              <p:txBody>
                <a:bodyPr vert="eaVert" wrap="square" rtlCol="0">
                  <a:spAutoFit/>
                </a:bodyPr>
                <a:lstStyle/>
                <a:p>
                  <a:pP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地域成長基金（</a:t>
                  </a:r>
                  <a:r>
                    <a:rPr kumimoji="1" lang="en-US" altLang="ja-JP" sz="800" dirty="0">
                      <a:solidFill>
                        <a:prstClr val="black"/>
                      </a:solidFill>
                      <a:latin typeface="BIZ UDゴシック" panose="020B0400000000000000" pitchFamily="49" charset="-128"/>
                      <a:ea typeface="BIZ UDゴシック" panose="020B0400000000000000" pitchFamily="49" charset="-128"/>
                    </a:rPr>
                    <a:t>LGF</a:t>
                  </a:r>
                  <a:r>
                    <a:rPr kumimoji="1" lang="ja-JP" altLang="en-US" sz="800" dirty="0">
                      <a:solidFill>
                        <a:prstClr val="black"/>
                      </a:solidFill>
                      <a:latin typeface="BIZ UDゴシック" panose="020B0400000000000000" pitchFamily="49" charset="-128"/>
                      <a:ea typeface="BIZ UDゴシック" panose="020B0400000000000000" pitchFamily="49" charset="-128"/>
                    </a:rPr>
                    <a:t>）</a:t>
                  </a:r>
                </a:p>
              </p:txBody>
            </p:sp>
            <p:cxnSp>
              <p:nvCxnSpPr>
                <p:cNvPr id="253" name="直線矢印コネクタ 252">
                  <a:extLst>
                    <a:ext uri="{FF2B5EF4-FFF2-40B4-BE49-F238E27FC236}">
                      <a16:creationId xmlns:a16="http://schemas.microsoft.com/office/drawing/2014/main" id="{2DEFE966-E478-4B64-7B3D-76083BC39E5D}"/>
                    </a:ext>
                  </a:extLst>
                </p:cNvPr>
                <p:cNvCxnSpPr/>
                <p:nvPr/>
              </p:nvCxnSpPr>
              <p:spPr>
                <a:xfrm>
                  <a:off x="8307554" y="2256780"/>
                  <a:ext cx="0" cy="1489681"/>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254" name="テキスト ボックス 253">
                  <a:extLst>
                    <a:ext uri="{FF2B5EF4-FFF2-40B4-BE49-F238E27FC236}">
                      <a16:creationId xmlns:a16="http://schemas.microsoft.com/office/drawing/2014/main" id="{A46FB217-B737-B277-2B1B-CB3F3E70666C}"/>
                    </a:ext>
                  </a:extLst>
                </p:cNvPr>
                <p:cNvSpPr txBox="1"/>
                <p:nvPr/>
              </p:nvSpPr>
              <p:spPr>
                <a:xfrm>
                  <a:off x="8289483" y="2313454"/>
                  <a:ext cx="293186" cy="1610510"/>
                </a:xfrm>
                <a:prstGeom prst="rect">
                  <a:avLst/>
                </a:prstGeom>
                <a:noFill/>
              </p:spPr>
              <p:txBody>
                <a:bodyPr vert="eaVert" wrap="square" rtlCol="0">
                  <a:spAutoFit/>
                </a:bodyPr>
                <a:lstStyle/>
                <a:p>
                  <a:pP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戦略的経済計画（</a:t>
                  </a:r>
                  <a:r>
                    <a:rPr kumimoji="1" lang="en-US" altLang="ja-JP" sz="800" dirty="0">
                      <a:solidFill>
                        <a:prstClr val="black"/>
                      </a:solidFill>
                      <a:latin typeface="BIZ UDゴシック" panose="020B0400000000000000" pitchFamily="49" charset="-128"/>
                      <a:ea typeface="BIZ UDゴシック" panose="020B0400000000000000" pitchFamily="49" charset="-128"/>
                    </a:rPr>
                    <a:t>SEP</a:t>
                  </a:r>
                  <a:r>
                    <a:rPr kumimoji="1" lang="ja-JP" altLang="en-US" sz="800" dirty="0">
                      <a:solidFill>
                        <a:prstClr val="black"/>
                      </a:solidFill>
                      <a:latin typeface="BIZ UDゴシック" panose="020B0400000000000000" pitchFamily="49" charset="-128"/>
                      <a:ea typeface="BIZ UDゴシック" panose="020B0400000000000000" pitchFamily="49" charset="-128"/>
                    </a:rPr>
                    <a:t>）</a:t>
                  </a:r>
                </a:p>
              </p:txBody>
            </p:sp>
            <p:sp>
              <p:nvSpPr>
                <p:cNvPr id="255" name="正方形/長方形 254">
                  <a:extLst>
                    <a:ext uri="{FF2B5EF4-FFF2-40B4-BE49-F238E27FC236}">
                      <a16:creationId xmlns:a16="http://schemas.microsoft.com/office/drawing/2014/main" id="{A1387251-8834-B6FD-B261-2910DA93358B}"/>
                    </a:ext>
                  </a:extLst>
                </p:cNvPr>
                <p:cNvSpPr/>
                <p:nvPr/>
              </p:nvSpPr>
              <p:spPr>
                <a:xfrm>
                  <a:off x="5853962" y="2714091"/>
                  <a:ext cx="577850" cy="766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中央政府から地方へ</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defTabSz="479969"/>
                  <a:r>
                    <a:rPr kumimoji="1" lang="ja-JP" altLang="en-US" sz="800" dirty="0">
                      <a:solidFill>
                        <a:prstClr val="black"/>
                      </a:solidFill>
                      <a:latin typeface="BIZ UDゴシック" panose="020B0400000000000000" pitchFamily="49" charset="-128"/>
                      <a:ea typeface="BIZ UDゴシック" panose="020B0400000000000000" pitchFamily="49" charset="-128"/>
                    </a:rPr>
                    <a:t>権限・予算の移譲</a:t>
                  </a:r>
                </a:p>
              </p:txBody>
            </p:sp>
            <p:sp>
              <p:nvSpPr>
                <p:cNvPr id="32" name="楕円 31">
                  <a:extLst>
                    <a:ext uri="{FF2B5EF4-FFF2-40B4-BE49-F238E27FC236}">
                      <a16:creationId xmlns:a16="http://schemas.microsoft.com/office/drawing/2014/main" id="{0EBDDF13-1986-19AA-6DCE-5BCBA1814EF4}"/>
                    </a:ext>
                  </a:extLst>
                </p:cNvPr>
                <p:cNvSpPr/>
                <p:nvPr/>
              </p:nvSpPr>
              <p:spPr>
                <a:xfrm>
                  <a:off x="7652464" y="4067454"/>
                  <a:ext cx="949181" cy="952018"/>
                </a:xfrm>
                <a:prstGeom prst="ellipse">
                  <a:avLst/>
                </a:prstGeom>
                <a:solidFill>
                  <a:srgbClr val="FFC000"/>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79969"/>
                  <a:r>
                    <a:rPr kumimoji="1" lang="ja-JP" altLang="en-US" sz="700" dirty="0">
                      <a:solidFill>
                        <a:prstClr val="black"/>
                      </a:solidFill>
                      <a:latin typeface="BIZ UDゴシック" panose="020B0400000000000000" pitchFamily="49" charset="-128"/>
                      <a:ea typeface="BIZ UDゴシック" panose="020B0400000000000000" pitchFamily="49" charset="-128"/>
                    </a:rPr>
                    <a:t>民間中心に「稼げる地域」に向けた事業を推進</a:t>
                  </a:r>
                </a:p>
              </p:txBody>
            </p:sp>
            <p:sp>
              <p:nvSpPr>
                <p:cNvPr id="33" name="角丸四角形 118">
                  <a:extLst>
                    <a:ext uri="{FF2B5EF4-FFF2-40B4-BE49-F238E27FC236}">
                      <a16:creationId xmlns:a16="http://schemas.microsoft.com/office/drawing/2014/main" id="{4556C3DE-206B-0C5C-81F1-160C436EC7E7}"/>
                    </a:ext>
                  </a:extLst>
                </p:cNvPr>
                <p:cNvSpPr/>
                <p:nvPr/>
              </p:nvSpPr>
              <p:spPr>
                <a:xfrm>
                  <a:off x="4742887" y="2501211"/>
                  <a:ext cx="3379122" cy="1818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000" dirty="0">
                      <a:solidFill>
                        <a:prstClr val="black"/>
                      </a:solidFill>
                      <a:latin typeface="BIZ UDゴシック" panose="020B0400000000000000" pitchFamily="49" charset="-128"/>
                      <a:ea typeface="BIZ UDゴシック" panose="020B0400000000000000" pitchFamily="49" charset="-128"/>
                    </a:rPr>
                    <a:t>伝統的なヒエラルキー構造からパートナーシップの関係に</a:t>
                  </a:r>
                </a:p>
              </p:txBody>
            </p:sp>
          </p:grpSp>
          <p:sp>
            <p:nvSpPr>
              <p:cNvPr id="20" name="正方形/長方形 19">
                <a:extLst>
                  <a:ext uri="{FF2B5EF4-FFF2-40B4-BE49-F238E27FC236}">
                    <a16:creationId xmlns:a16="http://schemas.microsoft.com/office/drawing/2014/main" id="{67486657-3F0C-434E-69B1-1BAF600C3A8E}"/>
                  </a:ext>
                </a:extLst>
              </p:cNvPr>
              <p:cNvSpPr/>
              <p:nvPr/>
            </p:nvSpPr>
            <p:spPr>
              <a:xfrm>
                <a:off x="4743406" y="4808898"/>
                <a:ext cx="1348005" cy="322503"/>
              </a:xfrm>
              <a:prstGeom prst="rect">
                <a:avLst/>
              </a:prstGeom>
            </p:spPr>
            <p:txBody>
              <a:bodyPr wrap="square">
                <a:spAutoFit/>
              </a:bodyPr>
              <a:lstStyle/>
              <a:p>
                <a:pPr marL="179988" indent="-75586" defTabSz="479969">
                  <a:buFont typeface="Arial" panose="020B0604020202020204" pitchFamily="34" charset="0"/>
                  <a:buChar char="•"/>
                </a:pPr>
                <a:r>
                  <a:rPr lang="ja-JP" altLang="en-US" sz="800" dirty="0">
                    <a:solidFill>
                      <a:prstClr val="black"/>
                    </a:solidFill>
                    <a:latin typeface="BIZ UDゴシック" panose="020B0400000000000000" pitchFamily="49" charset="-128"/>
                    <a:ea typeface="BIZ UDゴシック" panose="020B0400000000000000" pitchFamily="49" charset="-128"/>
                  </a:rPr>
                  <a:t>広域地域政策のメインプレーヤー</a:t>
                </a:r>
              </a:p>
            </p:txBody>
          </p:sp>
          <p:sp>
            <p:nvSpPr>
              <p:cNvPr id="21" name="正方形/長方形 20">
                <a:extLst>
                  <a:ext uri="{FF2B5EF4-FFF2-40B4-BE49-F238E27FC236}">
                    <a16:creationId xmlns:a16="http://schemas.microsoft.com/office/drawing/2014/main" id="{C507C574-F9F9-2A64-A97E-96A04D259B00}"/>
                  </a:ext>
                </a:extLst>
              </p:cNvPr>
              <p:cNvSpPr/>
              <p:nvPr/>
            </p:nvSpPr>
            <p:spPr>
              <a:xfrm>
                <a:off x="5931136" y="1701106"/>
                <a:ext cx="3140656" cy="557051"/>
              </a:xfrm>
              <a:prstGeom prst="rect">
                <a:avLst/>
              </a:prstGeom>
            </p:spPr>
            <p:txBody>
              <a:bodyPr wrap="square">
                <a:spAutoFit/>
              </a:bodyPr>
              <a:lstStyle/>
              <a:p>
                <a:pPr marL="179988" indent="-75586" defTabSz="479969">
                  <a:buFont typeface="Arial" panose="020B0604020202020204" pitchFamily="34" charset="0"/>
                  <a:buChar char="•"/>
                </a:pPr>
                <a:r>
                  <a:rPr lang="ja-JP" altLang="en-US" sz="800" dirty="0">
                    <a:solidFill>
                      <a:prstClr val="black"/>
                    </a:solidFill>
                    <a:latin typeface="BIZ UDゴシック" panose="020B0400000000000000" pitchFamily="49" charset="-128"/>
                    <a:ea typeface="BIZ UDゴシック" panose="020B0400000000000000" pitchFamily="49" charset="-128"/>
                  </a:rPr>
                  <a:t>都市を英国の経済成長の「主要なエンジン」に位置づけ</a:t>
                </a:r>
                <a:endParaRPr lang="en-US" altLang="ja-JP" sz="800" dirty="0">
                  <a:solidFill>
                    <a:prstClr val="black"/>
                  </a:solidFill>
                  <a:latin typeface="BIZ UDゴシック" panose="020B0400000000000000" pitchFamily="49" charset="-128"/>
                  <a:ea typeface="BIZ UDゴシック" panose="020B0400000000000000" pitchFamily="49" charset="-128"/>
                </a:endParaRPr>
              </a:p>
              <a:p>
                <a:pPr marL="179988" indent="-75586" defTabSz="479969">
                  <a:buFont typeface="Arial" panose="020B0604020202020204" pitchFamily="34" charset="0"/>
                  <a:buChar char="•"/>
                </a:pPr>
                <a:r>
                  <a:rPr lang="ja-JP" altLang="en-US" sz="800" dirty="0">
                    <a:solidFill>
                      <a:prstClr val="black"/>
                    </a:solidFill>
                    <a:latin typeface="BIZ UDゴシック" panose="020B0400000000000000" pitchFamily="49" charset="-128"/>
                    <a:ea typeface="BIZ UDゴシック" panose="020B0400000000000000" pitchFamily="49" charset="-128"/>
                  </a:rPr>
                  <a:t>より規模の大きい「都市圏」を形成し、海外の都市と競える力をつけさせる</a:t>
                </a:r>
                <a:endParaRPr lang="en-US" altLang="ja-JP" sz="800" dirty="0">
                  <a:solidFill>
                    <a:prstClr val="black"/>
                  </a:solidFill>
                  <a:latin typeface="BIZ UDゴシック" panose="020B0400000000000000" pitchFamily="49" charset="-128"/>
                  <a:ea typeface="BIZ UDゴシック" panose="020B0400000000000000" pitchFamily="49" charset="-128"/>
                </a:endParaRPr>
              </a:p>
              <a:p>
                <a:pPr marL="179988" indent="-75586" defTabSz="479969">
                  <a:buFont typeface="Arial" panose="020B0604020202020204" pitchFamily="34" charset="0"/>
                  <a:buChar char="•"/>
                </a:pP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grpSp>
        <p:sp>
          <p:nvSpPr>
            <p:cNvPr id="17" name="正方形/長方形 16">
              <a:extLst>
                <a:ext uri="{FF2B5EF4-FFF2-40B4-BE49-F238E27FC236}">
                  <a16:creationId xmlns:a16="http://schemas.microsoft.com/office/drawing/2014/main" id="{8305CC26-8B13-4C08-B3A7-5AE32A6367A6}"/>
                </a:ext>
              </a:extLst>
            </p:cNvPr>
            <p:cNvSpPr/>
            <p:nvPr/>
          </p:nvSpPr>
          <p:spPr>
            <a:xfrm>
              <a:off x="7360614" y="487484"/>
              <a:ext cx="4524330" cy="42297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endParaRPr kumimoji="1" lang="ja-JP" altLang="en-US" sz="1890">
                <a:solidFill>
                  <a:prstClr val="white"/>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BAE33B52-220E-425B-FD57-F00A8BD23E47}"/>
                </a:ext>
              </a:extLst>
            </p:cNvPr>
            <p:cNvSpPr/>
            <p:nvPr/>
          </p:nvSpPr>
          <p:spPr>
            <a:xfrm>
              <a:off x="7421445" y="319350"/>
              <a:ext cx="4248103" cy="276999"/>
            </a:xfrm>
            <a:prstGeom prst="rect">
              <a:avLst/>
            </a:prstGeom>
            <a:solidFill>
              <a:schemeClr val="bg1"/>
            </a:solidFill>
          </p:spPr>
          <p:txBody>
            <a:bodyPr wrap="square">
              <a:spAutoFit/>
            </a:bodyPr>
            <a:lstStyle/>
            <a:p>
              <a:pPr defTabSz="479969"/>
              <a:r>
                <a:rPr lang="en-US" altLang="ja-JP" sz="1200" b="1" dirty="0">
                  <a:solidFill>
                    <a:prstClr val="black"/>
                  </a:solidFill>
                  <a:latin typeface="BIZ UDゴシック" panose="020B0400000000000000" pitchFamily="49" charset="-128"/>
                  <a:ea typeface="BIZ UDゴシック" panose="020B0400000000000000" pitchFamily="49" charset="-128"/>
                </a:rPr>
                <a:t>〈</a:t>
              </a:r>
              <a:r>
                <a:rPr lang="ja-JP" altLang="en-US" sz="1200" b="1" dirty="0">
                  <a:solidFill>
                    <a:prstClr val="black"/>
                  </a:solidFill>
                  <a:latin typeface="BIZ UDゴシック" panose="020B0400000000000000" pitchFamily="49" charset="-128"/>
                  <a:ea typeface="BIZ UDゴシック" panose="020B0400000000000000" pitchFamily="49" charset="-128"/>
                </a:rPr>
                <a:t>マンチェスターでの推進体制（全体のイメージ）</a:t>
              </a:r>
              <a:r>
                <a:rPr lang="en-US" altLang="ja-JP" sz="1200" b="1" dirty="0">
                  <a:solidFill>
                    <a:prstClr val="black"/>
                  </a:solidFill>
                  <a:latin typeface="BIZ UDゴシック" panose="020B0400000000000000" pitchFamily="49" charset="-128"/>
                  <a:ea typeface="BIZ UDゴシック" panose="020B0400000000000000" pitchFamily="49" charset="-128"/>
                </a:rPr>
                <a:t>〉</a:t>
              </a:r>
            </a:p>
          </p:txBody>
        </p:sp>
      </p:grpSp>
      <p:sp>
        <p:nvSpPr>
          <p:cNvPr id="7" name="コンテンツ プレースホルダー 3">
            <a:extLst>
              <a:ext uri="{FF2B5EF4-FFF2-40B4-BE49-F238E27FC236}">
                <a16:creationId xmlns:a16="http://schemas.microsoft.com/office/drawing/2014/main" id="{34673190-2065-8DB6-3596-A04D8DD41003}"/>
              </a:ext>
            </a:extLst>
          </p:cNvPr>
          <p:cNvSpPr>
            <a:spLocks noGrp="1"/>
          </p:cNvSpPr>
          <p:nvPr>
            <p:ph idx="1"/>
          </p:nvPr>
        </p:nvSpPr>
        <p:spPr>
          <a:xfrm>
            <a:off x="4955842" y="833629"/>
            <a:ext cx="7134557" cy="5139869"/>
          </a:xfrm>
        </p:spPr>
        <p:txBody>
          <a:bodyPr/>
          <a:lstStyle/>
          <a:p>
            <a:pPr marL="171450" marR="0" lvl="0" indent="-171450" algn="l" defTabSz="914400" rtl="0" eaLnBrk="1" fontAlgn="auto" latinLnBrk="0" hangingPunct="1">
              <a:lnSpc>
                <a:spcPct val="100000"/>
              </a:lnSpc>
              <a:spcBef>
                <a:spcPts val="1800"/>
              </a:spcBef>
              <a:spcAft>
                <a:spcPts val="0"/>
              </a:spcAft>
              <a:buClr>
                <a:schemeClr val="tx1"/>
              </a:buClr>
              <a:buSzTx/>
              <a:buFont typeface="Arial" panose="020B0604020202020204" pitchFamily="34" charset="0"/>
              <a:buChar char="•"/>
              <a:tabLst/>
              <a:defRPr/>
            </a:pPr>
            <a:r>
              <a:rPr lang="ja-JP" altLang="en-US" sz="1400" dirty="0"/>
              <a:t>２</a:t>
            </a:r>
            <a:r>
              <a:rPr kumimoji="1" lang="ja-JP" altLang="en-US" sz="1400" dirty="0">
                <a:solidFill>
                  <a:schemeClr val="tx1"/>
                </a:solidFill>
                <a:latin typeface="BIZ UDゴシック" panose="020B0400000000000000" pitchFamily="49" charset="-128"/>
                <a:ea typeface="BIZ UDゴシック" panose="020B0400000000000000" pitchFamily="49" charset="-128"/>
              </a:rPr>
              <a:t>つ以上の地方自治体で構成される法的地位を有する行政体</a:t>
            </a:r>
            <a:r>
              <a:rPr lang="ja-JP" altLang="en-US" sz="1400" dirty="0"/>
              <a:t>。</a:t>
            </a:r>
            <a:endParaRPr kumimoji="1" lang="en-US" altLang="ja-JP" sz="1400" dirty="0">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buFont typeface="Arial" panose="020B0604020202020204" pitchFamily="34" charset="0"/>
              <a:buChar char="•"/>
            </a:pPr>
            <a:r>
              <a:rPr kumimoji="1" lang="ja-JP" altLang="en-US" sz="1400" dirty="0">
                <a:latin typeface="BIZ UDゴシック" panose="020B0400000000000000" pitchFamily="49" charset="-128"/>
                <a:ea typeface="BIZ UDゴシック" panose="020B0400000000000000" pitchFamily="49" charset="-128"/>
              </a:rPr>
              <a:t>課税権を有している。</a:t>
            </a:r>
            <a:endParaRPr kumimoji="1" lang="en-US" altLang="ja-JP" sz="1400" dirty="0">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buFont typeface="Arial" panose="020B0604020202020204" pitchFamily="34" charset="0"/>
              <a:buChar char="•"/>
            </a:pPr>
            <a:r>
              <a:rPr kumimoji="1" lang="ja-JP" altLang="en-US" sz="1400" dirty="0">
                <a:latin typeface="BIZ UDゴシック" panose="020B0400000000000000" pitchFamily="49" charset="-128"/>
                <a:ea typeface="BIZ UDゴシック" panose="020B0400000000000000" pitchFamily="49" charset="-128"/>
              </a:rPr>
              <a:t>構成団体からの権限委任に依存しているというものではない。また、特定政策に関する意思決定は、拘束力がある。 </a:t>
            </a:r>
            <a:endParaRPr kumimoji="1" lang="en-US" altLang="ja-JP" sz="1400" dirty="0">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buFont typeface="Arial" panose="020B0604020202020204" pitchFamily="34" charset="0"/>
              <a:buChar char="•"/>
            </a:pPr>
            <a:r>
              <a:rPr kumimoji="1" lang="ja-JP" altLang="en-US" sz="1400" dirty="0">
                <a:latin typeface="BIZ UDゴシック" panose="020B0400000000000000" pitchFamily="49" charset="-128"/>
                <a:ea typeface="BIZ UDゴシック" panose="020B0400000000000000" pitchFamily="49" charset="-128"/>
              </a:rPr>
              <a:t>長は、原則として</a:t>
            </a:r>
            <a:r>
              <a:rPr kumimoji="1" lang="ja-JP" altLang="en-US" sz="1400" b="0" u="none" dirty="0">
                <a:latin typeface="BIZ UDゴシック" panose="020B0400000000000000" pitchFamily="49" charset="-128"/>
                <a:ea typeface="BIZ UDゴシック" panose="020B0400000000000000" pitchFamily="49" charset="-128"/>
              </a:rPr>
              <a:t>直接公選。構成団体の代表者からなる理事会を主宰する。</a:t>
            </a:r>
            <a:endParaRPr kumimoji="1" lang="en-US" altLang="ja-JP" sz="1400" b="0" u="none" dirty="0">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buFont typeface="Arial" panose="020B0604020202020204" pitchFamily="34" charset="0"/>
              <a:buChar char="•"/>
            </a:pPr>
            <a:r>
              <a:rPr kumimoji="1" lang="ja-JP" altLang="en-US" sz="1400" dirty="0">
                <a:latin typeface="BIZ UDゴシック" panose="020B0400000000000000" pitchFamily="49" charset="-128"/>
                <a:ea typeface="BIZ UDゴシック" panose="020B0400000000000000" pitchFamily="49" charset="-128"/>
              </a:rPr>
              <a:t>合同行政機構として直接事務を処理する。</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buFont typeface="Arial" panose="020B0604020202020204" pitchFamily="34" charset="0"/>
              <a:buChar char="•"/>
            </a:pPr>
            <a:r>
              <a:rPr kumimoji="1" lang="ja-JP" altLang="en-US" sz="1400" b="0" dirty="0">
                <a:solidFill>
                  <a:schemeClr val="tx1"/>
                </a:solidFill>
                <a:latin typeface="BIZ UDゴシック" panose="020B0400000000000000" pitchFamily="49" charset="-128"/>
                <a:ea typeface="BIZ UDゴシック" panose="020B0400000000000000" pitchFamily="49" charset="-128"/>
              </a:rPr>
              <a:t>「コンサルテーション（リスト化した課題を理事メンバーで対話）」で意思決定。</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pPr>
            <a:r>
              <a:rPr kumimoji="1" lang="ja-JP" altLang="en-US" sz="1400" dirty="0">
                <a:latin typeface="BIZ UDゴシック" panose="020B0400000000000000" pitchFamily="49" charset="-128"/>
                <a:ea typeface="BIZ UDゴシック" panose="020B0400000000000000" pitchFamily="49" charset="-128"/>
              </a:rPr>
              <a:t>権限移譲協定（</a:t>
            </a:r>
            <a:r>
              <a:rPr kumimoji="1" lang="en-US" altLang="ja-JP" sz="1400" dirty="0">
                <a:latin typeface="BIZ UDゴシック" panose="020B0400000000000000" pitchFamily="49" charset="-128"/>
                <a:ea typeface="BIZ UDゴシック" panose="020B0400000000000000" pitchFamily="49" charset="-128"/>
              </a:rPr>
              <a:t>Devolution Deal</a:t>
            </a:r>
            <a:r>
              <a:rPr kumimoji="1" lang="ja-JP" altLang="en-US" sz="1400" dirty="0">
                <a:latin typeface="BIZ UDゴシック" panose="020B0400000000000000" pitchFamily="49" charset="-128"/>
                <a:ea typeface="BIZ UDゴシック" panose="020B0400000000000000" pitchFamily="49" charset="-128"/>
              </a:rPr>
              <a:t>）都市協定（</a:t>
            </a:r>
            <a:r>
              <a:rPr kumimoji="1" lang="en-US" altLang="ja-JP" sz="1400" dirty="0">
                <a:latin typeface="BIZ UDゴシック" panose="020B0400000000000000" pitchFamily="49" charset="-128"/>
                <a:ea typeface="BIZ UDゴシック" panose="020B0400000000000000" pitchFamily="49" charset="-128"/>
              </a:rPr>
              <a:t>City Deal</a:t>
            </a:r>
            <a:r>
              <a:rPr kumimoji="1" lang="ja-JP" altLang="en-US" sz="1400" dirty="0">
                <a:latin typeface="BIZ UDゴシック" panose="020B0400000000000000" pitchFamily="49" charset="-128"/>
                <a:ea typeface="BIZ UDゴシック" panose="020B0400000000000000" pitchFamily="49" charset="-128"/>
              </a:rPr>
              <a:t>）成長協定（</a:t>
            </a:r>
            <a:r>
              <a:rPr kumimoji="1" lang="en-US" altLang="ja-JP" sz="1400" dirty="0">
                <a:latin typeface="BIZ UDゴシック" panose="020B0400000000000000" pitchFamily="49" charset="-128"/>
                <a:ea typeface="BIZ UDゴシック" panose="020B0400000000000000" pitchFamily="49" charset="-128"/>
              </a:rPr>
              <a:t>Growth Deal</a:t>
            </a:r>
            <a:r>
              <a:rPr kumimoji="1" lang="ja-JP" altLang="en-US" sz="1400" dirty="0">
                <a:latin typeface="BIZ UDゴシック" panose="020B0400000000000000" pitchFamily="49" charset="-128"/>
                <a:ea typeface="BIZ UDゴシック" panose="020B0400000000000000" pitchFamily="49" charset="-128"/>
              </a:rPr>
              <a:t>）により、圏域の実情に応じた統治が可能。</a:t>
            </a:r>
            <a:endParaRPr kumimoji="1" lang="en-US" altLang="ja-JP" sz="1400"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ja-JP" altLang="en-US" sz="1400" b="0" u="none" dirty="0">
                <a:latin typeface="BIZ UDゴシック" panose="020B0400000000000000" pitchFamily="49" charset="-128"/>
                <a:ea typeface="BIZ UDゴシック" panose="020B0400000000000000" pitchFamily="49" charset="-128"/>
              </a:rPr>
              <a:t>国務大臣は、合同行政機構の合意内容や財源等についての年次報告書を議会に提出しなければならない。（</a:t>
            </a:r>
            <a:r>
              <a:rPr kumimoji="1" lang="en-US" altLang="ja-JP" sz="1400" b="0" u="none" dirty="0">
                <a:latin typeface="BIZ UDゴシック" panose="020B0400000000000000" pitchFamily="49" charset="-128"/>
                <a:ea typeface="BIZ UDゴシック" panose="020B0400000000000000" pitchFamily="49" charset="-128"/>
                <a:hlinkClick r:id="rId2"/>
              </a:rPr>
              <a:t>2016 </a:t>
            </a:r>
            <a:r>
              <a:rPr kumimoji="1" lang="ja-JP" altLang="en-US" sz="1400" b="0" u="none" dirty="0">
                <a:latin typeface="BIZ UDゴシック" panose="020B0400000000000000" pitchFamily="49" charset="-128"/>
                <a:ea typeface="BIZ UDゴシック" panose="020B0400000000000000" pitchFamily="49" charset="-128"/>
                <a:hlinkClick r:id="rId2"/>
              </a:rPr>
              <a:t>年都市及び地方権限委譲法</a:t>
            </a:r>
            <a:r>
              <a:rPr kumimoji="1" lang="ja-JP" altLang="en-US" sz="1400" b="0" u="none" dirty="0">
                <a:latin typeface="BIZ UDゴシック" panose="020B0400000000000000" pitchFamily="49" charset="-128"/>
                <a:ea typeface="BIZ UDゴシック" panose="020B0400000000000000" pitchFamily="49" charset="-128"/>
              </a:rPr>
              <a:t>）</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1" lang="ja-JP" altLang="en-US" sz="1400" b="0" u="none" dirty="0">
                <a:latin typeface="BIZ UDゴシック" panose="020B0400000000000000" pitchFamily="49" charset="-128"/>
                <a:ea typeface="BIZ UDゴシック" panose="020B0400000000000000" pitchFamily="49" charset="-128"/>
              </a:rPr>
              <a:t>合同行政機構は、合同行政機構の決定や行動を評価する政策評価委員会（</a:t>
            </a:r>
            <a:r>
              <a:rPr kumimoji="1" lang="en-US" altLang="ja-JP" sz="1400" b="0" u="none" dirty="0">
                <a:latin typeface="BIZ UDゴシック" panose="020B0400000000000000" pitchFamily="49" charset="-128"/>
                <a:ea typeface="BIZ UDゴシック" panose="020B0400000000000000" pitchFamily="49" charset="-128"/>
              </a:rPr>
              <a:t>Overview and Scrutiny Committee</a:t>
            </a:r>
            <a:r>
              <a:rPr kumimoji="1" lang="ja-JP" altLang="en-US" sz="1400" b="0" u="none" dirty="0">
                <a:latin typeface="BIZ UDゴシック" panose="020B0400000000000000" pitchFamily="49" charset="-128"/>
                <a:ea typeface="BIZ UDゴシック" panose="020B0400000000000000" pitchFamily="49" charset="-128"/>
              </a:rPr>
              <a:t>）の設置を義務付けられた。合同行政機構の首長が設置されている場合には、政策評価委員会は、首長の決定や行動の評価も行うことと規定された。（</a:t>
            </a:r>
            <a:r>
              <a:rPr kumimoji="1" lang="en-US" altLang="ja-JP" sz="1400" b="0" u="none" dirty="0">
                <a:latin typeface="BIZ UDゴシック" panose="020B0400000000000000" pitchFamily="49" charset="-128"/>
                <a:ea typeface="BIZ UDゴシック" panose="020B0400000000000000" pitchFamily="49" charset="-128"/>
              </a:rPr>
              <a:t>2016 </a:t>
            </a:r>
            <a:r>
              <a:rPr kumimoji="1" lang="ja-JP" altLang="en-US" sz="1400" b="0" u="none" dirty="0">
                <a:latin typeface="BIZ UDゴシック" panose="020B0400000000000000" pitchFamily="49" charset="-128"/>
                <a:ea typeface="BIZ UDゴシック" panose="020B0400000000000000" pitchFamily="49" charset="-128"/>
              </a:rPr>
              <a:t>年都市及び地方権限委譲法）</a:t>
            </a:r>
            <a:endParaRPr kumimoji="1" lang="en-US" altLang="ja-JP" sz="1400" b="0" u="none" dirty="0">
              <a:latin typeface="BIZ UDゴシック" panose="020B0400000000000000" pitchFamily="49" charset="-128"/>
              <a:ea typeface="BIZ UDゴシック" panose="020B0400000000000000" pitchFamily="49" charset="-128"/>
            </a:endParaRPr>
          </a:p>
          <a:p>
            <a:pPr marL="171450" indent="-171450">
              <a:lnSpc>
                <a:spcPct val="100000"/>
              </a:lnSpc>
              <a:spcBef>
                <a:spcPts val="1200"/>
              </a:spcBef>
              <a:defRPr/>
            </a:pPr>
            <a:r>
              <a:rPr kumimoji="1" lang="ja-JP" altLang="en-US" sz="1400" b="0" u="none" dirty="0">
                <a:effectLst/>
                <a:latin typeface="BIZ UDゴシック" panose="020B0400000000000000" pitchFamily="49" charset="-128"/>
                <a:ea typeface="BIZ UDゴシック" panose="020B0400000000000000" pitchFamily="49" charset="-128"/>
              </a:rPr>
              <a:t>民間を中心とした地域産業パートナーシップ（</a:t>
            </a:r>
            <a:r>
              <a:rPr kumimoji="1" lang="en-US" altLang="ja-JP" sz="1400" b="0" u="none" dirty="0">
                <a:effectLst/>
                <a:latin typeface="BIZ UDゴシック" panose="020B0400000000000000" pitchFamily="49" charset="-128"/>
                <a:ea typeface="BIZ UDゴシック" panose="020B0400000000000000" pitchFamily="49" charset="-128"/>
              </a:rPr>
              <a:t>LEP</a:t>
            </a:r>
            <a:r>
              <a:rPr kumimoji="1" lang="ja-JP" altLang="en-US" sz="1400" b="0" u="none" dirty="0">
                <a:effectLst/>
                <a:latin typeface="BIZ UDゴシック" panose="020B0400000000000000" pitchFamily="49" charset="-128"/>
                <a:ea typeface="BIZ UDゴシック" panose="020B0400000000000000" pitchFamily="49" charset="-128"/>
              </a:rPr>
              <a:t>）との連携が想定。</a:t>
            </a:r>
            <a:br>
              <a:rPr kumimoji="1" lang="en-US" altLang="ja-JP" sz="1400" b="0" u="none" dirty="0">
                <a:effectLst/>
                <a:latin typeface="BIZ UDゴシック" panose="020B0400000000000000" pitchFamily="49" charset="-128"/>
                <a:ea typeface="BIZ UDゴシック" panose="020B0400000000000000" pitchFamily="49" charset="-128"/>
              </a:rPr>
            </a:br>
            <a:r>
              <a:rPr kumimoji="1" lang="ja-JP" altLang="en-US" sz="1400" b="0" u="none" dirty="0">
                <a:effectLst/>
                <a:latin typeface="BIZ UDゴシック" panose="020B0400000000000000" pitchFamily="49" charset="-128"/>
                <a:ea typeface="BIZ UDゴシック" panose="020B0400000000000000" pitchFamily="49" charset="-128"/>
              </a:rPr>
              <a:t> </a:t>
            </a:r>
            <a:r>
              <a:rPr kumimoji="1" lang="en-US" altLang="ja-JP" sz="1400" b="0" u="none" dirty="0">
                <a:effectLst/>
                <a:latin typeface="BIZ UDゴシック" panose="020B0400000000000000" pitchFamily="49" charset="-128"/>
                <a:ea typeface="BIZ UDゴシック" panose="020B0400000000000000" pitchFamily="49" charset="-128"/>
              </a:rPr>
              <a:t>※</a:t>
            </a:r>
            <a:r>
              <a:rPr kumimoji="1" lang="en-US" altLang="ja-JP" sz="1400" b="1" u="none" dirty="0">
                <a:effectLst/>
                <a:latin typeface="BIZ UDゴシック" panose="020B0400000000000000" pitchFamily="49" charset="-128"/>
                <a:ea typeface="BIZ UDゴシック" panose="020B0400000000000000" pitchFamily="49" charset="-128"/>
              </a:rPr>
              <a:t>LEP</a:t>
            </a:r>
            <a:r>
              <a:rPr lang="ja-JP" altLang="en-US" sz="1400" b="1" dirty="0"/>
              <a:t>は、</a:t>
            </a:r>
            <a:r>
              <a:rPr kumimoji="1" lang="ja-JP" altLang="en-US" sz="1400" b="1" u="none" dirty="0">
                <a:effectLst/>
                <a:latin typeface="BIZ UDゴシック" panose="020B0400000000000000" pitchFamily="49" charset="-128"/>
                <a:ea typeface="BIZ UDゴシック" panose="020B0400000000000000" pitchFamily="49" charset="-128"/>
              </a:rPr>
              <a:t>中央政府によって今年廃止され、合同行政機構に機能を吸収</a:t>
            </a:r>
            <a:r>
              <a:rPr kumimoji="1" lang="ja-JP" altLang="en-US" sz="1400" b="0" u="none" dirty="0">
                <a:effectLst/>
                <a:latin typeface="BIZ UDゴシック" panose="020B0400000000000000" pitchFamily="49" charset="-128"/>
                <a:ea typeface="BIZ UDゴシック" panose="020B0400000000000000" pitchFamily="49" charset="-128"/>
              </a:rPr>
              <a:t>された。</a:t>
            </a:r>
            <a:endParaRPr kumimoji="1" lang="en-US" altLang="ja-JP" sz="1400" b="0" dirty="0">
              <a:solidFill>
                <a:schemeClr val="tx1"/>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4F0CAFE4-BC1F-7DD6-235A-E375DA4BF371}"/>
              </a:ext>
            </a:extLst>
          </p:cNvPr>
          <p:cNvSpPr txBox="1"/>
          <p:nvPr/>
        </p:nvSpPr>
        <p:spPr>
          <a:xfrm>
            <a:off x="5062623" y="6278575"/>
            <a:ext cx="6779171" cy="553998"/>
          </a:xfrm>
          <a:prstGeom prst="rect">
            <a:avLst/>
          </a:prstGeom>
          <a:noFill/>
        </p:spPr>
        <p:txBody>
          <a:bodyPr wrap="square" rtlCol="0">
            <a:spAutoFit/>
          </a:bodyPr>
          <a:lstStyle/>
          <a:p>
            <a:pPr marL="93663" indent="-93663">
              <a:lnSpc>
                <a:spcPts val="900"/>
              </a:lnSpc>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出典：石見豊「英国の地方自治」、岩﨑忠</a:t>
            </a:r>
            <a:r>
              <a:rPr kumimoji="1" lang="ja-JP" altLang="en-US" sz="800" dirty="0">
                <a:solidFill>
                  <a:schemeClr val="tx1"/>
                </a:solidFill>
                <a:latin typeface="BIZ UDゴシック" panose="020B0400000000000000" pitchFamily="49" charset="-128"/>
                <a:ea typeface="BIZ UDゴシック" panose="020B0400000000000000" pitchFamily="49" charset="-128"/>
              </a:rPr>
              <a:t>「地方創生時代の自治体間連携～圏域マネジメントの視点から～」、岩﨑忠「英国における契約によ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93663" indent="-93663">
              <a:lnSpc>
                <a:spcPts val="900"/>
              </a:lnSpc>
              <a:defRPr/>
            </a:pPr>
            <a:r>
              <a:rPr kumimoji="1" lang="ja-JP" altLang="en-US" sz="800" dirty="0">
                <a:latin typeface="BIZ UDゴシック" panose="020B0400000000000000" pitchFamily="49" charset="-128"/>
                <a:ea typeface="BIZ UDゴシック" panose="020B0400000000000000" pitchFamily="49" charset="-128"/>
              </a:rPr>
              <a:t>　　　</a:t>
            </a:r>
            <a:r>
              <a:rPr kumimoji="1" lang="ja-JP" altLang="en-US" sz="800" dirty="0">
                <a:solidFill>
                  <a:schemeClr val="tx1"/>
                </a:solidFill>
                <a:latin typeface="BIZ UDゴシック" panose="020B0400000000000000" pitchFamily="49" charset="-128"/>
                <a:ea typeface="BIZ UDゴシック" panose="020B0400000000000000" pitchFamily="49" charset="-128"/>
              </a:rPr>
              <a:t>る権限移譲・規制緩和～シティー・ディール（都市協定）の挑戦」、青木勝一</a:t>
            </a:r>
            <a:r>
              <a:rPr kumimoji="1" lang="ja-JP" altLang="en-US" sz="800" dirty="0">
                <a:solidFill>
                  <a:prstClr val="black"/>
                </a:solidFill>
                <a:latin typeface="BIZ UDゴシック" panose="020B0400000000000000" pitchFamily="49" charset="-128"/>
                <a:ea typeface="BIZ UDゴシック" panose="020B0400000000000000" pitchFamily="49" charset="-128"/>
              </a:rPr>
              <a:t>「英国の地域政策の現状と課題：イングランドにおける権</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marL="93663" indent="-93663">
              <a:lnSpc>
                <a:spcPts val="900"/>
              </a:lnSpc>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　　　限移譲を中心に」、田村裕子「</a:t>
            </a:r>
            <a:r>
              <a:rPr kumimoji="1" lang="en-US" altLang="ja-JP" sz="800" dirty="0">
                <a:solidFill>
                  <a:prstClr val="black"/>
                </a:solidFill>
                <a:latin typeface="BIZ UDゴシック" panose="020B0400000000000000" pitchFamily="49" charset="-128"/>
                <a:ea typeface="BIZ UDゴシック" panose="020B0400000000000000" pitchFamily="49" charset="-128"/>
              </a:rPr>
              <a:t>【</a:t>
            </a:r>
            <a:r>
              <a:rPr kumimoji="1" lang="ja-JP" altLang="en-US" sz="800" dirty="0">
                <a:solidFill>
                  <a:prstClr val="black"/>
                </a:solidFill>
                <a:latin typeface="BIZ UDゴシック" panose="020B0400000000000000" pitchFamily="49" charset="-128"/>
                <a:ea typeface="BIZ UDゴシック" panose="020B0400000000000000" pitchFamily="49" charset="-128"/>
              </a:rPr>
              <a:t>イギリス</a:t>
            </a:r>
            <a:r>
              <a:rPr kumimoji="1" lang="en-US" altLang="ja-JP" sz="800" dirty="0">
                <a:solidFill>
                  <a:prstClr val="black"/>
                </a:solidFill>
                <a:latin typeface="BIZ UDゴシック" panose="020B0400000000000000" pitchFamily="49" charset="-128"/>
                <a:ea typeface="BIZ UDゴシック" panose="020B0400000000000000" pitchFamily="49" charset="-128"/>
              </a:rPr>
              <a:t>】2016</a:t>
            </a:r>
            <a:r>
              <a:rPr kumimoji="1" lang="ja-JP" altLang="en-US" sz="800" dirty="0">
                <a:solidFill>
                  <a:prstClr val="black"/>
                </a:solidFill>
                <a:latin typeface="BIZ UDゴシック" panose="020B0400000000000000" pitchFamily="49" charset="-128"/>
                <a:ea typeface="BIZ UDゴシック" panose="020B0400000000000000" pitchFamily="49" charset="-128"/>
              </a:rPr>
              <a:t>年都市および地方権限委譲法」、デロイトトーマツ「英国</a:t>
            </a:r>
            <a:r>
              <a:rPr kumimoji="1" lang="en-US" altLang="ja-JP" sz="800" dirty="0">
                <a:solidFill>
                  <a:prstClr val="black"/>
                </a:solidFill>
                <a:latin typeface="BIZ UDゴシック" panose="020B0400000000000000" pitchFamily="49" charset="-128"/>
                <a:ea typeface="BIZ UDゴシック" panose="020B0400000000000000" pitchFamily="49" charset="-128"/>
              </a:rPr>
              <a:t>LEP</a:t>
            </a:r>
            <a:r>
              <a:rPr kumimoji="1" lang="ja-JP" altLang="en-US" sz="800" dirty="0">
                <a:solidFill>
                  <a:prstClr val="black"/>
                </a:solidFill>
                <a:latin typeface="BIZ UDゴシック" panose="020B0400000000000000" pitchFamily="49" charset="-128"/>
                <a:ea typeface="BIZ UDゴシック" panose="020B0400000000000000" pitchFamily="49" charset="-128"/>
              </a:rPr>
              <a:t>制度の導入による官民連</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marL="93663" indent="-93663">
              <a:lnSpc>
                <a:spcPts val="900"/>
              </a:lnSpc>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　　　携」、バーミンガム大学教授へのヒアリング結果を参考に副首都推進局で作成</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9E2A7BB-405F-92FA-147D-19408F0538F4}"/>
              </a:ext>
            </a:extLst>
          </p:cNvPr>
          <p:cNvSpPr txBox="1"/>
          <p:nvPr/>
        </p:nvSpPr>
        <p:spPr>
          <a:xfrm>
            <a:off x="156478" y="5800613"/>
            <a:ext cx="4590572" cy="3693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出典：</a:t>
            </a:r>
            <a:r>
              <a:rPr lang="en-US" altLang="ja-JP" sz="900" dirty="0">
                <a:latin typeface="BIZ UDゴシック" panose="020B0400000000000000" pitchFamily="49" charset="-128"/>
                <a:ea typeface="BIZ UDゴシック" panose="020B0400000000000000" pitchFamily="49" charset="-128"/>
              </a:rPr>
              <a:t>2022.6.24</a:t>
            </a:r>
            <a:r>
              <a:rPr lang="ja-JP" altLang="en-US" sz="900" dirty="0">
                <a:latin typeface="BIZ UDゴシック" panose="020B0400000000000000" pitchFamily="49" charset="-128"/>
                <a:ea typeface="BIZ UDゴシック" panose="020B0400000000000000" pitchFamily="49" charset="-128"/>
              </a:rPr>
              <a:t>　第</a:t>
            </a:r>
            <a:r>
              <a:rPr lang="en-US" altLang="ja-JP" sz="900" dirty="0">
                <a:latin typeface="BIZ UDゴシック" panose="020B0400000000000000" pitchFamily="49" charset="-128"/>
                <a:ea typeface="BIZ UDゴシック" panose="020B0400000000000000" pitchFamily="49" charset="-128"/>
              </a:rPr>
              <a:t>11</a:t>
            </a:r>
            <a:r>
              <a:rPr lang="ja-JP" altLang="en-US" sz="900" dirty="0">
                <a:latin typeface="BIZ UDゴシック" panose="020B0400000000000000" pitchFamily="49" charset="-128"/>
                <a:ea typeface="BIZ UDゴシック" panose="020B0400000000000000" pitchFamily="49" charset="-128"/>
              </a:rPr>
              <a:t>回「副首都ビジョン」のバージョンアップに向けた意見交換会</a:t>
            </a:r>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　　　（政策と体制分科会）より抜粋</a:t>
            </a:r>
          </a:p>
        </p:txBody>
      </p:sp>
    </p:spTree>
    <p:extLst>
      <p:ext uri="{BB962C8B-B14F-4D97-AF65-F5344CB8AC3E}">
        <p14:creationId xmlns:p14="http://schemas.microsoft.com/office/powerpoint/2010/main" val="146224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A013E42-FC75-3E67-4AD6-41C86E2730FE}"/>
              </a:ext>
            </a:extLst>
          </p:cNvPr>
          <p:cNvSpPr txBox="1"/>
          <p:nvPr/>
        </p:nvSpPr>
        <p:spPr>
          <a:xfrm>
            <a:off x="735816" y="570616"/>
            <a:ext cx="6217164" cy="5232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ゴシック" panose="020B0400000000000000" pitchFamily="49" charset="-128"/>
                <a:ea typeface="BIZ UDゴシック" panose="020B0400000000000000" pitchFamily="49" charset="-128"/>
              </a:rPr>
              <a:t>■　「協定（</a:t>
            </a:r>
            <a:r>
              <a:rPr lang="en-US" altLang="ja-JP" sz="1400" b="1" dirty="0">
                <a:solidFill>
                  <a:prstClr val="black"/>
                </a:solidFill>
                <a:latin typeface="BIZ UDゴシック" panose="020B0400000000000000" pitchFamily="49" charset="-128"/>
                <a:ea typeface="BIZ UDゴシック" panose="020B0400000000000000" pitchFamily="49" charset="-128"/>
              </a:rPr>
              <a:t>Deals</a:t>
            </a:r>
            <a:r>
              <a:rPr lang="ja-JP" altLang="en-US" sz="1400" b="1" dirty="0">
                <a:solidFill>
                  <a:prstClr val="black"/>
                </a:solidFill>
                <a:latin typeface="BIZ UDゴシック" panose="020B0400000000000000" pitchFamily="49" charset="-128"/>
                <a:ea typeface="BIZ UDゴシック" panose="020B0400000000000000" pitchFamily="49" charset="-128"/>
              </a:rPr>
              <a:t>）」による都市への権限・財源移譲</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正方形/長方形 2">
            <a:extLst>
              <a:ext uri="{FF2B5EF4-FFF2-40B4-BE49-F238E27FC236}">
                <a16:creationId xmlns:a16="http://schemas.microsoft.com/office/drawing/2014/main" id="{F8F0BE3D-2429-E7B1-B71E-6D3A9FC5577A}"/>
              </a:ext>
            </a:extLst>
          </p:cNvPr>
          <p:cNvSpPr/>
          <p:nvPr/>
        </p:nvSpPr>
        <p:spPr>
          <a:xfrm>
            <a:off x="735816" y="917480"/>
            <a:ext cx="10720368" cy="218056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lIns="180000" tIns="108000" rIns="216000" rtlCol="0" anchor="t" anchorCtr="0"/>
          <a:lstStyle/>
          <a:p>
            <a:pPr marL="252000" marR="0" lvl="0" indent="-45720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〇　英国では、</a:t>
            </a:r>
            <a:r>
              <a:rPr lang="ja-JP" altLang="en-US" sz="1400" dirty="0">
                <a:solidFill>
                  <a:prstClr val="black"/>
                </a:solidFill>
                <a:latin typeface="Meiryo UI"/>
                <a:ea typeface="BIZ UDゴシック" panose="020B0400000000000000" pitchFamily="49" charset="-128"/>
                <a:cs typeface="Meiryo UI" panose="020B0604030504040204" pitchFamily="50" charset="-128"/>
              </a:rPr>
              <a:t>「</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都市は地域の経済を支え地域全体を活性化させるとともに国全体に経済成長をもたらすもの</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」と考え、都市の経済成長に力を入れている。その経済成長に向けて、都市の潜在能力を発揮させるという観点から、</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都市を中心に周辺の複数の自治体が連携し、中央政府から経済開発や地域振興などに関する権限や財源の委譲を受ける動き</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がみられる。</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12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この権限移譲の進め方として、</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個々の地域が、それぞれの実情に応じて中央政府と個別交渉を行い、</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「協定（</a:t>
            </a:r>
            <a:r>
              <a:rPr kumimoji="0" lang="en-US" altLang="ja-JP"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Deals</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）」を締結するという手法</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がとられており、</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移譲する権限や財源の内容は全国画一ではなく、地域それぞれで異なる</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ものとなっている。</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12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地域と中央政府との協定には、都市を中心とする周辺地域が中央政府と締結する</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en-US" altLang="ja-JP" sz="1400" b="1" u="sng" dirty="0">
                <a:solidFill>
                  <a:prstClr val="black"/>
                </a:solidFill>
                <a:latin typeface="Meiryo UI"/>
                <a:ea typeface="BIZ UDゴシック" panose="020B0400000000000000" pitchFamily="49" charset="-128"/>
                <a:cs typeface="Meiryo UI" panose="020B0604030504040204" pitchFamily="50" charset="-128"/>
              </a:rPr>
              <a:t>City deals</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ja-JP" altLang="en-US" sz="1400" dirty="0">
                <a:solidFill>
                  <a:prstClr val="black"/>
                </a:solidFill>
                <a:latin typeface="Meiryo UI"/>
                <a:ea typeface="BIZ UDゴシック" panose="020B0400000000000000" pitchFamily="49" charset="-128"/>
                <a:cs typeface="Meiryo UI" panose="020B0604030504040204" pitchFamily="50" charset="-128"/>
              </a:rPr>
              <a:t>、２以上の自治体が連携して設置する合同行政機構が中央政府と締結する</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en-US" altLang="ja-JP" sz="1400" b="1" u="sng" dirty="0">
                <a:solidFill>
                  <a:prstClr val="black"/>
                </a:solidFill>
                <a:latin typeface="Meiryo UI"/>
                <a:ea typeface="BIZ UDゴシック" panose="020B0400000000000000" pitchFamily="49" charset="-128"/>
                <a:cs typeface="Meiryo UI" panose="020B0604030504040204" pitchFamily="50" charset="-128"/>
              </a:rPr>
              <a:t>Devolution Deals</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ja-JP" altLang="en-US" sz="1400" dirty="0">
                <a:solidFill>
                  <a:prstClr val="black"/>
                </a:solidFill>
                <a:latin typeface="Meiryo UI"/>
                <a:ea typeface="BIZ UDゴシック" panose="020B0400000000000000" pitchFamily="49" charset="-128"/>
                <a:cs typeface="Meiryo UI" panose="020B0604030504040204" pitchFamily="50" charset="-128"/>
              </a:rPr>
              <a:t>、自治体と民間セクターの代表で構成する</a:t>
            </a:r>
            <a:r>
              <a:rPr lang="en-US" altLang="ja-JP" sz="1400" dirty="0">
                <a:solidFill>
                  <a:prstClr val="black"/>
                </a:solidFill>
                <a:latin typeface="Meiryo UI"/>
                <a:ea typeface="BIZ UDゴシック" panose="020B0400000000000000" pitchFamily="49" charset="-128"/>
                <a:cs typeface="Meiryo UI" panose="020B0604030504040204" pitchFamily="50" charset="-128"/>
              </a:rPr>
              <a:t>LEP</a:t>
            </a:r>
            <a:r>
              <a:rPr lang="ja-JP" altLang="en-US" sz="1400" dirty="0">
                <a:solidFill>
                  <a:prstClr val="black"/>
                </a:solidFill>
                <a:latin typeface="Meiryo UI"/>
                <a:ea typeface="BIZ UDゴシック" panose="020B0400000000000000" pitchFamily="49" charset="-128"/>
                <a:cs typeface="Meiryo UI" panose="020B0604030504040204" pitchFamily="50" charset="-128"/>
              </a:rPr>
              <a:t>（地域産業パートナーシップ）が中央政府と締結する</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en-US" altLang="ja-JP" sz="1400" b="1" u="sng" dirty="0">
                <a:solidFill>
                  <a:prstClr val="black"/>
                </a:solidFill>
                <a:latin typeface="Meiryo UI"/>
                <a:ea typeface="BIZ UDゴシック" panose="020B0400000000000000" pitchFamily="49" charset="-128"/>
                <a:cs typeface="Meiryo UI" panose="020B0604030504040204" pitchFamily="50" charset="-128"/>
              </a:rPr>
              <a:t>Growth Deals</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a:t>
            </a:r>
            <a:r>
              <a:rPr lang="ja-JP" altLang="en-US" sz="1400" dirty="0">
                <a:solidFill>
                  <a:prstClr val="black"/>
                </a:solidFill>
                <a:latin typeface="Meiryo UI"/>
                <a:ea typeface="BIZ UDゴシック" panose="020B0400000000000000" pitchFamily="49" charset="-128"/>
                <a:cs typeface="Meiryo UI" panose="020B0604030504040204" pitchFamily="50" charset="-128"/>
              </a:rPr>
              <a:t>という３つの種類がある。</a:t>
            </a:r>
            <a:endParaRPr lang="en-US" altLang="ja-JP" sz="1400" dirty="0">
              <a:solidFill>
                <a:prstClr val="black"/>
              </a:solidFill>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8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8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AB109C76-C67E-1B1C-2167-8394D08D4EC0}"/>
              </a:ext>
            </a:extLst>
          </p:cNvPr>
          <p:cNvSpPr txBox="1"/>
          <p:nvPr/>
        </p:nvSpPr>
        <p:spPr>
          <a:xfrm>
            <a:off x="735816" y="3162505"/>
            <a:ext cx="4894484"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ゴシック" panose="020B0400000000000000" pitchFamily="49" charset="-128"/>
                <a:ea typeface="BIZ UDゴシック" panose="020B0400000000000000" pitchFamily="49" charset="-128"/>
              </a:rPr>
              <a:t>■　英国の地域政策に関する主な動き</a:t>
            </a:r>
            <a:endPar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14" name="表 13">
            <a:extLst>
              <a:ext uri="{FF2B5EF4-FFF2-40B4-BE49-F238E27FC236}">
                <a16:creationId xmlns:a16="http://schemas.microsoft.com/office/drawing/2014/main" id="{E731C14D-BDF3-7601-62DD-40E22647BA57}"/>
              </a:ext>
            </a:extLst>
          </p:cNvPr>
          <p:cNvGraphicFramePr>
            <a:graphicFrameLocks noGrp="1"/>
          </p:cNvGraphicFramePr>
          <p:nvPr/>
        </p:nvGraphicFramePr>
        <p:xfrm>
          <a:off x="980028" y="3470282"/>
          <a:ext cx="4732061" cy="3068233"/>
        </p:xfrm>
        <a:graphic>
          <a:graphicData uri="http://schemas.openxmlformats.org/drawingml/2006/table">
            <a:tbl>
              <a:tblPr bandRow="1"/>
              <a:tblGrid>
                <a:gridCol w="773632">
                  <a:extLst>
                    <a:ext uri="{9D8B030D-6E8A-4147-A177-3AD203B41FA5}">
                      <a16:colId xmlns:a16="http://schemas.microsoft.com/office/drawing/2014/main" val="1520910211"/>
                    </a:ext>
                  </a:extLst>
                </a:gridCol>
                <a:gridCol w="3958429">
                  <a:extLst>
                    <a:ext uri="{9D8B030D-6E8A-4147-A177-3AD203B41FA5}">
                      <a16:colId xmlns:a16="http://schemas.microsoft.com/office/drawing/2014/main" val="3228948102"/>
                    </a:ext>
                  </a:extLst>
                </a:gridCol>
              </a:tblGrid>
              <a:tr h="1911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ts val="12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年 月</a:t>
                      </a:r>
                    </a:p>
                  </a:txBody>
                  <a:tcPr marL="88607" marR="88607" marT="44303" marB="443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lgn="ctr">
                        <a:lnSpc>
                          <a:spcPts val="1200"/>
                        </a:lnSpc>
                        <a:spcBef>
                          <a:spcPts val="0"/>
                        </a:spcBef>
                        <a:spcAft>
                          <a:spcPts val="0"/>
                        </a:spcAft>
                        <a:buFont typeface="Wingdings" panose="05000000000000000000" pitchFamily="2" charset="2"/>
                        <a:buNone/>
                      </a:pPr>
                      <a:r>
                        <a:rPr kumimoji="1" lang="ja-JP" altLang="en-US" sz="1200" b="1" dirty="0">
                          <a:solidFill>
                            <a:schemeClr val="tx1"/>
                          </a:solidFill>
                          <a:latin typeface="BIZ UDゴシック" panose="020B0400000000000000" pitchFamily="49" charset="-128"/>
                          <a:ea typeface="BIZ UDゴシック" panose="020B0400000000000000" pitchFamily="49" charset="-128"/>
                        </a:rPr>
                        <a:t>経 過</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txBody>
                  <a:tcPr marL="88607" marR="88607" marT="44303" marB="4430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951874"/>
                  </a:ext>
                </a:extLst>
              </a:tr>
              <a:tr h="282722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r" defTabSz="959937" rtl="0" eaLnBrk="1" fontAlgn="t" latinLnBrk="0" hangingPunct="1">
                        <a:lnSpc>
                          <a:spcPts val="1200"/>
                        </a:lnSpc>
                        <a:spcBef>
                          <a:spcPts val="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2009</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2010</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2011</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2012</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0"/>
                        </a:spcBef>
                        <a:spcAft>
                          <a:spcPts val="0"/>
                        </a:spcAft>
                        <a:buClrTx/>
                        <a:buSzTx/>
                        <a:buFontTx/>
                        <a:buNone/>
                        <a:tabLst/>
                        <a:defRPr/>
                      </a:pP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marL="0" marR="0" lvl="0" indent="0" algn="r" defTabSz="959937" rtl="0" eaLnBrk="1" fontAlgn="t" latinLnBrk="0" hangingPunct="1">
                        <a:lnSpc>
                          <a:spcPts val="1200"/>
                        </a:lnSpc>
                        <a:spcBef>
                          <a:spcPts val="300"/>
                        </a:spcBef>
                        <a:spcAft>
                          <a:spcPts val="0"/>
                        </a:spcAft>
                        <a:buClrTx/>
                        <a:buSzTx/>
                        <a:buFontTx/>
                        <a:buNone/>
                        <a:tabLst/>
                        <a:defRPr/>
                      </a:pPr>
                      <a:r>
                        <a:rPr kumimoji="1" lang="en-US" altLang="ja-JP" sz="12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1200" b="1" dirty="0">
                          <a:solidFill>
                            <a:schemeClr val="tx1"/>
                          </a:solidFill>
                          <a:latin typeface="BIZ UDゴシック" panose="020B0400000000000000" pitchFamily="49" charset="-128"/>
                          <a:ea typeface="BIZ UDゴシック" panose="020B0400000000000000" pitchFamily="49" charset="-128"/>
                        </a:rPr>
                        <a:t>年</a:t>
                      </a:r>
                    </a:p>
                  </a:txBody>
                  <a:tcPr marL="88607" marR="88607" marT="44303" marB="443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t" latinLnBrk="0" hangingPunct="1">
                        <a:lnSpc>
                          <a:spcPts val="12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2009</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年地方民主主義、経済開発、建築法の制定</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・政府事務所（</a:t>
                      </a:r>
                      <a:r>
                        <a:rPr kumimoji="1" lang="en-US" altLang="ja-JP" sz="1200" b="0" i="0" u="none" strike="noStrike" kern="1200" cap="none" spc="0" normalizeH="0" baseline="0" noProof="0" dirty="0" err="1">
                          <a:ln>
                            <a:noFill/>
                          </a:ln>
                          <a:solidFill>
                            <a:schemeClr val="tx1"/>
                          </a:solidFill>
                          <a:effectLst/>
                          <a:uLnTx/>
                          <a:uFillTx/>
                          <a:latin typeface="BIZ UDゴシック" panose="020B0400000000000000" pitchFamily="49" charset="-128"/>
                          <a:ea typeface="BIZ UDゴシック" panose="020B0400000000000000" pitchFamily="49" charset="-128"/>
                          <a:cs typeface="+mn-cs"/>
                        </a:rPr>
                        <a:t>Govermment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Office</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）の廃止</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・地域開発公社（</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RDA</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）の廃止</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・地域産業パートナーシップ（</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LEP</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）の設置</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・地方主義法の制定</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・グレーター・マンチェスター合同行政機構の設置</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City Deals </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第１弾（コア・シティ中心の都市圏）　</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の合意成立</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City Deals </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第２弾（</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の小規模都市圏）の合意成立</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・政府が、</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Grows Deals</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を通じ、</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LEP</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への</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Local Grows </a:t>
                      </a:r>
                    </a:p>
                    <a:p>
                      <a:pPr marL="0" marR="0" lvl="0" indent="0" algn="l" defTabSz="914400" rtl="0" eaLnBrk="1" fontAlgn="t" latinLnBrk="0" hangingPunct="1">
                        <a:lnSpc>
                          <a:spcPts val="12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Fund</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を配分する提案を発表</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・グレーター・マンチェスター合同行政機構と政府で</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Devolution Deals</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を合意</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Devolution Deals</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に対し</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38</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地域から応募がある</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t" latinLnBrk="0" hangingPunct="1">
                        <a:lnSpc>
                          <a:spcPts val="12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2016</a:t>
                      </a:r>
                      <a:r>
                        <a:rPr kumimoji="1" lang="ja-JP" altLang="en-US"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年都市・地方自治権限委譲法の制定</a:t>
                      </a:r>
                      <a:endParaRPr kumimoji="1" lang="en-US" altLang="ja-JP" sz="12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txBody>
                  <a:tcPr marL="88607" marR="88607" marT="44303" marB="443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458419"/>
                  </a:ext>
                </a:extLst>
              </a:tr>
            </a:tbl>
          </a:graphicData>
        </a:graphic>
      </p:graphicFrame>
      <p:sp>
        <p:nvSpPr>
          <p:cNvPr id="4" name="テキスト ボックス 3">
            <a:extLst>
              <a:ext uri="{FF2B5EF4-FFF2-40B4-BE49-F238E27FC236}">
                <a16:creationId xmlns:a16="http://schemas.microsoft.com/office/drawing/2014/main" id="{40C1F468-DF49-8C5C-589B-885051E0BD2A}"/>
              </a:ext>
            </a:extLst>
          </p:cNvPr>
          <p:cNvSpPr txBox="1"/>
          <p:nvPr/>
        </p:nvSpPr>
        <p:spPr>
          <a:xfrm>
            <a:off x="6096000" y="6303565"/>
            <a:ext cx="5402457" cy="477054"/>
          </a:xfrm>
          <a:prstGeom prst="rect">
            <a:avLst/>
          </a:prstGeom>
          <a:noFill/>
        </p:spPr>
        <p:txBody>
          <a:bodyPr wrap="square" rtlCol="0">
            <a:spAutoFit/>
          </a:bodyPr>
          <a:lstStyle/>
          <a:p>
            <a:pPr marL="355600" indent="-355600">
              <a:lnSpc>
                <a:spcPts val="1000"/>
              </a:lnSpc>
              <a:defRPr/>
            </a:pPr>
            <a:r>
              <a:rPr kumimoji="1" lang="ja-JP" altLang="en-US" sz="900" dirty="0">
                <a:solidFill>
                  <a:prstClr val="black"/>
                </a:solidFill>
                <a:latin typeface="BIZ UDゴシック" panose="020B0400000000000000" pitchFamily="49" charset="-128"/>
                <a:ea typeface="BIZ UDゴシック" panose="020B0400000000000000" pitchFamily="49" charset="-128"/>
              </a:rPr>
              <a:t>出典：岩崎忠「英国における契約による権限移譲・規制緩和」、岩見豊「イングランドにおける合同行政機構の設置と権限委譲の動き」、青木勝一「英国の地域政策の現状と課題」、鎌田司「欧州内で対等の競争力目指す」をもとに副首都推進局で作成</a:t>
            </a:r>
          </a:p>
        </p:txBody>
      </p:sp>
      <p:sp>
        <p:nvSpPr>
          <p:cNvPr id="7" name="テキスト ボックス 6">
            <a:extLst>
              <a:ext uri="{FF2B5EF4-FFF2-40B4-BE49-F238E27FC236}">
                <a16:creationId xmlns:a16="http://schemas.microsoft.com/office/drawing/2014/main" id="{843D275B-8DAC-25DE-517E-D672669CBFD5}"/>
              </a:ext>
            </a:extLst>
          </p:cNvPr>
          <p:cNvSpPr txBox="1"/>
          <p:nvPr/>
        </p:nvSpPr>
        <p:spPr>
          <a:xfrm>
            <a:off x="5874513" y="3147936"/>
            <a:ext cx="4894484"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ゴシック" panose="020B0400000000000000" pitchFamily="49" charset="-128"/>
                <a:ea typeface="BIZ UDゴシック" panose="020B0400000000000000" pitchFamily="49" charset="-128"/>
              </a:rPr>
              <a:t>■　「協定（</a:t>
            </a:r>
            <a:r>
              <a:rPr lang="en-US" altLang="ja-JP" sz="1400" b="1" dirty="0">
                <a:solidFill>
                  <a:prstClr val="black"/>
                </a:solidFill>
                <a:latin typeface="BIZ UDゴシック" panose="020B0400000000000000" pitchFamily="49" charset="-128"/>
                <a:ea typeface="BIZ UDゴシック" panose="020B0400000000000000" pitchFamily="49" charset="-128"/>
              </a:rPr>
              <a:t>Deals</a:t>
            </a:r>
            <a:r>
              <a:rPr lang="ja-JP" altLang="en-US" sz="1400" b="1" dirty="0">
                <a:solidFill>
                  <a:prstClr val="black"/>
                </a:solidFill>
                <a:latin typeface="BIZ UDゴシック" panose="020B0400000000000000" pitchFamily="49" charset="-128"/>
                <a:ea typeface="BIZ UDゴシック" panose="020B0400000000000000" pitchFamily="49" charset="-128"/>
              </a:rPr>
              <a:t>）」の主な特徴</a:t>
            </a:r>
            <a:r>
              <a:rPr lang="ja-JP" altLang="en-US" sz="1100" b="1" dirty="0">
                <a:solidFill>
                  <a:prstClr val="black"/>
                </a:solidFill>
                <a:latin typeface="BIZ UDゴシック" panose="020B0400000000000000" pitchFamily="49" charset="-128"/>
                <a:ea typeface="BIZ UDゴシック" panose="020B0400000000000000" pitchFamily="49" charset="-128"/>
              </a:rPr>
              <a:t>　（</a:t>
            </a:r>
            <a:r>
              <a:rPr lang="en-US" altLang="ja-JP" sz="1100" b="1" dirty="0">
                <a:solidFill>
                  <a:prstClr val="black"/>
                </a:solidFill>
                <a:latin typeface="BIZ UDゴシック" panose="020B0400000000000000" pitchFamily="49" charset="-128"/>
                <a:ea typeface="BIZ UDゴシック" panose="020B0400000000000000" pitchFamily="49" charset="-128"/>
              </a:rPr>
              <a:t>City Deals</a:t>
            </a:r>
            <a:r>
              <a:rPr lang="ja-JP" altLang="en-US" sz="1100" b="1" dirty="0">
                <a:solidFill>
                  <a:prstClr val="black"/>
                </a:solidFill>
                <a:latin typeface="BIZ UDゴシック" panose="020B0400000000000000" pitchFamily="49" charset="-128"/>
                <a:ea typeface="BIZ UDゴシック" panose="020B0400000000000000" pitchFamily="49" charset="-128"/>
              </a:rPr>
              <a:t>の例）</a:t>
            </a:r>
            <a:endPar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C5344864-3078-F559-0680-875FFB7ECB99}"/>
              </a:ext>
            </a:extLst>
          </p:cNvPr>
          <p:cNvSpPr/>
          <p:nvPr/>
        </p:nvSpPr>
        <p:spPr>
          <a:xfrm>
            <a:off x="5956303" y="3455713"/>
            <a:ext cx="5542154" cy="27368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lIns="180000" tIns="108000" rIns="216000" bIns="108000" rtlCol="0" anchor="ctr" anchorCtr="0"/>
          <a:lstStyle/>
          <a:p>
            <a:pPr marL="252000" marR="0" lvl="0" indent="-45720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〇　中央政府は、都市・都市圏に対し</a:t>
            </a:r>
            <a:r>
              <a:rPr lang="ja-JP" altLang="en-US" sz="1400" dirty="0">
                <a:solidFill>
                  <a:prstClr val="black"/>
                </a:solidFill>
                <a:latin typeface="Meiryo UI"/>
                <a:ea typeface="BIZ UDゴシック" panose="020B0400000000000000" pitchFamily="49" charset="-128"/>
                <a:cs typeface="Meiryo UI" panose="020B0604030504040204" pitchFamily="50" charset="-128"/>
              </a:rPr>
              <a:t>、</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補助金を支出するほか、</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求めに応じ個別の権限や財源の移譲をそれぞれの協定に明記</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6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中央政府からの資金は、細かく使途を限定しない</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。協定の締結にあたっては、</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地方側からの提案を重視</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6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協定の内容は、画一的ではなく、</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オーダーメイド型</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6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交渉は、各省庁と都市・都市圏が、フランクに柔軟な場で協議を重ねる。都市側が具体的な実施案をつくり、中央政府と直接交渉して「お墨付き」を得るという、</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地域</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主導による政策立案の過程</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を経ている。</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a:p>
            <a:pPr marL="252000" marR="0" lvl="0" indent="-457200" algn="l" defTabSz="457200" rtl="0" eaLnBrk="1" fontAlgn="auto" latinLnBrk="0" hangingPunct="1">
              <a:lnSpc>
                <a:spcPts val="1600"/>
              </a:lnSpc>
              <a:spcBef>
                <a:spcPts val="600"/>
              </a:spcBef>
              <a:spcAft>
                <a:spcPts val="0"/>
              </a:spcAft>
              <a:buClrTx/>
              <a:buSzTx/>
              <a:buFontTx/>
              <a:buNone/>
              <a:tabLst/>
              <a:defRPr/>
            </a:pPr>
            <a:r>
              <a:rPr lang="ja-JP" altLang="en-US" sz="1400" dirty="0">
                <a:solidFill>
                  <a:prstClr val="black"/>
                </a:solidFill>
                <a:latin typeface="Meiryo UI"/>
                <a:ea typeface="BIZ UDゴシック" panose="020B0400000000000000" pitchFamily="49" charset="-128"/>
                <a:cs typeface="Meiryo UI" panose="020B0604030504040204" pitchFamily="50" charset="-128"/>
              </a:rPr>
              <a:t>〇　</a:t>
            </a:r>
            <a:r>
              <a:rPr lang="ja-JP" altLang="en-US" sz="1400" b="1" u="sng" dirty="0">
                <a:solidFill>
                  <a:prstClr val="black"/>
                </a:solidFill>
                <a:latin typeface="Meiryo UI"/>
                <a:ea typeface="BIZ UDゴシック" panose="020B0400000000000000" pitchFamily="49" charset="-128"/>
                <a:cs typeface="Meiryo UI" panose="020B0604030504040204" pitchFamily="50" charset="-128"/>
              </a:rPr>
              <a:t>地域</a:t>
            </a:r>
            <a:r>
              <a:rPr kumimoji="0" lang="ja-JP" altLang="en-US" sz="1400" b="1" i="0" u="sng"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は、権限と財源の移譲を受けるだけでなく、応分の負担やリスクも負う</a:t>
            </a:r>
            <a:r>
              <a:rPr kumimoji="0" lang="ja-JP" altLang="en-US"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rPr>
              <a:t>。</a:t>
            </a:r>
            <a:endParaRPr kumimoji="0" lang="en-US" altLang="ja-JP" sz="1400" b="0" i="0" u="none" strike="noStrike" kern="1200" cap="none" spc="0" normalizeH="0" baseline="0" noProof="0" dirty="0">
              <a:ln>
                <a:noFill/>
              </a:ln>
              <a:solidFill>
                <a:prstClr val="black"/>
              </a:solidFill>
              <a:effectLst/>
              <a:uLnTx/>
              <a:uFillTx/>
              <a:latin typeface="Meiryo UI"/>
              <a:ea typeface="BIZ UDゴシック" panose="020B0400000000000000" pitchFamily="49" charset="-128"/>
              <a:cs typeface="Meiryo UI" panose="020B0604030504040204" pitchFamily="50" charset="-128"/>
            </a:endParaRPr>
          </a:p>
        </p:txBody>
      </p:sp>
      <p:sp>
        <p:nvSpPr>
          <p:cNvPr id="5" name="タイトル 4">
            <a:extLst>
              <a:ext uri="{FF2B5EF4-FFF2-40B4-BE49-F238E27FC236}">
                <a16:creationId xmlns:a16="http://schemas.microsoft.com/office/drawing/2014/main" id="{C000379D-DCC6-0CDE-B381-6E7F7A2FC324}"/>
              </a:ext>
            </a:extLst>
          </p:cNvPr>
          <p:cNvSpPr>
            <a:spLocks noGrp="1"/>
          </p:cNvSpPr>
          <p:nvPr>
            <p:ph type="title"/>
          </p:nvPr>
        </p:nvSpPr>
        <p:spPr/>
        <p:txBody>
          <a:bodyPr/>
          <a:lstStyle/>
          <a:p>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英国における権限・財源移譲の仕組み</a:t>
            </a:r>
            <a:r>
              <a:rPr kumimoji="0"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600" b="1" kern="0" dirty="0">
                <a:solidFill>
                  <a:prstClr val="white"/>
                </a:solidFill>
                <a:latin typeface="BIZ UDゴシック" panose="020B0400000000000000" pitchFamily="49" charset="-128"/>
                <a:ea typeface="BIZ UDゴシック" panose="020B0400000000000000" pitchFamily="49" charset="-128"/>
                <a:cs typeface="Meiryo UI" panose="020B0604030504040204" pitchFamily="50" charset="-128"/>
              </a:rPr>
              <a:t>１</a:t>
            </a:r>
            <a:r>
              <a:rPr kumimoji="0" lang="en-US" altLang="ja-JP"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２）</a:t>
            </a:r>
            <a:endParaRPr lang="ja-JP" altLang="en-US" dirty="0"/>
          </a:p>
        </p:txBody>
      </p:sp>
      <p:sp>
        <p:nvSpPr>
          <p:cNvPr id="9" name="スライド番号プレースホルダー 3">
            <a:extLst>
              <a:ext uri="{FF2B5EF4-FFF2-40B4-BE49-F238E27FC236}">
                <a16:creationId xmlns:a16="http://schemas.microsoft.com/office/drawing/2014/main" id="{1BAC8F3D-A493-C11A-B680-C2CCE9AD252A}"/>
              </a:ext>
            </a:extLst>
          </p:cNvPr>
          <p:cNvSpPr>
            <a:spLocks noGrp="1"/>
          </p:cNvSpPr>
          <p:nvPr>
            <p:ph type="sldNum" sz="quarter" idx="10"/>
          </p:nvPr>
        </p:nvSpPr>
        <p:spPr>
          <a:xfrm>
            <a:off x="9448800" y="6342499"/>
            <a:ext cx="2743200" cy="365125"/>
          </a:xfrm>
        </p:spPr>
        <p:txBody>
          <a:bodyPr/>
          <a:lstStyle/>
          <a:p>
            <a:fld id="{50F88186-B17D-4CE3-A887-D91699CF601C}" type="slidenum">
              <a:rPr kumimoji="1" lang="ja-JP" altLang="en-US" smtClean="0"/>
              <a:pPr/>
              <a:t>21</a:t>
            </a:fld>
            <a:endParaRPr kumimoji="1" lang="ja-JP" altLang="en-US" dirty="0"/>
          </a:p>
        </p:txBody>
      </p:sp>
    </p:spTree>
    <p:extLst>
      <p:ext uri="{BB962C8B-B14F-4D97-AF65-F5344CB8AC3E}">
        <p14:creationId xmlns:p14="http://schemas.microsoft.com/office/powerpoint/2010/main" val="95509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422089" y="854074"/>
          <a:ext cx="5492937" cy="5829300"/>
        </p:xfrm>
        <a:graphic>
          <a:graphicData uri="http://schemas.openxmlformats.org/drawingml/2006/table">
            <a:tbl>
              <a:tblPr firstRow="1" bandRow="1">
                <a:tableStyleId>{5940675A-B579-460E-94D1-54222C63F5DA}</a:tableStyleId>
              </a:tblPr>
              <a:tblGrid>
                <a:gridCol w="1063811">
                  <a:extLst>
                    <a:ext uri="{9D8B030D-6E8A-4147-A177-3AD203B41FA5}">
                      <a16:colId xmlns:a16="http://schemas.microsoft.com/office/drawing/2014/main" val="2157422320"/>
                    </a:ext>
                  </a:extLst>
                </a:gridCol>
                <a:gridCol w="1638677">
                  <a:extLst>
                    <a:ext uri="{9D8B030D-6E8A-4147-A177-3AD203B41FA5}">
                      <a16:colId xmlns:a16="http://schemas.microsoft.com/office/drawing/2014/main" val="3566564467"/>
                    </a:ext>
                  </a:extLst>
                </a:gridCol>
                <a:gridCol w="2790449">
                  <a:extLst>
                    <a:ext uri="{9D8B030D-6E8A-4147-A177-3AD203B41FA5}">
                      <a16:colId xmlns:a16="http://schemas.microsoft.com/office/drawing/2014/main" val="451875177"/>
                    </a:ext>
                  </a:extLst>
                </a:gridCol>
              </a:tblGrid>
              <a:tr h="269844">
                <a:tc>
                  <a:txBody>
                    <a:bodyPr/>
                    <a:lstStyle/>
                    <a:p>
                      <a:pPr marL="96838" indent="-96838" algn="ctr" defTabSz="914400" rtl="0" eaLnBrk="1" latinLnBrk="0" hangingPunct="1">
                        <a:lnSpc>
                          <a:spcPts val="1050"/>
                        </a:lnSpc>
                      </a:pPr>
                      <a:endParaRPr kumimoji="1" lang="ja-JP" altLang="en-US" sz="1050" b="1"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solidFill>
                      <a:schemeClr val="bg2"/>
                    </a:solidFill>
                  </a:tcPr>
                </a:tc>
                <a:tc>
                  <a:txBody>
                    <a:bodyPr/>
                    <a:lstStyle/>
                    <a:p>
                      <a:pPr marL="96838" indent="-96838" algn="ctr" defTabSz="914400" rtl="0" eaLnBrk="1" latinLnBrk="0" hangingPunct="1">
                        <a:lnSpc>
                          <a:spcPct val="100000"/>
                        </a:lnSpc>
                      </a:pPr>
                      <a:r>
                        <a:rPr kumimoji="1" lang="ja-JP" altLang="en-US" sz="1400" b="1" kern="1200" dirty="0">
                          <a:solidFill>
                            <a:schemeClr val="tx1"/>
                          </a:solidFill>
                          <a:latin typeface="BIZ UDゴシック" panose="020B0400000000000000" pitchFamily="49" charset="-128"/>
                          <a:ea typeface="BIZ UDゴシック" panose="020B0400000000000000" pitchFamily="49" charset="-128"/>
                          <a:cs typeface="+mn-cs"/>
                        </a:rPr>
                        <a:t>項目</a:t>
                      </a:r>
                    </a:p>
                  </a:txBody>
                  <a:tcPr marL="36000" marR="36000" anchor="ctr">
                    <a:solidFill>
                      <a:schemeClr val="bg2"/>
                    </a:solidFill>
                  </a:tcPr>
                </a:tc>
                <a:tc>
                  <a:txBody>
                    <a:bodyPr/>
                    <a:lstStyle/>
                    <a:p>
                      <a:pPr marL="96838" indent="-96838" algn="ctr" defTabSz="914400" rtl="0" eaLnBrk="1" latinLnBrk="0" hangingPunct="1">
                        <a:lnSpc>
                          <a:spcPct val="100000"/>
                        </a:lnSpc>
                      </a:pPr>
                      <a:r>
                        <a:rPr kumimoji="1" lang="ja-JP" altLang="en-US" sz="1400" b="1" kern="1200" dirty="0">
                          <a:solidFill>
                            <a:schemeClr val="tx1"/>
                          </a:solidFill>
                          <a:latin typeface="BIZ UDゴシック" panose="020B0400000000000000" pitchFamily="49" charset="-128"/>
                          <a:ea typeface="BIZ UDゴシック" panose="020B0400000000000000" pitchFamily="49" charset="-128"/>
                          <a:cs typeface="+mn-cs"/>
                        </a:rPr>
                        <a:t>概要</a:t>
                      </a:r>
                    </a:p>
                  </a:txBody>
                  <a:tcPr marL="36000" marR="36000" anchor="ctr">
                    <a:solidFill>
                      <a:schemeClr val="bg2"/>
                    </a:solidFill>
                  </a:tcPr>
                </a:tc>
                <a:extLst>
                  <a:ext uri="{0D108BD9-81ED-4DB2-BD59-A6C34878D82A}">
                    <a16:rowId xmlns:a16="http://schemas.microsoft.com/office/drawing/2014/main" val="373920113"/>
                  </a:ext>
                </a:extLst>
              </a:tr>
              <a:tr h="328310">
                <a:tc rowSpan="5">
                  <a:txBody>
                    <a:bodyPr/>
                    <a:lstStyle/>
                    <a:p>
                      <a:pPr algn="l">
                        <a:lnSpc>
                          <a:spcPts val="1050"/>
                        </a:lnSpc>
                      </a:pPr>
                      <a:r>
                        <a:rPr lang="ja-JP" altLang="en-US" sz="1050" b="0" dirty="0">
                          <a:latin typeface="BIZ UDゴシック" panose="020B0400000000000000" pitchFamily="49" charset="-128"/>
                          <a:ea typeface="BIZ UDゴシック" panose="020B0400000000000000" pitchFamily="49" charset="-128"/>
                        </a:rPr>
                        <a:t>大幅な権限の</a:t>
                      </a:r>
                      <a:endParaRPr lang="en-US" altLang="ja-JP" sz="1050" b="0" dirty="0">
                        <a:latin typeface="BIZ UDゴシック" panose="020B0400000000000000" pitchFamily="49" charset="-128"/>
                        <a:ea typeface="BIZ UDゴシック" panose="020B0400000000000000" pitchFamily="49" charset="-128"/>
                      </a:endParaRPr>
                    </a:p>
                    <a:p>
                      <a:pPr algn="l">
                        <a:lnSpc>
                          <a:spcPts val="1050"/>
                        </a:lnSpc>
                      </a:pPr>
                      <a:r>
                        <a:rPr lang="ja-JP" altLang="en-US" sz="1050" b="0" dirty="0">
                          <a:latin typeface="BIZ UDゴシック" panose="020B0400000000000000" pitchFamily="49" charset="-128"/>
                          <a:ea typeface="BIZ UDゴシック" panose="020B0400000000000000" pitchFamily="49" charset="-128"/>
                        </a:rPr>
                        <a:t>拡大と</a:t>
                      </a:r>
                      <a:endParaRPr lang="en-US" altLang="ja-JP" sz="1050" b="0" dirty="0">
                        <a:latin typeface="BIZ UDゴシック" panose="020B0400000000000000" pitchFamily="49" charset="-128"/>
                        <a:ea typeface="BIZ UDゴシック" panose="020B0400000000000000" pitchFamily="49" charset="-128"/>
                      </a:endParaRPr>
                    </a:p>
                    <a:p>
                      <a:pPr algn="l">
                        <a:lnSpc>
                          <a:spcPts val="1050"/>
                        </a:lnSpc>
                      </a:pPr>
                      <a:r>
                        <a:rPr lang="ja-JP" altLang="en-US" sz="1050" b="0" dirty="0">
                          <a:latin typeface="BIZ UDゴシック" panose="020B0400000000000000" pitchFamily="49" charset="-128"/>
                          <a:ea typeface="BIZ UDゴシック" panose="020B0400000000000000" pitchFamily="49" charset="-128"/>
                        </a:rPr>
                        <a:t>成長に向けた</a:t>
                      </a:r>
                      <a:endParaRPr lang="en-US" altLang="ja-JP" sz="1050" b="0" dirty="0">
                        <a:latin typeface="BIZ UDゴシック" panose="020B0400000000000000" pitchFamily="49" charset="-128"/>
                        <a:ea typeface="BIZ UDゴシック" panose="020B0400000000000000" pitchFamily="49" charset="-128"/>
                      </a:endParaRPr>
                    </a:p>
                    <a:p>
                      <a:pPr algn="l">
                        <a:lnSpc>
                          <a:spcPts val="1050"/>
                        </a:lnSpc>
                      </a:pPr>
                      <a:r>
                        <a:rPr lang="ja-JP" altLang="en-US" sz="1050" b="0" dirty="0">
                          <a:latin typeface="BIZ UDゴシック" panose="020B0400000000000000" pitchFamily="49" charset="-128"/>
                          <a:ea typeface="BIZ UDゴシック" panose="020B0400000000000000" pitchFamily="49" charset="-128"/>
                        </a:rPr>
                        <a:t>投資</a:t>
                      </a:r>
                      <a:endParaRPr lang="en-US" altLang="ja-JP" sz="1050" b="0" dirty="0">
                        <a:latin typeface="BIZ UDゴシック" panose="020B0400000000000000" pitchFamily="49" charset="-128"/>
                        <a:ea typeface="BIZ UDゴシック" panose="020B0400000000000000" pitchFamily="49" charset="-128"/>
                      </a:endParaRPr>
                    </a:p>
                  </a:txBody>
                  <a:tcPr marL="36000" marR="36000"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アーンバック（回収）</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市が成長に向けて投資したことで、その成果が国税（増）に反映されれば、その増収分を国税から回収できる仕組み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625341388"/>
                  </a:ext>
                </a:extLst>
              </a:tr>
              <a:tr h="328310">
                <a:tc vMerge="1">
                  <a:txBody>
                    <a:bodyPr/>
                    <a:lstStyle/>
                    <a:p>
                      <a:endParaRPr lang="ja-JP" altLang="en-US" dirty="0"/>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重点開発協定</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未来のビジネス・レイト（事業用資産に課す固定資産税）の収入を担保に、インフラ整備へ融資が受けられる仕組み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387108950"/>
                  </a:ext>
                </a:extLst>
              </a:tr>
              <a:tr h="328310">
                <a:tc vMerge="1">
                  <a:txBody>
                    <a:bodyPr/>
                    <a:lstStyle/>
                    <a:p>
                      <a:endParaRPr kumimoji="1" lang="ja-JP" altLang="en-US"/>
                    </a:p>
                  </a:txBody>
                  <a:tcP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ビジネス・レイト獲得</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予想以上のビジネス・レイト（オフィスや工場などに課される国税）の増加があった場合、その増加分を</a:t>
                      </a:r>
                      <a:r>
                        <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rPr>
                        <a:t>100%</a:t>
                      </a: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地方が獲得できる仕組み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16069116"/>
                  </a:ext>
                </a:extLst>
              </a:tr>
              <a:tr h="328310">
                <a:tc vMerge="1">
                  <a:txBody>
                    <a:bodyPr/>
                    <a:lstStyle/>
                    <a:p>
                      <a:endParaRPr kumimoji="1" lang="ja-JP" altLang="en-US"/>
                    </a:p>
                  </a:txBody>
                  <a:tcP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シングル・ポット</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財務省が経済成長を目的とした投資のために新設した「追加的投資基金」、</a:t>
                      </a:r>
                      <a:r>
                        <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rPr>
                        <a:t>LEPs</a:t>
                      </a: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が行う地域の振興財源である</a:t>
                      </a:r>
                      <a:r>
                        <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rPr>
                        <a:t>Local </a:t>
                      </a:r>
                      <a:r>
                        <a:rPr kumimoji="1" lang="en-US" altLang="ja-JP" sz="1050" kern="1200" dirty="0" err="1">
                          <a:solidFill>
                            <a:schemeClr val="tx1"/>
                          </a:solidFill>
                          <a:latin typeface="BIZ UDゴシック" panose="020B0400000000000000" pitchFamily="49" charset="-128"/>
                          <a:ea typeface="BIZ UDゴシック" panose="020B0400000000000000" pitchFamily="49" charset="-128"/>
                          <a:cs typeface="+mn-cs"/>
                        </a:rPr>
                        <a:t>GrowthFund</a:t>
                      </a: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、地域交通に関する補助金の３つの財源を一本化する仕組み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864910442"/>
                  </a:ext>
                </a:extLst>
              </a:tr>
              <a:tr h="328310">
                <a:tc vMerge="1">
                  <a:txBody>
                    <a:bodyPr/>
                    <a:lstStyle/>
                    <a:p>
                      <a:endParaRPr lang="ja-JP" altLang="en-US" dirty="0"/>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経済投資ファンド</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多様な出資者から調達した資金や税収入を一つの基金にプールし、その中から地域の優先事項に投資できる仕組み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926729366"/>
                  </a:ext>
                </a:extLst>
              </a:tr>
              <a:tr h="328310">
                <a:tc rowSpan="5">
                  <a:txBody>
                    <a:bodyPr/>
                    <a:lstStyle/>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職業能力開発と</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雇用拡大のため</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の権限拡大</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地方職業能力開発資金</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提供モデル</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地域ニーズに合う職業能力開発への資金提供が公的・民間セクターになされ、そうした投資を都市が管理する仕組み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708054191"/>
                  </a:ext>
                </a:extLst>
              </a:tr>
              <a:tr h="328310">
                <a:tc vMerge="1">
                  <a:txBody>
                    <a:bodyPr/>
                    <a:lstStyle/>
                    <a:p>
                      <a:pPr marL="96838" indent="-96838" algn="ctr"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スキルバンク</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企業が、民間投資と公的基金を一元化し、自ら地域ニーズに即したスキル・訓練従事者を獲得できるよう促す仕組み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620497491"/>
                  </a:ext>
                </a:extLst>
              </a:tr>
              <a:tr h="328310">
                <a:tc vMerge="1">
                  <a:txBody>
                    <a:bodyPr/>
                    <a:lstStyle/>
                    <a:p>
                      <a:pPr marL="96838" indent="-96838" algn="ctr"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成果インセンティブ</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都市におけるスキル形成・活用施策について、インセンティブを与えることにより新たなモデルを誘発する仕組み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1135023402"/>
                  </a:ext>
                </a:extLst>
              </a:tr>
              <a:tr h="328310">
                <a:tc vMerge="1">
                  <a:txBody>
                    <a:bodyPr/>
                    <a:lstStyle/>
                    <a:p>
                      <a:pPr marL="96838" indent="-96838" algn="ctr"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職業能力訓練センター</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職業能力訓練センターのプログラムにより、地域の中小企業のニーズに即した能力訓練従事者を増やす仕組み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2210951134"/>
                  </a:ext>
                </a:extLst>
              </a:tr>
              <a:tr h="328310">
                <a:tc vMerge="1">
                  <a:txBody>
                    <a:bodyPr/>
                    <a:lstStyle/>
                    <a:p>
                      <a:pPr marL="96838" indent="-96838" algn="ctr"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若年者契約の地方への</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権限移譲</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国の若年者の就労支援プログラムについて、地方が選択権限をもち、独自施策の形成・実施権限を持てる仕組み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084424861"/>
                  </a:ext>
                </a:extLst>
              </a:tr>
            </a:tbl>
          </a:graphicData>
        </a:graphic>
      </p:graphicFrame>
      <p:sp>
        <p:nvSpPr>
          <p:cNvPr id="4" name="テキスト ボックス 3">
            <a:extLst>
              <a:ext uri="{FF2B5EF4-FFF2-40B4-BE49-F238E27FC236}">
                <a16:creationId xmlns:a16="http://schemas.microsoft.com/office/drawing/2014/main" id="{A91CB3F3-39E3-409C-0DA9-CF41CBE6A99E}"/>
              </a:ext>
            </a:extLst>
          </p:cNvPr>
          <p:cNvSpPr txBox="1"/>
          <p:nvPr/>
        </p:nvSpPr>
        <p:spPr>
          <a:xfrm>
            <a:off x="319071" y="546298"/>
            <a:ext cx="6573047"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BIZ UDゴシック" panose="020B0400000000000000" pitchFamily="49" charset="-128"/>
                <a:ea typeface="BIZ UDゴシック" panose="020B0400000000000000" pitchFamily="49" charset="-128"/>
              </a:rPr>
              <a:t>■　「協定（</a:t>
            </a:r>
            <a:r>
              <a:rPr lang="en-US" altLang="ja-JP" sz="1400" b="1" dirty="0">
                <a:solidFill>
                  <a:prstClr val="black"/>
                </a:solidFill>
                <a:latin typeface="BIZ UDゴシック" panose="020B0400000000000000" pitchFamily="49" charset="-128"/>
                <a:ea typeface="BIZ UDゴシック" panose="020B0400000000000000" pitchFamily="49" charset="-128"/>
              </a:rPr>
              <a:t>Deals</a:t>
            </a:r>
            <a:r>
              <a:rPr lang="ja-JP" altLang="en-US" sz="1400" b="1" dirty="0">
                <a:solidFill>
                  <a:prstClr val="black"/>
                </a:solidFill>
                <a:latin typeface="BIZ UDゴシック" panose="020B0400000000000000" pitchFamily="49" charset="-128"/>
                <a:ea typeface="BIZ UDゴシック" panose="020B0400000000000000" pitchFamily="49" charset="-128"/>
              </a:rPr>
              <a:t>）」に基づく権限・財源移譲の例　</a:t>
            </a:r>
            <a:endPar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7" name="表 6">
            <a:extLst>
              <a:ext uri="{FF2B5EF4-FFF2-40B4-BE49-F238E27FC236}">
                <a16:creationId xmlns:a16="http://schemas.microsoft.com/office/drawing/2014/main" id="{E4AF7E77-B9D3-0A14-5100-D13DA067A653}"/>
              </a:ext>
            </a:extLst>
          </p:cNvPr>
          <p:cNvGraphicFramePr>
            <a:graphicFrameLocks noGrp="1"/>
          </p:cNvGraphicFramePr>
          <p:nvPr/>
        </p:nvGraphicFramePr>
        <p:xfrm>
          <a:off x="6276974" y="854073"/>
          <a:ext cx="5595953" cy="5796636"/>
        </p:xfrm>
        <a:graphic>
          <a:graphicData uri="http://schemas.openxmlformats.org/drawingml/2006/table">
            <a:tbl>
              <a:tblPr firstRow="1" bandRow="1">
                <a:tableStyleId>{5940675A-B579-460E-94D1-54222C63F5DA}</a:tableStyleId>
              </a:tblPr>
              <a:tblGrid>
                <a:gridCol w="1011836">
                  <a:extLst>
                    <a:ext uri="{9D8B030D-6E8A-4147-A177-3AD203B41FA5}">
                      <a16:colId xmlns:a16="http://schemas.microsoft.com/office/drawing/2014/main" val="2157422320"/>
                    </a:ext>
                  </a:extLst>
                </a:gridCol>
                <a:gridCol w="1741335">
                  <a:extLst>
                    <a:ext uri="{9D8B030D-6E8A-4147-A177-3AD203B41FA5}">
                      <a16:colId xmlns:a16="http://schemas.microsoft.com/office/drawing/2014/main" val="3566564467"/>
                    </a:ext>
                  </a:extLst>
                </a:gridCol>
                <a:gridCol w="2842782">
                  <a:extLst>
                    <a:ext uri="{9D8B030D-6E8A-4147-A177-3AD203B41FA5}">
                      <a16:colId xmlns:a16="http://schemas.microsoft.com/office/drawing/2014/main" val="451875177"/>
                    </a:ext>
                  </a:extLst>
                </a:gridCol>
              </a:tblGrid>
              <a:tr h="415778">
                <a:tc>
                  <a:txBody>
                    <a:bodyPr/>
                    <a:lstStyle/>
                    <a:p>
                      <a:pPr marL="96838" indent="-96838" algn="ctr" defTabSz="914400" rtl="0" eaLnBrk="1" latinLnBrk="0" hangingPunct="1">
                        <a:lnSpc>
                          <a:spcPts val="1050"/>
                        </a:lnSpc>
                      </a:pPr>
                      <a:endParaRPr kumimoji="1" lang="ja-JP" altLang="en-US" sz="1050" b="1"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solidFill>
                      <a:schemeClr val="bg2"/>
                    </a:solidFill>
                  </a:tcPr>
                </a:tc>
                <a:tc>
                  <a:txBody>
                    <a:bodyPr/>
                    <a:lstStyle/>
                    <a:p>
                      <a:pPr marL="96838" indent="-96838" algn="ctr" defTabSz="914400" rtl="0" eaLnBrk="1" latinLnBrk="0" hangingPunct="1">
                        <a:lnSpc>
                          <a:spcPct val="100000"/>
                        </a:lnSpc>
                      </a:pPr>
                      <a:r>
                        <a:rPr kumimoji="1" lang="ja-JP" altLang="en-US" sz="1400" b="1" kern="1200" dirty="0">
                          <a:solidFill>
                            <a:schemeClr val="tx1"/>
                          </a:solidFill>
                          <a:latin typeface="BIZ UDゴシック" panose="020B0400000000000000" pitchFamily="49" charset="-128"/>
                          <a:ea typeface="BIZ UDゴシック" panose="020B0400000000000000" pitchFamily="49" charset="-128"/>
                          <a:cs typeface="+mn-cs"/>
                        </a:rPr>
                        <a:t>項目</a:t>
                      </a:r>
                    </a:p>
                  </a:txBody>
                  <a:tcPr marL="36000" marR="36000" anchor="ctr">
                    <a:solidFill>
                      <a:schemeClr val="bg2"/>
                    </a:solidFill>
                  </a:tcPr>
                </a:tc>
                <a:tc>
                  <a:txBody>
                    <a:bodyPr/>
                    <a:lstStyle/>
                    <a:p>
                      <a:pPr marL="96838" indent="-96838" algn="ctr" defTabSz="914400" rtl="0" eaLnBrk="1" latinLnBrk="0" hangingPunct="1">
                        <a:lnSpc>
                          <a:spcPct val="100000"/>
                        </a:lnSpc>
                      </a:pPr>
                      <a:r>
                        <a:rPr kumimoji="1" lang="ja-JP" altLang="en-US" sz="1400" b="1" kern="1200" dirty="0">
                          <a:solidFill>
                            <a:schemeClr val="tx1"/>
                          </a:solidFill>
                          <a:latin typeface="BIZ UDゴシック" panose="020B0400000000000000" pitchFamily="49" charset="-128"/>
                          <a:ea typeface="BIZ UDゴシック" panose="020B0400000000000000" pitchFamily="49" charset="-128"/>
                          <a:cs typeface="+mn-cs"/>
                        </a:rPr>
                        <a:t>概要</a:t>
                      </a:r>
                    </a:p>
                  </a:txBody>
                  <a:tcPr marL="36000" marR="36000" anchor="ctr">
                    <a:solidFill>
                      <a:schemeClr val="bg2"/>
                    </a:solidFill>
                  </a:tcPr>
                </a:tc>
                <a:extLst>
                  <a:ext uri="{0D108BD9-81ED-4DB2-BD59-A6C34878D82A}">
                    <a16:rowId xmlns:a16="http://schemas.microsoft.com/office/drawing/2014/main" val="373920113"/>
                  </a:ext>
                </a:extLst>
              </a:tr>
              <a:tr h="696428">
                <a:tc rowSpan="7">
                  <a:txBody>
                    <a:bodyPr/>
                    <a:lstStyle/>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自由度と</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地方企業支援策</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の拡大</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地方ベンチャー</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キャピタルファンド</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地方による積立金と国による財政支援を重ねあわせることで、基金ができあがる仕組み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10046981"/>
                  </a:ext>
                </a:extLst>
              </a:tr>
              <a:tr h="696428">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産業成長センター</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地域の企業に対し、貿易、投資、事業に関するアドバイスを行い、事業の成長を支援する仕組み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2820718517"/>
                  </a:ext>
                </a:extLst>
              </a:tr>
              <a:tr h="696428">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鉄道運営のための</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権限移譲と資源付与</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都市に対して鉄道サービス管理権の全部または営業権・運営権の大部分をを移譲する仕組み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600201098"/>
                  </a:ext>
                </a:extLst>
              </a:tr>
              <a:tr h="696428">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主な地方交通関係資金の</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権限移譲</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地域の資金と主要交通関係の財源移譲による予算を合わせることで、都市が戦略的な交通へ投資ができる仕組み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492112830"/>
                  </a:ext>
                </a:extLst>
              </a:tr>
              <a:tr h="696428">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地域に適応させた</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資産マネジメント</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住宅開発・再建への資源を提供するため、当該経済圏内での地方と国の資産を一元化する共同出資の仕組み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2246983856"/>
                  </a:ext>
                </a:extLst>
              </a:tr>
              <a:tr h="505862">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ブロードバンド</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高速ブロードバンドが都市内に行き渡るようにするための資金が提供される仕組み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403928136"/>
                  </a:ext>
                </a:extLst>
              </a:tr>
              <a:tr h="696428">
                <a:tc vMerge="1">
                  <a:txBody>
                    <a:bodyPr/>
                    <a:lstStyle/>
                    <a:p>
                      <a:pPr marL="96838" indent="-96838" algn="l" defTabSz="914400" rtl="0" eaLnBrk="1" latinLnBrk="0" hangingPunct="1"/>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低炭素パイオニア都市</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都市のグリーンインフラやグリーン関係技術への重大な投資を補助する地域プログラムを実施する仕組み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1445202582"/>
                  </a:ext>
                </a:extLst>
              </a:tr>
              <a:tr h="696428">
                <a:tc>
                  <a:txBody>
                    <a:bodyPr/>
                    <a:lstStyle/>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広範囲にわたる</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権限移譲</a:t>
                      </a:r>
                      <a:endParaRPr kumimoji="1" lang="en-US" altLang="ja-JP" sz="105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36000" anchor="ctr"/>
                </a:tc>
                <a:tc>
                  <a:txBody>
                    <a:bodyPr/>
                    <a:lstStyle/>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保健及び社会福祉</a:t>
                      </a:r>
                      <a:r>
                        <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rPr>
                        <a:t>(Health </a:t>
                      </a:r>
                    </a:p>
                    <a:p>
                      <a:pPr marL="96838" indent="-96838" algn="l" defTabSz="914400" rtl="0" eaLnBrk="1" latinLnBrk="0" hangingPunct="1">
                        <a:lnSpc>
                          <a:spcPts val="1050"/>
                        </a:lnSpc>
                      </a:pPr>
                      <a:r>
                        <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rPr>
                        <a:t>and Social Care)</a:t>
                      </a: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分野の</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p>
                      <a:pPr marL="96838" indent="-96838" algn="l" defTabSz="914400" rtl="0" eaLnBrk="1" latinLnBrk="0" hangingPunct="1">
                        <a:lnSpc>
                          <a:spcPts val="1050"/>
                        </a:lnSpc>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改革</a:t>
                      </a:r>
                    </a:p>
                  </a:txBody>
                  <a:tcPr marL="36000" marR="36000" anchor="ctr"/>
                </a:tc>
                <a:tc>
                  <a:txBody>
                    <a:bodyPr/>
                    <a:lstStyle/>
                    <a:p>
                      <a:pPr marL="96838" marR="0" lvl="0" indent="-96838" algn="l" defTabSz="914400" rtl="0" eaLnBrk="1" fontAlgn="auto" latinLnBrk="0" hangingPunct="1">
                        <a:lnSpc>
                          <a:spcPts val="1050"/>
                        </a:lnSpc>
                        <a:spcBef>
                          <a:spcPts val="0"/>
                        </a:spcBef>
                        <a:spcAft>
                          <a:spcPts val="0"/>
                        </a:spcAft>
                        <a:buClrTx/>
                        <a:buSzTx/>
                        <a:buFontTx/>
                        <a:buNone/>
                        <a:tabLst/>
                        <a:defRPr/>
                      </a:pPr>
                      <a:r>
                        <a:rPr kumimoji="1" lang="ja-JP" altLang="en-US" sz="1050" kern="1200" dirty="0">
                          <a:solidFill>
                            <a:schemeClr val="tx1"/>
                          </a:solidFill>
                          <a:latin typeface="BIZ UDゴシック" panose="020B0400000000000000" pitchFamily="49" charset="-128"/>
                          <a:ea typeface="BIZ UDゴシック" panose="020B0400000000000000" pitchFamily="49" charset="-128"/>
                          <a:cs typeface="+mn-cs"/>
                        </a:rPr>
                        <a:t>　公衆衛生に関連する圏域内の機関及び予算の「すべて」を地方が管理する仕組み</a:t>
                      </a:r>
                      <a:endParaRPr kumimoji="1" lang="en-US" altLang="ja-JP" sz="1050" kern="1200" dirty="0">
                        <a:solidFill>
                          <a:schemeClr val="tx1"/>
                        </a:solidFill>
                        <a:latin typeface="BIZ UDゴシック" panose="020B0400000000000000" pitchFamily="49" charset="-128"/>
                        <a:ea typeface="BIZ UDゴシック" panose="020B0400000000000000" pitchFamily="49" charset="-128"/>
                        <a:cs typeface="+mn-cs"/>
                      </a:endParaRPr>
                    </a:p>
                  </a:txBody>
                  <a:tcPr marL="36000" marR="144000" anchor="ctr"/>
                </a:tc>
                <a:extLst>
                  <a:ext uri="{0D108BD9-81ED-4DB2-BD59-A6C34878D82A}">
                    <a16:rowId xmlns:a16="http://schemas.microsoft.com/office/drawing/2014/main" val="3655021552"/>
                  </a:ext>
                </a:extLst>
              </a:tr>
            </a:tbl>
          </a:graphicData>
        </a:graphic>
      </p:graphicFrame>
      <p:sp>
        <p:nvSpPr>
          <p:cNvPr id="3" name="タイトル 2">
            <a:extLst>
              <a:ext uri="{FF2B5EF4-FFF2-40B4-BE49-F238E27FC236}">
                <a16:creationId xmlns:a16="http://schemas.microsoft.com/office/drawing/2014/main" id="{664D8327-C2BD-260D-4B8A-D46405FE445C}"/>
              </a:ext>
            </a:extLst>
          </p:cNvPr>
          <p:cNvSpPr>
            <a:spLocks noGrp="1"/>
          </p:cNvSpPr>
          <p:nvPr>
            <p:ph type="title"/>
          </p:nvPr>
        </p:nvSpPr>
        <p:spPr/>
        <p:txBody>
          <a:bodyPr/>
          <a:lstStyle/>
          <a:p>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英国における権限・財源移譲の仕組み</a:t>
            </a:r>
            <a:r>
              <a:rPr kumimoji="0"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（２</a:t>
            </a:r>
            <a:r>
              <a:rPr kumimoji="0" lang="en-US" altLang="ja-JP"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２）</a:t>
            </a:r>
            <a:endParaRPr lang="ja-JP" altLang="en-US" dirty="0"/>
          </a:p>
        </p:txBody>
      </p:sp>
      <p:sp>
        <p:nvSpPr>
          <p:cNvPr id="2" name="スライド番号プレースホルダー 3">
            <a:extLst>
              <a:ext uri="{FF2B5EF4-FFF2-40B4-BE49-F238E27FC236}">
                <a16:creationId xmlns:a16="http://schemas.microsoft.com/office/drawing/2014/main" id="{045CD59C-8A7E-F030-C86A-33BC555EF757}"/>
              </a:ext>
            </a:extLst>
          </p:cNvPr>
          <p:cNvSpPr>
            <a:spLocks noGrp="1"/>
          </p:cNvSpPr>
          <p:nvPr>
            <p:ph type="sldNum" sz="quarter" idx="10"/>
          </p:nvPr>
        </p:nvSpPr>
        <p:spPr>
          <a:xfrm>
            <a:off x="9448800" y="6342499"/>
            <a:ext cx="2743200" cy="365125"/>
          </a:xfrm>
        </p:spPr>
        <p:txBody>
          <a:bodyPr/>
          <a:lstStyle/>
          <a:p>
            <a:fld id="{50F88186-B17D-4CE3-A887-D91699CF601C}" type="slidenum">
              <a:rPr kumimoji="1" lang="ja-JP" altLang="en-US" smtClean="0"/>
              <a:pPr/>
              <a:t>22</a:t>
            </a:fld>
            <a:endParaRPr kumimoji="1" lang="ja-JP" altLang="en-US" dirty="0"/>
          </a:p>
        </p:txBody>
      </p:sp>
    </p:spTree>
    <p:extLst>
      <p:ext uri="{BB962C8B-B14F-4D97-AF65-F5344CB8AC3E}">
        <p14:creationId xmlns:p14="http://schemas.microsoft.com/office/powerpoint/2010/main" val="2550197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7722A-4F5E-6087-B000-71CA97DBE8F7}"/>
              </a:ext>
            </a:extLst>
          </p:cNvPr>
          <p:cNvSpPr>
            <a:spLocks noGrp="1"/>
          </p:cNvSpPr>
          <p:nvPr>
            <p:ph type="title"/>
          </p:nvPr>
        </p:nvSpPr>
        <p:spPr/>
        <p:txBody>
          <a:bodyPr/>
          <a:lstStyle/>
          <a:p>
            <a:r>
              <a:rPr kumimoji="1" lang="ja-JP" altLang="en-US" dirty="0"/>
              <a:t>フランスの「メトロポール」について</a:t>
            </a:r>
          </a:p>
        </p:txBody>
      </p:sp>
      <p:sp>
        <p:nvSpPr>
          <p:cNvPr id="3" name="スライド番号プレースホルダー 2">
            <a:extLst>
              <a:ext uri="{FF2B5EF4-FFF2-40B4-BE49-F238E27FC236}">
                <a16:creationId xmlns:a16="http://schemas.microsoft.com/office/drawing/2014/main" id="{A2A3C603-933F-4DD4-4F85-546E0F74F0EA}"/>
              </a:ext>
            </a:extLst>
          </p:cNvPr>
          <p:cNvSpPr>
            <a:spLocks noGrp="1"/>
          </p:cNvSpPr>
          <p:nvPr>
            <p:ph type="sldNum" sz="quarter" idx="10"/>
          </p:nvPr>
        </p:nvSpPr>
        <p:spPr/>
        <p:txBody>
          <a:bodyPr/>
          <a:lstStyle/>
          <a:p>
            <a:fld id="{D687FDCD-7579-4A71-8560-AB57563AEE7A}" type="slidenum">
              <a:rPr kumimoji="1" lang="ja-JP" altLang="en-US" smtClean="0"/>
              <a:pPr/>
              <a:t>23</a:t>
            </a:fld>
            <a:endParaRPr kumimoji="1" lang="ja-JP" altLang="en-US"/>
          </a:p>
        </p:txBody>
      </p:sp>
      <p:sp>
        <p:nvSpPr>
          <p:cNvPr id="4" name="コンテンツ プレースホルダー 3">
            <a:extLst>
              <a:ext uri="{FF2B5EF4-FFF2-40B4-BE49-F238E27FC236}">
                <a16:creationId xmlns:a16="http://schemas.microsoft.com/office/drawing/2014/main" id="{677CE867-01D2-ADCB-92AE-B78F8C79DAD8}"/>
              </a:ext>
            </a:extLst>
          </p:cNvPr>
          <p:cNvSpPr>
            <a:spLocks noGrp="1"/>
          </p:cNvSpPr>
          <p:nvPr>
            <p:ph idx="1"/>
          </p:nvPr>
        </p:nvSpPr>
        <p:spPr>
          <a:xfrm>
            <a:off x="507996" y="758981"/>
            <a:ext cx="11582403" cy="830997"/>
          </a:xfrm>
        </p:spPr>
        <p:txBody>
          <a:bodyPr/>
          <a:lstStyle/>
          <a:p>
            <a:pPr marL="171450" marR="0" lvl="0" indent="-171450" algn="l" defTabSz="914400" rtl="0" eaLnBrk="1" fontAlgn="auto" latinLnBrk="0" hangingPunct="1">
              <a:lnSpc>
                <a:spcPct val="100000"/>
              </a:lnSpc>
              <a:spcBef>
                <a:spcPts val="1800"/>
              </a:spcBef>
              <a:spcAft>
                <a:spcPts val="0"/>
              </a:spcAft>
              <a:buClr>
                <a:schemeClr val="tx1"/>
              </a:buClr>
              <a:buSzTx/>
              <a:buFont typeface="Arial" panose="020B0604020202020204" pitchFamily="34" charset="0"/>
              <a:buChar char="•"/>
              <a:tabLst/>
              <a:defRPr/>
            </a:pPr>
            <a:r>
              <a:rPr kumimoji="1" lang="ja-JP" altLang="en-US" sz="1600" dirty="0">
                <a:solidFill>
                  <a:schemeClr val="tx1"/>
                </a:solidFill>
                <a:latin typeface="BIZ UDゴシック" panose="020B0400000000000000" pitchFamily="49" charset="-128"/>
                <a:ea typeface="BIZ UDゴシック" panose="020B0400000000000000" pitchFamily="49" charset="-128"/>
              </a:rPr>
              <a:t>国土整備分野においても地方の主体的な取組が重要となっている。その一方で国土整備は国土全体からの観点が不可欠である。（中略）</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メトロポール政策は、地方の自発的な意思によって国の政策が遂行されるという国と地方の協働の体制に基づく</a:t>
            </a:r>
            <a:r>
              <a:rPr kumimoji="1" lang="ja-JP" altLang="en-US" sz="1600" dirty="0">
                <a:solidFill>
                  <a:schemeClr val="tx1"/>
                </a:solidFill>
                <a:latin typeface="BIZ UDゴシック" panose="020B0400000000000000" pitchFamily="49" charset="-128"/>
                <a:ea typeface="BIZ UDゴシック" panose="020B0400000000000000" pitchFamily="49" charset="-128"/>
              </a:rPr>
              <a:t>もの。</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FA05518A-D626-74FD-CEA1-9BFC4B5A122F}"/>
              </a:ext>
            </a:extLst>
          </p:cNvPr>
          <p:cNvSpPr txBox="1"/>
          <p:nvPr/>
        </p:nvSpPr>
        <p:spPr>
          <a:xfrm>
            <a:off x="5029458" y="1457898"/>
            <a:ext cx="7060941"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（出典）：「フランスのメトロポール政策にみる国と地方の協働による国土整備の意義と課題」（岡井有佳、大西隆）</a:t>
            </a:r>
          </a:p>
        </p:txBody>
      </p:sp>
      <p:graphicFrame>
        <p:nvGraphicFramePr>
          <p:cNvPr id="5" name="表 4">
            <a:extLst>
              <a:ext uri="{FF2B5EF4-FFF2-40B4-BE49-F238E27FC236}">
                <a16:creationId xmlns:a16="http://schemas.microsoft.com/office/drawing/2014/main" id="{EDD97498-3D13-9A05-D9B1-395B1042DCA7}"/>
              </a:ext>
            </a:extLst>
          </p:cNvPr>
          <p:cNvGraphicFramePr>
            <a:graphicFrameLocks noGrp="1"/>
          </p:cNvGraphicFramePr>
          <p:nvPr>
            <p:extLst>
              <p:ext uri="{D42A27DB-BD31-4B8C-83A1-F6EECF244321}">
                <p14:modId xmlns:p14="http://schemas.microsoft.com/office/powerpoint/2010/main" val="4071464358"/>
              </p:ext>
            </p:extLst>
          </p:nvPr>
        </p:nvGraphicFramePr>
        <p:xfrm>
          <a:off x="1879600" y="4542058"/>
          <a:ext cx="8940800" cy="1778000"/>
        </p:xfrm>
        <a:graphic>
          <a:graphicData uri="http://schemas.openxmlformats.org/drawingml/2006/table">
            <a:tbl>
              <a:tblPr firstRow="1" bandRow="1">
                <a:tableStyleId>{5940675A-B579-460E-94D1-54222C63F5DA}</a:tableStyleId>
              </a:tblPr>
              <a:tblGrid>
                <a:gridCol w="2615184">
                  <a:extLst>
                    <a:ext uri="{9D8B030D-6E8A-4147-A177-3AD203B41FA5}">
                      <a16:colId xmlns:a16="http://schemas.microsoft.com/office/drawing/2014/main" val="2367447323"/>
                    </a:ext>
                  </a:extLst>
                </a:gridCol>
                <a:gridCol w="6325616">
                  <a:extLst>
                    <a:ext uri="{9D8B030D-6E8A-4147-A177-3AD203B41FA5}">
                      <a16:colId xmlns:a16="http://schemas.microsoft.com/office/drawing/2014/main" val="3507327857"/>
                    </a:ext>
                  </a:extLst>
                </a:gridCol>
              </a:tblGrid>
              <a:tr h="370840">
                <a:tc>
                  <a:txBody>
                    <a:bodyPr/>
                    <a:lstStyle/>
                    <a:p>
                      <a:r>
                        <a:rPr kumimoji="1" lang="ja-JP" altLang="en-US" sz="1400" dirty="0">
                          <a:latin typeface="BIZ UDゴシック" panose="020B0400000000000000" pitchFamily="49" charset="-128"/>
                          <a:ea typeface="BIZ UDゴシック" panose="020B0400000000000000" pitchFamily="49" charset="-128"/>
                        </a:rPr>
                        <a:t>議決機関</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kumimoji="1" lang="ja-JP" altLang="en-US" sz="1400" dirty="0">
                          <a:latin typeface="BIZ UDゴシック" panose="020B0400000000000000" pitchFamily="49" charset="-128"/>
                          <a:ea typeface="BIZ UDゴシック" panose="020B0400000000000000" pitchFamily="49" charset="-128"/>
                        </a:rPr>
                        <a:t>メトロポール議会</a:t>
                      </a:r>
                      <a:endParaRPr kumimoji="1" lang="en-US" altLang="ja-JP" sz="1400" dirty="0">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2014</a:t>
                      </a:r>
                      <a:r>
                        <a:rPr kumimoji="1" lang="ja-JP" altLang="en-US" sz="1400" dirty="0">
                          <a:latin typeface="BIZ UDゴシック" panose="020B0400000000000000" pitchFamily="49" charset="-128"/>
                          <a:ea typeface="BIZ UDゴシック" panose="020B0400000000000000" pitchFamily="49" charset="-128"/>
                        </a:rPr>
                        <a:t>年より、パリ以外は直接選挙が実施。パリも２０２０年に直接選挙実施。</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80381689"/>
                  </a:ext>
                </a:extLst>
              </a:tr>
              <a:tr h="370840">
                <a:tc>
                  <a:txBody>
                    <a:bodyPr/>
                    <a:lstStyle/>
                    <a:p>
                      <a:r>
                        <a:rPr kumimoji="1" lang="ja-JP" altLang="en-US" sz="1400" dirty="0">
                          <a:latin typeface="BIZ UDゴシック" panose="020B0400000000000000" pitchFamily="49" charset="-128"/>
                          <a:ea typeface="BIZ UDゴシック" panose="020B0400000000000000" pitchFamily="49" charset="-128"/>
                        </a:rPr>
                        <a:t>執行機関の長</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kumimoji="1" lang="ja-JP" altLang="en-US" sz="1400" dirty="0">
                          <a:latin typeface="BIZ UDゴシック" panose="020B0400000000000000" pitchFamily="49" charset="-128"/>
                          <a:ea typeface="BIZ UDゴシック" panose="020B0400000000000000" pitchFamily="49" charset="-128"/>
                        </a:rPr>
                        <a:t>メトロポール議会議長</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60871920"/>
                  </a:ext>
                </a:extLst>
              </a:tr>
              <a:tr h="370840">
                <a:tc>
                  <a:txBody>
                    <a:bodyPr/>
                    <a:lstStyle/>
                    <a:p>
                      <a:r>
                        <a:rPr kumimoji="1" lang="ja-JP" altLang="en-US" sz="1400" dirty="0">
                          <a:latin typeface="BIZ UDゴシック" panose="020B0400000000000000" pitchFamily="49" charset="-128"/>
                          <a:ea typeface="BIZ UDゴシック" panose="020B0400000000000000" pitchFamily="49" charset="-128"/>
                        </a:rPr>
                        <a:t>権限</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kumimoji="1" lang="ja-JP" altLang="en-US" sz="1400" dirty="0">
                          <a:latin typeface="BIZ UDゴシック" panose="020B0400000000000000" pitchFamily="49" charset="-128"/>
                          <a:ea typeface="BIZ UDゴシック" panose="020B0400000000000000" pitchFamily="49" charset="-128"/>
                        </a:rPr>
                        <a:t>①大都市空間整備　②住宅政策（住宅計画、社会住宅への補助）</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③経済社会文化開発　④管雇用保護・生活環境整備</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53834915"/>
                  </a:ext>
                </a:extLst>
              </a:tr>
              <a:tr h="370840">
                <a:tc>
                  <a:txBody>
                    <a:bodyPr/>
                    <a:lstStyle/>
                    <a:p>
                      <a:r>
                        <a:rPr kumimoji="1" lang="ja-JP" altLang="en-US" sz="1400" dirty="0">
                          <a:latin typeface="BIZ UDゴシック" panose="020B0400000000000000" pitchFamily="49" charset="-128"/>
                          <a:ea typeface="BIZ UDゴシック" panose="020B0400000000000000" pitchFamily="49" charset="-128"/>
                        </a:rPr>
                        <a:t>財源</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r>
                        <a:rPr kumimoji="1" lang="ja-JP" altLang="en-US" sz="1400" dirty="0">
                          <a:latin typeface="BIZ UDゴシック" panose="020B0400000000000000" pitchFamily="49" charset="-128"/>
                          <a:ea typeface="BIZ UDゴシック" panose="020B0400000000000000" pitchFamily="49" charset="-128"/>
                        </a:rPr>
                        <a:t>単一事業税を課税できる</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48868225"/>
                  </a:ext>
                </a:extLst>
              </a:tr>
            </a:tbl>
          </a:graphicData>
        </a:graphic>
      </p:graphicFrame>
      <p:sp>
        <p:nvSpPr>
          <p:cNvPr id="7" name="コンテンツ プレースホルダー 3">
            <a:extLst>
              <a:ext uri="{FF2B5EF4-FFF2-40B4-BE49-F238E27FC236}">
                <a16:creationId xmlns:a16="http://schemas.microsoft.com/office/drawing/2014/main" id="{48782BD9-FEFC-BBC3-6F73-7F154DE4D745}"/>
              </a:ext>
            </a:extLst>
          </p:cNvPr>
          <p:cNvSpPr txBox="1">
            <a:spLocks/>
          </p:cNvSpPr>
          <p:nvPr/>
        </p:nvSpPr>
        <p:spPr>
          <a:xfrm>
            <a:off x="507995" y="1823751"/>
            <a:ext cx="11582403" cy="2369880"/>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16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9pPr>
          </a:lstStyle>
          <a:p>
            <a:pPr marL="171450" indent="-171450">
              <a:lnSpc>
                <a:spcPct val="100000"/>
              </a:lnSpc>
              <a:spcBef>
                <a:spcPts val="600"/>
              </a:spcBef>
              <a:buClr>
                <a:schemeClr val="tx1"/>
              </a:buClr>
              <a:defRPr/>
            </a:pPr>
            <a:r>
              <a:rPr lang="ja-JP" altLang="en-US" dirty="0"/>
              <a:t>フランスの大都市再編論には、既存の市の合併や解体による広域化という議論はなかった。メトロポールも市の存続を前提としている。</a:t>
            </a:r>
            <a:endParaRPr lang="en-US" altLang="ja-JP" dirty="0"/>
          </a:p>
          <a:p>
            <a:pPr marL="171450" indent="-171450">
              <a:lnSpc>
                <a:spcPct val="100000"/>
              </a:lnSpc>
              <a:spcBef>
                <a:spcPts val="600"/>
              </a:spcBef>
              <a:buClr>
                <a:schemeClr val="tx1"/>
              </a:buClr>
              <a:defRPr/>
            </a:pPr>
            <a:r>
              <a:rPr lang="ja-JP" altLang="en-US" dirty="0"/>
              <a:t>メトロポールは、法制度上は「</a:t>
            </a:r>
            <a:r>
              <a:rPr lang="ja-JP" altLang="en-US" b="1" u="sng" dirty="0"/>
              <a:t>特別の市連合</a:t>
            </a:r>
            <a:r>
              <a:rPr lang="ja-JP" altLang="en-US" dirty="0"/>
              <a:t>」。</a:t>
            </a:r>
            <a:endParaRPr lang="en-US" altLang="ja-JP" dirty="0"/>
          </a:p>
          <a:p>
            <a:pPr marL="171450" indent="-171450">
              <a:lnSpc>
                <a:spcPct val="100000"/>
              </a:lnSpc>
              <a:spcBef>
                <a:spcPts val="600"/>
              </a:spcBef>
              <a:buClr>
                <a:schemeClr val="tx1"/>
              </a:buClr>
              <a:defRPr/>
            </a:pPr>
            <a:r>
              <a:rPr lang="ja-JP" altLang="en-US" dirty="0"/>
              <a:t>地方の大都市を対象にしたメトロポール制度は、もともとサルコジ大統領が法律により導入。この段階では、関係自治体が自発的に選択する制度。</a:t>
            </a:r>
            <a:endParaRPr lang="en-US" altLang="ja-JP" dirty="0"/>
          </a:p>
          <a:p>
            <a:pPr marL="171450" indent="-171450">
              <a:lnSpc>
                <a:spcPct val="100000"/>
              </a:lnSpc>
              <a:spcBef>
                <a:spcPts val="600"/>
              </a:spcBef>
              <a:buClr>
                <a:schemeClr val="tx1"/>
              </a:buClr>
              <a:defRPr/>
            </a:pPr>
            <a:r>
              <a:rPr lang="ja-JP" altLang="en-US" dirty="0"/>
              <a:t>その後、左派政権は</a:t>
            </a:r>
            <a:r>
              <a:rPr lang="en-US" altLang="ja-JP" dirty="0"/>
              <a:t>2014</a:t>
            </a:r>
            <a:r>
              <a:rPr lang="ja-JP" altLang="en-US" dirty="0"/>
              <a:t>年１月</a:t>
            </a:r>
            <a:r>
              <a:rPr lang="en-US" altLang="ja-JP" dirty="0"/>
              <a:t>27</a:t>
            </a:r>
            <a:r>
              <a:rPr lang="ja-JP" altLang="en-US" dirty="0"/>
              <a:t>日の法律により、大パリを含むメトロポールを強制的に設置。</a:t>
            </a:r>
            <a:endParaRPr lang="en-US" altLang="ja-JP" dirty="0"/>
          </a:p>
          <a:p>
            <a:pPr marL="171450" indent="-171450">
              <a:lnSpc>
                <a:spcPct val="100000"/>
              </a:lnSpc>
              <a:spcBef>
                <a:spcPts val="600"/>
              </a:spcBef>
              <a:buClr>
                <a:schemeClr val="tx1"/>
              </a:buClr>
              <a:defRPr/>
            </a:pPr>
            <a:r>
              <a:rPr lang="ja-JP" altLang="en-US" dirty="0"/>
              <a:t>メトロポール制度によって、</a:t>
            </a:r>
            <a:r>
              <a:rPr lang="ja-JP" altLang="en-US" b="1" u="sng" dirty="0"/>
              <a:t>パリでは県の上位に市連合が置かれるという例外的な状況</a:t>
            </a:r>
            <a:r>
              <a:rPr lang="ja-JP" altLang="en-US" dirty="0"/>
              <a:t>となり、</a:t>
            </a:r>
            <a:r>
              <a:rPr lang="ja-JP" altLang="en-US" b="1" u="sng" dirty="0"/>
              <a:t>リヨン都市圏では、リヨン・メトロポール＝県という特別自治体が創設されてローヌ県から独立</a:t>
            </a:r>
            <a:r>
              <a:rPr lang="ja-JP" altLang="en-US" dirty="0"/>
              <a:t>。ローヌ県の人口は</a:t>
            </a:r>
            <a:r>
              <a:rPr lang="en-US" altLang="ja-JP" dirty="0"/>
              <a:t>1</a:t>
            </a:r>
            <a:r>
              <a:rPr lang="ja-JP" altLang="en-US" dirty="0"/>
              <a:t>／</a:t>
            </a:r>
            <a:r>
              <a:rPr lang="en-US" altLang="ja-JP" dirty="0"/>
              <a:t>4</a:t>
            </a:r>
            <a:r>
              <a:rPr lang="ja-JP" altLang="en-US" dirty="0"/>
              <a:t>となった。</a:t>
            </a:r>
            <a:endParaRPr lang="en-US" altLang="ja-JP" dirty="0"/>
          </a:p>
        </p:txBody>
      </p:sp>
      <p:sp>
        <p:nvSpPr>
          <p:cNvPr id="9" name="テキスト ボックス 8">
            <a:extLst>
              <a:ext uri="{FF2B5EF4-FFF2-40B4-BE49-F238E27FC236}">
                <a16:creationId xmlns:a16="http://schemas.microsoft.com/office/drawing/2014/main" id="{9F7781E6-DA3C-DB00-0869-1633B6F92277}"/>
              </a:ext>
            </a:extLst>
          </p:cNvPr>
          <p:cNvSpPr txBox="1"/>
          <p:nvPr/>
        </p:nvSpPr>
        <p:spPr>
          <a:xfrm>
            <a:off x="5846677" y="6422264"/>
            <a:ext cx="5788732"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出典：西村茂「大パリ・メトロポールの創設</a:t>
            </a:r>
            <a:r>
              <a:rPr lang="en-US" altLang="ja-JP" sz="1000" dirty="0">
                <a:latin typeface="BIZ UDゴシック" panose="020B0400000000000000" pitchFamily="49" charset="-128"/>
                <a:ea typeface="BIZ UDゴシック" panose="020B0400000000000000" pitchFamily="49" charset="-128"/>
              </a:rPr>
              <a:t>―</a:t>
            </a:r>
            <a:r>
              <a:rPr lang="ja-JP" altLang="en-US" sz="1000" dirty="0">
                <a:latin typeface="BIZ UDゴシック" panose="020B0400000000000000" pitchFamily="49" charset="-128"/>
                <a:ea typeface="BIZ UDゴシック" panose="020B0400000000000000" pitchFamily="49" charset="-128"/>
              </a:rPr>
              <a:t>フランスにおける大都市制度の再編</a:t>
            </a:r>
            <a:r>
              <a:rPr lang="en-US" altLang="ja-JP" sz="1000" dirty="0">
                <a:latin typeface="BIZ UDゴシック" panose="020B0400000000000000" pitchFamily="49" charset="-128"/>
                <a:ea typeface="BIZ UDゴシック" panose="020B0400000000000000" pitchFamily="49" charset="-128"/>
              </a:rPr>
              <a:t>―</a:t>
            </a:r>
            <a:r>
              <a:rPr lang="ja-JP" altLang="en-US" sz="1000" dirty="0">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244464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タイトル 106">
            <a:extLst>
              <a:ext uri="{FF2B5EF4-FFF2-40B4-BE49-F238E27FC236}">
                <a16:creationId xmlns:a16="http://schemas.microsoft.com/office/drawing/2014/main" id="{98EBD84F-5B61-3FAC-A7F9-742331A547F6}"/>
              </a:ext>
            </a:extLst>
          </p:cNvPr>
          <p:cNvSpPr>
            <a:spLocks noGrp="1"/>
          </p:cNvSpPr>
          <p:nvPr>
            <p:ph type="title"/>
          </p:nvPr>
        </p:nvSpPr>
        <p:spPr/>
        <p:txBody>
          <a:bodyPr/>
          <a:lstStyle/>
          <a:p>
            <a:r>
              <a:rPr lang="ja-JP" altLang="en-US" dirty="0"/>
              <a:t>三大都市圏に対する国土政策の変遷</a:t>
            </a:r>
          </a:p>
        </p:txBody>
      </p:sp>
      <p:sp>
        <p:nvSpPr>
          <p:cNvPr id="109" name="スライド番号プレースホルダー 2">
            <a:extLst>
              <a:ext uri="{FF2B5EF4-FFF2-40B4-BE49-F238E27FC236}">
                <a16:creationId xmlns:a16="http://schemas.microsoft.com/office/drawing/2014/main" id="{C44E9D25-F51A-5CF2-81CD-1175A91C84BF}"/>
              </a:ext>
            </a:extLst>
          </p:cNvPr>
          <p:cNvSpPr>
            <a:spLocks noGrp="1"/>
          </p:cNvSpPr>
          <p:nvPr>
            <p:ph type="sldNum" sz="quarter" idx="10"/>
          </p:nvPr>
        </p:nvSpPr>
        <p:spPr/>
        <p:txBody>
          <a:bodyPr/>
          <a:lstStyle/>
          <a:p>
            <a:fld id="{D687FDCD-7579-4A71-8560-AB57563AEE7A}" type="slidenum">
              <a:rPr kumimoji="1" lang="ja-JP" altLang="en-US" smtClean="0"/>
              <a:pPr/>
              <a:t>24</a:t>
            </a:fld>
            <a:endParaRPr kumimoji="1" lang="ja-JP" altLang="en-US" dirty="0"/>
          </a:p>
        </p:txBody>
      </p:sp>
      <p:sp>
        <p:nvSpPr>
          <p:cNvPr id="108" name="コンテンツ プレースホルダー 107">
            <a:extLst>
              <a:ext uri="{FF2B5EF4-FFF2-40B4-BE49-F238E27FC236}">
                <a16:creationId xmlns:a16="http://schemas.microsoft.com/office/drawing/2014/main" id="{4BAC690B-427E-2BA0-998E-58CFCDBD4A6E}"/>
              </a:ext>
            </a:extLst>
          </p:cNvPr>
          <p:cNvSpPr>
            <a:spLocks noGrp="1"/>
          </p:cNvSpPr>
          <p:nvPr>
            <p:ph idx="1"/>
          </p:nvPr>
        </p:nvSpPr>
        <p:spPr>
          <a:xfrm>
            <a:off x="507996" y="758981"/>
            <a:ext cx="11582403" cy="480131"/>
          </a:xfrm>
        </p:spPr>
        <p:txBody>
          <a:bodyPr/>
          <a:lstStyle/>
          <a:p>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「国土の均衡ある発展」、「地域間格差の是正」を基調としながらも、とりわけ第四次全総において「</a:t>
            </a:r>
            <a:r>
              <a:rPr lang="ja-JP" altLang="en-US" sz="1400" b="1" u="sng" dirty="0">
                <a:latin typeface="BIZ UDゴシック" panose="020B0400000000000000" pitchFamily="49" charset="-128"/>
                <a:ea typeface="BIZ UDゴシック" panose="020B0400000000000000" pitchFamily="49" charset="-128"/>
                <a:cs typeface="Meiryo UI" panose="020B0604030504040204" pitchFamily="50" charset="-128"/>
              </a:rPr>
              <a:t>多極分散型国土の構築</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」が掲げられ、地域ごとに特色ある機能を有する力強い極が成立し、それらが全国的にネットワークを構築する姿が目指された。</a:t>
            </a:r>
          </a:p>
        </p:txBody>
      </p:sp>
      <p:sp>
        <p:nvSpPr>
          <p:cNvPr id="110" name="正方形/長方形 109">
            <a:extLst>
              <a:ext uri="{FF2B5EF4-FFF2-40B4-BE49-F238E27FC236}">
                <a16:creationId xmlns:a16="http://schemas.microsoft.com/office/drawing/2014/main" id="{597748F7-CA44-01F5-61C6-4DCE1A742B9F}"/>
              </a:ext>
            </a:extLst>
          </p:cNvPr>
          <p:cNvSpPr/>
          <p:nvPr/>
        </p:nvSpPr>
        <p:spPr>
          <a:xfrm rot="16200000">
            <a:off x="1916438" y="4339184"/>
            <a:ext cx="4317430" cy="12453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BIZ UDPゴシック" panose="020B0400000000000000" pitchFamily="50" charset="-128"/>
              <a:ea typeface="BIZ UDPゴシック" panose="020B0400000000000000" pitchFamily="50" charset="-128"/>
            </a:endParaRPr>
          </a:p>
        </p:txBody>
      </p:sp>
      <p:sp>
        <p:nvSpPr>
          <p:cNvPr id="111" name="正方形/長方形 110">
            <a:extLst>
              <a:ext uri="{FF2B5EF4-FFF2-40B4-BE49-F238E27FC236}">
                <a16:creationId xmlns:a16="http://schemas.microsoft.com/office/drawing/2014/main" id="{D22DB3FD-FBF3-0314-7738-1A0FF33E0E3F}"/>
              </a:ext>
            </a:extLst>
          </p:cNvPr>
          <p:cNvSpPr/>
          <p:nvPr/>
        </p:nvSpPr>
        <p:spPr>
          <a:xfrm rot="16200000">
            <a:off x="3753895" y="4471882"/>
            <a:ext cx="4405610" cy="1150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BIZ UDPゴシック" panose="020B0400000000000000" pitchFamily="50" charset="-128"/>
              <a:ea typeface="BIZ UDPゴシック" panose="020B0400000000000000" pitchFamily="50" charset="-128"/>
            </a:endParaRPr>
          </a:p>
        </p:txBody>
      </p:sp>
      <p:sp>
        <p:nvSpPr>
          <p:cNvPr id="112" name="正方形/長方形 111">
            <a:extLst>
              <a:ext uri="{FF2B5EF4-FFF2-40B4-BE49-F238E27FC236}">
                <a16:creationId xmlns:a16="http://schemas.microsoft.com/office/drawing/2014/main" id="{759157A3-73A9-BA98-EDCA-436C1C3F910D}"/>
              </a:ext>
            </a:extLst>
          </p:cNvPr>
          <p:cNvSpPr/>
          <p:nvPr/>
        </p:nvSpPr>
        <p:spPr>
          <a:xfrm rot="16200000">
            <a:off x="5236864" y="4462162"/>
            <a:ext cx="4405610" cy="1344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BIZ UDPゴシック" panose="020B0400000000000000" pitchFamily="50" charset="-128"/>
              <a:ea typeface="BIZ UDPゴシック" panose="020B0400000000000000" pitchFamily="50" charset="-128"/>
            </a:endParaRPr>
          </a:p>
        </p:txBody>
      </p:sp>
      <p:sp>
        <p:nvSpPr>
          <p:cNvPr id="113" name="正方形/長方形 112">
            <a:extLst>
              <a:ext uri="{FF2B5EF4-FFF2-40B4-BE49-F238E27FC236}">
                <a16:creationId xmlns:a16="http://schemas.microsoft.com/office/drawing/2014/main" id="{8D5D8ED7-382B-3AF8-DDCE-2A086528BED0}"/>
              </a:ext>
            </a:extLst>
          </p:cNvPr>
          <p:cNvSpPr/>
          <p:nvPr/>
        </p:nvSpPr>
        <p:spPr>
          <a:xfrm rot="16200000">
            <a:off x="7054082" y="4662801"/>
            <a:ext cx="4039235" cy="1315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BIZ UDPゴシック" panose="020B0400000000000000" pitchFamily="50" charset="-128"/>
              <a:ea typeface="BIZ UDPゴシック" panose="020B0400000000000000" pitchFamily="50" charset="-128"/>
            </a:endParaRPr>
          </a:p>
        </p:txBody>
      </p:sp>
      <p:sp>
        <p:nvSpPr>
          <p:cNvPr id="114" name="正方形/長方形 113">
            <a:extLst>
              <a:ext uri="{FF2B5EF4-FFF2-40B4-BE49-F238E27FC236}">
                <a16:creationId xmlns:a16="http://schemas.microsoft.com/office/drawing/2014/main" id="{A92748C4-110F-BEBF-B3B3-2DCAD22D7259}"/>
              </a:ext>
            </a:extLst>
          </p:cNvPr>
          <p:cNvSpPr/>
          <p:nvPr/>
        </p:nvSpPr>
        <p:spPr>
          <a:xfrm rot="16200000">
            <a:off x="8528846" y="4439047"/>
            <a:ext cx="4332225" cy="1378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BIZ UDPゴシック" panose="020B0400000000000000" pitchFamily="50" charset="-128"/>
              <a:ea typeface="BIZ UDPゴシック" panose="020B0400000000000000" pitchFamily="50" charset="-128"/>
            </a:endParaRPr>
          </a:p>
        </p:txBody>
      </p:sp>
      <p:sp>
        <p:nvSpPr>
          <p:cNvPr id="116" name="正方形/長方形 115">
            <a:extLst>
              <a:ext uri="{FF2B5EF4-FFF2-40B4-BE49-F238E27FC236}">
                <a16:creationId xmlns:a16="http://schemas.microsoft.com/office/drawing/2014/main" id="{F1A11C63-3212-0DC4-90A2-67E62CEB3927}"/>
              </a:ext>
            </a:extLst>
          </p:cNvPr>
          <p:cNvSpPr/>
          <p:nvPr/>
        </p:nvSpPr>
        <p:spPr>
          <a:xfrm>
            <a:off x="3090502" y="1324745"/>
            <a:ext cx="1925723" cy="86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BIZ UDPゴシック" panose="020B0400000000000000" pitchFamily="50" charset="-128"/>
                <a:ea typeface="BIZ UDPゴシック" panose="020B0400000000000000" pitchFamily="50" charset="-128"/>
              </a:rPr>
              <a:t>全国総合開発計画</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：国土総合開発法</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昭和</a:t>
            </a:r>
            <a:r>
              <a:rPr kumimoji="1" lang="en-US" altLang="ja-JP" sz="900" dirty="0">
                <a:latin typeface="BIZ UDPゴシック" panose="020B0400000000000000" pitchFamily="50" charset="-128"/>
                <a:ea typeface="BIZ UDPゴシック" panose="020B0400000000000000" pitchFamily="50" charset="-128"/>
              </a:rPr>
              <a:t>25</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p>
          <a:p>
            <a:pPr algn="ctr"/>
            <a:r>
              <a:rPr kumimoji="1" lang="ja-JP" altLang="en-US" sz="900" dirty="0">
                <a:latin typeface="BIZ UDPゴシック" panose="020B0400000000000000" pitchFamily="50" charset="-128"/>
                <a:ea typeface="BIZ UDPゴシック" panose="020B0400000000000000" pitchFamily="50" charset="-128"/>
              </a:rPr>
              <a:t>平成</a:t>
            </a:r>
            <a:r>
              <a:rPr kumimoji="1" lang="en-US" altLang="ja-JP" sz="900" dirty="0">
                <a:latin typeface="BIZ UDPゴシック" panose="020B0400000000000000" pitchFamily="50" charset="-128"/>
                <a:ea typeface="BIZ UDPゴシック" panose="020B0400000000000000" pitchFamily="50" charset="-128"/>
              </a:rPr>
              <a:t>17</a:t>
            </a:r>
            <a:r>
              <a:rPr kumimoji="1" lang="ja-JP" altLang="en-US" sz="900" dirty="0">
                <a:latin typeface="BIZ UDPゴシック" panose="020B0400000000000000" pitchFamily="50" charset="-128"/>
                <a:ea typeface="BIZ UDPゴシック" panose="020B0400000000000000" pitchFamily="50" charset="-128"/>
              </a:rPr>
              <a:t>年国土形成計画法へ改正</a:t>
            </a:r>
          </a:p>
        </p:txBody>
      </p:sp>
      <p:sp>
        <p:nvSpPr>
          <p:cNvPr id="117" name="正方形/長方形 116">
            <a:extLst>
              <a:ext uri="{FF2B5EF4-FFF2-40B4-BE49-F238E27FC236}">
                <a16:creationId xmlns:a16="http://schemas.microsoft.com/office/drawing/2014/main" id="{3F06D08F-9FFA-4276-1F66-A07BFAE5CD31}"/>
              </a:ext>
            </a:extLst>
          </p:cNvPr>
          <p:cNvSpPr/>
          <p:nvPr/>
        </p:nvSpPr>
        <p:spPr>
          <a:xfrm>
            <a:off x="5109846" y="1345383"/>
            <a:ext cx="1475361" cy="82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国土利用計画</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全国計画</a:t>
            </a:r>
            <a:r>
              <a:rPr kumimoji="1" lang="en-US" altLang="ja-JP" sz="900" dirty="0">
                <a:latin typeface="BIZ UDPゴシック" panose="020B0400000000000000" pitchFamily="50" charset="-128"/>
                <a:ea typeface="BIZ UDPゴシック" panose="020B0400000000000000" pitchFamily="50" charset="-128"/>
              </a:rPr>
              <a:t>)</a:t>
            </a:r>
          </a:p>
          <a:p>
            <a:pPr algn="ctr"/>
            <a:r>
              <a:rPr kumimoji="1" lang="ja-JP" altLang="en-US" sz="900" dirty="0">
                <a:latin typeface="BIZ UDPゴシック" panose="020B0400000000000000" pitchFamily="50" charset="-128"/>
                <a:ea typeface="BIZ UDPゴシック" panose="020B0400000000000000" pitchFamily="50" charset="-128"/>
              </a:rPr>
              <a:t>：国土利用計画法</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昭和</a:t>
            </a:r>
            <a:r>
              <a:rPr kumimoji="1" lang="en-US" altLang="ja-JP" sz="900" dirty="0">
                <a:latin typeface="BIZ UDPゴシック" panose="020B0400000000000000" pitchFamily="50" charset="-128"/>
                <a:ea typeface="BIZ UDPゴシック" panose="020B0400000000000000" pitchFamily="50" charset="-128"/>
              </a:rPr>
              <a:t>49</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18" name="正方形/長方形 117">
            <a:extLst>
              <a:ext uri="{FF2B5EF4-FFF2-40B4-BE49-F238E27FC236}">
                <a16:creationId xmlns:a16="http://schemas.microsoft.com/office/drawing/2014/main" id="{E0D9ACC7-CB44-090D-B859-10E73A18FDDC}"/>
              </a:ext>
            </a:extLst>
          </p:cNvPr>
          <p:cNvSpPr/>
          <p:nvPr/>
        </p:nvSpPr>
        <p:spPr>
          <a:xfrm>
            <a:off x="6663727" y="1588799"/>
            <a:ext cx="1522840" cy="57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首都圏</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基本計画</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：首都圏整備法</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昭和</a:t>
            </a:r>
            <a:r>
              <a:rPr kumimoji="1" lang="en-US" altLang="ja-JP" sz="900" dirty="0">
                <a:latin typeface="BIZ UDPゴシック" panose="020B0400000000000000" pitchFamily="50" charset="-128"/>
                <a:ea typeface="BIZ UDPゴシック" panose="020B0400000000000000" pitchFamily="50" charset="-128"/>
              </a:rPr>
              <a:t>31</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19" name="正方形/長方形 118">
            <a:extLst>
              <a:ext uri="{FF2B5EF4-FFF2-40B4-BE49-F238E27FC236}">
                <a16:creationId xmlns:a16="http://schemas.microsoft.com/office/drawing/2014/main" id="{E7169945-50C8-3657-C1CB-B1ACF6FD40FF}"/>
              </a:ext>
            </a:extLst>
          </p:cNvPr>
          <p:cNvSpPr/>
          <p:nvPr/>
        </p:nvSpPr>
        <p:spPr>
          <a:xfrm>
            <a:off x="8297904" y="1590956"/>
            <a:ext cx="1522840" cy="576000"/>
          </a:xfrm>
          <a:prstGeom prst="rect">
            <a:avLst/>
          </a:prstGeom>
          <a:solidFill>
            <a:srgbClr val="00A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近畿圏</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基本整備計画</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：近畿圏整備法</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昭和</a:t>
            </a:r>
            <a:r>
              <a:rPr kumimoji="1" lang="en-US" altLang="ja-JP" sz="900" dirty="0">
                <a:latin typeface="BIZ UDPゴシック" panose="020B0400000000000000" pitchFamily="50" charset="-128"/>
                <a:ea typeface="BIZ UDPゴシック" panose="020B0400000000000000" pitchFamily="50" charset="-128"/>
              </a:rPr>
              <a:t>38</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20" name="正方形/長方形 119">
            <a:extLst>
              <a:ext uri="{FF2B5EF4-FFF2-40B4-BE49-F238E27FC236}">
                <a16:creationId xmlns:a16="http://schemas.microsoft.com/office/drawing/2014/main" id="{BC418379-BAC4-48E2-353D-3B1513B0C4BA}"/>
              </a:ext>
            </a:extLst>
          </p:cNvPr>
          <p:cNvSpPr/>
          <p:nvPr/>
        </p:nvSpPr>
        <p:spPr>
          <a:xfrm>
            <a:off x="9932082" y="1588799"/>
            <a:ext cx="1522840" cy="57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中部圏</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基本開発整備計画</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ja-JP" altLang="en-US" sz="900" dirty="0">
                <a:latin typeface="BIZ UDPゴシック" panose="020B0400000000000000" pitchFamily="50" charset="-128"/>
                <a:ea typeface="BIZ UDPゴシック" panose="020B0400000000000000" pitchFamily="50" charset="-128"/>
              </a:rPr>
              <a:t>：中部圏開発整備法</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昭和</a:t>
            </a:r>
            <a:r>
              <a:rPr kumimoji="1" lang="en-US" altLang="ja-JP" sz="900" dirty="0">
                <a:latin typeface="BIZ UDPゴシック" panose="020B0400000000000000" pitchFamily="50" charset="-128"/>
                <a:ea typeface="BIZ UDPゴシック" panose="020B0400000000000000" pitchFamily="50" charset="-128"/>
              </a:rPr>
              <a:t>41</a:t>
            </a:r>
            <a:r>
              <a:rPr kumimoji="1" lang="ja-JP" altLang="en-US" sz="900" dirty="0">
                <a:latin typeface="BIZ UDPゴシック" panose="020B0400000000000000" pitchFamily="50" charset="-128"/>
                <a:ea typeface="BIZ UDPゴシック" panose="020B0400000000000000" pitchFamily="50" charset="-128"/>
              </a:rPr>
              <a:t>年</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21" name="正方形/長方形 120">
            <a:extLst>
              <a:ext uri="{FF2B5EF4-FFF2-40B4-BE49-F238E27FC236}">
                <a16:creationId xmlns:a16="http://schemas.microsoft.com/office/drawing/2014/main" id="{EC52F676-99D4-3F55-ED18-A8B4276FB632}"/>
              </a:ext>
            </a:extLst>
          </p:cNvPr>
          <p:cNvSpPr/>
          <p:nvPr/>
        </p:nvSpPr>
        <p:spPr>
          <a:xfrm>
            <a:off x="6663727" y="1344132"/>
            <a:ext cx="4791196" cy="1881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大都市圏整備計画</a:t>
            </a:r>
          </a:p>
        </p:txBody>
      </p:sp>
      <p:sp>
        <p:nvSpPr>
          <p:cNvPr id="122" name="正方形/長方形 121">
            <a:extLst>
              <a:ext uri="{FF2B5EF4-FFF2-40B4-BE49-F238E27FC236}">
                <a16:creationId xmlns:a16="http://schemas.microsoft.com/office/drawing/2014/main" id="{5785450E-D029-A4E8-1708-D0EA9BA4BB5A}"/>
              </a:ext>
            </a:extLst>
          </p:cNvPr>
          <p:cNvSpPr/>
          <p:nvPr/>
        </p:nvSpPr>
        <p:spPr>
          <a:xfrm>
            <a:off x="3538713" y="3302888"/>
            <a:ext cx="1260000" cy="4605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37</a:t>
            </a:r>
            <a:r>
              <a:rPr kumimoji="1" lang="ja-JP" altLang="en-US" sz="850" dirty="0">
                <a:latin typeface="BIZ UDPゴシック" panose="020B0400000000000000" pitchFamily="50" charset="-128"/>
                <a:ea typeface="BIZ UDPゴシック" panose="020B0400000000000000" pitchFamily="50" charset="-128"/>
              </a:rPr>
              <a:t>年全国</a:t>
            </a:r>
            <a:endParaRPr kumimoji="1" lang="en-US" altLang="ja-JP" sz="850" dirty="0">
              <a:latin typeface="BIZ UDPゴシック" panose="020B0400000000000000" pitchFamily="50" charset="-128"/>
              <a:ea typeface="BIZ UDPゴシック" panose="020B0400000000000000" pitchFamily="50" charset="-128"/>
            </a:endParaRPr>
          </a:p>
          <a:p>
            <a:pPr algn="ctr"/>
            <a:r>
              <a:rPr kumimoji="1" lang="ja-JP" altLang="en-US" sz="850" dirty="0">
                <a:latin typeface="BIZ UDPゴシック" panose="020B0400000000000000" pitchFamily="50" charset="-128"/>
                <a:ea typeface="BIZ UDPゴシック" panose="020B0400000000000000" pitchFamily="50" charset="-128"/>
              </a:rPr>
              <a:t>総合開発計画</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123" name="正方形/長方形 122">
            <a:extLst>
              <a:ext uri="{FF2B5EF4-FFF2-40B4-BE49-F238E27FC236}">
                <a16:creationId xmlns:a16="http://schemas.microsoft.com/office/drawing/2014/main" id="{3B104D92-7462-FF19-7C4A-642004ECB2A7}"/>
              </a:ext>
            </a:extLst>
          </p:cNvPr>
          <p:cNvSpPr/>
          <p:nvPr/>
        </p:nvSpPr>
        <p:spPr>
          <a:xfrm>
            <a:off x="3540644" y="3810782"/>
            <a:ext cx="1260000" cy="416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44</a:t>
            </a:r>
            <a:r>
              <a:rPr kumimoji="1" lang="ja-JP" altLang="en-US" sz="850" dirty="0">
                <a:latin typeface="BIZ UDPゴシック" panose="020B0400000000000000" pitchFamily="50" charset="-128"/>
                <a:ea typeface="BIZ UDPゴシック" panose="020B0400000000000000" pitchFamily="50" charset="-128"/>
              </a:rPr>
              <a:t>年新全国総合開発計画</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124" name="正方形/長方形 123">
            <a:extLst>
              <a:ext uri="{FF2B5EF4-FFF2-40B4-BE49-F238E27FC236}">
                <a16:creationId xmlns:a16="http://schemas.microsoft.com/office/drawing/2014/main" id="{C84AF629-B695-CB07-5B3B-1DE479C5EEA7}"/>
              </a:ext>
            </a:extLst>
          </p:cNvPr>
          <p:cNvSpPr/>
          <p:nvPr/>
        </p:nvSpPr>
        <p:spPr>
          <a:xfrm>
            <a:off x="3538713" y="4259336"/>
            <a:ext cx="1260000" cy="4492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昭和</a:t>
            </a:r>
            <a:r>
              <a:rPr kumimoji="1" lang="en-US" altLang="ja-JP" sz="750" dirty="0">
                <a:latin typeface="BIZ UDPゴシック" panose="020B0400000000000000" pitchFamily="50" charset="-128"/>
                <a:ea typeface="BIZ UDPゴシック" panose="020B0400000000000000" pitchFamily="50" charset="-128"/>
              </a:rPr>
              <a:t>52</a:t>
            </a:r>
            <a:r>
              <a:rPr kumimoji="1" lang="ja-JP" altLang="en-US" sz="750" dirty="0">
                <a:latin typeface="BIZ UDPゴシック" panose="020B0400000000000000" pitchFamily="50" charset="-128"/>
                <a:ea typeface="BIZ UDPゴシック" panose="020B0400000000000000" pitchFamily="50" charset="-128"/>
              </a:rPr>
              <a:t>年第三次</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全国総合開発計画</a:t>
            </a:r>
          </a:p>
        </p:txBody>
      </p:sp>
      <p:sp>
        <p:nvSpPr>
          <p:cNvPr id="125" name="正方形/長方形 124">
            <a:extLst>
              <a:ext uri="{FF2B5EF4-FFF2-40B4-BE49-F238E27FC236}">
                <a16:creationId xmlns:a16="http://schemas.microsoft.com/office/drawing/2014/main" id="{FB8B2E3D-B8D5-230C-793D-65C951D5B93C}"/>
              </a:ext>
            </a:extLst>
          </p:cNvPr>
          <p:cNvSpPr/>
          <p:nvPr/>
        </p:nvSpPr>
        <p:spPr>
          <a:xfrm>
            <a:off x="3538920" y="4740321"/>
            <a:ext cx="1260000" cy="411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昭和</a:t>
            </a:r>
            <a:r>
              <a:rPr kumimoji="1" lang="en-US" altLang="ja-JP" sz="750" dirty="0">
                <a:latin typeface="BIZ UDPゴシック" panose="020B0400000000000000" pitchFamily="50" charset="-128"/>
                <a:ea typeface="BIZ UDPゴシック" panose="020B0400000000000000" pitchFamily="50" charset="-128"/>
              </a:rPr>
              <a:t>62</a:t>
            </a:r>
            <a:r>
              <a:rPr kumimoji="1" lang="ja-JP" altLang="en-US" sz="750" dirty="0">
                <a:latin typeface="BIZ UDPゴシック" panose="020B0400000000000000" pitchFamily="50" charset="-128"/>
                <a:ea typeface="BIZ UDPゴシック" panose="020B0400000000000000" pitchFamily="50" charset="-128"/>
              </a:rPr>
              <a:t>年第四次</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全国総合開発計画</a:t>
            </a:r>
          </a:p>
        </p:txBody>
      </p:sp>
      <p:sp>
        <p:nvSpPr>
          <p:cNvPr id="126" name="正方形/長方形 125">
            <a:extLst>
              <a:ext uri="{FF2B5EF4-FFF2-40B4-BE49-F238E27FC236}">
                <a16:creationId xmlns:a16="http://schemas.microsoft.com/office/drawing/2014/main" id="{ED0C8D6D-5F59-EA73-F871-052864ADF280}"/>
              </a:ext>
            </a:extLst>
          </p:cNvPr>
          <p:cNvSpPr/>
          <p:nvPr/>
        </p:nvSpPr>
        <p:spPr>
          <a:xfrm>
            <a:off x="3533726" y="5183742"/>
            <a:ext cx="1260000" cy="411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平成</a:t>
            </a:r>
            <a:r>
              <a:rPr kumimoji="1" lang="en-US" altLang="ja-JP" sz="750" dirty="0">
                <a:latin typeface="BIZ UDPゴシック" panose="020B0400000000000000" pitchFamily="50" charset="-128"/>
                <a:ea typeface="BIZ UDPゴシック" panose="020B0400000000000000" pitchFamily="50" charset="-128"/>
              </a:rPr>
              <a:t>10</a:t>
            </a:r>
            <a:r>
              <a:rPr kumimoji="1" lang="ja-JP" altLang="en-US" sz="750" dirty="0">
                <a:latin typeface="BIZ UDPゴシック" panose="020B0400000000000000" pitchFamily="50" charset="-128"/>
                <a:ea typeface="BIZ UDPゴシック" panose="020B0400000000000000" pitchFamily="50" charset="-128"/>
              </a:rPr>
              <a:t>年</a:t>
            </a:r>
            <a:r>
              <a:rPr kumimoji="1" lang="en-US" altLang="ja-JP" sz="750" dirty="0">
                <a:latin typeface="BIZ UDPゴシック" panose="020B0400000000000000" pitchFamily="50" charset="-128"/>
                <a:ea typeface="BIZ UDPゴシック" panose="020B0400000000000000" pitchFamily="50" charset="-128"/>
              </a:rPr>
              <a:t>21</a:t>
            </a:r>
            <a:r>
              <a:rPr kumimoji="1" lang="ja-JP" altLang="en-US" sz="750" dirty="0">
                <a:latin typeface="BIZ UDPゴシック" panose="020B0400000000000000" pitchFamily="50" charset="-128"/>
                <a:ea typeface="BIZ UDPゴシック" panose="020B0400000000000000" pitchFamily="50" charset="-128"/>
              </a:rPr>
              <a:t>世紀の国土のグランドデザイン</a:t>
            </a:r>
            <a:endParaRPr kumimoji="1" lang="en-US" altLang="ja-JP" sz="750" dirty="0">
              <a:latin typeface="BIZ UDPゴシック" panose="020B0400000000000000" pitchFamily="50" charset="-128"/>
              <a:ea typeface="BIZ UDPゴシック" panose="020B0400000000000000" pitchFamily="50" charset="-128"/>
            </a:endParaRPr>
          </a:p>
        </p:txBody>
      </p:sp>
      <p:sp>
        <p:nvSpPr>
          <p:cNvPr id="127" name="正方形/長方形 126">
            <a:extLst>
              <a:ext uri="{FF2B5EF4-FFF2-40B4-BE49-F238E27FC236}">
                <a16:creationId xmlns:a16="http://schemas.microsoft.com/office/drawing/2014/main" id="{FBC9988D-1BB0-B838-03BB-221D08DF4553}"/>
              </a:ext>
            </a:extLst>
          </p:cNvPr>
          <p:cNvSpPr/>
          <p:nvPr/>
        </p:nvSpPr>
        <p:spPr>
          <a:xfrm>
            <a:off x="5268497" y="4236977"/>
            <a:ext cx="1346575" cy="432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昭和</a:t>
            </a:r>
            <a:r>
              <a:rPr kumimoji="1" lang="en-US" altLang="ja-JP" sz="750" dirty="0">
                <a:latin typeface="BIZ UDPゴシック" panose="020B0400000000000000" pitchFamily="50" charset="-128"/>
                <a:ea typeface="BIZ UDPゴシック" panose="020B0400000000000000" pitchFamily="50" charset="-128"/>
              </a:rPr>
              <a:t>51</a:t>
            </a:r>
            <a:r>
              <a:rPr kumimoji="1" lang="ja-JP" altLang="en-US" sz="750" dirty="0">
                <a:latin typeface="BIZ UDPゴシック" panose="020B0400000000000000" pitchFamily="50" charset="-128"/>
                <a:ea typeface="BIZ UDPゴシック" panose="020B0400000000000000" pitchFamily="50" charset="-128"/>
              </a:rPr>
              <a:t>年</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国土利用計画</a:t>
            </a:r>
          </a:p>
        </p:txBody>
      </p:sp>
      <p:sp>
        <p:nvSpPr>
          <p:cNvPr id="128" name="正方形/長方形 127">
            <a:extLst>
              <a:ext uri="{FF2B5EF4-FFF2-40B4-BE49-F238E27FC236}">
                <a16:creationId xmlns:a16="http://schemas.microsoft.com/office/drawing/2014/main" id="{A304434E-9053-BE06-15B1-573695DA4250}"/>
              </a:ext>
            </a:extLst>
          </p:cNvPr>
          <p:cNvSpPr/>
          <p:nvPr/>
        </p:nvSpPr>
        <p:spPr>
          <a:xfrm>
            <a:off x="5260829" y="4696441"/>
            <a:ext cx="1354243" cy="432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60</a:t>
            </a:r>
            <a:r>
              <a:rPr kumimoji="1" lang="ja-JP" altLang="en-US" sz="850" dirty="0">
                <a:latin typeface="BIZ UDPゴシック" panose="020B0400000000000000" pitchFamily="50" charset="-128"/>
                <a:ea typeface="BIZ UDPゴシック" panose="020B0400000000000000" pitchFamily="50" charset="-128"/>
              </a:rPr>
              <a:t>年第二次</a:t>
            </a:r>
            <a:endParaRPr kumimoji="1" lang="en-US" altLang="ja-JP" sz="850" dirty="0">
              <a:latin typeface="BIZ UDPゴシック" panose="020B0400000000000000" pitchFamily="50" charset="-128"/>
              <a:ea typeface="BIZ UDPゴシック" panose="020B0400000000000000" pitchFamily="50" charset="-128"/>
            </a:endParaRPr>
          </a:p>
          <a:p>
            <a:pPr algn="ctr"/>
            <a:r>
              <a:rPr kumimoji="1" lang="ja-JP" altLang="en-US" sz="850" dirty="0">
                <a:latin typeface="BIZ UDPゴシック" panose="020B0400000000000000" pitchFamily="50" charset="-128"/>
                <a:ea typeface="BIZ UDPゴシック" panose="020B0400000000000000" pitchFamily="50" charset="-128"/>
              </a:rPr>
              <a:t>国土利用計画</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129" name="正方形/長方形 128">
            <a:extLst>
              <a:ext uri="{FF2B5EF4-FFF2-40B4-BE49-F238E27FC236}">
                <a16:creationId xmlns:a16="http://schemas.microsoft.com/office/drawing/2014/main" id="{73A917D5-6811-DC59-9D66-234E566D428B}"/>
              </a:ext>
            </a:extLst>
          </p:cNvPr>
          <p:cNvSpPr/>
          <p:nvPr/>
        </p:nvSpPr>
        <p:spPr>
          <a:xfrm>
            <a:off x="5258408" y="5168138"/>
            <a:ext cx="1373044" cy="44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平成８年第三次</a:t>
            </a:r>
            <a:endParaRPr kumimoji="1" lang="en-US" altLang="ja-JP" sz="850" dirty="0">
              <a:latin typeface="BIZ UDPゴシック" panose="020B0400000000000000" pitchFamily="50" charset="-128"/>
              <a:ea typeface="BIZ UDPゴシック" panose="020B0400000000000000" pitchFamily="50" charset="-128"/>
            </a:endParaRPr>
          </a:p>
          <a:p>
            <a:pPr algn="ctr"/>
            <a:r>
              <a:rPr kumimoji="1" lang="ja-JP" altLang="en-US" sz="850" dirty="0">
                <a:latin typeface="BIZ UDPゴシック" panose="020B0400000000000000" pitchFamily="50" charset="-128"/>
                <a:ea typeface="BIZ UDPゴシック" panose="020B0400000000000000" pitchFamily="50" charset="-128"/>
              </a:rPr>
              <a:t>国土利用計画</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130" name="正方形/長方形 129">
            <a:extLst>
              <a:ext uri="{FF2B5EF4-FFF2-40B4-BE49-F238E27FC236}">
                <a16:creationId xmlns:a16="http://schemas.microsoft.com/office/drawing/2014/main" id="{AFABF869-9CBD-38A4-563E-503C43A9E388}"/>
              </a:ext>
            </a:extLst>
          </p:cNvPr>
          <p:cNvSpPr/>
          <p:nvPr/>
        </p:nvSpPr>
        <p:spPr>
          <a:xfrm>
            <a:off x="6722734" y="3133641"/>
            <a:ext cx="1395247" cy="4177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33</a:t>
            </a:r>
            <a:r>
              <a:rPr kumimoji="1" lang="ja-JP" altLang="en-US" sz="850" dirty="0">
                <a:latin typeface="BIZ UDPゴシック" panose="020B0400000000000000" pitchFamily="50" charset="-128"/>
                <a:ea typeface="BIZ UDPゴシック" panose="020B0400000000000000" pitchFamily="50" charset="-128"/>
              </a:rPr>
              <a:t>年第一次計画</a:t>
            </a:r>
          </a:p>
        </p:txBody>
      </p:sp>
      <p:sp>
        <p:nvSpPr>
          <p:cNvPr id="131" name="正方形/長方形 130">
            <a:extLst>
              <a:ext uri="{FF2B5EF4-FFF2-40B4-BE49-F238E27FC236}">
                <a16:creationId xmlns:a16="http://schemas.microsoft.com/office/drawing/2014/main" id="{9A7A14B8-0C86-D8C8-8672-77185BDD326D}"/>
              </a:ext>
            </a:extLst>
          </p:cNvPr>
          <p:cNvSpPr/>
          <p:nvPr/>
        </p:nvSpPr>
        <p:spPr>
          <a:xfrm>
            <a:off x="6727700" y="3586929"/>
            <a:ext cx="1390281" cy="4177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43</a:t>
            </a:r>
            <a:r>
              <a:rPr kumimoji="1" lang="ja-JP" altLang="en-US" sz="850" dirty="0">
                <a:latin typeface="BIZ UDPゴシック" panose="020B0400000000000000" pitchFamily="50" charset="-128"/>
                <a:ea typeface="BIZ UDPゴシック" panose="020B0400000000000000" pitchFamily="50" charset="-128"/>
              </a:rPr>
              <a:t>年第二次計画</a:t>
            </a:r>
          </a:p>
        </p:txBody>
      </p:sp>
      <p:sp>
        <p:nvSpPr>
          <p:cNvPr id="132" name="正方形/長方形 131">
            <a:extLst>
              <a:ext uri="{FF2B5EF4-FFF2-40B4-BE49-F238E27FC236}">
                <a16:creationId xmlns:a16="http://schemas.microsoft.com/office/drawing/2014/main" id="{25983C8B-A25A-78F0-0153-04AB9A5F6F13}"/>
              </a:ext>
            </a:extLst>
          </p:cNvPr>
          <p:cNvSpPr/>
          <p:nvPr/>
        </p:nvSpPr>
        <p:spPr>
          <a:xfrm>
            <a:off x="6725816" y="4188982"/>
            <a:ext cx="1390281" cy="4092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51</a:t>
            </a:r>
            <a:r>
              <a:rPr kumimoji="1" lang="ja-JP" altLang="en-US" sz="850" dirty="0">
                <a:latin typeface="BIZ UDPゴシック" panose="020B0400000000000000" pitchFamily="50" charset="-128"/>
                <a:ea typeface="BIZ UDPゴシック" panose="020B0400000000000000" pitchFamily="50" charset="-128"/>
              </a:rPr>
              <a:t>年第三次計画</a:t>
            </a:r>
          </a:p>
        </p:txBody>
      </p:sp>
      <p:sp>
        <p:nvSpPr>
          <p:cNvPr id="133" name="正方形/長方形 132">
            <a:extLst>
              <a:ext uri="{FF2B5EF4-FFF2-40B4-BE49-F238E27FC236}">
                <a16:creationId xmlns:a16="http://schemas.microsoft.com/office/drawing/2014/main" id="{69A47AAA-4B2E-B3D9-FA36-5F6DFC80AE1F}"/>
              </a:ext>
            </a:extLst>
          </p:cNvPr>
          <p:cNvSpPr/>
          <p:nvPr/>
        </p:nvSpPr>
        <p:spPr>
          <a:xfrm>
            <a:off x="6755719" y="4832372"/>
            <a:ext cx="1372450" cy="432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61</a:t>
            </a:r>
            <a:r>
              <a:rPr kumimoji="1" lang="ja-JP" altLang="en-US" sz="850" dirty="0">
                <a:latin typeface="BIZ UDPゴシック" panose="020B0400000000000000" pitchFamily="50" charset="-128"/>
                <a:ea typeface="BIZ UDPゴシック" panose="020B0400000000000000" pitchFamily="50" charset="-128"/>
              </a:rPr>
              <a:t>年第四次計画</a:t>
            </a:r>
          </a:p>
        </p:txBody>
      </p:sp>
      <p:sp>
        <p:nvSpPr>
          <p:cNvPr id="134" name="正方形/長方形 133">
            <a:extLst>
              <a:ext uri="{FF2B5EF4-FFF2-40B4-BE49-F238E27FC236}">
                <a16:creationId xmlns:a16="http://schemas.microsoft.com/office/drawing/2014/main" id="{8BC1752B-DDB3-EF44-E6B3-AC83BFCB863B}"/>
              </a:ext>
            </a:extLst>
          </p:cNvPr>
          <p:cNvSpPr/>
          <p:nvPr/>
        </p:nvSpPr>
        <p:spPr>
          <a:xfrm>
            <a:off x="6759574" y="5315931"/>
            <a:ext cx="1395247" cy="353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11</a:t>
            </a:r>
            <a:r>
              <a:rPr kumimoji="1" lang="ja-JP" altLang="en-US" sz="850" dirty="0">
                <a:latin typeface="BIZ UDPゴシック" panose="020B0400000000000000" pitchFamily="50" charset="-128"/>
                <a:ea typeface="BIZ UDPゴシック" panose="020B0400000000000000" pitchFamily="50" charset="-128"/>
              </a:rPr>
              <a:t>年第五次計画</a:t>
            </a:r>
          </a:p>
        </p:txBody>
      </p:sp>
      <p:sp>
        <p:nvSpPr>
          <p:cNvPr id="135" name="正方形/長方形 134">
            <a:extLst>
              <a:ext uri="{FF2B5EF4-FFF2-40B4-BE49-F238E27FC236}">
                <a16:creationId xmlns:a16="http://schemas.microsoft.com/office/drawing/2014/main" id="{E01FBD6C-6886-CE1F-6044-86E04A4093BC}"/>
              </a:ext>
            </a:extLst>
          </p:cNvPr>
          <p:cNvSpPr/>
          <p:nvPr/>
        </p:nvSpPr>
        <p:spPr>
          <a:xfrm>
            <a:off x="8368165" y="3486356"/>
            <a:ext cx="1487160" cy="3631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40</a:t>
            </a:r>
            <a:r>
              <a:rPr kumimoji="1" lang="ja-JP" altLang="en-US" sz="850" dirty="0">
                <a:latin typeface="BIZ UDPゴシック" panose="020B0400000000000000" pitchFamily="50" charset="-128"/>
                <a:ea typeface="BIZ UDPゴシック" panose="020B0400000000000000" pitchFamily="50" charset="-128"/>
              </a:rPr>
              <a:t>年第一次計画</a:t>
            </a:r>
          </a:p>
        </p:txBody>
      </p:sp>
      <p:sp>
        <p:nvSpPr>
          <p:cNvPr id="136" name="正方形/長方形 135">
            <a:extLst>
              <a:ext uri="{FF2B5EF4-FFF2-40B4-BE49-F238E27FC236}">
                <a16:creationId xmlns:a16="http://schemas.microsoft.com/office/drawing/2014/main" id="{35532AC2-06EE-E735-557E-23DFA9F8A17D}"/>
              </a:ext>
            </a:extLst>
          </p:cNvPr>
          <p:cNvSpPr/>
          <p:nvPr/>
        </p:nvSpPr>
        <p:spPr>
          <a:xfrm>
            <a:off x="8374717" y="3910125"/>
            <a:ext cx="1498849" cy="3689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46</a:t>
            </a:r>
            <a:r>
              <a:rPr kumimoji="1" lang="ja-JP" altLang="en-US" sz="850" dirty="0">
                <a:latin typeface="BIZ UDPゴシック" panose="020B0400000000000000" pitchFamily="50" charset="-128"/>
                <a:ea typeface="BIZ UDPゴシック" panose="020B0400000000000000" pitchFamily="50" charset="-128"/>
              </a:rPr>
              <a:t>年第二次計画</a:t>
            </a:r>
          </a:p>
        </p:txBody>
      </p:sp>
      <p:sp>
        <p:nvSpPr>
          <p:cNvPr id="137" name="正方形/長方形 136">
            <a:extLst>
              <a:ext uri="{FF2B5EF4-FFF2-40B4-BE49-F238E27FC236}">
                <a16:creationId xmlns:a16="http://schemas.microsoft.com/office/drawing/2014/main" id="{AD4A444E-6B22-9465-1830-6E05578A258E}"/>
              </a:ext>
            </a:extLst>
          </p:cNvPr>
          <p:cNvSpPr/>
          <p:nvPr/>
        </p:nvSpPr>
        <p:spPr>
          <a:xfrm>
            <a:off x="8364528" y="4341023"/>
            <a:ext cx="1509038" cy="351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53</a:t>
            </a:r>
            <a:r>
              <a:rPr kumimoji="1" lang="ja-JP" altLang="en-US" sz="850" dirty="0">
                <a:latin typeface="BIZ UDPゴシック" panose="020B0400000000000000" pitchFamily="50" charset="-128"/>
                <a:ea typeface="BIZ UDPゴシック" panose="020B0400000000000000" pitchFamily="50" charset="-128"/>
              </a:rPr>
              <a:t>年第三次計画</a:t>
            </a:r>
          </a:p>
        </p:txBody>
      </p:sp>
      <p:sp>
        <p:nvSpPr>
          <p:cNvPr id="138" name="正方形/長方形 137">
            <a:extLst>
              <a:ext uri="{FF2B5EF4-FFF2-40B4-BE49-F238E27FC236}">
                <a16:creationId xmlns:a16="http://schemas.microsoft.com/office/drawing/2014/main" id="{F0E6684C-1F57-23B9-5273-1C700D0BC8F6}"/>
              </a:ext>
            </a:extLst>
          </p:cNvPr>
          <p:cNvSpPr/>
          <p:nvPr/>
        </p:nvSpPr>
        <p:spPr>
          <a:xfrm>
            <a:off x="8367439" y="5067351"/>
            <a:ext cx="1509038" cy="3070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63</a:t>
            </a:r>
            <a:r>
              <a:rPr kumimoji="1" lang="ja-JP" altLang="en-US" sz="850" dirty="0">
                <a:latin typeface="BIZ UDPゴシック" panose="020B0400000000000000" pitchFamily="50" charset="-128"/>
                <a:ea typeface="BIZ UDPゴシック" panose="020B0400000000000000" pitchFamily="50" charset="-128"/>
              </a:rPr>
              <a:t>年第四次計画</a:t>
            </a:r>
          </a:p>
        </p:txBody>
      </p:sp>
      <p:sp>
        <p:nvSpPr>
          <p:cNvPr id="139" name="正方形/長方形 138">
            <a:extLst>
              <a:ext uri="{FF2B5EF4-FFF2-40B4-BE49-F238E27FC236}">
                <a16:creationId xmlns:a16="http://schemas.microsoft.com/office/drawing/2014/main" id="{D76F5FDC-0E65-0383-D4CA-1ABB569E5083}"/>
              </a:ext>
            </a:extLst>
          </p:cNvPr>
          <p:cNvSpPr/>
          <p:nvPr/>
        </p:nvSpPr>
        <p:spPr>
          <a:xfrm>
            <a:off x="8377120" y="5420384"/>
            <a:ext cx="1509038" cy="3410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12</a:t>
            </a:r>
            <a:r>
              <a:rPr kumimoji="1" lang="ja-JP" altLang="en-US" sz="850" dirty="0">
                <a:latin typeface="BIZ UDPゴシック" panose="020B0400000000000000" pitchFamily="50" charset="-128"/>
                <a:ea typeface="BIZ UDPゴシック" panose="020B0400000000000000" pitchFamily="50" charset="-128"/>
              </a:rPr>
              <a:t>年第五次計画</a:t>
            </a:r>
          </a:p>
        </p:txBody>
      </p:sp>
      <p:sp>
        <p:nvSpPr>
          <p:cNvPr id="140" name="正方形/長方形 139">
            <a:extLst>
              <a:ext uri="{FF2B5EF4-FFF2-40B4-BE49-F238E27FC236}">
                <a16:creationId xmlns:a16="http://schemas.microsoft.com/office/drawing/2014/main" id="{89CCC47D-94C7-1AEA-D655-9BA4A55E031B}"/>
              </a:ext>
            </a:extLst>
          </p:cNvPr>
          <p:cNvSpPr/>
          <p:nvPr/>
        </p:nvSpPr>
        <p:spPr>
          <a:xfrm>
            <a:off x="10029418" y="3533140"/>
            <a:ext cx="1522840" cy="400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43</a:t>
            </a:r>
            <a:r>
              <a:rPr kumimoji="1" lang="ja-JP" altLang="en-US" sz="850" dirty="0">
                <a:latin typeface="BIZ UDPゴシック" panose="020B0400000000000000" pitchFamily="50" charset="-128"/>
                <a:ea typeface="BIZ UDPゴシック" panose="020B0400000000000000" pitchFamily="50" charset="-128"/>
              </a:rPr>
              <a:t>年第一次計画</a:t>
            </a:r>
          </a:p>
        </p:txBody>
      </p:sp>
      <p:sp>
        <p:nvSpPr>
          <p:cNvPr id="141" name="正方形/長方形 140">
            <a:extLst>
              <a:ext uri="{FF2B5EF4-FFF2-40B4-BE49-F238E27FC236}">
                <a16:creationId xmlns:a16="http://schemas.microsoft.com/office/drawing/2014/main" id="{23918041-5C11-90B3-DDEE-3377BB859484}"/>
              </a:ext>
            </a:extLst>
          </p:cNvPr>
          <p:cNvSpPr/>
          <p:nvPr/>
        </p:nvSpPr>
        <p:spPr>
          <a:xfrm>
            <a:off x="10002891" y="4323969"/>
            <a:ext cx="1549367" cy="3687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53</a:t>
            </a:r>
            <a:r>
              <a:rPr kumimoji="1" lang="ja-JP" altLang="en-US" sz="850" dirty="0">
                <a:latin typeface="BIZ UDPゴシック" panose="020B0400000000000000" pitchFamily="50" charset="-128"/>
                <a:ea typeface="BIZ UDPゴシック" panose="020B0400000000000000" pitchFamily="50" charset="-128"/>
              </a:rPr>
              <a:t>年第二次計画</a:t>
            </a:r>
          </a:p>
        </p:txBody>
      </p:sp>
      <p:sp>
        <p:nvSpPr>
          <p:cNvPr id="142" name="正方形/長方形 141">
            <a:extLst>
              <a:ext uri="{FF2B5EF4-FFF2-40B4-BE49-F238E27FC236}">
                <a16:creationId xmlns:a16="http://schemas.microsoft.com/office/drawing/2014/main" id="{0EAD2645-D2D9-F2DA-E500-12F4261B4398}"/>
              </a:ext>
            </a:extLst>
          </p:cNvPr>
          <p:cNvSpPr/>
          <p:nvPr/>
        </p:nvSpPr>
        <p:spPr>
          <a:xfrm>
            <a:off x="10029418" y="5058187"/>
            <a:ext cx="1549367" cy="3324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昭和</a:t>
            </a:r>
            <a:r>
              <a:rPr kumimoji="1" lang="en-US" altLang="ja-JP" sz="850" dirty="0">
                <a:latin typeface="BIZ UDPゴシック" panose="020B0400000000000000" pitchFamily="50" charset="-128"/>
                <a:ea typeface="BIZ UDPゴシック" panose="020B0400000000000000" pitchFamily="50" charset="-128"/>
              </a:rPr>
              <a:t>63</a:t>
            </a:r>
            <a:r>
              <a:rPr kumimoji="1" lang="ja-JP" altLang="en-US" sz="850" dirty="0">
                <a:latin typeface="BIZ UDPゴシック" panose="020B0400000000000000" pitchFamily="50" charset="-128"/>
                <a:ea typeface="BIZ UDPゴシック" panose="020B0400000000000000" pitchFamily="50" charset="-128"/>
              </a:rPr>
              <a:t>年第三次計画</a:t>
            </a:r>
          </a:p>
        </p:txBody>
      </p:sp>
      <p:sp>
        <p:nvSpPr>
          <p:cNvPr id="143" name="正方形/長方形 142">
            <a:extLst>
              <a:ext uri="{FF2B5EF4-FFF2-40B4-BE49-F238E27FC236}">
                <a16:creationId xmlns:a16="http://schemas.microsoft.com/office/drawing/2014/main" id="{729E4A2E-6618-8CAB-58F0-70A94750C6E7}"/>
              </a:ext>
            </a:extLst>
          </p:cNvPr>
          <p:cNvSpPr/>
          <p:nvPr/>
        </p:nvSpPr>
        <p:spPr>
          <a:xfrm>
            <a:off x="10042681" y="5420383"/>
            <a:ext cx="1536103" cy="3410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12</a:t>
            </a:r>
            <a:r>
              <a:rPr kumimoji="1" lang="ja-JP" altLang="en-US" sz="850" dirty="0">
                <a:latin typeface="BIZ UDPゴシック" panose="020B0400000000000000" pitchFamily="50" charset="-128"/>
                <a:ea typeface="BIZ UDPゴシック" panose="020B0400000000000000" pitchFamily="50" charset="-128"/>
              </a:rPr>
              <a:t>年第四次計画</a:t>
            </a:r>
          </a:p>
        </p:txBody>
      </p:sp>
      <p:sp>
        <p:nvSpPr>
          <p:cNvPr id="144" name="四角形: 角を丸くする 143">
            <a:extLst>
              <a:ext uri="{FF2B5EF4-FFF2-40B4-BE49-F238E27FC236}">
                <a16:creationId xmlns:a16="http://schemas.microsoft.com/office/drawing/2014/main" id="{9BBE8047-6622-EA7C-0B80-512BFD9A1339}"/>
              </a:ext>
            </a:extLst>
          </p:cNvPr>
          <p:cNvSpPr/>
          <p:nvPr/>
        </p:nvSpPr>
        <p:spPr>
          <a:xfrm>
            <a:off x="636382" y="2732802"/>
            <a:ext cx="1429282" cy="7761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・高度成長経済移行</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・過大都市問題、所得格差拡大</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・所得倍増計画</a:t>
            </a:r>
          </a:p>
        </p:txBody>
      </p:sp>
      <p:sp>
        <p:nvSpPr>
          <p:cNvPr id="145" name="正方形/長方形 144">
            <a:extLst>
              <a:ext uri="{FF2B5EF4-FFF2-40B4-BE49-F238E27FC236}">
                <a16:creationId xmlns:a16="http://schemas.microsoft.com/office/drawing/2014/main" id="{284E6CDB-9E4D-CF12-139D-B5A877B5A86C}"/>
              </a:ext>
            </a:extLst>
          </p:cNvPr>
          <p:cNvSpPr/>
          <p:nvPr/>
        </p:nvSpPr>
        <p:spPr>
          <a:xfrm>
            <a:off x="792480" y="2180999"/>
            <a:ext cx="1219872" cy="276999"/>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時代背景</a:t>
            </a:r>
            <a:endParaRPr lang="en-US" altLang="ja-JP" sz="1200" dirty="0">
              <a:latin typeface="BIZ UDPゴシック" panose="020B0400000000000000" pitchFamily="50" charset="-128"/>
              <a:ea typeface="BIZ UDPゴシック" panose="020B0400000000000000" pitchFamily="50" charset="-128"/>
            </a:endParaRPr>
          </a:p>
        </p:txBody>
      </p:sp>
      <p:sp>
        <p:nvSpPr>
          <p:cNvPr id="146" name="四角形: 角を丸くする 145">
            <a:extLst>
              <a:ext uri="{FF2B5EF4-FFF2-40B4-BE49-F238E27FC236}">
                <a16:creationId xmlns:a16="http://schemas.microsoft.com/office/drawing/2014/main" id="{8C433448-857A-D5A5-29A5-05FE151D75A4}"/>
              </a:ext>
            </a:extLst>
          </p:cNvPr>
          <p:cNvSpPr/>
          <p:nvPr/>
        </p:nvSpPr>
        <p:spPr>
          <a:xfrm>
            <a:off x="628427" y="3558417"/>
            <a:ext cx="1429282" cy="7761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・高度成長経済移行</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・人口、産業の大都市集中</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・情報化、国際化、技術革新の進展</a:t>
            </a:r>
          </a:p>
        </p:txBody>
      </p:sp>
      <p:sp>
        <p:nvSpPr>
          <p:cNvPr id="147" name="四角形: 角を丸くする 146">
            <a:extLst>
              <a:ext uri="{FF2B5EF4-FFF2-40B4-BE49-F238E27FC236}">
                <a16:creationId xmlns:a16="http://schemas.microsoft.com/office/drawing/2014/main" id="{9EAFA9A7-A474-741E-60C3-667B039C1CB8}"/>
              </a:ext>
            </a:extLst>
          </p:cNvPr>
          <p:cNvSpPr/>
          <p:nvPr/>
        </p:nvSpPr>
        <p:spPr>
          <a:xfrm>
            <a:off x="627685" y="4374255"/>
            <a:ext cx="1429282" cy="7761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・安定成長経済</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・人口、産業の地方分散の兆し</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・国土資源、エネルギー等の有限性の顕在化</a:t>
            </a:r>
          </a:p>
        </p:txBody>
      </p:sp>
      <p:sp>
        <p:nvSpPr>
          <p:cNvPr id="148" name="四角形: 角を丸くする 147">
            <a:extLst>
              <a:ext uri="{FF2B5EF4-FFF2-40B4-BE49-F238E27FC236}">
                <a16:creationId xmlns:a16="http://schemas.microsoft.com/office/drawing/2014/main" id="{859923B2-0424-F1D4-2EE5-047BEC3ACFD9}"/>
              </a:ext>
            </a:extLst>
          </p:cNvPr>
          <p:cNvSpPr/>
          <p:nvPr/>
        </p:nvSpPr>
        <p:spPr>
          <a:xfrm>
            <a:off x="634703" y="5199870"/>
            <a:ext cx="1429282" cy="7282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・人口、諸機能の東京一極集中</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・地方圏での雇用問題の深刻化</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・本格的国際化の進展</a:t>
            </a:r>
          </a:p>
        </p:txBody>
      </p:sp>
      <p:sp>
        <p:nvSpPr>
          <p:cNvPr id="149" name="四角形: 角を丸くする 148">
            <a:extLst>
              <a:ext uri="{FF2B5EF4-FFF2-40B4-BE49-F238E27FC236}">
                <a16:creationId xmlns:a16="http://schemas.microsoft.com/office/drawing/2014/main" id="{33DB6D5E-9365-149D-C682-EDFAB2A6872C}"/>
              </a:ext>
            </a:extLst>
          </p:cNvPr>
          <p:cNvSpPr/>
          <p:nvPr/>
        </p:nvSpPr>
        <p:spPr>
          <a:xfrm>
            <a:off x="631640" y="5977017"/>
            <a:ext cx="1429282" cy="7711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・地球時代（地球環境問題、大競争、アジアとの交流）</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・人口減少、高齢化時代</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800" dirty="0">
                <a:solidFill>
                  <a:schemeClr val="tx1"/>
                </a:solidFill>
                <a:latin typeface="BIZ UDPゴシック" panose="020B0400000000000000" pitchFamily="50" charset="-128"/>
                <a:ea typeface="BIZ UDPゴシック" panose="020B0400000000000000" pitchFamily="50" charset="-128"/>
              </a:rPr>
              <a:t>・高度情報化</a:t>
            </a:r>
          </a:p>
        </p:txBody>
      </p:sp>
      <p:sp>
        <p:nvSpPr>
          <p:cNvPr id="150" name="正方形/長方形 149">
            <a:extLst>
              <a:ext uri="{FF2B5EF4-FFF2-40B4-BE49-F238E27FC236}">
                <a16:creationId xmlns:a16="http://schemas.microsoft.com/office/drawing/2014/main" id="{E5BA388C-4C3E-6BD0-4ED5-E4D91CC0858D}"/>
              </a:ext>
            </a:extLst>
          </p:cNvPr>
          <p:cNvSpPr/>
          <p:nvPr/>
        </p:nvSpPr>
        <p:spPr>
          <a:xfrm>
            <a:off x="3535132" y="5639789"/>
            <a:ext cx="1260000" cy="2359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平成</a:t>
            </a:r>
            <a:r>
              <a:rPr kumimoji="1" lang="en-US" altLang="ja-JP" sz="750" dirty="0">
                <a:latin typeface="BIZ UDPゴシック" panose="020B0400000000000000" pitchFamily="50" charset="-128"/>
                <a:ea typeface="BIZ UDPゴシック" panose="020B0400000000000000" pitchFamily="50" charset="-128"/>
              </a:rPr>
              <a:t>20</a:t>
            </a:r>
            <a:r>
              <a:rPr kumimoji="1" lang="ja-JP" altLang="en-US" sz="750" dirty="0">
                <a:latin typeface="BIZ UDPゴシック" panose="020B0400000000000000" pitchFamily="50" charset="-128"/>
                <a:ea typeface="BIZ UDPゴシック" panose="020B0400000000000000" pitchFamily="50" charset="-128"/>
              </a:rPr>
              <a:t>年</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国土形成計画</a:t>
            </a:r>
            <a:endParaRPr kumimoji="1" lang="en-US" altLang="ja-JP" sz="750" dirty="0">
              <a:latin typeface="BIZ UDPゴシック" panose="020B0400000000000000" pitchFamily="50" charset="-128"/>
              <a:ea typeface="BIZ UDPゴシック" panose="020B0400000000000000" pitchFamily="50" charset="-128"/>
            </a:endParaRPr>
          </a:p>
        </p:txBody>
      </p:sp>
      <p:sp>
        <p:nvSpPr>
          <p:cNvPr id="151" name="正方形/長方形 150">
            <a:extLst>
              <a:ext uri="{FF2B5EF4-FFF2-40B4-BE49-F238E27FC236}">
                <a16:creationId xmlns:a16="http://schemas.microsoft.com/office/drawing/2014/main" id="{FADD45A4-795F-B43E-D4F4-3538C1C543D3}"/>
              </a:ext>
            </a:extLst>
          </p:cNvPr>
          <p:cNvSpPr/>
          <p:nvPr/>
        </p:nvSpPr>
        <p:spPr>
          <a:xfrm>
            <a:off x="3529528" y="5959352"/>
            <a:ext cx="1260000" cy="386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平成</a:t>
            </a:r>
            <a:r>
              <a:rPr kumimoji="1" lang="en-US" altLang="ja-JP" sz="750" dirty="0">
                <a:latin typeface="BIZ UDPゴシック" panose="020B0400000000000000" pitchFamily="50" charset="-128"/>
                <a:ea typeface="BIZ UDPゴシック" panose="020B0400000000000000" pitchFamily="50" charset="-128"/>
              </a:rPr>
              <a:t>27</a:t>
            </a:r>
            <a:r>
              <a:rPr kumimoji="1" lang="ja-JP" altLang="en-US" sz="750" dirty="0">
                <a:latin typeface="BIZ UDPゴシック" panose="020B0400000000000000" pitchFamily="50" charset="-128"/>
                <a:ea typeface="BIZ UDPゴシック" panose="020B0400000000000000" pitchFamily="50" charset="-128"/>
              </a:rPr>
              <a:t>年第二次</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国土形成計画</a:t>
            </a:r>
          </a:p>
        </p:txBody>
      </p:sp>
      <p:sp>
        <p:nvSpPr>
          <p:cNvPr id="152" name="正方形/長方形 151">
            <a:extLst>
              <a:ext uri="{FF2B5EF4-FFF2-40B4-BE49-F238E27FC236}">
                <a16:creationId xmlns:a16="http://schemas.microsoft.com/office/drawing/2014/main" id="{C839ABB2-8233-D191-3168-2DFDCB9A1A5F}"/>
              </a:ext>
            </a:extLst>
          </p:cNvPr>
          <p:cNvSpPr/>
          <p:nvPr/>
        </p:nvSpPr>
        <p:spPr>
          <a:xfrm>
            <a:off x="3529528" y="6387418"/>
            <a:ext cx="1260000" cy="386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50" dirty="0">
                <a:latin typeface="BIZ UDPゴシック" panose="020B0400000000000000" pitchFamily="50" charset="-128"/>
                <a:ea typeface="BIZ UDPゴシック" panose="020B0400000000000000" pitchFamily="50" charset="-128"/>
              </a:rPr>
              <a:t>令和５年第三次</a:t>
            </a:r>
            <a:endParaRPr kumimoji="1" lang="en-US" altLang="ja-JP" sz="750" dirty="0">
              <a:latin typeface="BIZ UDPゴシック" panose="020B0400000000000000" pitchFamily="50" charset="-128"/>
              <a:ea typeface="BIZ UDPゴシック" panose="020B0400000000000000" pitchFamily="50" charset="-128"/>
            </a:endParaRPr>
          </a:p>
          <a:p>
            <a:pPr algn="ctr"/>
            <a:r>
              <a:rPr kumimoji="1" lang="ja-JP" altLang="en-US" sz="750" dirty="0">
                <a:latin typeface="BIZ UDPゴシック" panose="020B0400000000000000" pitchFamily="50" charset="-128"/>
                <a:ea typeface="BIZ UDPゴシック" panose="020B0400000000000000" pitchFamily="50" charset="-128"/>
              </a:rPr>
              <a:t>国土形成計画</a:t>
            </a:r>
          </a:p>
        </p:txBody>
      </p:sp>
      <p:sp>
        <p:nvSpPr>
          <p:cNvPr id="153" name="正方形/長方形 152">
            <a:extLst>
              <a:ext uri="{FF2B5EF4-FFF2-40B4-BE49-F238E27FC236}">
                <a16:creationId xmlns:a16="http://schemas.microsoft.com/office/drawing/2014/main" id="{41A9DC8C-5FD2-061D-B9B1-D5128DEC0684}"/>
              </a:ext>
            </a:extLst>
          </p:cNvPr>
          <p:cNvSpPr/>
          <p:nvPr/>
        </p:nvSpPr>
        <p:spPr>
          <a:xfrm>
            <a:off x="5262521" y="5683234"/>
            <a:ext cx="1354118" cy="446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20</a:t>
            </a:r>
            <a:r>
              <a:rPr kumimoji="1" lang="ja-JP" altLang="en-US" sz="850" dirty="0">
                <a:latin typeface="BIZ UDPゴシック" panose="020B0400000000000000" pitchFamily="50" charset="-128"/>
                <a:ea typeface="BIZ UDPゴシック" panose="020B0400000000000000" pitchFamily="50" charset="-128"/>
              </a:rPr>
              <a:t>年第四次</a:t>
            </a:r>
            <a:endParaRPr kumimoji="1" lang="en-US" altLang="ja-JP" sz="850" dirty="0">
              <a:latin typeface="BIZ UDPゴシック" panose="020B0400000000000000" pitchFamily="50" charset="-128"/>
              <a:ea typeface="BIZ UDPゴシック" panose="020B0400000000000000" pitchFamily="50" charset="-128"/>
            </a:endParaRPr>
          </a:p>
          <a:p>
            <a:pPr algn="ctr"/>
            <a:r>
              <a:rPr kumimoji="1" lang="ja-JP" altLang="en-US" sz="850" dirty="0">
                <a:latin typeface="BIZ UDPゴシック" panose="020B0400000000000000" pitchFamily="50" charset="-128"/>
                <a:ea typeface="BIZ UDPゴシック" panose="020B0400000000000000" pitchFamily="50" charset="-128"/>
              </a:rPr>
              <a:t>国土利用計画</a:t>
            </a:r>
          </a:p>
        </p:txBody>
      </p:sp>
      <p:sp>
        <p:nvSpPr>
          <p:cNvPr id="154" name="正方形/長方形 153">
            <a:extLst>
              <a:ext uri="{FF2B5EF4-FFF2-40B4-BE49-F238E27FC236}">
                <a16:creationId xmlns:a16="http://schemas.microsoft.com/office/drawing/2014/main" id="{488FE66D-C410-179C-C4D9-5E00FBBF4F26}"/>
              </a:ext>
            </a:extLst>
          </p:cNvPr>
          <p:cNvSpPr/>
          <p:nvPr/>
        </p:nvSpPr>
        <p:spPr>
          <a:xfrm>
            <a:off x="5270767" y="6183931"/>
            <a:ext cx="1360685" cy="4447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27</a:t>
            </a:r>
            <a:r>
              <a:rPr kumimoji="1" lang="ja-JP" altLang="en-US" sz="850" dirty="0">
                <a:latin typeface="BIZ UDPゴシック" panose="020B0400000000000000" pitchFamily="50" charset="-128"/>
                <a:ea typeface="BIZ UDPゴシック" panose="020B0400000000000000" pitchFamily="50" charset="-128"/>
              </a:rPr>
              <a:t>年第五次</a:t>
            </a:r>
            <a:endParaRPr kumimoji="1" lang="en-US" altLang="ja-JP" sz="850" dirty="0">
              <a:latin typeface="BIZ UDPゴシック" panose="020B0400000000000000" pitchFamily="50" charset="-128"/>
              <a:ea typeface="BIZ UDPゴシック" panose="020B0400000000000000" pitchFamily="50" charset="-128"/>
            </a:endParaRPr>
          </a:p>
          <a:p>
            <a:pPr algn="ctr"/>
            <a:r>
              <a:rPr kumimoji="1" lang="ja-JP" altLang="en-US" sz="850" dirty="0">
                <a:latin typeface="BIZ UDPゴシック" panose="020B0400000000000000" pitchFamily="50" charset="-128"/>
                <a:ea typeface="BIZ UDPゴシック" panose="020B0400000000000000" pitchFamily="50" charset="-128"/>
              </a:rPr>
              <a:t>国土利用計画</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155" name="正方形/長方形 154">
            <a:extLst>
              <a:ext uri="{FF2B5EF4-FFF2-40B4-BE49-F238E27FC236}">
                <a16:creationId xmlns:a16="http://schemas.microsoft.com/office/drawing/2014/main" id="{5E677A01-5FD4-2A75-9FF1-1D9CA62A1B93}"/>
              </a:ext>
            </a:extLst>
          </p:cNvPr>
          <p:cNvSpPr/>
          <p:nvPr/>
        </p:nvSpPr>
        <p:spPr>
          <a:xfrm>
            <a:off x="8374717" y="6060981"/>
            <a:ext cx="1488242" cy="326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28</a:t>
            </a:r>
            <a:r>
              <a:rPr kumimoji="1" lang="ja-JP" altLang="en-US" sz="850" dirty="0">
                <a:latin typeface="BIZ UDPゴシック" panose="020B0400000000000000" pitchFamily="50" charset="-128"/>
                <a:ea typeface="BIZ UDPゴシック" panose="020B0400000000000000" pitchFamily="50" charset="-128"/>
              </a:rPr>
              <a:t>年第六次計画</a:t>
            </a:r>
          </a:p>
        </p:txBody>
      </p:sp>
      <p:sp>
        <p:nvSpPr>
          <p:cNvPr id="156" name="正方形/長方形 155">
            <a:extLst>
              <a:ext uri="{FF2B5EF4-FFF2-40B4-BE49-F238E27FC236}">
                <a16:creationId xmlns:a16="http://schemas.microsoft.com/office/drawing/2014/main" id="{CF109F8E-98BD-A160-B781-5EE2D1F8468F}"/>
              </a:ext>
            </a:extLst>
          </p:cNvPr>
          <p:cNvSpPr/>
          <p:nvPr/>
        </p:nvSpPr>
        <p:spPr>
          <a:xfrm>
            <a:off x="10045861" y="6060981"/>
            <a:ext cx="1532924" cy="326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50" dirty="0">
                <a:latin typeface="BIZ UDPゴシック" panose="020B0400000000000000" pitchFamily="50" charset="-128"/>
                <a:ea typeface="BIZ UDPゴシック" panose="020B0400000000000000" pitchFamily="50" charset="-128"/>
              </a:rPr>
              <a:t>平成</a:t>
            </a:r>
            <a:r>
              <a:rPr kumimoji="1" lang="en-US" altLang="ja-JP" sz="850" dirty="0">
                <a:latin typeface="BIZ UDPゴシック" panose="020B0400000000000000" pitchFamily="50" charset="-128"/>
                <a:ea typeface="BIZ UDPゴシック" panose="020B0400000000000000" pitchFamily="50" charset="-128"/>
              </a:rPr>
              <a:t>28</a:t>
            </a:r>
            <a:r>
              <a:rPr kumimoji="1" lang="ja-JP" altLang="en-US" sz="850" dirty="0">
                <a:latin typeface="BIZ UDPゴシック" panose="020B0400000000000000" pitchFamily="50" charset="-128"/>
                <a:ea typeface="BIZ UDPゴシック" panose="020B0400000000000000" pitchFamily="50" charset="-128"/>
              </a:rPr>
              <a:t>年第五次計画</a:t>
            </a:r>
          </a:p>
        </p:txBody>
      </p:sp>
      <p:sp>
        <p:nvSpPr>
          <p:cNvPr id="157" name="四角形: 角を丸くする 156">
            <a:extLst>
              <a:ext uri="{FF2B5EF4-FFF2-40B4-BE49-F238E27FC236}">
                <a16:creationId xmlns:a16="http://schemas.microsoft.com/office/drawing/2014/main" id="{14B14596-9C1C-2451-1C52-FF3BFDA45BCB}"/>
              </a:ext>
            </a:extLst>
          </p:cNvPr>
          <p:cNvSpPr/>
          <p:nvPr/>
        </p:nvSpPr>
        <p:spPr>
          <a:xfrm>
            <a:off x="6710522" y="2226647"/>
            <a:ext cx="4744399" cy="864000"/>
          </a:xfrm>
          <a:prstGeom prst="roundRect">
            <a:avLst>
              <a:gd name="adj" fmla="val 141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0" dirty="0">
                <a:solidFill>
                  <a:schemeClr val="tx1"/>
                </a:solidFill>
                <a:latin typeface="BIZ UDPゴシック" panose="020B0400000000000000" pitchFamily="50" charset="-128"/>
                <a:ea typeface="BIZ UDPゴシック" panose="020B0400000000000000" pitchFamily="50" charset="-128"/>
              </a:rPr>
              <a:t>昭和</a:t>
            </a:r>
            <a:r>
              <a:rPr kumimoji="1" lang="en-US" altLang="ja-JP" sz="850" dirty="0">
                <a:solidFill>
                  <a:schemeClr val="tx1"/>
                </a:solidFill>
                <a:latin typeface="BIZ UDPゴシック" panose="020B0400000000000000" pitchFamily="50" charset="-128"/>
                <a:ea typeface="BIZ UDPゴシック" panose="020B0400000000000000" pitchFamily="50" charset="-128"/>
              </a:rPr>
              <a:t>30</a:t>
            </a:r>
            <a:r>
              <a:rPr kumimoji="1" lang="ja-JP" altLang="en-US" sz="850" dirty="0">
                <a:solidFill>
                  <a:schemeClr val="tx1"/>
                </a:solidFill>
                <a:latin typeface="BIZ UDPゴシック" panose="020B0400000000000000" pitchFamily="50" charset="-128"/>
                <a:ea typeface="BIZ UDPゴシック" panose="020B0400000000000000" pitchFamily="50" charset="-128"/>
              </a:rPr>
              <a:t>年代以降、都心の過密対策として、これ以上必要のない機能を大都市圏近郊や周辺の都市へ分散させることが求められるようになり、「首都圏整備法」、「近畿圏整備法」が、中部圏では、名古屋大都市地域における産業・人口の無秩序な集中による過密の弊害を未然に防止するとともに、日本海側に連なる地域を含め均衡ある発展を図るため、「中部圏整備法」が制定。それぞれ圏域内の地域バランス構造の形成に主眼が置かれている。</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p:txBody>
      </p:sp>
      <p:sp>
        <p:nvSpPr>
          <p:cNvPr id="158" name="四角形: 角を丸くする 157">
            <a:extLst>
              <a:ext uri="{FF2B5EF4-FFF2-40B4-BE49-F238E27FC236}">
                <a16:creationId xmlns:a16="http://schemas.microsoft.com/office/drawing/2014/main" id="{5E15252F-12F5-46AE-2747-26BBED983895}"/>
              </a:ext>
            </a:extLst>
          </p:cNvPr>
          <p:cNvSpPr/>
          <p:nvPr/>
        </p:nvSpPr>
        <p:spPr>
          <a:xfrm>
            <a:off x="5109846" y="2231978"/>
            <a:ext cx="1493878" cy="1006072"/>
          </a:xfrm>
          <a:prstGeom prst="roundRect">
            <a:avLst>
              <a:gd name="adj" fmla="val 141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0" dirty="0">
                <a:solidFill>
                  <a:schemeClr val="tx1"/>
                </a:solidFill>
                <a:latin typeface="BIZ UDPゴシック" panose="020B0400000000000000" pitchFamily="50" charset="-128"/>
                <a:ea typeface="BIZ UDPゴシック" panose="020B0400000000000000" pitchFamily="50" charset="-128"/>
              </a:rPr>
              <a:t>高度経済成長に伴う無秩序な開発や地価高騰等の課題を受け、国土を限られた資源と捉え、総合的かつ計画的な国土の利用を図る目的で制定。</a:t>
            </a:r>
          </a:p>
        </p:txBody>
      </p:sp>
      <p:sp>
        <p:nvSpPr>
          <p:cNvPr id="159" name="四角形: 角を丸くする 158">
            <a:extLst>
              <a:ext uri="{FF2B5EF4-FFF2-40B4-BE49-F238E27FC236}">
                <a16:creationId xmlns:a16="http://schemas.microsoft.com/office/drawing/2014/main" id="{60DC1F06-66A7-01A0-4E7C-4B92B7AFB479}"/>
              </a:ext>
            </a:extLst>
          </p:cNvPr>
          <p:cNvSpPr/>
          <p:nvPr/>
        </p:nvSpPr>
        <p:spPr>
          <a:xfrm>
            <a:off x="3077324" y="2222526"/>
            <a:ext cx="1925723" cy="1006072"/>
          </a:xfrm>
          <a:prstGeom prst="roundRect">
            <a:avLst>
              <a:gd name="adj" fmla="val 1345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0" dirty="0">
                <a:solidFill>
                  <a:schemeClr val="tx1"/>
                </a:solidFill>
                <a:latin typeface="BIZ UDPゴシック" panose="020B0400000000000000" pitchFamily="50" charset="-128"/>
                <a:ea typeface="BIZ UDPゴシック" panose="020B0400000000000000" pitchFamily="50" charset="-128"/>
              </a:rPr>
              <a:t>従来の国土総合開発法を抜本的に改正し、本格的な人口減少社会を迎え、量的拡大から国土の質的向上を図るとともに、地方分権時代に即した国土計画を策定する仕組みに転換するため国土形成計画法が制定。</a:t>
            </a:r>
          </a:p>
        </p:txBody>
      </p:sp>
      <p:sp>
        <p:nvSpPr>
          <p:cNvPr id="160" name="正方形/長方形 159">
            <a:extLst>
              <a:ext uri="{FF2B5EF4-FFF2-40B4-BE49-F238E27FC236}">
                <a16:creationId xmlns:a16="http://schemas.microsoft.com/office/drawing/2014/main" id="{419185DA-EE58-7439-50EE-48137005B307}"/>
              </a:ext>
            </a:extLst>
          </p:cNvPr>
          <p:cNvSpPr/>
          <p:nvPr/>
        </p:nvSpPr>
        <p:spPr>
          <a:xfrm>
            <a:off x="2137406" y="2733506"/>
            <a:ext cx="849883" cy="1959196"/>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地域間の均衡ある発展</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61" name="正方形/長方形 160">
            <a:extLst>
              <a:ext uri="{FF2B5EF4-FFF2-40B4-BE49-F238E27FC236}">
                <a16:creationId xmlns:a16="http://schemas.microsoft.com/office/drawing/2014/main" id="{24F89C59-2224-0C67-78D2-7EECBD392363}"/>
              </a:ext>
            </a:extLst>
          </p:cNvPr>
          <p:cNvSpPr/>
          <p:nvPr/>
        </p:nvSpPr>
        <p:spPr>
          <a:xfrm>
            <a:off x="2145894" y="4778174"/>
            <a:ext cx="849883" cy="983219"/>
          </a:xfrm>
          <a:prstGeom prst="rect">
            <a:avLst/>
          </a:prstGeom>
          <a:solidFill>
            <a:srgbClr val="00AA3C"/>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多極分散型国土の構築</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
        <p:nvSpPr>
          <p:cNvPr id="162" name="正方形/長方形 161">
            <a:extLst>
              <a:ext uri="{FF2B5EF4-FFF2-40B4-BE49-F238E27FC236}">
                <a16:creationId xmlns:a16="http://schemas.microsoft.com/office/drawing/2014/main" id="{88EB8E7A-3141-005A-F118-C427E12E1560}"/>
              </a:ext>
            </a:extLst>
          </p:cNvPr>
          <p:cNvSpPr/>
          <p:nvPr/>
        </p:nvSpPr>
        <p:spPr>
          <a:xfrm>
            <a:off x="1885555" y="2162045"/>
            <a:ext cx="1351583" cy="276999"/>
          </a:xfrm>
          <a:prstGeom prst="rect">
            <a:avLst/>
          </a:prstGeom>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めざすもの</a:t>
            </a:r>
            <a:endParaRPr lang="en-US" altLang="ja-JP" sz="1200" dirty="0">
              <a:latin typeface="BIZ UDPゴシック" panose="020B0400000000000000" pitchFamily="50" charset="-128"/>
              <a:ea typeface="BIZ UDPゴシック" panose="020B0400000000000000" pitchFamily="50" charset="-128"/>
            </a:endParaRPr>
          </a:p>
        </p:txBody>
      </p:sp>
      <p:sp>
        <p:nvSpPr>
          <p:cNvPr id="163" name="正方形/長方形 162">
            <a:extLst>
              <a:ext uri="{FF2B5EF4-FFF2-40B4-BE49-F238E27FC236}">
                <a16:creationId xmlns:a16="http://schemas.microsoft.com/office/drawing/2014/main" id="{18D2EB94-643B-CB70-3C21-02598EA31A5E}"/>
              </a:ext>
            </a:extLst>
          </p:cNvPr>
          <p:cNvSpPr/>
          <p:nvPr/>
        </p:nvSpPr>
        <p:spPr>
          <a:xfrm>
            <a:off x="2151551" y="5790283"/>
            <a:ext cx="849883" cy="983219"/>
          </a:xfrm>
          <a:prstGeom prst="rect">
            <a:avLst/>
          </a:prstGeom>
          <a:solidFill>
            <a:srgbClr val="FFE69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solidFill>
                  <a:schemeClr val="tx1"/>
                </a:solidFill>
                <a:latin typeface="BIZ UDPゴシック" panose="020B0400000000000000" pitchFamily="50" charset="-128"/>
                <a:ea typeface="BIZ UDPゴシック" panose="020B0400000000000000" pitchFamily="50" charset="-128"/>
              </a:rPr>
              <a:t>ネットワーク・連結型国土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F9B2551-2193-8068-779C-BD24394B2301}"/>
              </a:ext>
            </a:extLst>
          </p:cNvPr>
          <p:cNvSpPr txBox="1"/>
          <p:nvPr/>
        </p:nvSpPr>
        <p:spPr>
          <a:xfrm>
            <a:off x="6663727" y="6447977"/>
            <a:ext cx="5105826"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出典：国土審議会第１回計画部会参考資料３及び国土計画の歩みに関する資料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　（国土計画の策定経緯）をもとに副首都推進局で作成</a:t>
            </a:r>
            <a:endParaRPr kumimoji="1" lang="en-US" alt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325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C5781-1F10-4959-55A4-ED6EF7F215D7}"/>
              </a:ext>
            </a:extLst>
          </p:cNvPr>
          <p:cNvSpPr>
            <a:spLocks noGrp="1"/>
          </p:cNvSpPr>
          <p:nvPr>
            <p:ph type="title"/>
          </p:nvPr>
        </p:nvSpPr>
        <p:spPr/>
        <p:txBody>
          <a:bodyPr/>
          <a:lstStyle/>
          <a:p>
            <a:r>
              <a:rPr lang="ja-JP" altLang="en-US" dirty="0"/>
              <a:t>第三次</a:t>
            </a:r>
            <a:r>
              <a:rPr kumimoji="1" lang="ja-JP" altLang="en-US" dirty="0"/>
              <a:t>国土形成計画の概要</a:t>
            </a:r>
          </a:p>
        </p:txBody>
      </p:sp>
      <p:sp>
        <p:nvSpPr>
          <p:cNvPr id="3" name="スライド番号プレースホルダー 2">
            <a:extLst>
              <a:ext uri="{FF2B5EF4-FFF2-40B4-BE49-F238E27FC236}">
                <a16:creationId xmlns:a16="http://schemas.microsoft.com/office/drawing/2014/main" id="{32DFB47E-46C8-F98A-2199-9D0A2FBEF6DF}"/>
              </a:ext>
            </a:extLst>
          </p:cNvPr>
          <p:cNvSpPr>
            <a:spLocks noGrp="1"/>
          </p:cNvSpPr>
          <p:nvPr>
            <p:ph type="sldNum" sz="quarter" idx="10"/>
          </p:nvPr>
        </p:nvSpPr>
        <p:spPr/>
        <p:txBody>
          <a:bodyPr/>
          <a:lstStyle/>
          <a:p>
            <a:fld id="{D687FDCD-7579-4A71-8560-AB57563AEE7A}" type="slidenum">
              <a:rPr kumimoji="1" lang="ja-JP" altLang="en-US" smtClean="0"/>
              <a:pPr/>
              <a:t>25</a:t>
            </a:fld>
            <a:endParaRPr kumimoji="1" lang="ja-JP" altLang="en-US"/>
          </a:p>
        </p:txBody>
      </p:sp>
      <p:pic>
        <p:nvPicPr>
          <p:cNvPr id="6" name="図 5">
            <a:extLst>
              <a:ext uri="{FF2B5EF4-FFF2-40B4-BE49-F238E27FC236}">
                <a16:creationId xmlns:a16="http://schemas.microsoft.com/office/drawing/2014/main" id="{5DCF2DFD-D84B-CB8E-6337-5809E055C559}"/>
              </a:ext>
            </a:extLst>
          </p:cNvPr>
          <p:cNvPicPr>
            <a:picLocks noChangeAspect="1"/>
          </p:cNvPicPr>
          <p:nvPr/>
        </p:nvPicPr>
        <p:blipFill rotWithShape="1">
          <a:blip r:embed="rId2"/>
          <a:srcRect l="11557" t="20095" r="35082" b="7496"/>
          <a:stretch/>
        </p:blipFill>
        <p:spPr>
          <a:xfrm>
            <a:off x="2072467" y="568295"/>
            <a:ext cx="8047066" cy="6139329"/>
          </a:xfrm>
          <a:prstGeom prst="rect">
            <a:avLst/>
          </a:prstGeom>
        </p:spPr>
      </p:pic>
      <p:sp>
        <p:nvSpPr>
          <p:cNvPr id="4" name="テキスト ボックス 3">
            <a:extLst>
              <a:ext uri="{FF2B5EF4-FFF2-40B4-BE49-F238E27FC236}">
                <a16:creationId xmlns:a16="http://schemas.microsoft.com/office/drawing/2014/main" id="{2F58A905-F438-DC81-847F-3C93179E500F}"/>
              </a:ext>
            </a:extLst>
          </p:cNvPr>
          <p:cNvSpPr txBox="1"/>
          <p:nvPr/>
        </p:nvSpPr>
        <p:spPr>
          <a:xfrm>
            <a:off x="8854699" y="6627168"/>
            <a:ext cx="2993456"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出典：国土交通省「国土</a:t>
            </a:r>
            <a:r>
              <a:rPr kumimoji="1" lang="ja-JP" altLang="en-US" sz="900" dirty="0">
                <a:latin typeface="BIZ UDPゴシック" panose="020B0400000000000000" pitchFamily="50" charset="-128"/>
                <a:ea typeface="BIZ UDPゴシック" panose="020B0400000000000000" pitchFamily="50" charset="-128"/>
              </a:rPr>
              <a:t>形成計画（全国計画</a:t>
            </a:r>
            <a:r>
              <a:rPr kumimoji="1" lang="ja-JP" altLang="en-US" sz="900">
                <a:latin typeface="BIZ UDPゴシック" panose="020B0400000000000000" pitchFamily="50" charset="-128"/>
                <a:ea typeface="BIZ UDPゴシック" panose="020B0400000000000000" pitchFamily="50" charset="-128"/>
              </a:rPr>
              <a:t>）概要」</a:t>
            </a:r>
            <a:endParaRPr kumimoji="1" lang="en-US" alt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8170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630B9F3-A8CE-E78B-1B1D-528942A97802}"/>
              </a:ext>
            </a:extLst>
          </p:cNvPr>
          <p:cNvSpPr/>
          <p:nvPr/>
        </p:nvSpPr>
        <p:spPr>
          <a:xfrm>
            <a:off x="970671" y="1306285"/>
            <a:ext cx="10428849" cy="4756889"/>
          </a:xfrm>
          <a:prstGeom prst="roundRect">
            <a:avLst>
              <a:gd name="adj" fmla="val 26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buFont typeface="BIZ UDゴシック" panose="020B0400000000000000" pitchFamily="49" charset="-128"/>
              <a:buChar char="○"/>
              <a:defRPr/>
            </a:pPr>
            <a:r>
              <a:rPr lang="ja-JP" altLang="en-US" sz="1400" dirty="0">
                <a:solidFill>
                  <a:prstClr val="black"/>
                </a:solidFill>
                <a:latin typeface="BIZ UDゴシック" panose="020B0400000000000000" pitchFamily="49" charset="-128"/>
                <a:ea typeface="BIZ UDゴシック" panose="020B0400000000000000" pitchFamily="49" charset="-128"/>
              </a:rPr>
              <a:t>第７回の意見交換会で、日本の成長をけん引する戦略拠点都市に求められる要件として、</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82563">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◆「一定の経済規模を有する都市」、「人、物、金、情報の中枢・中継都市」、「イノベーションを生み出し社会実装</a:t>
            </a:r>
            <a:br>
              <a:rPr lang="en-US" altLang="ja-JP" sz="1400" dirty="0">
                <a:solidFill>
                  <a:prstClr val="black"/>
                </a:solidFill>
                <a:latin typeface="BIZ UDゴシック" panose="020B0400000000000000" pitchFamily="49" charset="-128"/>
                <a:ea typeface="BIZ UDゴシック" panose="020B0400000000000000" pitchFamily="49" charset="-128"/>
              </a:rPr>
            </a:br>
            <a:r>
              <a:rPr lang="ja-JP" altLang="en-US" sz="1400" dirty="0">
                <a:solidFill>
                  <a:prstClr val="black"/>
                </a:solidFill>
                <a:latin typeface="BIZ UDゴシック" panose="020B0400000000000000" pitchFamily="49" charset="-128"/>
                <a:ea typeface="BIZ UDゴシック" panose="020B0400000000000000" pitchFamily="49" charset="-128"/>
              </a:rPr>
              <a:t>　　　 していく都市」という３つの要件が必要であり、特にイノベーションを生み出せるということが重要</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82563">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 規制改革を推進する役割や、財政的な自立性も求められる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82563">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 「首都機能の代替・補完」と、「法令等による位置づけ」も求められるが、上記３つの要件とは性質が異なり並列で</a:t>
            </a:r>
            <a:br>
              <a:rPr lang="en-US" altLang="ja-JP" sz="1400" dirty="0">
                <a:solidFill>
                  <a:prstClr val="black"/>
                </a:solidFill>
                <a:latin typeface="BIZ UDゴシック" panose="020B0400000000000000" pitchFamily="49" charset="-128"/>
                <a:ea typeface="BIZ UDゴシック" panose="020B0400000000000000" pitchFamily="49" charset="-128"/>
              </a:rPr>
            </a:br>
            <a:r>
              <a:rPr lang="ja-JP" altLang="en-US" sz="1400" dirty="0">
                <a:solidFill>
                  <a:prstClr val="black"/>
                </a:solidFill>
                <a:latin typeface="BIZ UDゴシック" panose="020B0400000000000000" pitchFamily="49" charset="-128"/>
                <a:ea typeface="BIZ UDゴシック" panose="020B0400000000000000" pitchFamily="49" charset="-128"/>
              </a:rPr>
              <a:t>　　　 はない</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82563">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 大都市政策や広域政策の整合性を図るという観点から、基礎自治体（市）と広域自治体（府県等）の一体性・協力関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182563">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係が確立されていることも重要</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nSpc>
                <a:spcPts val="1800"/>
              </a:lnSpc>
              <a:spcBef>
                <a:spcPts val="600"/>
              </a:spcBef>
              <a:defRPr/>
            </a:pPr>
            <a:r>
              <a:rPr lang="ja-JP" altLang="en-US" sz="1400" dirty="0">
                <a:solidFill>
                  <a:prstClr val="black"/>
                </a:solidFill>
                <a:latin typeface="BIZ UDゴシック" panose="020B0400000000000000" pitchFamily="49" charset="-128"/>
                <a:ea typeface="BIZ UDゴシック" panose="020B0400000000000000" pitchFamily="49" charset="-128"/>
              </a:rPr>
              <a:t> 　といったご意見をいただいた。</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nSpc>
                <a:spcPts val="1800"/>
              </a:lnSpc>
              <a:defRPr/>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1800"/>
              </a:lnSpc>
              <a:buFont typeface="BIZ UDゴシック" panose="020B0400000000000000" pitchFamily="49" charset="-128"/>
              <a:buChar char="○"/>
              <a:defRPr/>
            </a:pPr>
            <a:r>
              <a:rPr lang="ja-JP" altLang="en-US" sz="1400" dirty="0">
                <a:solidFill>
                  <a:prstClr val="black"/>
                </a:solidFill>
                <a:latin typeface="BIZ UDゴシック" panose="020B0400000000000000" pitchFamily="49" charset="-128"/>
                <a:ea typeface="BIZ UDゴシック" panose="020B0400000000000000" pitchFamily="49" charset="-128"/>
              </a:rPr>
              <a:t>第８回意見交換会では、戦略拠点都市に求められる要件に関する取組として、「規制改革」と「地方分権改革」の観点から、国に働きかける「新たな仕組み」のたたき台をご提示し、様々なご意見をいただいた。</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1800"/>
              </a:lnSpc>
              <a:buFont typeface="BIZ UDゴシック" panose="020B0400000000000000" pitchFamily="49" charset="-128"/>
              <a:buChar char="○"/>
              <a:defRPr/>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1800"/>
              </a:lnSpc>
              <a:buFont typeface="BIZ UDゴシック" panose="020B0400000000000000" pitchFamily="49" charset="-128"/>
              <a:buChar char="○"/>
              <a:defRPr/>
            </a:pPr>
            <a:r>
              <a:rPr lang="ja-JP" altLang="en-US" sz="1400" dirty="0">
                <a:solidFill>
                  <a:prstClr val="black"/>
                </a:solidFill>
                <a:latin typeface="BIZ UDゴシック" panose="020B0400000000000000" pitchFamily="49" charset="-128"/>
                <a:ea typeface="BIZ UDゴシック" panose="020B0400000000000000" pitchFamily="49" charset="-128"/>
              </a:rPr>
              <a:t>今回の意見交換会では、「自治制度改革」や「統治機構改革」、「国土政策」の観点から、どのような仕組みや取組が考えられるのか、幅広くご意見を頂戴したい。</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2" name="角丸四角形 2">
            <a:extLst>
              <a:ext uri="{FF2B5EF4-FFF2-40B4-BE49-F238E27FC236}">
                <a16:creationId xmlns:a16="http://schemas.microsoft.com/office/drawing/2014/main" id="{F53E5340-5028-5151-E362-F6EC7C1B5923}"/>
              </a:ext>
            </a:extLst>
          </p:cNvPr>
          <p:cNvSpPr/>
          <p:nvPr/>
        </p:nvSpPr>
        <p:spPr>
          <a:xfrm>
            <a:off x="970671" y="4300602"/>
            <a:ext cx="10428849" cy="4841746"/>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lnSpc>
                <a:spcPts val="1800"/>
              </a:lnSpc>
              <a:buFont typeface="BIZ UDゴシック" panose="020B0400000000000000" pitchFamily="49" charset="-128"/>
              <a:buChar char="○"/>
              <a:defRPr/>
            </a:pPr>
            <a:endParaRPr lang="en-US" altLang="ja-JP" sz="1600" dirty="0">
              <a:solidFill>
                <a:prstClr val="black"/>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A3F307-9B61-1BCD-271C-63F4F5C6F4BC}"/>
              </a:ext>
            </a:extLst>
          </p:cNvPr>
          <p:cNvSpPr txBox="1"/>
          <p:nvPr/>
        </p:nvSpPr>
        <p:spPr>
          <a:xfrm>
            <a:off x="622087" y="605476"/>
            <a:ext cx="3682376" cy="369332"/>
          </a:xfrm>
          <a:prstGeom prst="rect">
            <a:avLst/>
          </a:prstGeom>
          <a:noFill/>
        </p:spPr>
        <p:txBody>
          <a:bodyPr wrap="square" rtlCol="0">
            <a:spAutoFit/>
          </a:bodyPr>
          <a:lstStyle/>
          <a:p>
            <a:pPr indent="182563"/>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ご議論いただきたい内容</a:t>
            </a:r>
            <a:r>
              <a:rPr kumimoji="1" lang="en-US" altLang="ja-JP" b="1" dirty="0">
                <a:latin typeface="BIZ UDゴシック" panose="020B0400000000000000" pitchFamily="49" charset="-128"/>
                <a:ea typeface="BIZ UDゴシック" panose="020B0400000000000000" pitchFamily="49" charset="-128"/>
              </a:rPr>
              <a:t>】</a:t>
            </a:r>
          </a:p>
        </p:txBody>
      </p:sp>
      <p:sp>
        <p:nvSpPr>
          <p:cNvPr id="8" name="スライド番号プレースホルダー 7">
            <a:extLst>
              <a:ext uri="{FF2B5EF4-FFF2-40B4-BE49-F238E27FC236}">
                <a16:creationId xmlns:a16="http://schemas.microsoft.com/office/drawing/2014/main" id="{D3B369AE-1295-A38B-C02B-0A326293CC02}"/>
              </a:ext>
            </a:extLst>
          </p:cNvPr>
          <p:cNvSpPr>
            <a:spLocks noGrp="1"/>
          </p:cNvSpPr>
          <p:nvPr>
            <p:ph type="sldNum" sz="quarter" idx="12"/>
          </p:nvPr>
        </p:nvSpPr>
        <p:spPr>
          <a:xfrm>
            <a:off x="9074727" y="6356350"/>
            <a:ext cx="2743200" cy="365125"/>
          </a:xfrm>
        </p:spPr>
        <p:txBody>
          <a:bodyPr/>
          <a:lstStyle/>
          <a:p>
            <a:r>
              <a:rPr kumimoji="1" lang="ja-JP" altLang="en-US" dirty="0">
                <a:latin typeface="BIZ UDゴシック" panose="020B0400000000000000" pitchFamily="49" charset="-128"/>
                <a:ea typeface="BIZ UDゴシック" panose="020B0400000000000000" pitchFamily="49" charset="-128"/>
              </a:rPr>
              <a:t>２</a:t>
            </a:r>
            <a:endParaRPr kumimoji="1" lang="ja-JP" altLang="en-US" sz="18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7928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93E189A-F72A-AA8C-B9E5-5642A18B847B}"/>
              </a:ext>
            </a:extLst>
          </p:cNvPr>
          <p:cNvSpPr/>
          <p:nvPr/>
        </p:nvSpPr>
        <p:spPr>
          <a:xfrm>
            <a:off x="785589" y="1342123"/>
            <a:ext cx="7434852" cy="5255626"/>
          </a:xfrm>
          <a:prstGeom prst="roundRect">
            <a:avLst>
              <a:gd name="adj" fmla="val 3498"/>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5">
            <a:extLst>
              <a:ext uri="{FF2B5EF4-FFF2-40B4-BE49-F238E27FC236}">
                <a16:creationId xmlns:a16="http://schemas.microsoft.com/office/drawing/2014/main" id="{D1F09509-C909-AE02-AD54-E811C6A21F69}"/>
              </a:ext>
            </a:extLst>
          </p:cNvPr>
          <p:cNvSpPr/>
          <p:nvPr/>
        </p:nvSpPr>
        <p:spPr>
          <a:xfrm>
            <a:off x="5007692" y="1625150"/>
            <a:ext cx="2965246" cy="4796889"/>
          </a:xfrm>
          <a:prstGeom prst="roundRect">
            <a:avLst>
              <a:gd name="adj" fmla="val 3402"/>
            </a:avLst>
          </a:prstGeom>
          <a:solidFill>
            <a:schemeClr val="bg1"/>
          </a:solidFill>
          <a:ln w="3175" cap="flat" cmpd="sng" algn="ctr">
            <a:solidFill>
              <a:schemeClr val="tx1"/>
            </a:solidFill>
            <a:prstDash val="sysDash"/>
            <a:miter lim="800000"/>
          </a:ln>
          <a:effectLst>
            <a:outerShdw blurRad="38100" dist="38100" dir="2700000" sx="101000" sy="101000" algn="tl" rotWithShape="0">
              <a:schemeClr val="tx1">
                <a:lumMod val="65000"/>
                <a:lumOff val="3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8" name="角丸四角形 25">
            <a:extLst>
              <a:ext uri="{FF2B5EF4-FFF2-40B4-BE49-F238E27FC236}">
                <a16:creationId xmlns:a16="http://schemas.microsoft.com/office/drawing/2014/main" id="{F38D73B6-6823-6808-1BB1-10BAFB5087B7}"/>
              </a:ext>
            </a:extLst>
          </p:cNvPr>
          <p:cNvSpPr/>
          <p:nvPr/>
        </p:nvSpPr>
        <p:spPr>
          <a:xfrm>
            <a:off x="8588300" y="1495204"/>
            <a:ext cx="3101118" cy="3545532"/>
          </a:xfrm>
          <a:prstGeom prst="roundRect">
            <a:avLst>
              <a:gd name="adj" fmla="val 3402"/>
            </a:avLst>
          </a:prstGeom>
          <a:solidFill>
            <a:schemeClr val="bg1"/>
          </a:solidFill>
          <a:ln w="12700" cap="flat" cmpd="sng" algn="ctr">
            <a:solidFill>
              <a:schemeClr val="tx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17" name="角丸四角形 25">
            <a:extLst>
              <a:ext uri="{FF2B5EF4-FFF2-40B4-BE49-F238E27FC236}">
                <a16:creationId xmlns:a16="http://schemas.microsoft.com/office/drawing/2014/main" id="{95FAC8E6-7F18-4FBE-1AF7-6CF4E3FA8CCE}"/>
              </a:ext>
            </a:extLst>
          </p:cNvPr>
          <p:cNvSpPr/>
          <p:nvPr/>
        </p:nvSpPr>
        <p:spPr>
          <a:xfrm>
            <a:off x="1013645" y="5414040"/>
            <a:ext cx="3780000" cy="1008000"/>
          </a:xfrm>
          <a:prstGeom prst="roundRect">
            <a:avLst>
              <a:gd name="adj" fmla="val 3402"/>
            </a:avLst>
          </a:prstGeom>
          <a:solidFill>
            <a:schemeClr val="bg1"/>
          </a:solidFill>
          <a:ln w="3175" cap="flat" cmpd="sng" algn="ctr">
            <a:solidFill>
              <a:schemeClr val="tx1"/>
            </a:solidFill>
            <a:prstDash val="sysDash"/>
            <a:miter lim="800000"/>
          </a:ln>
          <a:effectLst>
            <a:outerShdw blurRad="38100" dist="38100" dir="2700000" sx="101000" sy="101000" algn="tl" rotWithShape="0">
              <a:schemeClr val="tx1">
                <a:lumMod val="65000"/>
                <a:lumOff val="3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46" name="角丸四角形 25">
            <a:extLst>
              <a:ext uri="{FF2B5EF4-FFF2-40B4-BE49-F238E27FC236}">
                <a16:creationId xmlns:a16="http://schemas.microsoft.com/office/drawing/2014/main" id="{0A429065-0F6D-5755-86C7-65578E03748D}"/>
              </a:ext>
            </a:extLst>
          </p:cNvPr>
          <p:cNvSpPr/>
          <p:nvPr/>
        </p:nvSpPr>
        <p:spPr>
          <a:xfrm>
            <a:off x="986348" y="3456735"/>
            <a:ext cx="3780000" cy="1584000"/>
          </a:xfrm>
          <a:prstGeom prst="roundRect">
            <a:avLst>
              <a:gd name="adj" fmla="val 3402"/>
            </a:avLst>
          </a:prstGeom>
          <a:solidFill>
            <a:schemeClr val="bg1"/>
          </a:solidFill>
          <a:ln w="3175" cap="flat" cmpd="sng" algn="ctr">
            <a:solidFill>
              <a:schemeClr val="tx1"/>
            </a:solidFill>
            <a:prstDash val="sysDash"/>
            <a:miter lim="800000"/>
          </a:ln>
          <a:effectLst>
            <a:outerShdw blurRad="38100" dist="38100" dir="2700000" sx="101000" sy="101000" algn="tl" rotWithShape="0">
              <a:schemeClr val="tx1">
                <a:lumMod val="65000"/>
                <a:lumOff val="3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29" name="角丸四角形 25">
            <a:extLst>
              <a:ext uri="{FF2B5EF4-FFF2-40B4-BE49-F238E27FC236}">
                <a16:creationId xmlns:a16="http://schemas.microsoft.com/office/drawing/2014/main" id="{96A79E01-A777-C08C-F7BC-B38980D1FCFB}"/>
              </a:ext>
            </a:extLst>
          </p:cNvPr>
          <p:cNvSpPr/>
          <p:nvPr/>
        </p:nvSpPr>
        <p:spPr>
          <a:xfrm>
            <a:off x="1013646" y="1653519"/>
            <a:ext cx="3780000" cy="1512000"/>
          </a:xfrm>
          <a:prstGeom prst="roundRect">
            <a:avLst>
              <a:gd name="adj" fmla="val 3402"/>
            </a:avLst>
          </a:prstGeom>
          <a:solidFill>
            <a:schemeClr val="bg1"/>
          </a:solidFill>
          <a:ln w="3175" cap="flat" cmpd="sng" algn="ctr">
            <a:solidFill>
              <a:schemeClr val="tx1"/>
            </a:solidFill>
            <a:prstDash val="sysDash"/>
            <a:miter lim="800000"/>
          </a:ln>
          <a:effectLst>
            <a:outerShdw blurRad="38100" dist="38100" dir="2700000" sx="101000" sy="101000" algn="tl" rotWithShape="0">
              <a:schemeClr val="tx1">
                <a:lumMod val="65000"/>
                <a:lumOff val="3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3" name="楕円 62">
            <a:extLst>
              <a:ext uri="{FF2B5EF4-FFF2-40B4-BE49-F238E27FC236}">
                <a16:creationId xmlns:a16="http://schemas.microsoft.com/office/drawing/2014/main" id="{1AEBCDD9-51EB-F6EB-D94D-755D631A94A6}"/>
              </a:ext>
            </a:extLst>
          </p:cNvPr>
          <p:cNvSpPr/>
          <p:nvPr/>
        </p:nvSpPr>
        <p:spPr>
          <a:xfrm>
            <a:off x="5164938" y="4181416"/>
            <a:ext cx="2664000" cy="576000"/>
          </a:xfrm>
          <a:prstGeom prst="ellipse">
            <a:avLst/>
          </a:prstGeom>
          <a:solidFill>
            <a:schemeClr val="bg1"/>
          </a:solidFill>
          <a:ln w="9525">
            <a:solidFill>
              <a:schemeClr val="tx1"/>
            </a:solidFill>
          </a:ln>
        </p:spPr>
        <p:style>
          <a:lnRef idx="1">
            <a:schemeClr val="accent3"/>
          </a:lnRef>
          <a:fillRef idx="2">
            <a:schemeClr val="accent3"/>
          </a:fillRef>
          <a:effectRef idx="1">
            <a:schemeClr val="accent3"/>
          </a:effectRef>
          <a:fontRef idx="minor">
            <a:schemeClr val="dk1"/>
          </a:fontRef>
        </p:style>
        <p:txBody>
          <a:bodyPr lIns="108000" rtlCol="0" anchor="ctr"/>
          <a:lstStyle/>
          <a:p>
            <a:pPr algn="ctr"/>
            <a:endParaRPr kumimoji="1" lang="ja-JP" altLang="en-US"/>
          </a:p>
        </p:txBody>
      </p:sp>
      <p:sp>
        <p:nvSpPr>
          <p:cNvPr id="3" name="テキスト ボックス 2">
            <a:extLst>
              <a:ext uri="{FF2B5EF4-FFF2-40B4-BE49-F238E27FC236}">
                <a16:creationId xmlns:a16="http://schemas.microsoft.com/office/drawing/2014/main" id="{E644E014-2D78-0B9A-DE8F-2A411F7111ED}"/>
              </a:ext>
            </a:extLst>
          </p:cNvPr>
          <p:cNvSpPr txBox="1"/>
          <p:nvPr/>
        </p:nvSpPr>
        <p:spPr>
          <a:xfrm>
            <a:off x="703719" y="1005953"/>
            <a:ext cx="2172629" cy="338554"/>
          </a:xfrm>
          <a:prstGeom prst="rect">
            <a:avLst/>
          </a:prstGeom>
          <a:noFill/>
        </p:spPr>
        <p:txBody>
          <a:bodyPr vert="horz" wrap="square" lIns="0" rIns="0" rtlCol="0" anchor="ctr" anchorCtr="0">
            <a:spAutoFit/>
          </a:bodyPr>
          <a:lstStyle/>
          <a:p>
            <a:pPr marL="271463" indent="-271463"/>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これまでの議論</a:t>
            </a:r>
            <a:r>
              <a:rPr kumimoji="1" lang="en-US" altLang="ja-JP" sz="1600" b="1" dirty="0">
                <a:latin typeface="BIZ UDゴシック" panose="020B0400000000000000" pitchFamily="49" charset="-128"/>
                <a:ea typeface="BIZ UDゴシック" panose="020B0400000000000000" pitchFamily="49" charset="-128"/>
              </a:rPr>
              <a:t>》</a:t>
            </a:r>
          </a:p>
        </p:txBody>
      </p:sp>
      <p:sp>
        <p:nvSpPr>
          <p:cNvPr id="30" name="角丸四角形 27">
            <a:extLst>
              <a:ext uri="{FF2B5EF4-FFF2-40B4-BE49-F238E27FC236}">
                <a16:creationId xmlns:a16="http://schemas.microsoft.com/office/drawing/2014/main" id="{369A23B7-7A0F-3B11-1FDE-AD7066E69B5C}"/>
              </a:ext>
            </a:extLst>
          </p:cNvPr>
          <p:cNvSpPr/>
          <p:nvPr/>
        </p:nvSpPr>
        <p:spPr>
          <a:xfrm>
            <a:off x="971441" y="1480298"/>
            <a:ext cx="2808000" cy="288000"/>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lIns="144000" tIns="36000" bIns="54000" rtlCol="0" anchor="ctr"/>
          <a:lstStyle/>
          <a:p>
            <a:pPr marL="0" marR="0" lvl="0" indent="0"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ゴシック" panose="020B0400000000000000" pitchFamily="49" charset="-128"/>
                <a:ea typeface="BIZ UDゴシック" panose="020B0400000000000000" pitchFamily="49" charset="-128"/>
              </a:rPr>
              <a:t>経済・社会の動き</a:t>
            </a:r>
            <a:endParaRPr kumimoji="1" lang="ja-JP" altLang="en-US" sz="14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1" name="角丸四角形 32">
            <a:extLst>
              <a:ext uri="{FF2B5EF4-FFF2-40B4-BE49-F238E27FC236}">
                <a16:creationId xmlns:a16="http://schemas.microsoft.com/office/drawing/2014/main" id="{431D0EF3-C610-D859-C3C3-EA10FF01B578}"/>
              </a:ext>
            </a:extLst>
          </p:cNvPr>
          <p:cNvSpPr/>
          <p:nvPr/>
        </p:nvSpPr>
        <p:spPr>
          <a:xfrm>
            <a:off x="1182152" y="1870906"/>
            <a:ext cx="3024000" cy="216000"/>
          </a:xfrm>
          <a:prstGeom prst="roundRect">
            <a:avLst>
              <a:gd name="adj" fmla="val 184"/>
            </a:avLst>
          </a:prstGeom>
          <a:noFill/>
          <a:ln w="12700" cap="flat" cmpd="sng" algn="ctr">
            <a:solidFill>
              <a:schemeClr val="tx2"/>
            </a:solidFill>
            <a:prstDash val="solid"/>
            <a:miter lim="800000"/>
          </a:ln>
          <a:effectLst/>
        </p:spPr>
        <p:txBody>
          <a:bodyPr lIns="144000" t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「ネットワーク型社会への動き」 に関して</a:t>
            </a:r>
          </a:p>
        </p:txBody>
      </p:sp>
      <p:sp>
        <p:nvSpPr>
          <p:cNvPr id="39" name="テキスト ボックス 38">
            <a:extLst>
              <a:ext uri="{FF2B5EF4-FFF2-40B4-BE49-F238E27FC236}">
                <a16:creationId xmlns:a16="http://schemas.microsoft.com/office/drawing/2014/main" id="{CB4EECDD-26B3-6C80-7B71-A0790B38BACD}"/>
              </a:ext>
            </a:extLst>
          </p:cNvPr>
          <p:cNvSpPr txBox="1"/>
          <p:nvPr/>
        </p:nvSpPr>
        <p:spPr>
          <a:xfrm>
            <a:off x="1108720" y="2052566"/>
            <a:ext cx="3670858" cy="425758"/>
          </a:xfrm>
          <a:prstGeom prst="rect">
            <a:avLst/>
          </a:prstGeom>
          <a:noFill/>
        </p:spPr>
        <p:txBody>
          <a:bodyPr wrap="square">
            <a:spAutoFit/>
          </a:bodyPr>
          <a:lstStyle/>
          <a:p>
            <a:pPr>
              <a:lnSpc>
                <a:spcPts val="1300"/>
              </a:lnSpc>
            </a:pPr>
            <a:r>
              <a:rPr lang="ja-JP" altLang="en-US" sz="1200" b="1" dirty="0">
                <a:solidFill>
                  <a:prstClr val="black"/>
                </a:solidFill>
                <a:latin typeface="BIZ UDゴシック" panose="020B0400000000000000" pitchFamily="49" charset="-128"/>
                <a:ea typeface="BIZ UDゴシック" panose="020B0400000000000000" pitchFamily="49" charset="-128"/>
              </a:rPr>
              <a:t>ネットワーク型の動きが広まっており、これまでの集権・画一・一極集中から構造転換が必要。</a:t>
            </a:r>
          </a:p>
        </p:txBody>
      </p:sp>
      <p:sp>
        <p:nvSpPr>
          <p:cNvPr id="43" name="角丸四角形 32">
            <a:extLst>
              <a:ext uri="{FF2B5EF4-FFF2-40B4-BE49-F238E27FC236}">
                <a16:creationId xmlns:a16="http://schemas.microsoft.com/office/drawing/2014/main" id="{C4EBAFEC-A6A3-E765-EDB9-90F85B7F7042}"/>
              </a:ext>
            </a:extLst>
          </p:cNvPr>
          <p:cNvSpPr/>
          <p:nvPr/>
        </p:nvSpPr>
        <p:spPr>
          <a:xfrm>
            <a:off x="1152178" y="2509136"/>
            <a:ext cx="3024000" cy="216000"/>
          </a:xfrm>
          <a:prstGeom prst="roundRect">
            <a:avLst>
              <a:gd name="adj" fmla="val 184"/>
            </a:avLst>
          </a:prstGeom>
          <a:noFill/>
          <a:ln w="12700" cap="flat" cmpd="sng" algn="ctr">
            <a:solidFill>
              <a:schemeClr val="tx2"/>
            </a:solidFill>
            <a:prstDash val="solid"/>
            <a:miter lim="800000"/>
          </a:ln>
          <a:effectLst/>
        </p:spPr>
        <p:txBody>
          <a:bodyPr lIns="144000" t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「東京一極集中について 」 に関して</a:t>
            </a:r>
          </a:p>
        </p:txBody>
      </p:sp>
      <p:sp>
        <p:nvSpPr>
          <p:cNvPr id="47" name="テキスト ボックス 46">
            <a:extLst>
              <a:ext uri="{FF2B5EF4-FFF2-40B4-BE49-F238E27FC236}">
                <a16:creationId xmlns:a16="http://schemas.microsoft.com/office/drawing/2014/main" id="{6EC7A90A-0E95-4277-F604-5A3767BCAD23}"/>
              </a:ext>
            </a:extLst>
          </p:cNvPr>
          <p:cNvSpPr txBox="1"/>
          <p:nvPr/>
        </p:nvSpPr>
        <p:spPr>
          <a:xfrm>
            <a:off x="1094186" y="2704864"/>
            <a:ext cx="3678309" cy="425758"/>
          </a:xfrm>
          <a:prstGeom prst="rect">
            <a:avLst/>
          </a:prstGeom>
          <a:noFill/>
        </p:spPr>
        <p:txBody>
          <a:bodyPr wrap="square">
            <a:spAutoFit/>
          </a:bodyPr>
          <a:lstStyle/>
          <a:p>
            <a:pPr>
              <a:lnSpc>
                <a:spcPts val="1300"/>
              </a:lnSpc>
            </a:pPr>
            <a:r>
              <a:rPr lang="ja-JP" altLang="en-US" sz="1200" b="1" dirty="0">
                <a:solidFill>
                  <a:prstClr val="black"/>
                </a:solidFill>
                <a:latin typeface="BIZ UDゴシック" panose="020B0400000000000000" pitchFamily="49" charset="-128"/>
                <a:ea typeface="BIZ UDゴシック" panose="020B0400000000000000" pitchFamily="49" charset="-128"/>
              </a:rPr>
              <a:t>東京の生産性を向上させる力が弱まりつつあり、他の伸びしろのある都市に投資を振り向けるべき。</a:t>
            </a:r>
          </a:p>
        </p:txBody>
      </p:sp>
      <p:sp>
        <p:nvSpPr>
          <p:cNvPr id="64" name="テキスト ボックス 63">
            <a:extLst>
              <a:ext uri="{FF2B5EF4-FFF2-40B4-BE49-F238E27FC236}">
                <a16:creationId xmlns:a16="http://schemas.microsoft.com/office/drawing/2014/main" id="{205C6FD9-E847-EAC3-527B-8503F480B304}"/>
              </a:ext>
            </a:extLst>
          </p:cNvPr>
          <p:cNvSpPr txBox="1"/>
          <p:nvPr/>
        </p:nvSpPr>
        <p:spPr>
          <a:xfrm>
            <a:off x="1076909" y="5974775"/>
            <a:ext cx="3492000" cy="425758"/>
          </a:xfrm>
          <a:prstGeom prst="rect">
            <a:avLst/>
          </a:prstGeom>
          <a:noFill/>
        </p:spPr>
        <p:txBody>
          <a:bodyPr wrap="square">
            <a:spAutoFit/>
          </a:bodyPr>
          <a:lstStyle/>
          <a:p>
            <a:pPr>
              <a:lnSpc>
                <a:spcPts val="1300"/>
              </a:lnSpc>
            </a:pPr>
            <a:r>
              <a:rPr lang="ja-JP" altLang="en-US" sz="1200" b="1" dirty="0">
                <a:solidFill>
                  <a:prstClr val="black"/>
                </a:solidFill>
                <a:latin typeface="BIZ UDゴシック" panose="020B0400000000000000" pitchFamily="49" charset="-128"/>
                <a:ea typeface="BIZ UDゴシック" panose="020B0400000000000000" pitchFamily="49" charset="-128"/>
              </a:rPr>
              <a:t>大阪には、東西二極の一極を担うポテンシャル。府市一体を核とした圏域のマネジメントが重要。</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15" name="角丸四角形 27">
            <a:extLst>
              <a:ext uri="{FF2B5EF4-FFF2-40B4-BE49-F238E27FC236}">
                <a16:creationId xmlns:a16="http://schemas.microsoft.com/office/drawing/2014/main" id="{16736F36-7967-C16F-44B9-DA888AA4CC1E}"/>
              </a:ext>
            </a:extLst>
          </p:cNvPr>
          <p:cNvSpPr/>
          <p:nvPr/>
        </p:nvSpPr>
        <p:spPr>
          <a:xfrm>
            <a:off x="978433" y="5209149"/>
            <a:ext cx="2808000" cy="288000"/>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lIns="144000" tIns="36000" bIns="54000" rtlCol="0" anchor="ctr"/>
          <a:lstStyle/>
          <a:p>
            <a:pPr marL="0" marR="0" lvl="0" indent="0"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ゴシック" panose="020B0400000000000000" pitchFamily="49" charset="-128"/>
                <a:ea typeface="BIZ UDゴシック" panose="020B0400000000000000" pitchFamily="49" charset="-128"/>
              </a:rPr>
              <a:t>大阪の現状</a:t>
            </a:r>
            <a:endParaRPr kumimoji="1" lang="ja-JP" altLang="en-US" sz="14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6" name="角丸四角形 32">
            <a:extLst>
              <a:ext uri="{FF2B5EF4-FFF2-40B4-BE49-F238E27FC236}">
                <a16:creationId xmlns:a16="http://schemas.microsoft.com/office/drawing/2014/main" id="{7B338200-8B19-3A3B-7DA0-15DE59A1C4C6}"/>
              </a:ext>
            </a:extLst>
          </p:cNvPr>
          <p:cNvSpPr/>
          <p:nvPr/>
        </p:nvSpPr>
        <p:spPr>
          <a:xfrm>
            <a:off x="1156109" y="5583268"/>
            <a:ext cx="3024000" cy="396000"/>
          </a:xfrm>
          <a:prstGeom prst="roundRect">
            <a:avLst>
              <a:gd name="adj" fmla="val 184"/>
            </a:avLst>
          </a:prstGeom>
          <a:noFill/>
          <a:ln w="12700" cap="flat" cmpd="sng" algn="ctr">
            <a:solidFill>
              <a:schemeClr val="tx2"/>
            </a:solidFill>
            <a:prstDash val="solid"/>
            <a:miter lim="800000"/>
          </a:ln>
          <a:effectLst/>
        </p:spPr>
        <p:txBody>
          <a:bodyPr lIns="144000" t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BIZ UDゴシック" panose="020B0400000000000000" pitchFamily="49" charset="-128"/>
                <a:ea typeface="BIZ UDゴシック" panose="020B0400000000000000" pitchFamily="49" charset="-128"/>
              </a:rPr>
              <a:t>「大阪都市圏の拡がり</a:t>
            </a:r>
            <a:r>
              <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lang="en-US" altLang="ja-JP" sz="1200" b="1"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BIZ UDゴシック" panose="020B0400000000000000" pitchFamily="49" charset="-128"/>
                <a:ea typeface="BIZ UDゴシック" panose="020B0400000000000000" pitchFamily="49" charset="-128"/>
              </a:rPr>
              <a:t>「大阪のポテンシャル」</a:t>
            </a:r>
            <a:r>
              <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に関して</a:t>
            </a:r>
          </a:p>
        </p:txBody>
      </p:sp>
      <p:sp>
        <p:nvSpPr>
          <p:cNvPr id="36" name="角丸四角形 27">
            <a:extLst>
              <a:ext uri="{FF2B5EF4-FFF2-40B4-BE49-F238E27FC236}">
                <a16:creationId xmlns:a16="http://schemas.microsoft.com/office/drawing/2014/main" id="{93D3900F-BFFD-B12C-CF33-9CA0E12DE753}"/>
              </a:ext>
            </a:extLst>
          </p:cNvPr>
          <p:cNvSpPr/>
          <p:nvPr/>
        </p:nvSpPr>
        <p:spPr>
          <a:xfrm>
            <a:off x="943305" y="3302162"/>
            <a:ext cx="2808000" cy="288000"/>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lIns="144000" tIns="36000" bIns="54000" rtlCol="0" anchor="ctr"/>
          <a:lstStyle/>
          <a:p>
            <a:pPr marL="0" marR="0" lvl="0" indent="0"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ゴシック" panose="020B0400000000000000" pitchFamily="49" charset="-128"/>
                <a:ea typeface="BIZ UDゴシック" panose="020B0400000000000000" pitchFamily="49" charset="-128"/>
              </a:rPr>
              <a:t>我が国や諸外国の制度・仕組み</a:t>
            </a:r>
            <a:endParaRPr kumimoji="1" lang="ja-JP" altLang="en-US" sz="14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7" name="角丸四角形 32">
            <a:extLst>
              <a:ext uri="{FF2B5EF4-FFF2-40B4-BE49-F238E27FC236}">
                <a16:creationId xmlns:a16="http://schemas.microsoft.com/office/drawing/2014/main" id="{2FB44F40-FCF1-61FE-7C4A-2EBF263A985D}"/>
              </a:ext>
            </a:extLst>
          </p:cNvPr>
          <p:cNvSpPr/>
          <p:nvPr/>
        </p:nvSpPr>
        <p:spPr>
          <a:xfrm>
            <a:off x="1178594" y="3680972"/>
            <a:ext cx="3024000" cy="216000"/>
          </a:xfrm>
          <a:prstGeom prst="roundRect">
            <a:avLst>
              <a:gd name="adj" fmla="val 184"/>
            </a:avLst>
          </a:prstGeom>
          <a:noFill/>
          <a:ln w="12700" cap="flat" cmpd="sng" algn="ctr">
            <a:solidFill>
              <a:schemeClr val="tx2"/>
            </a:solidFill>
            <a:prstDash val="solid"/>
            <a:miter lim="800000"/>
          </a:ln>
          <a:effectLst/>
        </p:spPr>
        <p:txBody>
          <a:bodyPr lIns="144000" t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BIZ UDゴシック" panose="020B0400000000000000" pitchFamily="49" charset="-128"/>
                <a:ea typeface="BIZ UDゴシック" panose="020B0400000000000000" pitchFamily="49" charset="-128"/>
              </a:rPr>
              <a:t>「大都市圏行政について</a:t>
            </a:r>
            <a:r>
              <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に関して</a:t>
            </a:r>
          </a:p>
        </p:txBody>
      </p:sp>
      <p:sp>
        <p:nvSpPr>
          <p:cNvPr id="40" name="テキスト ボックス 39">
            <a:extLst>
              <a:ext uri="{FF2B5EF4-FFF2-40B4-BE49-F238E27FC236}">
                <a16:creationId xmlns:a16="http://schemas.microsoft.com/office/drawing/2014/main" id="{1523D204-87BB-9A67-9B81-7036BFAC572B}"/>
              </a:ext>
            </a:extLst>
          </p:cNvPr>
          <p:cNvSpPr txBox="1"/>
          <p:nvPr/>
        </p:nvSpPr>
        <p:spPr>
          <a:xfrm>
            <a:off x="1100638" y="3876795"/>
            <a:ext cx="3606016" cy="425758"/>
          </a:xfrm>
          <a:prstGeom prst="rect">
            <a:avLst/>
          </a:prstGeom>
          <a:noFill/>
        </p:spPr>
        <p:txBody>
          <a:bodyPr wrap="square">
            <a:spAutoFit/>
          </a:bodyPr>
          <a:lstStyle/>
          <a:p>
            <a:pPr>
              <a:lnSpc>
                <a:spcPts val="1300"/>
              </a:lnSpc>
            </a:pPr>
            <a:r>
              <a:rPr lang="ja-JP" altLang="en-US" sz="1200" b="1" dirty="0">
                <a:solidFill>
                  <a:prstClr val="black"/>
                </a:solidFill>
                <a:latin typeface="BIZ UDゴシック" panose="020B0400000000000000" pitchFamily="49" charset="-128"/>
                <a:ea typeface="BIZ UDゴシック" panose="020B0400000000000000" pitchFamily="49" charset="-128"/>
              </a:rPr>
              <a:t>大都市圏行政に関連する議論は個別、縦割に検討が進められており、横ぐしを刺す国家戦略が必要。</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52" name="角丸四角形 32">
            <a:extLst>
              <a:ext uri="{FF2B5EF4-FFF2-40B4-BE49-F238E27FC236}">
                <a16:creationId xmlns:a16="http://schemas.microsoft.com/office/drawing/2014/main" id="{7E5DCE21-1B28-CBD9-1446-8240A47A5579}"/>
              </a:ext>
            </a:extLst>
          </p:cNvPr>
          <p:cNvSpPr/>
          <p:nvPr/>
        </p:nvSpPr>
        <p:spPr>
          <a:xfrm>
            <a:off x="1172552" y="4347965"/>
            <a:ext cx="3024000" cy="216000"/>
          </a:xfrm>
          <a:prstGeom prst="roundRect">
            <a:avLst>
              <a:gd name="adj" fmla="val 184"/>
            </a:avLst>
          </a:prstGeom>
          <a:noFill/>
          <a:ln w="12700" cap="flat" cmpd="sng" algn="ctr">
            <a:solidFill>
              <a:schemeClr val="tx2"/>
            </a:solidFill>
            <a:prstDash val="solid"/>
            <a:miter lim="800000"/>
          </a:ln>
          <a:effectLst/>
        </p:spPr>
        <p:txBody>
          <a:bodyPr lIns="144000" t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「諸外国の首都・首都機能 </a:t>
            </a:r>
            <a:r>
              <a:rPr lang="ja-JP" altLang="en-US" sz="1200" b="1" kern="0" dirty="0">
                <a:solidFill>
                  <a:prstClr val="black"/>
                </a:solidFill>
                <a:latin typeface="BIZ UDゴシック" panose="020B0400000000000000" pitchFamily="49" charset="-128"/>
                <a:ea typeface="BIZ UDゴシック" panose="020B0400000000000000" pitchFamily="49" charset="-128"/>
              </a:rPr>
              <a:t>」 に関して</a:t>
            </a:r>
            <a:endParaRPr kumimoji="0" lang="ja-JP" altLang="en-US" sz="12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76316B76-39EC-DCB8-0CED-7C84A3063CCA}"/>
              </a:ext>
            </a:extLst>
          </p:cNvPr>
          <p:cNvSpPr txBox="1"/>
          <p:nvPr/>
        </p:nvSpPr>
        <p:spPr>
          <a:xfrm>
            <a:off x="1110207" y="4556486"/>
            <a:ext cx="3606016" cy="425758"/>
          </a:xfrm>
          <a:prstGeom prst="rect">
            <a:avLst/>
          </a:prstGeom>
          <a:noFill/>
        </p:spPr>
        <p:txBody>
          <a:bodyPr wrap="square">
            <a:spAutoFit/>
          </a:bodyPr>
          <a:lstStyle/>
          <a:p>
            <a:pPr>
              <a:lnSpc>
                <a:spcPts val="1300"/>
              </a:lnSpc>
            </a:pPr>
            <a:r>
              <a:rPr lang="ja-JP" altLang="en-US" sz="1200" b="1" dirty="0">
                <a:solidFill>
                  <a:prstClr val="black"/>
                </a:solidFill>
                <a:latin typeface="BIZ UDゴシック" panose="020B0400000000000000" pitchFamily="49" charset="-128"/>
                <a:ea typeface="BIZ UDゴシック" panose="020B0400000000000000" pitchFamily="49" charset="-128"/>
              </a:rPr>
              <a:t>諸外国の首都や首都機能は様々。我が国においても、副首都の確立など新たな国の形を考えるべき。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nvGrpSpPr>
          <p:cNvPr id="23" name="グループ化 22">
            <a:extLst>
              <a:ext uri="{FF2B5EF4-FFF2-40B4-BE49-F238E27FC236}">
                <a16:creationId xmlns:a16="http://schemas.microsoft.com/office/drawing/2014/main" id="{824060BC-E181-0719-5A52-BA6E913604EF}"/>
              </a:ext>
            </a:extLst>
          </p:cNvPr>
          <p:cNvGrpSpPr/>
          <p:nvPr/>
        </p:nvGrpSpPr>
        <p:grpSpPr>
          <a:xfrm>
            <a:off x="5166899" y="1962562"/>
            <a:ext cx="2696131" cy="540000"/>
            <a:chOff x="5166899" y="1962562"/>
            <a:chExt cx="2696131" cy="540000"/>
          </a:xfrm>
        </p:grpSpPr>
        <p:sp>
          <p:nvSpPr>
            <p:cNvPr id="65" name="角丸四角形 25">
              <a:extLst>
                <a:ext uri="{FF2B5EF4-FFF2-40B4-BE49-F238E27FC236}">
                  <a16:creationId xmlns:a16="http://schemas.microsoft.com/office/drawing/2014/main" id="{30A53F19-0D6E-55AE-FEE4-29849E298536}"/>
                </a:ext>
              </a:extLst>
            </p:cNvPr>
            <p:cNvSpPr/>
            <p:nvPr/>
          </p:nvSpPr>
          <p:spPr>
            <a:xfrm>
              <a:off x="5166899" y="1962562"/>
              <a:ext cx="2592000" cy="540000"/>
            </a:xfrm>
            <a:prstGeom prst="roundRect">
              <a:avLst>
                <a:gd name="adj" fmla="val 3402"/>
              </a:avLst>
            </a:prstGeom>
            <a:ln/>
          </p:spPr>
          <p:style>
            <a:lnRef idx="0">
              <a:schemeClr val="accent1"/>
            </a:lnRef>
            <a:fillRef idx="3">
              <a:schemeClr val="accent1"/>
            </a:fillRef>
            <a:effectRef idx="3">
              <a:schemeClr val="accent1"/>
            </a:effectRef>
            <a:fontRef idx="minor">
              <a:schemeClr val="lt1"/>
            </a:fontRef>
          </p:style>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B3699ACF-AD69-3634-9151-53A82B3F0590}"/>
                </a:ext>
              </a:extLst>
            </p:cNvPr>
            <p:cNvSpPr txBox="1"/>
            <p:nvPr/>
          </p:nvSpPr>
          <p:spPr>
            <a:xfrm>
              <a:off x="5221501" y="2065003"/>
              <a:ext cx="2641529" cy="297517"/>
            </a:xfrm>
            <a:prstGeom prst="rect">
              <a:avLst/>
            </a:prstGeom>
            <a:noFill/>
          </p:spPr>
          <p:txBody>
            <a:bodyPr wrap="square" rtlCol="0">
              <a:spAutoFit/>
            </a:bodyPr>
            <a:lstStyle/>
            <a:p>
              <a:pPr marL="4763" indent="-4763">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一定の経済規模を有する都市</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grpSp>
        <p:nvGrpSpPr>
          <p:cNvPr id="24" name="グループ化 23">
            <a:extLst>
              <a:ext uri="{FF2B5EF4-FFF2-40B4-BE49-F238E27FC236}">
                <a16:creationId xmlns:a16="http://schemas.microsoft.com/office/drawing/2014/main" id="{ADC7CEED-D567-1383-6AF6-31D7EC59FF1F}"/>
              </a:ext>
            </a:extLst>
          </p:cNvPr>
          <p:cNvGrpSpPr/>
          <p:nvPr/>
        </p:nvGrpSpPr>
        <p:grpSpPr>
          <a:xfrm>
            <a:off x="5166899" y="2690988"/>
            <a:ext cx="2592000" cy="540000"/>
            <a:chOff x="5166899" y="2690988"/>
            <a:chExt cx="2592000" cy="540000"/>
          </a:xfrm>
        </p:grpSpPr>
        <p:sp>
          <p:nvSpPr>
            <p:cNvPr id="67" name="角丸四角形 25">
              <a:extLst>
                <a:ext uri="{FF2B5EF4-FFF2-40B4-BE49-F238E27FC236}">
                  <a16:creationId xmlns:a16="http://schemas.microsoft.com/office/drawing/2014/main" id="{2ABE829D-7DE9-0CD6-3AF9-572B1819608D}"/>
                </a:ext>
              </a:extLst>
            </p:cNvPr>
            <p:cNvSpPr/>
            <p:nvPr/>
          </p:nvSpPr>
          <p:spPr>
            <a:xfrm>
              <a:off x="5166899" y="2690988"/>
              <a:ext cx="2592000" cy="540000"/>
            </a:xfrm>
            <a:prstGeom prst="roundRect">
              <a:avLst>
                <a:gd name="adj" fmla="val 3402"/>
              </a:avLst>
            </a:prstGeom>
            <a:ln/>
          </p:spPr>
          <p:style>
            <a:lnRef idx="0">
              <a:schemeClr val="accent1"/>
            </a:lnRef>
            <a:fillRef idx="3">
              <a:schemeClr val="accent1"/>
            </a:fillRef>
            <a:effectRef idx="3">
              <a:schemeClr val="accent1"/>
            </a:effectRef>
            <a:fontRef idx="minor">
              <a:schemeClr val="lt1"/>
            </a:fontRef>
          </p:style>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60" name="テキスト ボックス 59">
              <a:extLst>
                <a:ext uri="{FF2B5EF4-FFF2-40B4-BE49-F238E27FC236}">
                  <a16:creationId xmlns:a16="http://schemas.microsoft.com/office/drawing/2014/main" id="{77C0D04F-407D-ADD4-AD86-F34232624F4B}"/>
                </a:ext>
              </a:extLst>
            </p:cNvPr>
            <p:cNvSpPr txBox="1"/>
            <p:nvPr/>
          </p:nvSpPr>
          <p:spPr>
            <a:xfrm>
              <a:off x="5283556" y="2706824"/>
              <a:ext cx="2342356" cy="502702"/>
            </a:xfrm>
            <a:prstGeom prst="rect">
              <a:avLst/>
            </a:prstGeom>
            <a:noFill/>
          </p:spPr>
          <p:txBody>
            <a:bodyPr wrap="square" rtlCol="0">
              <a:spAutoFit/>
            </a:bodyPr>
            <a:lstStyle/>
            <a:p>
              <a:pPr marL="4763" indent="-4763"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人、物、金、情報の</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marL="4763" indent="-4763"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中枢・中継都市</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sp>
        <p:nvSpPr>
          <p:cNvPr id="61" name="テキスト ボックス 60">
            <a:extLst>
              <a:ext uri="{FF2B5EF4-FFF2-40B4-BE49-F238E27FC236}">
                <a16:creationId xmlns:a16="http://schemas.microsoft.com/office/drawing/2014/main" id="{E2CA96D9-F795-E939-CEA3-0D8FF8C97298}"/>
              </a:ext>
            </a:extLst>
          </p:cNvPr>
          <p:cNvSpPr txBox="1"/>
          <p:nvPr/>
        </p:nvSpPr>
        <p:spPr>
          <a:xfrm>
            <a:off x="5538728" y="4319713"/>
            <a:ext cx="2113435" cy="297517"/>
          </a:xfrm>
          <a:prstGeom prst="rect">
            <a:avLst/>
          </a:prstGeom>
          <a:noFill/>
        </p:spPr>
        <p:txBody>
          <a:bodyPr wrap="square" rtlCol="0">
            <a:spAutoFit/>
          </a:bodyPr>
          <a:lstStyle/>
          <a:p>
            <a:pPr marL="4763" indent="-4763">
              <a:lnSpc>
                <a:spcPts val="1600"/>
              </a:lnSpc>
            </a:pPr>
            <a:r>
              <a:rPr kumimoji="1" lang="ja-JP" altLang="en-US" sz="1400" b="1" dirty="0">
                <a:latin typeface="BIZ UDゴシック" panose="020B0400000000000000" pitchFamily="49" charset="-128"/>
                <a:ea typeface="BIZ UDゴシック" panose="020B0400000000000000" pitchFamily="49" charset="-128"/>
              </a:rPr>
              <a:t>首都機能の代替・補完</a:t>
            </a:r>
            <a:endParaRPr kumimoji="1" lang="en-US" altLang="ja-JP" sz="1400" b="1" dirty="0">
              <a:latin typeface="BIZ UDゴシック" panose="020B0400000000000000" pitchFamily="49" charset="-128"/>
              <a:ea typeface="BIZ UDゴシック" panose="020B0400000000000000" pitchFamily="49" charset="-128"/>
            </a:endParaRPr>
          </a:p>
        </p:txBody>
      </p:sp>
      <p:grpSp>
        <p:nvGrpSpPr>
          <p:cNvPr id="25" name="グループ化 24">
            <a:extLst>
              <a:ext uri="{FF2B5EF4-FFF2-40B4-BE49-F238E27FC236}">
                <a16:creationId xmlns:a16="http://schemas.microsoft.com/office/drawing/2014/main" id="{BD0045A0-2CE8-5364-FFD2-D553E62E530C}"/>
              </a:ext>
            </a:extLst>
          </p:cNvPr>
          <p:cNvGrpSpPr/>
          <p:nvPr/>
        </p:nvGrpSpPr>
        <p:grpSpPr>
          <a:xfrm>
            <a:off x="5179006" y="3421065"/>
            <a:ext cx="2592000" cy="576000"/>
            <a:chOff x="5179006" y="3421065"/>
            <a:chExt cx="2592000" cy="576000"/>
          </a:xfrm>
        </p:grpSpPr>
        <p:sp>
          <p:nvSpPr>
            <p:cNvPr id="69" name="角丸四角形 25">
              <a:extLst>
                <a:ext uri="{FF2B5EF4-FFF2-40B4-BE49-F238E27FC236}">
                  <a16:creationId xmlns:a16="http://schemas.microsoft.com/office/drawing/2014/main" id="{5D849F8A-B47A-B394-0C6E-6BD9F3680C16}"/>
                </a:ext>
              </a:extLst>
            </p:cNvPr>
            <p:cNvSpPr/>
            <p:nvPr/>
          </p:nvSpPr>
          <p:spPr>
            <a:xfrm>
              <a:off x="5179006" y="3421065"/>
              <a:ext cx="2592000" cy="576000"/>
            </a:xfrm>
            <a:prstGeom prst="roundRect">
              <a:avLst>
                <a:gd name="adj" fmla="val 3402"/>
              </a:avLst>
            </a:prstGeom>
            <a:ln/>
          </p:spPr>
          <p:style>
            <a:lnRef idx="0">
              <a:schemeClr val="accent1"/>
            </a:lnRef>
            <a:fillRef idx="3">
              <a:schemeClr val="accent1"/>
            </a:fillRef>
            <a:effectRef idx="3">
              <a:schemeClr val="accent1"/>
            </a:effectRef>
            <a:fontRef idx="minor">
              <a:schemeClr val="lt1"/>
            </a:fontRef>
          </p:style>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22241F9A-8C3A-6508-1250-D6BBBF3744CC}"/>
                </a:ext>
              </a:extLst>
            </p:cNvPr>
            <p:cNvSpPr txBox="1"/>
            <p:nvPr/>
          </p:nvSpPr>
          <p:spPr>
            <a:xfrm>
              <a:off x="5311309" y="3466773"/>
              <a:ext cx="2327615" cy="502702"/>
            </a:xfrm>
            <a:prstGeom prst="rect">
              <a:avLst/>
            </a:prstGeom>
            <a:noFill/>
          </p:spPr>
          <p:txBody>
            <a:bodyPr wrap="square" rtlCol="0">
              <a:spAutoFit/>
            </a:bodyPr>
            <a:lstStyle/>
            <a:p>
              <a:pPr marL="4763" indent="-4763"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イノベーションを生み出し</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marL="4763" indent="-4763" algn="ctr">
                <a:lnSpc>
                  <a:spcPts val="1600"/>
                </a:lnSpc>
              </a:pPr>
              <a:r>
                <a:rPr kumimoji="1" lang="ja-JP" altLang="en-US" sz="1400" b="1" dirty="0">
                  <a:solidFill>
                    <a:schemeClr val="bg1"/>
                  </a:solidFill>
                  <a:latin typeface="BIZ UDゴシック" panose="020B0400000000000000" pitchFamily="49" charset="-128"/>
                  <a:ea typeface="BIZ UDゴシック" panose="020B0400000000000000" pitchFamily="49" charset="-128"/>
                </a:rPr>
                <a:t>社会実装していく都市</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sp>
        <p:nvSpPr>
          <p:cNvPr id="71" name="二等辺三角形 70">
            <a:extLst>
              <a:ext uri="{FF2B5EF4-FFF2-40B4-BE49-F238E27FC236}">
                <a16:creationId xmlns:a16="http://schemas.microsoft.com/office/drawing/2014/main" id="{7ECAAF9E-50C6-02F4-02F7-E5B61BE1D99C}"/>
              </a:ext>
            </a:extLst>
          </p:cNvPr>
          <p:cNvSpPr/>
          <p:nvPr/>
        </p:nvSpPr>
        <p:spPr>
          <a:xfrm rot="5400000">
            <a:off x="7730108" y="2937675"/>
            <a:ext cx="1368000" cy="144000"/>
          </a:xfrm>
          <a:prstGeom prst="triangle">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73" name="テキスト ボックス 72">
            <a:extLst>
              <a:ext uri="{FF2B5EF4-FFF2-40B4-BE49-F238E27FC236}">
                <a16:creationId xmlns:a16="http://schemas.microsoft.com/office/drawing/2014/main" id="{57466AF8-1F50-7A10-CA2B-E2F5FF587977}"/>
              </a:ext>
            </a:extLst>
          </p:cNvPr>
          <p:cNvSpPr txBox="1"/>
          <p:nvPr/>
        </p:nvSpPr>
        <p:spPr>
          <a:xfrm>
            <a:off x="8796762" y="1310742"/>
            <a:ext cx="2684193" cy="461665"/>
          </a:xfrm>
          <a:prstGeom prst="rect">
            <a:avLst/>
          </a:prstGeom>
          <a:solidFill>
            <a:schemeClr val="bg1"/>
          </a:solidFill>
        </p:spPr>
        <p:txBody>
          <a:bodyPr vert="horz" wrap="square" lIns="0" tIns="0" rIns="0" bIns="0" rtlCol="0" anchor="ctr" anchorCtr="0">
            <a:spAutoFit/>
          </a:bodyPr>
          <a:lstStyle/>
          <a:p>
            <a:pPr marL="271463" indent="-271463" algn="ctr">
              <a:lnSpc>
                <a:spcPts val="1800"/>
              </a:lnSpc>
            </a:pPr>
            <a:r>
              <a:rPr kumimoji="1" lang="ja-JP" altLang="en-US" sz="1600" b="1" dirty="0">
                <a:latin typeface="BIZ UDゴシック" panose="020B0400000000000000" pitchFamily="49" charset="-128"/>
                <a:ea typeface="BIZ UDゴシック" panose="020B0400000000000000" pitchFamily="49" charset="-128"/>
              </a:rPr>
              <a:t>副首都・大阪の実現に</a:t>
            </a:r>
            <a:endParaRPr kumimoji="1" lang="en-US" altLang="ja-JP" sz="1600" b="1" dirty="0">
              <a:latin typeface="BIZ UDゴシック" panose="020B0400000000000000" pitchFamily="49" charset="-128"/>
              <a:ea typeface="BIZ UDゴシック" panose="020B0400000000000000" pitchFamily="49" charset="-128"/>
            </a:endParaRPr>
          </a:p>
          <a:p>
            <a:pPr marL="271463" indent="-271463" algn="ctr">
              <a:lnSpc>
                <a:spcPts val="1800"/>
              </a:lnSpc>
            </a:pPr>
            <a:r>
              <a:rPr kumimoji="1" lang="ja-JP" altLang="en-US" sz="1600" b="1" dirty="0">
                <a:latin typeface="BIZ UDゴシック" panose="020B0400000000000000" pitchFamily="49" charset="-128"/>
                <a:ea typeface="BIZ UDゴシック" panose="020B0400000000000000" pitchFamily="49" charset="-128"/>
              </a:rPr>
              <a:t>向けた取組</a:t>
            </a:r>
            <a:r>
              <a:rPr kumimoji="1" lang="ja-JP" altLang="en-US" sz="1100" b="1" dirty="0">
                <a:latin typeface="BIZ UDゴシック" panose="020B0400000000000000" pitchFamily="49" charset="-128"/>
                <a:ea typeface="BIZ UDゴシック" panose="020B0400000000000000" pitchFamily="49" charset="-128"/>
              </a:rPr>
              <a:t>（副首都ビジョン）</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78" name="角丸四角形 27">
            <a:extLst>
              <a:ext uri="{FF2B5EF4-FFF2-40B4-BE49-F238E27FC236}">
                <a16:creationId xmlns:a16="http://schemas.microsoft.com/office/drawing/2014/main" id="{95E8BF81-9EB7-4876-D252-62675ACD3B7F}"/>
              </a:ext>
            </a:extLst>
          </p:cNvPr>
          <p:cNvSpPr/>
          <p:nvPr/>
        </p:nvSpPr>
        <p:spPr>
          <a:xfrm>
            <a:off x="5042671" y="1495203"/>
            <a:ext cx="2808000" cy="288000"/>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lIns="144000" tIns="36000" bIns="54000" rtlCol="0" anchor="ctr"/>
          <a:lstStyle/>
          <a:p>
            <a:pPr marL="0" marR="0" lvl="0" indent="0"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ゴシック" panose="020B0400000000000000" pitchFamily="49" charset="-128"/>
                <a:ea typeface="BIZ UDゴシック" panose="020B0400000000000000" pitchFamily="49" charset="-128"/>
              </a:rPr>
              <a:t>戦略拠点都市に求められる要件</a:t>
            </a:r>
            <a:endParaRPr kumimoji="1" lang="ja-JP" altLang="en-US" sz="14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4" name="角丸四角形 27">
            <a:extLst>
              <a:ext uri="{FF2B5EF4-FFF2-40B4-BE49-F238E27FC236}">
                <a16:creationId xmlns:a16="http://schemas.microsoft.com/office/drawing/2014/main" id="{32C4E800-EB8E-49F3-E741-B9AC36520435}"/>
              </a:ext>
            </a:extLst>
          </p:cNvPr>
          <p:cNvSpPr/>
          <p:nvPr/>
        </p:nvSpPr>
        <p:spPr>
          <a:xfrm>
            <a:off x="8908342" y="3030939"/>
            <a:ext cx="2412000" cy="936000"/>
          </a:xfrm>
          <a:prstGeom prst="roundRect">
            <a:avLst>
              <a:gd name="adj" fmla="val 12211"/>
            </a:avLst>
          </a:prstGeom>
          <a:ln/>
        </p:spPr>
        <p:style>
          <a:lnRef idx="1">
            <a:schemeClr val="accent6"/>
          </a:lnRef>
          <a:fillRef idx="3">
            <a:schemeClr val="accent6"/>
          </a:fillRef>
          <a:effectRef idx="2">
            <a:schemeClr val="accent6"/>
          </a:effectRef>
          <a:fontRef idx="minor">
            <a:schemeClr val="lt1"/>
          </a:fontRef>
        </p:style>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チャレンジを促す経済政策</a:t>
            </a:r>
          </a:p>
        </p:txBody>
      </p:sp>
      <p:sp>
        <p:nvSpPr>
          <p:cNvPr id="5" name="角丸四角形 27">
            <a:extLst>
              <a:ext uri="{FF2B5EF4-FFF2-40B4-BE49-F238E27FC236}">
                <a16:creationId xmlns:a16="http://schemas.microsoft.com/office/drawing/2014/main" id="{8A24C780-CFF4-DBA1-E7AC-E80B87140551}"/>
              </a:ext>
            </a:extLst>
          </p:cNvPr>
          <p:cNvSpPr/>
          <p:nvPr/>
        </p:nvSpPr>
        <p:spPr>
          <a:xfrm>
            <a:off x="8889652" y="1928255"/>
            <a:ext cx="2412000" cy="936000"/>
          </a:xfrm>
          <a:prstGeom prst="roundRect">
            <a:avLst>
              <a:gd name="adj" fmla="val 12211"/>
            </a:avLst>
          </a:prstGeom>
          <a:ln/>
        </p:spPr>
        <p:style>
          <a:lnRef idx="1">
            <a:schemeClr val="accent6"/>
          </a:lnRef>
          <a:fillRef idx="3">
            <a:schemeClr val="accent6"/>
          </a:fillRef>
          <a:effectRef idx="2">
            <a:schemeClr val="accent6"/>
          </a:effectRef>
          <a:fontRef idx="minor">
            <a:schemeClr val="lt1"/>
          </a:fontRef>
        </p:style>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世界標準の都市機能の充実</a:t>
            </a:r>
          </a:p>
        </p:txBody>
      </p:sp>
      <p:sp>
        <p:nvSpPr>
          <p:cNvPr id="11" name="楕円 10">
            <a:extLst>
              <a:ext uri="{FF2B5EF4-FFF2-40B4-BE49-F238E27FC236}">
                <a16:creationId xmlns:a16="http://schemas.microsoft.com/office/drawing/2014/main" id="{4B6D8C19-4C06-2AE0-59FE-371942EBD743}"/>
              </a:ext>
            </a:extLst>
          </p:cNvPr>
          <p:cNvSpPr/>
          <p:nvPr/>
        </p:nvSpPr>
        <p:spPr>
          <a:xfrm>
            <a:off x="8655630" y="5424579"/>
            <a:ext cx="2975948" cy="1200666"/>
          </a:xfrm>
          <a:prstGeom prst="ellipse">
            <a:avLst/>
          </a:prstGeom>
          <a:solidFill>
            <a:schemeClr val="bg1">
              <a:lumMod val="85000"/>
            </a:schemeClr>
          </a:solidFill>
          <a:ln w="22225">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600"/>
          </a:p>
        </p:txBody>
      </p:sp>
      <p:sp>
        <p:nvSpPr>
          <p:cNvPr id="12" name="テキスト ボックス 11">
            <a:extLst>
              <a:ext uri="{FF2B5EF4-FFF2-40B4-BE49-F238E27FC236}">
                <a16:creationId xmlns:a16="http://schemas.microsoft.com/office/drawing/2014/main" id="{332EB4F7-4E47-0422-5E72-9BEE213D3BA2}"/>
              </a:ext>
            </a:extLst>
          </p:cNvPr>
          <p:cNvSpPr txBox="1"/>
          <p:nvPr/>
        </p:nvSpPr>
        <p:spPr>
          <a:xfrm>
            <a:off x="9062513" y="5553708"/>
            <a:ext cx="2385586" cy="964367"/>
          </a:xfrm>
          <a:prstGeom prst="rect">
            <a:avLst/>
          </a:prstGeom>
          <a:noFill/>
        </p:spPr>
        <p:txBody>
          <a:bodyPr wrap="square" rtlCol="0">
            <a:spAutoFit/>
          </a:bodyPr>
          <a:lstStyle/>
          <a:p>
            <a:pPr marL="4763" indent="-4763">
              <a:lnSpc>
                <a:spcPts val="1700"/>
              </a:lnSpc>
            </a:pPr>
            <a:r>
              <a:rPr kumimoji="1" lang="ja-JP" altLang="en-US" sz="1600" b="1" dirty="0">
                <a:latin typeface="BIZ UDゴシック" panose="020B0400000000000000" pitchFamily="49" charset="-128"/>
                <a:ea typeface="BIZ UDゴシック" panose="020B0400000000000000" pitchFamily="49" charset="-128"/>
              </a:rPr>
              <a:t>大阪の取組を後押しする国の仕組みとして、</a:t>
            </a:r>
            <a:endParaRPr kumimoji="1" lang="en-US" altLang="ja-JP" sz="1600" b="1" dirty="0">
              <a:latin typeface="BIZ UDゴシック" panose="020B0400000000000000" pitchFamily="49" charset="-128"/>
              <a:ea typeface="BIZ UDゴシック" panose="020B0400000000000000" pitchFamily="49" charset="-128"/>
            </a:endParaRPr>
          </a:p>
          <a:p>
            <a:pPr marL="4763" indent="-4763">
              <a:lnSpc>
                <a:spcPts val="1700"/>
              </a:lnSpc>
            </a:pPr>
            <a:r>
              <a:rPr kumimoji="1" lang="ja-JP" altLang="en-US" sz="1600" b="1" dirty="0">
                <a:latin typeface="BIZ UDゴシック" panose="020B0400000000000000" pitchFamily="49" charset="-128"/>
                <a:ea typeface="BIZ UDゴシック" panose="020B0400000000000000" pitchFamily="49" charset="-128"/>
              </a:rPr>
              <a:t>どのようなことが考えられるか</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EAEF2B43-907A-CFAE-F731-79CBC196DAD5}"/>
              </a:ext>
            </a:extLst>
          </p:cNvPr>
          <p:cNvSpPr txBox="1"/>
          <p:nvPr/>
        </p:nvSpPr>
        <p:spPr>
          <a:xfrm>
            <a:off x="11168649" y="4616576"/>
            <a:ext cx="546801" cy="281680"/>
          </a:xfrm>
          <a:prstGeom prst="rect">
            <a:avLst/>
          </a:prstGeom>
          <a:noFill/>
        </p:spPr>
        <p:txBody>
          <a:bodyPr wrap="square" rtlCol="0">
            <a:spAutoFit/>
          </a:bodyPr>
          <a:lstStyle/>
          <a:p>
            <a:pPr marL="4763" indent="-4763">
              <a:lnSpc>
                <a:spcPts val="1700"/>
              </a:lnSpc>
            </a:pPr>
            <a:r>
              <a:rPr kumimoji="1" lang="ja-JP" altLang="en-US" sz="1400" dirty="0">
                <a:latin typeface="BIZ UDゴシック" panose="020B0400000000000000" pitchFamily="49" charset="-128"/>
                <a:ea typeface="BIZ UDゴシック" panose="020B0400000000000000" pitchFamily="49" charset="-128"/>
              </a:rPr>
              <a:t>など</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2724399-3255-F613-D263-CE04849F0588}"/>
              </a:ext>
            </a:extLst>
          </p:cNvPr>
          <p:cNvSpPr txBox="1"/>
          <p:nvPr/>
        </p:nvSpPr>
        <p:spPr>
          <a:xfrm>
            <a:off x="5166209" y="4825107"/>
            <a:ext cx="2820442" cy="1477328"/>
          </a:xfrm>
          <a:prstGeom prst="rect">
            <a:avLst/>
          </a:prstGeom>
          <a:noFill/>
        </p:spPr>
        <p:txBody>
          <a:bodyPr wrap="square" rtlCol="0">
            <a:spAutoFit/>
          </a:bodyPr>
          <a:lstStyle/>
          <a:p>
            <a:pPr marL="4763" indent="-4763">
              <a:lnSpc>
                <a:spcPts val="1600"/>
              </a:lnSpc>
            </a:pPr>
            <a:r>
              <a:rPr kumimoji="1" lang="ja-JP" altLang="en-US" sz="1400" b="1" dirty="0">
                <a:latin typeface="BIZ UDゴシック" panose="020B0400000000000000" pitchFamily="49" charset="-128"/>
                <a:ea typeface="BIZ UDゴシック" panose="020B0400000000000000" pitchFamily="49" charset="-128"/>
              </a:rPr>
              <a:t>上記に加え、</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nSpc>
                <a:spcPts val="1600"/>
              </a:lnSpc>
              <a:spcBef>
                <a:spcPts val="600"/>
              </a:spcBef>
            </a:pPr>
            <a:r>
              <a:rPr kumimoji="1" lang="ja-JP" altLang="en-US" sz="1400" b="1" dirty="0">
                <a:latin typeface="BIZ UDゴシック" panose="020B0400000000000000" pitchFamily="49" charset="-128"/>
                <a:ea typeface="BIZ UDゴシック" panose="020B0400000000000000" pitchFamily="49" charset="-128"/>
              </a:rPr>
              <a:t>・規制改革を推進する役割や</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nSpc>
                <a:spcPts val="1600"/>
              </a:lnSpc>
            </a:pPr>
            <a:r>
              <a:rPr kumimoji="1" lang="ja-JP" altLang="en-US" sz="1400" b="1" dirty="0">
                <a:latin typeface="BIZ UDゴシック" panose="020B0400000000000000" pitchFamily="49" charset="-128"/>
                <a:ea typeface="BIZ UDゴシック" panose="020B0400000000000000" pitchFamily="49" charset="-128"/>
              </a:rPr>
              <a:t>　財政的な自立性</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nSpc>
                <a:spcPts val="1600"/>
              </a:lnSpc>
              <a:spcBef>
                <a:spcPts val="600"/>
              </a:spcBef>
            </a:pPr>
            <a:r>
              <a:rPr kumimoji="1" lang="ja-JP" altLang="en-US" sz="1400" b="1" dirty="0">
                <a:latin typeface="BIZ UDゴシック" panose="020B0400000000000000" pitchFamily="49" charset="-128"/>
                <a:ea typeface="BIZ UDゴシック" panose="020B0400000000000000" pitchFamily="49" charset="-128"/>
              </a:rPr>
              <a:t>・基礎自治体（市）と広域自治</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nSpc>
                <a:spcPts val="1600"/>
              </a:lnSpc>
            </a:pPr>
            <a:r>
              <a:rPr kumimoji="1" lang="ja-JP" altLang="en-US" sz="1400" b="1" dirty="0">
                <a:latin typeface="BIZ UDゴシック" panose="020B0400000000000000" pitchFamily="49" charset="-128"/>
                <a:ea typeface="BIZ UDゴシック" panose="020B0400000000000000" pitchFamily="49" charset="-128"/>
              </a:rPr>
              <a:t>　体（府県等）の一体性・協力</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nSpc>
                <a:spcPts val="1600"/>
              </a:lnSpc>
            </a:pPr>
            <a:r>
              <a:rPr kumimoji="1" lang="ja-JP" altLang="en-US" sz="1400" b="1" dirty="0">
                <a:latin typeface="BIZ UDゴシック" panose="020B0400000000000000" pitchFamily="49" charset="-128"/>
                <a:ea typeface="BIZ UDゴシック" panose="020B0400000000000000" pitchFamily="49" charset="-128"/>
              </a:rPr>
              <a:t>　関係の確立　</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19" name="楕円 18">
            <a:extLst>
              <a:ext uri="{FF2B5EF4-FFF2-40B4-BE49-F238E27FC236}">
                <a16:creationId xmlns:a16="http://schemas.microsoft.com/office/drawing/2014/main" id="{4CDE6155-DCE4-EDBA-8554-7856EACC8A72}"/>
              </a:ext>
            </a:extLst>
          </p:cNvPr>
          <p:cNvSpPr/>
          <p:nvPr/>
        </p:nvSpPr>
        <p:spPr>
          <a:xfrm>
            <a:off x="8913867" y="4152489"/>
            <a:ext cx="2363571" cy="720000"/>
          </a:xfrm>
          <a:prstGeom prst="ellipse">
            <a:avLst/>
          </a:prstGeom>
          <a:solidFill>
            <a:schemeClr val="bg1"/>
          </a:solidFill>
          <a:ln w="9525">
            <a:solidFill>
              <a:schemeClr val="tx1"/>
            </a:solidFill>
          </a:ln>
        </p:spPr>
        <p:style>
          <a:lnRef idx="1">
            <a:schemeClr val="accent3"/>
          </a:lnRef>
          <a:fillRef idx="2">
            <a:schemeClr val="accent3"/>
          </a:fillRef>
          <a:effectRef idx="1">
            <a:schemeClr val="accent3"/>
          </a:effectRef>
          <a:fontRef idx="minor">
            <a:schemeClr val="dk1"/>
          </a:fontRef>
        </p:style>
        <p:txBody>
          <a:bodyPr lIns="108000"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E07E0C4F-E58F-0133-7188-665F8AAE1AD9}"/>
              </a:ext>
            </a:extLst>
          </p:cNvPr>
          <p:cNvSpPr txBox="1"/>
          <p:nvPr/>
        </p:nvSpPr>
        <p:spPr>
          <a:xfrm>
            <a:off x="9003312" y="4266133"/>
            <a:ext cx="2222061" cy="502702"/>
          </a:xfrm>
          <a:prstGeom prst="rect">
            <a:avLst/>
          </a:prstGeom>
          <a:noFill/>
        </p:spPr>
        <p:txBody>
          <a:bodyPr wrap="square" rtlCol="0">
            <a:spAutoFit/>
          </a:bodyPr>
          <a:lstStyle/>
          <a:p>
            <a:pPr marL="4763" indent="-4763" algn="ctr">
              <a:lnSpc>
                <a:spcPts val="1600"/>
              </a:lnSpc>
            </a:pPr>
            <a:r>
              <a:rPr kumimoji="1" lang="ja-JP" altLang="en-US" sz="1400" b="1" dirty="0">
                <a:latin typeface="BIZ UDゴシック" panose="020B0400000000000000" pitchFamily="49" charset="-128"/>
                <a:ea typeface="BIZ UDゴシック" panose="020B0400000000000000" pitchFamily="49" charset="-128"/>
              </a:rPr>
              <a:t>首都機能のバックアップ</a:t>
            </a:r>
            <a:endParaRPr kumimoji="1" lang="en-US" altLang="ja-JP" sz="1400" b="1" dirty="0">
              <a:latin typeface="BIZ UDゴシック" panose="020B0400000000000000" pitchFamily="49" charset="-128"/>
              <a:ea typeface="BIZ UDゴシック" panose="020B0400000000000000" pitchFamily="49" charset="-128"/>
            </a:endParaRPr>
          </a:p>
          <a:p>
            <a:pPr marL="4763" indent="-4763" algn="ctr">
              <a:lnSpc>
                <a:spcPts val="1600"/>
              </a:lnSpc>
            </a:pPr>
            <a:r>
              <a:rPr kumimoji="1" lang="ja-JP" altLang="en-US" sz="1400" b="1" dirty="0">
                <a:latin typeface="BIZ UDゴシック" panose="020B0400000000000000" pitchFamily="49" charset="-128"/>
                <a:ea typeface="BIZ UDゴシック" panose="020B0400000000000000" pitchFamily="49" charset="-128"/>
              </a:rPr>
              <a:t>に向けた取組</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26" name="二等辺三角形 25">
            <a:extLst>
              <a:ext uri="{FF2B5EF4-FFF2-40B4-BE49-F238E27FC236}">
                <a16:creationId xmlns:a16="http://schemas.microsoft.com/office/drawing/2014/main" id="{D86F142B-78C4-4BFD-780B-EBCA30932042}"/>
              </a:ext>
            </a:extLst>
          </p:cNvPr>
          <p:cNvSpPr/>
          <p:nvPr/>
        </p:nvSpPr>
        <p:spPr>
          <a:xfrm>
            <a:off x="9473884" y="5151117"/>
            <a:ext cx="1368000" cy="144000"/>
          </a:xfrm>
          <a:prstGeom prst="triangle">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6" name="タイトル 5">
            <a:extLst>
              <a:ext uri="{FF2B5EF4-FFF2-40B4-BE49-F238E27FC236}">
                <a16:creationId xmlns:a16="http://schemas.microsoft.com/office/drawing/2014/main" id="{003C6AB2-7971-2FF6-D503-643C93FDA8DD}"/>
              </a:ext>
            </a:extLst>
          </p:cNvPr>
          <p:cNvSpPr>
            <a:spLocks noGrp="1"/>
          </p:cNvSpPr>
          <p:nvPr>
            <p:ph type="title"/>
          </p:nvPr>
        </p:nvSpPr>
        <p:spPr/>
        <p:txBody>
          <a:bodyPr/>
          <a:lstStyle/>
          <a:p>
            <a:r>
              <a:rPr lang="ja-JP" altLang="en-US" dirty="0"/>
              <a:t>これまでの議論を踏まえた全体イメージ</a:t>
            </a:r>
          </a:p>
        </p:txBody>
      </p:sp>
      <p:sp>
        <p:nvSpPr>
          <p:cNvPr id="13" name="スライド番号プレースホルダー 3">
            <a:extLst>
              <a:ext uri="{FF2B5EF4-FFF2-40B4-BE49-F238E27FC236}">
                <a16:creationId xmlns:a16="http://schemas.microsoft.com/office/drawing/2014/main" id="{351483BE-9D55-19DA-CF39-7173CB7D7B34}"/>
              </a:ext>
            </a:extLst>
          </p:cNvPr>
          <p:cNvSpPr>
            <a:spLocks noGrp="1"/>
          </p:cNvSpPr>
          <p:nvPr>
            <p:ph type="sldNum" sz="quarter" idx="10"/>
          </p:nvPr>
        </p:nvSpPr>
        <p:spPr>
          <a:xfrm>
            <a:off x="9448800" y="6342499"/>
            <a:ext cx="2743200" cy="365125"/>
          </a:xfrm>
        </p:spPr>
        <p:txBody>
          <a:bodyPr/>
          <a:lstStyle/>
          <a:p>
            <a:fld id="{50F88186-B17D-4CE3-A887-D91699CF601C}" type="slidenum">
              <a:rPr kumimoji="1" lang="ja-JP" altLang="en-US" smtClean="0"/>
              <a:pPr/>
              <a:t>3</a:t>
            </a:fld>
            <a:endParaRPr kumimoji="1" lang="ja-JP" altLang="en-US" dirty="0"/>
          </a:p>
        </p:txBody>
      </p:sp>
    </p:spTree>
    <p:extLst>
      <p:ext uri="{BB962C8B-B14F-4D97-AF65-F5344CB8AC3E}">
        <p14:creationId xmlns:p14="http://schemas.microsoft.com/office/powerpoint/2010/main" val="218281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C28EA50-9F2E-224F-9D77-E8D3261ECBBF}"/>
              </a:ext>
            </a:extLst>
          </p:cNvPr>
          <p:cNvSpPr/>
          <p:nvPr/>
        </p:nvSpPr>
        <p:spPr>
          <a:xfrm>
            <a:off x="812114" y="863671"/>
            <a:ext cx="10468388" cy="2808000"/>
          </a:xfrm>
          <a:prstGeom prst="roundRect">
            <a:avLst>
              <a:gd name="adj" fmla="val 3498"/>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25">
            <a:extLst>
              <a:ext uri="{FF2B5EF4-FFF2-40B4-BE49-F238E27FC236}">
                <a16:creationId xmlns:a16="http://schemas.microsoft.com/office/drawing/2014/main" id="{103C4525-F5DF-A878-70D9-36457B69D33B}"/>
              </a:ext>
            </a:extLst>
          </p:cNvPr>
          <p:cNvSpPr/>
          <p:nvPr/>
        </p:nvSpPr>
        <p:spPr>
          <a:xfrm>
            <a:off x="5039792" y="1323911"/>
            <a:ext cx="5917203" cy="2149387"/>
          </a:xfrm>
          <a:prstGeom prst="roundRect">
            <a:avLst>
              <a:gd name="adj" fmla="val 3402"/>
            </a:avLst>
          </a:prstGeom>
          <a:solidFill>
            <a:schemeClr val="bg1"/>
          </a:solidFill>
          <a:ln w="3175" cap="flat" cmpd="sng" algn="ctr">
            <a:solidFill>
              <a:schemeClr val="tx1"/>
            </a:solidFill>
            <a:prstDash val="sysDash"/>
            <a:miter lim="800000"/>
          </a:ln>
          <a:effectLst>
            <a:outerShdw blurRad="38100" dist="38100" dir="2700000" sx="101000" sy="101000" algn="tl" rotWithShape="0">
              <a:schemeClr val="tx1">
                <a:lumMod val="65000"/>
                <a:lumOff val="35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4D347D53-F236-C2F9-D5DF-32F4A63863D8}"/>
              </a:ext>
            </a:extLst>
          </p:cNvPr>
          <p:cNvSpPr txBox="1"/>
          <p:nvPr/>
        </p:nvSpPr>
        <p:spPr>
          <a:xfrm>
            <a:off x="685503" y="571676"/>
            <a:ext cx="4470729" cy="307777"/>
          </a:xfrm>
          <a:prstGeom prst="rect">
            <a:avLst/>
          </a:prstGeom>
          <a:noFill/>
        </p:spPr>
        <p:txBody>
          <a:bodyPr vert="horz" wrap="square" lIns="0" rIns="0" rtlCol="0" anchor="ctr" anchorCtr="0">
            <a:spAutoFit/>
          </a:bodyPr>
          <a:lstStyle/>
          <a:p>
            <a:pPr marL="271463" indent="-271463"/>
            <a:r>
              <a:rPr kumimoji="1" lang="en-US" altLang="ja-JP" sz="1400" b="1" dirty="0">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副首都化の方向性</a:t>
            </a:r>
            <a:r>
              <a:rPr kumimoji="1" lang="en-US" altLang="ja-JP" sz="1400" b="1" dirty="0">
                <a:latin typeface="BIZ UDゴシック" panose="020B0400000000000000" pitchFamily="49" charset="-128"/>
                <a:ea typeface="BIZ UDゴシック" panose="020B0400000000000000" pitchFamily="49" charset="-128"/>
              </a:rPr>
              <a:t>】</a:t>
            </a:r>
          </a:p>
        </p:txBody>
      </p:sp>
      <p:sp>
        <p:nvSpPr>
          <p:cNvPr id="12" name="テキスト ボックス 11">
            <a:extLst>
              <a:ext uri="{FF2B5EF4-FFF2-40B4-BE49-F238E27FC236}">
                <a16:creationId xmlns:a16="http://schemas.microsoft.com/office/drawing/2014/main" id="{C0196889-B809-717D-C002-420856889E41}"/>
              </a:ext>
            </a:extLst>
          </p:cNvPr>
          <p:cNvSpPr txBox="1"/>
          <p:nvPr/>
        </p:nvSpPr>
        <p:spPr>
          <a:xfrm>
            <a:off x="988417" y="988243"/>
            <a:ext cx="10468388" cy="179536"/>
          </a:xfrm>
          <a:prstGeom prst="rect">
            <a:avLst/>
          </a:prstGeom>
          <a:noFill/>
        </p:spPr>
        <p:txBody>
          <a:bodyPr vert="horz" wrap="square" lIns="0" tIns="0" rIns="0" bIns="0" rtlCol="0" anchor="ctr" anchorCtr="0">
            <a:spAutoFit/>
          </a:bodyPr>
          <a:lstStyle/>
          <a:p>
            <a:pPr marL="182563" indent="-179388">
              <a:lnSpc>
                <a:spcPts val="1400"/>
              </a:lnSpc>
            </a:pPr>
            <a:r>
              <a:rPr kumimoji="1" lang="ja-JP" altLang="en-US" sz="1200" dirty="0">
                <a:latin typeface="BIZ UDゴシック" panose="020B0400000000000000" pitchFamily="49" charset="-128"/>
                <a:ea typeface="BIZ UDゴシック" panose="020B0400000000000000" pitchFamily="49" charset="-128"/>
              </a:rPr>
              <a:t>　 副首都ビジョンでは、戦略拠点都市に求められる要件に関する取組として、主に次のような方向性が掲げられている。</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51" name="角丸四角形 25">
            <a:extLst>
              <a:ext uri="{FF2B5EF4-FFF2-40B4-BE49-F238E27FC236}">
                <a16:creationId xmlns:a16="http://schemas.microsoft.com/office/drawing/2014/main" id="{5DC62C64-41CD-D3E0-F083-BEA1E30CD933}"/>
              </a:ext>
            </a:extLst>
          </p:cNvPr>
          <p:cNvSpPr/>
          <p:nvPr/>
        </p:nvSpPr>
        <p:spPr>
          <a:xfrm>
            <a:off x="1164720" y="1580352"/>
            <a:ext cx="3425650" cy="1921083"/>
          </a:xfrm>
          <a:prstGeom prst="roundRect">
            <a:avLst>
              <a:gd name="adj" fmla="val 3402"/>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21" name="角丸四角形 27">
            <a:extLst>
              <a:ext uri="{FF2B5EF4-FFF2-40B4-BE49-F238E27FC236}">
                <a16:creationId xmlns:a16="http://schemas.microsoft.com/office/drawing/2014/main" id="{9527DC37-820B-7C81-CFD3-10F3A63FE0D3}"/>
              </a:ext>
            </a:extLst>
          </p:cNvPr>
          <p:cNvSpPr/>
          <p:nvPr/>
        </p:nvSpPr>
        <p:spPr>
          <a:xfrm>
            <a:off x="2987313" y="1336265"/>
            <a:ext cx="1440000" cy="540000"/>
          </a:xfrm>
          <a:prstGeom prst="roundRect">
            <a:avLst>
              <a:gd name="adj" fmla="val 12211"/>
            </a:avLst>
          </a:prstGeom>
          <a:ln/>
        </p:spPr>
        <p:style>
          <a:lnRef idx="1">
            <a:schemeClr val="accent6"/>
          </a:lnRef>
          <a:fillRef idx="3">
            <a:schemeClr val="accent6"/>
          </a:fillRef>
          <a:effectRef idx="2">
            <a:schemeClr val="accent6"/>
          </a:effectRef>
          <a:fontRef idx="minor">
            <a:schemeClr val="lt1"/>
          </a:fontRef>
        </p:style>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チャレンジを促す</a:t>
            </a:r>
            <a:endParaRPr kumimoji="1" lang="en-US" altLang="ja-JP"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経済政策</a:t>
            </a:r>
          </a:p>
        </p:txBody>
      </p:sp>
      <p:sp>
        <p:nvSpPr>
          <p:cNvPr id="33" name="角丸四角形 27">
            <a:extLst>
              <a:ext uri="{FF2B5EF4-FFF2-40B4-BE49-F238E27FC236}">
                <a16:creationId xmlns:a16="http://schemas.microsoft.com/office/drawing/2014/main" id="{1D0D35AA-237C-D273-F068-F428C45BF480}"/>
              </a:ext>
            </a:extLst>
          </p:cNvPr>
          <p:cNvSpPr/>
          <p:nvPr/>
        </p:nvSpPr>
        <p:spPr>
          <a:xfrm>
            <a:off x="1487530" y="1327802"/>
            <a:ext cx="1440000" cy="540000"/>
          </a:xfrm>
          <a:prstGeom prst="roundRect">
            <a:avLst>
              <a:gd name="adj" fmla="val 12211"/>
            </a:avLst>
          </a:prstGeom>
          <a:ln/>
        </p:spPr>
        <p:style>
          <a:lnRef idx="1">
            <a:schemeClr val="accent6"/>
          </a:lnRef>
          <a:fillRef idx="3">
            <a:schemeClr val="accent6"/>
          </a:fillRef>
          <a:effectRef idx="2">
            <a:schemeClr val="accent6"/>
          </a:effectRef>
          <a:fontRef idx="minor">
            <a:schemeClr val="lt1"/>
          </a:fontRef>
        </p:style>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世界標準の都市</a:t>
            </a:r>
            <a:endParaRPr kumimoji="1" lang="en-US" altLang="ja-JP"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機能の充実</a:t>
            </a:r>
          </a:p>
        </p:txBody>
      </p:sp>
      <p:sp>
        <p:nvSpPr>
          <p:cNvPr id="53" name="テキスト ボックス 52">
            <a:extLst>
              <a:ext uri="{FF2B5EF4-FFF2-40B4-BE49-F238E27FC236}">
                <a16:creationId xmlns:a16="http://schemas.microsoft.com/office/drawing/2014/main" id="{02259BFF-3D06-EB9D-5432-892EDF02D08F}"/>
              </a:ext>
            </a:extLst>
          </p:cNvPr>
          <p:cNvSpPr txBox="1"/>
          <p:nvPr/>
        </p:nvSpPr>
        <p:spPr>
          <a:xfrm>
            <a:off x="5264763" y="1462957"/>
            <a:ext cx="2788146" cy="410369"/>
          </a:xfrm>
          <a:prstGeom prst="rect">
            <a:avLst/>
          </a:prstGeom>
          <a:noFill/>
        </p:spPr>
        <p:txBody>
          <a:bodyPr vert="horz" wrap="square" lIns="0" tIns="0" rIns="0" bIns="0" rtlCol="0" anchor="ctr" anchorCtr="0">
            <a:spAutoFit/>
          </a:bodyPr>
          <a:lstStyle/>
          <a:p>
            <a:pPr marL="271463" indent="-271463">
              <a:lnSpc>
                <a:spcPts val="1600"/>
              </a:lnSpc>
            </a:pPr>
            <a:r>
              <a:rPr kumimoji="1" lang="ja-JP" altLang="en-US" sz="1600" b="1" dirty="0">
                <a:latin typeface="BIZ UDゴシック" panose="020B0400000000000000" pitchFamily="49" charset="-128"/>
                <a:ea typeface="BIZ UDゴシック" panose="020B0400000000000000" pitchFamily="49" charset="-128"/>
              </a:rPr>
              <a:t>■ 大阪の成長</a:t>
            </a:r>
            <a:endParaRPr kumimoji="1" lang="en-US" altLang="ja-JP" sz="1600" b="1" dirty="0">
              <a:latin typeface="BIZ UDゴシック" panose="020B0400000000000000" pitchFamily="49" charset="-128"/>
              <a:ea typeface="BIZ UDゴシック" panose="020B0400000000000000" pitchFamily="49" charset="-128"/>
            </a:endParaRPr>
          </a:p>
          <a:p>
            <a:pPr marL="271463" indent="-271463">
              <a:lnSpc>
                <a:spcPts val="1600"/>
              </a:lnSpc>
            </a:pPr>
            <a:r>
              <a:rPr kumimoji="1" lang="en-US" altLang="ja-JP" sz="1600" b="1" dirty="0">
                <a:latin typeface="BIZ UDゴシック" panose="020B0400000000000000" pitchFamily="49" charset="-128"/>
                <a:ea typeface="BIZ UDゴシック" panose="020B0400000000000000" pitchFamily="49" charset="-128"/>
              </a:rPr>
              <a:t>  </a:t>
            </a:r>
            <a:r>
              <a:rPr kumimoji="1" lang="ja-JP" altLang="en-US" sz="14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産業・雇用振興、都市魅力向上）</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54" name="テキスト ボックス 53">
            <a:extLst>
              <a:ext uri="{FF2B5EF4-FFF2-40B4-BE49-F238E27FC236}">
                <a16:creationId xmlns:a16="http://schemas.microsoft.com/office/drawing/2014/main" id="{889275F5-551C-AFB3-4B5A-EFCD509E1B62}"/>
              </a:ext>
            </a:extLst>
          </p:cNvPr>
          <p:cNvSpPr txBox="1"/>
          <p:nvPr/>
        </p:nvSpPr>
        <p:spPr>
          <a:xfrm>
            <a:off x="5428001" y="1888638"/>
            <a:ext cx="3028507" cy="1477328"/>
          </a:xfrm>
          <a:prstGeom prst="rect">
            <a:avLst/>
          </a:prstGeom>
          <a:noFill/>
        </p:spPr>
        <p:txBody>
          <a:bodyPr vert="horz" wrap="square" lIns="0" rIns="0" rtlCol="0" anchor="ctr" anchorCtr="0">
            <a:spAutoFit/>
          </a:bodyPr>
          <a:lstStyle/>
          <a:p>
            <a:pPr marL="271463" indent="-271463">
              <a:lnSpc>
                <a:spcPts val="1400"/>
              </a:lnSpc>
            </a:pPr>
            <a:r>
              <a:rPr kumimoji="1" lang="ja-JP" altLang="en-US" sz="1200" dirty="0">
                <a:latin typeface="BIZ UDゴシック" panose="020B0400000000000000" pitchFamily="49" charset="-128"/>
                <a:ea typeface="BIZ UDゴシック" panose="020B0400000000000000" pitchFamily="49" charset="-128"/>
              </a:rPr>
              <a:t>・スタートアップの成長化促進</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・大学・研究機関等の集積を生かした</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pPr>
            <a:r>
              <a:rPr kumimoji="1"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イノベーション創出</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・多様な就業魅力、人材流動性の向上</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・国際金融機能の強化</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・最先端の実証都市の確立　　　など</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E718018D-3B0A-C75C-0608-682E02DAE98D}"/>
              </a:ext>
            </a:extLst>
          </p:cNvPr>
          <p:cNvSpPr txBox="1"/>
          <p:nvPr/>
        </p:nvSpPr>
        <p:spPr>
          <a:xfrm>
            <a:off x="8272571" y="1902313"/>
            <a:ext cx="2530304" cy="1297791"/>
          </a:xfrm>
          <a:prstGeom prst="rect">
            <a:avLst/>
          </a:prstGeom>
          <a:noFill/>
        </p:spPr>
        <p:txBody>
          <a:bodyPr vert="horz" wrap="square" lIns="0" rIns="0" rtlCol="0" anchor="ctr" anchorCtr="0">
            <a:spAutoFit/>
          </a:bodyPr>
          <a:lstStyle/>
          <a:p>
            <a:pPr marL="271463" indent="-271463">
              <a:lnSpc>
                <a:spcPts val="1400"/>
              </a:lnSpc>
            </a:pPr>
            <a:r>
              <a:rPr kumimoji="1" lang="ja-JP" altLang="en-US" sz="1200" dirty="0">
                <a:latin typeface="BIZ UDゴシック" panose="020B0400000000000000" pitchFamily="49" charset="-128"/>
                <a:ea typeface="BIZ UDゴシック" panose="020B0400000000000000" pitchFamily="49" charset="-128"/>
              </a:rPr>
              <a:t>・都市に賑わいを呼び込む拠点形成</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・スマートシティの実現</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・高速道路ネットワーク</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・鉄道インフラの整備</a:t>
            </a:r>
            <a:endParaRPr kumimoji="1" lang="en-US" altLang="ja-JP" sz="1200" dirty="0">
              <a:latin typeface="BIZ UDゴシック" panose="020B0400000000000000" pitchFamily="49" charset="-128"/>
              <a:ea typeface="BIZ UDゴシック" panose="020B0400000000000000" pitchFamily="49" charset="-128"/>
            </a:endParaRPr>
          </a:p>
          <a:p>
            <a:pPr marL="271463" indent="-271463">
              <a:lnSpc>
                <a:spcPts val="1400"/>
              </a:lnSpc>
              <a:spcBef>
                <a:spcPts val="600"/>
              </a:spcBef>
            </a:pPr>
            <a:r>
              <a:rPr kumimoji="1" lang="ja-JP" altLang="en-US" sz="1200" dirty="0">
                <a:latin typeface="BIZ UDゴシック" panose="020B0400000000000000" pitchFamily="49" charset="-128"/>
                <a:ea typeface="BIZ UDゴシック" panose="020B0400000000000000" pitchFamily="49" charset="-128"/>
              </a:rPr>
              <a:t>・空港・港湾機能の高度化　　など</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A3514EA7-6F23-C181-D343-81BAF4B56144}"/>
              </a:ext>
            </a:extLst>
          </p:cNvPr>
          <p:cNvSpPr txBox="1"/>
          <p:nvPr/>
        </p:nvSpPr>
        <p:spPr>
          <a:xfrm>
            <a:off x="8192486" y="1447862"/>
            <a:ext cx="2764509" cy="410369"/>
          </a:xfrm>
          <a:prstGeom prst="rect">
            <a:avLst/>
          </a:prstGeom>
          <a:noFill/>
        </p:spPr>
        <p:txBody>
          <a:bodyPr vert="horz" wrap="square" lIns="0" tIns="0" rIns="0" bIns="0" rtlCol="0" anchor="ctr" anchorCtr="0">
            <a:spAutoFit/>
          </a:bodyPr>
          <a:lstStyle/>
          <a:p>
            <a:pPr marL="271463" indent="-271463">
              <a:lnSpc>
                <a:spcPts val="1600"/>
              </a:lnSpc>
            </a:pPr>
            <a:r>
              <a:rPr kumimoji="1" lang="ja-JP" altLang="en-US" sz="1600" b="1" dirty="0">
                <a:latin typeface="BIZ UDゴシック" panose="020B0400000000000000" pitchFamily="49" charset="-128"/>
                <a:ea typeface="BIZ UDゴシック" panose="020B0400000000000000" pitchFamily="49" charset="-128"/>
              </a:rPr>
              <a:t>■ 都市の発展</a:t>
            </a:r>
            <a:endParaRPr kumimoji="1" lang="en-US" altLang="ja-JP" sz="1600" b="1" dirty="0">
              <a:latin typeface="BIZ UDゴシック" panose="020B0400000000000000" pitchFamily="49" charset="-128"/>
              <a:ea typeface="BIZ UDゴシック" panose="020B0400000000000000" pitchFamily="49" charset="-128"/>
            </a:endParaRPr>
          </a:p>
          <a:p>
            <a:pPr marL="271463" indent="-271463">
              <a:lnSpc>
                <a:spcPts val="1600"/>
              </a:lnSpc>
            </a:pPr>
            <a:r>
              <a:rPr kumimoji="1" lang="en-US" altLang="ja-JP" sz="1600" b="1" dirty="0">
                <a:latin typeface="BIZ UDゴシック" panose="020B0400000000000000" pitchFamily="49" charset="-128"/>
                <a:ea typeface="BIZ UDゴシック" panose="020B0400000000000000" pitchFamily="49" charset="-128"/>
              </a:rPr>
              <a:t>   </a:t>
            </a:r>
            <a:r>
              <a:rPr kumimoji="1" lang="ja-JP" altLang="en-US" sz="1200" b="1" dirty="0">
                <a:latin typeface="BIZ UDゴシック" panose="020B0400000000000000" pitchFamily="49" charset="-128"/>
                <a:ea typeface="BIZ UDゴシック" panose="020B0400000000000000" pitchFamily="49" charset="-128"/>
              </a:rPr>
              <a:t>（まちづくり、都市基盤整備）</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3" name="角丸四角形 27">
            <a:extLst>
              <a:ext uri="{FF2B5EF4-FFF2-40B4-BE49-F238E27FC236}">
                <a16:creationId xmlns:a16="http://schemas.microsoft.com/office/drawing/2014/main" id="{3EB92271-9BFF-5C9D-9307-1F7EBD891E42}"/>
              </a:ext>
            </a:extLst>
          </p:cNvPr>
          <p:cNvSpPr/>
          <p:nvPr/>
        </p:nvSpPr>
        <p:spPr>
          <a:xfrm>
            <a:off x="1790354" y="2446509"/>
            <a:ext cx="2340000" cy="396000"/>
          </a:xfrm>
          <a:prstGeom prst="roundRect">
            <a:avLst>
              <a:gd name="adj" fmla="val 12211"/>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1" lang="ja-JP" altLang="en-US" sz="1200" b="1" kern="0" dirty="0">
                <a:latin typeface="BIZ UDゴシック" panose="020B0400000000000000" pitchFamily="49" charset="-128"/>
                <a:ea typeface="BIZ UDゴシック" panose="020B0400000000000000" pitchFamily="49" charset="-128"/>
              </a:rPr>
              <a:t>人、物、金、情報の</a:t>
            </a:r>
            <a:endParaRPr kumimoji="1" lang="en-US" altLang="ja-JP" sz="1200" b="1" kern="0" dirty="0">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中枢・中継都市</a:t>
            </a:r>
          </a:p>
        </p:txBody>
      </p:sp>
      <p:sp>
        <p:nvSpPr>
          <p:cNvPr id="4" name="角丸四角形 27">
            <a:extLst>
              <a:ext uri="{FF2B5EF4-FFF2-40B4-BE49-F238E27FC236}">
                <a16:creationId xmlns:a16="http://schemas.microsoft.com/office/drawing/2014/main" id="{5BABBBD4-555F-73F8-1EFB-1958BC0B38F7}"/>
              </a:ext>
            </a:extLst>
          </p:cNvPr>
          <p:cNvSpPr/>
          <p:nvPr/>
        </p:nvSpPr>
        <p:spPr>
          <a:xfrm>
            <a:off x="1768960" y="1968733"/>
            <a:ext cx="2340000" cy="396000"/>
          </a:xfrm>
          <a:prstGeom prst="roundRect">
            <a:avLst>
              <a:gd name="adj" fmla="val 12211"/>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1" lang="ja-JP" altLang="en-US" sz="1200" b="1" kern="0" dirty="0">
                <a:latin typeface="BIZ UDゴシック" panose="020B0400000000000000" pitchFamily="49" charset="-128"/>
                <a:ea typeface="BIZ UDゴシック" panose="020B0400000000000000" pitchFamily="49" charset="-128"/>
              </a:rPr>
              <a:t>一定の経済規模を有する都市</a:t>
            </a:r>
            <a:endPar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5" name="角丸四角形 27">
            <a:extLst>
              <a:ext uri="{FF2B5EF4-FFF2-40B4-BE49-F238E27FC236}">
                <a16:creationId xmlns:a16="http://schemas.microsoft.com/office/drawing/2014/main" id="{0FB81AB3-22DD-5EE6-9F6E-4428E21C0BAE}"/>
              </a:ext>
            </a:extLst>
          </p:cNvPr>
          <p:cNvSpPr/>
          <p:nvPr/>
        </p:nvSpPr>
        <p:spPr>
          <a:xfrm>
            <a:off x="1802377" y="2941360"/>
            <a:ext cx="2340000" cy="396000"/>
          </a:xfrm>
          <a:prstGeom prst="roundRect">
            <a:avLst>
              <a:gd name="adj" fmla="val 12211"/>
            </a:avLst>
          </a:prstGeom>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marL="0" marR="0" lvl="0" indent="0" algn="ctr" defTabSz="914400" eaLnBrk="1" fontAlgn="auto" latinLnBrk="0" hangingPunct="1">
              <a:lnSpc>
                <a:spcPts val="1300"/>
              </a:lnSpc>
              <a:spcBef>
                <a:spcPts val="0"/>
              </a:spcBef>
              <a:spcAft>
                <a:spcPts val="0"/>
              </a:spcAft>
              <a:buClrTx/>
              <a:buSzTx/>
              <a:buFontTx/>
              <a:buNone/>
              <a:tabLst/>
              <a:defRPr/>
            </a:pPr>
            <a:r>
              <a:rPr kumimoji="1" lang="ja-JP" altLang="en-US" sz="1200" b="1" kern="0" dirty="0">
                <a:latin typeface="BIZ UDゴシック" panose="020B0400000000000000" pitchFamily="49" charset="-128"/>
                <a:ea typeface="BIZ UDゴシック" panose="020B0400000000000000" pitchFamily="49" charset="-128"/>
              </a:rPr>
              <a:t>イノベーションを生み出し</a:t>
            </a:r>
            <a:endParaRPr kumimoji="1" lang="en-US" altLang="ja-JP" sz="1200" b="1" kern="0" dirty="0">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ts val="1300"/>
              </a:lnSpc>
              <a:spcBef>
                <a:spcPts val="0"/>
              </a:spcBef>
              <a:spcAft>
                <a:spcPts val="0"/>
              </a:spcAft>
              <a:buClrTx/>
              <a:buSzTx/>
              <a:buFontTx/>
              <a:buNone/>
              <a:tabLst/>
              <a:defRPr/>
            </a:pPr>
            <a:r>
              <a:rPr kumimoji="1" lang="ja-JP" altLang="en-US" sz="12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社会実装していく都市</a:t>
            </a:r>
          </a:p>
        </p:txBody>
      </p:sp>
      <p:sp>
        <p:nvSpPr>
          <p:cNvPr id="10" name="テキスト ボックス 9">
            <a:extLst>
              <a:ext uri="{FF2B5EF4-FFF2-40B4-BE49-F238E27FC236}">
                <a16:creationId xmlns:a16="http://schemas.microsoft.com/office/drawing/2014/main" id="{DCC0E2F4-D7AA-BC63-1259-D8B766DCFFFD}"/>
              </a:ext>
            </a:extLst>
          </p:cNvPr>
          <p:cNvSpPr txBox="1"/>
          <p:nvPr/>
        </p:nvSpPr>
        <p:spPr>
          <a:xfrm>
            <a:off x="685502" y="3790555"/>
            <a:ext cx="4470729" cy="307777"/>
          </a:xfrm>
          <a:prstGeom prst="rect">
            <a:avLst/>
          </a:prstGeom>
          <a:noFill/>
        </p:spPr>
        <p:txBody>
          <a:bodyPr vert="horz" wrap="square" lIns="0" rIns="0" rtlCol="0" anchor="ctr" anchorCtr="0">
            <a:spAutoFit/>
          </a:bodyPr>
          <a:lstStyle/>
          <a:p>
            <a:pPr marL="271463" indent="-271463"/>
            <a:r>
              <a:rPr kumimoji="1" lang="en-US" altLang="ja-JP" sz="1400" b="1" dirty="0">
                <a:latin typeface="BIZ UDゴシック" panose="020B0400000000000000" pitchFamily="49" charset="-128"/>
                <a:ea typeface="BIZ UDゴシック" panose="020B0400000000000000" pitchFamily="49" charset="-128"/>
              </a:rPr>
              <a:t>【</a:t>
            </a:r>
            <a:r>
              <a:rPr kumimoji="1" lang="ja-JP" altLang="en-US" sz="1400" b="1" dirty="0">
                <a:latin typeface="BIZ UDゴシック" panose="020B0400000000000000" pitchFamily="49" charset="-128"/>
                <a:ea typeface="BIZ UDゴシック" panose="020B0400000000000000" pitchFamily="49" charset="-128"/>
              </a:rPr>
              <a:t>国への働きかけの視点</a:t>
            </a:r>
            <a:r>
              <a:rPr kumimoji="1" lang="en-US" altLang="ja-JP" sz="1400" b="1" dirty="0">
                <a:latin typeface="BIZ UDゴシック" panose="020B0400000000000000" pitchFamily="49" charset="-128"/>
                <a:ea typeface="BIZ UDゴシック" panose="020B0400000000000000" pitchFamily="49" charset="-128"/>
              </a:rPr>
              <a:t>】</a:t>
            </a:r>
          </a:p>
        </p:txBody>
      </p:sp>
      <p:sp>
        <p:nvSpPr>
          <p:cNvPr id="13" name="テキスト ボックス 12">
            <a:extLst>
              <a:ext uri="{FF2B5EF4-FFF2-40B4-BE49-F238E27FC236}">
                <a16:creationId xmlns:a16="http://schemas.microsoft.com/office/drawing/2014/main" id="{11937525-B379-4CEB-6465-6081975A8CD9}"/>
              </a:ext>
            </a:extLst>
          </p:cNvPr>
          <p:cNvSpPr txBox="1"/>
          <p:nvPr/>
        </p:nvSpPr>
        <p:spPr>
          <a:xfrm>
            <a:off x="966632" y="4170928"/>
            <a:ext cx="10203116" cy="358816"/>
          </a:xfrm>
          <a:prstGeom prst="rect">
            <a:avLst/>
          </a:prstGeom>
          <a:noFill/>
        </p:spPr>
        <p:txBody>
          <a:bodyPr vert="horz" wrap="square" lIns="0" tIns="0" rIns="0" bIns="0" rtlCol="0" anchor="ctr" anchorCtr="0">
            <a:spAutoFit/>
          </a:bodyPr>
          <a:lstStyle/>
          <a:p>
            <a:pPr marL="84138">
              <a:lnSpc>
                <a:spcPts val="1500"/>
              </a:lnSpc>
            </a:pPr>
            <a:r>
              <a:rPr kumimoji="1" lang="ja-JP" altLang="en-US" sz="1200" dirty="0">
                <a:latin typeface="BIZ UDゴシック" panose="020B0400000000000000" pitchFamily="49" charset="-128"/>
                <a:ea typeface="BIZ UDゴシック" panose="020B0400000000000000" pitchFamily="49" charset="-128"/>
              </a:rPr>
              <a:t>副首都化を後押しする仕組みを国に働きかけるにあたっては、次のような視点が考えられ、今回の意見交換会では、自治制度改革や統治機構改革、国土政策の視点から、どのような仕組みが考えられるのかについて、幅広くご意見を頂戴したい。</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73" name="四角形: 角を丸くする 72">
            <a:extLst>
              <a:ext uri="{FF2B5EF4-FFF2-40B4-BE49-F238E27FC236}">
                <a16:creationId xmlns:a16="http://schemas.microsoft.com/office/drawing/2014/main" id="{34F7E2FF-12B7-BDC4-075B-B9F89872F146}"/>
              </a:ext>
            </a:extLst>
          </p:cNvPr>
          <p:cNvSpPr/>
          <p:nvPr/>
        </p:nvSpPr>
        <p:spPr>
          <a:xfrm>
            <a:off x="803189" y="4069114"/>
            <a:ext cx="10468388" cy="1478782"/>
          </a:xfrm>
          <a:prstGeom prst="roundRect">
            <a:avLst>
              <a:gd name="adj" fmla="val 3498"/>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a:extLst>
              <a:ext uri="{FF2B5EF4-FFF2-40B4-BE49-F238E27FC236}">
                <a16:creationId xmlns:a16="http://schemas.microsoft.com/office/drawing/2014/main" id="{195535B7-752E-771B-CB9A-F04DE69B4573}"/>
              </a:ext>
            </a:extLst>
          </p:cNvPr>
          <p:cNvSpPr/>
          <p:nvPr/>
        </p:nvSpPr>
        <p:spPr>
          <a:xfrm>
            <a:off x="6895180" y="3566434"/>
            <a:ext cx="2887450" cy="453504"/>
          </a:xfrm>
          <a:prstGeom prst="triangle">
            <a:avLst>
              <a:gd name="adj" fmla="val 50000"/>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75" name="テキスト ボックス 74">
            <a:extLst>
              <a:ext uri="{FF2B5EF4-FFF2-40B4-BE49-F238E27FC236}">
                <a16:creationId xmlns:a16="http://schemas.microsoft.com/office/drawing/2014/main" id="{AA091AC2-98C8-510A-CD05-EF3A7E08A54F}"/>
              </a:ext>
            </a:extLst>
          </p:cNvPr>
          <p:cNvSpPr txBox="1"/>
          <p:nvPr/>
        </p:nvSpPr>
        <p:spPr>
          <a:xfrm>
            <a:off x="7650223" y="3790111"/>
            <a:ext cx="1330658" cy="184661"/>
          </a:xfrm>
          <a:prstGeom prst="rect">
            <a:avLst/>
          </a:prstGeom>
          <a:noFill/>
        </p:spPr>
        <p:txBody>
          <a:bodyPr vert="horz" wrap="square" lIns="0" tIns="0" rIns="0" bIns="0" rtlCol="0" anchor="ctr" anchorCtr="0">
            <a:spAutoFit/>
          </a:bodyPr>
          <a:lstStyle/>
          <a:p>
            <a:pPr marL="84138">
              <a:lnSpc>
                <a:spcPts val="1400"/>
              </a:lnSpc>
            </a:pPr>
            <a:r>
              <a:rPr kumimoji="1" lang="ja-JP" altLang="en-US" sz="1200" dirty="0">
                <a:latin typeface="BIZ UDゴシック" panose="020B0400000000000000" pitchFamily="49" charset="-128"/>
                <a:ea typeface="BIZ UDゴシック" panose="020B0400000000000000" pitchFamily="49" charset="-128"/>
              </a:rPr>
              <a:t>副首都化を後押し</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14" name="台形 13">
            <a:extLst>
              <a:ext uri="{FF2B5EF4-FFF2-40B4-BE49-F238E27FC236}">
                <a16:creationId xmlns:a16="http://schemas.microsoft.com/office/drawing/2014/main" id="{8291B685-ADA2-4755-8026-D651E4F34498}"/>
              </a:ext>
            </a:extLst>
          </p:cNvPr>
          <p:cNvSpPr/>
          <p:nvPr/>
        </p:nvSpPr>
        <p:spPr>
          <a:xfrm>
            <a:off x="1205556" y="5025610"/>
            <a:ext cx="9720000" cy="345649"/>
          </a:xfrm>
          <a:prstGeom prst="trapezoid">
            <a:avLst>
              <a:gd name="adj" fmla="val 37959"/>
            </a:avLst>
          </a:prstGeom>
          <a:no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9FC9C607-893F-47F0-C15A-64497A5A25BF}"/>
              </a:ext>
            </a:extLst>
          </p:cNvPr>
          <p:cNvSpPr/>
          <p:nvPr/>
        </p:nvSpPr>
        <p:spPr>
          <a:xfrm>
            <a:off x="1413089" y="4604088"/>
            <a:ext cx="1800000" cy="612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BC7280D3-9716-FE6D-C6CC-A62F76873323}"/>
              </a:ext>
            </a:extLst>
          </p:cNvPr>
          <p:cNvSpPr/>
          <p:nvPr/>
        </p:nvSpPr>
        <p:spPr>
          <a:xfrm>
            <a:off x="3324244" y="4604088"/>
            <a:ext cx="1800000" cy="612000"/>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3A1D8319-A00C-1E16-0C74-40EDBC189901}"/>
              </a:ext>
            </a:extLst>
          </p:cNvPr>
          <p:cNvSpPr txBox="1"/>
          <p:nvPr/>
        </p:nvSpPr>
        <p:spPr>
          <a:xfrm>
            <a:off x="1580982" y="4764386"/>
            <a:ext cx="1620000" cy="205184"/>
          </a:xfrm>
          <a:prstGeom prst="rect">
            <a:avLst/>
          </a:prstGeom>
          <a:noFill/>
          <a:ln>
            <a:noFill/>
          </a:ln>
        </p:spPr>
        <p:txBody>
          <a:bodyPr vert="horz" wrap="square" lIns="0" tIns="0" rIns="0" bIns="0" rtlCol="0" anchor="ctr" anchorCtr="0">
            <a:spAutoFit/>
          </a:bodyPr>
          <a:lstStyle/>
          <a:p>
            <a:pPr marL="182563" indent="-179388" algn="ctr">
              <a:lnSpc>
                <a:spcPts val="1600"/>
              </a:lnSpc>
            </a:pPr>
            <a:r>
              <a:rPr kumimoji="1" lang="ja-JP" altLang="en-US" sz="1400" b="1" dirty="0">
                <a:latin typeface="BIZ UDゴシック" panose="020B0400000000000000" pitchFamily="49" charset="-128"/>
                <a:ea typeface="BIZ UDゴシック" panose="020B0400000000000000" pitchFamily="49" charset="-128"/>
              </a:rPr>
              <a:t>規制改革（特区）</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63" name="テキスト ボックス 62">
            <a:extLst>
              <a:ext uri="{FF2B5EF4-FFF2-40B4-BE49-F238E27FC236}">
                <a16:creationId xmlns:a16="http://schemas.microsoft.com/office/drawing/2014/main" id="{F1C21678-AC0A-8A2A-FDE9-7F4142B2BFD3}"/>
              </a:ext>
            </a:extLst>
          </p:cNvPr>
          <p:cNvSpPr txBox="1"/>
          <p:nvPr/>
        </p:nvSpPr>
        <p:spPr>
          <a:xfrm>
            <a:off x="3429619" y="4777446"/>
            <a:ext cx="1620000" cy="205184"/>
          </a:xfrm>
          <a:prstGeom prst="rect">
            <a:avLst/>
          </a:prstGeom>
          <a:noFill/>
          <a:ln>
            <a:noFill/>
          </a:ln>
        </p:spPr>
        <p:txBody>
          <a:bodyPr vert="horz" wrap="square" lIns="0" tIns="0" rIns="0" bIns="0" rtlCol="0" anchor="ctr" anchorCtr="0">
            <a:spAutoFit/>
          </a:bodyPr>
          <a:lstStyle/>
          <a:p>
            <a:pPr marL="182563" indent="-179388" algn="ctr">
              <a:lnSpc>
                <a:spcPts val="1600"/>
              </a:lnSpc>
            </a:pPr>
            <a:r>
              <a:rPr kumimoji="1" lang="ja-JP" altLang="en-US" sz="1400" b="1" dirty="0">
                <a:latin typeface="BIZ UDゴシック" panose="020B0400000000000000" pitchFamily="49" charset="-128"/>
                <a:ea typeface="BIZ UDゴシック" panose="020B0400000000000000" pitchFamily="49" charset="-128"/>
              </a:rPr>
              <a:t>地方分権改革</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67" name="楕円 66">
            <a:extLst>
              <a:ext uri="{FF2B5EF4-FFF2-40B4-BE49-F238E27FC236}">
                <a16:creationId xmlns:a16="http://schemas.microsoft.com/office/drawing/2014/main" id="{FB680B22-F5D0-71BD-FFED-50C9A114396E}"/>
              </a:ext>
            </a:extLst>
          </p:cNvPr>
          <p:cNvSpPr/>
          <p:nvPr/>
        </p:nvSpPr>
        <p:spPr>
          <a:xfrm>
            <a:off x="5194763" y="4602194"/>
            <a:ext cx="1800000" cy="612000"/>
          </a:xfrm>
          <a:prstGeom prst="ellipse">
            <a:avLst/>
          </a:prstGeom>
          <a:solidFill>
            <a:schemeClr val="bg1">
              <a:lumMod val="8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352172B6-1E42-390F-74E9-A5EEE9DCA52A}"/>
              </a:ext>
            </a:extLst>
          </p:cNvPr>
          <p:cNvSpPr/>
          <p:nvPr/>
        </p:nvSpPr>
        <p:spPr>
          <a:xfrm>
            <a:off x="7061612" y="4588126"/>
            <a:ext cx="1800000" cy="612000"/>
          </a:xfrm>
          <a:prstGeom prst="ellipse">
            <a:avLst/>
          </a:prstGeom>
          <a:solidFill>
            <a:schemeClr val="bg1">
              <a:lumMod val="8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A31FFF39-A7D0-1463-E0CA-81BAD4A0B6FD}"/>
              </a:ext>
            </a:extLst>
          </p:cNvPr>
          <p:cNvSpPr/>
          <p:nvPr/>
        </p:nvSpPr>
        <p:spPr>
          <a:xfrm>
            <a:off x="8903200" y="4596607"/>
            <a:ext cx="1800000" cy="612000"/>
          </a:xfrm>
          <a:prstGeom prst="ellipse">
            <a:avLst/>
          </a:prstGeom>
          <a:solidFill>
            <a:schemeClr val="bg1">
              <a:lumMod val="8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46B6EA07-B6D0-2966-491B-6EEBBF1D1190}"/>
              </a:ext>
            </a:extLst>
          </p:cNvPr>
          <p:cNvSpPr txBox="1"/>
          <p:nvPr/>
        </p:nvSpPr>
        <p:spPr>
          <a:xfrm>
            <a:off x="5284763" y="4778141"/>
            <a:ext cx="1620000" cy="205184"/>
          </a:xfrm>
          <a:prstGeom prst="rect">
            <a:avLst/>
          </a:prstGeom>
          <a:noFill/>
          <a:ln>
            <a:noFill/>
          </a:ln>
        </p:spPr>
        <p:txBody>
          <a:bodyPr vert="horz" wrap="square" lIns="0" tIns="0" rIns="0" bIns="0" rtlCol="0" anchor="ctr" anchorCtr="0">
            <a:spAutoFit/>
          </a:bodyPr>
          <a:lstStyle/>
          <a:p>
            <a:pPr marL="182563" indent="-179388" algn="ctr">
              <a:lnSpc>
                <a:spcPts val="1600"/>
              </a:lnSpc>
            </a:pPr>
            <a:r>
              <a:rPr kumimoji="1" lang="ja-JP" altLang="en-US" sz="1400" b="1" dirty="0">
                <a:latin typeface="BIZ UDゴシック" panose="020B0400000000000000" pitchFamily="49" charset="-128"/>
                <a:ea typeface="BIZ UDゴシック" panose="020B0400000000000000" pitchFamily="49" charset="-128"/>
              </a:rPr>
              <a:t>自治制度改革</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66" name="テキスト ボックス 65">
            <a:extLst>
              <a:ext uri="{FF2B5EF4-FFF2-40B4-BE49-F238E27FC236}">
                <a16:creationId xmlns:a16="http://schemas.microsoft.com/office/drawing/2014/main" id="{719DBCED-FA01-6204-629B-ED29A59F9986}"/>
              </a:ext>
            </a:extLst>
          </p:cNvPr>
          <p:cNvSpPr txBox="1"/>
          <p:nvPr/>
        </p:nvSpPr>
        <p:spPr>
          <a:xfrm>
            <a:off x="7161633" y="4780276"/>
            <a:ext cx="1620000" cy="205184"/>
          </a:xfrm>
          <a:prstGeom prst="rect">
            <a:avLst/>
          </a:prstGeom>
          <a:noFill/>
          <a:ln>
            <a:noFill/>
          </a:ln>
        </p:spPr>
        <p:txBody>
          <a:bodyPr vert="horz" wrap="square" lIns="0" tIns="0" rIns="0" bIns="0" rtlCol="0" anchor="ctr" anchorCtr="0">
            <a:spAutoFit/>
          </a:bodyPr>
          <a:lstStyle/>
          <a:p>
            <a:pPr marL="182563" indent="-179388" algn="ctr">
              <a:lnSpc>
                <a:spcPts val="1600"/>
              </a:lnSpc>
            </a:pPr>
            <a:r>
              <a:rPr kumimoji="1" lang="ja-JP" altLang="en-US" sz="1400" b="1" dirty="0">
                <a:latin typeface="BIZ UDゴシック" panose="020B0400000000000000" pitchFamily="49" charset="-128"/>
                <a:ea typeface="BIZ UDゴシック" panose="020B0400000000000000" pitchFamily="49" charset="-128"/>
              </a:rPr>
              <a:t>統治機構改革</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65" name="テキスト ボックス 64">
            <a:extLst>
              <a:ext uri="{FF2B5EF4-FFF2-40B4-BE49-F238E27FC236}">
                <a16:creationId xmlns:a16="http://schemas.microsoft.com/office/drawing/2014/main" id="{119893A7-7CA7-BE56-E571-80BE6761EC7D}"/>
              </a:ext>
            </a:extLst>
          </p:cNvPr>
          <p:cNvSpPr txBox="1"/>
          <p:nvPr/>
        </p:nvSpPr>
        <p:spPr>
          <a:xfrm>
            <a:off x="8991150" y="4790813"/>
            <a:ext cx="1620000" cy="205184"/>
          </a:xfrm>
          <a:prstGeom prst="rect">
            <a:avLst/>
          </a:prstGeom>
          <a:noFill/>
          <a:ln>
            <a:noFill/>
          </a:ln>
        </p:spPr>
        <p:txBody>
          <a:bodyPr vert="horz" wrap="square" lIns="0" tIns="0" rIns="0" bIns="0" rtlCol="0" anchor="ctr" anchorCtr="0">
            <a:spAutoFit/>
          </a:bodyPr>
          <a:lstStyle/>
          <a:p>
            <a:pPr marL="182563" indent="-179388" algn="ctr">
              <a:lnSpc>
                <a:spcPts val="1600"/>
              </a:lnSpc>
            </a:pPr>
            <a:r>
              <a:rPr kumimoji="1" lang="ja-JP" altLang="en-US" sz="1400" b="1" dirty="0">
                <a:latin typeface="BIZ UDゴシック" panose="020B0400000000000000" pitchFamily="49" charset="-128"/>
                <a:ea typeface="BIZ UDゴシック" panose="020B0400000000000000" pitchFamily="49" charset="-128"/>
              </a:rPr>
              <a:t>国土政策</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CF085ACC-2EDD-482C-BC90-264AD0CBF067}"/>
              </a:ext>
            </a:extLst>
          </p:cNvPr>
          <p:cNvSpPr txBox="1"/>
          <p:nvPr/>
        </p:nvSpPr>
        <p:spPr>
          <a:xfrm>
            <a:off x="3050070" y="5308981"/>
            <a:ext cx="5832000" cy="153888"/>
          </a:xfrm>
          <a:prstGeom prst="rect">
            <a:avLst/>
          </a:prstGeom>
          <a:solidFill>
            <a:schemeClr val="bg1"/>
          </a:solidFill>
        </p:spPr>
        <p:txBody>
          <a:bodyPr vert="horz" wrap="square" lIns="0" tIns="0" rIns="0" bIns="0" rtlCol="0" anchor="ctr" anchorCtr="0">
            <a:spAutoFit/>
          </a:bodyPr>
          <a:lstStyle/>
          <a:p>
            <a:pPr marL="84138">
              <a:lnSpc>
                <a:spcPts val="1200"/>
              </a:lnSpc>
            </a:pPr>
            <a:r>
              <a:rPr kumimoji="1" lang="ja-JP" altLang="en-US" sz="1050" dirty="0">
                <a:latin typeface="BIZ UDゴシック" panose="020B0400000000000000" pitchFamily="49" charset="-128"/>
                <a:ea typeface="BIZ UDゴシック" panose="020B0400000000000000" pitchFamily="49" charset="-128"/>
              </a:rPr>
              <a:t>（ 複数の戦略拠点都市が日本の成長けん引する都市戦略を組み込んだ横ぐしをさす国家戦略 ）</a:t>
            </a:r>
            <a:endParaRPr kumimoji="1" lang="en-US" altLang="ja-JP" sz="1050" b="1" dirty="0">
              <a:latin typeface="BIZ UDゴシック" panose="020B0400000000000000" pitchFamily="49" charset="-128"/>
              <a:ea typeface="BIZ UDゴシック" panose="020B0400000000000000" pitchFamily="49" charset="-128"/>
            </a:endParaRPr>
          </a:p>
        </p:txBody>
      </p:sp>
      <p:sp>
        <p:nvSpPr>
          <p:cNvPr id="6" name="タイトル 5">
            <a:extLst>
              <a:ext uri="{FF2B5EF4-FFF2-40B4-BE49-F238E27FC236}">
                <a16:creationId xmlns:a16="http://schemas.microsoft.com/office/drawing/2014/main" id="{72CCB604-2A8D-5148-6E0C-E9E687BAEF00}"/>
              </a:ext>
            </a:extLst>
          </p:cNvPr>
          <p:cNvSpPr>
            <a:spLocks noGrp="1"/>
          </p:cNvSpPr>
          <p:nvPr>
            <p:ph type="title"/>
          </p:nvPr>
        </p:nvSpPr>
        <p:spPr/>
        <p:txBody>
          <a:bodyPr/>
          <a:lstStyle/>
          <a:p>
            <a:r>
              <a:rPr lang="ja-JP" altLang="en-US" dirty="0"/>
              <a:t>「副首都化」を後押しする仕組みに関する国への働きかけの視点</a:t>
            </a:r>
          </a:p>
        </p:txBody>
      </p:sp>
      <p:sp>
        <p:nvSpPr>
          <p:cNvPr id="2" name="スライド番号プレースホルダー 3">
            <a:extLst>
              <a:ext uri="{FF2B5EF4-FFF2-40B4-BE49-F238E27FC236}">
                <a16:creationId xmlns:a16="http://schemas.microsoft.com/office/drawing/2014/main" id="{EEBFD868-51FF-FAE0-61E3-347BD3EA2B8C}"/>
              </a:ext>
            </a:extLst>
          </p:cNvPr>
          <p:cNvSpPr>
            <a:spLocks noGrp="1"/>
          </p:cNvSpPr>
          <p:nvPr>
            <p:ph type="sldNum" sz="quarter" idx="10"/>
          </p:nvPr>
        </p:nvSpPr>
        <p:spPr>
          <a:xfrm>
            <a:off x="9448800" y="6342499"/>
            <a:ext cx="2743200" cy="365125"/>
          </a:xfrm>
        </p:spPr>
        <p:txBody>
          <a:bodyPr/>
          <a:lstStyle/>
          <a:p>
            <a:fld id="{50F88186-B17D-4CE3-A887-D91699CF601C}" type="slidenum">
              <a:rPr kumimoji="1" lang="ja-JP" altLang="en-US" smtClean="0"/>
              <a:pPr/>
              <a:t>4</a:t>
            </a:fld>
            <a:endParaRPr kumimoji="1" lang="ja-JP" altLang="en-US" dirty="0"/>
          </a:p>
        </p:txBody>
      </p:sp>
      <p:sp>
        <p:nvSpPr>
          <p:cNvPr id="18" name="テキスト ボックス 17">
            <a:extLst>
              <a:ext uri="{FF2B5EF4-FFF2-40B4-BE49-F238E27FC236}">
                <a16:creationId xmlns:a16="http://schemas.microsoft.com/office/drawing/2014/main" id="{0554BC00-B582-0FD7-FD26-106B33F8936A}"/>
              </a:ext>
            </a:extLst>
          </p:cNvPr>
          <p:cNvSpPr txBox="1"/>
          <p:nvPr/>
        </p:nvSpPr>
        <p:spPr>
          <a:xfrm>
            <a:off x="1308295" y="6051696"/>
            <a:ext cx="10578907" cy="738664"/>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（注）「自治制度」とは、</a:t>
            </a:r>
            <a:r>
              <a:rPr kumimoji="1" lang="ja-JP" altLang="en-US" sz="1050" dirty="0">
                <a:solidFill>
                  <a:schemeClr val="tx1"/>
                </a:solidFill>
                <a:latin typeface="BIZ UDゴシック" panose="020B0400000000000000" pitchFamily="49" charset="-128"/>
                <a:ea typeface="BIZ UDゴシック" panose="020B0400000000000000" pitchFamily="49" charset="-128"/>
              </a:rPr>
              <a:t>ここでは、幅広く、地方自治に関する制度全般を指すものとする。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　　　「統治機構」とは、一般的には国家を統治する仕組み・組織・機関をいい、「国会」「内閣」「裁判所」を指すことが多いが、ここでは、</a:t>
            </a:r>
            <a:r>
              <a:rPr kumimoji="1" lang="ja-JP" altLang="en-US" sz="1050" dirty="0">
                <a:latin typeface="BIZ UDゴシック" panose="020B0400000000000000" pitchFamily="49" charset="-128"/>
                <a:ea typeface="BIZ UDゴシック" panose="020B0400000000000000" pitchFamily="49" charset="-128"/>
              </a:rPr>
              <a:t>自治体（都道府県・</a:t>
            </a:r>
            <a:br>
              <a:rPr kumimoji="1" lang="en-US" altLang="ja-JP" sz="1050" dirty="0">
                <a:latin typeface="BIZ UDゴシック" panose="020B0400000000000000" pitchFamily="49" charset="-128"/>
                <a:ea typeface="BIZ UDゴシック" panose="020B0400000000000000" pitchFamily="49" charset="-128"/>
              </a:rPr>
            </a:br>
            <a:r>
              <a:rPr kumimoji="1" lang="ja-JP" altLang="en-US" sz="1050" dirty="0">
                <a:latin typeface="BIZ UDゴシック" panose="020B0400000000000000" pitchFamily="49" charset="-128"/>
                <a:ea typeface="BIZ UDゴシック" panose="020B0400000000000000" pitchFamily="49" charset="-128"/>
              </a:rPr>
              <a:t>　　　市町村など普通地方公共団体に加え、特別地方公共団体も含む。）</a:t>
            </a:r>
            <a:r>
              <a:rPr kumimoji="1" lang="ja-JP" altLang="en-US" sz="1050" dirty="0">
                <a:solidFill>
                  <a:schemeClr val="tx1"/>
                </a:solidFill>
                <a:latin typeface="BIZ UDゴシック" panose="020B0400000000000000" pitchFamily="49" charset="-128"/>
                <a:ea typeface="BIZ UDゴシック" panose="020B0400000000000000" pitchFamily="49" charset="-128"/>
              </a:rPr>
              <a:t>における「意思決定」及び「執行」に関する組織や運営ルールを含むものとする。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本資料では、自治制度改革と統治機構改革については、圏域マネジメントに関する自治体及び国による</a:t>
            </a:r>
            <a:r>
              <a:rPr kumimoji="1" lang="ja-JP" altLang="en-US" sz="1050" b="1" u="sng" dirty="0">
                <a:latin typeface="BIZ UDゴシック" panose="020B0400000000000000" pitchFamily="49" charset="-128"/>
                <a:ea typeface="BIZ UDゴシック" panose="020B0400000000000000" pitchFamily="49" charset="-128"/>
              </a:rPr>
              <a:t>新たな行政体制</a:t>
            </a:r>
            <a:r>
              <a:rPr kumimoji="1" lang="ja-JP" altLang="en-US" sz="1050" dirty="0">
                <a:latin typeface="BIZ UDゴシック" panose="020B0400000000000000" pitchFamily="49" charset="-128"/>
                <a:ea typeface="BIZ UDゴシック" panose="020B0400000000000000" pitchFamily="49" charset="-128"/>
              </a:rPr>
              <a:t>について検討することとする。</a:t>
            </a:r>
          </a:p>
        </p:txBody>
      </p:sp>
    </p:spTree>
    <p:extLst>
      <p:ext uri="{BB962C8B-B14F-4D97-AF65-F5344CB8AC3E}">
        <p14:creationId xmlns:p14="http://schemas.microsoft.com/office/powerpoint/2010/main" val="155713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C4E06B1-6161-5729-1C30-D59350291747}"/>
              </a:ext>
            </a:extLst>
          </p:cNvPr>
          <p:cNvSpPr txBox="1"/>
          <p:nvPr/>
        </p:nvSpPr>
        <p:spPr>
          <a:xfrm>
            <a:off x="212716" y="563619"/>
            <a:ext cx="9438435" cy="337144"/>
          </a:xfrm>
          <a:prstGeom prst="rect">
            <a:avLst/>
          </a:prstGeom>
          <a:noFill/>
        </p:spPr>
        <p:txBody>
          <a:bodyPr wrap="square" rtlCol="0">
            <a:spAutoFit/>
          </a:bodyPr>
          <a:lstStyle/>
          <a:p>
            <a:pPr marL="271463" marR="0" lvl="0" indent="-271463" algn="l" defTabSz="457200" rtl="0" eaLnBrk="1" fontAlgn="auto" latinLnBrk="0" hangingPunct="1">
              <a:lnSpc>
                <a:spcPts val="22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b="1" dirty="0">
                <a:solidFill>
                  <a:prstClr val="black"/>
                </a:solidFill>
                <a:latin typeface="BIZ UDゴシック" panose="020B0400000000000000" pitchFamily="49" charset="-128"/>
                <a:ea typeface="BIZ UDゴシック" panose="020B0400000000000000" pitchFamily="49" charset="-128"/>
              </a:rPr>
              <a:t>大阪都市圏の現状</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（第３回意見交換会より）</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正方形/長方形 1">
            <a:extLst>
              <a:ext uri="{FF2B5EF4-FFF2-40B4-BE49-F238E27FC236}">
                <a16:creationId xmlns:a16="http://schemas.microsoft.com/office/drawing/2014/main" id="{69FB2EFC-5FA5-6800-47C3-EC3393403A68}"/>
              </a:ext>
            </a:extLst>
          </p:cNvPr>
          <p:cNvSpPr/>
          <p:nvPr/>
        </p:nvSpPr>
        <p:spPr>
          <a:xfrm>
            <a:off x="781107" y="1023555"/>
            <a:ext cx="8218092" cy="155176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lIns="360000" tIns="72000" rIns="288000" bIns="72000" rtlCol="0" anchor="ctr"/>
          <a:lstStyle/>
          <a:p>
            <a:pPr marL="285750" indent="-285750">
              <a:lnSpc>
                <a:spcPts val="1800"/>
              </a:lnSpc>
              <a:spcBef>
                <a:spcPts val="1800"/>
              </a:spcBef>
              <a:buFont typeface="Meiryo UI" panose="020B0604030504040204" pitchFamily="50" charset="-128"/>
              <a:buChar char="○"/>
              <a:defRPr/>
            </a:pPr>
            <a:r>
              <a:rPr lang="ja-JP" altLang="en-US" sz="1400" dirty="0">
                <a:solidFill>
                  <a:prstClr val="black"/>
                </a:solidFill>
                <a:latin typeface="Meiryo UI"/>
                <a:ea typeface="BIZ UDゴシック" panose="020B0400000000000000" pitchFamily="49" charset="-128"/>
              </a:rPr>
              <a:t>大阪市を中心に、大阪府内のほぼ全域と、兵庫県、京都府及び奈良県の一部を含むエリアで形成される都市圏。</a:t>
            </a:r>
            <a:endParaRPr lang="en-US" altLang="ja-JP" sz="1400" dirty="0">
              <a:solidFill>
                <a:prstClr val="black"/>
              </a:solidFill>
              <a:latin typeface="Meiryo UI"/>
              <a:ea typeface="BIZ UDゴシック" panose="020B0400000000000000" pitchFamily="49" charset="-128"/>
            </a:endParaRPr>
          </a:p>
          <a:p>
            <a:pPr marL="285750" indent="-285750">
              <a:lnSpc>
                <a:spcPts val="1800"/>
              </a:lnSpc>
              <a:spcBef>
                <a:spcPts val="1800"/>
              </a:spcBef>
              <a:buFont typeface="Meiryo UI" panose="020B0604030504040204" pitchFamily="50" charset="-128"/>
              <a:buChar char="○"/>
              <a:defRPr/>
            </a:pPr>
            <a:r>
              <a:rPr lang="ja-JP" altLang="en-US" sz="1400" dirty="0">
                <a:solidFill>
                  <a:prstClr val="black"/>
                </a:solidFill>
                <a:latin typeface="Meiryo UI"/>
                <a:ea typeface="BIZ UDゴシック" panose="020B0400000000000000" pitchFamily="49" charset="-128"/>
              </a:rPr>
              <a:t>人口、</a:t>
            </a:r>
            <a:r>
              <a:rPr lang="en-US" altLang="ja-JP" sz="1400" dirty="0">
                <a:solidFill>
                  <a:prstClr val="black"/>
                </a:solidFill>
                <a:latin typeface="BIZ UDゴシック" panose="020B0400000000000000" pitchFamily="49" charset="-128"/>
                <a:ea typeface="BIZ UDゴシック" panose="020B0400000000000000" pitchFamily="49" charset="-128"/>
              </a:rPr>
              <a:t>GDP</a:t>
            </a:r>
            <a:r>
              <a:rPr lang="ja-JP" altLang="en-US" sz="1400" dirty="0">
                <a:solidFill>
                  <a:prstClr val="black"/>
                </a:solidFill>
                <a:latin typeface="Meiryo UI"/>
                <a:ea typeface="BIZ UDゴシック" panose="020B0400000000000000" pitchFamily="49" charset="-128"/>
              </a:rPr>
              <a:t>、産業、通勤、地価</a:t>
            </a:r>
            <a:r>
              <a:rPr lang="ja-JP" altLang="en-US" sz="1400" dirty="0">
                <a:solidFill>
                  <a:prstClr val="black"/>
                </a:solidFill>
                <a:latin typeface="BIZ UDゴシック" panose="020B0400000000000000" pitchFamily="49" charset="-128"/>
                <a:ea typeface="BIZ UDゴシック" panose="020B0400000000000000" pitchFamily="49" charset="-128"/>
              </a:rPr>
              <a:t>などい</a:t>
            </a:r>
            <a:r>
              <a:rPr lang="ja-JP" altLang="en-US" sz="1400" dirty="0">
                <a:solidFill>
                  <a:prstClr val="black"/>
                </a:solidFill>
                <a:latin typeface="Meiryo UI"/>
                <a:ea typeface="BIZ UDゴシック" panose="020B0400000000000000" pitchFamily="49" charset="-128"/>
              </a:rPr>
              <a:t>ずれの指標からも、東京都市圏ほどの中心都市への集中は見られず、大阪市から隣接する北大阪や東部大阪、堺市などに人口や産業等の集積が拡がる構造となっている。</a:t>
            </a:r>
            <a:endParaRPr lang="en-US" altLang="ja-JP" sz="1400" dirty="0">
              <a:solidFill>
                <a:prstClr val="black"/>
              </a:solidFill>
              <a:latin typeface="Meiryo UI"/>
              <a:ea typeface="BIZ UDゴシック" panose="020B0400000000000000" pitchFamily="49" charset="-128"/>
            </a:endParaRPr>
          </a:p>
        </p:txBody>
      </p:sp>
      <p:sp>
        <p:nvSpPr>
          <p:cNvPr id="5" name="スライド番号プレースホルダー 7">
            <a:extLst>
              <a:ext uri="{FF2B5EF4-FFF2-40B4-BE49-F238E27FC236}">
                <a16:creationId xmlns:a16="http://schemas.microsoft.com/office/drawing/2014/main" id="{F51C1ED1-DEFC-D303-3E45-C2F5DC733FA9}"/>
              </a:ext>
            </a:extLst>
          </p:cNvPr>
          <p:cNvSpPr>
            <a:spLocks noGrp="1"/>
          </p:cNvSpPr>
          <p:nvPr>
            <p:ph type="sldNum" sz="quarter" idx="10"/>
          </p:nvPr>
        </p:nvSpPr>
        <p:spPr/>
        <p:txBody>
          <a:bodyPr/>
          <a:lstStyle/>
          <a:p>
            <a:r>
              <a:rPr kumimoji="1" lang="ja-JP" altLang="en-US" dirty="0">
                <a:latin typeface="BIZ UDゴシック" panose="020B0400000000000000" pitchFamily="49" charset="-128"/>
                <a:ea typeface="BIZ UDゴシック" panose="020B0400000000000000" pitchFamily="49" charset="-128"/>
              </a:rPr>
              <a:t>５</a:t>
            </a:r>
            <a:endParaRPr kumimoji="1" lang="en-US" altLang="ja-JP" dirty="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D0567C18-3315-36E1-2A27-E174B59E0920}"/>
              </a:ext>
            </a:extLst>
          </p:cNvPr>
          <p:cNvGraphicFramePr>
            <a:graphicFrameLocks noGrp="1"/>
          </p:cNvGraphicFramePr>
          <p:nvPr>
            <p:extLst>
              <p:ext uri="{D42A27DB-BD31-4B8C-83A1-F6EECF244321}">
                <p14:modId xmlns:p14="http://schemas.microsoft.com/office/powerpoint/2010/main" val="3426097081"/>
              </p:ext>
            </p:extLst>
          </p:nvPr>
        </p:nvGraphicFramePr>
        <p:xfrm>
          <a:off x="9138509" y="1025012"/>
          <a:ext cx="2612211" cy="5513865"/>
        </p:xfrm>
        <a:graphic>
          <a:graphicData uri="http://schemas.openxmlformats.org/drawingml/2006/table">
            <a:tbl>
              <a:tblPr>
                <a:tableStyleId>{5C22544A-7EE6-4342-B048-85BDC9FD1C3A}</a:tableStyleId>
              </a:tblPr>
              <a:tblGrid>
                <a:gridCol w="497565">
                  <a:extLst>
                    <a:ext uri="{9D8B030D-6E8A-4147-A177-3AD203B41FA5}">
                      <a16:colId xmlns:a16="http://schemas.microsoft.com/office/drawing/2014/main" val="2018405821"/>
                    </a:ext>
                  </a:extLst>
                </a:gridCol>
                <a:gridCol w="704882">
                  <a:extLst>
                    <a:ext uri="{9D8B030D-6E8A-4147-A177-3AD203B41FA5}">
                      <a16:colId xmlns:a16="http://schemas.microsoft.com/office/drawing/2014/main" val="4069450276"/>
                    </a:ext>
                  </a:extLst>
                </a:gridCol>
                <a:gridCol w="704882">
                  <a:extLst>
                    <a:ext uri="{9D8B030D-6E8A-4147-A177-3AD203B41FA5}">
                      <a16:colId xmlns:a16="http://schemas.microsoft.com/office/drawing/2014/main" val="2942476812"/>
                    </a:ext>
                  </a:extLst>
                </a:gridCol>
                <a:gridCol w="704882">
                  <a:extLst>
                    <a:ext uri="{9D8B030D-6E8A-4147-A177-3AD203B41FA5}">
                      <a16:colId xmlns:a16="http://schemas.microsoft.com/office/drawing/2014/main" val="371466202"/>
                    </a:ext>
                  </a:extLst>
                </a:gridCol>
              </a:tblGrid>
              <a:tr h="227648">
                <a:tc gridSpan="4">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中心都市：大阪府大阪市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fontAlgn="ctr"/>
                      <a:r>
                        <a:rPr lang="ja-JP" altLang="en-US" sz="800" u="none" strike="noStrike" dirty="0">
                          <a:effectLst/>
                        </a:rPr>
                        <a:t>大阪市</a:t>
                      </a: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5761454"/>
                  </a:ext>
                </a:extLst>
              </a:tr>
              <a:tr h="201289">
                <a:tc gridSpan="4">
                  <a:txBody>
                    <a:bodyPr/>
                    <a:lstStyle/>
                    <a:p>
                      <a:pPr algn="ctr" fontAlgn="ct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郊外市町村</a:t>
                      </a: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509081"/>
                  </a:ext>
                </a:extLst>
              </a:tr>
              <a:tr h="120979">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京都府</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精華町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大阪府</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阪南市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818576"/>
                  </a:ext>
                </a:extLst>
              </a:tr>
              <a:tr h="120979">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大阪府</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堺市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島本町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107347"/>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岸和田市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豊能町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840265"/>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豊中市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忠岡町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260448"/>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池田市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熊取町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447197"/>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吹田市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田尻町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980191"/>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泉大津市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岬町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19066"/>
                  </a:ext>
                </a:extLst>
              </a:tr>
              <a:tr h="123581">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高槻市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太子町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783335"/>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貝塚市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河南町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481515"/>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守口市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千早赤阪村</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44875"/>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枚方市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兵庫県</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尼崎市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131447"/>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茨木市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西宮市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532891"/>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八尾市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芦屋市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115364"/>
                  </a:ext>
                </a:extLst>
              </a:tr>
              <a:tr h="123581">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泉佐野市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伊丹市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429947"/>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富田林市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宝塚市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488504"/>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寝屋川市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川西市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491345"/>
                  </a:ext>
                </a:extLst>
              </a:tr>
              <a:tr h="120979">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　</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河内長野市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猪名川町</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989482"/>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松原市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奈良県</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奈良市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324381"/>
                  </a:ext>
                </a:extLst>
              </a:tr>
              <a:tr h="120979">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　</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大東市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大和高田市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582024"/>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和泉市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大和郡山市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19683"/>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箕面市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橿原市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019652"/>
                  </a:ext>
                </a:extLst>
              </a:tr>
              <a:tr h="120979">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　</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柏原市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生駒市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923491"/>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羽曳野市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香芝市</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6341846"/>
                  </a:ext>
                </a:extLst>
              </a:tr>
              <a:tr h="120979">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　</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門真市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葛城市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345400"/>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摂津市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平群町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166374"/>
                  </a:ext>
                </a:extLst>
              </a:tr>
              <a:tr h="120979">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　</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高石市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三郷町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045356"/>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藤井寺市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斑鳩町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214702"/>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東大阪市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安堵町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783195"/>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泉南市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上牧町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076618"/>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四條畷市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王寺町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33450"/>
                  </a:ext>
                </a:extLst>
              </a:tr>
              <a:tr h="120979">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交野市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広陵町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062951"/>
                  </a:ext>
                </a:extLst>
              </a:tr>
              <a:tr h="123581">
                <a:tc>
                  <a:txBody>
                    <a:bodyPr/>
                    <a:lstStyle/>
                    <a:p>
                      <a:pPr algn="l" fontAlgn="ct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大阪狭山市</a:t>
                      </a: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河合町</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247958"/>
                  </a:ext>
                </a:extLst>
              </a:tr>
            </a:tbl>
          </a:graphicData>
        </a:graphic>
      </p:graphicFrame>
      <p:sp>
        <p:nvSpPr>
          <p:cNvPr id="13" name="テキスト ボックス 12">
            <a:extLst>
              <a:ext uri="{FF2B5EF4-FFF2-40B4-BE49-F238E27FC236}">
                <a16:creationId xmlns:a16="http://schemas.microsoft.com/office/drawing/2014/main" id="{A02B29A0-D8C4-45E5-EACD-8759661F8594}"/>
              </a:ext>
            </a:extLst>
          </p:cNvPr>
          <p:cNvSpPr txBox="1"/>
          <p:nvPr/>
        </p:nvSpPr>
        <p:spPr>
          <a:xfrm>
            <a:off x="9651151" y="644066"/>
            <a:ext cx="1445194" cy="307777"/>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大阪都市圏一覧</a:t>
            </a:r>
            <a:endParaRPr kumimoji="0" lang="ja-JP" altLang="en-US" sz="11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14" name="表 12">
            <a:extLst>
              <a:ext uri="{FF2B5EF4-FFF2-40B4-BE49-F238E27FC236}">
                <a16:creationId xmlns:a16="http://schemas.microsoft.com/office/drawing/2014/main" id="{25D6CB30-8DA6-0575-E60B-9F37767DAAE6}"/>
              </a:ext>
            </a:extLst>
          </p:cNvPr>
          <p:cNvGraphicFramePr>
            <a:graphicFrameLocks noGrp="1"/>
          </p:cNvGraphicFramePr>
          <p:nvPr>
            <p:extLst>
              <p:ext uri="{D42A27DB-BD31-4B8C-83A1-F6EECF244321}">
                <p14:modId xmlns:p14="http://schemas.microsoft.com/office/powerpoint/2010/main" val="2512067351"/>
              </p:ext>
            </p:extLst>
          </p:nvPr>
        </p:nvGraphicFramePr>
        <p:xfrm>
          <a:off x="821633" y="3561629"/>
          <a:ext cx="5364029" cy="2786615"/>
        </p:xfrm>
        <a:graphic>
          <a:graphicData uri="http://schemas.openxmlformats.org/drawingml/2006/table">
            <a:tbl>
              <a:tblPr firstRow="1" bandRow="1">
                <a:tableStyleId>{5C22544A-7EE6-4342-B048-85BDC9FD1C3A}</a:tableStyleId>
              </a:tblPr>
              <a:tblGrid>
                <a:gridCol w="534606">
                  <a:extLst>
                    <a:ext uri="{9D8B030D-6E8A-4147-A177-3AD203B41FA5}">
                      <a16:colId xmlns:a16="http://schemas.microsoft.com/office/drawing/2014/main" val="3469150278"/>
                    </a:ext>
                  </a:extLst>
                </a:gridCol>
                <a:gridCol w="4829423">
                  <a:extLst>
                    <a:ext uri="{9D8B030D-6E8A-4147-A177-3AD203B41FA5}">
                      <a16:colId xmlns:a16="http://schemas.microsoft.com/office/drawing/2014/main" val="331270276"/>
                    </a:ext>
                  </a:extLst>
                </a:gridCol>
              </a:tblGrid>
              <a:tr h="1021759">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中心都市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下記</a:t>
                      </a:r>
                      <a:r>
                        <a:rPr kumimoji="1" lang="en-US" altLang="ja-JP" sz="1200" b="0" dirty="0">
                          <a:solidFill>
                            <a:schemeClr val="tx1"/>
                          </a:solidFill>
                          <a:latin typeface="BIZ UDゴシック" panose="020B0400000000000000" pitchFamily="49" charset="-128"/>
                          <a:ea typeface="BIZ UDゴシック" panose="020B0400000000000000" pitchFamily="49" charset="-128"/>
                        </a:rPr>
                        <a:t>(1)</a:t>
                      </a:r>
                      <a:r>
                        <a:rPr kumimoji="1" lang="ja-JP" altLang="en-US" sz="1200" b="0" dirty="0">
                          <a:solidFill>
                            <a:schemeClr val="tx1"/>
                          </a:solidFill>
                          <a:latin typeface="BIZ UDゴシック" panose="020B0400000000000000" pitchFamily="49" charset="-128"/>
                          <a:ea typeface="BIZ UDゴシック" panose="020B0400000000000000" pitchFamily="49" charset="-128"/>
                        </a:rPr>
                        <a:t>～</a:t>
                      </a:r>
                      <a:r>
                        <a:rPr kumimoji="1" lang="en-US" altLang="ja-JP" sz="1200" b="0" dirty="0">
                          <a:solidFill>
                            <a:schemeClr val="tx1"/>
                          </a:solidFill>
                          <a:latin typeface="BIZ UDゴシック" panose="020B0400000000000000" pitchFamily="49" charset="-128"/>
                          <a:ea typeface="BIZ UDゴシック" panose="020B0400000000000000" pitchFamily="49" charset="-128"/>
                        </a:rPr>
                        <a:t>(3)</a:t>
                      </a:r>
                      <a:r>
                        <a:rPr kumimoji="1" lang="ja-JP" altLang="en-US" sz="1200" b="0" dirty="0">
                          <a:solidFill>
                            <a:schemeClr val="tx1"/>
                          </a:solidFill>
                          <a:latin typeface="BIZ UDゴシック" panose="020B0400000000000000" pitchFamily="49" charset="-128"/>
                          <a:ea typeface="BIZ UDゴシック" panose="020B0400000000000000" pitchFamily="49" charset="-128"/>
                        </a:rPr>
                        <a:t>の順に絞込みをかけて抽出する。</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rPr>
                        <a:t>(1)DID</a:t>
                      </a:r>
                      <a:r>
                        <a:rPr kumimoji="1" lang="ja-JP" altLang="en-US" sz="1200" b="0" dirty="0">
                          <a:solidFill>
                            <a:schemeClr val="tx1"/>
                          </a:solidFill>
                          <a:latin typeface="BIZ UDゴシック" panose="020B0400000000000000" pitchFamily="49" charset="-128"/>
                          <a:ea typeface="BIZ UDゴシック" panose="020B0400000000000000" pitchFamily="49" charset="-128"/>
                        </a:rPr>
                        <a:t>人口１万人以上の市町村を中心都市候補とする。</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200" b="0" dirty="0">
                          <a:solidFill>
                            <a:schemeClr val="tx1"/>
                          </a:solidFill>
                          <a:latin typeface="BIZ UDゴシック" panose="020B0400000000000000" pitchFamily="49" charset="-128"/>
                          <a:ea typeface="BIZ UDゴシック" panose="020B0400000000000000" pitchFamily="49" charset="-128"/>
                        </a:rPr>
                        <a:t>  (2)</a:t>
                      </a:r>
                      <a:r>
                        <a:rPr kumimoji="1" lang="ja-JP" altLang="en-US" sz="1200" b="0" dirty="0">
                          <a:solidFill>
                            <a:schemeClr val="tx1"/>
                          </a:solidFill>
                          <a:latin typeface="BIZ UDゴシック" panose="020B0400000000000000" pitchFamily="49" charset="-128"/>
                          <a:ea typeface="BIZ UDゴシック" panose="020B0400000000000000" pitchFamily="49" charset="-128"/>
                        </a:rPr>
                        <a:t>他市町村の郊外となっている市町村は除外する。</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rPr>
                        <a:t>(3)</a:t>
                      </a:r>
                      <a:r>
                        <a:rPr kumimoji="1" lang="ja-JP" altLang="en-US" sz="1200" b="0" dirty="0">
                          <a:solidFill>
                            <a:schemeClr val="tx1"/>
                          </a:solidFill>
                          <a:latin typeface="BIZ UDゴシック" panose="020B0400000000000000" pitchFamily="49" charset="-128"/>
                          <a:ea typeface="BIZ UDゴシック" panose="020B0400000000000000" pitchFamily="49" charset="-128"/>
                        </a:rPr>
                        <a:t>相互に通勤率が</a:t>
                      </a:r>
                      <a:r>
                        <a:rPr kumimoji="1" lang="en-US" altLang="ja-JP" sz="1200" b="0" dirty="0">
                          <a:solidFill>
                            <a:schemeClr val="tx1"/>
                          </a:solidFill>
                          <a:latin typeface="BIZ UDゴシック" panose="020B0400000000000000" pitchFamily="49" charset="-128"/>
                          <a:ea typeface="BIZ UDゴシック" panose="020B0400000000000000" pitchFamily="49" charset="-128"/>
                        </a:rPr>
                        <a:t>10</a:t>
                      </a:r>
                      <a:r>
                        <a:rPr kumimoji="1" lang="ja-JP" altLang="en-US" sz="1200" b="0" dirty="0">
                          <a:solidFill>
                            <a:schemeClr val="tx1"/>
                          </a:solidFill>
                          <a:latin typeface="BIZ UDゴシック" panose="020B0400000000000000" pitchFamily="49" charset="-128"/>
                          <a:ea typeface="BIZ UDゴシック" panose="020B0400000000000000" pitchFamily="49" charset="-128"/>
                        </a:rPr>
                        <a:t>％以上となっている双方向通勤の場合には、通勤率が大きい方を小さい方の郊外とする。</a:t>
                      </a:r>
                      <a:endParaRPr kumimoji="1" lang="en-US" altLang="ja-JP" sz="7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903736"/>
                  </a:ext>
                </a:extLst>
              </a:tr>
              <a:tr h="1764856">
                <a:tc>
                  <a:txBody>
                    <a:bodyPr/>
                    <a:lstStyle/>
                    <a:p>
                      <a:r>
                        <a:rPr kumimoji="1" lang="ja-JP" altLang="en-US" sz="1200" b="0" kern="1200" dirty="0">
                          <a:solidFill>
                            <a:schemeClr val="tx1"/>
                          </a:solidFill>
                          <a:latin typeface="BIZ UDゴシック" panose="020B0400000000000000" pitchFamily="49" charset="-128"/>
                          <a:ea typeface="BIZ UDゴシック" panose="020B0400000000000000" pitchFamily="49" charset="-128"/>
                        </a:rPr>
                        <a:t>郊外</a:t>
                      </a:r>
                      <a:endParaRPr kumimoji="1" lang="en-US" altLang="ja-JP" sz="1200" b="0" kern="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b="0" kern="1200" dirty="0">
                          <a:solidFill>
                            <a:schemeClr val="tx1"/>
                          </a:solidFill>
                          <a:latin typeface="BIZ UDゴシック" panose="020B0400000000000000" pitchFamily="49" charset="-128"/>
                          <a:ea typeface="BIZ UDゴシック" panose="020B0400000000000000" pitchFamily="49" charset="-128"/>
                        </a:rPr>
                        <a:t>市町村</a:t>
                      </a:r>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中心都市に対して下記</a:t>
                      </a:r>
                      <a:r>
                        <a:rPr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(4)(5)</a:t>
                      </a:r>
                      <a:r>
                        <a:rPr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を満たす都市を「郊外市町村」とする。</a:t>
                      </a:r>
                      <a:endParaRPr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ct val="100000"/>
                        </a:lnSpc>
                      </a:pPr>
                      <a:r>
                        <a:rPr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a:t>
                      </a:r>
                      <a:r>
                        <a:rPr lang="ja-JP" altLang="en-US" sz="12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200" b="0" dirty="0">
                          <a:solidFill>
                            <a:schemeClr val="tx1"/>
                          </a:solidFill>
                          <a:latin typeface="BIZ UDゴシック" panose="020B0400000000000000" pitchFamily="49" charset="-128"/>
                          <a:ea typeface="BIZ UDゴシック" panose="020B0400000000000000" pitchFamily="49" charset="-128"/>
                        </a:rPr>
                        <a:t>中心都市への通勤率が</a:t>
                      </a:r>
                      <a:r>
                        <a:rPr kumimoji="1" lang="en-US" altLang="ja-JP" sz="1200" b="0" dirty="0">
                          <a:solidFill>
                            <a:schemeClr val="tx1"/>
                          </a:solidFill>
                          <a:latin typeface="BIZ UDゴシック" panose="020B0400000000000000" pitchFamily="49" charset="-128"/>
                          <a:ea typeface="BIZ UDゴシック" panose="020B0400000000000000" pitchFamily="49" charset="-128"/>
                        </a:rPr>
                        <a:t>10</a:t>
                      </a:r>
                      <a:r>
                        <a:rPr kumimoji="1" lang="ja-JP" altLang="en-US" sz="1200" b="0" dirty="0">
                          <a:solidFill>
                            <a:schemeClr val="tx1"/>
                          </a:solidFill>
                          <a:latin typeface="BIZ UDゴシック" panose="020B0400000000000000" pitchFamily="49" charset="-128"/>
                          <a:ea typeface="BIZ UDゴシック" panose="020B0400000000000000" pitchFamily="49" charset="-128"/>
                        </a:rPr>
                        <a:t>％以上の市町村をその中心都市の</a:t>
                      </a:r>
                      <a:br>
                        <a:rPr kumimoji="1" lang="en-US" altLang="ja-JP" sz="1200" b="0" dirty="0">
                          <a:solidFill>
                            <a:schemeClr val="tx1"/>
                          </a:solidFill>
                          <a:latin typeface="BIZ UDゴシック" panose="020B0400000000000000" pitchFamily="49" charset="-128"/>
                          <a:ea typeface="BIZ UDゴシック" panose="020B0400000000000000" pitchFamily="49"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rPr>
                        <a:t>　　　郊外市町村とする。</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gn="l">
                        <a:lnSpc>
                          <a:spcPct val="1000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　</a:t>
                      </a:r>
                      <a:r>
                        <a:rPr kumimoji="1" lang="en-US" altLang="ja-JP" sz="1200" b="0" dirty="0">
                          <a:solidFill>
                            <a:schemeClr val="tx1"/>
                          </a:solidFill>
                          <a:latin typeface="BIZ UDゴシック" panose="020B0400000000000000" pitchFamily="49" charset="-128"/>
                          <a:ea typeface="BIZ UDゴシック" panose="020B0400000000000000" pitchFamily="49" charset="-128"/>
                        </a:rPr>
                        <a:t>(5) </a:t>
                      </a:r>
                      <a:r>
                        <a:rPr kumimoji="1" lang="ja-JP" altLang="en-US" sz="1200" b="0" dirty="0">
                          <a:solidFill>
                            <a:schemeClr val="tx1"/>
                          </a:solidFill>
                          <a:latin typeface="BIZ UDゴシック" panose="020B0400000000000000" pitchFamily="49" charset="-128"/>
                          <a:ea typeface="BIZ UDゴシック" panose="020B0400000000000000" pitchFamily="49" charset="-128"/>
                        </a:rPr>
                        <a:t>同じ市町村が複数の中心都市の郊外となる条件を満たす場合</a:t>
                      </a:r>
                      <a:br>
                        <a:rPr kumimoji="1" lang="en-US" altLang="ja-JP" sz="1200" b="0" dirty="0">
                          <a:solidFill>
                            <a:schemeClr val="tx1"/>
                          </a:solidFill>
                          <a:latin typeface="BIZ UDゴシック" panose="020B0400000000000000" pitchFamily="49" charset="-128"/>
                          <a:ea typeface="BIZ UDゴシック" panose="020B0400000000000000" pitchFamily="49"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rPr>
                        <a:t>　　　（＝通勤率が</a:t>
                      </a:r>
                      <a:r>
                        <a:rPr kumimoji="1" lang="en-US" altLang="ja-JP" sz="1200" b="0" dirty="0">
                          <a:solidFill>
                            <a:schemeClr val="tx1"/>
                          </a:solidFill>
                          <a:latin typeface="BIZ UDゴシック" panose="020B0400000000000000" pitchFamily="49" charset="-128"/>
                          <a:ea typeface="BIZ UDゴシック" panose="020B0400000000000000" pitchFamily="49" charset="-128"/>
                        </a:rPr>
                        <a:t>10</a:t>
                      </a:r>
                      <a:r>
                        <a:rPr kumimoji="1" lang="ja-JP" altLang="en-US" sz="1200" b="0" dirty="0">
                          <a:solidFill>
                            <a:schemeClr val="tx1"/>
                          </a:solidFill>
                          <a:latin typeface="BIZ UDゴシック" panose="020B0400000000000000" pitchFamily="49" charset="-128"/>
                          <a:ea typeface="BIZ UDゴシック" panose="020B0400000000000000" pitchFamily="49" charset="-128"/>
                        </a:rPr>
                        <a:t>％を越える中心都市が２つ以上存在する場</a:t>
                      </a:r>
                      <a:br>
                        <a:rPr kumimoji="1" lang="en-US" altLang="ja-JP" sz="1200" b="0" dirty="0">
                          <a:solidFill>
                            <a:schemeClr val="tx1"/>
                          </a:solidFill>
                          <a:latin typeface="BIZ UDゴシック" panose="020B0400000000000000" pitchFamily="49" charset="-128"/>
                          <a:ea typeface="BIZ UDゴシック" panose="020B0400000000000000" pitchFamily="49"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rPr>
                        <a:t>　　　合）には、通勤率が最大の中心都市の郊外とする。 </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gn="l">
                        <a:lnSpc>
                          <a:spcPct val="100000"/>
                        </a:lnSpc>
                      </a:pPr>
                      <a:r>
                        <a:rPr kumimoji="1" lang="ja-JP" altLang="en-US" sz="1200" b="0" dirty="0">
                          <a:solidFill>
                            <a:schemeClr val="tx1"/>
                          </a:solidFill>
                          <a:latin typeface="BIZ UDゴシック" panose="020B0400000000000000" pitchFamily="49" charset="-128"/>
                          <a:ea typeface="BIZ UDゴシック" panose="020B0400000000000000" pitchFamily="49" charset="-128"/>
                        </a:rPr>
                        <a:t>　</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pPr algn="l">
                        <a:lnSpc>
                          <a:spcPct val="100000"/>
                        </a:lnSpc>
                      </a:pPr>
                      <a:r>
                        <a:rPr kumimoji="1" lang="en-US" altLang="ja-JP" sz="1200" b="0" dirty="0">
                          <a:solidFill>
                            <a:schemeClr val="tx1"/>
                          </a:solidFill>
                          <a:latin typeface="BIZ UDゴシック" panose="020B0400000000000000" pitchFamily="49" charset="-128"/>
                          <a:ea typeface="BIZ UDゴシック" panose="020B0400000000000000" pitchFamily="49" charset="-128"/>
                        </a:rPr>
                        <a:t>※ </a:t>
                      </a:r>
                      <a:r>
                        <a:rPr kumimoji="1" lang="ja-JP" altLang="en-US" sz="1200" b="0" dirty="0">
                          <a:solidFill>
                            <a:schemeClr val="tx1"/>
                          </a:solidFill>
                          <a:latin typeface="BIZ UDゴシック" panose="020B0400000000000000" pitchFamily="49" charset="-128"/>
                          <a:ea typeface="BIZ UDゴシック" panose="020B0400000000000000" pitchFamily="49" charset="-128"/>
                        </a:rPr>
                        <a:t>通勤率＝市町村から中心都市への就業者</a:t>
                      </a:r>
                      <a:r>
                        <a:rPr kumimoji="1" lang="en-US" altLang="ja-JP" sz="1200" b="0" dirty="0">
                          <a:solidFill>
                            <a:schemeClr val="tx1"/>
                          </a:solidFill>
                          <a:latin typeface="BIZ UDゴシック" panose="020B0400000000000000" pitchFamily="49" charset="-128"/>
                          <a:ea typeface="BIZ UDゴシック" panose="020B0400000000000000" pitchFamily="49" charset="-128"/>
                        </a:rPr>
                        <a:t>÷</a:t>
                      </a:r>
                      <a:r>
                        <a:rPr kumimoji="1" lang="ja-JP" altLang="en-US" sz="1200" b="0" dirty="0">
                          <a:solidFill>
                            <a:schemeClr val="tx1"/>
                          </a:solidFill>
                          <a:latin typeface="BIZ UDゴシック" panose="020B0400000000000000" pitchFamily="49" charset="-128"/>
                          <a:ea typeface="BIZ UDゴシック" panose="020B0400000000000000" pitchFamily="49" charset="-128"/>
                        </a:rPr>
                        <a:t>当該市町村に常住す</a:t>
                      </a:r>
                      <a:br>
                        <a:rPr kumimoji="1" lang="en-US" altLang="ja-JP" sz="1200" b="0" dirty="0">
                          <a:solidFill>
                            <a:schemeClr val="tx1"/>
                          </a:solidFill>
                          <a:latin typeface="BIZ UDゴシック" panose="020B0400000000000000" pitchFamily="49" charset="-128"/>
                          <a:ea typeface="BIZ UDゴシック" panose="020B0400000000000000" pitchFamily="49" charset="-128"/>
                        </a:rPr>
                      </a:br>
                      <a:r>
                        <a:rPr kumimoji="1" lang="ja-JP" altLang="en-US" sz="1200" b="0" dirty="0">
                          <a:solidFill>
                            <a:schemeClr val="tx1"/>
                          </a:solidFill>
                          <a:latin typeface="BIZ UDゴシック" panose="020B0400000000000000" pitchFamily="49" charset="-128"/>
                          <a:ea typeface="BIZ UDゴシック" panose="020B0400000000000000" pitchFamily="49" charset="-128"/>
                        </a:rPr>
                        <a:t>　 る就業者</a:t>
                      </a:r>
                      <a:r>
                        <a:rPr kumimoji="1" lang="en-US" altLang="ja-JP" sz="1200" b="0" dirty="0">
                          <a:solidFill>
                            <a:schemeClr val="tx1"/>
                          </a:solidFill>
                          <a:latin typeface="BIZ UDゴシック" panose="020B0400000000000000" pitchFamily="49" charset="-128"/>
                          <a:ea typeface="BIZ UDゴシック" panose="020B0400000000000000" pitchFamily="49" charset="-128"/>
                        </a:rPr>
                        <a:t>(</a:t>
                      </a:r>
                      <a:r>
                        <a:rPr kumimoji="1" lang="ja-JP" altLang="en-US" sz="1200" b="0" dirty="0">
                          <a:solidFill>
                            <a:schemeClr val="tx1"/>
                          </a:solidFill>
                          <a:latin typeface="BIZ UDゴシック" panose="020B0400000000000000" pitchFamily="49" charset="-128"/>
                          <a:ea typeface="BIZ UDゴシック" panose="020B0400000000000000" pitchFamily="49" charset="-128"/>
                        </a:rPr>
                        <a:t>但し、就業地不詳は除く</a:t>
                      </a:r>
                      <a:r>
                        <a:rPr kumimoji="1" lang="en-US" altLang="ja-JP" sz="1200" b="0" dirty="0">
                          <a:solidFill>
                            <a:schemeClr val="tx1"/>
                          </a:solidFill>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2147974"/>
                  </a:ext>
                </a:extLst>
              </a:tr>
            </a:tbl>
          </a:graphicData>
        </a:graphic>
      </p:graphicFrame>
      <p:sp>
        <p:nvSpPr>
          <p:cNvPr id="15" name="テキスト ボックス 14">
            <a:extLst>
              <a:ext uri="{FF2B5EF4-FFF2-40B4-BE49-F238E27FC236}">
                <a16:creationId xmlns:a16="http://schemas.microsoft.com/office/drawing/2014/main" id="{3C568F1A-474F-5E88-B49A-CDE99E504D38}"/>
              </a:ext>
            </a:extLst>
          </p:cNvPr>
          <p:cNvSpPr txBox="1"/>
          <p:nvPr/>
        </p:nvSpPr>
        <p:spPr>
          <a:xfrm>
            <a:off x="801133" y="3208328"/>
            <a:ext cx="5406233" cy="307777"/>
          </a:xfrm>
          <a:prstGeom prst="rect">
            <a:avLst/>
          </a:prstGeom>
          <a:solidFill>
            <a:schemeClr val="bg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中心都市及び郊外市町村の考え方</a:t>
            </a:r>
            <a:endParaRPr kumimoji="0" lang="ja-JP" altLang="en-US" sz="11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6" name="グループ化 15">
            <a:extLst>
              <a:ext uri="{FF2B5EF4-FFF2-40B4-BE49-F238E27FC236}">
                <a16:creationId xmlns:a16="http://schemas.microsoft.com/office/drawing/2014/main" id="{971BA19E-6050-3FCF-AAA0-27E97D7AAF6F}"/>
              </a:ext>
            </a:extLst>
          </p:cNvPr>
          <p:cNvGrpSpPr/>
          <p:nvPr/>
        </p:nvGrpSpPr>
        <p:grpSpPr>
          <a:xfrm>
            <a:off x="6255999" y="3208910"/>
            <a:ext cx="2743200" cy="3139334"/>
            <a:chOff x="8617457" y="1005283"/>
            <a:chExt cx="2847712" cy="3218374"/>
          </a:xfrm>
        </p:grpSpPr>
        <p:pic>
          <p:nvPicPr>
            <p:cNvPr id="17" name="図 16">
              <a:extLst>
                <a:ext uri="{FF2B5EF4-FFF2-40B4-BE49-F238E27FC236}">
                  <a16:creationId xmlns:a16="http://schemas.microsoft.com/office/drawing/2014/main" id="{132ACA8E-8DB0-742A-31CE-F245805A5DA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42017" y="1313060"/>
              <a:ext cx="2823152" cy="2910597"/>
            </a:xfrm>
            <a:prstGeom prst="rect">
              <a:avLst/>
            </a:prstGeom>
            <a:ln>
              <a:solidFill>
                <a:schemeClr val="bg1">
                  <a:lumMod val="50000"/>
                </a:schemeClr>
              </a:solidFill>
            </a:ln>
          </p:spPr>
        </p:pic>
        <p:sp>
          <p:nvSpPr>
            <p:cNvPr id="18" name="テキスト ボックス 17">
              <a:extLst>
                <a:ext uri="{FF2B5EF4-FFF2-40B4-BE49-F238E27FC236}">
                  <a16:creationId xmlns:a16="http://schemas.microsoft.com/office/drawing/2014/main" id="{21F4AD37-7408-D450-FA18-AED7D65FC1B9}"/>
                </a:ext>
              </a:extLst>
            </p:cNvPr>
            <p:cNvSpPr txBox="1"/>
            <p:nvPr/>
          </p:nvSpPr>
          <p:spPr>
            <a:xfrm>
              <a:off x="8617457" y="1005283"/>
              <a:ext cx="2847712" cy="315526"/>
            </a:xfrm>
            <a:prstGeom prst="rect">
              <a:avLst/>
            </a:prstGeom>
            <a:solidFill>
              <a:schemeClr val="bg1">
                <a:lumMod val="50000"/>
              </a:schemeClr>
            </a:solidFill>
            <a:ln>
              <a:solidFill>
                <a:schemeClr val="bg1">
                  <a:lumMod val="50000"/>
                </a:schemeClr>
              </a:solidFill>
            </a:ln>
          </p:spPr>
          <p:txBody>
            <a:bodyPr wrap="square" rtlCol="0">
              <a:spAutoFit/>
            </a:bodyPr>
            <a:lstStyle/>
            <a:p>
              <a:pPr algn="ctr">
                <a:buClr>
                  <a:schemeClr val="tx1"/>
                </a:buClr>
              </a:pPr>
              <a:r>
                <a:rPr lang="ja-JP" altLang="en-US" sz="1400" b="1" dirty="0">
                  <a:solidFill>
                    <a:schemeClr val="bg1"/>
                  </a:solidFill>
                  <a:latin typeface="BIZ UDゴシック" panose="020B0400000000000000" pitchFamily="49" charset="-128"/>
                  <a:ea typeface="BIZ UDゴシック" panose="020B0400000000000000" pitchFamily="49" charset="-128"/>
                </a:rPr>
                <a:t>大阪都市圏</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p:txBody>
        </p:sp>
      </p:grpSp>
      <p:sp>
        <p:nvSpPr>
          <p:cNvPr id="9" name="タイトル 8">
            <a:extLst>
              <a:ext uri="{FF2B5EF4-FFF2-40B4-BE49-F238E27FC236}">
                <a16:creationId xmlns:a16="http://schemas.microsoft.com/office/drawing/2014/main" id="{8A258D08-78E5-FC72-16A9-9BF668176B0E}"/>
              </a:ext>
            </a:extLst>
          </p:cNvPr>
          <p:cNvSpPr>
            <a:spLocks noGrp="1"/>
          </p:cNvSpPr>
          <p:nvPr>
            <p:ph type="title"/>
          </p:nvPr>
        </p:nvSpPr>
        <p:spPr/>
        <p:txBody>
          <a:bodyPr/>
          <a:lstStyle/>
          <a:p>
            <a:r>
              <a:rPr lang="ja-JP" altLang="en-US" dirty="0"/>
              <a:t>「自治制度改革」「統治機構改革」の視点から、国へ働きかける「新たな仕組み」のイメージ</a:t>
            </a:r>
          </a:p>
        </p:txBody>
      </p:sp>
      <p:sp>
        <p:nvSpPr>
          <p:cNvPr id="6" name="テキスト ボックス 5">
            <a:extLst>
              <a:ext uri="{FF2B5EF4-FFF2-40B4-BE49-F238E27FC236}">
                <a16:creationId xmlns:a16="http://schemas.microsoft.com/office/drawing/2014/main" id="{AA9429F8-29A7-575D-1B6E-4C53C8BBBEA6}"/>
              </a:ext>
            </a:extLst>
          </p:cNvPr>
          <p:cNvSpPr txBox="1"/>
          <p:nvPr/>
        </p:nvSpPr>
        <p:spPr>
          <a:xfrm>
            <a:off x="7639428" y="6624832"/>
            <a:ext cx="4364498" cy="203261"/>
          </a:xfrm>
          <a:prstGeom prst="rect">
            <a:avLst/>
          </a:prstGeom>
          <a:noFill/>
        </p:spPr>
        <p:txBody>
          <a:bodyPr wrap="square" rtlCol="0">
            <a:spAutoFit/>
          </a:bodyPr>
          <a:lstStyle/>
          <a:p>
            <a:pPr marL="355600" indent="-355600">
              <a:lnSpc>
                <a:spcPts val="1000"/>
              </a:lnSpc>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出典：</a:t>
            </a:r>
            <a:r>
              <a:rPr kumimoji="1" lang="zh-TW" altLang="en-US" sz="800" dirty="0">
                <a:solidFill>
                  <a:prstClr val="black"/>
                </a:solidFill>
                <a:latin typeface="BIZ UDゴシック" panose="020B0400000000000000" pitchFamily="49" charset="-128"/>
                <a:ea typeface="BIZ UDゴシック" panose="020B0400000000000000" pitchFamily="49" charset="-128"/>
              </a:rPr>
              <a:t>金本良嗣、徳岡一幸</a:t>
            </a:r>
            <a:r>
              <a:rPr kumimoji="1" lang="ja-JP" altLang="en-US" sz="800" dirty="0">
                <a:solidFill>
                  <a:prstClr val="black"/>
                </a:solidFill>
                <a:latin typeface="BIZ UDゴシック" panose="020B0400000000000000" pitchFamily="49" charset="-128"/>
                <a:ea typeface="BIZ UDゴシック" panose="020B0400000000000000" pitchFamily="49" charset="-128"/>
              </a:rPr>
              <a:t>「日本の都市圏設定基準」をもとに副首都推進局で作成</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319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D9C7C1C-A0FE-704F-65CC-DB1E8CAAF9C1}"/>
              </a:ext>
            </a:extLst>
          </p:cNvPr>
          <p:cNvSpPr>
            <a:spLocks noGrp="1"/>
          </p:cNvSpPr>
          <p:nvPr>
            <p:ph type="sldNum" sz="quarter" idx="12"/>
          </p:nvPr>
        </p:nvSpPr>
        <p:spPr>
          <a:xfrm>
            <a:off x="9426526" y="6356353"/>
            <a:ext cx="2743200" cy="365125"/>
          </a:xfrm>
        </p:spPr>
        <p:txBody>
          <a:bodyPr/>
          <a:lstStyle/>
          <a:p>
            <a:fld id="{D687FDCD-7579-4A71-8560-AB57563AEE7A}" type="slidenum">
              <a:rPr kumimoji="1" lang="ja-JP" altLang="en-US" smtClean="0"/>
              <a:pPr/>
              <a:t>6</a:t>
            </a:fld>
            <a:endParaRPr kumimoji="1" lang="ja-JP" altLang="en-US" dirty="0"/>
          </a:p>
        </p:txBody>
      </p:sp>
      <p:grpSp>
        <p:nvGrpSpPr>
          <p:cNvPr id="4" name="グループ化 3">
            <a:extLst>
              <a:ext uri="{FF2B5EF4-FFF2-40B4-BE49-F238E27FC236}">
                <a16:creationId xmlns:a16="http://schemas.microsoft.com/office/drawing/2014/main" id="{20D8BCE1-03EF-A72E-2A6C-75C580564AEF}"/>
              </a:ext>
            </a:extLst>
          </p:cNvPr>
          <p:cNvGrpSpPr/>
          <p:nvPr/>
        </p:nvGrpSpPr>
        <p:grpSpPr>
          <a:xfrm>
            <a:off x="486537" y="809286"/>
            <a:ext cx="11172902" cy="3279929"/>
            <a:chOff x="486537" y="1604647"/>
            <a:chExt cx="11172902" cy="3279929"/>
          </a:xfrm>
        </p:grpSpPr>
        <p:sp>
          <p:nvSpPr>
            <p:cNvPr id="6" name="テキスト ボックス 5">
              <a:extLst>
                <a:ext uri="{FF2B5EF4-FFF2-40B4-BE49-F238E27FC236}">
                  <a16:creationId xmlns:a16="http://schemas.microsoft.com/office/drawing/2014/main" id="{D61A551A-526D-D312-FC42-3BC422F05F14}"/>
                </a:ext>
              </a:extLst>
            </p:cNvPr>
            <p:cNvSpPr txBox="1"/>
            <p:nvPr/>
          </p:nvSpPr>
          <p:spPr>
            <a:xfrm>
              <a:off x="889290" y="2114522"/>
              <a:ext cx="10770149" cy="2770054"/>
            </a:xfrm>
            <a:prstGeom prst="rect">
              <a:avLst/>
            </a:prstGeom>
            <a:noFill/>
            <a:ln>
              <a:noFill/>
            </a:ln>
          </p:spPr>
          <p:txBody>
            <a:bodyPr wrap="square" rtlCol="0">
              <a:spAutoFit/>
            </a:bodyPr>
            <a:lstStyle/>
            <a:p>
              <a:pPr marL="285750" indent="-285750">
                <a:lnSpc>
                  <a:spcPts val="2200"/>
                </a:lnSpc>
                <a:spcBef>
                  <a:spcPts val="1800"/>
                </a:spcBef>
                <a:buFont typeface="BIZ UDゴシック" panose="020B0400000000000000" pitchFamily="49" charset="-128"/>
                <a:buChar char="○"/>
              </a:pPr>
              <a:r>
                <a:rPr lang="ja-JP" altLang="en-US" sz="1600" dirty="0">
                  <a:solidFill>
                    <a:prstClr val="black"/>
                  </a:solidFill>
                  <a:latin typeface="BIZ UDゴシック" panose="020B0400000000000000" pitchFamily="49" charset="-128"/>
                  <a:ea typeface="BIZ UDゴシック" panose="020B0400000000000000" pitchFamily="49" charset="-128"/>
                </a:rPr>
                <a:t>「複数の都市が日本の成長をけん引する新たな国の形」をめざす一方で、現在の行政体制は、</a:t>
              </a:r>
              <a:r>
                <a:rPr lang="ja-JP" altLang="en-US" sz="1600" dirty="0">
                  <a:solidFill>
                    <a:prstClr val="black"/>
                  </a:solidFill>
                  <a:latin typeface="Meiryo UI"/>
                  <a:ea typeface="BIZ UDゴシック" panose="020B0400000000000000" pitchFamily="49" charset="-128"/>
                </a:rPr>
                <a:t>府県域を越えて拡がっている</a:t>
              </a:r>
              <a:r>
                <a:rPr lang="ja-JP" altLang="en-US" sz="1600" dirty="0">
                  <a:solidFill>
                    <a:prstClr val="black"/>
                  </a:solidFill>
                  <a:latin typeface="BIZ UDゴシック" panose="020B0400000000000000" pitchFamily="49" charset="-128"/>
                  <a:ea typeface="BIZ UDゴシック" panose="020B0400000000000000" pitchFamily="49" charset="-128"/>
                </a:rPr>
                <a:t>経済圏（都市圏）域を、一体的・機動的にマネジメントするための最適な形とはなっていないのではないか。</a:t>
              </a:r>
              <a:endParaRPr lang="en-US" altLang="ja-JP" sz="1600"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2200"/>
                </a:lnSpc>
                <a:spcBef>
                  <a:spcPts val="1800"/>
                </a:spcBef>
                <a:buFont typeface="BIZ UDゴシック" panose="020B0400000000000000" pitchFamily="49" charset="-128"/>
                <a:buChar char="○"/>
              </a:pPr>
              <a:r>
                <a:rPr lang="ja-JP" altLang="en-US" sz="1600" dirty="0">
                  <a:solidFill>
                    <a:prstClr val="black"/>
                  </a:solidFill>
                  <a:latin typeface="BIZ UDゴシック" panose="020B0400000000000000" pitchFamily="49" charset="-128"/>
                  <a:ea typeface="BIZ UDゴシック" panose="020B0400000000000000" pitchFamily="49" charset="-128"/>
                </a:rPr>
                <a:t>例えば、府県域を越える大阪都市圏全体において、「人流・物流の円滑化や、利用者の快適性を向上させるため、圏域全体の公共交通網の充実等に取り組む。」といった政策を、現行の行政体制のまま、圏域全体で一体的・機動的に進めるのは容易ではない、と思われる。</a:t>
              </a:r>
              <a:endParaRPr lang="en-US" altLang="ja-JP" sz="1600"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2200"/>
                </a:lnSpc>
                <a:spcBef>
                  <a:spcPts val="1800"/>
                </a:spcBef>
                <a:buFont typeface="BIZ UDゴシック" panose="020B0400000000000000" pitchFamily="49" charset="-128"/>
                <a:buChar char="○"/>
              </a:pPr>
              <a:r>
                <a:rPr lang="ja-JP" altLang="en-US" sz="1600" dirty="0">
                  <a:solidFill>
                    <a:prstClr val="black"/>
                  </a:solidFill>
                  <a:latin typeface="BIZ UDゴシック" panose="020B0400000000000000" pitchFamily="49" charset="-128"/>
                  <a:ea typeface="BIZ UDゴシック" panose="020B0400000000000000" pitchFamily="49" charset="-128"/>
                </a:rPr>
                <a:t>そこで、副首都化に向け、</a:t>
              </a:r>
              <a:r>
                <a:rPr lang="ja-JP" altLang="en-US" sz="1600" b="1" u="sng" dirty="0">
                  <a:solidFill>
                    <a:prstClr val="black"/>
                  </a:solidFill>
                  <a:latin typeface="BIZ UDゴシック" panose="020B0400000000000000" pitchFamily="49" charset="-128"/>
                  <a:ea typeface="BIZ UDゴシック" panose="020B0400000000000000" pitchFamily="49" charset="-128"/>
                </a:rPr>
                <a:t>圏域全体で一体的・機動的に政策を進めることができる新たな行政体制の仕組みを、</a:t>
              </a:r>
              <a:r>
                <a:rPr kumimoji="1" lang="ja-JP" altLang="en-US" sz="1600" dirty="0">
                  <a:latin typeface="BIZ UDゴシック" panose="020B0400000000000000" pitchFamily="49" charset="-128"/>
                  <a:ea typeface="BIZ UDゴシック" panose="020B0400000000000000" pitchFamily="49" charset="-128"/>
                </a:rPr>
                <a:t>国に働きかけていくことも考えられるのではないか。</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31A172FB-7B01-FB43-5210-90FB64445C4C}"/>
                </a:ext>
              </a:extLst>
            </p:cNvPr>
            <p:cNvSpPr txBox="1"/>
            <p:nvPr/>
          </p:nvSpPr>
          <p:spPr>
            <a:xfrm>
              <a:off x="486537" y="1604647"/>
              <a:ext cx="7699519" cy="323165"/>
            </a:xfrm>
            <a:prstGeom prst="rect">
              <a:avLst/>
            </a:prstGeom>
            <a:noFill/>
          </p:spPr>
          <p:txBody>
            <a:bodyPr wrap="square" rtlCol="0">
              <a:spAutoFit/>
            </a:bodyPr>
            <a:lstStyle/>
            <a:p>
              <a:pPr marL="187325" indent="-187325">
                <a:lnSpc>
                  <a:spcPts val="1800"/>
                </a:lnSpc>
              </a:pPr>
              <a:r>
                <a:rPr kumimoji="1" lang="ja-JP" altLang="en-US" sz="2000" b="1" dirty="0">
                  <a:latin typeface="BIZ UDゴシック" panose="020B0400000000000000" pitchFamily="49" charset="-128"/>
                  <a:ea typeface="BIZ UDゴシック" panose="020B0400000000000000" pitchFamily="49" charset="-128"/>
                </a:rPr>
                <a:t>（国へ働きかける「新たな仕組み」のイメージ</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たたき台</a:t>
              </a:r>
              <a:r>
                <a:rPr kumimoji="1" lang="en-US" altLang="ja-JP" sz="1600" b="1" dirty="0">
                  <a:latin typeface="BIZ UDゴシック" panose="020B0400000000000000" pitchFamily="49" charset="-128"/>
                  <a:ea typeface="BIZ UDゴシック" panose="020B0400000000000000" pitchFamily="49" charset="-128"/>
                </a:rPr>
                <a:t>》</a:t>
              </a:r>
              <a:r>
                <a:rPr kumimoji="1" lang="ja-JP" altLang="en-US" sz="1600" b="1" dirty="0">
                  <a:latin typeface="BIZ UDゴシック" panose="020B0400000000000000" pitchFamily="49" charset="-128"/>
                  <a:ea typeface="BIZ UDゴシック" panose="020B0400000000000000" pitchFamily="49" charset="-128"/>
                </a:rPr>
                <a:t>）</a:t>
              </a:r>
              <a:endParaRPr kumimoji="1" lang="en-US" altLang="ja-JP" sz="2000" b="1" dirty="0">
                <a:latin typeface="BIZ UDゴシック" panose="020B0400000000000000" pitchFamily="49" charset="-128"/>
                <a:ea typeface="BIZ UDゴシック" panose="020B0400000000000000" pitchFamily="49" charset="-128"/>
              </a:endParaRPr>
            </a:p>
          </p:txBody>
        </p:sp>
      </p:grpSp>
      <p:sp>
        <p:nvSpPr>
          <p:cNvPr id="3" name="テキスト ボックス 2">
            <a:extLst>
              <a:ext uri="{FF2B5EF4-FFF2-40B4-BE49-F238E27FC236}">
                <a16:creationId xmlns:a16="http://schemas.microsoft.com/office/drawing/2014/main" id="{5B2B5B46-9266-114F-7C83-639FBDA024C8}"/>
              </a:ext>
            </a:extLst>
          </p:cNvPr>
          <p:cNvSpPr txBox="1"/>
          <p:nvPr/>
        </p:nvSpPr>
        <p:spPr>
          <a:xfrm>
            <a:off x="630700" y="5583922"/>
            <a:ext cx="11176987" cy="1190629"/>
          </a:xfrm>
          <a:prstGeom prst="rect">
            <a:avLst/>
          </a:prstGeom>
          <a:noFill/>
          <a:ln w="41275">
            <a:solidFill>
              <a:schemeClr val="bg1">
                <a:lumMod val="75000"/>
              </a:schemeClr>
            </a:solidFill>
          </a:ln>
        </p:spPr>
        <p:txBody>
          <a:bodyPr wrap="square" tIns="72000" bIns="72000" rtlCol="0">
            <a:spAutoFit/>
          </a:bodyPr>
          <a:lstStyle/>
          <a:p>
            <a:pPr marL="342900" indent="-342900">
              <a:lnSpc>
                <a:spcPct val="150000"/>
              </a:lnSpc>
              <a:buFont typeface="+mj-ea"/>
              <a:buAutoNum type="circleNumDbPlain"/>
            </a:pPr>
            <a:r>
              <a:rPr kumimoji="1" lang="ja-JP" altLang="en-US" sz="1600" b="1" dirty="0">
                <a:latin typeface="BIZ UDゴシック" panose="020B0400000000000000" pitchFamily="49" charset="-128"/>
                <a:ea typeface="BIZ UDゴシック" panose="020B0400000000000000" pitchFamily="49" charset="-128"/>
              </a:rPr>
              <a:t>イギリスの「合同行政機構」等を参考に、自治体、民間、国の機関が、新たに法で定める独立した組織を設置し、この組織が一体的・機動的に圏域マネジメントを行う仕組みの案</a:t>
            </a:r>
            <a:endParaRPr kumimoji="1" lang="en-US" altLang="ja-JP" sz="1600" b="1" dirty="0">
              <a:latin typeface="BIZ UDゴシック" panose="020B0400000000000000" pitchFamily="49" charset="-128"/>
              <a:ea typeface="BIZ UDゴシック" panose="020B0400000000000000" pitchFamily="49" charset="-128"/>
            </a:endParaRPr>
          </a:p>
          <a:p>
            <a:pPr marL="342900" indent="-342900">
              <a:lnSpc>
                <a:spcPct val="150000"/>
              </a:lnSpc>
              <a:buFont typeface="+mj-ea"/>
              <a:buAutoNum type="circleNumDbPlain"/>
            </a:pPr>
            <a:r>
              <a:rPr kumimoji="1" lang="ja-JP" altLang="en-US" sz="1600" b="1" dirty="0">
                <a:latin typeface="BIZ UDゴシック" panose="020B0400000000000000" pitchFamily="49" charset="-128"/>
                <a:ea typeface="BIZ UDゴシック" panose="020B0400000000000000" pitchFamily="49" charset="-128"/>
              </a:rPr>
              <a:t>「連携中枢都市圏構想」を参考に、中核を担う自治体のもとで、関係自治体が柔軟かつ緩やかに連携する仕組みの案</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A906F002-AD2C-7AD4-4EB1-A5D773EDC439}"/>
              </a:ext>
            </a:extLst>
          </p:cNvPr>
          <p:cNvSpPr txBox="1"/>
          <p:nvPr/>
        </p:nvSpPr>
        <p:spPr>
          <a:xfrm>
            <a:off x="941387" y="5019862"/>
            <a:ext cx="10309222" cy="411257"/>
          </a:xfrm>
          <a:prstGeom prst="rect">
            <a:avLst/>
          </a:prstGeom>
          <a:solidFill>
            <a:schemeClr val="bg1">
              <a:lumMod val="85000"/>
            </a:schemeClr>
          </a:solidFill>
        </p:spPr>
        <p:txBody>
          <a:bodyPr wrap="square" tIns="36000" bIns="36000" rtlCol="0">
            <a:spAutoFit/>
          </a:bodyPr>
          <a:lstStyle/>
          <a:p>
            <a:pPr marL="266700" marR="0" lvl="0" indent="-266700" algn="l" defTabSz="457200" rtl="0" eaLnBrk="1" fontAlgn="auto" latinLnBrk="0" hangingPunct="1">
              <a:spcBef>
                <a:spcPts val="0"/>
              </a:spcBef>
              <a:spcAft>
                <a:spcPts val="0"/>
              </a:spcAft>
              <a:buClrTx/>
              <a:buSzTx/>
              <a:buFontTx/>
              <a:buNone/>
              <a:tabLst/>
              <a:defRPr/>
            </a:pPr>
            <a:r>
              <a:rPr kumimoji="1" lang="en-US" altLang="ja-JP" sz="1100" b="0" i="0" u="none" strike="noStrike" kern="1200" cap="none"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以下は、議論用のたたき台として提示するもの。本意見交換会事務局（副首都推進局）のアイデアレベルの内容であり、大阪府市はもとより関係機関との調整を経たものではない。今後国への働きかけに際しては、</a:t>
            </a:r>
            <a:r>
              <a:rPr kumimoji="1" lang="ja-JP" altLang="en-US" sz="1100" dirty="0">
                <a:solidFill>
                  <a:prstClr val="black"/>
                </a:solidFill>
                <a:latin typeface="BIZ UDゴシック" panose="020B0400000000000000" pitchFamily="49" charset="-128"/>
                <a:ea typeface="BIZ UDゴシック" panose="020B0400000000000000" pitchFamily="49" charset="-128"/>
              </a:rPr>
              <a:t>法的観点からの精査、大阪で適用しうる事例検証等を行う。</a:t>
            </a:r>
            <a:endParaRPr kumimoji="1" lang="en-US" altLang="ja-JP" sz="1100" b="0" i="0" u="none" strike="noStrike" kern="1200" cap="none"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二等辺三角形 7">
            <a:extLst>
              <a:ext uri="{FF2B5EF4-FFF2-40B4-BE49-F238E27FC236}">
                <a16:creationId xmlns:a16="http://schemas.microsoft.com/office/drawing/2014/main" id="{58073E95-1FD5-F887-E666-A0C417312855}"/>
              </a:ext>
            </a:extLst>
          </p:cNvPr>
          <p:cNvSpPr/>
          <p:nvPr/>
        </p:nvSpPr>
        <p:spPr>
          <a:xfrm flipV="1">
            <a:off x="4643118" y="4382460"/>
            <a:ext cx="2905760" cy="3231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816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2073E34-086F-EA08-278A-AE5541FE5DB9}"/>
              </a:ext>
            </a:extLst>
          </p:cNvPr>
          <p:cNvGraphicFramePr>
            <a:graphicFrameLocks noGrp="1"/>
          </p:cNvGraphicFramePr>
          <p:nvPr>
            <p:extLst>
              <p:ext uri="{D42A27DB-BD31-4B8C-83A1-F6EECF244321}">
                <p14:modId xmlns:p14="http://schemas.microsoft.com/office/powerpoint/2010/main" val="4030080860"/>
              </p:ext>
            </p:extLst>
          </p:nvPr>
        </p:nvGraphicFramePr>
        <p:xfrm>
          <a:off x="745588" y="1748053"/>
          <a:ext cx="11111195" cy="5044615"/>
        </p:xfrm>
        <a:graphic>
          <a:graphicData uri="http://schemas.openxmlformats.org/drawingml/2006/table">
            <a:tbl>
              <a:tblPr firstRow="1" bandRow="1">
                <a:tableStyleId>{5940675A-B579-460E-94D1-54222C63F5DA}</a:tableStyleId>
              </a:tblPr>
              <a:tblGrid>
                <a:gridCol w="403682">
                  <a:extLst>
                    <a:ext uri="{9D8B030D-6E8A-4147-A177-3AD203B41FA5}">
                      <a16:colId xmlns:a16="http://schemas.microsoft.com/office/drawing/2014/main" val="2895135371"/>
                    </a:ext>
                  </a:extLst>
                </a:gridCol>
                <a:gridCol w="10707513">
                  <a:extLst>
                    <a:ext uri="{9D8B030D-6E8A-4147-A177-3AD203B41FA5}">
                      <a16:colId xmlns:a16="http://schemas.microsoft.com/office/drawing/2014/main" val="1057802012"/>
                    </a:ext>
                  </a:extLst>
                </a:gridCol>
              </a:tblGrid>
              <a:tr h="411865">
                <a:tc gridSpan="2">
                  <a:txBody>
                    <a:bodyPr/>
                    <a:lstStyle/>
                    <a:p>
                      <a:pPr>
                        <a:lnSpc>
                          <a:spcPts val="1900"/>
                        </a:lnSpc>
                        <a:spcBef>
                          <a:spcPts val="600"/>
                        </a:spcBef>
                      </a:pPr>
                      <a:r>
                        <a:rPr kumimoji="1" lang="ja-JP" altLang="en-US" sz="1800" b="1" u="none" dirty="0">
                          <a:solidFill>
                            <a:srgbClr val="0070C0"/>
                          </a:solidFill>
                          <a:latin typeface="BIZ UDゴシック" panose="020B0400000000000000" pitchFamily="49" charset="-128"/>
                          <a:ea typeface="BIZ UDゴシック" panose="020B0400000000000000" pitchFamily="49" charset="-128"/>
                        </a:rPr>
                        <a:t>合同行政機構の概要</a:t>
                      </a:r>
                      <a:r>
                        <a:rPr kumimoji="1" lang="ja-JP" altLang="en-US" sz="1600" b="1" u="none" dirty="0">
                          <a:solidFill>
                            <a:srgbClr val="0070C0"/>
                          </a:solidFill>
                          <a:latin typeface="BIZ UDゴシック" panose="020B0400000000000000" pitchFamily="49" charset="-128"/>
                          <a:ea typeface="BIZ UDゴシック" panose="020B0400000000000000" pitchFamily="49" charset="-128"/>
                        </a:rPr>
                        <a:t>（下線部は、現行の「広域連合」制度と異なる点）</a:t>
                      </a:r>
                      <a:endParaRPr kumimoji="1" lang="ja-JP" altLang="en-US" sz="1800" b="1" u="none" dirty="0">
                        <a:solidFill>
                          <a:srgbClr val="0070C0"/>
                        </a:solidFill>
                        <a:latin typeface="BIZ UDゴシック" panose="020B0400000000000000" pitchFamily="49" charset="-128"/>
                        <a:ea typeface="BIZ UDゴシック" panose="020B0400000000000000" pitchFamily="49" charset="-128"/>
                      </a:endParaRPr>
                    </a:p>
                  </a:txBody>
                  <a:tcPr marT="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34996039"/>
                  </a:ext>
                </a:extLst>
              </a:tr>
              <a:tr h="632558">
                <a:tc>
                  <a:txBody>
                    <a:bodyPr/>
                    <a:lstStyle/>
                    <a:p>
                      <a:pPr>
                        <a:lnSpc>
                          <a:spcPts val="1900"/>
                        </a:lnSpc>
                        <a:spcBef>
                          <a:spcPts val="600"/>
                        </a:spcBef>
                      </a:pPr>
                      <a:r>
                        <a:rPr kumimoji="1" lang="ja-JP" altLang="en-US" sz="1100" b="0" u="none" dirty="0">
                          <a:solidFill>
                            <a:schemeClr val="tx1"/>
                          </a:solidFill>
                          <a:latin typeface="BIZ UDゴシック" panose="020B0400000000000000" pitchFamily="49" charset="-128"/>
                          <a:ea typeface="BIZ UDゴシック" panose="020B0400000000000000" pitchFamily="49" charset="-128"/>
                        </a:rPr>
                        <a:t>組織・区域</a:t>
                      </a:r>
                    </a:p>
                  </a:txBody>
                  <a:tcPr marL="0" marR="0" marT="36000" marB="36000" vert="eaVert"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u="none" dirty="0">
                          <a:latin typeface="BIZ UDゴシック" panose="020B0400000000000000" pitchFamily="49" charset="-128"/>
                          <a:ea typeface="BIZ UDゴシック" panose="020B0400000000000000" pitchFamily="49" charset="-128"/>
                        </a:rPr>
                        <a:t>圏域内の自治体</a:t>
                      </a:r>
                      <a:r>
                        <a:rPr lang="ja-JP" altLang="en-US" sz="1600" b="1" u="sng" dirty="0">
                          <a:latin typeface="BIZ UDゴシック" panose="020B0400000000000000" pitchFamily="49" charset="-128"/>
                          <a:ea typeface="BIZ UDゴシック" panose="020B0400000000000000" pitchFamily="49" charset="-128"/>
                        </a:rPr>
                        <a:t>に加え、民間、大学等により組織</a:t>
                      </a:r>
                      <a:r>
                        <a:rPr lang="ja-JP" altLang="en-US" sz="1600" u="none" dirty="0">
                          <a:latin typeface="BIZ UDゴシック" panose="020B0400000000000000" pitchFamily="49" charset="-128"/>
                          <a:ea typeface="BIZ UDゴシック" panose="020B0400000000000000" pitchFamily="49" charset="-128"/>
                        </a:rPr>
                        <a:t>（以下、「構成団体」という）。</a:t>
                      </a:r>
                      <a:endParaRPr lang="en-US" altLang="ja-JP" sz="1600" u="none"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合同行政機構は法人とする。</a:t>
                      </a:r>
                      <a:endParaRPr lang="en-US" altLang="ja-JP" sz="1600" b="1" u="sng"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u="none" dirty="0">
                          <a:latin typeface="BIZ UDゴシック" panose="020B0400000000000000" pitchFamily="49" charset="-128"/>
                          <a:ea typeface="BIZ UDゴシック" panose="020B0400000000000000" pitchFamily="49" charset="-128"/>
                        </a:rPr>
                        <a:t>区域は、構成自治体の区域。</a:t>
                      </a:r>
                      <a:endParaRPr lang="en-US" altLang="ja-JP" sz="1600" u="none"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構成団体は、長に予告することにより脱退可能。</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525589"/>
                  </a:ext>
                </a:extLst>
              </a:tr>
              <a:tr h="435236">
                <a:tc>
                  <a:txBody>
                    <a:bodyPr/>
                    <a:lstStyle/>
                    <a:p>
                      <a:pPr>
                        <a:lnSpc>
                          <a:spcPts val="1900"/>
                        </a:lnSpc>
                        <a:spcBef>
                          <a:spcPts val="600"/>
                        </a:spcBef>
                      </a:pPr>
                      <a:r>
                        <a:rPr kumimoji="1" lang="ja-JP" altLang="en-US" sz="1100" b="0" u="none" dirty="0">
                          <a:solidFill>
                            <a:schemeClr val="tx1"/>
                          </a:solidFill>
                          <a:latin typeface="BIZ UDゴシック" panose="020B0400000000000000" pitchFamily="49" charset="-128"/>
                          <a:ea typeface="BIZ UDゴシック" panose="020B0400000000000000" pitchFamily="49" charset="-128"/>
                        </a:rPr>
                        <a:t>意思決定</a:t>
                      </a:r>
                    </a:p>
                  </a:txBody>
                  <a:tcPr marL="0" marR="0" marT="36000" marB="36000" vert="eaVert"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b="1" u="sng" dirty="0">
                          <a:latin typeface="BIZ UDゴシック" panose="020B0400000000000000" pitchFamily="49" charset="-128"/>
                          <a:ea typeface="BIZ UDゴシック" panose="020B0400000000000000" pitchFamily="49" charset="-128"/>
                        </a:rPr>
                        <a:t>意思決定機関として、合同行政機構の長及び理事により構成する「理事会」</a:t>
                      </a:r>
                      <a:r>
                        <a:rPr lang="ja-JP" altLang="en-US" sz="1600" b="0" u="none" dirty="0">
                          <a:latin typeface="BIZ UDゴシック" panose="020B0400000000000000" pitchFamily="49" charset="-128"/>
                          <a:ea typeface="BIZ UDゴシック" panose="020B0400000000000000" pitchFamily="49" charset="-128"/>
                        </a:rPr>
                        <a:t>を置く。</a:t>
                      </a:r>
                      <a:endParaRPr lang="en-US" altLang="ja-JP" sz="1600" b="0" u="none"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b="0" u="none" dirty="0">
                          <a:latin typeface="BIZ UDゴシック" panose="020B0400000000000000" pitchFamily="49" charset="-128"/>
                          <a:ea typeface="BIZ UDゴシック" panose="020B0400000000000000" pitchFamily="49" charset="-128"/>
                        </a:rPr>
                        <a:t>理事</a:t>
                      </a:r>
                      <a:r>
                        <a:rPr lang="ja-JP" altLang="en-US" sz="1600" u="none" dirty="0">
                          <a:latin typeface="BIZ UDゴシック" panose="020B0400000000000000" pitchFamily="49" charset="-128"/>
                          <a:ea typeface="BIZ UDゴシック" panose="020B0400000000000000" pitchFamily="49" charset="-128"/>
                        </a:rPr>
                        <a:t>は、</a:t>
                      </a:r>
                      <a:r>
                        <a:rPr lang="ja-JP" altLang="en-US" sz="1600" b="1" u="sng" dirty="0">
                          <a:latin typeface="BIZ UDゴシック" panose="020B0400000000000000" pitchFamily="49" charset="-128"/>
                          <a:ea typeface="BIZ UDゴシック" panose="020B0400000000000000" pitchFamily="49" charset="-128"/>
                        </a:rPr>
                        <a:t>構成団体の代表者が就く</a:t>
                      </a:r>
                      <a:r>
                        <a:rPr lang="ja-JP" altLang="en-US" sz="1600" b="1" u="none" dirty="0">
                          <a:latin typeface="BIZ UDゴシック" panose="020B0400000000000000" pitchFamily="49" charset="-128"/>
                          <a:ea typeface="BIZ UDゴシック" panose="020B0400000000000000" pitchFamily="49" charset="-128"/>
                        </a:rPr>
                        <a:t>。</a:t>
                      </a:r>
                      <a:endParaRPr lang="en-US" altLang="ja-JP" sz="1600" b="1" u="none" dirty="0">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56256"/>
                  </a:ext>
                </a:extLst>
              </a:tr>
              <a:tr h="156081">
                <a:tc>
                  <a:txBody>
                    <a:bodyPr/>
                    <a:lstStyle/>
                    <a:p>
                      <a:pPr>
                        <a:lnSpc>
                          <a:spcPts val="1900"/>
                        </a:lnSpc>
                        <a:spcBef>
                          <a:spcPts val="600"/>
                        </a:spcBef>
                      </a:pPr>
                      <a:r>
                        <a:rPr kumimoji="1" lang="ja-JP" altLang="en-US" sz="1000" b="0" u="none" dirty="0">
                          <a:solidFill>
                            <a:schemeClr val="tx1"/>
                          </a:solidFill>
                          <a:latin typeface="BIZ UDゴシック" panose="020B0400000000000000" pitchFamily="49" charset="-128"/>
                          <a:ea typeface="BIZ UDゴシック" panose="020B0400000000000000" pitchFamily="49" charset="-128"/>
                        </a:rPr>
                        <a:t>執行機関</a:t>
                      </a:r>
                    </a:p>
                  </a:txBody>
                  <a:tcPr marL="0" marR="0" marT="36000" marB="36000" vert="eaVert"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u="none" dirty="0">
                          <a:latin typeface="BIZ UDゴシック" panose="020B0400000000000000" pitchFamily="49" charset="-128"/>
                          <a:ea typeface="BIZ UDゴシック" panose="020B0400000000000000" pitchFamily="49" charset="-128"/>
                        </a:rPr>
                        <a:t>合同行政機構の長は、直接公選、又は</a:t>
                      </a:r>
                      <a:r>
                        <a:rPr lang="ja-JP" altLang="en-US" sz="1600" b="0" u="none" dirty="0">
                          <a:latin typeface="BIZ UDゴシック" panose="020B0400000000000000" pitchFamily="49" charset="-128"/>
                          <a:ea typeface="BIZ UDゴシック" panose="020B0400000000000000" pitchFamily="49" charset="-128"/>
                        </a:rPr>
                        <a:t>理事</a:t>
                      </a:r>
                      <a:r>
                        <a:rPr lang="ja-JP" altLang="en-US" sz="1600" u="none" dirty="0">
                          <a:latin typeface="BIZ UDゴシック" panose="020B0400000000000000" pitchFamily="49" charset="-128"/>
                          <a:ea typeface="BIZ UDゴシック" panose="020B0400000000000000" pitchFamily="49" charset="-128"/>
                        </a:rPr>
                        <a:t>による互選。</a:t>
                      </a:r>
                      <a:endParaRPr lang="en-US" altLang="ja-JP" sz="1600" u="none"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u="none" dirty="0">
                          <a:latin typeface="BIZ UDゴシック" panose="020B0400000000000000" pitchFamily="49" charset="-128"/>
                          <a:ea typeface="BIZ UDゴシック" panose="020B0400000000000000" pitchFamily="49" charset="-128"/>
                        </a:rPr>
                        <a:t>事務局を置く。</a:t>
                      </a:r>
                      <a:endParaRPr lang="en-US" altLang="ja-JP" sz="1600" u="none" dirty="0">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9042248"/>
                  </a:ext>
                </a:extLst>
              </a:tr>
              <a:tr h="599906">
                <a:tc>
                  <a:txBody>
                    <a:bodyPr/>
                    <a:lstStyle/>
                    <a:p>
                      <a:pPr>
                        <a:lnSpc>
                          <a:spcPts val="1900"/>
                        </a:lnSpc>
                        <a:spcBef>
                          <a:spcPts val="600"/>
                        </a:spcBef>
                      </a:pPr>
                      <a:r>
                        <a:rPr kumimoji="1" lang="ja-JP" altLang="en-US" sz="1100" b="0" u="none" dirty="0">
                          <a:solidFill>
                            <a:schemeClr val="tx1"/>
                          </a:solidFill>
                          <a:latin typeface="BIZ UDゴシック" panose="020B0400000000000000" pitchFamily="49" charset="-128"/>
                          <a:ea typeface="BIZ UDゴシック" panose="020B0400000000000000" pitchFamily="49" charset="-128"/>
                        </a:rPr>
                        <a:t>政策評価</a:t>
                      </a:r>
                    </a:p>
                  </a:txBody>
                  <a:tcPr marL="0" marR="0" marT="36000" marB="36000" vert="eaVert"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b="1" u="sng" dirty="0">
                          <a:latin typeface="BIZ UDゴシック" panose="020B0400000000000000" pitchFamily="49" charset="-128"/>
                          <a:ea typeface="BIZ UDゴシック" panose="020B0400000000000000" pitchFamily="49" charset="-128"/>
                        </a:rPr>
                        <a:t>政策の評価や、出納の検査を担当する「評価委員会」</a:t>
                      </a:r>
                      <a:r>
                        <a:rPr lang="ja-JP" altLang="en-US" sz="1600" u="none" dirty="0">
                          <a:latin typeface="BIZ UDゴシック" panose="020B0400000000000000" pitchFamily="49" charset="-128"/>
                          <a:ea typeface="BIZ UDゴシック" panose="020B0400000000000000" pitchFamily="49" charset="-128"/>
                        </a:rPr>
                        <a:t>を置く。</a:t>
                      </a:r>
                      <a:endParaRPr lang="en-US" altLang="ja-JP" sz="1600" u="none" dirty="0">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lang="ja-JP" altLang="en-US" sz="1600" u="none" dirty="0">
                          <a:latin typeface="BIZ UDゴシック" panose="020B0400000000000000" pitchFamily="49" charset="-128"/>
                          <a:ea typeface="BIZ UDゴシック" panose="020B0400000000000000" pitchFamily="49" charset="-128"/>
                        </a:rPr>
                        <a:t>評価委員会の委員（評価委員）は、</a:t>
                      </a: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構成自治体の議会から選出されたものに加え、</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圏域内選出の国会議員（兼職）及び国出先機関等の代表者が就く。</a:t>
                      </a:r>
                      <a:endParaRPr kumimoji="1" lang="en-US" altLang="ja-JP" sz="1600" b="0" u="none" dirty="0">
                        <a:solidFill>
                          <a:schemeClr val="tx1"/>
                        </a:solidFill>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613199"/>
                  </a:ext>
                </a:extLst>
              </a:tr>
              <a:tr h="872152">
                <a:tc>
                  <a:txBody>
                    <a:bodyPr/>
                    <a:lstStyle/>
                    <a:p>
                      <a:pPr>
                        <a:lnSpc>
                          <a:spcPts val="1900"/>
                        </a:lnSpc>
                        <a:spcBef>
                          <a:spcPts val="600"/>
                        </a:spcBef>
                      </a:pPr>
                      <a:r>
                        <a:rPr kumimoji="1" lang="ja-JP" altLang="en-US" sz="1100" b="0" u="none" dirty="0">
                          <a:solidFill>
                            <a:schemeClr val="tx1"/>
                          </a:solidFill>
                          <a:latin typeface="BIZ UDゴシック" panose="020B0400000000000000" pitchFamily="49" charset="-128"/>
                          <a:ea typeface="BIZ UDゴシック" panose="020B0400000000000000" pitchFamily="49" charset="-128"/>
                        </a:rPr>
                        <a:t>権限</a:t>
                      </a:r>
                    </a:p>
                  </a:txBody>
                  <a:tcPr marL="0" marR="0" marT="36000" marB="36000" vert="eaVert"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合同行政機構が担当する事務は、構成自治体の権限から除外。</a:t>
                      </a: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合同行政機構は、国から権限・予算の移譲を受けることができる。</a:t>
                      </a:r>
                      <a:endParaRPr kumimoji="1" lang="en-US" altLang="ja-JP" sz="1600" b="0" u="none" dirty="0">
                        <a:solidFill>
                          <a:schemeClr val="tx1"/>
                        </a:solidFill>
                        <a:latin typeface="BIZ UDゴシック" panose="020B0400000000000000" pitchFamily="49" charset="-128"/>
                        <a:ea typeface="BIZ UDゴシック" panose="020B0400000000000000" pitchFamily="49" charset="-128"/>
                      </a:endParaRPr>
                    </a:p>
                    <a:p>
                      <a:pPr marL="171450" marR="0" lvl="0" indent="-171450" algn="l" defTabSz="914400" rtl="0" eaLnBrk="1" fontAlgn="auto" latinLnBrk="0" hangingPunct="1">
                        <a:lnSpc>
                          <a:spcPts val="2100"/>
                        </a:lnSpc>
                        <a:spcBef>
                          <a:spcPts val="600"/>
                        </a:spcBef>
                        <a:spcAft>
                          <a:spcPts val="0"/>
                        </a:spcAft>
                        <a:buClrTx/>
                        <a:buSzTx/>
                        <a:buFont typeface="Arial" panose="020B0604020202020204" pitchFamily="34" charset="0"/>
                        <a:buChar char="•"/>
                        <a:tabLst/>
                        <a:defRPr/>
                      </a:pP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合同行政機構は、</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課税権</a:t>
                      </a:r>
                      <a:r>
                        <a:rPr kumimoji="1" lang="ja-JP" altLang="en-US" sz="1600" b="0" u="none" dirty="0">
                          <a:solidFill>
                            <a:schemeClr val="tx1"/>
                          </a:solidFill>
                          <a:latin typeface="BIZ UDゴシック" panose="020B0400000000000000" pitchFamily="49" charset="-128"/>
                          <a:ea typeface="BIZ UDゴシック" panose="020B0400000000000000" pitchFamily="49" charset="-128"/>
                        </a:rPr>
                        <a:t>を持つ。</a:t>
                      </a: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621260"/>
                  </a:ext>
                </a:extLst>
              </a:tr>
            </a:tbl>
          </a:graphicData>
        </a:graphic>
      </p:graphicFrame>
      <p:sp>
        <p:nvSpPr>
          <p:cNvPr id="4" name="スライド番号プレースホルダー 3">
            <a:extLst>
              <a:ext uri="{FF2B5EF4-FFF2-40B4-BE49-F238E27FC236}">
                <a16:creationId xmlns:a16="http://schemas.microsoft.com/office/drawing/2014/main" id="{C2BE0FC7-508F-8B3D-A7E2-5E95B6FBAEF9}"/>
              </a:ext>
            </a:extLst>
          </p:cNvPr>
          <p:cNvSpPr>
            <a:spLocks noGrp="1"/>
          </p:cNvSpPr>
          <p:nvPr>
            <p:ph type="sldNum" sz="quarter" idx="10"/>
          </p:nvPr>
        </p:nvSpPr>
        <p:spPr/>
        <p:txBody>
          <a:bodyPr/>
          <a:lstStyle/>
          <a:p>
            <a:fld id="{50F88186-B17D-4CE3-A887-D91699CF601C}" type="slidenum">
              <a:rPr kumimoji="1" lang="ja-JP" altLang="en-US" smtClean="0"/>
              <a:pPr/>
              <a:t>7</a:t>
            </a:fld>
            <a:endParaRPr kumimoji="1" lang="ja-JP" altLang="en-US" dirty="0"/>
          </a:p>
        </p:txBody>
      </p:sp>
      <p:sp>
        <p:nvSpPr>
          <p:cNvPr id="5" name="タイトル 4">
            <a:extLst>
              <a:ext uri="{FF2B5EF4-FFF2-40B4-BE49-F238E27FC236}">
                <a16:creationId xmlns:a16="http://schemas.microsoft.com/office/drawing/2014/main" id="{55F1BFAC-A995-F7C5-41A2-7419E94FF779}"/>
              </a:ext>
            </a:extLst>
          </p:cNvPr>
          <p:cNvSpPr>
            <a:spLocks noGrp="1"/>
          </p:cNvSpPr>
          <p:nvPr>
            <p:ph type="title"/>
          </p:nvPr>
        </p:nvSpPr>
        <p:spPr/>
        <p:txBody>
          <a:bodyPr/>
          <a:lstStyle/>
          <a:p>
            <a:r>
              <a:rPr lang="ja-JP" altLang="en-US" dirty="0"/>
              <a:t>①イギリスの「合同行政機構」等を参考とした案（１／２）</a:t>
            </a:r>
          </a:p>
        </p:txBody>
      </p:sp>
      <p:sp>
        <p:nvSpPr>
          <p:cNvPr id="10" name="コンテンツ プレースホルダー 9">
            <a:extLst>
              <a:ext uri="{FF2B5EF4-FFF2-40B4-BE49-F238E27FC236}">
                <a16:creationId xmlns:a16="http://schemas.microsoft.com/office/drawing/2014/main" id="{42313B69-DA9C-809D-6120-A51B92003F3D}"/>
              </a:ext>
            </a:extLst>
          </p:cNvPr>
          <p:cNvSpPr>
            <a:spLocks noGrp="1"/>
          </p:cNvSpPr>
          <p:nvPr>
            <p:ph idx="1"/>
          </p:nvPr>
        </p:nvSpPr>
        <p:spPr>
          <a:xfrm>
            <a:off x="567900" y="561643"/>
            <a:ext cx="11288883" cy="966144"/>
          </a:xfrm>
          <a:ln>
            <a:solidFill>
              <a:schemeClr val="bg1">
                <a:lumMod val="75000"/>
              </a:schemeClr>
            </a:solidFill>
          </a:ln>
        </p:spPr>
        <p:txBody>
          <a:bodyPr tIns="72000" bIns="72000"/>
          <a:lstStyle/>
          <a:p>
            <a:pPr>
              <a:lnSpc>
                <a:spcPts val="1800"/>
              </a:lnSpc>
              <a:buFont typeface="Wingdings" panose="05000000000000000000" pitchFamily="2" charset="2"/>
              <a:buChar char="n"/>
            </a:pPr>
            <a:r>
              <a:rPr lang="ja-JP" altLang="en-US" sz="1600" dirty="0"/>
              <a:t>自治体、民間、国の機関が、新たに法で定める独立した組織「合同行政機構」を設置し、この組織が一体的・機動的に</a:t>
            </a:r>
            <a:br>
              <a:rPr lang="en-US" altLang="ja-JP" sz="1600" dirty="0"/>
            </a:br>
            <a:r>
              <a:rPr lang="ja-JP" altLang="en-US" sz="1600" dirty="0"/>
              <a:t>圏域マネジメントを行う仕組み。</a:t>
            </a:r>
            <a:endParaRPr lang="en-US" altLang="ja-JP" sz="1600" dirty="0"/>
          </a:p>
          <a:p>
            <a:pPr>
              <a:lnSpc>
                <a:spcPts val="1800"/>
              </a:lnSpc>
              <a:buFont typeface="Wingdings" panose="05000000000000000000" pitchFamily="2" charset="2"/>
              <a:buChar char="n"/>
            </a:pPr>
            <a:r>
              <a:rPr lang="ja-JP" altLang="en-US" sz="1600" dirty="0"/>
              <a:t>独立した行政体制として、法律による新たな規定が必要と思われる。</a:t>
            </a:r>
          </a:p>
        </p:txBody>
      </p:sp>
      <p:sp>
        <p:nvSpPr>
          <p:cNvPr id="6" name="テキスト ボックス 5">
            <a:extLst>
              <a:ext uri="{FF2B5EF4-FFF2-40B4-BE49-F238E27FC236}">
                <a16:creationId xmlns:a16="http://schemas.microsoft.com/office/drawing/2014/main" id="{A032B749-E811-8643-A95E-A7806BD84C38}"/>
              </a:ext>
            </a:extLst>
          </p:cNvPr>
          <p:cNvSpPr txBox="1"/>
          <p:nvPr/>
        </p:nvSpPr>
        <p:spPr>
          <a:xfrm>
            <a:off x="4837044" y="6675821"/>
            <a:ext cx="7219868" cy="203261"/>
          </a:xfrm>
          <a:prstGeom prst="rect">
            <a:avLst/>
          </a:prstGeom>
          <a:noFill/>
        </p:spPr>
        <p:txBody>
          <a:bodyPr wrap="square" rtlCol="0">
            <a:spAutoFit/>
          </a:bodyPr>
          <a:lstStyle/>
          <a:p>
            <a:pPr marL="266700" indent="-266700">
              <a:lnSpc>
                <a:spcPts val="1000"/>
              </a:lnSpc>
              <a:defRPr/>
            </a:pPr>
            <a:r>
              <a:rPr kumimoji="1" lang="en-US" altLang="ja-JP" sz="800" dirty="0">
                <a:solidFill>
                  <a:prstClr val="black"/>
                </a:solidFill>
                <a:latin typeface="BIZ UDゴシック" panose="020B0400000000000000" pitchFamily="49" charset="-128"/>
                <a:ea typeface="BIZ UDゴシック" panose="020B0400000000000000" pitchFamily="49" charset="-128"/>
              </a:rPr>
              <a:t>※</a:t>
            </a:r>
            <a:r>
              <a:rPr kumimoji="1" lang="ja-JP" altLang="en-US" sz="800" dirty="0">
                <a:solidFill>
                  <a:prstClr val="black"/>
                </a:solidFill>
                <a:latin typeface="BIZ UDゴシック" panose="020B0400000000000000" pitchFamily="49" charset="-128"/>
                <a:ea typeface="BIZ UDゴシック" panose="020B0400000000000000" pitchFamily="49" charset="-128"/>
              </a:rPr>
              <a:t>　関西広域連合「未来の希望を担う関西広域連合へ～新次元の分権型社会の確立に向けて～」、その他関連論文を参考に副首都推進局で作成</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5613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2073E34-086F-EA08-278A-AE5541FE5DB9}"/>
              </a:ext>
            </a:extLst>
          </p:cNvPr>
          <p:cNvGraphicFramePr>
            <a:graphicFrameLocks noGrp="1"/>
          </p:cNvGraphicFramePr>
          <p:nvPr>
            <p:extLst>
              <p:ext uri="{D42A27DB-BD31-4B8C-83A1-F6EECF244321}">
                <p14:modId xmlns:p14="http://schemas.microsoft.com/office/powerpoint/2010/main" val="2354355991"/>
              </p:ext>
            </p:extLst>
          </p:nvPr>
        </p:nvGraphicFramePr>
        <p:xfrm>
          <a:off x="6074202" y="834023"/>
          <a:ext cx="6001684" cy="5616494"/>
        </p:xfrm>
        <a:graphic>
          <a:graphicData uri="http://schemas.openxmlformats.org/drawingml/2006/table">
            <a:tbl>
              <a:tblPr firstRow="1" bandRow="1">
                <a:tableStyleId>{5940675A-B579-460E-94D1-54222C63F5DA}</a:tableStyleId>
              </a:tblPr>
              <a:tblGrid>
                <a:gridCol w="229286">
                  <a:extLst>
                    <a:ext uri="{9D8B030D-6E8A-4147-A177-3AD203B41FA5}">
                      <a16:colId xmlns:a16="http://schemas.microsoft.com/office/drawing/2014/main" val="2895135371"/>
                    </a:ext>
                  </a:extLst>
                </a:gridCol>
                <a:gridCol w="5772398">
                  <a:extLst>
                    <a:ext uri="{9D8B030D-6E8A-4147-A177-3AD203B41FA5}">
                      <a16:colId xmlns:a16="http://schemas.microsoft.com/office/drawing/2014/main" val="1057802012"/>
                    </a:ext>
                  </a:extLst>
                </a:gridCol>
              </a:tblGrid>
              <a:tr h="0">
                <a:tc gridSpan="2">
                  <a:txBody>
                    <a:bodyPr/>
                    <a:lstStyle/>
                    <a:p>
                      <a:pPr marL="0" marR="0" lvl="0" indent="0" algn="l" defTabSz="914400" rtl="0" eaLnBrk="1" fontAlgn="auto" latinLnBrk="0" hangingPunct="1">
                        <a:lnSpc>
                          <a:spcPts val="2300"/>
                        </a:lnSpc>
                        <a:spcBef>
                          <a:spcPts val="1200"/>
                        </a:spcBef>
                        <a:spcAft>
                          <a:spcPts val="0"/>
                        </a:spcAft>
                        <a:buClrTx/>
                        <a:buSzTx/>
                        <a:buFontTx/>
                        <a:buNone/>
                        <a:tabLst/>
                        <a:defRPr/>
                      </a:pPr>
                      <a:r>
                        <a:rPr kumimoji="1" lang="ja-JP" altLang="en-US" sz="1800" b="1" u="none" dirty="0">
                          <a:solidFill>
                            <a:srgbClr val="0070C0"/>
                          </a:solidFill>
                          <a:latin typeface="BIZ UDゴシック" panose="020B0400000000000000" pitchFamily="49" charset="-128"/>
                          <a:ea typeface="BIZ UDゴシック" panose="020B0400000000000000" pitchFamily="49" charset="-128"/>
                        </a:rPr>
                        <a:t>想定される課題</a:t>
                      </a:r>
                    </a:p>
                  </a:txBody>
                  <a:tcPr marT="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479225443"/>
                  </a:ext>
                </a:extLst>
              </a:tr>
              <a:tr h="149443">
                <a:tc>
                  <a:txBody>
                    <a:bodyPr/>
                    <a:lstStyle/>
                    <a:p>
                      <a:pPr>
                        <a:lnSpc>
                          <a:spcPts val="2300"/>
                        </a:lnSpc>
                        <a:spcBef>
                          <a:spcPts val="1200"/>
                        </a:spcBef>
                      </a:pPr>
                      <a:endParaRPr kumimoji="1" lang="ja-JP" altLang="en-US" sz="1800" b="1" u="none"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0" lvl="0" indent="-176213" algn="l" defTabSz="914400" rtl="0" eaLnBrk="1" fontAlgn="auto" latinLnBrk="0" hangingPunct="1">
                        <a:lnSpc>
                          <a:spcPts val="23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合同行政機構が、独立して、一体的かつ迅速に事務を執行することが可能。</a:t>
                      </a:r>
                      <a:br>
                        <a:rPr kumimoji="1" lang="en-US" altLang="ja-JP" sz="1400" b="0" u="none" dirty="0">
                          <a:solidFill>
                            <a:schemeClr val="tx1"/>
                          </a:solidFill>
                          <a:latin typeface="BIZ UDゴシック" panose="020B0400000000000000" pitchFamily="49" charset="-128"/>
                          <a:ea typeface="BIZ UDゴシック" panose="020B0400000000000000" pitchFamily="49" charset="-128"/>
                        </a:rPr>
                      </a:b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一方、</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合同行政機構の理事の間で、意見に相違があった場合などは、意思決定に向けた調整に時間を要する可能性</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がある。</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ts val="23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長が強いリーダーシップを発揮できるよう、</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直接公選</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を選択できることとしているが、同様の仕組みとなっている</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現行の広域連合では選択された例がない。</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また、イギリスの合同行政機構では、議員を直接公選とすることについて</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国民投票を実施したところ、否決</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された経過あり。</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ts val="2300"/>
                        </a:lnSpc>
                        <a:spcBef>
                          <a:spcPts val="1800"/>
                        </a:spcBef>
                        <a:spcAft>
                          <a:spcPts val="0"/>
                        </a:spcAft>
                        <a:buClrTx/>
                        <a:buSzTx/>
                        <a:buFont typeface="Arial" panose="020B0604020202020204" pitchFamily="34" charset="0"/>
                        <a:buChar char="•"/>
                        <a:tabLst/>
                        <a:defRPr/>
                      </a:pP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地方自治法第</a:t>
                      </a:r>
                      <a:r>
                        <a:rPr kumimoji="1" lang="en-US" altLang="ja-JP" sz="1400" b="0" u="none" dirty="0">
                          <a:solidFill>
                            <a:schemeClr val="tx1"/>
                          </a:solidFill>
                          <a:latin typeface="BIZ UDゴシック" panose="020B0400000000000000" pitchFamily="49" charset="-128"/>
                          <a:ea typeface="BIZ UDゴシック" panose="020B0400000000000000" pitchFamily="49" charset="-128"/>
                        </a:rPr>
                        <a:t>291</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条の２～第</a:t>
                      </a:r>
                      <a:r>
                        <a:rPr kumimoji="1" lang="en-US" altLang="ja-JP" sz="1400" b="0" u="none" dirty="0">
                          <a:solidFill>
                            <a:schemeClr val="tx1"/>
                          </a:solidFill>
                          <a:latin typeface="BIZ UDゴシック" panose="020B0400000000000000" pitchFamily="49" charset="-128"/>
                          <a:ea typeface="BIZ UDゴシック" panose="020B0400000000000000" pitchFamily="49" charset="-128"/>
                        </a:rPr>
                        <a:t>291</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条の</a:t>
                      </a:r>
                      <a:r>
                        <a:rPr kumimoji="1" lang="en-US" altLang="ja-JP" sz="1400" b="0" u="none" dirty="0">
                          <a:solidFill>
                            <a:schemeClr val="tx1"/>
                          </a:solidFill>
                          <a:latin typeface="BIZ UDゴシック" panose="020B0400000000000000" pitchFamily="49" charset="-128"/>
                          <a:ea typeface="BIZ UDゴシック" panose="020B0400000000000000" pitchFamily="49" charset="-128"/>
                        </a:rPr>
                        <a:t>13</a:t>
                      </a: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（広域連合の規定）に加え、法律で、</a:t>
                      </a:r>
                      <a:br>
                        <a:rPr kumimoji="1" lang="en-US" altLang="ja-JP" sz="1400" b="0" u="none" dirty="0">
                          <a:solidFill>
                            <a:schemeClr val="tx1"/>
                          </a:solidFill>
                          <a:latin typeface="BIZ UDゴシック" panose="020B0400000000000000" pitchFamily="49" charset="-128"/>
                          <a:ea typeface="BIZ UDゴシック" panose="020B0400000000000000" pitchFamily="49" charset="-128"/>
                        </a:rPr>
                      </a:br>
                      <a:r>
                        <a:rPr kumimoji="1" lang="ja-JP" altLang="en-US" sz="1400" b="1" u="sng" dirty="0">
                          <a:solidFill>
                            <a:schemeClr val="tx1"/>
                          </a:solidFill>
                          <a:latin typeface="BIZ UDゴシック" panose="020B0400000000000000" pitchFamily="49" charset="-128"/>
                          <a:ea typeface="BIZ UDゴシック" panose="020B0400000000000000" pitchFamily="49" charset="-128"/>
                        </a:rPr>
                        <a:t>「理事会、理事</a:t>
                      </a:r>
                      <a:r>
                        <a:rPr kumimoji="1" lang="ja-JP" altLang="en-US" sz="1400" b="0" u="sng" dirty="0">
                          <a:solidFill>
                            <a:schemeClr val="tx1"/>
                          </a:solidFill>
                          <a:latin typeface="BIZ UDゴシック" panose="020B0400000000000000" pitchFamily="49" charset="-128"/>
                          <a:ea typeface="BIZ UDゴシック" panose="020B0400000000000000" pitchFamily="49" charset="-128"/>
                        </a:rPr>
                        <a:t>」</a:t>
                      </a:r>
                      <a:br>
                        <a:rPr kumimoji="1" lang="en-US" altLang="ja-JP" sz="1400" b="0" u="sng" dirty="0">
                          <a:solidFill>
                            <a:schemeClr val="tx1"/>
                          </a:solidFill>
                          <a:latin typeface="BIZ UDゴシック" panose="020B0400000000000000" pitchFamily="49" charset="-128"/>
                          <a:ea typeface="BIZ UDゴシック" panose="020B0400000000000000" pitchFamily="49" charset="-128"/>
                        </a:rPr>
                      </a:br>
                      <a:r>
                        <a:rPr kumimoji="1" lang="ja-JP" altLang="en-US" sz="1400" b="1" u="sng" dirty="0">
                          <a:solidFill>
                            <a:schemeClr val="tx1"/>
                          </a:solidFill>
                          <a:latin typeface="BIZ UDゴシック" panose="020B0400000000000000" pitchFamily="49" charset="-128"/>
                          <a:ea typeface="BIZ UDゴシック" panose="020B0400000000000000" pitchFamily="49" charset="-128"/>
                        </a:rPr>
                        <a:t>「評価委員会、評価委員」</a:t>
                      </a:r>
                      <a:br>
                        <a:rPr kumimoji="1" lang="en-US" altLang="ja-JP" sz="1400" b="1" u="sng" dirty="0">
                          <a:solidFill>
                            <a:schemeClr val="tx1"/>
                          </a:solidFill>
                          <a:latin typeface="BIZ UDゴシック" panose="020B0400000000000000" pitchFamily="49" charset="-128"/>
                          <a:ea typeface="BIZ UDゴシック" panose="020B0400000000000000" pitchFamily="49" charset="-128"/>
                        </a:rPr>
                      </a:br>
                      <a:r>
                        <a:rPr kumimoji="1" lang="ja-JP" altLang="en-US" sz="1400" b="1" u="sng" dirty="0">
                          <a:solidFill>
                            <a:schemeClr val="tx1"/>
                          </a:solidFill>
                          <a:latin typeface="BIZ UDゴシック" panose="020B0400000000000000" pitchFamily="49" charset="-128"/>
                          <a:ea typeface="BIZ UDゴシック" panose="020B0400000000000000" pitchFamily="49" charset="-128"/>
                        </a:rPr>
                        <a:t>「課税権」</a:t>
                      </a:r>
                      <a:br>
                        <a:rPr kumimoji="1" lang="en-US" altLang="ja-JP" sz="1400" b="1" u="sng" dirty="0">
                          <a:solidFill>
                            <a:schemeClr val="tx1"/>
                          </a:solidFill>
                          <a:latin typeface="BIZ UDゴシック" panose="020B0400000000000000" pitchFamily="49" charset="-128"/>
                          <a:ea typeface="BIZ UDゴシック" panose="020B0400000000000000" pitchFamily="49" charset="-128"/>
                        </a:rPr>
                      </a:b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に関する規定が必要。</a:t>
                      </a:r>
                      <a:br>
                        <a:rPr kumimoji="1" lang="en-US" altLang="ja-JP" sz="1400" b="0" u="none" dirty="0">
                          <a:solidFill>
                            <a:schemeClr val="tx1"/>
                          </a:solidFill>
                          <a:latin typeface="BIZ UDゴシック" panose="020B0400000000000000" pitchFamily="49" charset="-128"/>
                          <a:ea typeface="BIZ UDゴシック" panose="020B0400000000000000" pitchFamily="49" charset="-128"/>
                        </a:rPr>
                      </a:br>
                      <a:r>
                        <a:rPr kumimoji="1" lang="ja-JP" altLang="en-US" sz="1400" b="0" u="none" dirty="0">
                          <a:solidFill>
                            <a:schemeClr val="tx1"/>
                          </a:solidFill>
                          <a:latin typeface="BIZ UDゴシック" panose="020B0400000000000000" pitchFamily="49" charset="-128"/>
                          <a:ea typeface="BIZ UDゴシック" panose="020B0400000000000000" pitchFamily="49" charset="-128"/>
                        </a:rPr>
                        <a:t>国会議員の兼職について、整理が必要。</a:t>
                      </a:r>
                      <a:endParaRPr kumimoji="1" lang="en-US" altLang="ja-JP" sz="1400" b="0" u="none" dirty="0">
                        <a:solidFill>
                          <a:schemeClr val="tx1"/>
                        </a:solidFill>
                        <a:latin typeface="BIZ UDゴシック" panose="020B0400000000000000" pitchFamily="49" charset="-128"/>
                        <a:ea typeface="BIZ UDゴシック" panose="020B0400000000000000" pitchFamily="49" charset="-128"/>
                      </a:endParaRPr>
                    </a:p>
                  </a:txBody>
                  <a:tcPr marL="21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681280"/>
                  </a:ext>
                </a:extLst>
              </a:tr>
            </a:tbl>
          </a:graphicData>
        </a:graphic>
      </p:graphicFrame>
      <p:sp>
        <p:nvSpPr>
          <p:cNvPr id="4" name="スライド番号プレースホルダー 3">
            <a:extLst>
              <a:ext uri="{FF2B5EF4-FFF2-40B4-BE49-F238E27FC236}">
                <a16:creationId xmlns:a16="http://schemas.microsoft.com/office/drawing/2014/main" id="{C2BE0FC7-508F-8B3D-A7E2-5E95B6FBAEF9}"/>
              </a:ext>
            </a:extLst>
          </p:cNvPr>
          <p:cNvSpPr>
            <a:spLocks noGrp="1"/>
          </p:cNvSpPr>
          <p:nvPr>
            <p:ph type="sldNum" sz="quarter" idx="10"/>
          </p:nvPr>
        </p:nvSpPr>
        <p:spPr/>
        <p:txBody>
          <a:bodyPr/>
          <a:lstStyle/>
          <a:p>
            <a:fld id="{50F88186-B17D-4CE3-A887-D91699CF601C}" type="slidenum">
              <a:rPr kumimoji="1" lang="ja-JP" altLang="en-US" smtClean="0"/>
              <a:pPr/>
              <a:t>8</a:t>
            </a:fld>
            <a:endParaRPr kumimoji="1" lang="ja-JP" altLang="en-US" dirty="0"/>
          </a:p>
        </p:txBody>
      </p:sp>
      <p:sp>
        <p:nvSpPr>
          <p:cNvPr id="7" name="タイトル 6">
            <a:extLst>
              <a:ext uri="{FF2B5EF4-FFF2-40B4-BE49-F238E27FC236}">
                <a16:creationId xmlns:a16="http://schemas.microsoft.com/office/drawing/2014/main" id="{1D1B2A15-59F6-C48B-9C71-EA1C1AAC858C}"/>
              </a:ext>
            </a:extLst>
          </p:cNvPr>
          <p:cNvSpPr>
            <a:spLocks noGrp="1"/>
          </p:cNvSpPr>
          <p:nvPr>
            <p:ph type="title"/>
          </p:nvPr>
        </p:nvSpPr>
        <p:spPr>
          <a:xfrm>
            <a:off x="515360" y="59222"/>
            <a:ext cx="11379206" cy="349577"/>
          </a:xfrm>
        </p:spPr>
        <p:txBody>
          <a:bodyPr/>
          <a:lstStyle/>
          <a:p>
            <a:r>
              <a:rPr lang="ja-JP" altLang="en-US" dirty="0"/>
              <a:t>①イギリスの「合同行政機構」等を参考とした案（２／２）</a:t>
            </a:r>
          </a:p>
        </p:txBody>
      </p:sp>
      <p:grpSp>
        <p:nvGrpSpPr>
          <p:cNvPr id="43" name="グループ化 42">
            <a:extLst>
              <a:ext uri="{FF2B5EF4-FFF2-40B4-BE49-F238E27FC236}">
                <a16:creationId xmlns:a16="http://schemas.microsoft.com/office/drawing/2014/main" id="{927E8569-761B-CE26-1E1D-F5E2C837101A}"/>
              </a:ext>
            </a:extLst>
          </p:cNvPr>
          <p:cNvGrpSpPr/>
          <p:nvPr/>
        </p:nvGrpSpPr>
        <p:grpSpPr>
          <a:xfrm>
            <a:off x="262428" y="986761"/>
            <a:ext cx="5650692" cy="4905186"/>
            <a:chOff x="5970520" y="1297415"/>
            <a:chExt cx="5650692" cy="4905186"/>
          </a:xfrm>
        </p:grpSpPr>
        <p:sp>
          <p:nvSpPr>
            <p:cNvPr id="5" name="正方形/長方形 4">
              <a:extLst>
                <a:ext uri="{FF2B5EF4-FFF2-40B4-BE49-F238E27FC236}">
                  <a16:creationId xmlns:a16="http://schemas.microsoft.com/office/drawing/2014/main" id="{86396457-AD1D-0B0B-BE7E-0D51846AC2FA}"/>
                </a:ext>
              </a:extLst>
            </p:cNvPr>
            <p:cNvSpPr/>
            <p:nvPr/>
          </p:nvSpPr>
          <p:spPr>
            <a:xfrm>
              <a:off x="5970520" y="1460366"/>
              <a:ext cx="5650692" cy="4742235"/>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6CFBD14-BA00-4C4F-2245-908DD051D79A}"/>
                </a:ext>
              </a:extLst>
            </p:cNvPr>
            <p:cNvSpPr txBox="1"/>
            <p:nvPr/>
          </p:nvSpPr>
          <p:spPr>
            <a:xfrm>
              <a:off x="6221482" y="1297415"/>
              <a:ext cx="2549733" cy="338554"/>
            </a:xfrm>
            <a:prstGeom prst="rect">
              <a:avLst/>
            </a:prstGeom>
            <a:solidFill>
              <a:schemeClr val="bg1"/>
            </a:solidFill>
          </p:spPr>
          <p:txBody>
            <a:bodyPr wrap="square" rtlCol="0">
              <a:spAutoFit/>
            </a:bodyPr>
            <a:lstStyle/>
            <a:p>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仕組みのイメージ図</a:t>
              </a:r>
              <a:r>
                <a:rPr kumimoji="1" lang="en-US" altLang="ja-JP" sz="1600" dirty="0">
                  <a:latin typeface="BIZ UDゴシック" panose="020B0400000000000000" pitchFamily="49" charset="-128"/>
                  <a:ea typeface="BIZ UDゴシック" panose="020B0400000000000000" pitchFamily="49" charset="-128"/>
                </a:rPr>
                <a:t>】</a:t>
              </a:r>
            </a:p>
          </p:txBody>
        </p:sp>
        <p:sp>
          <p:nvSpPr>
            <p:cNvPr id="8" name="四角形: 角を丸くする 7">
              <a:extLst>
                <a:ext uri="{FF2B5EF4-FFF2-40B4-BE49-F238E27FC236}">
                  <a16:creationId xmlns:a16="http://schemas.microsoft.com/office/drawing/2014/main" id="{CA525A0B-6102-E563-F714-E33C8984A521}"/>
                </a:ext>
              </a:extLst>
            </p:cNvPr>
            <p:cNvSpPr/>
            <p:nvPr/>
          </p:nvSpPr>
          <p:spPr>
            <a:xfrm>
              <a:off x="6262567" y="1672086"/>
              <a:ext cx="1145338" cy="515272"/>
            </a:xfrm>
            <a:prstGeom prst="roundRect">
              <a:avLst>
                <a:gd name="adj" fmla="val 50000"/>
              </a:avLst>
            </a:prstGeom>
            <a:solidFill>
              <a:schemeClr val="accent6">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36000" bIns="0" rtlCol="0" anchor="ctr"/>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国</a:t>
              </a:r>
            </a:p>
          </p:txBody>
        </p:sp>
        <p:cxnSp>
          <p:nvCxnSpPr>
            <p:cNvPr id="10" name="直線矢印コネクタ 9">
              <a:extLst>
                <a:ext uri="{FF2B5EF4-FFF2-40B4-BE49-F238E27FC236}">
                  <a16:creationId xmlns:a16="http://schemas.microsoft.com/office/drawing/2014/main" id="{38DA67A9-EA20-A2CE-6CE4-383B513D8F68}"/>
                </a:ext>
              </a:extLst>
            </p:cNvPr>
            <p:cNvCxnSpPr>
              <a:cxnSpLocks/>
            </p:cNvCxnSpPr>
            <p:nvPr/>
          </p:nvCxnSpPr>
          <p:spPr>
            <a:xfrm>
              <a:off x="7315916" y="2120141"/>
              <a:ext cx="309070" cy="338139"/>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21D61864-C599-AF29-1BAD-DB511079447D}"/>
                </a:ext>
              </a:extLst>
            </p:cNvPr>
            <p:cNvGrpSpPr/>
            <p:nvPr/>
          </p:nvGrpSpPr>
          <p:grpSpPr>
            <a:xfrm>
              <a:off x="6116202" y="2528473"/>
              <a:ext cx="5469539" cy="3658930"/>
              <a:chOff x="6639366" y="2753556"/>
              <a:chExt cx="5469539" cy="3658930"/>
            </a:xfrm>
          </p:grpSpPr>
          <p:sp>
            <p:nvSpPr>
              <p:cNvPr id="12" name="楕円 11">
                <a:extLst>
                  <a:ext uri="{FF2B5EF4-FFF2-40B4-BE49-F238E27FC236}">
                    <a16:creationId xmlns:a16="http://schemas.microsoft.com/office/drawing/2014/main" id="{F1BD3F23-543D-5C6F-56DD-1459AF09F780}"/>
                  </a:ext>
                </a:extLst>
              </p:cNvPr>
              <p:cNvSpPr/>
              <p:nvPr/>
            </p:nvSpPr>
            <p:spPr>
              <a:xfrm>
                <a:off x="6657139" y="2753556"/>
                <a:ext cx="5310025" cy="3615866"/>
              </a:xfrm>
              <a:prstGeom prst="ellipse">
                <a:avLst/>
              </a:prstGeom>
              <a:solidFill>
                <a:srgbClr val="FEFE98"/>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5B1C7ED-7425-5D58-1595-C3A3D541C2A8}"/>
                  </a:ext>
                </a:extLst>
              </p:cNvPr>
              <p:cNvSpPr/>
              <p:nvPr/>
            </p:nvSpPr>
            <p:spPr>
              <a:xfrm>
                <a:off x="7182083" y="5615031"/>
                <a:ext cx="1631046" cy="797455"/>
              </a:xfrm>
              <a:prstGeom prst="roundRect">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a:p>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a:p>
                <a:r>
                  <a:rPr kumimoji="1" lang="ja-JP" altLang="en-US" sz="1400" b="1" dirty="0">
                    <a:solidFill>
                      <a:srgbClr val="002060"/>
                    </a:solidFill>
                    <a:latin typeface="BIZ UDゴシック" panose="020B0400000000000000" pitchFamily="49" charset="-128"/>
                    <a:ea typeface="BIZ UDゴシック" panose="020B0400000000000000" pitchFamily="49" charset="-128"/>
                  </a:rPr>
                  <a:t>他府県</a:t>
                </a:r>
              </a:p>
            </p:txBody>
          </p:sp>
          <p:sp>
            <p:nvSpPr>
              <p:cNvPr id="14" name="楕円 13">
                <a:extLst>
                  <a:ext uri="{FF2B5EF4-FFF2-40B4-BE49-F238E27FC236}">
                    <a16:creationId xmlns:a16="http://schemas.microsoft.com/office/drawing/2014/main" id="{9CD71C0D-346E-6C0C-F138-6CB87C8BE31C}"/>
                  </a:ext>
                </a:extLst>
              </p:cNvPr>
              <p:cNvSpPr/>
              <p:nvPr/>
            </p:nvSpPr>
            <p:spPr>
              <a:xfrm>
                <a:off x="6639366" y="2753556"/>
                <a:ext cx="5310025" cy="3615866"/>
              </a:xfrm>
              <a:prstGeom prst="ellipse">
                <a:avLst/>
              </a:prstGeom>
              <a:noFill/>
              <a:ln w="349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A43BF0BD-6D0F-33EE-0F0E-C245EDD16368}"/>
                  </a:ext>
                </a:extLst>
              </p:cNvPr>
              <p:cNvSpPr/>
              <p:nvPr/>
            </p:nvSpPr>
            <p:spPr>
              <a:xfrm>
                <a:off x="7128029" y="2949437"/>
                <a:ext cx="4294937" cy="1452240"/>
              </a:xfrm>
              <a:prstGeom prst="roundRect">
                <a:avLst>
                  <a:gd name="adj" fmla="val 5296"/>
                </a:avLst>
              </a:prstGeom>
              <a:solidFill>
                <a:schemeClr val="bg1"/>
              </a:solidFill>
              <a:ln w="222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1600" b="1" u="sng" dirty="0">
                  <a:solidFill>
                    <a:srgbClr val="002060"/>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9427A3EE-6295-0804-C1A5-53B246E850AC}"/>
                  </a:ext>
                </a:extLst>
              </p:cNvPr>
              <p:cNvSpPr/>
              <p:nvPr/>
            </p:nvSpPr>
            <p:spPr>
              <a:xfrm>
                <a:off x="6819753" y="4826645"/>
                <a:ext cx="1018427" cy="315469"/>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大阪府</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7BD02D35-2CC2-10A9-1390-385CE071BEB0}"/>
                  </a:ext>
                </a:extLst>
              </p:cNvPr>
              <p:cNvSpPr/>
              <p:nvPr/>
            </p:nvSpPr>
            <p:spPr>
              <a:xfrm>
                <a:off x="7128029" y="5230461"/>
                <a:ext cx="1465424" cy="315469"/>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大阪府内市町村</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18" name="四角形: 角を丸くする 17">
                <a:extLst>
                  <a:ext uri="{FF2B5EF4-FFF2-40B4-BE49-F238E27FC236}">
                    <a16:creationId xmlns:a16="http://schemas.microsoft.com/office/drawing/2014/main" id="{515D4349-3A5A-EE37-D265-D3DB412E8F23}"/>
                  </a:ext>
                </a:extLst>
              </p:cNvPr>
              <p:cNvSpPr/>
              <p:nvPr/>
            </p:nvSpPr>
            <p:spPr>
              <a:xfrm>
                <a:off x="7914794" y="5615032"/>
                <a:ext cx="898336" cy="488316"/>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他府県</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rgbClr val="002060"/>
                    </a:solidFill>
                    <a:latin typeface="BIZ UDゴシック" panose="020B0400000000000000" pitchFamily="49" charset="-128"/>
                    <a:ea typeface="BIZ UDゴシック" panose="020B0400000000000000" pitchFamily="49" charset="-128"/>
                  </a:rPr>
                  <a:t>市町村</a:t>
                </a:r>
                <a:endParaRPr kumimoji="1" lang="en-US" altLang="ja-JP" sz="1400" b="1" dirty="0">
                  <a:solidFill>
                    <a:srgbClr val="002060"/>
                  </a:solidFill>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8F416B8A-9EC0-63A8-1458-A58D7DD988AA}"/>
                  </a:ext>
                </a:extLst>
              </p:cNvPr>
              <p:cNvSpPr txBox="1"/>
              <p:nvPr/>
            </p:nvSpPr>
            <p:spPr>
              <a:xfrm>
                <a:off x="8889765" y="5936543"/>
                <a:ext cx="1517058" cy="369332"/>
              </a:xfrm>
              <a:prstGeom prst="rect">
                <a:avLst/>
              </a:prstGeom>
              <a:noFill/>
            </p:spPr>
            <p:txBody>
              <a:bodyPr wrap="square" rtlCol="0">
                <a:spAutoFit/>
              </a:bodyPr>
              <a:lstStyle/>
              <a:p>
                <a:pPr algn="ctr"/>
                <a:r>
                  <a:rPr kumimoji="1" lang="ja-JP" altLang="en-US" b="1" dirty="0">
                    <a:latin typeface="BIZ UDゴシック" panose="020B0400000000000000" pitchFamily="49" charset="-128"/>
                    <a:ea typeface="BIZ UDゴシック" panose="020B0400000000000000" pitchFamily="49" charset="-128"/>
                  </a:rPr>
                  <a:t>大阪都市圏</a:t>
                </a:r>
                <a:endParaRPr kumimoji="1" lang="en-US" altLang="ja-JP" b="1" dirty="0">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8BD3FE5A-CAFD-EE44-B271-95544FB637C4}"/>
                  </a:ext>
                </a:extLst>
              </p:cNvPr>
              <p:cNvSpPr/>
              <p:nvPr/>
            </p:nvSpPr>
            <p:spPr>
              <a:xfrm>
                <a:off x="9911277" y="5177161"/>
                <a:ext cx="810077" cy="292624"/>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C00000"/>
                    </a:solidFill>
                    <a:latin typeface="BIZ UDゴシック" panose="020B0400000000000000" pitchFamily="49" charset="-128"/>
                    <a:ea typeface="BIZ UDゴシック" panose="020B0400000000000000" pitchFamily="49" charset="-128"/>
                  </a:rPr>
                  <a:t>大学</a:t>
                </a:r>
                <a:endParaRPr kumimoji="1" lang="en-US" altLang="ja-JP" sz="1400" b="1" dirty="0">
                  <a:solidFill>
                    <a:srgbClr val="C00000"/>
                  </a:solidFill>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199ED8E6-B88A-8071-395E-119767A857D9}"/>
                  </a:ext>
                </a:extLst>
              </p:cNvPr>
              <p:cNvSpPr/>
              <p:nvPr/>
            </p:nvSpPr>
            <p:spPr>
              <a:xfrm>
                <a:off x="9312830" y="5554605"/>
                <a:ext cx="1018427" cy="315469"/>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C00000"/>
                    </a:solidFill>
                    <a:latin typeface="BIZ UDゴシック" panose="020B0400000000000000" pitchFamily="49" charset="-128"/>
                    <a:ea typeface="BIZ UDゴシック" panose="020B0400000000000000" pitchFamily="49" charset="-128"/>
                  </a:rPr>
                  <a:t>民間</a:t>
                </a:r>
                <a:endParaRPr kumimoji="1" lang="en-US" altLang="ja-JP" sz="1400" b="1" dirty="0">
                  <a:solidFill>
                    <a:srgbClr val="C00000"/>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E76B60A9-3DD3-5004-C702-F5BE81FF665A}"/>
                  </a:ext>
                </a:extLst>
              </p:cNvPr>
              <p:cNvSpPr/>
              <p:nvPr/>
            </p:nvSpPr>
            <p:spPr>
              <a:xfrm>
                <a:off x="10829788" y="4865249"/>
                <a:ext cx="810077" cy="582889"/>
              </a:xfrm>
              <a:prstGeom prst="roundRect">
                <a:avLst/>
              </a:prstGeom>
              <a:solidFill>
                <a:schemeClr val="bg1"/>
              </a:solidFill>
              <a:ln w="2222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b="1" dirty="0">
                    <a:solidFill>
                      <a:srgbClr val="00B050"/>
                    </a:solidFill>
                    <a:latin typeface="BIZ UDゴシック" panose="020B0400000000000000" pitchFamily="49" charset="-128"/>
                    <a:ea typeface="BIZ UDゴシック" panose="020B0400000000000000" pitchFamily="49" charset="-128"/>
                  </a:rPr>
                  <a:t>国の出先機関等</a:t>
                </a:r>
                <a:endParaRPr kumimoji="1" lang="en-US" altLang="ja-JP" sz="1400" b="1" dirty="0">
                  <a:solidFill>
                    <a:srgbClr val="00B050"/>
                  </a:solidFill>
                  <a:latin typeface="BIZ UDゴシック" panose="020B0400000000000000" pitchFamily="49" charset="-128"/>
                  <a:ea typeface="BIZ UDゴシック" panose="020B0400000000000000" pitchFamily="49" charset="-128"/>
                </a:endParaRPr>
              </a:p>
            </p:txBody>
          </p:sp>
          <p:cxnSp>
            <p:nvCxnSpPr>
              <p:cNvPr id="23" name="直線矢印コネクタ 22">
                <a:extLst>
                  <a:ext uri="{FF2B5EF4-FFF2-40B4-BE49-F238E27FC236}">
                    <a16:creationId xmlns:a16="http://schemas.microsoft.com/office/drawing/2014/main" id="{56800FD7-E6A5-7E7C-5DC5-6A10F2449AA3}"/>
                  </a:ext>
                </a:extLst>
              </p:cNvPr>
              <p:cNvCxnSpPr>
                <a:cxnSpLocks/>
              </p:cNvCxnSpPr>
              <p:nvPr/>
            </p:nvCxnSpPr>
            <p:spPr>
              <a:xfrm flipV="1">
                <a:off x="6967265" y="4440463"/>
                <a:ext cx="355760" cy="35432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83DBBA7-9392-CEF8-CEA4-6818EB5B83AD}"/>
                  </a:ext>
                </a:extLst>
              </p:cNvPr>
              <p:cNvCxnSpPr>
                <a:cxnSpLocks/>
                <a:stCxn id="17" idx="0"/>
              </p:cNvCxnSpPr>
              <p:nvPr/>
            </p:nvCxnSpPr>
            <p:spPr>
              <a:xfrm flipV="1">
                <a:off x="7860741" y="4401677"/>
                <a:ext cx="287409" cy="8287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B9DDA06-68D8-DE45-DA4B-A296ECF351D8}"/>
                  </a:ext>
                </a:extLst>
              </p:cNvPr>
              <p:cNvCxnSpPr>
                <a:cxnSpLocks/>
              </p:cNvCxnSpPr>
              <p:nvPr/>
            </p:nvCxnSpPr>
            <p:spPr>
              <a:xfrm flipV="1">
                <a:off x="8748846" y="4401677"/>
                <a:ext cx="140919" cy="121335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BA05530-A3D6-CB56-E7F3-E3C9361B4042}"/>
                  </a:ext>
                </a:extLst>
              </p:cNvPr>
              <p:cNvCxnSpPr>
                <a:cxnSpLocks/>
              </p:cNvCxnSpPr>
              <p:nvPr/>
            </p:nvCxnSpPr>
            <p:spPr>
              <a:xfrm flipH="1" flipV="1">
                <a:off x="9463190" y="4393043"/>
                <a:ext cx="251723" cy="11578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0A218C0-F0BA-487E-5C01-8BDE3D613A98}"/>
                  </a:ext>
                </a:extLst>
              </p:cNvPr>
              <p:cNvCxnSpPr>
                <a:cxnSpLocks/>
                <a:stCxn id="20" idx="0"/>
              </p:cNvCxnSpPr>
              <p:nvPr/>
            </p:nvCxnSpPr>
            <p:spPr>
              <a:xfrm flipH="1" flipV="1">
                <a:off x="10064593" y="4440463"/>
                <a:ext cx="251723" cy="7366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E3A2EB54-1DA6-4E8D-B559-80918C36CBEE}"/>
                  </a:ext>
                </a:extLst>
              </p:cNvPr>
              <p:cNvCxnSpPr>
                <a:cxnSpLocks/>
                <a:stCxn id="22" idx="0"/>
                <a:endCxn id="36" idx="2"/>
              </p:cNvCxnSpPr>
              <p:nvPr/>
            </p:nvCxnSpPr>
            <p:spPr>
              <a:xfrm flipH="1" flipV="1">
                <a:off x="10439318" y="3957802"/>
                <a:ext cx="795509" cy="907447"/>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4AED88A-0D8D-072C-F65E-F5A4AB7B8E15}"/>
                  </a:ext>
                </a:extLst>
              </p:cNvPr>
              <p:cNvSpPr txBox="1"/>
              <p:nvPr/>
            </p:nvSpPr>
            <p:spPr>
              <a:xfrm>
                <a:off x="7832238" y="4660279"/>
                <a:ext cx="1121739" cy="461665"/>
              </a:xfrm>
              <a:prstGeom prst="rect">
                <a:avLst/>
              </a:prstGeom>
              <a:noFill/>
            </p:spPr>
            <p:txBody>
              <a:bodyPr wrap="square" rtlCol="0">
                <a:spAutoFit/>
              </a:bodyPr>
              <a:lstStyle/>
              <a:p>
                <a:pPr algn="ctr"/>
                <a:r>
                  <a:rPr kumimoji="1" lang="ja-JP" altLang="en-US" sz="1200" dirty="0">
                    <a:latin typeface="BIZ UDゴシック" panose="020B0400000000000000" pitchFamily="49" charset="-128"/>
                    <a:ea typeface="BIZ UDゴシック" panose="020B0400000000000000" pitchFamily="49" charset="-128"/>
                  </a:rPr>
                  <a:t>参画と</a:t>
                </a:r>
                <a:endParaRPr kumimoji="1" lang="en-US" altLang="ja-JP" sz="1200" dirty="0">
                  <a:latin typeface="BIZ UDゴシック" panose="020B0400000000000000" pitchFamily="49" charset="-128"/>
                  <a:ea typeface="BIZ UDゴシック" panose="020B0400000000000000" pitchFamily="49" charset="-128"/>
                </a:endParaRPr>
              </a:p>
              <a:p>
                <a:pPr algn="ctr"/>
                <a:r>
                  <a:rPr kumimoji="1" lang="ja-JP" altLang="en-US" sz="1200" dirty="0">
                    <a:latin typeface="BIZ UDゴシック" panose="020B0400000000000000" pitchFamily="49" charset="-128"/>
                    <a:ea typeface="BIZ UDゴシック" panose="020B0400000000000000" pitchFamily="49" charset="-128"/>
                  </a:rPr>
                  <a:t>権限移譲</a:t>
                </a:r>
              </a:p>
            </p:txBody>
          </p:sp>
          <p:sp>
            <p:nvSpPr>
              <p:cNvPr id="30" name="テキスト ボックス 29">
                <a:extLst>
                  <a:ext uri="{FF2B5EF4-FFF2-40B4-BE49-F238E27FC236}">
                    <a16:creationId xmlns:a16="http://schemas.microsoft.com/office/drawing/2014/main" id="{CE630EFC-981E-C112-4482-C9AB3A1929D7}"/>
                  </a:ext>
                </a:extLst>
              </p:cNvPr>
              <p:cNvSpPr txBox="1"/>
              <p:nvPr/>
            </p:nvSpPr>
            <p:spPr>
              <a:xfrm>
                <a:off x="9607611" y="4720617"/>
                <a:ext cx="554071" cy="307777"/>
              </a:xfrm>
              <a:prstGeom prst="rect">
                <a:avLst/>
              </a:prstGeom>
              <a:noFill/>
            </p:spPr>
            <p:txBody>
              <a:bodyPr wrap="square"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参画</a:t>
                </a:r>
              </a:p>
            </p:txBody>
          </p:sp>
          <p:sp>
            <p:nvSpPr>
              <p:cNvPr id="31" name="テキスト ボックス 30">
                <a:extLst>
                  <a:ext uri="{FF2B5EF4-FFF2-40B4-BE49-F238E27FC236}">
                    <a16:creationId xmlns:a16="http://schemas.microsoft.com/office/drawing/2014/main" id="{F9B7FE9C-6E6B-AD2B-DA87-F77D0CE514BA}"/>
                  </a:ext>
                </a:extLst>
              </p:cNvPr>
              <p:cNvSpPr txBox="1"/>
              <p:nvPr/>
            </p:nvSpPr>
            <p:spPr>
              <a:xfrm>
                <a:off x="11019757" y="4432715"/>
                <a:ext cx="1089148" cy="461665"/>
              </a:xfrm>
              <a:prstGeom prst="rect">
                <a:avLst/>
              </a:prstGeom>
              <a:noFill/>
            </p:spPr>
            <p:txBody>
              <a:bodyPr wrap="square" rtlCol="0">
                <a:spAutoFit/>
              </a:bodyPr>
              <a:lstStyle/>
              <a:p>
                <a:pPr algn="ctr"/>
                <a:r>
                  <a:rPr kumimoji="1" lang="ja-JP" altLang="en-US" sz="1200" dirty="0">
                    <a:latin typeface="BIZ UDゴシック" panose="020B0400000000000000" pitchFamily="49" charset="-128"/>
                    <a:ea typeface="BIZ UDゴシック" panose="020B0400000000000000" pitchFamily="49" charset="-128"/>
                  </a:rPr>
                  <a:t>評価委員会に参加</a:t>
                </a:r>
                <a:endParaRPr kumimoji="1" lang="en-US" altLang="ja-JP" sz="1200" dirty="0">
                  <a:latin typeface="BIZ UDゴシック" panose="020B0400000000000000" pitchFamily="49" charset="-128"/>
                  <a:ea typeface="BIZ UDゴシック" panose="020B0400000000000000" pitchFamily="49" charset="-128"/>
                </a:endParaRPr>
              </a:p>
            </p:txBody>
          </p:sp>
        </p:grpSp>
        <p:sp>
          <p:nvSpPr>
            <p:cNvPr id="32" name="テキスト ボックス 31">
              <a:extLst>
                <a:ext uri="{FF2B5EF4-FFF2-40B4-BE49-F238E27FC236}">
                  <a16:creationId xmlns:a16="http://schemas.microsoft.com/office/drawing/2014/main" id="{F25B8424-15B0-3DA3-D6E4-2415C38A916F}"/>
                </a:ext>
              </a:extLst>
            </p:cNvPr>
            <p:cNvSpPr txBox="1"/>
            <p:nvPr/>
          </p:nvSpPr>
          <p:spPr>
            <a:xfrm>
              <a:off x="7534428" y="1760932"/>
              <a:ext cx="4037399" cy="461665"/>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個別の契約・協定（イギリスの</a:t>
              </a:r>
              <a:r>
                <a:rPr kumimoji="1" lang="en-US" altLang="ja-JP" sz="1200" dirty="0">
                  <a:latin typeface="BIZ UDゴシック" panose="020B0400000000000000" pitchFamily="49" charset="-128"/>
                  <a:ea typeface="BIZ UDゴシック" panose="020B0400000000000000" pitchFamily="49" charset="-128"/>
                </a:rPr>
                <a:t>Deal</a:t>
              </a:r>
              <a:r>
                <a:rPr kumimoji="1" lang="ja-JP" altLang="en-US" sz="1200" dirty="0">
                  <a:latin typeface="BIZ UDゴシック" panose="020B0400000000000000" pitchFamily="49" charset="-128"/>
                  <a:ea typeface="BIZ UDゴシック" panose="020B0400000000000000" pitchFamily="49" charset="-128"/>
                </a:rPr>
                <a:t>のイメージ）等により、権限等を移譲</a:t>
              </a:r>
            </a:p>
          </p:txBody>
        </p:sp>
        <p:sp>
          <p:nvSpPr>
            <p:cNvPr id="33" name="正方形/長方形 32">
              <a:extLst>
                <a:ext uri="{FF2B5EF4-FFF2-40B4-BE49-F238E27FC236}">
                  <a16:creationId xmlns:a16="http://schemas.microsoft.com/office/drawing/2014/main" id="{5B4B9611-F740-DAD9-CA49-48B1363588FE}"/>
                </a:ext>
              </a:extLst>
            </p:cNvPr>
            <p:cNvSpPr/>
            <p:nvPr/>
          </p:nvSpPr>
          <p:spPr>
            <a:xfrm>
              <a:off x="6659930" y="2768199"/>
              <a:ext cx="1898177" cy="95448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理事会（意思決定機関）</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1200" b="1" dirty="0">
                  <a:solidFill>
                    <a:schemeClr val="bg1"/>
                  </a:solidFill>
                  <a:latin typeface="BIZ UDゴシック" panose="020B0400000000000000" pitchFamily="49" charset="-128"/>
                  <a:ea typeface="BIZ UDゴシック" panose="020B0400000000000000" pitchFamily="49" charset="-128"/>
                </a:rPr>
                <a:t>・合同行政機構の長</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1200" b="1" dirty="0">
                  <a:solidFill>
                    <a:schemeClr val="bg1"/>
                  </a:solidFill>
                  <a:latin typeface="BIZ UDゴシック" panose="020B0400000000000000" pitchFamily="49" charset="-128"/>
                  <a:ea typeface="BIZ UDゴシック" panose="020B0400000000000000" pitchFamily="49" charset="-128"/>
                </a:rPr>
                <a:t>・構成自治体の長</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1200" b="1" dirty="0">
                  <a:solidFill>
                    <a:schemeClr val="bg1"/>
                  </a:solidFill>
                  <a:latin typeface="BIZ UDゴシック" panose="020B0400000000000000" pitchFamily="49" charset="-128"/>
                  <a:ea typeface="BIZ UDゴシック" panose="020B0400000000000000" pitchFamily="49" charset="-128"/>
                </a:rPr>
                <a:t>・構成自治体以外の構成</a:t>
              </a:r>
              <a:br>
                <a:rPr kumimoji="1" lang="en-US" altLang="ja-JP" sz="1200" b="1" dirty="0">
                  <a:solidFill>
                    <a:schemeClr val="bg1"/>
                  </a:solidFill>
                  <a:latin typeface="BIZ UDゴシック" panose="020B0400000000000000" pitchFamily="49" charset="-128"/>
                  <a:ea typeface="BIZ UDゴシック" panose="020B0400000000000000" pitchFamily="49" charset="-128"/>
                </a:rPr>
              </a:br>
              <a:r>
                <a:rPr kumimoji="1" lang="ja-JP" altLang="en-US" sz="1200" b="1" dirty="0">
                  <a:solidFill>
                    <a:schemeClr val="bg1"/>
                  </a:solidFill>
                  <a:latin typeface="BIZ UDゴシック" panose="020B0400000000000000" pitchFamily="49" charset="-128"/>
                  <a:ea typeface="BIZ UDゴシック" panose="020B0400000000000000" pitchFamily="49" charset="-128"/>
                </a:rPr>
                <a:t>　団体の代表者</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B1E3726E-95A0-E0D8-5967-578F6E11D05A}"/>
                </a:ext>
              </a:extLst>
            </p:cNvPr>
            <p:cNvSpPr/>
            <p:nvPr/>
          </p:nvSpPr>
          <p:spPr>
            <a:xfrm>
              <a:off x="8980920" y="2768201"/>
              <a:ext cx="1870468" cy="96451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a:solidFill>
                    <a:srgbClr val="002060"/>
                  </a:solidFill>
                  <a:latin typeface="BIZ UDゴシック" panose="020B0400000000000000" pitchFamily="49" charset="-128"/>
                  <a:ea typeface="BIZ UDゴシック" panose="020B0400000000000000" pitchFamily="49" charset="-128"/>
                </a:rPr>
                <a:t>評価委員会</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a:p>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a:p>
              <a:r>
                <a:rPr kumimoji="1" lang="ja-JP" altLang="en-US" sz="1200" dirty="0">
                  <a:solidFill>
                    <a:srgbClr val="002060"/>
                  </a:solidFill>
                  <a:latin typeface="BIZ UDゴシック" panose="020B0400000000000000" pitchFamily="49" charset="-128"/>
                  <a:ea typeface="BIZ UDゴシック" panose="020B0400000000000000" pitchFamily="49" charset="-128"/>
                </a:rPr>
                <a:t>・構成自治体の議員</a:t>
              </a:r>
              <a:endParaRPr kumimoji="1" lang="en-US" altLang="ja-JP" sz="1200" dirty="0">
                <a:solidFill>
                  <a:srgbClr val="002060"/>
                </a:solidFill>
                <a:latin typeface="BIZ UDゴシック" panose="020B0400000000000000" pitchFamily="49" charset="-128"/>
                <a:ea typeface="BIZ UDゴシック" panose="020B0400000000000000" pitchFamily="49" charset="-128"/>
              </a:endParaRPr>
            </a:p>
            <a:p>
              <a:r>
                <a:rPr kumimoji="1" lang="ja-JP" altLang="en-US" sz="1200" dirty="0">
                  <a:solidFill>
                    <a:srgbClr val="002060"/>
                  </a:solidFill>
                  <a:latin typeface="BIZ UDゴシック" panose="020B0400000000000000" pitchFamily="49" charset="-128"/>
                  <a:ea typeface="BIZ UDゴシック" panose="020B0400000000000000" pitchFamily="49" charset="-128"/>
                </a:rPr>
                <a:t>・国会議員</a:t>
              </a:r>
              <a:endParaRPr kumimoji="1" lang="en-US" altLang="ja-JP" sz="1200" dirty="0">
                <a:solidFill>
                  <a:srgbClr val="002060"/>
                </a:solidFill>
                <a:latin typeface="BIZ UDゴシック" panose="020B0400000000000000" pitchFamily="49" charset="-128"/>
                <a:ea typeface="BIZ UDゴシック" panose="020B0400000000000000" pitchFamily="49" charset="-128"/>
              </a:endParaRPr>
            </a:p>
            <a:p>
              <a:r>
                <a:rPr kumimoji="1" lang="ja-JP" altLang="en-US" sz="1200" dirty="0">
                  <a:solidFill>
                    <a:srgbClr val="002060"/>
                  </a:solidFill>
                  <a:latin typeface="BIZ UDゴシック" panose="020B0400000000000000" pitchFamily="49" charset="-128"/>
                  <a:ea typeface="BIZ UDゴシック" panose="020B0400000000000000" pitchFamily="49" charset="-128"/>
                </a:rPr>
                <a:t>・国出先機関等の代表者</a:t>
              </a:r>
              <a:endParaRPr kumimoji="1" lang="en-US" altLang="ja-JP" sz="1200" dirty="0">
                <a:solidFill>
                  <a:srgbClr val="002060"/>
                </a:solidFill>
                <a:latin typeface="BIZ UDゴシック" panose="020B0400000000000000" pitchFamily="49" charset="-128"/>
                <a:ea typeface="BIZ UDゴシック" panose="020B0400000000000000" pitchFamily="49" charset="-128"/>
              </a:endParaRPr>
            </a:p>
            <a:p>
              <a:endParaRPr kumimoji="1" lang="ja-JP" altLang="en-US" sz="1200" dirty="0">
                <a:solidFill>
                  <a:srgbClr val="002060"/>
                </a:solidFill>
                <a:latin typeface="BIZ UDゴシック" panose="020B0400000000000000" pitchFamily="49" charset="-128"/>
                <a:ea typeface="BIZ UDゴシック" panose="020B0400000000000000" pitchFamily="49" charset="-128"/>
              </a:endParaRPr>
            </a:p>
          </p:txBody>
        </p:sp>
        <p:cxnSp>
          <p:nvCxnSpPr>
            <p:cNvPr id="37" name="直線コネクタ 36">
              <a:extLst>
                <a:ext uri="{FF2B5EF4-FFF2-40B4-BE49-F238E27FC236}">
                  <a16:creationId xmlns:a16="http://schemas.microsoft.com/office/drawing/2014/main" id="{D0C856A0-CA3A-6B4A-F62F-9A99EA8BC14C}"/>
                </a:ext>
              </a:extLst>
            </p:cNvPr>
            <p:cNvCxnSpPr>
              <a:cxnSpLocks/>
            </p:cNvCxnSpPr>
            <p:nvPr/>
          </p:nvCxnSpPr>
          <p:spPr>
            <a:xfrm>
              <a:off x="8573455" y="3007110"/>
              <a:ext cx="40746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38" name="フリーフォーム: 図形 37">
              <a:extLst>
                <a:ext uri="{FF2B5EF4-FFF2-40B4-BE49-F238E27FC236}">
                  <a16:creationId xmlns:a16="http://schemas.microsoft.com/office/drawing/2014/main" id="{761C951A-97AE-0D5C-0921-63A5B76DAC8A}"/>
                </a:ext>
              </a:extLst>
            </p:cNvPr>
            <p:cNvSpPr/>
            <p:nvPr/>
          </p:nvSpPr>
          <p:spPr>
            <a:xfrm>
              <a:off x="6848308" y="3720238"/>
              <a:ext cx="196582" cy="259649"/>
            </a:xfrm>
            <a:custGeom>
              <a:avLst/>
              <a:gdLst>
                <a:gd name="connsiteX0" fmla="*/ 0 w 295421"/>
                <a:gd name="connsiteY0" fmla="*/ 0 h 365760"/>
                <a:gd name="connsiteX1" fmla="*/ 0 w 295421"/>
                <a:gd name="connsiteY1" fmla="*/ 365760 h 365760"/>
                <a:gd name="connsiteX2" fmla="*/ 295421 w 295421"/>
                <a:gd name="connsiteY2" fmla="*/ 365760 h 365760"/>
                <a:gd name="connsiteX3" fmla="*/ 295421 w 295421"/>
                <a:gd name="connsiteY3" fmla="*/ 309489 h 365760"/>
                <a:gd name="connsiteX4" fmla="*/ 281354 w 295421"/>
                <a:gd name="connsiteY4" fmla="*/ 309489 h 365760"/>
                <a:gd name="connsiteX0" fmla="*/ 0 w 295421"/>
                <a:gd name="connsiteY0" fmla="*/ 0 h 365760"/>
                <a:gd name="connsiteX1" fmla="*/ 0 w 295421"/>
                <a:gd name="connsiteY1" fmla="*/ 365760 h 365760"/>
                <a:gd name="connsiteX2" fmla="*/ 295421 w 295421"/>
                <a:gd name="connsiteY2" fmla="*/ 365760 h 365760"/>
                <a:gd name="connsiteX3" fmla="*/ 295421 w 295421"/>
                <a:gd name="connsiteY3" fmla="*/ 309489 h 365760"/>
                <a:gd name="connsiteX0" fmla="*/ 0 w 295421"/>
                <a:gd name="connsiteY0" fmla="*/ 0 h 365760"/>
                <a:gd name="connsiteX1" fmla="*/ 0 w 295421"/>
                <a:gd name="connsiteY1" fmla="*/ 365760 h 365760"/>
                <a:gd name="connsiteX2" fmla="*/ 295421 w 295421"/>
                <a:gd name="connsiteY2" fmla="*/ 365760 h 365760"/>
              </a:gdLst>
              <a:ahLst/>
              <a:cxnLst>
                <a:cxn ang="0">
                  <a:pos x="connsiteX0" y="connsiteY0"/>
                </a:cxn>
                <a:cxn ang="0">
                  <a:pos x="connsiteX1" y="connsiteY1"/>
                </a:cxn>
                <a:cxn ang="0">
                  <a:pos x="connsiteX2" y="connsiteY2"/>
                </a:cxn>
              </a:cxnLst>
              <a:rect l="l" t="t" r="r" b="b"/>
              <a:pathLst>
                <a:path w="295421" h="365760">
                  <a:moveTo>
                    <a:pt x="0" y="0"/>
                  </a:moveTo>
                  <a:lnTo>
                    <a:pt x="0" y="365760"/>
                  </a:lnTo>
                  <a:lnTo>
                    <a:pt x="295421" y="365760"/>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DABC2E2-1171-58B7-4340-8A54FCCCD393}"/>
                </a:ext>
              </a:extLst>
            </p:cNvPr>
            <p:cNvSpPr txBox="1"/>
            <p:nvPr/>
          </p:nvSpPr>
          <p:spPr>
            <a:xfrm>
              <a:off x="7044891" y="3817126"/>
              <a:ext cx="795510" cy="276999"/>
            </a:xfrm>
            <a:prstGeom prst="rect">
              <a:avLst/>
            </a:prstGeom>
            <a:solidFill>
              <a:schemeClr val="bg1">
                <a:lumMod val="85000"/>
              </a:schemeClr>
            </a:solidFill>
            <a:ln>
              <a:noFill/>
            </a:ln>
          </p:spPr>
          <p:txBody>
            <a:bodyPr wrap="square" rtlCol="0">
              <a:spAutoFit/>
            </a:bodyPr>
            <a:lstStyle/>
            <a:p>
              <a:pPr algn="ctr"/>
              <a:r>
                <a:rPr kumimoji="1" lang="ja-JP" altLang="en-US" sz="1200" b="1" dirty="0">
                  <a:solidFill>
                    <a:srgbClr val="002060"/>
                  </a:solidFill>
                  <a:latin typeface="BIZ UDゴシック" panose="020B0400000000000000" pitchFamily="49" charset="-128"/>
                  <a:ea typeface="BIZ UDゴシック" panose="020B0400000000000000" pitchFamily="49" charset="-128"/>
                </a:rPr>
                <a:t>事務局</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DDC06C30-D74F-6188-A805-E15BA0733358}"/>
                </a:ext>
              </a:extLst>
            </p:cNvPr>
            <p:cNvSpPr/>
            <p:nvPr/>
          </p:nvSpPr>
          <p:spPr>
            <a:xfrm>
              <a:off x="7457119" y="2447146"/>
              <a:ext cx="2645040" cy="2660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ゴシック" panose="020B0400000000000000" pitchFamily="49" charset="-128"/>
                  <a:ea typeface="BIZ UDゴシック" panose="020B0400000000000000" pitchFamily="49" charset="-128"/>
                </a:rPr>
                <a:t>合同行政機構</a:t>
              </a:r>
            </a:p>
          </p:txBody>
        </p:sp>
        <p:sp>
          <p:nvSpPr>
            <p:cNvPr id="41" name="テキスト ボックス 40">
              <a:extLst>
                <a:ext uri="{FF2B5EF4-FFF2-40B4-BE49-F238E27FC236}">
                  <a16:creationId xmlns:a16="http://schemas.microsoft.com/office/drawing/2014/main" id="{BC13CCBD-AFE9-BE47-F2C4-E5BD17B92934}"/>
                </a:ext>
              </a:extLst>
            </p:cNvPr>
            <p:cNvSpPr txBox="1"/>
            <p:nvPr/>
          </p:nvSpPr>
          <p:spPr>
            <a:xfrm>
              <a:off x="6549117" y="4179496"/>
              <a:ext cx="1121739" cy="461665"/>
            </a:xfrm>
            <a:prstGeom prst="rect">
              <a:avLst/>
            </a:prstGeom>
            <a:noFill/>
          </p:spPr>
          <p:txBody>
            <a:bodyPr wrap="square" rtlCol="0">
              <a:spAutoFit/>
            </a:bodyPr>
            <a:lstStyle/>
            <a:p>
              <a:pPr algn="ctr"/>
              <a:r>
                <a:rPr kumimoji="1" lang="ja-JP" altLang="en-US" sz="1200" dirty="0">
                  <a:latin typeface="BIZ UDゴシック" panose="020B0400000000000000" pitchFamily="49" charset="-128"/>
                  <a:ea typeface="BIZ UDゴシック" panose="020B0400000000000000" pitchFamily="49" charset="-128"/>
                </a:rPr>
                <a:t>参画と</a:t>
              </a:r>
              <a:endParaRPr kumimoji="1" lang="en-US" altLang="ja-JP" sz="1200" dirty="0">
                <a:latin typeface="BIZ UDゴシック" panose="020B0400000000000000" pitchFamily="49" charset="-128"/>
                <a:ea typeface="BIZ UDゴシック" panose="020B0400000000000000" pitchFamily="49" charset="-128"/>
              </a:endParaRPr>
            </a:p>
            <a:p>
              <a:pPr algn="ctr"/>
              <a:r>
                <a:rPr kumimoji="1" lang="ja-JP" altLang="en-US" sz="1200" dirty="0">
                  <a:latin typeface="BIZ UDゴシック" panose="020B0400000000000000" pitchFamily="49" charset="-128"/>
                  <a:ea typeface="BIZ UDゴシック" panose="020B0400000000000000" pitchFamily="49" charset="-128"/>
                </a:rPr>
                <a:t>権限移譲</a:t>
              </a:r>
            </a:p>
          </p:txBody>
        </p:sp>
      </p:grpSp>
      <p:sp>
        <p:nvSpPr>
          <p:cNvPr id="44" name="テキスト ボックス 43">
            <a:extLst>
              <a:ext uri="{FF2B5EF4-FFF2-40B4-BE49-F238E27FC236}">
                <a16:creationId xmlns:a16="http://schemas.microsoft.com/office/drawing/2014/main" id="{09A1AFBF-C05F-B24D-E3D9-C8C2AF032515}"/>
              </a:ext>
            </a:extLst>
          </p:cNvPr>
          <p:cNvSpPr txBox="1"/>
          <p:nvPr/>
        </p:nvSpPr>
        <p:spPr>
          <a:xfrm>
            <a:off x="2872768" y="2780975"/>
            <a:ext cx="400110" cy="954107"/>
          </a:xfrm>
          <a:prstGeom prst="rect">
            <a:avLst/>
          </a:prstGeom>
          <a:noFill/>
        </p:spPr>
        <p:txBody>
          <a:bodyPr vert="eaVert"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政策評価</a:t>
            </a:r>
          </a:p>
        </p:txBody>
      </p:sp>
      <p:sp>
        <p:nvSpPr>
          <p:cNvPr id="9" name="テキスト ボックス 8">
            <a:extLst>
              <a:ext uri="{FF2B5EF4-FFF2-40B4-BE49-F238E27FC236}">
                <a16:creationId xmlns:a16="http://schemas.microsoft.com/office/drawing/2014/main" id="{36DA81BB-48CB-2F40-AEE2-3C91190F100E}"/>
              </a:ext>
            </a:extLst>
          </p:cNvPr>
          <p:cNvSpPr txBox="1"/>
          <p:nvPr/>
        </p:nvSpPr>
        <p:spPr>
          <a:xfrm>
            <a:off x="4837044" y="6675821"/>
            <a:ext cx="7219868" cy="203261"/>
          </a:xfrm>
          <a:prstGeom prst="rect">
            <a:avLst/>
          </a:prstGeom>
          <a:noFill/>
        </p:spPr>
        <p:txBody>
          <a:bodyPr wrap="square" rtlCol="0">
            <a:spAutoFit/>
          </a:bodyPr>
          <a:lstStyle/>
          <a:p>
            <a:pPr marL="266700" indent="-266700">
              <a:lnSpc>
                <a:spcPts val="1000"/>
              </a:lnSpc>
              <a:defRPr/>
            </a:pPr>
            <a:r>
              <a:rPr kumimoji="1" lang="en-US" altLang="ja-JP" sz="800" dirty="0">
                <a:solidFill>
                  <a:prstClr val="black"/>
                </a:solidFill>
                <a:latin typeface="BIZ UDゴシック" panose="020B0400000000000000" pitchFamily="49" charset="-128"/>
                <a:ea typeface="BIZ UDゴシック" panose="020B0400000000000000" pitchFamily="49" charset="-128"/>
              </a:rPr>
              <a:t>※</a:t>
            </a:r>
            <a:r>
              <a:rPr kumimoji="1" lang="ja-JP" altLang="en-US" sz="800" dirty="0">
                <a:solidFill>
                  <a:prstClr val="black"/>
                </a:solidFill>
                <a:latin typeface="BIZ UDゴシック" panose="020B0400000000000000" pitchFamily="49" charset="-128"/>
                <a:ea typeface="BIZ UDゴシック" panose="020B0400000000000000" pitchFamily="49" charset="-128"/>
              </a:rPr>
              <a:t>　関西広域連合「未来の希望を担う関西広域連合へ～新次元の分権型社会の確立に向けて～」、その他関連論文を参考に副首都推進局で作成</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31234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8966</Words>
  <Application>Microsoft Office PowerPoint</Application>
  <PresentationFormat>ワイド画面</PresentationFormat>
  <Paragraphs>912</Paragraphs>
  <Slides>26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BIZ UDPゴシック</vt:lpstr>
      <vt:lpstr>BIZ UDゴシック</vt:lpstr>
      <vt:lpstr>Meiryo UI</vt:lpstr>
      <vt:lpstr>游ゴシック</vt:lpstr>
      <vt:lpstr>Arial</vt:lpstr>
      <vt:lpstr>Calibri</vt:lpstr>
      <vt:lpstr>Calibri Light</vt:lpstr>
      <vt:lpstr>Wingdings</vt:lpstr>
      <vt:lpstr>Office テーマ</vt:lpstr>
      <vt:lpstr>国への働きかけに向けた副首都化を後押しする仕組みについて</vt:lpstr>
      <vt:lpstr>PowerPoint プレゼンテーション</vt:lpstr>
      <vt:lpstr>PowerPoint プレゼンテーション</vt:lpstr>
      <vt:lpstr>これまでの議論を踏まえた全体イメージ</vt:lpstr>
      <vt:lpstr>「副首都化」を後押しする仕組みに関する国への働きかけの視点</vt:lpstr>
      <vt:lpstr>「自治制度改革」「統治機構改革」の視点から、国へ働きかける「新たな仕組み」のイメージ</vt:lpstr>
      <vt:lpstr>PowerPoint プレゼンテーション</vt:lpstr>
      <vt:lpstr>①イギリスの「合同行政機構」等を参考とした案（１／２）</vt:lpstr>
      <vt:lpstr>①イギリスの「合同行政機構」等を参考とした案（２／２）</vt:lpstr>
      <vt:lpstr>②「連携中枢都市圏構想」を参考とした案（１／２）</vt:lpstr>
      <vt:lpstr>②「連携中枢都市圏構想」を参考とした案（２／２）</vt:lpstr>
      <vt:lpstr>「国土政策」の視点から、国へ働きかける内容のイメージ</vt:lpstr>
      <vt:lpstr>国における、都道府県別行政投資実績について（道路の例）</vt:lpstr>
      <vt:lpstr>国における、都道府県別行政投資実績について（港湾の例）</vt:lpstr>
      <vt:lpstr>国における、都道府県別行政投資実績について（鉄道の例：人口推計、輸送人員）</vt:lpstr>
      <vt:lpstr>PowerPoint プレゼンテーション</vt:lpstr>
      <vt:lpstr>PowerPoint プレゼンテーション</vt:lpstr>
      <vt:lpstr>連携中枢都市圏構想</vt:lpstr>
      <vt:lpstr>連携中枢都市圏構想の推進に向けた総務省の財政措置</vt:lpstr>
      <vt:lpstr>関西広域連合</vt:lpstr>
      <vt:lpstr>イギリスの「合同行政機構」の仕組み</vt:lpstr>
      <vt:lpstr>英国における権限・財源移譲の仕組み（１/２）</vt:lpstr>
      <vt:lpstr>英国における権限・財源移譲の仕組み（２/２）</vt:lpstr>
      <vt:lpstr>フランスの「メトロポール」について</vt:lpstr>
      <vt:lpstr>三大都市圏に対する国土政策の変遷</vt:lpstr>
      <vt:lpstr>第三次国土形成計画の概要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2024-04-11T05:19:21Z</dcterms:created>
  <dcterms:modified xsi:type="dcterms:W3CDTF">2024-08-07T01:45:08Z</dcterms:modified>
</cp:coreProperties>
</file>