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4"/>
  </p:notesMasterIdLst>
  <p:sldIdLst>
    <p:sldId id="365" r:id="rId2"/>
    <p:sldId id="367"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9694"/>
    <a:srgbClr val="B3A2C7"/>
    <a:srgbClr val="FAC090"/>
    <a:srgbClr val="C3D69B"/>
    <a:srgbClr val="8EB4E3"/>
    <a:srgbClr val="95B3D7"/>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837" autoAdjust="0"/>
    <p:restoredTop sz="94660"/>
  </p:normalViewPr>
  <p:slideViewPr>
    <p:cSldViewPr>
      <p:cViewPr varScale="1">
        <p:scale>
          <a:sx n="94" d="100"/>
          <a:sy n="94" d="100"/>
        </p:scale>
        <p:origin x="1498" y="9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60FDEE0-0B00-4F41-8769-862785B2AB3B}" type="datetimeFigureOut">
              <a:rPr kumimoji="1" lang="ja-JP" altLang="en-US" smtClean="0"/>
              <a:t>2024/7/30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64C1B57-AB7E-476C-A348-E749B0F93A91}" type="slidenum">
              <a:rPr kumimoji="1" lang="ja-JP" altLang="en-US" smtClean="0"/>
              <a:t>‹#›</a:t>
            </a:fld>
            <a:endParaRPr kumimoji="1" lang="ja-JP" altLang="en-US"/>
          </a:p>
        </p:txBody>
      </p:sp>
    </p:spTree>
    <p:extLst>
      <p:ext uri="{BB962C8B-B14F-4D97-AF65-F5344CB8AC3E}">
        <p14:creationId xmlns:p14="http://schemas.microsoft.com/office/powerpoint/2010/main" val="3020852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F673179-E61C-4676-ADD7-71D3D51D737D}" type="datetime1">
              <a:rPr kumimoji="1" lang="ja-JP" altLang="en-US" smtClean="0"/>
              <a:t>2024/7/30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BED8B25-4513-4F08-AA3B-72D564593ED8}" type="datetime1">
              <a:rPr kumimoji="1" lang="ja-JP" altLang="en-US" smtClean="0"/>
              <a:t>2024/7/30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4054BD8-5215-471D-852A-FB924059AE5B}" type="datetime1">
              <a:rPr kumimoji="1" lang="ja-JP" altLang="en-US" smtClean="0"/>
              <a:t>2024/7/30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00F2A98-5DDB-4C48-B2F4-C6C0E77B150E}" type="datetime1">
              <a:rPr kumimoji="1" lang="ja-JP" altLang="en-US" smtClean="0"/>
              <a:t>2024/7/30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FB6C09C-199B-4206-8D6F-B0C003EA69B7}" type="datetime1">
              <a:rPr kumimoji="1" lang="ja-JP" altLang="en-US" smtClean="0"/>
              <a:t>2024/7/30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8F73431-2437-4780-B6C6-58A8DBBC18E2}" type="datetime1">
              <a:rPr kumimoji="1" lang="ja-JP" altLang="en-US" smtClean="0"/>
              <a:t>2024/7/30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73F3102-4431-4DF3-8642-463EE39930CC}" type="datetime1">
              <a:rPr kumimoji="1" lang="ja-JP" altLang="en-US" smtClean="0"/>
              <a:t>2024/7/30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E66D404-04CD-45B0-893F-226F43780322}" type="datetime1">
              <a:rPr kumimoji="1" lang="ja-JP" altLang="en-US" smtClean="0"/>
              <a:t>2024/7/30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1304BC-ACAB-4A46-9407-2CEA891EB6BC}" type="datetime1">
              <a:rPr kumimoji="1" lang="ja-JP" altLang="en-US" smtClean="0"/>
              <a:t>2024/7/30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6DC90E4-7704-4EC1-A533-2845929DB186}" type="datetime1">
              <a:rPr kumimoji="1" lang="ja-JP" altLang="en-US" smtClean="0"/>
              <a:t>2024/7/30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8794455-D397-4364-947B-7691740763DA}" type="datetime1">
              <a:rPr kumimoji="1" lang="ja-JP" altLang="en-US" smtClean="0"/>
              <a:t>2024/7/30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A3F57-AAB6-4F4B-B36A-0F0E5FBC351A}" type="datetime1">
              <a:rPr kumimoji="1" lang="ja-JP" altLang="en-US" smtClean="0"/>
              <a:t>2024/7/30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CAFF2DD-26CF-47B1-A930-8B8CCF7F6947}"/>
              </a:ext>
            </a:extLst>
          </p:cNvPr>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重点施策（骨子案）</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7" name="表 16">
            <a:extLst>
              <a:ext uri="{FF2B5EF4-FFF2-40B4-BE49-F238E27FC236}">
                <a16:creationId xmlns:a16="http://schemas.microsoft.com/office/drawing/2014/main" id="{32326263-D077-484E-882E-8BF38D11A9CB}"/>
              </a:ext>
            </a:extLst>
          </p:cNvPr>
          <p:cNvGraphicFramePr>
            <a:graphicFrameLocks noGrp="1"/>
          </p:cNvGraphicFramePr>
          <p:nvPr>
            <p:extLst>
              <p:ext uri="{D42A27DB-BD31-4B8C-83A1-F6EECF244321}">
                <p14:modId xmlns:p14="http://schemas.microsoft.com/office/powerpoint/2010/main" val="1891427129"/>
              </p:ext>
            </p:extLst>
          </p:nvPr>
        </p:nvGraphicFramePr>
        <p:xfrm>
          <a:off x="178224" y="763318"/>
          <a:ext cx="8787552" cy="494952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4206254">
                  <a:extLst>
                    <a:ext uri="{9D8B030D-6E8A-4147-A177-3AD203B41FA5}">
                      <a16:colId xmlns:a16="http://schemas.microsoft.com/office/drawing/2014/main" val="20000"/>
                    </a:ext>
                  </a:extLst>
                </a:gridCol>
                <a:gridCol w="352407">
                  <a:extLst>
                    <a:ext uri="{9D8B030D-6E8A-4147-A177-3AD203B41FA5}">
                      <a16:colId xmlns:a16="http://schemas.microsoft.com/office/drawing/2014/main" val="3517167095"/>
                    </a:ext>
                  </a:extLst>
                </a:gridCol>
                <a:gridCol w="4228891">
                  <a:extLst>
                    <a:ext uri="{9D8B030D-6E8A-4147-A177-3AD203B41FA5}">
                      <a16:colId xmlns:a16="http://schemas.microsoft.com/office/drawing/2014/main" val="3628230584"/>
                    </a:ext>
                  </a:extLst>
                </a:gridCol>
              </a:tblGrid>
              <a:tr h="0">
                <a:tc>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kumimoji="1" lang="ja-JP" altLang="en-US" sz="1200" b="1" dirty="0">
                          <a:solidFill>
                            <a:schemeClr val="tx1"/>
                          </a:solidFill>
                          <a:latin typeface="HG丸ｺﾞｼｯｸM-PRO" pitchFamily="50" charset="-128"/>
                          <a:ea typeface="HG丸ｺﾞｼｯｸM-PRO" pitchFamily="50" charset="-128"/>
                        </a:rPr>
                        <a:t>重点施策項目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9965222"/>
                  </a:ext>
                </a:extLst>
              </a:tr>
              <a:tr h="137481">
                <a:tc gridSpan="3">
                  <a:txBody>
                    <a:bodyPr/>
                    <a:lstStyle/>
                    <a:p>
                      <a:pPr algn="l"/>
                      <a:r>
                        <a:rPr kumimoji="1" lang="ja-JP" altLang="en-US" sz="1200" b="1" dirty="0">
                          <a:solidFill>
                            <a:schemeClr val="tx1"/>
                          </a:solidFill>
                          <a:latin typeface="HG丸ｺﾞｼｯｸM-PRO" pitchFamily="50" charset="-128"/>
                          <a:ea typeface="HG丸ｺﾞｼｯｸM-PRO" pitchFamily="50" charset="-128"/>
                        </a:rPr>
                        <a:t>基本方向１：子どもを生み育てることができる社会</a:t>
                      </a:r>
                      <a:r>
                        <a:rPr kumimoji="1" lang="en-US" altLang="ja-JP" sz="1200" b="1" dirty="0">
                          <a:solidFill>
                            <a:schemeClr val="tx1"/>
                          </a:solidFill>
                          <a:latin typeface="HG丸ｺﾞｼｯｸM-PRO" pitchFamily="50" charset="-128"/>
                          <a:ea typeface="HG丸ｺﾞｼｯｸM-PRO" pitchFamily="50" charset="-128"/>
                        </a:rPr>
                        <a:t>【</a:t>
                      </a:r>
                      <a:r>
                        <a:rPr kumimoji="1" lang="ja-JP" altLang="en-US" sz="1200" b="1" dirty="0">
                          <a:solidFill>
                            <a:schemeClr val="tx1"/>
                          </a:solidFill>
                          <a:latin typeface="HG丸ｺﾞｼｯｸM-PRO" pitchFamily="50" charset="-128"/>
                          <a:ea typeface="HG丸ｺﾞｼｯｸM-PRO" pitchFamily="50" charset="-128"/>
                        </a:rPr>
                        <a:t>子どもの誕生前から幼児期まで</a:t>
                      </a:r>
                      <a:r>
                        <a:rPr kumimoji="1" lang="en-US" altLang="ja-JP" sz="1200" b="1" dirty="0">
                          <a:solidFill>
                            <a:schemeClr val="tx1"/>
                          </a:solidFill>
                          <a:latin typeface="HG丸ｺﾞｼｯｸM-PRO" pitchFamily="50" charset="-128"/>
                          <a:ea typeface="HG丸ｺﾞｼｯｸM-PRO" pitchFamily="50" charset="-128"/>
                        </a:rPr>
                        <a:t>】</a:t>
                      </a: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EB4E3"/>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622800">
                <a:tc rowSpan="2">
                  <a:txBody>
                    <a:bodyPr/>
                    <a:lstStyle/>
                    <a:p>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を生みたいときに安心して妊娠・出産できる環境を整備するとともに、幼児期までの子どもの育ちを支える良質な環境づくりを推進し、生涯にわたる人格形成の基礎を培う幼児期までの子どもへの教育・保育内容の充実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安心して子どもを生み育てることができる環境の整備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6228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②</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幼児教育・保育内容の充実と教育・保育を支える人材の確保・資質の向上</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77237399"/>
                  </a:ext>
                </a:extLst>
              </a:tr>
              <a:tr h="137481">
                <a:tc gridSpan="3">
                  <a:txBody>
                    <a:bodyPr/>
                    <a:lstStyle/>
                    <a:p>
                      <a:r>
                        <a:rPr kumimoji="1" lang="ja-JP" altLang="en-US" sz="1200" b="1" dirty="0">
                          <a:solidFill>
                            <a:schemeClr val="tx1"/>
                          </a:solidFill>
                          <a:latin typeface="HG丸ｺﾞｼｯｸM-PRO" panose="020F0600000000000000" pitchFamily="50" charset="-128"/>
                          <a:ea typeface="HG丸ｺﾞｼｯｸM-PRO" panose="020F0600000000000000" pitchFamily="50" charset="-128"/>
                        </a:rPr>
                        <a:t>基本方向２：子どもが成長できる社会</a:t>
                      </a:r>
                      <a:r>
                        <a:rPr kumimoji="1" lang="en-US" altLang="ja-JP" sz="1200" b="1"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b="1" dirty="0">
                          <a:solidFill>
                            <a:schemeClr val="tx1"/>
                          </a:solidFill>
                          <a:latin typeface="HG丸ｺﾞｼｯｸM-PRO" panose="020F0600000000000000" pitchFamily="50" charset="-128"/>
                          <a:ea typeface="HG丸ｺﾞｼｯｸM-PRO" panose="020F0600000000000000" pitchFamily="50" charset="-128"/>
                        </a:rPr>
                        <a:t>学童期・思春期</a:t>
                      </a:r>
                      <a:r>
                        <a:rPr kumimoji="1" lang="en-US" altLang="ja-JP" sz="1200" b="1"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200" b="1"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3D69B"/>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754779033"/>
                  </a:ext>
                </a:extLst>
              </a:tr>
              <a:tr h="432000">
                <a:tc rowSpan="3">
                  <a:txBody>
                    <a:bodyPr/>
                    <a:lstStyle/>
                    <a:p>
                      <a:endParaRPr kumimoji="1" lang="en-US" altLang="ja-JP" sz="1000" b="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b="0" dirty="0">
                          <a:solidFill>
                            <a:schemeClr val="tx1"/>
                          </a:solidFill>
                          <a:latin typeface="ＭＳ ゴシック" panose="020B0609070205080204" pitchFamily="49" charset="-128"/>
                          <a:ea typeface="ＭＳ ゴシック" panose="020B0609070205080204" pitchFamily="49" charset="-128"/>
                        </a:rPr>
                        <a:t>　</a:t>
                      </a:r>
                      <a:endParaRPr kumimoji="1" lang="en-US" altLang="ja-JP" sz="10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b="0" dirty="0">
                          <a:solidFill>
                            <a:schemeClr val="tx1"/>
                          </a:solidFill>
                          <a:latin typeface="ＭＳ ゴシック" panose="020B0609070205080204" pitchFamily="49" charset="-128"/>
                          <a:ea typeface="ＭＳ ゴシック" panose="020B0609070205080204" pitchFamily="49" charset="-128"/>
                        </a:rPr>
                        <a:t>　子どもの最善の利益が尊重されることを基本に、子どもが、夢や志を持ち、粘り強く挑戦し、自らの人生を切り拓き、社会に貢献できる人づくりを推進します。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b="0" dirty="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b="0" dirty="0">
                          <a:latin typeface="ＭＳ ゴシック" panose="020B0609070205080204" pitchFamily="49" charset="-128"/>
                          <a:ea typeface="ＭＳ ゴシック" panose="020B0609070205080204" pitchFamily="49" charset="-128"/>
                        </a:rPr>
                        <a:t>すべての子どもへの学びの機会の確保</a:t>
                      </a:r>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286393"/>
                  </a:ext>
                </a:extLst>
              </a:tr>
              <a:tr h="432000">
                <a:tc vMerge="1">
                  <a:txBody>
                    <a:bodyPr/>
                    <a:lstStyle/>
                    <a:p>
                      <a:endParaRPr kumimoji="1" lang="ja-JP" altLang="en-US"/>
                    </a:p>
                  </a:txBody>
                  <a:tcPr/>
                </a:tc>
                <a:tc>
                  <a:txBody>
                    <a:bodyPr/>
                    <a:lstStyle/>
                    <a:p>
                      <a:pPr algn="ctr"/>
                      <a:r>
                        <a:rPr kumimoji="1" lang="ja-JP" altLang="en-US" sz="1000" b="0" dirty="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b="0" dirty="0">
                          <a:latin typeface="ＭＳ ゴシック" panose="020B0609070205080204" pitchFamily="49" charset="-128"/>
                          <a:ea typeface="ＭＳ ゴシック" panose="020B0609070205080204" pitchFamily="49" charset="-128"/>
                        </a:rPr>
                        <a:t>確かな学力の定着と学びの深化</a:t>
                      </a:r>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942723"/>
                  </a:ext>
                </a:extLst>
              </a:tr>
              <a:tr h="432000">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algn="ctr"/>
                      <a:r>
                        <a:rPr kumimoji="1" lang="ja-JP" altLang="en-US" sz="1000" b="0" dirty="0">
                          <a:solidFill>
                            <a:schemeClr val="tx1"/>
                          </a:solidFill>
                          <a:latin typeface="ＭＳ ゴシック" panose="020B0609070205080204" pitchFamily="49" charset="-128"/>
                          <a:ea typeface="ＭＳ ゴシック" panose="020B0609070205080204" pitchFamily="49" charset="-128"/>
                        </a:rPr>
                        <a:t>⑤</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b="0" dirty="0">
                          <a:latin typeface="ＭＳ ゴシック" panose="020B0609070205080204" pitchFamily="49" charset="-128"/>
                          <a:ea typeface="ＭＳ ゴシック" panose="020B0609070205080204" pitchFamily="49" charset="-128"/>
                        </a:rPr>
                        <a:t>子どもの居場所づくりの推進</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33266887"/>
                  </a:ext>
                </a:extLst>
              </a:tr>
              <a:tr h="128941">
                <a:tc gridSpan="3">
                  <a:txBody>
                    <a:bodyPr/>
                    <a:lstStyle/>
                    <a:p>
                      <a:r>
                        <a:rPr kumimoji="1" lang="ja-JP" altLang="en-US" sz="1200" b="1" dirty="0">
                          <a:solidFill>
                            <a:schemeClr val="tx1"/>
                          </a:solidFill>
                          <a:latin typeface="HG丸ｺﾞｼｯｸM-PRO" panose="020F0600000000000000" pitchFamily="50" charset="-128"/>
                          <a:ea typeface="HG丸ｺﾞｼｯｸM-PRO" panose="020F0600000000000000" pitchFamily="50" charset="-128"/>
                        </a:rPr>
                        <a:t>基本方向３：若者が自立できる社会</a:t>
                      </a:r>
                      <a:r>
                        <a:rPr kumimoji="1" lang="en-US" altLang="ja-JP" sz="1200" b="1"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b="1" dirty="0">
                          <a:solidFill>
                            <a:schemeClr val="tx1"/>
                          </a:solidFill>
                          <a:latin typeface="HG丸ｺﾞｼｯｸM-PRO" panose="020F0600000000000000" pitchFamily="50" charset="-128"/>
                          <a:ea typeface="HG丸ｺﾞｼｯｸM-PRO" panose="020F0600000000000000" pitchFamily="50" charset="-128"/>
                        </a:rPr>
                        <a:t>青年期</a:t>
                      </a:r>
                      <a:r>
                        <a:rPr kumimoji="1" lang="en-US" altLang="ja-JP" sz="1200" b="1"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200" b="1"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C090"/>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572279739"/>
                  </a:ext>
                </a:extLst>
              </a:tr>
              <a:tr h="432000">
                <a:tc rowSpan="3">
                  <a:txBody>
                    <a:bodyPr/>
                    <a:lstStyle/>
                    <a:p>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若者が経済的な不安なく、良質な雇用環境の下で将来展望を持って生活できる仕組みづくりを進めるとともに、若者が社会の一員として役割を果たせるよう、企業、学校等の関係機関の協力のもと、若者の自立支援等を行うことによって、自らの意思で将来を選択し、自立できるように支援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⑥</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産業人材の育成</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41058253"/>
                  </a:ext>
                </a:extLst>
              </a:tr>
              <a:tr h="4320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若者の就職支援の強化</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1856572"/>
                  </a:ext>
                </a:extLst>
              </a:tr>
              <a:tr h="4320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⑧</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latin typeface="ＭＳ ゴシック" panose="020B0609070205080204" pitchFamily="49" charset="-128"/>
                          <a:ea typeface="ＭＳ ゴシック" panose="020B0609070205080204" pitchFamily="49" charset="-128"/>
                        </a:rPr>
                        <a:t>子ども・若者が自らの意思で将来を選択し、再チャレンジできる</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取り組みの推進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78585290"/>
                  </a:ext>
                </a:extLst>
              </a:tr>
            </a:tbl>
          </a:graphicData>
        </a:graphic>
      </p:graphicFrame>
      <p:sp>
        <p:nvSpPr>
          <p:cNvPr id="11" name="角丸四角形 1423">
            <a:extLst>
              <a:ext uri="{FF2B5EF4-FFF2-40B4-BE49-F238E27FC236}">
                <a16:creationId xmlns:a16="http://schemas.microsoft.com/office/drawing/2014/main" id="{E4D22233-64D9-4CB7-B152-0ECCB58E8CCF}"/>
              </a:ext>
            </a:extLst>
          </p:cNvPr>
          <p:cNvSpPr>
            <a:spLocks noChangeArrowheads="1"/>
          </p:cNvSpPr>
          <p:nvPr/>
        </p:nvSpPr>
        <p:spPr bwMode="auto">
          <a:xfrm>
            <a:off x="248933" y="1461035"/>
            <a:ext cx="3180184" cy="219075"/>
          </a:xfrm>
          <a:prstGeom prst="roundRect">
            <a:avLst>
              <a:gd name="adj" fmla="val 16667"/>
            </a:avLst>
          </a:prstGeom>
          <a:gradFill rotWithShape="0">
            <a:gsLst>
              <a:gs pos="0">
                <a:srgbClr val="9CC2E5"/>
              </a:gs>
              <a:gs pos="50000">
                <a:srgbClr val="DEEAF6"/>
              </a:gs>
              <a:gs pos="100000">
                <a:srgbClr val="9CC2E5"/>
              </a:gs>
            </a:gsLst>
            <a:lin ang="18900000" scaled="1"/>
          </a:gradFill>
          <a:ln w="12700">
            <a:solidFill>
              <a:srgbClr val="9CC2E5"/>
            </a:solidFill>
            <a:round/>
            <a:headEnd/>
            <a:tailEnd/>
          </a:ln>
          <a:effectLst>
            <a:outerShdw dist="28398" dir="3806097" algn="ctr" rotWithShape="0">
              <a:srgbClr val="1F4D78">
                <a:alpha val="50000"/>
              </a:srgbClr>
            </a:outerShdw>
          </a:effectLst>
        </p:spPr>
        <p:txBody>
          <a:bodyPr rot="0" vert="horz" wrap="square" lIns="74295" tIns="8890" rIns="74295" bIns="8890" anchor="t" anchorCtr="0" upright="1">
            <a:noAutofit/>
          </a:bodyPr>
          <a:lstStyle/>
          <a:p>
            <a:pPr algn="just">
              <a:lnSpc>
                <a:spcPts val="1300"/>
              </a:lnSpc>
            </a:pPr>
            <a:r>
              <a:rPr lang="ja-JP" sz="1000" b="1"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妊娠・出産、子育てを大阪全体で支える社会づくり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1100" b="1"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1100" b="1"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2" name="角丸四角形 1423">
            <a:extLst>
              <a:ext uri="{FF2B5EF4-FFF2-40B4-BE49-F238E27FC236}">
                <a16:creationId xmlns:a16="http://schemas.microsoft.com/office/drawing/2014/main" id="{9ABA7D8E-5B9D-44BD-9E67-7F33C99CCB8A}"/>
              </a:ext>
            </a:extLst>
          </p:cNvPr>
          <p:cNvSpPr>
            <a:spLocks noChangeArrowheads="1"/>
          </p:cNvSpPr>
          <p:nvPr/>
        </p:nvSpPr>
        <p:spPr bwMode="auto">
          <a:xfrm>
            <a:off x="248933" y="2971426"/>
            <a:ext cx="3048000" cy="219075"/>
          </a:xfrm>
          <a:prstGeom prst="roundRect">
            <a:avLst>
              <a:gd name="adj" fmla="val 16667"/>
            </a:avLst>
          </a:prstGeom>
          <a:gradFill rotWithShape="0">
            <a:gsLst>
              <a:gs pos="0">
                <a:srgbClr val="9CC2E5"/>
              </a:gs>
              <a:gs pos="50000">
                <a:srgbClr val="DEEAF6"/>
              </a:gs>
              <a:gs pos="100000">
                <a:srgbClr val="9CC2E5"/>
              </a:gs>
            </a:gsLst>
            <a:lin ang="18900000" scaled="1"/>
          </a:gradFill>
          <a:ln w="12700">
            <a:solidFill>
              <a:srgbClr val="9CC2E5"/>
            </a:solidFill>
            <a:round/>
            <a:headEnd/>
            <a:tailEnd/>
          </a:ln>
          <a:effectLst>
            <a:outerShdw dist="28398" dir="3806097" algn="ctr" rotWithShape="0">
              <a:srgbClr val="1F4D78">
                <a:alpha val="50000"/>
              </a:srgbClr>
            </a:outerShdw>
          </a:effectLst>
        </p:spPr>
        <p:txBody>
          <a:bodyPr rot="0" vert="horz" wrap="square" lIns="74295" tIns="8890" rIns="74295" bIns="8890" anchor="t" anchorCtr="0" upright="1">
            <a:noAutofit/>
          </a:bodyPr>
          <a:lstStyle/>
          <a:p>
            <a:pPr algn="just">
              <a:lnSpc>
                <a:spcPts val="1300"/>
              </a:lnSpc>
            </a:pPr>
            <a:r>
              <a:rPr lang="ja-JP" sz="1000" b="1"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大阪の未来を担う子どもたちを育てる社会づくり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400"/>
              </a:lnSpc>
            </a:pPr>
            <a:r>
              <a:rPr lang="en-US" sz="1000" b="1"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1100" b="1"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1100" b="1"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4" name="角丸四角形 1423">
            <a:extLst>
              <a:ext uri="{FF2B5EF4-FFF2-40B4-BE49-F238E27FC236}">
                <a16:creationId xmlns:a16="http://schemas.microsoft.com/office/drawing/2014/main" id="{20528EE3-91BA-47FD-9DBE-71D058853A5E}"/>
              </a:ext>
            </a:extLst>
          </p:cNvPr>
          <p:cNvSpPr>
            <a:spLocks noChangeArrowheads="1"/>
          </p:cNvSpPr>
          <p:nvPr/>
        </p:nvSpPr>
        <p:spPr bwMode="auto">
          <a:xfrm>
            <a:off x="248933" y="4536897"/>
            <a:ext cx="3916648" cy="219075"/>
          </a:xfrm>
          <a:prstGeom prst="roundRect">
            <a:avLst>
              <a:gd name="adj" fmla="val 16667"/>
            </a:avLst>
          </a:prstGeom>
          <a:gradFill rotWithShape="0">
            <a:gsLst>
              <a:gs pos="0">
                <a:srgbClr val="9CC2E5"/>
              </a:gs>
              <a:gs pos="50000">
                <a:srgbClr val="DEEAF6"/>
              </a:gs>
              <a:gs pos="100000">
                <a:srgbClr val="9CC2E5"/>
              </a:gs>
            </a:gsLst>
            <a:lin ang="18900000" scaled="1"/>
          </a:gradFill>
          <a:ln w="12700">
            <a:solidFill>
              <a:srgbClr val="9CC2E5"/>
            </a:solidFill>
            <a:round/>
            <a:headEnd/>
            <a:tailEnd/>
          </a:ln>
          <a:effectLst>
            <a:outerShdw dist="28398" dir="3806097" algn="ctr" rotWithShape="0">
              <a:srgbClr val="1F4D78">
                <a:alpha val="50000"/>
              </a:srgbClr>
            </a:outerShdw>
          </a:effectLst>
        </p:spPr>
        <p:txBody>
          <a:bodyPr rot="0" vert="horz" wrap="square" lIns="74295" tIns="8890" rIns="74295" bIns="8890" anchor="t" anchorCtr="0" upright="1">
            <a:noAutofit/>
          </a:bodyPr>
          <a:lstStyle/>
          <a:p>
            <a:pPr algn="just">
              <a:lnSpc>
                <a:spcPts val="1300"/>
              </a:lnSpc>
            </a:pPr>
            <a:r>
              <a:rPr lang="ja-JP" sz="1000" b="1"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大阪の若者が自らの意思で将来を選択し、自立できる社会づくり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400"/>
              </a:lnSpc>
            </a:pPr>
            <a:r>
              <a:rPr lang="en-US" sz="1000" b="1"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400"/>
              </a:lnSpc>
            </a:pPr>
            <a:r>
              <a:rPr lang="en-US" sz="1000" b="1"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1100" b="1"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1100" b="1"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524E0AC4-123E-42D9-95DC-66E387334C1B}"/>
              </a:ext>
            </a:extLst>
          </p:cNvPr>
          <p:cNvSpPr/>
          <p:nvPr/>
        </p:nvSpPr>
        <p:spPr>
          <a:xfrm>
            <a:off x="8102150" y="199641"/>
            <a:ext cx="862338" cy="31031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資料４</a:t>
            </a:r>
            <a:endParaRPr kumimoji="1" lang="ja-JP" altLang="en-US" b="1" dirty="0">
              <a:solidFill>
                <a:schemeClr val="tx1"/>
              </a:solidFill>
            </a:endParaRPr>
          </a:p>
        </p:txBody>
      </p:sp>
    </p:spTree>
    <p:extLst>
      <p:ext uri="{BB962C8B-B14F-4D97-AF65-F5344CB8AC3E}">
        <p14:creationId xmlns:p14="http://schemas.microsoft.com/office/powerpoint/2010/main" val="1601672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CAFF2DD-26CF-47B1-A930-8B8CCF7F6947}"/>
              </a:ext>
            </a:extLst>
          </p:cNvPr>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923330"/>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重点施策（骨子案）</a:t>
            </a:r>
          </a:p>
          <a:p>
            <a:endParaRPr lang="ja-JP" altLang="en-US" dirty="0">
              <a:latin typeface="HGP創英角ｺﾞｼｯｸUB" pitchFamily="50" charset="-128"/>
              <a:ea typeface="HGP創英角ｺﾞｼｯｸUB" pitchFamily="50" charset="-128"/>
            </a:endParaRP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7" name="表 16">
            <a:extLst>
              <a:ext uri="{FF2B5EF4-FFF2-40B4-BE49-F238E27FC236}">
                <a16:creationId xmlns:a16="http://schemas.microsoft.com/office/drawing/2014/main" id="{32326263-D077-484E-882E-8BF38D11A9CB}"/>
              </a:ext>
            </a:extLst>
          </p:cNvPr>
          <p:cNvGraphicFramePr>
            <a:graphicFrameLocks noGrp="1"/>
          </p:cNvGraphicFramePr>
          <p:nvPr>
            <p:extLst>
              <p:ext uri="{D42A27DB-BD31-4B8C-83A1-F6EECF244321}">
                <p14:modId xmlns:p14="http://schemas.microsoft.com/office/powerpoint/2010/main" val="2593595604"/>
              </p:ext>
            </p:extLst>
          </p:nvPr>
        </p:nvGraphicFramePr>
        <p:xfrm>
          <a:off x="188347" y="764704"/>
          <a:ext cx="8787552" cy="41169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4206254">
                  <a:extLst>
                    <a:ext uri="{9D8B030D-6E8A-4147-A177-3AD203B41FA5}">
                      <a16:colId xmlns:a16="http://schemas.microsoft.com/office/drawing/2014/main" val="20000"/>
                    </a:ext>
                  </a:extLst>
                </a:gridCol>
                <a:gridCol w="352407">
                  <a:extLst>
                    <a:ext uri="{9D8B030D-6E8A-4147-A177-3AD203B41FA5}">
                      <a16:colId xmlns:a16="http://schemas.microsoft.com/office/drawing/2014/main" val="3517167095"/>
                    </a:ext>
                  </a:extLst>
                </a:gridCol>
                <a:gridCol w="4228891">
                  <a:extLst>
                    <a:ext uri="{9D8B030D-6E8A-4147-A177-3AD203B41FA5}">
                      <a16:colId xmlns:a16="http://schemas.microsoft.com/office/drawing/2014/main" val="3628230584"/>
                    </a:ext>
                  </a:extLst>
                </a:gridCol>
              </a:tblGrid>
              <a:tr h="0">
                <a:tc>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kumimoji="1" lang="ja-JP" altLang="en-US" sz="1200" b="1" dirty="0">
                          <a:solidFill>
                            <a:schemeClr val="tx1"/>
                          </a:solidFill>
                          <a:latin typeface="HG丸ｺﾞｼｯｸM-PRO" pitchFamily="50" charset="-128"/>
                          <a:ea typeface="HG丸ｺﾞｼｯｸM-PRO" pitchFamily="50" charset="-128"/>
                        </a:rPr>
                        <a:t>重点施策項目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9965222"/>
                  </a:ext>
                </a:extLst>
              </a:tr>
              <a:tr h="273600">
                <a:tc gridSpan="3">
                  <a:txBody>
                    <a:bodyPr/>
                    <a:lstStyle/>
                    <a:p>
                      <a:r>
                        <a:rPr kumimoji="1" lang="ja-JP" altLang="en-US" sz="1200" b="1" dirty="0">
                          <a:solidFill>
                            <a:schemeClr val="tx1"/>
                          </a:solidFill>
                          <a:latin typeface="HG丸ｺﾞｼｯｸM-PRO" panose="020F0600000000000000" pitchFamily="50" charset="-128"/>
                          <a:ea typeface="HG丸ｺﾞｼｯｸM-PRO" panose="020F0600000000000000" pitchFamily="50" charset="-128"/>
                        </a:rPr>
                        <a:t>基本方向４：子どものすべての成長過程（ライフステージ）にわたる支援</a:t>
                      </a:r>
                      <a:endParaRPr kumimoji="1" lang="en-US" altLang="ja-JP" sz="1200" b="1"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8451366"/>
                  </a:ext>
                </a:extLst>
              </a:tr>
              <a:tr h="432000">
                <a:tc rowSpan="4">
                  <a:txBody>
                    <a:bodyPr/>
                    <a:lstStyle/>
                    <a:p>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必要なときに必要なサービスを受けることができる体制を確保し、子どもの成長過程全体を通じた支援によって、子どもの心身の状況、置かれた環境等に関わらず、身体的・精神的・社会的に将来にわたって幸せな状態で生活を送ることができるよう推進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⑨</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子どもの貧困対策の推進</a:t>
                      </a:r>
                      <a:endParaRPr kumimoji="1" lang="ja-JP" altLang="en-US"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61635557"/>
                  </a:ext>
                </a:extLst>
              </a:tr>
              <a:tr h="432000">
                <a:tc vMerge="1">
                  <a:txBody>
                    <a:bodyPr/>
                    <a:lstStyle/>
                    <a:p>
                      <a:endParaRPr kumimoji="1" lang="ja-JP" altLang="en-US"/>
                    </a:p>
                  </a:txBody>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t>障がいのある子どもへの支援の充実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1241240"/>
                  </a:ext>
                </a:extLst>
              </a:tr>
              <a:tr h="432000">
                <a:tc vMerge="1">
                  <a:txBody>
                    <a:bodyPr/>
                    <a:lstStyle/>
                    <a:p>
                      <a:endParaRPr kumimoji="1" lang="ja-JP" altLang="en-US"/>
                    </a:p>
                  </a:txBody>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latin typeface="ＭＳ ゴシック" panose="020B0609070205080204" pitchFamily="49" charset="-128"/>
                          <a:ea typeface="ＭＳ ゴシック" panose="020B0609070205080204" pitchFamily="49" charset="-128"/>
                        </a:rPr>
                        <a:t>児童虐待防止の取り組みの推進と社会的養育体制の整備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0458808"/>
                  </a:ext>
                </a:extLst>
              </a:tr>
              <a:tr h="432000">
                <a:tc vMerge="1">
                  <a:txBody>
                    <a:bodyPr/>
                    <a:lstStyle/>
                    <a:p>
                      <a:endParaRPr kumimoji="1" lang="ja-JP" altLang="en-US"/>
                    </a:p>
                  </a:txBody>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ヤングケアラーをはじめ、困難</a:t>
                      </a:r>
                      <a:r>
                        <a:rPr kumimoji="1" lang="ja-JP" altLang="en-US" sz="1000">
                          <a:solidFill>
                            <a:schemeClr val="tx1"/>
                          </a:solidFill>
                          <a:latin typeface="ＭＳ ゴシック" panose="020B0609070205080204" pitchFamily="49" charset="-128"/>
                          <a:ea typeface="ＭＳ ゴシック" panose="020B0609070205080204" pitchFamily="49" charset="-128"/>
                        </a:rPr>
                        <a:t>を抱える</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子ども・若者への支援の充実</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6004129"/>
                  </a:ext>
                </a:extLst>
              </a:tr>
              <a:tr h="273600">
                <a:tc gridSpan="3">
                  <a:txBody>
                    <a:bodyPr/>
                    <a:lstStyle/>
                    <a:p>
                      <a:r>
                        <a:rPr kumimoji="1" lang="ja-JP" altLang="en-US" sz="1200" b="1" dirty="0">
                          <a:solidFill>
                            <a:schemeClr val="tx1"/>
                          </a:solidFill>
                          <a:latin typeface="HG丸ｺﾞｼｯｸM-PRO" panose="020F0600000000000000" pitchFamily="50" charset="-128"/>
                          <a:ea typeface="HG丸ｺﾞｼｯｸM-PRO" panose="020F0600000000000000" pitchFamily="50" charset="-128"/>
                        </a:rPr>
                        <a:t>基本方向５：子育て当事者に対する支援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9694"/>
                    </a:solidFill>
                  </a:tcPr>
                </a:tc>
                <a:tc hMerge="1">
                  <a:txBody>
                    <a:bodyPr/>
                    <a:lstStyle/>
                    <a:p>
                      <a:pPr algn="ctr"/>
                      <a:endParaRPr kumimoji="1" lang="en-US" altLang="ja-JP" sz="1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en-US" altLang="ja-JP" sz="1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5293559"/>
                  </a:ext>
                </a:extLst>
              </a:tr>
              <a:tr h="522000">
                <a:tc rowSpan="3">
                  <a:txBody>
                    <a:bodyPr/>
                    <a:lstStyle/>
                    <a:p>
                      <a:endParaRPr kumimoji="1" lang="en-US" altLang="ja-JP" sz="1200" b="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2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b="0" dirty="0">
                          <a:solidFill>
                            <a:schemeClr val="tx1"/>
                          </a:solidFill>
                          <a:latin typeface="ＭＳ ゴシック" panose="020B0609070205080204" pitchFamily="49" charset="-128"/>
                          <a:ea typeface="ＭＳ ゴシック" panose="020B0609070205080204" pitchFamily="49" charset="-128"/>
                        </a:rPr>
                        <a:t>　</a:t>
                      </a:r>
                      <a:endParaRPr kumimoji="1" lang="en-US" altLang="ja-JP" sz="10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b="0" dirty="0">
                          <a:solidFill>
                            <a:schemeClr val="tx1"/>
                          </a:solidFill>
                          <a:latin typeface="ＭＳ ゴシック" panose="020B0609070205080204" pitchFamily="49" charset="-128"/>
                          <a:ea typeface="ＭＳ ゴシック" panose="020B0609070205080204" pitchFamily="49" charset="-128"/>
                        </a:rPr>
                        <a:t>　</a:t>
                      </a:r>
                      <a:endParaRPr kumimoji="1" lang="en-US" altLang="ja-JP" sz="10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b="0" dirty="0">
                          <a:solidFill>
                            <a:schemeClr val="tx1"/>
                          </a:solidFill>
                          <a:latin typeface="ＭＳ ゴシック" panose="020B0609070205080204" pitchFamily="49" charset="-128"/>
                          <a:ea typeface="ＭＳ ゴシック" panose="020B0609070205080204" pitchFamily="49" charset="-128"/>
                        </a:rPr>
                        <a:t>　家庭と社会が、相互に養育力を補完し、高め合うとともに、子育て当事者が、経済的な不安や孤立感、また、過度な使命感や負担感を抱くことなく、育児と仕事等を両立しながら、健康で、自己肯定感とゆとりを持って、子どもに向き合えるよう、子育てしやすい環境をつくります。</a:t>
                      </a:r>
                      <a:endParaRPr kumimoji="1" lang="en-US" altLang="ja-JP" sz="10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b="0" dirty="0">
                          <a:solidFill>
                            <a:schemeClr val="tx1"/>
                          </a:solidFill>
                          <a:latin typeface="ＭＳ ゴシック" panose="020B0609070205080204" pitchFamily="49" charset="-128"/>
                          <a:ea typeface="ＭＳ ゴシック" panose="020B0609070205080204" pitchFamily="49" charset="-128"/>
                        </a:rPr>
                        <a:t>⑬</a:t>
                      </a:r>
                      <a:endParaRPr kumimoji="1" lang="en-US" altLang="ja-JP" sz="1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latin typeface="ＭＳ ゴシック" panose="020B0609070205080204" pitchFamily="49" charset="-128"/>
                          <a:ea typeface="ＭＳ ゴシック" panose="020B0609070205080204" pitchFamily="49" charset="-128"/>
                        </a:rPr>
                        <a:t>子育てや教育・保育に関する経済的負担の軽減</a:t>
                      </a:r>
                      <a:endParaRPr kumimoji="1" lang="en-US" altLang="ja-JP" sz="1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40198105"/>
                  </a:ext>
                </a:extLst>
              </a:tr>
              <a:tr h="522000">
                <a:tc vMerge="1">
                  <a:txBody>
                    <a:bodyPr/>
                    <a:lstStyle/>
                    <a:p>
                      <a:endParaRPr kumimoji="1" lang="ja-JP" altLang="en-US"/>
                    </a:p>
                  </a:txBody>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latin typeface="ＭＳ ゴシック" panose="020B0609070205080204" pitchFamily="49" charset="-128"/>
                          <a:ea typeface="ＭＳ ゴシック" panose="020B0609070205080204" pitchFamily="49" charset="-128"/>
                        </a:rPr>
                        <a:t>子育て世帯の働きやすい労働・職場環境の整備</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9615944"/>
                  </a:ext>
                </a:extLst>
              </a:tr>
              <a:tr h="522000">
                <a:tc vMerge="1">
                  <a:txBody>
                    <a:bodyPr/>
                    <a:lstStyle/>
                    <a:p>
                      <a:endParaRPr kumimoji="1" lang="ja-JP" altLang="en-US"/>
                    </a:p>
                  </a:txBody>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latin typeface="ＭＳ ゴシック" panose="020B0609070205080204" pitchFamily="49" charset="-128"/>
                          <a:ea typeface="ＭＳ ゴシック" panose="020B0609070205080204" pitchFamily="49" charset="-128"/>
                        </a:rPr>
                        <a:t>ひとり親家庭等への支援の充実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9226155"/>
                  </a:ext>
                </a:extLst>
              </a:tr>
            </a:tbl>
          </a:graphicData>
        </a:graphic>
      </p:graphicFrame>
      <p:sp>
        <p:nvSpPr>
          <p:cNvPr id="8" name="角丸四角形 1423">
            <a:extLst>
              <a:ext uri="{FF2B5EF4-FFF2-40B4-BE49-F238E27FC236}">
                <a16:creationId xmlns:a16="http://schemas.microsoft.com/office/drawing/2014/main" id="{A05A6140-478E-4DEB-A2D4-A026948E7366}"/>
              </a:ext>
            </a:extLst>
          </p:cNvPr>
          <p:cNvSpPr>
            <a:spLocks noChangeArrowheads="1"/>
          </p:cNvSpPr>
          <p:nvPr/>
        </p:nvSpPr>
        <p:spPr bwMode="auto">
          <a:xfrm>
            <a:off x="269807" y="1523451"/>
            <a:ext cx="3916648" cy="413857"/>
          </a:xfrm>
          <a:prstGeom prst="roundRect">
            <a:avLst>
              <a:gd name="adj" fmla="val 16667"/>
            </a:avLst>
          </a:prstGeom>
          <a:gradFill rotWithShape="0">
            <a:gsLst>
              <a:gs pos="0">
                <a:srgbClr val="9CC2E5"/>
              </a:gs>
              <a:gs pos="50000">
                <a:srgbClr val="DEEAF6"/>
              </a:gs>
              <a:gs pos="100000">
                <a:srgbClr val="9CC2E5"/>
              </a:gs>
            </a:gsLst>
            <a:lin ang="18900000" scaled="1"/>
          </a:gradFill>
          <a:ln w="12700">
            <a:solidFill>
              <a:srgbClr val="9CC2E5"/>
            </a:solidFill>
            <a:round/>
            <a:headEnd/>
            <a:tailEnd/>
          </a:ln>
          <a:effectLst>
            <a:outerShdw dist="28398" dir="3806097" algn="ctr" rotWithShape="0">
              <a:srgbClr val="1F4D78">
                <a:alpha val="50000"/>
              </a:srgbClr>
            </a:outerShdw>
          </a:effectLst>
        </p:spPr>
        <p:txBody>
          <a:bodyPr rot="0" vert="horz" wrap="square" lIns="74295" tIns="8890" rIns="74295" bIns="8890" anchor="t" anchorCtr="0" upright="1">
            <a:noAutofit/>
          </a:bodyPr>
          <a:lstStyle/>
          <a:p>
            <a:pPr algn="just">
              <a:lnSpc>
                <a:spcPts val="1300"/>
              </a:lnSpc>
            </a:pPr>
            <a:r>
              <a:rPr lang="ja-JP" sz="1000" b="1"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心身の状況、置かれた環境に関わらず、大阪のすべての子どもが幸せな状態で成長できる社会づくり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400"/>
              </a:lnSpc>
            </a:pPr>
            <a:r>
              <a:rPr lang="en-US" sz="1000" b="1"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400"/>
              </a:lnSpc>
            </a:pPr>
            <a:r>
              <a:rPr lang="en-US" sz="1000" b="1"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400"/>
              </a:lnSpc>
            </a:pPr>
            <a:r>
              <a:rPr lang="en-US" sz="1000" b="1"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1100" b="1"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1100" b="1"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0" name="角丸四角形 1423">
            <a:extLst>
              <a:ext uri="{FF2B5EF4-FFF2-40B4-BE49-F238E27FC236}">
                <a16:creationId xmlns:a16="http://schemas.microsoft.com/office/drawing/2014/main" id="{F5A1C9F3-8D56-416A-9B3C-AFDE56B2A4AD}"/>
              </a:ext>
            </a:extLst>
          </p:cNvPr>
          <p:cNvSpPr>
            <a:spLocks noChangeArrowheads="1"/>
          </p:cNvSpPr>
          <p:nvPr/>
        </p:nvSpPr>
        <p:spPr bwMode="auto">
          <a:xfrm>
            <a:off x="269807" y="3486739"/>
            <a:ext cx="3916648" cy="413857"/>
          </a:xfrm>
          <a:prstGeom prst="roundRect">
            <a:avLst>
              <a:gd name="adj" fmla="val 16667"/>
            </a:avLst>
          </a:prstGeom>
          <a:gradFill rotWithShape="0">
            <a:gsLst>
              <a:gs pos="0">
                <a:srgbClr val="9CC2E5"/>
              </a:gs>
              <a:gs pos="50000">
                <a:srgbClr val="DEEAF6"/>
              </a:gs>
              <a:gs pos="100000">
                <a:srgbClr val="9CC2E5"/>
              </a:gs>
            </a:gsLst>
            <a:lin ang="18900000" scaled="1"/>
          </a:gradFill>
          <a:ln w="12700">
            <a:solidFill>
              <a:srgbClr val="9CC2E5"/>
            </a:solidFill>
            <a:round/>
            <a:headEnd/>
            <a:tailEnd/>
          </a:ln>
          <a:effectLst>
            <a:outerShdw dist="28398" dir="3806097" algn="ctr" rotWithShape="0">
              <a:srgbClr val="1F4D78">
                <a:alpha val="50000"/>
              </a:srgbClr>
            </a:outerShdw>
          </a:effectLst>
        </p:spPr>
        <p:txBody>
          <a:bodyPr rot="0" vert="horz" wrap="square" lIns="74295" tIns="8890" rIns="74295" bIns="8890" anchor="t" anchorCtr="0" upright="1">
            <a:noAutofit/>
          </a:bodyPr>
          <a:lstStyle/>
          <a:p>
            <a:pPr algn="just">
              <a:lnSpc>
                <a:spcPts val="1300"/>
              </a:lnSpc>
            </a:pPr>
            <a:r>
              <a:rPr lang="ja-JP" sz="1000" b="1"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大阪の子育て当事者が、健康で自己肯定感とゆとりを持って、子どもに向き合える社会づくり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400"/>
              </a:lnSpc>
            </a:pPr>
            <a:r>
              <a:rPr lang="en-US" sz="1000" b="1"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400"/>
              </a:lnSpc>
            </a:pPr>
            <a:r>
              <a:rPr lang="en-US" sz="1000" b="1"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1100" b="1"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endParaRPr lang="en-US" sz="1100" b="1"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endParaRPr>
          </a:p>
          <a:p>
            <a:pPr algn="ctr"/>
            <a:r>
              <a:rPr lang="en-US" sz="1100" b="1"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15687076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692</Words>
  <Application>Microsoft Office PowerPoint</Application>
  <PresentationFormat>画面に合わせる (4:3)</PresentationFormat>
  <Paragraphs>92</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HGP創英角ｺﾞｼｯｸUB</vt:lpstr>
      <vt:lpstr>HG丸ｺﾞｼｯｸM-PRO</vt:lpstr>
      <vt:lpstr>ＭＳ ゴシック</vt:lpstr>
      <vt:lpstr>Arial</vt:lpstr>
      <vt:lpstr>Calibri</vt:lpstr>
      <vt:lpstr>Century</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2024-03-28T01:56:06Z</dcterms:created>
  <dcterms:modified xsi:type="dcterms:W3CDTF">2024-07-30T07:22:54Z</dcterms:modified>
</cp:coreProperties>
</file>