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embedTrueTypeFonts="1" saveSubsetFonts="1">
  <p:sldMasterIdLst>
    <p:sldMasterId id="2147483648" r:id="rId1"/>
  </p:sldMasterIdLst>
  <p:notesMasterIdLst>
    <p:notesMasterId r:id="rId12"/>
  </p:notesMasterIdLst>
  <p:sldIdLst>
    <p:sldId id="273" r:id="rId2"/>
    <p:sldId id="284" r:id="rId3"/>
    <p:sldId id="274" r:id="rId4"/>
    <p:sldId id="287" r:id="rId5"/>
    <p:sldId id="286" r:id="rId6"/>
    <p:sldId id="285" r:id="rId7"/>
    <p:sldId id="289" r:id="rId8"/>
    <p:sldId id="288" r:id="rId9"/>
    <p:sldId id="290" r:id="rId10"/>
    <p:sldId id="291" r:id="rId11"/>
  </p:sldIdLst>
  <p:sldSz cx="9906000" cy="6858000" type="A4"/>
  <p:notesSz cx="6807200" cy="9939338"/>
  <p:embeddedFontLst>
    <p:embeddedFont>
      <p:font typeface="Arial Black" panose="020B0A04020102020204" pitchFamily="34" charset="0"/>
      <p:bold r:id="rId13"/>
    </p:embeddedFont>
    <p:embeddedFont>
      <p:font typeface="BIZ UDPゴシック" panose="020B0400000000000000" pitchFamily="50" charset="-128"/>
      <p:regular r:id="rId14"/>
      <p:bold r:id="rId15"/>
    </p:embeddedFont>
    <p:embeddedFont>
      <p:font typeface="BIZ UDゴシック" panose="020B0400000000000000" pitchFamily="49" charset="-128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eiryo UI" panose="020B0604030504040204" pitchFamily="50" charset="-128"/>
      <p:regular r:id="rId22"/>
      <p:bold r:id="rId23"/>
      <p:italic r:id="rId24"/>
      <p:boldItalic r:id="rId25"/>
    </p:embeddedFont>
    <p:embeddedFont>
      <p:font typeface="游ゴシック" panose="020B0400000000000000" pitchFamily="50" charset="-128"/>
      <p:regular r:id="rId26"/>
      <p:bold r:id="rId27"/>
    </p:embeddedFont>
  </p:embeddedFontLst>
  <p:defaultTextStyle>
    <a:defPPr>
      <a:defRPr lang="en-US"/>
    </a:defPPr>
    <a:lvl1pPr marL="0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1pPr>
    <a:lvl2pPr marL="268157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2pPr>
    <a:lvl3pPr marL="536312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3pPr>
    <a:lvl4pPr marL="804468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4pPr>
    <a:lvl5pPr marL="1072623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5pPr>
    <a:lvl6pPr marL="1340780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1608935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1877092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2145247" algn="l" defTabSz="536312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5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47"/>
    <a:srgbClr val="FFFFCC"/>
    <a:srgbClr val="B1D1F1"/>
    <a:srgbClr val="2E84D9"/>
    <a:srgbClr val="D4E2ED"/>
    <a:srgbClr val="BFD3E4"/>
    <a:srgbClr val="C9E7EF"/>
    <a:srgbClr val="B5DEE9"/>
    <a:srgbClr val="E99755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73" autoAdjust="0"/>
    <p:restoredTop sz="96353" autoAdjust="0"/>
  </p:normalViewPr>
  <p:slideViewPr>
    <p:cSldViewPr>
      <p:cViewPr varScale="1">
        <p:scale>
          <a:sx n="94" d="100"/>
          <a:sy n="94" d="100"/>
        </p:scale>
        <p:origin x="475" y="72"/>
      </p:cViewPr>
      <p:guideLst>
        <p:guide orient="horz" pos="1440"/>
        <p:guide pos="15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305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5687" tIns="47844" rIns="95687" bIns="4784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5687" tIns="47844" rIns="95687" bIns="47844" rtlCol="0"/>
          <a:lstStyle>
            <a:lvl1pPr algn="r">
              <a:defRPr sz="1300"/>
            </a:lvl1pPr>
          </a:lstStyle>
          <a:p>
            <a:fld id="{DEC63D59-5672-415B-8E08-E2F786B779F4}" type="datetimeFigureOut">
              <a:rPr kumimoji="1" lang="ja-JP" altLang="en-US" smtClean="0"/>
              <a:t>2024/8/27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50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7" tIns="47844" rIns="95687" bIns="4784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5687" tIns="47844" rIns="95687" bIns="4784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5687" tIns="47844" rIns="95687" bIns="4784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5687" tIns="47844" rIns="95687" bIns="47844" rtlCol="0" anchor="b"/>
          <a:lstStyle>
            <a:lvl1pPr algn="r">
              <a:defRPr sz="1300"/>
            </a:lvl1pPr>
          </a:lstStyle>
          <a:p>
            <a:fld id="{11DA92DC-E951-4DD6-A8A2-E86EB73773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2079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36312" rtl="0" eaLnBrk="1" latinLnBrk="0" hangingPunct="1">
      <a:defRPr kumimoji="1" sz="704" kern="1200">
        <a:solidFill>
          <a:schemeClr val="tx1"/>
        </a:solidFill>
        <a:latin typeface="+mn-lt"/>
        <a:ea typeface="+mn-ea"/>
        <a:cs typeface="+mn-cs"/>
      </a:defRPr>
    </a:lvl1pPr>
    <a:lvl2pPr marL="268157" algn="l" defTabSz="536312" rtl="0" eaLnBrk="1" latinLnBrk="0" hangingPunct="1">
      <a:defRPr kumimoji="1" sz="704" kern="1200">
        <a:solidFill>
          <a:schemeClr val="tx1"/>
        </a:solidFill>
        <a:latin typeface="+mn-lt"/>
        <a:ea typeface="+mn-ea"/>
        <a:cs typeface="+mn-cs"/>
      </a:defRPr>
    </a:lvl2pPr>
    <a:lvl3pPr marL="536312" algn="l" defTabSz="536312" rtl="0" eaLnBrk="1" latinLnBrk="0" hangingPunct="1">
      <a:defRPr kumimoji="1" sz="704" kern="1200">
        <a:solidFill>
          <a:schemeClr val="tx1"/>
        </a:solidFill>
        <a:latin typeface="+mn-lt"/>
        <a:ea typeface="+mn-ea"/>
        <a:cs typeface="+mn-cs"/>
      </a:defRPr>
    </a:lvl3pPr>
    <a:lvl4pPr marL="804468" algn="l" defTabSz="536312" rtl="0" eaLnBrk="1" latinLnBrk="0" hangingPunct="1">
      <a:defRPr kumimoji="1" sz="704" kern="1200">
        <a:solidFill>
          <a:schemeClr val="tx1"/>
        </a:solidFill>
        <a:latin typeface="+mn-lt"/>
        <a:ea typeface="+mn-ea"/>
        <a:cs typeface="+mn-cs"/>
      </a:defRPr>
    </a:lvl4pPr>
    <a:lvl5pPr marL="1072623" algn="l" defTabSz="536312" rtl="0" eaLnBrk="1" latinLnBrk="0" hangingPunct="1">
      <a:defRPr kumimoji="1" sz="704" kern="1200">
        <a:solidFill>
          <a:schemeClr val="tx1"/>
        </a:solidFill>
        <a:latin typeface="+mn-lt"/>
        <a:ea typeface="+mn-ea"/>
        <a:cs typeface="+mn-cs"/>
      </a:defRPr>
    </a:lvl5pPr>
    <a:lvl6pPr marL="1340780" algn="l" defTabSz="536312" rtl="0" eaLnBrk="1" latinLnBrk="0" hangingPunct="1">
      <a:defRPr kumimoji="1" sz="704" kern="1200">
        <a:solidFill>
          <a:schemeClr val="tx1"/>
        </a:solidFill>
        <a:latin typeface="+mn-lt"/>
        <a:ea typeface="+mn-ea"/>
        <a:cs typeface="+mn-cs"/>
      </a:defRPr>
    </a:lvl6pPr>
    <a:lvl7pPr marL="1608935" algn="l" defTabSz="536312" rtl="0" eaLnBrk="1" latinLnBrk="0" hangingPunct="1">
      <a:defRPr kumimoji="1" sz="704" kern="1200">
        <a:solidFill>
          <a:schemeClr val="tx1"/>
        </a:solidFill>
        <a:latin typeface="+mn-lt"/>
        <a:ea typeface="+mn-ea"/>
        <a:cs typeface="+mn-cs"/>
      </a:defRPr>
    </a:lvl7pPr>
    <a:lvl8pPr marL="1877092" algn="l" defTabSz="536312" rtl="0" eaLnBrk="1" latinLnBrk="0" hangingPunct="1">
      <a:defRPr kumimoji="1" sz="704" kern="1200">
        <a:solidFill>
          <a:schemeClr val="tx1"/>
        </a:solidFill>
        <a:latin typeface="+mn-lt"/>
        <a:ea typeface="+mn-ea"/>
        <a:cs typeface="+mn-cs"/>
      </a:defRPr>
    </a:lvl8pPr>
    <a:lvl9pPr marL="2145247" algn="l" defTabSz="536312" rtl="0" eaLnBrk="1" latinLnBrk="0" hangingPunct="1">
      <a:defRPr kumimoji="1" sz="70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92DC-E951-4DD6-A8A2-E86EB737735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013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92DC-E951-4DD6-A8A2-E86EB737735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01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92DC-E951-4DD6-A8A2-E86EB737735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2463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92DC-E951-4DD6-A8A2-E86EB737735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1960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92DC-E951-4DD6-A8A2-E86EB737735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0055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92DC-E951-4DD6-A8A2-E86EB737735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7162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5" y="1420283"/>
            <a:ext cx="4210050" cy="9800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2590800"/>
            <a:ext cx="34671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F75C-83DB-41E8-86FD-D23934357137}" type="datetime1">
              <a:rPr lang="en-US" altLang="ja-JP" smtClean="0"/>
              <a:t>8/27/2024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EE5E0-F0A9-42E1-BDC8-D7BE51162F4F}" type="datetime1">
              <a:rPr lang="en-US" altLang="ja-JP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90926" y="183093"/>
            <a:ext cx="1114425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1" y="183093"/>
            <a:ext cx="3260725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56AE-99CC-4ABF-B164-E97AA3207E68}" type="datetime1">
              <a:rPr lang="en-US" altLang="ja-JP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58885-9F5B-42F0-AC44-9C9A239CFF99}" type="datetime1">
              <a:rPr lang="en-US" altLang="ja-JP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253" y="2937934"/>
            <a:ext cx="421005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1253" y="1937810"/>
            <a:ext cx="421005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CB5A4-6C64-4146-B8FD-EF8A38A032B5}" type="datetime1">
              <a:rPr lang="en-US" altLang="ja-JP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1" y="1066801"/>
            <a:ext cx="2187575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7776" y="1066801"/>
            <a:ext cx="2187575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DD29-78F6-4D5C-A54C-1A19BFEE9ADA}" type="datetime1">
              <a:rPr lang="en-US" altLang="ja-JP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1" y="1023409"/>
            <a:ext cx="2188435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1" y="1449917"/>
            <a:ext cx="2188435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16056" y="1023409"/>
            <a:ext cx="2189295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16056" y="1449917"/>
            <a:ext cx="2189295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E345A-5CFE-4BBE-BA9F-3EFB726BC8AA}" type="datetime1">
              <a:rPr lang="en-US" altLang="ja-JP" smtClean="0"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0D605-1DCB-4A5D-A076-DCA8037A94A3}" type="datetime1">
              <a:rPr lang="en-US" altLang="ja-JP" smtClean="0"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04199-DB74-4466-B41E-4E5834D621E3}" type="datetime1">
              <a:rPr lang="en-US" altLang="ja-JP" smtClean="0"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847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四角形: 1 つの角を丸める 4">
            <a:extLst>
              <a:ext uri="{FF2B5EF4-FFF2-40B4-BE49-F238E27FC236}">
                <a16:creationId xmlns:a16="http://schemas.microsoft.com/office/drawing/2014/main" id="{C72CECC3-ED78-09F6-D5B4-084EA6722E8C}"/>
              </a:ext>
            </a:extLst>
          </p:cNvPr>
          <p:cNvSpPr/>
          <p:nvPr userDrawn="1"/>
        </p:nvSpPr>
        <p:spPr>
          <a:xfrm flipV="1">
            <a:off x="0" y="-1"/>
            <a:ext cx="4800600" cy="547533"/>
          </a:xfrm>
          <a:prstGeom prst="round1Rect">
            <a:avLst>
              <a:gd name="adj" fmla="val 9708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1498"/>
            <a:endParaRPr kumimoji="1" lang="ja-JP" altLang="en-US" sz="1138" b="1" dirty="0">
              <a:solidFill>
                <a:srgbClr val="003356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四角形: 対角を丸める 5">
            <a:extLst>
              <a:ext uri="{FF2B5EF4-FFF2-40B4-BE49-F238E27FC236}">
                <a16:creationId xmlns:a16="http://schemas.microsoft.com/office/drawing/2014/main" id="{78E2DD2B-05FA-2B7A-A378-62012EBE6EFD}"/>
              </a:ext>
            </a:extLst>
          </p:cNvPr>
          <p:cNvSpPr/>
          <p:nvPr userDrawn="1"/>
        </p:nvSpPr>
        <p:spPr>
          <a:xfrm>
            <a:off x="0" y="0"/>
            <a:ext cx="4800600" cy="545236"/>
          </a:xfrm>
          <a:prstGeom prst="round2DiagRect">
            <a:avLst>
              <a:gd name="adj1" fmla="val 0"/>
              <a:gd name="adj2" fmla="val 1930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1498"/>
            <a:r>
              <a:rPr kumimoji="1" lang="ja-JP" altLang="en-US" sz="1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新大阪駅エリアまちづくりのキャッチフレーズ　募集要項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1" y="182033"/>
            <a:ext cx="1629503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486" y="182035"/>
            <a:ext cx="2768865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651" y="956735"/>
            <a:ext cx="1629503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C98C8-5F68-4923-BD47-2131860FEE9C}" type="datetime1">
              <a:rPr lang="en-US" altLang="ja-JP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823" y="3200401"/>
            <a:ext cx="29718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0823" y="408517"/>
            <a:ext cx="29718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823" y="3578226"/>
            <a:ext cx="29718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B7365-DE9D-4413-8699-D1FF1C63F45A}" type="datetime1">
              <a:rPr lang="en-US" altLang="ja-JP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650" y="183092"/>
            <a:ext cx="44577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0" y="1066801"/>
            <a:ext cx="44577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7650" y="4237568"/>
            <a:ext cx="11557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77C94-5A3B-421A-8AD8-7E75764DD1F8}" type="datetime1">
              <a:rPr lang="en-US" altLang="ja-JP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2275" y="4237568"/>
            <a:ext cx="156845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11557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FF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E9F1DB-7994-4F1D-A3CE-A65131D74B5C}"/>
              </a:ext>
            </a:extLst>
          </p:cNvPr>
          <p:cNvSpPr txBox="1"/>
          <p:nvPr userDrawn="1"/>
        </p:nvSpPr>
        <p:spPr>
          <a:xfrm rot="20665869">
            <a:off x="168104" y="598211"/>
            <a:ext cx="4457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en-US" altLang="ja-JP" sz="115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DRAFT</a:t>
            </a:r>
            <a:endParaRPr kumimoji="1" lang="ja-JP" altLang="en-US" sz="115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pref.osaka.lg.jp/daitoshimachi/shin-osaka/index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8">
            <a:extLst>
              <a:ext uri="{FF2B5EF4-FFF2-40B4-BE49-F238E27FC236}">
                <a16:creationId xmlns:a16="http://schemas.microsoft.com/office/drawing/2014/main" id="{21C075FD-04BF-8AB8-2D91-F8CF7D786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000"/>
            <a:ext cx="1155700" cy="2434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0</a:t>
            </a:fld>
            <a:endParaRPr lang="en-US" dirty="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A71FCEE1-2B8F-7700-C4FC-3BCCB7D217E2}"/>
              </a:ext>
            </a:extLst>
          </p:cNvPr>
          <p:cNvSpPr/>
          <p:nvPr/>
        </p:nvSpPr>
        <p:spPr>
          <a:xfrm>
            <a:off x="12039600" y="1233446"/>
            <a:ext cx="4239845" cy="3353332"/>
          </a:xfrm>
          <a:custGeom>
            <a:avLst/>
            <a:gdLst/>
            <a:ahLst/>
            <a:cxnLst/>
            <a:rect l="l" t="t" r="r" b="b"/>
            <a:pathLst>
              <a:path w="6517882" h="5155052">
                <a:moveTo>
                  <a:pt x="0" y="0"/>
                </a:moveTo>
                <a:lnTo>
                  <a:pt x="6517882" y="0"/>
                </a:lnTo>
                <a:lnTo>
                  <a:pt x="6517882" y="5155052"/>
                </a:lnTo>
                <a:lnTo>
                  <a:pt x="0" y="51550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CD770F9-E5CB-B4AF-48F7-34A7EC331A8E}"/>
              </a:ext>
            </a:extLst>
          </p:cNvPr>
          <p:cNvSpPr>
            <a:spLocks/>
          </p:cNvSpPr>
          <p:nvPr/>
        </p:nvSpPr>
        <p:spPr>
          <a:xfrm>
            <a:off x="-1600200" y="5500342"/>
            <a:ext cx="3567458" cy="3567458"/>
          </a:xfrm>
          <a:custGeom>
            <a:avLst/>
            <a:gdLst/>
            <a:ahLst/>
            <a:cxnLst/>
            <a:rect l="l" t="t" r="r" b="b"/>
            <a:pathLst>
              <a:path w="3922913" h="3922913">
                <a:moveTo>
                  <a:pt x="0" y="0"/>
                </a:moveTo>
                <a:lnTo>
                  <a:pt x="3922913" y="0"/>
                </a:lnTo>
                <a:lnTo>
                  <a:pt x="3922913" y="3922913"/>
                </a:lnTo>
                <a:lnTo>
                  <a:pt x="0" y="3922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2165F4FA-1E3F-6F42-2002-9657A0CF5FCF}"/>
              </a:ext>
            </a:extLst>
          </p:cNvPr>
          <p:cNvSpPr>
            <a:spLocks/>
          </p:cNvSpPr>
          <p:nvPr/>
        </p:nvSpPr>
        <p:spPr>
          <a:xfrm>
            <a:off x="7920263" y="-1066800"/>
            <a:ext cx="2536374" cy="2536374"/>
          </a:xfrm>
          <a:custGeom>
            <a:avLst/>
            <a:gdLst/>
            <a:ahLst/>
            <a:cxnLst/>
            <a:rect l="l" t="t" r="r" b="b"/>
            <a:pathLst>
              <a:path w="3922913" h="3922913">
                <a:moveTo>
                  <a:pt x="0" y="0"/>
                </a:moveTo>
                <a:lnTo>
                  <a:pt x="3922913" y="0"/>
                </a:lnTo>
                <a:lnTo>
                  <a:pt x="3922913" y="3922913"/>
                </a:lnTo>
                <a:lnTo>
                  <a:pt x="0" y="39229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9396AF4A-F691-1CA8-7941-F1A12C08049E}"/>
              </a:ext>
            </a:extLst>
          </p:cNvPr>
          <p:cNvSpPr>
            <a:spLocks/>
          </p:cNvSpPr>
          <p:nvPr/>
        </p:nvSpPr>
        <p:spPr>
          <a:xfrm>
            <a:off x="6109775" y="4267200"/>
            <a:ext cx="4671952" cy="4671952"/>
          </a:xfrm>
          <a:custGeom>
            <a:avLst/>
            <a:gdLst/>
            <a:ahLst/>
            <a:cxnLst/>
            <a:rect l="l" t="t" r="r" b="b"/>
            <a:pathLst>
              <a:path w="3922913" h="3922913">
                <a:moveTo>
                  <a:pt x="0" y="0"/>
                </a:moveTo>
                <a:lnTo>
                  <a:pt x="3922914" y="0"/>
                </a:lnTo>
                <a:lnTo>
                  <a:pt x="3922914" y="3922913"/>
                </a:lnTo>
                <a:lnTo>
                  <a:pt x="0" y="39229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dirty="0">
              <a:solidFill>
                <a:srgbClr val="002847"/>
              </a:solidFill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F0902BEB-B78A-8601-AA7F-48A9294B418D}"/>
              </a:ext>
            </a:extLst>
          </p:cNvPr>
          <p:cNvSpPr>
            <a:spLocks/>
          </p:cNvSpPr>
          <p:nvPr/>
        </p:nvSpPr>
        <p:spPr>
          <a:xfrm flipH="1">
            <a:off x="4114800" y="5791200"/>
            <a:ext cx="2594949" cy="2594949"/>
          </a:xfrm>
          <a:custGeom>
            <a:avLst/>
            <a:gdLst/>
            <a:ahLst/>
            <a:cxnLst/>
            <a:rect l="l" t="t" r="r" b="b"/>
            <a:pathLst>
              <a:path w="3922913" h="3922913">
                <a:moveTo>
                  <a:pt x="0" y="0"/>
                </a:moveTo>
                <a:lnTo>
                  <a:pt x="3922913" y="0"/>
                </a:lnTo>
                <a:lnTo>
                  <a:pt x="3922913" y="3922913"/>
                </a:lnTo>
                <a:lnTo>
                  <a:pt x="0" y="39229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71A54260-64CE-D853-9CBF-FCF50D04A0D8}"/>
              </a:ext>
            </a:extLst>
          </p:cNvPr>
          <p:cNvSpPr>
            <a:spLocks/>
          </p:cNvSpPr>
          <p:nvPr/>
        </p:nvSpPr>
        <p:spPr>
          <a:xfrm flipH="1">
            <a:off x="-838200" y="-990600"/>
            <a:ext cx="2088530" cy="2088530"/>
          </a:xfrm>
          <a:custGeom>
            <a:avLst/>
            <a:gdLst/>
            <a:ahLst/>
            <a:cxnLst/>
            <a:rect l="l" t="t" r="r" b="b"/>
            <a:pathLst>
              <a:path w="3922913" h="3922913">
                <a:moveTo>
                  <a:pt x="0" y="0"/>
                </a:moveTo>
                <a:lnTo>
                  <a:pt x="3922913" y="0"/>
                </a:lnTo>
                <a:lnTo>
                  <a:pt x="3922913" y="3922913"/>
                </a:lnTo>
                <a:lnTo>
                  <a:pt x="0" y="39229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8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EBD1CBE-2118-D4E5-A07B-3FE67C30C808}"/>
              </a:ext>
            </a:extLst>
          </p:cNvPr>
          <p:cNvSpPr>
            <a:spLocks/>
          </p:cNvSpPr>
          <p:nvPr/>
        </p:nvSpPr>
        <p:spPr>
          <a:xfrm>
            <a:off x="6709749" y="-609600"/>
            <a:ext cx="1475039" cy="1475039"/>
          </a:xfrm>
          <a:custGeom>
            <a:avLst/>
            <a:gdLst/>
            <a:ahLst/>
            <a:cxnLst/>
            <a:rect l="l" t="t" r="r" b="b"/>
            <a:pathLst>
              <a:path w="3922913" h="3922913">
                <a:moveTo>
                  <a:pt x="0" y="0"/>
                </a:moveTo>
                <a:lnTo>
                  <a:pt x="3922913" y="0"/>
                </a:lnTo>
                <a:lnTo>
                  <a:pt x="3922913" y="3922913"/>
                </a:lnTo>
                <a:lnTo>
                  <a:pt x="0" y="3922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AC79039-F794-42FA-9645-5BFC0EFD24D5}"/>
              </a:ext>
            </a:extLst>
          </p:cNvPr>
          <p:cNvSpPr txBox="1"/>
          <p:nvPr/>
        </p:nvSpPr>
        <p:spPr>
          <a:xfrm>
            <a:off x="685800" y="1716365"/>
            <a:ext cx="8077200" cy="2488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25"/>
              </a:lnSpc>
            </a:pPr>
            <a:r>
              <a:rPr lang="ja-JP" altLang="en-US" sz="4875" b="1" spc="243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新大阪駅エリアまちづくりのキャッチフレーズ　</a:t>
            </a:r>
            <a:endParaRPr lang="en-US" altLang="ja-JP" sz="4875" b="1" spc="243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6825"/>
              </a:lnSpc>
            </a:pPr>
            <a:r>
              <a:rPr lang="ja-JP" altLang="en-US" sz="4875" b="1" spc="243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募集要項案</a:t>
            </a:r>
            <a:endParaRPr lang="en-US" sz="4875" b="1" spc="243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テキスト ボックス 4">
            <a:extLst>
              <a:ext uri="{FF2B5EF4-FFF2-40B4-BE49-F238E27FC236}">
                <a16:creationId xmlns:a16="http://schemas.microsoft.com/office/drawing/2014/main" id="{AB092F35-6E15-474D-A89F-D265B26DB8E3}"/>
              </a:ext>
            </a:extLst>
          </p:cNvPr>
          <p:cNvSpPr txBox="1"/>
          <p:nvPr/>
        </p:nvSpPr>
        <p:spPr>
          <a:xfrm>
            <a:off x="8352541" y="201387"/>
            <a:ext cx="1247457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600" b="0" dirty="0">
                <a:latin typeface="Meiryo UI" panose="020B0604030504040204" pitchFamily="50" charset="-128"/>
                <a:ea typeface="Meiryo UI" panose="020B0604030504040204" pitchFamily="50" charset="-128"/>
              </a:rPr>
              <a:t>資料１別紙</a:t>
            </a:r>
          </a:p>
        </p:txBody>
      </p:sp>
    </p:spTree>
    <p:extLst>
      <p:ext uri="{BB962C8B-B14F-4D97-AF65-F5344CB8AC3E}">
        <p14:creationId xmlns:p14="http://schemas.microsoft.com/office/powerpoint/2010/main" val="326181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CF81C564-9827-BB08-803A-D4599554BE15}"/>
              </a:ext>
            </a:extLst>
          </p:cNvPr>
          <p:cNvSpPr txBox="1"/>
          <p:nvPr/>
        </p:nvSpPr>
        <p:spPr>
          <a:xfrm>
            <a:off x="1176827" y="1600200"/>
            <a:ext cx="7552347" cy="536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 b="1" spc="243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たくさんのご応募お待ちしております</a:t>
            </a:r>
            <a:endParaRPr lang="en-US" sz="2800" b="1" spc="243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スライド番号プレースホルダー 8">
            <a:extLst>
              <a:ext uri="{FF2B5EF4-FFF2-40B4-BE49-F238E27FC236}">
                <a16:creationId xmlns:a16="http://schemas.microsoft.com/office/drawing/2014/main" id="{21C075FD-04BF-8AB8-2D91-F8CF7D786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000"/>
            <a:ext cx="1155700" cy="2434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ADD8E2E-5971-5EDD-9EBF-9BDDFEAF0ECE}"/>
              </a:ext>
            </a:extLst>
          </p:cNvPr>
          <p:cNvSpPr txBox="1"/>
          <p:nvPr/>
        </p:nvSpPr>
        <p:spPr>
          <a:xfrm>
            <a:off x="4660900" y="4135094"/>
            <a:ext cx="510540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2000"/>
              </a:lnSpc>
              <a:defRPr sz="1200" b="1" spc="51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ja-JP" dirty="0"/>
              <a:t>《</a:t>
            </a:r>
            <a:r>
              <a:rPr lang="ja-JP" altLang="en-US" dirty="0"/>
              <a:t>主催</a:t>
            </a:r>
            <a:r>
              <a:rPr lang="en-US" altLang="ja-JP" dirty="0"/>
              <a:t>》</a:t>
            </a:r>
            <a:r>
              <a:rPr lang="ja-JP" altLang="en-US" dirty="0"/>
              <a:t>　　新大阪駅周辺地域都市再生緊急整備協議会</a:t>
            </a:r>
            <a:endParaRPr lang="en-US" altLang="ja-JP" dirty="0"/>
          </a:p>
          <a:p>
            <a:pPr>
              <a:lnSpc>
                <a:spcPct val="100000"/>
              </a:lnSpc>
            </a:pPr>
            <a:r>
              <a:rPr lang="ja-JP" altLang="en-US" dirty="0"/>
              <a:t>　　　　　　 新大阪駅周辺地域まちづくり検討部会</a:t>
            </a:r>
            <a:endParaRPr lang="en-US" altLang="ja-JP" dirty="0"/>
          </a:p>
          <a:p>
            <a:pPr>
              <a:lnSpc>
                <a:spcPct val="100000"/>
              </a:lnSpc>
            </a:pPr>
            <a:endParaRPr lang="en-US" altLang="ja-JP" dirty="0"/>
          </a:p>
          <a:p>
            <a:pPr>
              <a:lnSpc>
                <a:spcPct val="100000"/>
              </a:lnSpc>
            </a:pPr>
            <a:r>
              <a:rPr lang="en-US" altLang="ja-JP" dirty="0"/>
              <a:t>《</a:t>
            </a:r>
            <a:r>
              <a:rPr lang="ja-JP" altLang="en-US" dirty="0"/>
              <a:t>問い合わせ先・事務局</a:t>
            </a:r>
            <a:r>
              <a:rPr lang="en-US" altLang="ja-JP" dirty="0"/>
              <a:t>》</a:t>
            </a:r>
          </a:p>
          <a:p>
            <a:pPr>
              <a:lnSpc>
                <a:spcPct val="100000"/>
              </a:lnSpc>
            </a:pPr>
            <a:r>
              <a:rPr lang="ja-JP" altLang="en-US" dirty="0"/>
              <a:t>　大阪都市計画局　拠点開発室　広域拠点開発課　北エリアグループ</a:t>
            </a:r>
          </a:p>
          <a:p>
            <a:pPr>
              <a:lnSpc>
                <a:spcPct val="100000"/>
              </a:lnSpc>
            </a:pPr>
            <a:r>
              <a:rPr lang="ja-JP" altLang="en-US" dirty="0"/>
              <a:t>　　・電話番号　</a:t>
            </a:r>
            <a:r>
              <a:rPr lang="en-US" altLang="ja-JP" dirty="0"/>
              <a:t>06-6210-9327</a:t>
            </a:r>
          </a:p>
          <a:p>
            <a:pPr>
              <a:lnSpc>
                <a:spcPct val="100000"/>
              </a:lnSpc>
            </a:pPr>
            <a:r>
              <a:rPr lang="ja-JP" altLang="en-US" dirty="0"/>
              <a:t>　　・メールアドレス　</a:t>
            </a:r>
            <a:r>
              <a:rPr lang="en-US" altLang="ja-JP" dirty="0"/>
              <a:t>kouikikyoten@gbox.pref.osaka.lg.jp</a:t>
            </a:r>
          </a:p>
          <a:p>
            <a:pPr>
              <a:lnSpc>
                <a:spcPct val="100000"/>
              </a:lnSpc>
            </a:pPr>
            <a:endParaRPr lang="en-US" altLang="ja-JP" dirty="0"/>
          </a:p>
          <a:p>
            <a:pPr>
              <a:lnSpc>
                <a:spcPct val="100000"/>
              </a:lnSpc>
            </a:pPr>
            <a:r>
              <a:rPr lang="en-US" altLang="ja-JP" dirty="0"/>
              <a:t>《</a:t>
            </a:r>
            <a:r>
              <a:rPr lang="ja-JP" altLang="en-US" dirty="0"/>
              <a:t>受付時間</a:t>
            </a:r>
            <a:r>
              <a:rPr lang="en-US" altLang="ja-JP" dirty="0"/>
              <a:t>》</a:t>
            </a:r>
            <a:r>
              <a:rPr lang="ja-JP" altLang="en-US" dirty="0"/>
              <a:t>　土曜日、日曜日及び祝日を除く</a:t>
            </a:r>
            <a:endParaRPr lang="en-US" altLang="ja-JP" dirty="0"/>
          </a:p>
          <a:p>
            <a:pPr>
              <a:lnSpc>
                <a:spcPct val="100000"/>
              </a:lnSpc>
            </a:pPr>
            <a:r>
              <a:rPr lang="en-US" altLang="ja-JP" dirty="0"/>
              <a:t> </a:t>
            </a:r>
            <a:r>
              <a:rPr lang="ja-JP" altLang="en-US" dirty="0"/>
              <a:t>　　　　　　　　午前</a:t>
            </a:r>
            <a:r>
              <a:rPr lang="en-US" altLang="ja-JP" dirty="0"/>
              <a:t>9</a:t>
            </a:r>
            <a:r>
              <a:rPr lang="ja-JP" altLang="en-US" dirty="0"/>
              <a:t>時から午後</a:t>
            </a:r>
            <a:r>
              <a:rPr lang="en-US" altLang="ja-JP" dirty="0"/>
              <a:t>6</a:t>
            </a:r>
            <a:r>
              <a:rPr lang="ja-JP" altLang="en-US" dirty="0"/>
              <a:t>時まで</a:t>
            </a:r>
          </a:p>
          <a:p>
            <a:pPr>
              <a:lnSpc>
                <a:spcPct val="100000"/>
              </a:lnSpc>
            </a:pPr>
            <a:endParaRPr lang="en-US" altLang="ja-JP" dirty="0"/>
          </a:p>
          <a:p>
            <a:pPr>
              <a:lnSpc>
                <a:spcPct val="100000"/>
              </a:lnSpc>
            </a:pPr>
            <a:r>
              <a:rPr lang="en-US" altLang="ja-JP" dirty="0"/>
              <a:t>《</a:t>
            </a:r>
            <a:r>
              <a:rPr lang="ja-JP" altLang="en-US" dirty="0"/>
              <a:t>ホームページ</a:t>
            </a:r>
            <a:r>
              <a:rPr lang="en-US" altLang="ja-JP" dirty="0"/>
              <a:t>》</a:t>
            </a:r>
          </a:p>
          <a:p>
            <a:pPr>
              <a:lnSpc>
                <a:spcPct val="100000"/>
              </a:lnSpc>
            </a:pPr>
            <a:r>
              <a:rPr lang="ja-JP" altLang="en-US" dirty="0"/>
              <a:t>　</a:t>
            </a:r>
            <a:r>
              <a:rPr lang="en-US" altLang="ja-JP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https://www.pref.osaka.lg.jp/daitoshimachi/shin-osaka/index.html</a:t>
            </a:r>
            <a:endParaRPr lang="en-US" altLang="ja-JP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EB7D0D4-C6FA-4A38-9534-BE0613555E95}"/>
              </a:ext>
            </a:extLst>
          </p:cNvPr>
          <p:cNvSpPr/>
          <p:nvPr/>
        </p:nvSpPr>
        <p:spPr>
          <a:xfrm>
            <a:off x="685800" y="4135357"/>
            <a:ext cx="2315835" cy="2341377"/>
          </a:xfrm>
          <a:custGeom>
            <a:avLst/>
            <a:gdLst/>
            <a:ahLst/>
            <a:cxnLst/>
            <a:rect l="l" t="t" r="r" b="b"/>
            <a:pathLst>
              <a:path w="4069911" h="4114800">
                <a:moveTo>
                  <a:pt x="0" y="0"/>
                </a:moveTo>
                <a:lnTo>
                  <a:pt x="4069911" y="0"/>
                </a:lnTo>
                <a:lnTo>
                  <a:pt x="40699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2516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9222BA13-2A4B-4200-B967-297DBEC20AB8}"/>
              </a:ext>
            </a:extLst>
          </p:cNvPr>
          <p:cNvSpPr/>
          <p:nvPr/>
        </p:nvSpPr>
        <p:spPr>
          <a:xfrm>
            <a:off x="1632222" y="2819400"/>
            <a:ext cx="4727256" cy="3946267"/>
          </a:xfrm>
          <a:prstGeom prst="roundRect">
            <a:avLst>
              <a:gd name="adj" fmla="val 2247"/>
            </a:avLst>
          </a:prstGeom>
          <a:solidFill>
            <a:schemeClr val="accent1">
              <a:lumMod val="60000"/>
              <a:lumOff val="40000"/>
              <a:alpha val="4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1498"/>
            <a:endParaRPr kumimoji="1" lang="ja-JP" altLang="en-US" sz="1463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1" name="スライド番号プレースホルダー 8">
            <a:extLst>
              <a:ext uri="{FF2B5EF4-FFF2-40B4-BE49-F238E27FC236}">
                <a16:creationId xmlns:a16="http://schemas.microsoft.com/office/drawing/2014/main" id="{4319CDA3-457B-7F45-B4D1-4907548C47F1}"/>
              </a:ext>
            </a:extLst>
          </p:cNvPr>
          <p:cNvSpPr txBox="1">
            <a:spLocks/>
          </p:cNvSpPr>
          <p:nvPr/>
        </p:nvSpPr>
        <p:spPr>
          <a:xfrm>
            <a:off x="8719733" y="6526936"/>
            <a:ext cx="11557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36312" rtl="0" eaLnBrk="1" latinLnBrk="0" hangingPunct="1">
              <a:defRPr sz="1200" b="1" kern="1200">
                <a:solidFill>
                  <a:srgbClr val="FFFF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lvl1pPr>
            <a:lvl2pPr marL="268157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312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468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2623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0780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8935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7092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5247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srgbClr val="002847"/>
                </a:solidFill>
              </a:rPr>
              <a:pPr/>
              <a:t>1</a:t>
            </a:fld>
            <a:endParaRPr lang="en-US" dirty="0">
              <a:solidFill>
                <a:srgbClr val="002847"/>
              </a:solidFill>
            </a:endParaRPr>
          </a:p>
        </p:txBody>
      </p:sp>
      <p:sp>
        <p:nvSpPr>
          <p:cNvPr id="81" name="TextBox 20">
            <a:extLst>
              <a:ext uri="{FF2B5EF4-FFF2-40B4-BE49-F238E27FC236}">
                <a16:creationId xmlns:a16="http://schemas.microsoft.com/office/drawing/2014/main" id="{43082B6C-8CBD-40A8-C047-DC88302E7192}"/>
              </a:ext>
            </a:extLst>
          </p:cNvPr>
          <p:cNvSpPr txBox="1"/>
          <p:nvPr/>
        </p:nvSpPr>
        <p:spPr>
          <a:xfrm>
            <a:off x="228352" y="849499"/>
            <a:ext cx="97764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 defTabSz="609539">
              <a:lnSpc>
                <a:spcPts val="16419"/>
              </a:lnSpc>
              <a:defRPr sz="7200" spc="179">
                <a:solidFill>
                  <a:srgbClr val="FFFFFF"/>
                </a:solidFill>
                <a:latin typeface="Futura Ultra-Bold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pPr algn="l" defTabSz="495281">
              <a:lnSpc>
                <a:spcPct val="100000"/>
              </a:lnSpc>
            </a:pPr>
            <a:r>
              <a:rPr lang="en-US" altLang="ja-JP" sz="3200" spc="146" dirty="0">
                <a:solidFill>
                  <a:srgbClr val="002847"/>
                </a:solidFill>
                <a:latin typeface="Arial Black" panose="020B0A04020102020204" pitchFamily="34" charset="0"/>
                <a:ea typeface="UD デジタル 教科書体 N-R" panose="02020400000000000000" pitchFamily="17" charset="-128"/>
              </a:rPr>
              <a:t>01</a:t>
            </a:r>
          </a:p>
        </p:txBody>
      </p:sp>
      <p:sp>
        <p:nvSpPr>
          <p:cNvPr id="82" name="TextBox 21">
            <a:extLst>
              <a:ext uri="{FF2B5EF4-FFF2-40B4-BE49-F238E27FC236}">
                <a16:creationId xmlns:a16="http://schemas.microsoft.com/office/drawing/2014/main" id="{2764E6D6-B3D0-E6CB-75BB-C4F1EA42EA3E}"/>
              </a:ext>
            </a:extLst>
          </p:cNvPr>
          <p:cNvSpPr txBox="1"/>
          <p:nvPr/>
        </p:nvSpPr>
        <p:spPr>
          <a:xfrm>
            <a:off x="228352" y="1300130"/>
            <a:ext cx="935704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20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1400" dirty="0"/>
              <a:t>はじめに</a:t>
            </a:r>
            <a:endParaRPr lang="en-US" sz="1400" dirty="0"/>
          </a:p>
        </p:txBody>
      </p:sp>
      <p:sp>
        <p:nvSpPr>
          <p:cNvPr id="83" name="AutoShape 18">
            <a:extLst>
              <a:ext uri="{FF2B5EF4-FFF2-40B4-BE49-F238E27FC236}">
                <a16:creationId xmlns:a16="http://schemas.microsoft.com/office/drawing/2014/main" id="{C7620CD5-9FDC-C739-7E58-1CD31AF04A55}"/>
              </a:ext>
            </a:extLst>
          </p:cNvPr>
          <p:cNvSpPr/>
          <p:nvPr/>
        </p:nvSpPr>
        <p:spPr>
          <a:xfrm flipH="1">
            <a:off x="1185027" y="838201"/>
            <a:ext cx="0" cy="5791199"/>
          </a:xfrm>
          <a:prstGeom prst="line">
            <a:avLst/>
          </a:prstGeom>
          <a:ln w="38100" cap="flat">
            <a:solidFill>
              <a:srgbClr val="002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2F47DA38-7323-4A26-97C5-7518461DF1CC}"/>
              </a:ext>
            </a:extLst>
          </p:cNvPr>
          <p:cNvSpPr/>
          <p:nvPr/>
        </p:nvSpPr>
        <p:spPr>
          <a:xfrm>
            <a:off x="5867400" y="106558"/>
            <a:ext cx="933312" cy="39570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rgbClr val="002847"/>
          </a:solidFill>
        </p:spPr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55993A2-3513-4422-A8C7-20CFC5C45952}"/>
              </a:ext>
            </a:extLst>
          </p:cNvPr>
          <p:cNvSpPr txBox="1"/>
          <p:nvPr/>
        </p:nvSpPr>
        <p:spPr>
          <a:xfrm>
            <a:off x="5944426" y="160517"/>
            <a:ext cx="787076" cy="30455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F5F7F8"/>
                </a:solidFill>
              </a:rPr>
              <a:t>はじめに</a:t>
            </a: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130E4705-EDD3-4082-8566-2EB319105AC7}"/>
              </a:ext>
            </a:extLst>
          </p:cNvPr>
          <p:cNvSpPr/>
          <p:nvPr/>
        </p:nvSpPr>
        <p:spPr>
          <a:xfrm>
            <a:off x="6858000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4BB4A9F6-8BDE-4D4A-BD9A-F9706C454DFF}"/>
              </a:ext>
            </a:extLst>
          </p:cNvPr>
          <p:cNvSpPr/>
          <p:nvPr/>
        </p:nvSpPr>
        <p:spPr>
          <a:xfrm>
            <a:off x="7848600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CCADBAB6-21FB-4037-9C88-C1600C7D42CC}"/>
              </a:ext>
            </a:extLst>
          </p:cNvPr>
          <p:cNvSpPr/>
          <p:nvPr/>
        </p:nvSpPr>
        <p:spPr>
          <a:xfrm>
            <a:off x="8836025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6AF75D6-DB1C-4FDB-BF00-398D92CEE076}"/>
              </a:ext>
            </a:extLst>
          </p:cNvPr>
          <p:cNvSpPr txBox="1"/>
          <p:nvPr/>
        </p:nvSpPr>
        <p:spPr>
          <a:xfrm>
            <a:off x="6914294" y="106522"/>
            <a:ext cx="805974" cy="4125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募集情報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299B47E-6147-4946-A9EB-BC00739F20EE}"/>
              </a:ext>
            </a:extLst>
          </p:cNvPr>
          <p:cNvSpPr txBox="1"/>
          <p:nvPr/>
        </p:nvSpPr>
        <p:spPr>
          <a:xfrm>
            <a:off x="7915976" y="89878"/>
            <a:ext cx="823384" cy="4458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選定方法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4EB6AE6-6937-4CA4-BA1F-EA645DEC33AB}"/>
              </a:ext>
            </a:extLst>
          </p:cNvPr>
          <p:cNvSpPr txBox="1"/>
          <p:nvPr/>
        </p:nvSpPr>
        <p:spPr>
          <a:xfrm>
            <a:off x="8906576" y="89878"/>
            <a:ext cx="798560" cy="4458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応募方法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E0B7B66E-74FB-4543-B393-74F3EBFA596B}"/>
              </a:ext>
            </a:extLst>
          </p:cNvPr>
          <p:cNvCxnSpPr>
            <a:cxnSpLocks/>
          </p:cNvCxnSpPr>
          <p:nvPr/>
        </p:nvCxnSpPr>
        <p:spPr>
          <a:xfrm>
            <a:off x="5867400" y="505795"/>
            <a:ext cx="3924000" cy="0"/>
          </a:xfrm>
          <a:prstGeom prst="line">
            <a:avLst/>
          </a:prstGeom>
          <a:ln w="34925">
            <a:solidFill>
              <a:srgbClr val="002847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9">
            <a:extLst>
              <a:ext uri="{FF2B5EF4-FFF2-40B4-BE49-F238E27FC236}">
                <a16:creationId xmlns:a16="http://schemas.microsoft.com/office/drawing/2014/main" id="{C859BFD7-0B38-4054-B2B1-79DC166BCD15}"/>
              </a:ext>
            </a:extLst>
          </p:cNvPr>
          <p:cNvSpPr txBox="1"/>
          <p:nvPr/>
        </p:nvSpPr>
        <p:spPr>
          <a:xfrm>
            <a:off x="1529517" y="685800"/>
            <a:ext cx="8004722" cy="1330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95281">
              <a:lnSpc>
                <a:spcPct val="150000"/>
              </a:lnSpc>
              <a:defRPr/>
            </a:pPr>
            <a:r>
              <a:rPr lang="ja-JP" altLang="en-US" sz="16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新大阪駅周辺地域</a:t>
            </a:r>
            <a:r>
              <a:rPr lang="ja-JP" altLang="en-US" sz="1400" b="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（新大阪・十三・淡路）</a:t>
            </a: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では、</a:t>
            </a:r>
            <a:r>
              <a:rPr lang="ja-JP" altLang="en-US" sz="1400" b="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今後、</a:t>
            </a:r>
            <a:r>
              <a:rPr lang="ja-JP" altLang="en-US" sz="1600" b="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北陸新幹線</a:t>
            </a:r>
            <a:r>
              <a:rPr lang="ja-JP" altLang="en-US" sz="1400" b="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の整備や</a:t>
            </a:r>
            <a:r>
              <a:rPr lang="ja-JP" altLang="en-US" sz="1600" b="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淀川左岸線</a:t>
            </a:r>
            <a:r>
              <a:rPr lang="ja-JP" altLang="en-US" sz="1400" b="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など、</a:t>
            </a:r>
          </a:p>
          <a:p>
            <a:pPr defTabSz="495281">
              <a:lnSpc>
                <a:spcPct val="150000"/>
              </a:lnSpc>
              <a:defRPr/>
            </a:pPr>
            <a:r>
              <a:rPr lang="ja-JP" altLang="en-US" sz="1400" b="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広域交通ネットワークの形成が進められていきます。</a:t>
            </a:r>
          </a:p>
          <a:p>
            <a:pPr defTabSz="495281">
              <a:lnSpc>
                <a:spcPct val="150000"/>
              </a:lnSpc>
              <a:defRPr/>
            </a:pPr>
            <a:r>
              <a:rPr lang="ja-JP" altLang="en-US" sz="1400" b="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また、将来的には</a:t>
            </a:r>
            <a:r>
              <a:rPr lang="ja-JP" altLang="en-US" sz="1600" b="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リニア中央新幹線</a:t>
            </a:r>
            <a:r>
              <a:rPr lang="ja-JP" altLang="en-US" sz="1400" b="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が大阪まで整備される計画となっています。</a:t>
            </a:r>
          </a:p>
          <a:p>
            <a:pPr defTabSz="495281">
              <a:lnSpc>
                <a:spcPct val="150000"/>
              </a:lnSpc>
              <a:defRPr/>
            </a:pPr>
            <a:endParaRPr lang="en-US" altLang="ja-JP" sz="1400" b="0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58FA431-7820-4FA7-A9CA-E5E7809B1D36}"/>
              </a:ext>
            </a:extLst>
          </p:cNvPr>
          <p:cNvSpPr txBox="1"/>
          <p:nvPr/>
        </p:nvSpPr>
        <p:spPr>
          <a:xfrm>
            <a:off x="2148967" y="2822930"/>
            <a:ext cx="3577786" cy="26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spc="63">
                <a:solidFill>
                  <a:srgbClr val="FFFFFF"/>
                </a:solidFill>
                <a:ea typeface="UDモトヤマルベリ"/>
              </a:defRPr>
            </a:lvl1pPr>
          </a:lstStyle>
          <a:p>
            <a:pPr algn="ctr" defTabSz="495281">
              <a:defRPr/>
            </a:pPr>
            <a:r>
              <a:rPr lang="ja-JP" altLang="en-US" b="1" spc="5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ー 新大阪駅周辺地域 ー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F1E07581-84E9-44A9-96DC-CE77CB3D6130}"/>
              </a:ext>
            </a:extLst>
          </p:cNvPr>
          <p:cNvSpPr txBox="1"/>
          <p:nvPr/>
        </p:nvSpPr>
        <p:spPr>
          <a:xfrm>
            <a:off x="1529517" y="1905000"/>
            <a:ext cx="7866652" cy="675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95281">
              <a:lnSpc>
                <a:spcPct val="150000"/>
              </a:lnSpc>
              <a:defRPr/>
            </a:pP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新大阪駅周辺地域において、</a:t>
            </a:r>
            <a:r>
              <a:rPr lang="ja-JP" altLang="en-US" sz="1600" b="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かつてないほどの広域交通の一大ハブ拠点となる機会</a:t>
            </a:r>
            <a:r>
              <a:rPr lang="ja-JP" altLang="en-US" sz="1400" b="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を捉え、</a:t>
            </a:r>
            <a:r>
              <a:rPr lang="ja-JP" altLang="en-US" sz="16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駅とまちが一体となった新たなまちづくり</a:t>
            </a: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を進めています。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8BF9F92-35D7-480F-A990-CC9C6AE7C1E5}"/>
              </a:ext>
            </a:extLst>
          </p:cNvPr>
          <p:cNvGrpSpPr/>
          <p:nvPr/>
        </p:nvGrpSpPr>
        <p:grpSpPr>
          <a:xfrm>
            <a:off x="1874850" y="3130133"/>
            <a:ext cx="4163337" cy="3551648"/>
            <a:chOff x="1874850" y="3143277"/>
            <a:chExt cx="4163337" cy="3551648"/>
          </a:xfrm>
        </p:grpSpPr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B7ACECD9-BA14-4046-B46C-FF4EF6C8EF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4850" y="3143277"/>
              <a:ext cx="4123574" cy="3551648"/>
            </a:xfrm>
            <a:prstGeom prst="rect">
              <a:avLst/>
            </a:prstGeom>
          </p:spPr>
        </p:pic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D88F3665-F554-4AB5-A184-3A8A3411B7D9}"/>
                </a:ext>
              </a:extLst>
            </p:cNvPr>
            <p:cNvSpPr txBox="1"/>
            <p:nvPr/>
          </p:nvSpPr>
          <p:spPr>
            <a:xfrm>
              <a:off x="3546778" y="4163017"/>
              <a:ext cx="658665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600" b="1" dirty="0">
                  <a:solidFill>
                    <a:schemeClr val="accent6"/>
                  </a:solidFill>
                  <a:effectLst>
                    <a:glow rad="127000">
                      <a:schemeClr val="bg1">
                        <a:alpha val="8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新大阪</a:t>
              </a:r>
              <a:endParaRPr lang="ja-JP" altLang="en-US" sz="1600" b="1" dirty="0">
                <a:solidFill>
                  <a:schemeClr val="accent6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77A8AC6F-4EF5-4BCA-9DFD-06ADD8AAE727}"/>
                </a:ext>
              </a:extLst>
            </p:cNvPr>
            <p:cNvSpPr txBox="1"/>
            <p:nvPr/>
          </p:nvSpPr>
          <p:spPr>
            <a:xfrm>
              <a:off x="2587383" y="5553104"/>
              <a:ext cx="433981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600" b="1" dirty="0">
                  <a:solidFill>
                    <a:schemeClr val="accent6"/>
                  </a:solidFill>
                  <a:effectLst>
                    <a:glow rad="127000">
                      <a:schemeClr val="bg1">
                        <a:alpha val="8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十三</a:t>
              </a:r>
              <a:endParaRPr lang="ja-JP" altLang="en-US" sz="1600" b="1" dirty="0">
                <a:solidFill>
                  <a:schemeClr val="accent6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08267442-5AAF-4255-8389-3A66EEF01A9D}"/>
                </a:ext>
              </a:extLst>
            </p:cNvPr>
            <p:cNvSpPr txBox="1"/>
            <p:nvPr/>
          </p:nvSpPr>
          <p:spPr>
            <a:xfrm rot="21019945">
              <a:off x="4847809" y="3168165"/>
              <a:ext cx="1026502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東海道新幹線</a:t>
              </a:r>
              <a:endParaRPr lang="ja-JP" alt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B3AD43B7-BA5F-49B4-8F07-A855750BBEC6}"/>
                </a:ext>
              </a:extLst>
            </p:cNvPr>
            <p:cNvSpPr txBox="1"/>
            <p:nvPr/>
          </p:nvSpPr>
          <p:spPr>
            <a:xfrm rot="21190369">
              <a:off x="3814957" y="6131930"/>
              <a:ext cx="1888238" cy="307777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大阪都市再生環状道路</a:t>
              </a:r>
              <a:endParaRPr lang="en-US" altLang="ja-JP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淀川左岸線（</a:t>
              </a:r>
              <a:r>
                <a:rPr lang="en-US" altLang="ja-JP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ja-JP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期・延伸部）</a:t>
              </a:r>
              <a:endParaRPr lang="ja-JP" alt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518B4096-5A47-422F-8FE5-920EF29D4AA7}"/>
                </a:ext>
              </a:extLst>
            </p:cNvPr>
            <p:cNvSpPr txBox="1"/>
            <p:nvPr/>
          </p:nvSpPr>
          <p:spPr>
            <a:xfrm rot="21197000">
              <a:off x="5178394" y="4117660"/>
              <a:ext cx="859519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歌島豊里線</a:t>
              </a:r>
              <a:endParaRPr lang="ja-JP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136397C9-60B5-4796-A4F7-3A49C0B6D2A2}"/>
                </a:ext>
              </a:extLst>
            </p:cNvPr>
            <p:cNvSpPr txBox="1"/>
            <p:nvPr/>
          </p:nvSpPr>
          <p:spPr>
            <a:xfrm rot="20273830">
              <a:off x="1960035" y="4801411"/>
              <a:ext cx="800945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山陽新幹線</a:t>
              </a:r>
              <a:endParaRPr lang="ja-JP" alt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04A0268F-7ABE-4037-B78C-3FE6ACFA5CE0}"/>
                </a:ext>
              </a:extLst>
            </p:cNvPr>
            <p:cNvSpPr txBox="1"/>
            <p:nvPr/>
          </p:nvSpPr>
          <p:spPr>
            <a:xfrm rot="3720960">
              <a:off x="1878067" y="5350212"/>
              <a:ext cx="566892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阪急</a:t>
              </a:r>
              <a:endParaRPr lang="en-US" altLang="ja-JP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神戸線</a:t>
              </a:r>
              <a:endParaRPr lang="ja-JP" alt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C89479C9-15D1-4CE8-B346-2E7C5AE14772}"/>
                </a:ext>
              </a:extLst>
            </p:cNvPr>
            <p:cNvSpPr txBox="1"/>
            <p:nvPr/>
          </p:nvSpPr>
          <p:spPr>
            <a:xfrm rot="3361494">
              <a:off x="2178222" y="5957524"/>
              <a:ext cx="792066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solidFill>
                    <a:schemeClr val="accent6"/>
                  </a:solidFill>
                  <a:effectLst>
                    <a:glow rad="127000">
                      <a:schemeClr val="bg1">
                        <a:alpha val="8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なにわ筋</a:t>
              </a:r>
              <a:endParaRPr lang="en-US" altLang="ja-JP" sz="1000" b="1" dirty="0">
                <a:solidFill>
                  <a:schemeClr val="accent6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000" b="1" dirty="0">
                  <a:solidFill>
                    <a:schemeClr val="accent6"/>
                  </a:solidFill>
                  <a:effectLst>
                    <a:glow rad="127000">
                      <a:schemeClr val="bg1">
                        <a:alpha val="8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連絡線</a:t>
              </a:r>
              <a:endParaRPr lang="en-US" altLang="ja-JP" sz="1000" b="1" dirty="0">
                <a:solidFill>
                  <a:schemeClr val="accent6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800" b="1" dirty="0">
                  <a:solidFill>
                    <a:schemeClr val="accent6"/>
                  </a:solidFill>
                  <a:effectLst>
                    <a:glow rad="127000">
                      <a:schemeClr val="bg1">
                        <a:alpha val="8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（構想）</a:t>
              </a:r>
              <a:endParaRPr lang="ja-JP" altLang="en-US" sz="800" b="1" dirty="0">
                <a:solidFill>
                  <a:schemeClr val="accent6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F4A39CC0-7E29-426B-B930-9FDC3CDA827C}"/>
                </a:ext>
              </a:extLst>
            </p:cNvPr>
            <p:cNvSpPr txBox="1"/>
            <p:nvPr/>
          </p:nvSpPr>
          <p:spPr>
            <a:xfrm rot="20320322">
              <a:off x="2578112" y="4741197"/>
              <a:ext cx="1163464" cy="377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accent6"/>
                  </a:solidFill>
                  <a:effectLst>
                    <a:glow rad="127000">
                      <a:schemeClr val="bg1">
                        <a:alpha val="8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新大阪連絡線</a:t>
              </a:r>
              <a:endParaRPr lang="en-US" altLang="zh-TW" sz="1000" b="1" dirty="0">
                <a:solidFill>
                  <a:schemeClr val="accent6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800" b="1" dirty="0">
                  <a:solidFill>
                    <a:schemeClr val="accent6"/>
                  </a:solidFill>
                  <a:effectLst>
                    <a:glow rad="127000">
                      <a:schemeClr val="bg1">
                        <a:alpha val="8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（構想）</a:t>
              </a:r>
              <a:endParaRPr lang="ja-JP" altLang="en-US" sz="800" b="1" dirty="0">
                <a:solidFill>
                  <a:schemeClr val="accent6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34E07441-2A4E-40AF-AC88-C7FAB4C12850}"/>
                </a:ext>
              </a:extLst>
            </p:cNvPr>
            <p:cNvSpPr txBox="1"/>
            <p:nvPr/>
          </p:nvSpPr>
          <p:spPr>
            <a:xfrm rot="21355813">
              <a:off x="3329303" y="3177217"/>
              <a:ext cx="307777" cy="950133"/>
            </a:xfrm>
            <a:prstGeom prst="rect">
              <a:avLst/>
            </a:prstGeom>
            <a:noFill/>
          </p:spPr>
          <p:txBody>
            <a:bodyPr vert="eaVert" wrap="square" lIns="0" tIns="0" rIns="0" bIns="0">
              <a:spAutoFit/>
            </a:bodyPr>
            <a:lstStyle/>
            <a:p>
              <a:r>
                <a:rPr lang="en-US" altLang="ja-JP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OsakaMetro</a:t>
              </a:r>
              <a:r>
                <a:rPr lang="ja-JP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御堂筋線</a:t>
              </a:r>
              <a:endParaRPr lang="ja-JP" alt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71B7F731-E94F-4769-8469-DFFE4CBEB0F0}"/>
                </a:ext>
              </a:extLst>
            </p:cNvPr>
            <p:cNvSpPr txBox="1"/>
            <p:nvPr/>
          </p:nvSpPr>
          <p:spPr>
            <a:xfrm>
              <a:off x="4720906" y="5403215"/>
              <a:ext cx="381000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淀川</a:t>
              </a:r>
              <a:endParaRPr lang="ja-JP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77597636-6293-4226-98F0-8FAC72A51E3A}"/>
                </a:ext>
              </a:extLst>
            </p:cNvPr>
            <p:cNvSpPr txBox="1"/>
            <p:nvPr/>
          </p:nvSpPr>
          <p:spPr>
            <a:xfrm>
              <a:off x="2904781" y="5243600"/>
              <a:ext cx="800945" cy="1692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阪急京都線</a:t>
              </a:r>
              <a:endParaRPr lang="ja-JP" altLang="en-US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A4D772FC-F4B2-40A6-9AD5-0437703B7A86}"/>
                </a:ext>
              </a:extLst>
            </p:cNvPr>
            <p:cNvSpPr txBox="1"/>
            <p:nvPr/>
          </p:nvSpPr>
          <p:spPr>
            <a:xfrm>
              <a:off x="4630689" y="4276240"/>
              <a:ext cx="658664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TW" altLang="en-US" sz="1000" b="1" dirty="0">
                  <a:solidFill>
                    <a:schemeClr val="accent6"/>
                  </a:solidFill>
                  <a:effectLst>
                    <a:glow rad="127000">
                      <a:schemeClr val="bg1">
                        <a:alpha val="8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柴島</a:t>
              </a:r>
              <a:endParaRPr lang="en-US" altLang="zh-TW" sz="1000" b="1" dirty="0">
                <a:solidFill>
                  <a:schemeClr val="accent6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zh-TW" altLang="en-US" sz="1000" b="1" dirty="0">
                  <a:solidFill>
                    <a:schemeClr val="accent6"/>
                  </a:solidFill>
                  <a:effectLst>
                    <a:glow rad="127000">
                      <a:schemeClr val="bg1">
                        <a:alpha val="8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浄水場</a:t>
              </a:r>
              <a:endParaRPr lang="ja-JP" altLang="en-US" sz="1000" b="1" dirty="0">
                <a:solidFill>
                  <a:schemeClr val="accent6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82DC9E0C-AD71-4D05-9C8C-FD4AE21F6D8A}"/>
                </a:ext>
              </a:extLst>
            </p:cNvPr>
            <p:cNvSpPr txBox="1"/>
            <p:nvPr/>
          </p:nvSpPr>
          <p:spPr>
            <a:xfrm>
              <a:off x="4571336" y="3816751"/>
              <a:ext cx="530570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600" b="1" dirty="0">
                  <a:solidFill>
                    <a:schemeClr val="accent6"/>
                  </a:solidFill>
                  <a:effectLst>
                    <a:glow rad="127000">
                      <a:schemeClr val="bg1">
                        <a:alpha val="8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淡路</a:t>
              </a:r>
              <a:endParaRPr lang="ja-JP" altLang="en-US" sz="1600" b="1" dirty="0">
                <a:solidFill>
                  <a:schemeClr val="accent6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E442F390-BE1F-4243-A559-9891A1D29BD5}"/>
                </a:ext>
              </a:extLst>
            </p:cNvPr>
            <p:cNvSpPr txBox="1"/>
            <p:nvPr/>
          </p:nvSpPr>
          <p:spPr>
            <a:xfrm rot="20692616">
              <a:off x="5362674" y="3618618"/>
              <a:ext cx="675513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zh-TW" altLang="en-US" sz="1000" b="1" dirty="0">
                  <a:solidFill>
                    <a:schemeClr val="accent6"/>
                  </a:solidFill>
                  <a:effectLst>
                    <a:glow rad="127000">
                      <a:schemeClr val="bg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阪急高架化</a:t>
              </a:r>
              <a:endParaRPr lang="ja-JP" altLang="en-US" sz="1000" b="1" dirty="0">
                <a:solidFill>
                  <a:schemeClr val="accent6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sp>
        <p:nvSpPr>
          <p:cNvPr id="55" name="楕円 54">
            <a:extLst>
              <a:ext uri="{FF2B5EF4-FFF2-40B4-BE49-F238E27FC236}">
                <a16:creationId xmlns:a16="http://schemas.microsoft.com/office/drawing/2014/main" id="{26C8CAC2-63B3-4D3F-8AEB-263C2184CB82}"/>
              </a:ext>
            </a:extLst>
          </p:cNvPr>
          <p:cNvSpPr/>
          <p:nvPr/>
        </p:nvSpPr>
        <p:spPr>
          <a:xfrm rot="19684135">
            <a:off x="1708845" y="3948038"/>
            <a:ext cx="4064186" cy="1733805"/>
          </a:xfrm>
          <a:prstGeom prst="ellipse">
            <a:avLst/>
          </a:prstGeom>
          <a:noFill/>
          <a:ln w="3175">
            <a:solidFill>
              <a:schemeClr val="accent6">
                <a:lumMod val="40000"/>
                <a:lumOff val="6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A701B5E5-7369-4543-A416-EDF418E3042F}"/>
              </a:ext>
            </a:extLst>
          </p:cNvPr>
          <p:cNvSpPr/>
          <p:nvPr/>
        </p:nvSpPr>
        <p:spPr>
          <a:xfrm>
            <a:off x="6875181" y="4581033"/>
            <a:ext cx="2464425" cy="2044408"/>
          </a:xfrm>
          <a:prstGeom prst="roundRect">
            <a:avLst>
              <a:gd name="adj" fmla="val 1318"/>
            </a:avLst>
          </a:prstGeom>
          <a:noFill/>
          <a:ln w="19050">
            <a:solidFill>
              <a:srgbClr val="5D5F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1498"/>
            <a:endParaRPr kumimoji="1" lang="ja-JP" altLang="en-US" sz="1463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7" name="TextBox 9">
            <a:extLst>
              <a:ext uri="{FF2B5EF4-FFF2-40B4-BE49-F238E27FC236}">
                <a16:creationId xmlns:a16="http://schemas.microsoft.com/office/drawing/2014/main" id="{D5A31DA0-73DD-4653-881D-C5EB1CBCE705}"/>
              </a:ext>
            </a:extLst>
          </p:cNvPr>
          <p:cNvSpPr txBox="1"/>
          <p:nvPr/>
        </p:nvSpPr>
        <p:spPr>
          <a:xfrm>
            <a:off x="6721542" y="4075057"/>
            <a:ext cx="260212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95281">
              <a:defRPr/>
            </a:pPr>
            <a:r>
              <a:rPr lang="ja-JP" altLang="en-US" sz="12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新大阪駅周辺地域の</a:t>
            </a:r>
            <a:endParaRPr lang="en-US" altLang="ja-JP" sz="1200" spc="51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 defTabSz="495281">
              <a:defRPr/>
            </a:pPr>
            <a:r>
              <a:rPr lang="ja-JP" altLang="en-US" sz="12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まちづくりの取組状況はこちら</a:t>
            </a:r>
          </a:p>
        </p:txBody>
      </p: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E0090F00-74E7-430B-9101-14DFAE8EF48A}"/>
              </a:ext>
            </a:extLst>
          </p:cNvPr>
          <p:cNvCxnSpPr/>
          <p:nvPr/>
        </p:nvCxnSpPr>
        <p:spPr>
          <a:xfrm flipH="1" flipV="1">
            <a:off x="6705600" y="4168342"/>
            <a:ext cx="154783" cy="291792"/>
          </a:xfrm>
          <a:prstGeom prst="line">
            <a:avLst/>
          </a:prstGeom>
          <a:ln w="28575">
            <a:solidFill>
              <a:srgbClr val="0028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4020041F-7A1C-45DE-BBE6-2DA9DEFE1850}"/>
              </a:ext>
            </a:extLst>
          </p:cNvPr>
          <p:cNvCxnSpPr>
            <a:cxnSpLocks/>
          </p:cNvCxnSpPr>
          <p:nvPr/>
        </p:nvCxnSpPr>
        <p:spPr>
          <a:xfrm flipV="1">
            <a:off x="9186870" y="4215510"/>
            <a:ext cx="152736" cy="265752"/>
          </a:xfrm>
          <a:prstGeom prst="line">
            <a:avLst/>
          </a:prstGeom>
          <a:ln w="28575">
            <a:solidFill>
              <a:srgbClr val="0028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9">
            <a:extLst>
              <a:ext uri="{FF2B5EF4-FFF2-40B4-BE49-F238E27FC236}">
                <a16:creationId xmlns:a16="http://schemas.microsoft.com/office/drawing/2014/main" id="{5549E292-0037-47F9-B8B0-4FAEA6E78FBD}"/>
              </a:ext>
            </a:extLst>
          </p:cNvPr>
          <p:cNvSpPr txBox="1"/>
          <p:nvPr/>
        </p:nvSpPr>
        <p:spPr>
          <a:xfrm>
            <a:off x="6972717" y="6268076"/>
            <a:ext cx="2602122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95281">
              <a:defRPr/>
            </a:pPr>
            <a:r>
              <a:rPr lang="ja-JP" altLang="en-US" sz="12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まちづくり方針</a:t>
            </a:r>
            <a:r>
              <a:rPr lang="en-US" altLang="ja-JP" sz="12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2022</a:t>
            </a:r>
            <a:r>
              <a:rPr lang="ja-JP" altLang="en-US" sz="12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 など</a:t>
            </a:r>
            <a:endParaRPr lang="en-US" altLang="ja-JP" sz="1200" spc="51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61" name="図 60">
            <a:extLst>
              <a:ext uri="{FF2B5EF4-FFF2-40B4-BE49-F238E27FC236}">
                <a16:creationId xmlns:a16="http://schemas.microsoft.com/office/drawing/2014/main" id="{40313FFA-2AB9-43B5-9A6B-AF2948DA7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005" y="4643235"/>
            <a:ext cx="16287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7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74517F97-0CE4-E055-F670-DB13E0088E61}"/>
              </a:ext>
            </a:extLst>
          </p:cNvPr>
          <p:cNvSpPr/>
          <p:nvPr/>
        </p:nvSpPr>
        <p:spPr>
          <a:xfrm>
            <a:off x="6248400" y="1322369"/>
            <a:ext cx="3554583" cy="3228994"/>
          </a:xfrm>
          <a:prstGeom prst="roundRect">
            <a:avLst>
              <a:gd name="adj" fmla="val 224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1498"/>
            <a:endParaRPr kumimoji="1" lang="ja-JP" altLang="en-US" sz="1463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04A6794-A04D-E419-40E9-967C7110B52D}"/>
              </a:ext>
            </a:extLst>
          </p:cNvPr>
          <p:cNvSpPr txBox="1"/>
          <p:nvPr/>
        </p:nvSpPr>
        <p:spPr>
          <a:xfrm>
            <a:off x="3207902" y="2716822"/>
            <a:ext cx="3178170" cy="2955189"/>
          </a:xfrm>
          <a:prstGeom prst="rect">
            <a:avLst/>
          </a:prstGeom>
        </p:spPr>
        <p:txBody>
          <a:bodyPr lIns="16123" tIns="16123" rIns="16123" bIns="16123" rtlCol="0" anchor="ctr"/>
          <a:lstStyle/>
          <a:p>
            <a:pPr algn="ctr" defTabSz="495281">
              <a:lnSpc>
                <a:spcPts val="1310"/>
              </a:lnSpc>
              <a:defRPr/>
            </a:pPr>
            <a:endParaRPr sz="73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スライド番号プレースホルダー 8">
            <a:extLst>
              <a:ext uri="{FF2B5EF4-FFF2-40B4-BE49-F238E27FC236}">
                <a16:creationId xmlns:a16="http://schemas.microsoft.com/office/drawing/2014/main" id="{4319CDA3-457B-7F45-B4D1-4907548C47F1}"/>
              </a:ext>
            </a:extLst>
          </p:cNvPr>
          <p:cNvSpPr txBox="1">
            <a:spLocks/>
          </p:cNvSpPr>
          <p:nvPr/>
        </p:nvSpPr>
        <p:spPr>
          <a:xfrm>
            <a:off x="8719733" y="6526936"/>
            <a:ext cx="11557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36312" rtl="0" eaLnBrk="1" latinLnBrk="0" hangingPunct="1">
              <a:defRPr sz="1200" b="1" kern="1200">
                <a:solidFill>
                  <a:srgbClr val="FFFF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lvl1pPr>
            <a:lvl2pPr marL="268157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312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468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2623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0780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8935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7092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5247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srgbClr val="002847"/>
                </a:solidFill>
              </a:rPr>
              <a:pPr/>
              <a:t>2</a:t>
            </a:fld>
            <a:endParaRPr lang="en-US" dirty="0">
              <a:solidFill>
                <a:srgbClr val="002847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2B96272-286C-2C4F-44A0-AF9BE0DDE390}"/>
              </a:ext>
            </a:extLst>
          </p:cNvPr>
          <p:cNvSpPr txBox="1"/>
          <p:nvPr/>
        </p:nvSpPr>
        <p:spPr>
          <a:xfrm>
            <a:off x="6683095" y="1295400"/>
            <a:ext cx="2685191" cy="26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spc="63">
                <a:solidFill>
                  <a:srgbClr val="FFFFFF"/>
                </a:solidFill>
                <a:ea typeface="UDモトヤマルベリ"/>
              </a:defRPr>
            </a:lvl1pPr>
          </a:lstStyle>
          <a:p>
            <a:pPr algn="ctr" defTabSz="495281">
              <a:defRPr/>
            </a:pPr>
            <a:r>
              <a:rPr lang="ja-JP" altLang="en-US" b="1" spc="5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ー 新大阪駅エリア ー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99BE3B69-A5CA-99A0-D4B6-DC66ED08DA08}"/>
              </a:ext>
            </a:extLst>
          </p:cNvPr>
          <p:cNvSpPr txBox="1"/>
          <p:nvPr/>
        </p:nvSpPr>
        <p:spPr>
          <a:xfrm>
            <a:off x="1388757" y="795522"/>
            <a:ext cx="7893184" cy="3576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95281">
              <a:lnSpc>
                <a:spcPct val="150000"/>
              </a:lnSpc>
              <a:defRPr/>
            </a:pP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新大阪駅周辺地域のまちづくりをけん引する、</a:t>
            </a:r>
            <a:r>
              <a:rPr lang="ja-JP" altLang="en-US" sz="16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新大阪駅エリア</a:t>
            </a: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では、</a:t>
            </a:r>
            <a:endParaRPr lang="en-US" altLang="ja-JP" sz="1400" spc="51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495281">
              <a:lnSpc>
                <a:spcPct val="150000"/>
              </a:lnSpc>
              <a:defRPr/>
            </a:pP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今後一層広域交通の利便性が高まっていく強みを活かして、</a:t>
            </a:r>
            <a:endParaRPr lang="en-US" altLang="ja-JP" sz="1400" spc="51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495281">
              <a:lnSpc>
                <a:spcPct val="150000"/>
              </a:lnSpc>
              <a:defRPr/>
            </a:pP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まちの価値を高める</a:t>
            </a:r>
            <a:r>
              <a:rPr lang="ja-JP" altLang="en-US" sz="16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民間都市開発を呼び込めるよう、</a:t>
            </a:r>
            <a:endParaRPr lang="en-US" altLang="ja-JP" sz="1600" b="1" spc="51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495281">
              <a:lnSpc>
                <a:spcPct val="150000"/>
              </a:lnSpc>
              <a:defRPr/>
            </a:pPr>
            <a:r>
              <a:rPr lang="ja-JP" altLang="en-US" sz="16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プロモーションに取り組んでいます</a:t>
            </a: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</a:t>
            </a:r>
            <a:endParaRPr lang="en-US" altLang="ja-JP" sz="1400" spc="51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495281">
              <a:lnSpc>
                <a:spcPct val="150000"/>
              </a:lnSpc>
              <a:defRPr/>
            </a:pP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その一環として、</a:t>
            </a:r>
            <a:endParaRPr lang="en-US" altLang="ja-JP" sz="1400" spc="51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495281">
              <a:lnSpc>
                <a:spcPct val="150000"/>
              </a:lnSpc>
              <a:defRPr/>
            </a:pPr>
            <a:r>
              <a:rPr lang="en-US" altLang="ja-JP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</a:t>
            </a: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年は、東海道新幹線開業</a:t>
            </a:r>
            <a:r>
              <a:rPr lang="en-US" altLang="ja-JP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60</a:t>
            </a: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周年の節目の年でもあり、</a:t>
            </a:r>
            <a:endParaRPr lang="en-US" altLang="ja-JP" sz="1400" spc="51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495281">
              <a:lnSpc>
                <a:spcPct val="150000"/>
              </a:lnSpc>
              <a:defRPr/>
            </a:pP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今後のまちづくりをさらに盛り上げるため、</a:t>
            </a:r>
          </a:p>
          <a:p>
            <a:pPr defTabSz="495281">
              <a:lnSpc>
                <a:spcPct val="150000"/>
              </a:lnSpc>
              <a:defRPr/>
            </a:pPr>
            <a:r>
              <a:rPr lang="ja-JP" altLang="en-US" sz="18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新大阪駅エリアのまちづくりを</a:t>
            </a:r>
            <a:endParaRPr lang="en-US" altLang="ja-JP" sz="1800" b="1" spc="51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495281">
              <a:lnSpc>
                <a:spcPct val="150000"/>
              </a:lnSpc>
              <a:defRPr/>
            </a:pPr>
            <a:r>
              <a:rPr lang="ja-JP" altLang="en-US" sz="18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効果的に</a:t>
            </a:r>
            <a:r>
              <a:rPr lang="en-US" altLang="ja-JP" sz="18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</a:t>
            </a:r>
            <a:r>
              <a:rPr lang="ja-JP" altLang="en-US" sz="18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するための</a:t>
            </a:r>
            <a:endParaRPr lang="en-US" altLang="ja-JP" sz="1800" b="1" spc="51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495281">
              <a:lnSpc>
                <a:spcPct val="150000"/>
              </a:lnSpc>
              <a:defRPr/>
            </a:pPr>
            <a:r>
              <a:rPr lang="ja-JP" altLang="en-US" sz="18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“キャッチフレーズ”を募集</a:t>
            </a: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します。</a:t>
            </a:r>
          </a:p>
        </p:txBody>
      </p: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DF5B63CD-A83D-B54E-C94E-3BA185279B7F}"/>
              </a:ext>
            </a:extLst>
          </p:cNvPr>
          <p:cNvGrpSpPr/>
          <p:nvPr/>
        </p:nvGrpSpPr>
        <p:grpSpPr>
          <a:xfrm>
            <a:off x="1510961" y="5188535"/>
            <a:ext cx="8364472" cy="1440865"/>
            <a:chOff x="3225399" y="1067100"/>
            <a:chExt cx="9645669" cy="1663592"/>
          </a:xfrm>
        </p:grpSpPr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A8BF40AF-EB60-0D99-C322-45485BEE9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52800" y="1200463"/>
              <a:ext cx="8833870" cy="1530229"/>
            </a:xfrm>
            <a:prstGeom prst="rect">
              <a:avLst/>
            </a:prstGeom>
          </p:spPr>
        </p:pic>
        <p:sp>
          <p:nvSpPr>
            <p:cNvPr id="59" name="四角形: 角を丸くする 58">
              <a:extLst>
                <a:ext uri="{FF2B5EF4-FFF2-40B4-BE49-F238E27FC236}">
                  <a16:creationId xmlns:a16="http://schemas.microsoft.com/office/drawing/2014/main" id="{323A0912-7717-56BB-66FE-C8F20346DFA3}"/>
                </a:ext>
              </a:extLst>
            </p:cNvPr>
            <p:cNvSpPr/>
            <p:nvPr/>
          </p:nvSpPr>
          <p:spPr>
            <a:xfrm>
              <a:off x="3225399" y="1067100"/>
              <a:ext cx="8831348" cy="1533278"/>
            </a:xfrm>
            <a:prstGeom prst="roundRect">
              <a:avLst>
                <a:gd name="adj" fmla="val 6254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57150" cmpd="sng">
              <a:noFill/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kumimoji="1" lang="ja-JP" altLang="en-US" sz="1800" dirty="0"/>
            </a:p>
          </p:txBody>
        </p:sp>
        <p:sp>
          <p:nvSpPr>
            <p:cNvPr id="60" name="TextBox 9">
              <a:extLst>
                <a:ext uri="{FF2B5EF4-FFF2-40B4-BE49-F238E27FC236}">
                  <a16:creationId xmlns:a16="http://schemas.microsoft.com/office/drawing/2014/main" id="{E18436D2-9FF8-D827-ACF9-CDD1148136EB}"/>
                </a:ext>
              </a:extLst>
            </p:cNvPr>
            <p:cNvSpPr txBox="1"/>
            <p:nvPr/>
          </p:nvSpPr>
          <p:spPr>
            <a:xfrm>
              <a:off x="4198182" y="1123393"/>
              <a:ext cx="8672886" cy="1304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95281">
                <a:lnSpc>
                  <a:spcPct val="150000"/>
                </a:lnSpc>
                <a:defRPr/>
              </a:pPr>
              <a:r>
                <a:rPr lang="en-US" altLang="ja-JP" sz="1600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</a:t>
              </a:r>
              <a:r>
                <a:rPr lang="ja-JP" altLang="en-US" sz="1600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年、</a:t>
              </a:r>
              <a:r>
                <a:rPr lang="en-US" altLang="ja-JP" sz="1600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30</a:t>
              </a:r>
              <a:r>
                <a:rPr lang="ja-JP" altLang="en-US" sz="1600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年後の新大阪駅エリアを想像し、</a:t>
              </a:r>
              <a:endParaRPr lang="en-US" altLang="ja-JP" sz="16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defTabSz="495281">
                <a:lnSpc>
                  <a:spcPct val="150000"/>
                </a:lnSpc>
                <a:defRPr/>
              </a:pPr>
              <a:r>
                <a:rPr lang="ja-JP" altLang="en-US" sz="1800" b="1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まちづくりが動き出すこと、まちが生まれ変わることを、</a:t>
              </a:r>
              <a:endParaRPr lang="en-US" altLang="ja-JP" sz="18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defTabSz="495281">
                <a:lnSpc>
                  <a:spcPct val="150000"/>
                </a:lnSpc>
                <a:defRPr/>
              </a:pPr>
              <a:r>
                <a:rPr lang="ja-JP" altLang="en-US" sz="1800" b="1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キャッチフレーズとして表現してください。</a:t>
              </a:r>
            </a:p>
          </p:txBody>
        </p:sp>
      </p:grpSp>
      <p:sp>
        <p:nvSpPr>
          <p:cNvPr id="81" name="TextBox 20">
            <a:extLst>
              <a:ext uri="{FF2B5EF4-FFF2-40B4-BE49-F238E27FC236}">
                <a16:creationId xmlns:a16="http://schemas.microsoft.com/office/drawing/2014/main" id="{43082B6C-8CBD-40A8-C047-DC88302E7192}"/>
              </a:ext>
            </a:extLst>
          </p:cNvPr>
          <p:cNvSpPr txBox="1"/>
          <p:nvPr/>
        </p:nvSpPr>
        <p:spPr>
          <a:xfrm>
            <a:off x="228352" y="849499"/>
            <a:ext cx="97764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 defTabSz="609539">
              <a:lnSpc>
                <a:spcPts val="16419"/>
              </a:lnSpc>
              <a:defRPr sz="7200" spc="179">
                <a:solidFill>
                  <a:srgbClr val="FFFFFF"/>
                </a:solidFill>
                <a:latin typeface="Futura Ultra-Bold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pPr algn="l" defTabSz="495281">
              <a:lnSpc>
                <a:spcPct val="100000"/>
              </a:lnSpc>
            </a:pPr>
            <a:r>
              <a:rPr lang="en-US" altLang="ja-JP" sz="3200" spc="146" dirty="0">
                <a:solidFill>
                  <a:srgbClr val="002847"/>
                </a:solidFill>
                <a:latin typeface="Arial Black" panose="020B0A04020102020204" pitchFamily="34" charset="0"/>
                <a:ea typeface="UD デジタル 教科書体 N-R" panose="02020400000000000000" pitchFamily="17" charset="-128"/>
              </a:rPr>
              <a:t>02</a:t>
            </a:r>
          </a:p>
        </p:txBody>
      </p:sp>
      <p:sp>
        <p:nvSpPr>
          <p:cNvPr id="82" name="TextBox 21">
            <a:extLst>
              <a:ext uri="{FF2B5EF4-FFF2-40B4-BE49-F238E27FC236}">
                <a16:creationId xmlns:a16="http://schemas.microsoft.com/office/drawing/2014/main" id="{2764E6D6-B3D0-E6CB-75BB-C4F1EA42EA3E}"/>
              </a:ext>
            </a:extLst>
          </p:cNvPr>
          <p:cNvSpPr txBox="1"/>
          <p:nvPr/>
        </p:nvSpPr>
        <p:spPr>
          <a:xfrm>
            <a:off x="228352" y="1300130"/>
            <a:ext cx="935703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20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1400" dirty="0"/>
              <a:t>募集目的</a:t>
            </a:r>
            <a:endParaRPr lang="en-US" sz="1400" dirty="0"/>
          </a:p>
        </p:txBody>
      </p:sp>
      <p:sp>
        <p:nvSpPr>
          <p:cNvPr id="83" name="AutoShape 18">
            <a:extLst>
              <a:ext uri="{FF2B5EF4-FFF2-40B4-BE49-F238E27FC236}">
                <a16:creationId xmlns:a16="http://schemas.microsoft.com/office/drawing/2014/main" id="{C7620CD5-9FDC-C739-7E58-1CD31AF04A55}"/>
              </a:ext>
            </a:extLst>
          </p:cNvPr>
          <p:cNvSpPr/>
          <p:nvPr/>
        </p:nvSpPr>
        <p:spPr>
          <a:xfrm flipH="1">
            <a:off x="1185027" y="838201"/>
            <a:ext cx="0" cy="5791199"/>
          </a:xfrm>
          <a:prstGeom prst="line">
            <a:avLst/>
          </a:prstGeom>
          <a:ln w="38100" cap="flat">
            <a:solidFill>
              <a:srgbClr val="002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28E3C348-36D3-471D-BB90-FCD2D3B745F8}"/>
              </a:ext>
            </a:extLst>
          </p:cNvPr>
          <p:cNvSpPr/>
          <p:nvPr/>
        </p:nvSpPr>
        <p:spPr>
          <a:xfrm>
            <a:off x="5867400" y="106558"/>
            <a:ext cx="933312" cy="39570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92C319B-635A-4D9E-88B7-8A184F768F31}"/>
              </a:ext>
            </a:extLst>
          </p:cNvPr>
          <p:cNvSpPr txBox="1"/>
          <p:nvPr/>
        </p:nvSpPr>
        <p:spPr>
          <a:xfrm>
            <a:off x="5944426" y="160517"/>
            <a:ext cx="787076" cy="30455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はじめに</a:t>
            </a: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27A75A7B-6AAC-44A1-A34B-BC5FAAE6747F}"/>
              </a:ext>
            </a:extLst>
          </p:cNvPr>
          <p:cNvSpPr/>
          <p:nvPr/>
        </p:nvSpPr>
        <p:spPr>
          <a:xfrm>
            <a:off x="6858000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rgbClr val="002847"/>
          </a:solidFill>
        </p:spPr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007724A4-AEDD-45F9-BC0F-41FB4FD9BE55}"/>
              </a:ext>
            </a:extLst>
          </p:cNvPr>
          <p:cNvSpPr/>
          <p:nvPr/>
        </p:nvSpPr>
        <p:spPr>
          <a:xfrm>
            <a:off x="7848600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D47CE5FF-606F-4AB3-A327-3F202854B6BF}"/>
              </a:ext>
            </a:extLst>
          </p:cNvPr>
          <p:cNvSpPr/>
          <p:nvPr/>
        </p:nvSpPr>
        <p:spPr>
          <a:xfrm>
            <a:off x="8836025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092D87B-5D92-4EEF-AAA9-BDC1AAC5DE9D}"/>
              </a:ext>
            </a:extLst>
          </p:cNvPr>
          <p:cNvSpPr txBox="1"/>
          <p:nvPr/>
        </p:nvSpPr>
        <p:spPr>
          <a:xfrm>
            <a:off x="6914294" y="106522"/>
            <a:ext cx="805974" cy="4125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defTabSz="371498">
              <a:defRPr kumimoji="1" sz="1200">
                <a:solidFill>
                  <a:srgbClr val="F5F7F8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募集情報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41F5C6C-FE61-4D0F-8D0A-06C7032E65AE}"/>
              </a:ext>
            </a:extLst>
          </p:cNvPr>
          <p:cNvSpPr txBox="1"/>
          <p:nvPr/>
        </p:nvSpPr>
        <p:spPr>
          <a:xfrm>
            <a:off x="7915976" y="89878"/>
            <a:ext cx="823384" cy="4458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選定方法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1B85732-EB9C-407F-9B16-AA2F90CA1B0A}"/>
              </a:ext>
            </a:extLst>
          </p:cNvPr>
          <p:cNvSpPr txBox="1"/>
          <p:nvPr/>
        </p:nvSpPr>
        <p:spPr>
          <a:xfrm>
            <a:off x="8906576" y="89878"/>
            <a:ext cx="798560" cy="4458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応募方法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C87F9BDD-8119-4BE8-B1C5-08E25CFF74D8}"/>
              </a:ext>
            </a:extLst>
          </p:cNvPr>
          <p:cNvCxnSpPr>
            <a:cxnSpLocks/>
          </p:cNvCxnSpPr>
          <p:nvPr/>
        </p:nvCxnSpPr>
        <p:spPr>
          <a:xfrm>
            <a:off x="5867400" y="505795"/>
            <a:ext cx="3924000" cy="0"/>
          </a:xfrm>
          <a:prstGeom prst="line">
            <a:avLst/>
          </a:prstGeom>
          <a:ln w="34925">
            <a:solidFill>
              <a:srgbClr val="002847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B28C138C-B8C0-4DB5-931D-0CA73D725D1C}"/>
              </a:ext>
            </a:extLst>
          </p:cNvPr>
          <p:cNvCxnSpPr>
            <a:cxnSpLocks/>
          </p:cNvCxnSpPr>
          <p:nvPr/>
        </p:nvCxnSpPr>
        <p:spPr>
          <a:xfrm>
            <a:off x="1388757" y="3947036"/>
            <a:ext cx="2497443" cy="0"/>
          </a:xfrm>
          <a:prstGeom prst="line">
            <a:avLst/>
          </a:prstGeom>
          <a:ln w="69850">
            <a:solidFill>
              <a:schemeClr val="accent6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49EA910-A58C-4306-8306-9EC708182EA7}"/>
              </a:ext>
            </a:extLst>
          </p:cNvPr>
          <p:cNvCxnSpPr>
            <a:cxnSpLocks/>
          </p:cNvCxnSpPr>
          <p:nvPr/>
        </p:nvCxnSpPr>
        <p:spPr>
          <a:xfrm>
            <a:off x="1388757" y="3521102"/>
            <a:ext cx="3183243" cy="0"/>
          </a:xfrm>
          <a:prstGeom prst="line">
            <a:avLst/>
          </a:prstGeom>
          <a:ln w="69850">
            <a:solidFill>
              <a:schemeClr val="accent6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88945EE-C469-493F-AFF4-C0570D213E7E}"/>
              </a:ext>
            </a:extLst>
          </p:cNvPr>
          <p:cNvSpPr txBox="1"/>
          <p:nvPr/>
        </p:nvSpPr>
        <p:spPr>
          <a:xfrm>
            <a:off x="11142521" y="2809638"/>
            <a:ext cx="361148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柴島</a:t>
            </a:r>
            <a:endParaRPr lang="ja-JP" altLang="en-US" sz="1100" dirty="0"/>
          </a:p>
        </p:txBody>
      </p:sp>
      <p:sp>
        <p:nvSpPr>
          <p:cNvPr id="39" name="TextBox 9">
            <a:extLst>
              <a:ext uri="{FF2B5EF4-FFF2-40B4-BE49-F238E27FC236}">
                <a16:creationId xmlns:a16="http://schemas.microsoft.com/office/drawing/2014/main" id="{53C56DEF-A19D-4483-971F-FE45DF8AED91}"/>
              </a:ext>
            </a:extLst>
          </p:cNvPr>
          <p:cNvSpPr txBox="1"/>
          <p:nvPr/>
        </p:nvSpPr>
        <p:spPr>
          <a:xfrm>
            <a:off x="6571593" y="4718289"/>
            <a:ext cx="3253453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95281">
              <a:defRPr/>
            </a:pPr>
            <a:r>
              <a:rPr lang="en-US" altLang="ja-JP" sz="9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9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キャッチフレーズの対象のエリアは、新大阪駅エリアです。</a:t>
            </a:r>
            <a:endParaRPr lang="en-US" altLang="ja-JP" sz="900" spc="51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495281">
              <a:defRPr/>
            </a:pPr>
            <a:r>
              <a:rPr lang="ja-JP" altLang="en-US" sz="9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（淡路駅エリア及び十三駅エリアは含みません）</a:t>
            </a: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F9FED589-D9B8-4FA6-9CFA-92911B82C938}"/>
              </a:ext>
            </a:extLst>
          </p:cNvPr>
          <p:cNvCxnSpPr>
            <a:cxnSpLocks/>
          </p:cNvCxnSpPr>
          <p:nvPr/>
        </p:nvCxnSpPr>
        <p:spPr>
          <a:xfrm>
            <a:off x="1380876" y="4343982"/>
            <a:ext cx="2733924" cy="0"/>
          </a:xfrm>
          <a:prstGeom prst="line">
            <a:avLst/>
          </a:prstGeom>
          <a:ln w="69850">
            <a:solidFill>
              <a:schemeClr val="accent6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1065800-FC19-4D1C-B19D-F01066B18CC8}"/>
              </a:ext>
            </a:extLst>
          </p:cNvPr>
          <p:cNvGrpSpPr/>
          <p:nvPr/>
        </p:nvGrpSpPr>
        <p:grpSpPr>
          <a:xfrm>
            <a:off x="6507548" y="1622438"/>
            <a:ext cx="3194165" cy="2810889"/>
            <a:chOff x="6473902" y="1657905"/>
            <a:chExt cx="3194165" cy="2810889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C7FC612-D731-4E3E-8C56-65629A62C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39264" y="1657905"/>
              <a:ext cx="2979124" cy="2810889"/>
            </a:xfrm>
            <a:prstGeom prst="rect">
              <a:avLst/>
            </a:prstGeom>
          </p:spPr>
        </p:pic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7FF30224-FD8C-4445-8087-89014618570C}"/>
                </a:ext>
              </a:extLst>
            </p:cNvPr>
            <p:cNvSpPr txBox="1"/>
            <p:nvPr/>
          </p:nvSpPr>
          <p:spPr>
            <a:xfrm>
              <a:off x="7732757" y="2894277"/>
              <a:ext cx="658665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600" b="1" dirty="0">
                  <a:solidFill>
                    <a:schemeClr val="accent6"/>
                  </a:solidFill>
                  <a:effectLst>
                    <a:glow rad="127000">
                      <a:schemeClr val="bg1">
                        <a:alpha val="8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新大阪</a:t>
              </a:r>
              <a:endParaRPr lang="ja-JP" altLang="en-US" sz="1600" b="1" dirty="0">
                <a:solidFill>
                  <a:schemeClr val="accent6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237EBDA4-CD17-4F9A-A515-1F008192E252}"/>
                </a:ext>
              </a:extLst>
            </p:cNvPr>
            <p:cNvSpPr txBox="1"/>
            <p:nvPr/>
          </p:nvSpPr>
          <p:spPr>
            <a:xfrm rot="21197000">
              <a:off x="8808548" y="2673326"/>
              <a:ext cx="859519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glow rad="50800">
                      <a:schemeClr val="bg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歌島豊里線</a:t>
              </a:r>
              <a:endParaRPr lang="ja-JP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50800">
                    <a:schemeClr val="bg1"/>
                  </a:glow>
                </a:effectLst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0B405B1D-6BC1-47C2-A2A9-65898FE9648C}"/>
                </a:ext>
              </a:extLst>
            </p:cNvPr>
            <p:cNvSpPr txBox="1"/>
            <p:nvPr/>
          </p:nvSpPr>
          <p:spPr>
            <a:xfrm rot="20320322">
              <a:off x="6473902" y="3004633"/>
              <a:ext cx="116346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100" b="1" dirty="0">
                  <a:solidFill>
                    <a:schemeClr val="accent6"/>
                  </a:solidFill>
                  <a:effectLst>
                    <a:glow rad="127000">
                      <a:schemeClr val="bg1">
                        <a:alpha val="8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新大阪連絡線</a:t>
              </a:r>
              <a:r>
                <a:rPr lang="ja-JP" altLang="en-US" sz="800" b="1" dirty="0">
                  <a:solidFill>
                    <a:schemeClr val="accent6"/>
                  </a:solidFill>
                  <a:effectLst>
                    <a:glow rad="127000">
                      <a:schemeClr val="bg1">
                        <a:alpha val="8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（構想）</a:t>
              </a:r>
              <a:endParaRPr lang="ja-JP" altLang="en-US" sz="800" b="1" dirty="0">
                <a:solidFill>
                  <a:schemeClr val="accent6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AB744BB4-EAB6-4513-931B-A3DF48EA9CAD}"/>
                </a:ext>
              </a:extLst>
            </p:cNvPr>
            <p:cNvSpPr txBox="1"/>
            <p:nvPr/>
          </p:nvSpPr>
          <p:spPr>
            <a:xfrm>
              <a:off x="7507177" y="1888808"/>
              <a:ext cx="307777" cy="944286"/>
            </a:xfrm>
            <a:prstGeom prst="rect">
              <a:avLst/>
            </a:prstGeom>
            <a:noFill/>
          </p:spPr>
          <p:txBody>
            <a:bodyPr vert="eaVert" wrap="square" lIns="0" tIns="0" rIns="0" bIns="0">
              <a:spAutoFit/>
            </a:bodyPr>
            <a:lstStyle/>
            <a:p>
              <a:r>
                <a:rPr lang="en-US" altLang="ja-JP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glow rad="50800">
                      <a:schemeClr val="bg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OsakaMetro</a:t>
              </a:r>
              <a:endParaRPr lang="en-US" altLang="ja-JP" sz="1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50800">
                    <a:schemeClr val="bg1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glow rad="50800">
                      <a:schemeClr val="bg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御堂筋線</a:t>
              </a:r>
              <a:endParaRPr lang="ja-JP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50800">
                    <a:schemeClr val="bg1"/>
                  </a:glow>
                </a:effectLst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E66B3BA0-ED91-419E-8A37-C27C52263A84}"/>
                </a:ext>
              </a:extLst>
            </p:cNvPr>
            <p:cNvSpPr txBox="1"/>
            <p:nvPr/>
          </p:nvSpPr>
          <p:spPr>
            <a:xfrm>
              <a:off x="6876287" y="4138252"/>
              <a:ext cx="800945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glow rad="50800">
                      <a:schemeClr val="bg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阪急京都線</a:t>
              </a:r>
              <a:endParaRPr lang="ja-JP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50800">
                    <a:schemeClr val="bg1"/>
                  </a:glow>
                </a:effectLst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B51A819E-BD97-4206-9C0E-D233B81EDCCC}"/>
                </a:ext>
              </a:extLst>
            </p:cNvPr>
            <p:cNvSpPr txBox="1"/>
            <p:nvPr/>
          </p:nvSpPr>
          <p:spPr>
            <a:xfrm>
              <a:off x="7950676" y="1875537"/>
              <a:ext cx="513483" cy="12311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東三国</a:t>
              </a:r>
              <a:endParaRPr lang="ja-JP" altLang="en-US" sz="800" dirty="0"/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D61DEB5C-946A-43F3-B539-B4F0AEF61A42}"/>
                </a:ext>
              </a:extLst>
            </p:cNvPr>
            <p:cNvSpPr txBox="1"/>
            <p:nvPr/>
          </p:nvSpPr>
          <p:spPr>
            <a:xfrm>
              <a:off x="7328221" y="3818479"/>
              <a:ext cx="809072" cy="12311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西中島南方</a:t>
              </a:r>
              <a:endParaRPr lang="ja-JP" altLang="en-US" sz="800" dirty="0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EAF5A66D-C4CF-4461-8C27-2335FE8E0D75}"/>
                </a:ext>
              </a:extLst>
            </p:cNvPr>
            <p:cNvSpPr txBox="1"/>
            <p:nvPr/>
          </p:nvSpPr>
          <p:spPr>
            <a:xfrm>
              <a:off x="7939029" y="4153641"/>
              <a:ext cx="361148" cy="12311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南方</a:t>
              </a:r>
              <a:endParaRPr lang="ja-JP" altLang="en-US" sz="800" dirty="0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7D899F5-2B32-4BD1-9064-28673683E210}"/>
                </a:ext>
              </a:extLst>
            </p:cNvPr>
            <p:cNvSpPr txBox="1"/>
            <p:nvPr/>
          </p:nvSpPr>
          <p:spPr>
            <a:xfrm rot="18738135">
              <a:off x="8713787" y="2118848"/>
              <a:ext cx="876507" cy="15388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000" dirty="0">
                  <a:solidFill>
                    <a:schemeClr val="bg1">
                      <a:lumMod val="50000"/>
                    </a:schemeClr>
                  </a:solidFill>
                  <a:effectLst>
                    <a:glow rad="50800">
                      <a:schemeClr val="bg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東海道新幹線</a:t>
              </a:r>
              <a:endParaRPr lang="ja-JP" altLang="en-US" sz="1000" dirty="0">
                <a:solidFill>
                  <a:schemeClr val="bg1">
                    <a:lumMod val="50000"/>
                  </a:schemeClr>
                </a:solidFill>
                <a:effectLst>
                  <a:glow rad="50800">
                    <a:schemeClr val="bg1"/>
                  </a:glow>
                </a:effectLst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B418CE82-C4EF-4A55-B654-1444D4565268}"/>
                </a:ext>
              </a:extLst>
            </p:cNvPr>
            <p:cNvSpPr txBox="1"/>
            <p:nvPr/>
          </p:nvSpPr>
          <p:spPr>
            <a:xfrm rot="1131555">
              <a:off x="8236546" y="1693269"/>
              <a:ext cx="153888" cy="1260070"/>
            </a:xfrm>
            <a:prstGeom prst="rect">
              <a:avLst/>
            </a:prstGeom>
            <a:noFill/>
          </p:spPr>
          <p:txBody>
            <a:bodyPr vert="eaVert" wrap="square" lIns="0" tIns="0" rIns="0" bIns="0">
              <a:spAutoFit/>
            </a:bodyPr>
            <a:lstStyle/>
            <a:p>
              <a:r>
                <a:rPr lang="ja-JP" altLang="en-US" sz="1000" dirty="0">
                  <a:solidFill>
                    <a:schemeClr val="bg1">
                      <a:lumMod val="50000"/>
                    </a:schemeClr>
                  </a:solidFill>
                  <a:effectLst>
                    <a:glow rad="50800">
                      <a:schemeClr val="bg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ＪＲ東海道本線</a:t>
              </a:r>
              <a:endParaRPr lang="ja-JP" altLang="en-US" sz="1000" dirty="0">
                <a:solidFill>
                  <a:schemeClr val="bg1">
                    <a:lumMod val="50000"/>
                  </a:schemeClr>
                </a:solidFill>
                <a:effectLst>
                  <a:glow rad="50800">
                    <a:schemeClr val="bg1"/>
                  </a:glow>
                </a:effectLst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EAADCE21-0A85-4312-A9FF-2161279CB6E9}"/>
                </a:ext>
              </a:extLst>
            </p:cNvPr>
            <p:cNvSpPr txBox="1"/>
            <p:nvPr/>
          </p:nvSpPr>
          <p:spPr>
            <a:xfrm rot="1993881">
              <a:off x="9080163" y="3177988"/>
              <a:ext cx="153888" cy="930828"/>
            </a:xfrm>
            <a:prstGeom prst="rect">
              <a:avLst/>
            </a:prstGeom>
            <a:noFill/>
          </p:spPr>
          <p:txBody>
            <a:bodyPr vert="eaVert" wrap="square" lIns="0" tIns="0" rIns="0" bIns="0">
              <a:spAutoFit/>
            </a:bodyPr>
            <a:lstStyle/>
            <a:p>
              <a:r>
                <a:rPr lang="ja-JP" altLang="en-US" sz="1000" dirty="0">
                  <a:solidFill>
                    <a:schemeClr val="bg1">
                      <a:lumMod val="50000"/>
                    </a:schemeClr>
                  </a:solidFill>
                  <a:effectLst>
                    <a:glow rad="50800">
                      <a:schemeClr val="bg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阪急千里線</a:t>
              </a:r>
              <a:endParaRPr lang="ja-JP" altLang="en-US" sz="1000" dirty="0">
                <a:solidFill>
                  <a:schemeClr val="bg1">
                    <a:lumMod val="50000"/>
                  </a:schemeClr>
                </a:solidFill>
                <a:effectLst>
                  <a:glow rad="50800">
                    <a:schemeClr val="bg1"/>
                  </a:glow>
                </a:effectLst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F4E081FC-3BA7-4C04-A8C3-C7585EC8E061}"/>
                </a:ext>
              </a:extLst>
            </p:cNvPr>
            <p:cNvSpPr txBox="1"/>
            <p:nvPr/>
          </p:nvSpPr>
          <p:spPr>
            <a:xfrm>
              <a:off x="9303369" y="3817049"/>
              <a:ext cx="361148" cy="12311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柴島</a:t>
              </a:r>
              <a:endParaRPr lang="ja-JP" alt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40176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ABBA271B-D8F9-440E-B21E-11F634A6C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138" y="1798212"/>
            <a:ext cx="6889058" cy="4770000"/>
          </a:xfrm>
          <a:prstGeom prst="rect">
            <a:avLst/>
          </a:prstGeom>
        </p:spPr>
      </p:pic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7688E2FB-F021-4A65-B121-B8F2BA3735BF}"/>
              </a:ext>
            </a:extLst>
          </p:cNvPr>
          <p:cNvSpPr/>
          <p:nvPr/>
        </p:nvSpPr>
        <p:spPr>
          <a:xfrm rot="17448210" flipH="1">
            <a:off x="8451817" y="699930"/>
            <a:ext cx="864764" cy="950984"/>
          </a:xfrm>
          <a:custGeom>
            <a:avLst/>
            <a:gdLst>
              <a:gd name="connsiteX0" fmla="*/ 1264970 w 1404550"/>
              <a:gd name="connsiteY0" fmla="*/ 0 h 1544589"/>
              <a:gd name="connsiteX1" fmla="*/ 1174852 w 1404550"/>
              <a:gd name="connsiteY1" fmla="*/ 325924 h 1544589"/>
              <a:gd name="connsiteX2" fmla="*/ 1198859 w 1404550"/>
              <a:gd name="connsiteY2" fmla="*/ 345731 h 1544589"/>
              <a:gd name="connsiteX3" fmla="*/ 1404550 w 1404550"/>
              <a:gd name="connsiteY3" fmla="*/ 842314 h 1544589"/>
              <a:gd name="connsiteX4" fmla="*/ 702275 w 1404550"/>
              <a:gd name="connsiteY4" fmla="*/ 1544589 h 1544589"/>
              <a:gd name="connsiteX5" fmla="*/ 0 w 1404550"/>
              <a:gd name="connsiteY5" fmla="*/ 842314 h 1544589"/>
              <a:gd name="connsiteX6" fmla="*/ 702275 w 1404550"/>
              <a:gd name="connsiteY6" fmla="*/ 140039 h 1544589"/>
              <a:gd name="connsiteX7" fmla="*/ 975632 w 1404550"/>
              <a:gd name="connsiteY7" fmla="*/ 195227 h 1544589"/>
              <a:gd name="connsiteX8" fmla="*/ 1003084 w 1404550"/>
              <a:gd name="connsiteY8" fmla="*/ 210128 h 154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550" h="1544589">
                <a:moveTo>
                  <a:pt x="1264970" y="0"/>
                </a:moveTo>
                <a:lnTo>
                  <a:pt x="1174852" y="325924"/>
                </a:lnTo>
                <a:lnTo>
                  <a:pt x="1198859" y="345731"/>
                </a:lnTo>
                <a:cubicBezTo>
                  <a:pt x="1325945" y="472817"/>
                  <a:pt x="1404550" y="648386"/>
                  <a:pt x="1404550" y="842314"/>
                </a:cubicBezTo>
                <a:cubicBezTo>
                  <a:pt x="1404550" y="1230170"/>
                  <a:pt x="1090131" y="1544589"/>
                  <a:pt x="702275" y="1544589"/>
                </a:cubicBezTo>
                <a:cubicBezTo>
                  <a:pt x="314419" y="1544589"/>
                  <a:pt x="0" y="1230170"/>
                  <a:pt x="0" y="842314"/>
                </a:cubicBezTo>
                <a:cubicBezTo>
                  <a:pt x="0" y="454458"/>
                  <a:pt x="314419" y="140039"/>
                  <a:pt x="702275" y="140039"/>
                </a:cubicBezTo>
                <a:cubicBezTo>
                  <a:pt x="799239" y="140039"/>
                  <a:pt x="891613" y="159690"/>
                  <a:pt x="975632" y="195227"/>
                </a:cubicBezTo>
                <a:lnTo>
                  <a:pt x="1003084" y="210128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C04A6794-A04D-E419-40E9-967C7110B52D}"/>
              </a:ext>
            </a:extLst>
          </p:cNvPr>
          <p:cNvSpPr txBox="1"/>
          <p:nvPr/>
        </p:nvSpPr>
        <p:spPr>
          <a:xfrm>
            <a:off x="3180582" y="2743200"/>
            <a:ext cx="3178170" cy="2955189"/>
          </a:xfrm>
          <a:prstGeom prst="rect">
            <a:avLst/>
          </a:prstGeom>
        </p:spPr>
        <p:txBody>
          <a:bodyPr lIns="16123" tIns="16123" rIns="16123" bIns="16123" rtlCol="0" anchor="ctr"/>
          <a:lstStyle/>
          <a:p>
            <a:pPr algn="ctr" defTabSz="495281">
              <a:lnSpc>
                <a:spcPts val="1310"/>
              </a:lnSpc>
              <a:defRPr/>
            </a:pPr>
            <a:endParaRPr sz="73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スライド番号プレースホルダー 8">
            <a:extLst>
              <a:ext uri="{FF2B5EF4-FFF2-40B4-BE49-F238E27FC236}">
                <a16:creationId xmlns:a16="http://schemas.microsoft.com/office/drawing/2014/main" id="{4319CDA3-457B-7F45-B4D1-4907548C47F1}"/>
              </a:ext>
            </a:extLst>
          </p:cNvPr>
          <p:cNvSpPr txBox="1">
            <a:spLocks/>
          </p:cNvSpPr>
          <p:nvPr/>
        </p:nvSpPr>
        <p:spPr>
          <a:xfrm>
            <a:off x="8719733" y="6526936"/>
            <a:ext cx="11557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36312" rtl="0" eaLnBrk="1" latinLnBrk="0" hangingPunct="1">
              <a:defRPr sz="1200" b="1" kern="1200">
                <a:solidFill>
                  <a:srgbClr val="FFFF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lvl1pPr>
            <a:lvl2pPr marL="268157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312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468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2623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0780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8935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7092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5247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srgbClr val="002847"/>
                </a:solidFill>
              </a:rPr>
              <a:pPr/>
              <a:t>3</a:t>
            </a:fld>
            <a:endParaRPr lang="en-US" dirty="0">
              <a:solidFill>
                <a:srgbClr val="002847"/>
              </a:solidFill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E74C87F-89EB-E028-8A63-291C71EC5090}"/>
              </a:ext>
            </a:extLst>
          </p:cNvPr>
          <p:cNvSpPr txBox="1"/>
          <p:nvPr/>
        </p:nvSpPr>
        <p:spPr>
          <a:xfrm>
            <a:off x="1447800" y="852537"/>
            <a:ext cx="7368188" cy="805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95281">
              <a:lnSpc>
                <a:spcPts val="2200"/>
              </a:lnSpc>
              <a:defRPr/>
            </a:pP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キャッチフレーズは、新大阪駅エリアがめざす</a:t>
            </a:r>
            <a:r>
              <a:rPr lang="en-US" altLang="ja-JP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</a:t>
            </a: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年、</a:t>
            </a:r>
            <a:r>
              <a:rPr lang="en-US" altLang="ja-JP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30</a:t>
            </a: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年後の</a:t>
            </a:r>
            <a:endParaRPr lang="en-US" altLang="ja-JP" sz="1400" spc="51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495281">
              <a:lnSpc>
                <a:spcPts val="2200"/>
              </a:lnSpc>
              <a:defRPr/>
            </a:pPr>
            <a:r>
              <a:rPr lang="ja-JP" altLang="en-US" sz="16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まちのコンセプト</a:t>
            </a: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とともに、新大阪駅エリアのまちづくりを</a:t>
            </a:r>
            <a:r>
              <a:rPr lang="en-US" altLang="ja-JP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PR</a:t>
            </a: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する</a:t>
            </a:r>
            <a:endParaRPr lang="en-US" altLang="ja-JP" sz="1400" spc="51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495281">
              <a:lnSpc>
                <a:spcPts val="2200"/>
              </a:lnSpc>
              <a:defRPr/>
            </a:pPr>
            <a:r>
              <a:rPr lang="ja-JP" altLang="en-US" sz="16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各種広報媒体等（</a:t>
            </a:r>
            <a:r>
              <a:rPr lang="en-US" altLang="ja-JP" sz="16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HP</a:t>
            </a:r>
            <a:r>
              <a:rPr lang="ja-JP" altLang="en-US" sz="16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、チラシ、ポスター等）</a:t>
            </a: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に使用します。</a:t>
            </a:r>
          </a:p>
        </p:txBody>
      </p:sp>
      <p:sp>
        <p:nvSpPr>
          <p:cNvPr id="81" name="TextBox 20">
            <a:extLst>
              <a:ext uri="{FF2B5EF4-FFF2-40B4-BE49-F238E27FC236}">
                <a16:creationId xmlns:a16="http://schemas.microsoft.com/office/drawing/2014/main" id="{43082B6C-8CBD-40A8-C047-DC88302E7192}"/>
              </a:ext>
            </a:extLst>
          </p:cNvPr>
          <p:cNvSpPr txBox="1"/>
          <p:nvPr/>
        </p:nvSpPr>
        <p:spPr>
          <a:xfrm>
            <a:off x="228352" y="849499"/>
            <a:ext cx="97764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 defTabSz="609539">
              <a:lnSpc>
                <a:spcPts val="16419"/>
              </a:lnSpc>
              <a:defRPr sz="7200" spc="179">
                <a:solidFill>
                  <a:srgbClr val="FFFFFF"/>
                </a:solidFill>
                <a:latin typeface="Futura Ultra-Bold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pPr algn="l" defTabSz="495281">
              <a:lnSpc>
                <a:spcPct val="100000"/>
              </a:lnSpc>
            </a:pPr>
            <a:r>
              <a:rPr lang="en-US" altLang="ja-JP" sz="3200" spc="146" dirty="0">
                <a:solidFill>
                  <a:srgbClr val="002847"/>
                </a:solidFill>
                <a:latin typeface="Arial Black" panose="020B0A04020102020204" pitchFamily="34" charset="0"/>
                <a:ea typeface="UD デジタル 教科書体 N-R" panose="02020400000000000000" pitchFamily="17" charset="-128"/>
              </a:rPr>
              <a:t>03</a:t>
            </a:r>
          </a:p>
        </p:txBody>
      </p:sp>
      <p:sp>
        <p:nvSpPr>
          <p:cNvPr id="82" name="TextBox 21">
            <a:extLst>
              <a:ext uri="{FF2B5EF4-FFF2-40B4-BE49-F238E27FC236}">
                <a16:creationId xmlns:a16="http://schemas.microsoft.com/office/drawing/2014/main" id="{2764E6D6-B3D0-E6CB-75BB-C4F1EA42EA3E}"/>
              </a:ext>
            </a:extLst>
          </p:cNvPr>
          <p:cNvSpPr txBox="1"/>
          <p:nvPr/>
        </p:nvSpPr>
        <p:spPr>
          <a:xfrm>
            <a:off x="228352" y="1300130"/>
            <a:ext cx="935703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20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1400" dirty="0"/>
              <a:t>使用目的</a:t>
            </a:r>
            <a:endParaRPr lang="en-US" sz="1400" dirty="0"/>
          </a:p>
        </p:txBody>
      </p:sp>
      <p:sp>
        <p:nvSpPr>
          <p:cNvPr id="83" name="AutoShape 18">
            <a:extLst>
              <a:ext uri="{FF2B5EF4-FFF2-40B4-BE49-F238E27FC236}">
                <a16:creationId xmlns:a16="http://schemas.microsoft.com/office/drawing/2014/main" id="{C7620CD5-9FDC-C739-7E58-1CD31AF04A55}"/>
              </a:ext>
            </a:extLst>
          </p:cNvPr>
          <p:cNvSpPr/>
          <p:nvPr/>
        </p:nvSpPr>
        <p:spPr>
          <a:xfrm flipH="1">
            <a:off x="1185027" y="838201"/>
            <a:ext cx="0" cy="5791199"/>
          </a:xfrm>
          <a:prstGeom prst="line">
            <a:avLst/>
          </a:prstGeom>
          <a:ln w="38100" cap="flat">
            <a:solidFill>
              <a:srgbClr val="002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28E3C348-36D3-471D-BB90-FCD2D3B745F8}"/>
              </a:ext>
            </a:extLst>
          </p:cNvPr>
          <p:cNvSpPr/>
          <p:nvPr/>
        </p:nvSpPr>
        <p:spPr>
          <a:xfrm>
            <a:off x="5867400" y="106558"/>
            <a:ext cx="933312" cy="39570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92C319B-635A-4D9E-88B7-8A184F768F31}"/>
              </a:ext>
            </a:extLst>
          </p:cNvPr>
          <p:cNvSpPr txBox="1"/>
          <p:nvPr/>
        </p:nvSpPr>
        <p:spPr>
          <a:xfrm>
            <a:off x="5944426" y="160517"/>
            <a:ext cx="787076" cy="30455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はじめに</a:t>
            </a: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27A75A7B-6AAC-44A1-A34B-BC5FAAE6747F}"/>
              </a:ext>
            </a:extLst>
          </p:cNvPr>
          <p:cNvSpPr/>
          <p:nvPr/>
        </p:nvSpPr>
        <p:spPr>
          <a:xfrm>
            <a:off x="6858000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rgbClr val="002847"/>
          </a:solidFill>
        </p:spPr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007724A4-AEDD-45F9-BC0F-41FB4FD9BE55}"/>
              </a:ext>
            </a:extLst>
          </p:cNvPr>
          <p:cNvSpPr/>
          <p:nvPr/>
        </p:nvSpPr>
        <p:spPr>
          <a:xfrm>
            <a:off x="7848600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D47CE5FF-606F-4AB3-A327-3F202854B6BF}"/>
              </a:ext>
            </a:extLst>
          </p:cNvPr>
          <p:cNvSpPr/>
          <p:nvPr/>
        </p:nvSpPr>
        <p:spPr>
          <a:xfrm>
            <a:off x="8836025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092D87B-5D92-4EEF-AAA9-BDC1AAC5DE9D}"/>
              </a:ext>
            </a:extLst>
          </p:cNvPr>
          <p:cNvSpPr txBox="1"/>
          <p:nvPr/>
        </p:nvSpPr>
        <p:spPr>
          <a:xfrm>
            <a:off x="6914294" y="106522"/>
            <a:ext cx="805974" cy="4125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defTabSz="371498">
              <a:defRPr kumimoji="1" sz="1200">
                <a:solidFill>
                  <a:srgbClr val="F5F7F8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募集情報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41F5C6C-FE61-4D0F-8D0A-06C7032E65AE}"/>
              </a:ext>
            </a:extLst>
          </p:cNvPr>
          <p:cNvSpPr txBox="1"/>
          <p:nvPr/>
        </p:nvSpPr>
        <p:spPr>
          <a:xfrm>
            <a:off x="7915976" y="89878"/>
            <a:ext cx="823384" cy="4458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選考方法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1B85732-EB9C-407F-9B16-AA2F90CA1B0A}"/>
              </a:ext>
            </a:extLst>
          </p:cNvPr>
          <p:cNvSpPr txBox="1"/>
          <p:nvPr/>
        </p:nvSpPr>
        <p:spPr>
          <a:xfrm>
            <a:off x="8906576" y="89878"/>
            <a:ext cx="798560" cy="4458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応募方法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C87F9BDD-8119-4BE8-B1C5-08E25CFF74D8}"/>
              </a:ext>
            </a:extLst>
          </p:cNvPr>
          <p:cNvCxnSpPr>
            <a:cxnSpLocks/>
          </p:cNvCxnSpPr>
          <p:nvPr/>
        </p:nvCxnSpPr>
        <p:spPr>
          <a:xfrm>
            <a:off x="5867400" y="505795"/>
            <a:ext cx="3924000" cy="0"/>
          </a:xfrm>
          <a:prstGeom prst="line">
            <a:avLst/>
          </a:prstGeom>
          <a:ln w="34925">
            <a:solidFill>
              <a:srgbClr val="002847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AB1D08BC-1409-4877-9278-54F4BD504741}"/>
              </a:ext>
            </a:extLst>
          </p:cNvPr>
          <p:cNvSpPr/>
          <p:nvPr/>
        </p:nvSpPr>
        <p:spPr>
          <a:xfrm rot="17448210" flipH="1">
            <a:off x="7308932" y="666282"/>
            <a:ext cx="864764" cy="950984"/>
          </a:xfrm>
          <a:custGeom>
            <a:avLst/>
            <a:gdLst>
              <a:gd name="connsiteX0" fmla="*/ 1264970 w 1404550"/>
              <a:gd name="connsiteY0" fmla="*/ 0 h 1544589"/>
              <a:gd name="connsiteX1" fmla="*/ 1174852 w 1404550"/>
              <a:gd name="connsiteY1" fmla="*/ 325924 h 1544589"/>
              <a:gd name="connsiteX2" fmla="*/ 1198859 w 1404550"/>
              <a:gd name="connsiteY2" fmla="*/ 345731 h 1544589"/>
              <a:gd name="connsiteX3" fmla="*/ 1404550 w 1404550"/>
              <a:gd name="connsiteY3" fmla="*/ 842314 h 1544589"/>
              <a:gd name="connsiteX4" fmla="*/ 702275 w 1404550"/>
              <a:gd name="connsiteY4" fmla="*/ 1544589 h 1544589"/>
              <a:gd name="connsiteX5" fmla="*/ 0 w 1404550"/>
              <a:gd name="connsiteY5" fmla="*/ 842314 h 1544589"/>
              <a:gd name="connsiteX6" fmla="*/ 702275 w 1404550"/>
              <a:gd name="connsiteY6" fmla="*/ 140039 h 1544589"/>
              <a:gd name="connsiteX7" fmla="*/ 975632 w 1404550"/>
              <a:gd name="connsiteY7" fmla="*/ 195227 h 1544589"/>
              <a:gd name="connsiteX8" fmla="*/ 1003084 w 1404550"/>
              <a:gd name="connsiteY8" fmla="*/ 210128 h 154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4550" h="1544589">
                <a:moveTo>
                  <a:pt x="1264970" y="0"/>
                </a:moveTo>
                <a:lnTo>
                  <a:pt x="1174852" y="325924"/>
                </a:lnTo>
                <a:lnTo>
                  <a:pt x="1198859" y="345731"/>
                </a:lnTo>
                <a:cubicBezTo>
                  <a:pt x="1325945" y="472817"/>
                  <a:pt x="1404550" y="648386"/>
                  <a:pt x="1404550" y="842314"/>
                </a:cubicBezTo>
                <a:cubicBezTo>
                  <a:pt x="1404550" y="1230170"/>
                  <a:pt x="1090131" y="1544589"/>
                  <a:pt x="702275" y="1544589"/>
                </a:cubicBezTo>
                <a:cubicBezTo>
                  <a:pt x="314419" y="1544589"/>
                  <a:pt x="0" y="1230170"/>
                  <a:pt x="0" y="842314"/>
                </a:cubicBezTo>
                <a:cubicBezTo>
                  <a:pt x="0" y="454458"/>
                  <a:pt x="314419" y="140039"/>
                  <a:pt x="702275" y="140039"/>
                </a:cubicBezTo>
                <a:cubicBezTo>
                  <a:pt x="799239" y="140039"/>
                  <a:pt x="891613" y="159690"/>
                  <a:pt x="975632" y="195227"/>
                </a:cubicBezTo>
                <a:lnTo>
                  <a:pt x="1003084" y="210128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29" name="図 28" descr="アイコン&#10;&#10;自動的に生成された説明">
            <a:extLst>
              <a:ext uri="{FF2B5EF4-FFF2-40B4-BE49-F238E27FC236}">
                <a16:creationId xmlns:a16="http://schemas.microsoft.com/office/drawing/2014/main" id="{AA1E1F5F-D1B8-4D5A-87BD-A06EFACA1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626138" y="1199907"/>
            <a:ext cx="328807" cy="328807"/>
          </a:xfrm>
          <a:prstGeom prst="rect">
            <a:avLst/>
          </a:prstGeom>
        </p:spPr>
      </p:pic>
      <p:sp>
        <p:nvSpPr>
          <p:cNvPr id="32" name="TextBox 21">
            <a:extLst>
              <a:ext uri="{FF2B5EF4-FFF2-40B4-BE49-F238E27FC236}">
                <a16:creationId xmlns:a16="http://schemas.microsoft.com/office/drawing/2014/main" id="{C321C85C-D225-4718-9EED-50E1415084DA}"/>
              </a:ext>
            </a:extLst>
          </p:cNvPr>
          <p:cNvSpPr txBox="1"/>
          <p:nvPr/>
        </p:nvSpPr>
        <p:spPr>
          <a:xfrm>
            <a:off x="7249885" y="810990"/>
            <a:ext cx="1123226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95281">
              <a:defRPr/>
            </a:pPr>
            <a:r>
              <a:rPr lang="ja-JP" altLang="en-US" sz="1100" spc="34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チラシ</a:t>
            </a:r>
            <a:endParaRPr lang="en-US" altLang="ja-JP" sz="1100" spc="34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 defTabSz="495281">
              <a:defRPr/>
            </a:pPr>
            <a:r>
              <a:rPr lang="ja-JP" altLang="en-US" sz="1100" spc="34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ポスター</a:t>
            </a: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AA90AEB0-5440-4ABA-87A9-CA48F1B85FFA}"/>
              </a:ext>
            </a:extLst>
          </p:cNvPr>
          <p:cNvGrpSpPr/>
          <p:nvPr/>
        </p:nvGrpSpPr>
        <p:grpSpPr>
          <a:xfrm>
            <a:off x="8700415" y="746310"/>
            <a:ext cx="444405" cy="725566"/>
            <a:chOff x="5437503" y="5702197"/>
            <a:chExt cx="679135" cy="1108802"/>
          </a:xfrm>
        </p:grpSpPr>
        <p:pic>
          <p:nvPicPr>
            <p:cNvPr id="35" name="図 34" descr="モニター画面に映る文字&#10;&#10;自動的に生成された説明">
              <a:extLst>
                <a:ext uri="{FF2B5EF4-FFF2-40B4-BE49-F238E27FC236}">
                  <a16:creationId xmlns:a16="http://schemas.microsoft.com/office/drawing/2014/main" id="{C7FABE28-26E2-4280-9D21-792AC113A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7503" y="6131864"/>
              <a:ext cx="679135" cy="679135"/>
            </a:xfrm>
            <a:prstGeom prst="rect">
              <a:avLst/>
            </a:prstGeom>
          </p:spPr>
        </p:pic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5D86100C-211F-4833-8D93-A081358C4E50}"/>
                </a:ext>
              </a:extLst>
            </p:cNvPr>
            <p:cNvSpPr txBox="1"/>
            <p:nvPr/>
          </p:nvSpPr>
          <p:spPr>
            <a:xfrm>
              <a:off x="5564106" y="5702197"/>
              <a:ext cx="446050" cy="3212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95281">
                <a:lnSpc>
                  <a:spcPts val="3123"/>
                </a:lnSpc>
                <a:defRPr/>
              </a:pPr>
              <a:r>
                <a:rPr lang="en-US" altLang="ja-JP" sz="1100" spc="34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HP</a:t>
              </a:r>
              <a:endParaRPr lang="ja-JP" altLang="en-US" sz="1100" spc="34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40" name="TextBox 9">
            <a:extLst>
              <a:ext uri="{FF2B5EF4-FFF2-40B4-BE49-F238E27FC236}">
                <a16:creationId xmlns:a16="http://schemas.microsoft.com/office/drawing/2014/main" id="{6409ED9A-EA8F-4B2F-A82D-6A91FC077EF8}"/>
              </a:ext>
            </a:extLst>
          </p:cNvPr>
          <p:cNvSpPr txBox="1"/>
          <p:nvPr/>
        </p:nvSpPr>
        <p:spPr>
          <a:xfrm>
            <a:off x="2032995" y="6540679"/>
            <a:ext cx="6889622" cy="210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95281">
              <a:lnSpc>
                <a:spcPct val="150000"/>
              </a:lnSpc>
              <a:defRPr/>
            </a:pPr>
            <a:r>
              <a:rPr lang="ja-JP" altLang="en-US" sz="11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なお、まちのコンセプトは、今後、決定するキャッチフレーズを踏まえ、上記の案をもとに最終決定します。</a:t>
            </a: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id="{CFB94DC9-1AD0-4CF3-A33C-67B59FBF11A8}"/>
              </a:ext>
            </a:extLst>
          </p:cNvPr>
          <p:cNvSpPr txBox="1"/>
          <p:nvPr/>
        </p:nvSpPr>
        <p:spPr>
          <a:xfrm rot="20551908">
            <a:off x="451539" y="2272301"/>
            <a:ext cx="2602122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95281">
              <a:defRPr/>
            </a:pPr>
            <a:r>
              <a:rPr lang="ja-JP" altLang="en-US" sz="12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イメージ</a:t>
            </a: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B8138EC8-C7F9-4180-BF92-EF4A6923C3C6}"/>
              </a:ext>
            </a:extLst>
          </p:cNvPr>
          <p:cNvCxnSpPr>
            <a:cxnSpLocks/>
          </p:cNvCxnSpPr>
          <p:nvPr/>
        </p:nvCxnSpPr>
        <p:spPr>
          <a:xfrm flipH="1" flipV="1">
            <a:off x="1324325" y="2503329"/>
            <a:ext cx="179273" cy="107416"/>
          </a:xfrm>
          <a:prstGeom prst="line">
            <a:avLst/>
          </a:prstGeom>
          <a:ln w="28575">
            <a:solidFill>
              <a:srgbClr val="0028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AAEB4402-8EB4-499A-8C28-804C4B8BDBF4}"/>
              </a:ext>
            </a:extLst>
          </p:cNvPr>
          <p:cNvCxnSpPr>
            <a:cxnSpLocks/>
          </p:cNvCxnSpPr>
          <p:nvPr/>
        </p:nvCxnSpPr>
        <p:spPr>
          <a:xfrm flipV="1">
            <a:off x="2094807" y="2192321"/>
            <a:ext cx="46896" cy="154038"/>
          </a:xfrm>
          <a:prstGeom prst="line">
            <a:avLst/>
          </a:prstGeom>
          <a:ln w="28575">
            <a:solidFill>
              <a:srgbClr val="0028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36D2955E-C8A4-4D65-82F7-882AB1A3BF68}"/>
              </a:ext>
            </a:extLst>
          </p:cNvPr>
          <p:cNvCxnSpPr>
            <a:cxnSpLocks/>
          </p:cNvCxnSpPr>
          <p:nvPr/>
        </p:nvCxnSpPr>
        <p:spPr>
          <a:xfrm>
            <a:off x="1447800" y="1373907"/>
            <a:ext cx="1571275" cy="0"/>
          </a:xfrm>
          <a:prstGeom prst="line">
            <a:avLst/>
          </a:prstGeom>
          <a:ln w="69850">
            <a:solidFill>
              <a:schemeClr val="accent6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7E5EFD54-263D-414C-A97C-F17983060FCF}"/>
              </a:ext>
            </a:extLst>
          </p:cNvPr>
          <p:cNvCxnSpPr>
            <a:cxnSpLocks/>
          </p:cNvCxnSpPr>
          <p:nvPr/>
        </p:nvCxnSpPr>
        <p:spPr>
          <a:xfrm>
            <a:off x="1447800" y="1657950"/>
            <a:ext cx="4390675" cy="0"/>
          </a:xfrm>
          <a:prstGeom prst="line">
            <a:avLst/>
          </a:prstGeom>
          <a:ln w="69850">
            <a:solidFill>
              <a:schemeClr val="accent6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4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スライド番号プレースホルダー 8">
            <a:extLst>
              <a:ext uri="{FF2B5EF4-FFF2-40B4-BE49-F238E27FC236}">
                <a16:creationId xmlns:a16="http://schemas.microsoft.com/office/drawing/2014/main" id="{4319CDA3-457B-7F45-B4D1-4907548C47F1}"/>
              </a:ext>
            </a:extLst>
          </p:cNvPr>
          <p:cNvSpPr txBox="1">
            <a:spLocks/>
          </p:cNvSpPr>
          <p:nvPr/>
        </p:nvSpPr>
        <p:spPr>
          <a:xfrm>
            <a:off x="8610600" y="6477000"/>
            <a:ext cx="11557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36312" rtl="0" eaLnBrk="1" latinLnBrk="0" hangingPunct="1">
              <a:defRPr sz="1200" b="1" kern="1200">
                <a:solidFill>
                  <a:srgbClr val="FFFF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lvl1pPr>
            <a:lvl2pPr marL="268157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312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468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2623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0780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8935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7092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5247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srgbClr val="002847"/>
                </a:solidFill>
              </a:rPr>
              <a:pPr/>
              <a:t>4</a:t>
            </a:fld>
            <a:endParaRPr lang="en-US" dirty="0">
              <a:solidFill>
                <a:srgbClr val="002847"/>
              </a:solidFill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BFEA8FC-463F-18C5-D7CD-BA68688BFD10}"/>
              </a:ext>
            </a:extLst>
          </p:cNvPr>
          <p:cNvSpPr txBox="1"/>
          <p:nvPr/>
        </p:nvSpPr>
        <p:spPr>
          <a:xfrm>
            <a:off x="1538924" y="862039"/>
            <a:ext cx="6889622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95281">
              <a:defRPr/>
            </a:pP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新大阪に思いのある方は</a:t>
            </a:r>
            <a:r>
              <a:rPr lang="ja-JP" altLang="en-US" sz="1600" b="1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どなたでも応募可能</a:t>
            </a:r>
            <a:r>
              <a:rPr lang="ja-JP" altLang="en-US" sz="1400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です。</a:t>
            </a: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D78843E8-0138-231F-0FDF-8D841AAB3E6D}"/>
              </a:ext>
            </a:extLst>
          </p:cNvPr>
          <p:cNvGrpSpPr/>
          <p:nvPr/>
        </p:nvGrpSpPr>
        <p:grpSpPr>
          <a:xfrm>
            <a:off x="1757813" y="1200001"/>
            <a:ext cx="2175630" cy="323999"/>
            <a:chOff x="2852440" y="2279278"/>
            <a:chExt cx="2175630" cy="323999"/>
          </a:xfrm>
        </p:grpSpPr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75543E4A-2897-9BDF-174E-844F77F35539}"/>
                </a:ext>
              </a:extLst>
            </p:cNvPr>
            <p:cNvSpPr txBox="1"/>
            <p:nvPr/>
          </p:nvSpPr>
          <p:spPr>
            <a:xfrm>
              <a:off x="3123070" y="2279278"/>
              <a:ext cx="1905000" cy="323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 defTabSz="495281">
                <a:lnSpc>
                  <a:spcPts val="3123"/>
                </a:lnSpc>
                <a:defRPr sz="1400" spc="34">
                  <a:solidFill>
                    <a:srgbClr val="FFFFF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defRPr>
              </a:lvl1pPr>
            </a:lstStyle>
            <a:p>
              <a:pPr algn="l"/>
              <a:r>
                <a:rPr lang="ja-JP" altLang="en-US" dirty="0">
                  <a:solidFill>
                    <a:srgbClr val="002847"/>
                  </a:solidFill>
                </a:rPr>
                <a:t>プロ、アマは問いません</a:t>
              </a: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B98F71AE-4038-4EAC-4DF6-C46AC3395733}"/>
                </a:ext>
              </a:extLst>
            </p:cNvPr>
            <p:cNvSpPr/>
            <p:nvPr/>
          </p:nvSpPr>
          <p:spPr>
            <a:xfrm>
              <a:off x="2852440" y="2386479"/>
              <a:ext cx="228509" cy="216798"/>
            </a:xfrm>
            <a:custGeom>
              <a:avLst/>
              <a:gdLst/>
              <a:ahLst/>
              <a:cxnLst/>
              <a:rect l="l" t="t" r="r" b="b"/>
              <a:pathLst>
                <a:path w="428625" h="406658">
                  <a:moveTo>
                    <a:pt x="0" y="0"/>
                  </a:moveTo>
                  <a:lnTo>
                    <a:pt x="428625" y="0"/>
                  </a:lnTo>
                  <a:lnTo>
                    <a:pt x="428625" y="406658"/>
                  </a:lnTo>
                  <a:lnTo>
                    <a:pt x="0" y="406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sz="1400"/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D9A68830-51E1-D867-4E57-27B69A5830DD}"/>
              </a:ext>
            </a:extLst>
          </p:cNvPr>
          <p:cNvGrpSpPr/>
          <p:nvPr/>
        </p:nvGrpSpPr>
        <p:grpSpPr>
          <a:xfrm>
            <a:off x="7483243" y="865570"/>
            <a:ext cx="1767665" cy="1650189"/>
            <a:chOff x="13297374" y="-794933"/>
            <a:chExt cx="1893916" cy="1768050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4D4EB92-3F66-EB45-F52B-AFED898E7FA8}"/>
                </a:ext>
              </a:extLst>
            </p:cNvPr>
            <p:cNvSpPr/>
            <p:nvPr/>
          </p:nvSpPr>
          <p:spPr>
            <a:xfrm>
              <a:off x="13988587" y="-794933"/>
              <a:ext cx="687545" cy="1009582"/>
            </a:xfrm>
            <a:custGeom>
              <a:avLst/>
              <a:gdLst/>
              <a:ahLst/>
              <a:cxnLst/>
              <a:rect l="l" t="t" r="r" b="b"/>
              <a:pathLst>
                <a:path w="1275475" h="1872887">
                  <a:moveTo>
                    <a:pt x="0" y="0"/>
                  </a:moveTo>
                  <a:lnTo>
                    <a:pt x="1275475" y="0"/>
                  </a:lnTo>
                  <a:lnTo>
                    <a:pt x="1275475" y="1872887"/>
                  </a:lnTo>
                  <a:lnTo>
                    <a:pt x="0" y="1872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3B8C9AE0-17D1-D27E-08D2-6393D6012FE4}"/>
                </a:ext>
              </a:extLst>
            </p:cNvPr>
            <p:cNvSpPr/>
            <p:nvPr/>
          </p:nvSpPr>
          <p:spPr>
            <a:xfrm>
              <a:off x="13297374" y="-794932"/>
              <a:ext cx="673054" cy="1009581"/>
            </a:xfrm>
            <a:custGeom>
              <a:avLst/>
              <a:gdLst/>
              <a:ahLst/>
              <a:cxnLst/>
              <a:rect l="l" t="t" r="r" b="b"/>
              <a:pathLst>
                <a:path w="1248592" h="1872887">
                  <a:moveTo>
                    <a:pt x="0" y="0"/>
                  </a:moveTo>
                  <a:lnTo>
                    <a:pt x="1248592" y="0"/>
                  </a:lnTo>
                  <a:lnTo>
                    <a:pt x="1248592" y="1872887"/>
                  </a:lnTo>
                  <a:lnTo>
                    <a:pt x="0" y="1872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D33256AD-E92A-499C-52D7-32086AFA4176}"/>
                </a:ext>
              </a:extLst>
            </p:cNvPr>
            <p:cNvSpPr/>
            <p:nvPr/>
          </p:nvSpPr>
          <p:spPr>
            <a:xfrm>
              <a:off x="13787048" y="-44123"/>
              <a:ext cx="681671" cy="1009584"/>
            </a:xfrm>
            <a:custGeom>
              <a:avLst/>
              <a:gdLst/>
              <a:ahLst/>
              <a:cxnLst/>
              <a:rect l="l" t="t" r="r" b="b"/>
              <a:pathLst>
                <a:path w="1264573" h="1872887">
                  <a:moveTo>
                    <a:pt x="0" y="0"/>
                  </a:moveTo>
                  <a:lnTo>
                    <a:pt x="1264574" y="0"/>
                  </a:lnTo>
                  <a:lnTo>
                    <a:pt x="1264574" y="1872887"/>
                  </a:lnTo>
                  <a:lnTo>
                    <a:pt x="0" y="1872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ECFE697-9156-28C7-9079-22DB72D64C3C}"/>
                </a:ext>
              </a:extLst>
            </p:cNvPr>
            <p:cNvSpPr/>
            <p:nvPr/>
          </p:nvSpPr>
          <p:spPr>
            <a:xfrm>
              <a:off x="14487005" y="-36466"/>
              <a:ext cx="704285" cy="1009583"/>
            </a:xfrm>
            <a:custGeom>
              <a:avLst/>
              <a:gdLst/>
              <a:ahLst/>
              <a:cxnLst/>
              <a:rect l="l" t="t" r="r" b="b"/>
              <a:pathLst>
                <a:path w="1306526" h="1872887">
                  <a:moveTo>
                    <a:pt x="0" y="0"/>
                  </a:moveTo>
                  <a:lnTo>
                    <a:pt x="1306526" y="0"/>
                  </a:lnTo>
                  <a:lnTo>
                    <a:pt x="1306526" y="1872887"/>
                  </a:lnTo>
                  <a:lnTo>
                    <a:pt x="0" y="1872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BF2C81A-B297-82B2-AC1C-D216EDBDE0C6}"/>
              </a:ext>
            </a:extLst>
          </p:cNvPr>
          <p:cNvSpPr txBox="1"/>
          <p:nvPr/>
        </p:nvSpPr>
        <p:spPr>
          <a:xfrm>
            <a:off x="6380990" y="1962001"/>
            <a:ext cx="764539" cy="323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defTabSz="495281">
              <a:lnSpc>
                <a:spcPts val="3123"/>
              </a:lnSpc>
              <a:defRPr sz="1400" spc="34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algn="l"/>
            <a:r>
              <a:rPr lang="ja-JP" altLang="en-US" dirty="0">
                <a:solidFill>
                  <a:srgbClr val="002847"/>
                </a:solidFill>
              </a:rPr>
              <a:t>など</a:t>
            </a:r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5404A07F-6729-FD94-12E0-4503D721D5B2}"/>
              </a:ext>
            </a:extLst>
          </p:cNvPr>
          <p:cNvGrpSpPr/>
          <p:nvPr/>
        </p:nvGrpSpPr>
        <p:grpSpPr>
          <a:xfrm>
            <a:off x="1538924" y="2995892"/>
            <a:ext cx="6929310" cy="309646"/>
            <a:chOff x="1662240" y="4072448"/>
            <a:chExt cx="6929310" cy="309646"/>
          </a:xfrm>
        </p:grpSpPr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6E35152D-17D2-46EF-9931-2B0DB84329EE}"/>
                </a:ext>
              </a:extLst>
            </p:cNvPr>
            <p:cNvSpPr txBox="1"/>
            <p:nvPr/>
          </p:nvSpPr>
          <p:spPr>
            <a:xfrm>
              <a:off x="1701928" y="4072448"/>
              <a:ext cx="6889622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495281">
                <a:defRPr/>
              </a:pPr>
              <a:r>
                <a:rPr lang="ja-JP" altLang="en-US" sz="1800" b="1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令和</a:t>
              </a:r>
              <a:r>
                <a:rPr lang="en-US" altLang="ja-JP" sz="1800" b="1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6</a:t>
              </a:r>
              <a:r>
                <a:rPr lang="ja-JP" altLang="en-US" sz="1800" b="1" spc="51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年９月９日（月曜日</a:t>
              </a:r>
              <a:r>
                <a:rPr lang="ja-JP" altLang="en-US" sz="1800" b="1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）</a:t>
              </a:r>
              <a:r>
                <a:rPr lang="ja-JP" altLang="en-US" sz="1400" b="1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から　</a:t>
              </a:r>
              <a:r>
                <a:rPr lang="ja-JP" altLang="en-US" sz="1800" b="1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令和</a:t>
              </a:r>
              <a:r>
                <a:rPr lang="en-US" altLang="ja-JP" sz="1800" b="1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6</a:t>
              </a:r>
              <a:r>
                <a:rPr lang="ja-JP" altLang="en-US" sz="1800" b="1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</a:t>
              </a:r>
              <a:r>
                <a:rPr lang="en-US" altLang="ja-JP" sz="1800" b="1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r>
                <a:rPr lang="ja-JP" altLang="en-US" sz="1800" b="1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月</a:t>
              </a:r>
              <a:r>
                <a:rPr lang="en-US" altLang="ja-JP" sz="1800" b="1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15</a:t>
              </a:r>
              <a:r>
                <a:rPr lang="ja-JP" altLang="en-US" sz="1800" b="1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日（火曜日）</a:t>
              </a:r>
              <a:r>
                <a:rPr lang="ja-JP" altLang="en-US" sz="1400" b="1" spc="51" dirty="0">
                  <a:solidFill>
                    <a:srgbClr val="002847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まで</a:t>
              </a: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C2D03F30-4E4E-C890-809D-6639E41CB8BE}"/>
                </a:ext>
              </a:extLst>
            </p:cNvPr>
            <p:cNvCxnSpPr>
              <a:cxnSpLocks/>
            </p:cNvCxnSpPr>
            <p:nvPr/>
          </p:nvCxnSpPr>
          <p:spPr>
            <a:xfrm>
              <a:off x="1662240" y="4382094"/>
              <a:ext cx="2804476" cy="0"/>
            </a:xfrm>
            <a:prstGeom prst="line">
              <a:avLst/>
            </a:prstGeom>
            <a:ln w="69850">
              <a:solidFill>
                <a:schemeClr val="accent6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9D70DC71-0630-886F-CBF9-96A69F4536D6}"/>
                </a:ext>
              </a:extLst>
            </p:cNvPr>
            <p:cNvCxnSpPr>
              <a:cxnSpLocks/>
            </p:cNvCxnSpPr>
            <p:nvPr/>
          </p:nvCxnSpPr>
          <p:spPr>
            <a:xfrm>
              <a:off x="5000116" y="4382094"/>
              <a:ext cx="3039176" cy="0"/>
            </a:xfrm>
            <a:prstGeom prst="line">
              <a:avLst/>
            </a:prstGeom>
            <a:ln w="69850">
              <a:solidFill>
                <a:schemeClr val="accent6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261A3950-EF5C-AAC7-DDFE-65E3290FBC40}"/>
              </a:ext>
            </a:extLst>
          </p:cNvPr>
          <p:cNvGrpSpPr/>
          <p:nvPr/>
        </p:nvGrpSpPr>
        <p:grpSpPr>
          <a:xfrm>
            <a:off x="1757813" y="1657424"/>
            <a:ext cx="4606109" cy="247576"/>
            <a:chOff x="2852440" y="2713134"/>
            <a:chExt cx="4606109" cy="247576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BA42D09-1195-8FD0-D9F8-560587D861D8}"/>
                </a:ext>
              </a:extLst>
            </p:cNvPr>
            <p:cNvSpPr txBox="1"/>
            <p:nvPr/>
          </p:nvSpPr>
          <p:spPr>
            <a:xfrm>
              <a:off x="3123069" y="2745266"/>
              <a:ext cx="4335480" cy="2154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algn="ctr" defTabSz="495281">
                <a:lnSpc>
                  <a:spcPts val="3123"/>
                </a:lnSpc>
                <a:defRPr sz="1400" spc="34">
                  <a:solidFill>
                    <a:srgbClr val="FFFFFF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ja-JP" altLang="en-US" dirty="0">
                  <a:solidFill>
                    <a:srgbClr val="002847"/>
                  </a:solidFill>
                </a:rPr>
                <a:t>新大阪でのエピソードや新大阪に興味をお持ちの方</a:t>
              </a: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F9DC4F62-E52D-9546-275A-995C65A63937}"/>
                </a:ext>
              </a:extLst>
            </p:cNvPr>
            <p:cNvSpPr/>
            <p:nvPr/>
          </p:nvSpPr>
          <p:spPr>
            <a:xfrm>
              <a:off x="2852440" y="2713134"/>
              <a:ext cx="228509" cy="216798"/>
            </a:xfrm>
            <a:custGeom>
              <a:avLst/>
              <a:gdLst/>
              <a:ahLst/>
              <a:cxnLst/>
              <a:rect l="l" t="t" r="r" b="b"/>
              <a:pathLst>
                <a:path w="428625" h="406658">
                  <a:moveTo>
                    <a:pt x="0" y="0"/>
                  </a:moveTo>
                  <a:lnTo>
                    <a:pt x="428625" y="0"/>
                  </a:lnTo>
                  <a:lnTo>
                    <a:pt x="428625" y="406658"/>
                  </a:lnTo>
                  <a:lnTo>
                    <a:pt x="0" y="406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sz="1400"/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39B8AAC-5FC0-25BD-2921-742B9EC508A2}"/>
              </a:ext>
            </a:extLst>
          </p:cNvPr>
          <p:cNvSpPr txBox="1"/>
          <p:nvPr/>
        </p:nvSpPr>
        <p:spPr>
          <a:xfrm>
            <a:off x="2028443" y="2070556"/>
            <a:ext cx="3921919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defTabSz="495281">
              <a:lnSpc>
                <a:spcPts val="3123"/>
              </a:lnSpc>
              <a:defRPr sz="1400" spc="34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ja-JP" altLang="en-US" dirty="0">
                <a:solidFill>
                  <a:srgbClr val="002847"/>
                </a:solidFill>
              </a:rPr>
              <a:t>新大阪駅エリアに在住、通勤・通学されている方</a:t>
            </a:r>
          </a:p>
        </p:txBody>
      </p:sp>
      <p:sp>
        <p:nvSpPr>
          <p:cNvPr id="51" name="Freeform 8">
            <a:extLst>
              <a:ext uri="{FF2B5EF4-FFF2-40B4-BE49-F238E27FC236}">
                <a16:creationId xmlns:a16="http://schemas.microsoft.com/office/drawing/2014/main" id="{94B55FAE-D3B8-DA2D-E688-990DD325CEE8}"/>
              </a:ext>
            </a:extLst>
          </p:cNvPr>
          <p:cNvSpPr/>
          <p:nvPr/>
        </p:nvSpPr>
        <p:spPr>
          <a:xfrm>
            <a:off x="1757813" y="2074026"/>
            <a:ext cx="228509" cy="216798"/>
          </a:xfrm>
          <a:custGeom>
            <a:avLst/>
            <a:gdLst/>
            <a:ahLst/>
            <a:cxnLst/>
            <a:rect l="l" t="t" r="r" b="b"/>
            <a:pathLst>
              <a:path w="428625" h="406658">
                <a:moveTo>
                  <a:pt x="0" y="0"/>
                </a:moveTo>
                <a:lnTo>
                  <a:pt x="428625" y="0"/>
                </a:lnTo>
                <a:lnTo>
                  <a:pt x="428625" y="406658"/>
                </a:lnTo>
                <a:lnTo>
                  <a:pt x="0" y="4066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1400"/>
          </a:p>
        </p:txBody>
      </p:sp>
      <p:sp>
        <p:nvSpPr>
          <p:cNvPr id="57" name="AutoShape 18">
            <a:extLst>
              <a:ext uri="{FF2B5EF4-FFF2-40B4-BE49-F238E27FC236}">
                <a16:creationId xmlns:a16="http://schemas.microsoft.com/office/drawing/2014/main" id="{0D9BD3E3-778D-D86A-8AAE-02AA22511A6A}"/>
              </a:ext>
            </a:extLst>
          </p:cNvPr>
          <p:cNvSpPr/>
          <p:nvPr/>
        </p:nvSpPr>
        <p:spPr>
          <a:xfrm flipH="1">
            <a:off x="1185027" y="838201"/>
            <a:ext cx="0" cy="5791199"/>
          </a:xfrm>
          <a:prstGeom prst="line">
            <a:avLst/>
          </a:prstGeom>
          <a:ln w="38100" cap="flat">
            <a:solidFill>
              <a:srgbClr val="002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CA680B1-652B-B34B-C466-49DC4DBD413B}"/>
              </a:ext>
            </a:extLst>
          </p:cNvPr>
          <p:cNvSpPr txBox="1"/>
          <p:nvPr/>
        </p:nvSpPr>
        <p:spPr>
          <a:xfrm>
            <a:off x="228352" y="2772138"/>
            <a:ext cx="97764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 defTabSz="609539">
              <a:lnSpc>
                <a:spcPts val="16419"/>
              </a:lnSpc>
              <a:defRPr sz="7200" spc="179">
                <a:solidFill>
                  <a:srgbClr val="FFFFFF"/>
                </a:solidFill>
                <a:latin typeface="Futura Ultra-Bold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pPr algn="l" defTabSz="495281">
              <a:lnSpc>
                <a:spcPct val="100000"/>
              </a:lnSpc>
            </a:pPr>
            <a:r>
              <a:rPr lang="en-US" sz="3200" spc="146" dirty="0">
                <a:solidFill>
                  <a:srgbClr val="002847"/>
                </a:solidFill>
                <a:latin typeface="Arial Black" panose="020B0A04020102020204" pitchFamily="34" charset="0"/>
                <a:ea typeface="UD デジタル 教科書体 N-R" panose="02020400000000000000" pitchFamily="17" charset="-128"/>
              </a:rPr>
              <a:t>0</a:t>
            </a:r>
            <a:r>
              <a:rPr lang="en-US" altLang="ja-JP" sz="3200" spc="146" dirty="0">
                <a:solidFill>
                  <a:srgbClr val="002847"/>
                </a:solidFill>
                <a:latin typeface="Arial Black" panose="020B0A04020102020204" pitchFamily="34" charset="0"/>
                <a:ea typeface="UD デジタル 教科書体 N-R" panose="02020400000000000000" pitchFamily="17" charset="-128"/>
              </a:rPr>
              <a:t>5</a:t>
            </a:r>
            <a:endParaRPr lang="en-US" sz="3200" spc="146" dirty="0">
              <a:solidFill>
                <a:srgbClr val="002847"/>
              </a:solidFill>
              <a:latin typeface="Arial Black" panose="020B0A04020102020204" pitchFamily="34" charset="0"/>
              <a:ea typeface="UD デジタル 教科書体 N-R" panose="02020400000000000000" pitchFamily="17" charset="-128"/>
            </a:endParaRPr>
          </a:p>
        </p:txBody>
      </p:sp>
      <p:sp>
        <p:nvSpPr>
          <p:cNvPr id="59" name="TextBox 21">
            <a:extLst>
              <a:ext uri="{FF2B5EF4-FFF2-40B4-BE49-F238E27FC236}">
                <a16:creationId xmlns:a16="http://schemas.microsoft.com/office/drawing/2014/main" id="{DD647D78-AC63-67B8-7127-6199D342FD4E}"/>
              </a:ext>
            </a:extLst>
          </p:cNvPr>
          <p:cNvSpPr txBox="1"/>
          <p:nvPr/>
        </p:nvSpPr>
        <p:spPr>
          <a:xfrm>
            <a:off x="228352" y="3213556"/>
            <a:ext cx="935704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20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1400" dirty="0"/>
              <a:t>募集期間</a:t>
            </a:r>
            <a:endParaRPr lang="en-US" sz="1400" dirty="0"/>
          </a:p>
        </p:txBody>
      </p:sp>
      <p:sp>
        <p:nvSpPr>
          <p:cNvPr id="60" name="TextBox 20">
            <a:extLst>
              <a:ext uri="{FF2B5EF4-FFF2-40B4-BE49-F238E27FC236}">
                <a16:creationId xmlns:a16="http://schemas.microsoft.com/office/drawing/2014/main" id="{386E0016-25EA-E884-231F-7A81D6C5CFCB}"/>
              </a:ext>
            </a:extLst>
          </p:cNvPr>
          <p:cNvSpPr txBox="1"/>
          <p:nvPr/>
        </p:nvSpPr>
        <p:spPr>
          <a:xfrm>
            <a:off x="228352" y="819483"/>
            <a:ext cx="97764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 defTabSz="609539">
              <a:lnSpc>
                <a:spcPts val="16419"/>
              </a:lnSpc>
              <a:defRPr sz="7200" spc="179">
                <a:solidFill>
                  <a:srgbClr val="FFFFFF"/>
                </a:solidFill>
                <a:latin typeface="Futura Ultra-Bold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pPr algn="l" defTabSz="495281">
              <a:lnSpc>
                <a:spcPct val="100000"/>
              </a:lnSpc>
            </a:pPr>
            <a:r>
              <a:rPr lang="en-US" altLang="ja-JP" sz="3200" spc="146" dirty="0">
                <a:solidFill>
                  <a:srgbClr val="002847"/>
                </a:solidFill>
                <a:latin typeface="Arial Black" panose="020B0A04020102020204" pitchFamily="34" charset="0"/>
                <a:ea typeface="UD デジタル 教科書体 N-R" panose="02020400000000000000" pitchFamily="17" charset="-128"/>
              </a:rPr>
              <a:t>04</a:t>
            </a:r>
          </a:p>
        </p:txBody>
      </p:sp>
      <p:sp>
        <p:nvSpPr>
          <p:cNvPr id="61" name="TextBox 21">
            <a:extLst>
              <a:ext uri="{FF2B5EF4-FFF2-40B4-BE49-F238E27FC236}">
                <a16:creationId xmlns:a16="http://schemas.microsoft.com/office/drawing/2014/main" id="{B22927DE-9846-6A21-0DEA-AB1493946B50}"/>
              </a:ext>
            </a:extLst>
          </p:cNvPr>
          <p:cNvSpPr txBox="1"/>
          <p:nvPr/>
        </p:nvSpPr>
        <p:spPr>
          <a:xfrm>
            <a:off x="228352" y="1270114"/>
            <a:ext cx="935704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20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1400" dirty="0"/>
              <a:t>応募資格</a:t>
            </a:r>
            <a:endParaRPr lang="en-US" sz="1400" dirty="0"/>
          </a:p>
        </p:txBody>
      </p:sp>
      <p:sp>
        <p:nvSpPr>
          <p:cNvPr id="75" name="テキスト ボックス 22">
            <a:extLst>
              <a:ext uri="{FF2B5EF4-FFF2-40B4-BE49-F238E27FC236}">
                <a16:creationId xmlns:a16="http://schemas.microsoft.com/office/drawing/2014/main" id="{65F1E76C-D7E6-EE4D-9F4B-EED110D23146}"/>
              </a:ext>
            </a:extLst>
          </p:cNvPr>
          <p:cNvSpPr txBox="1"/>
          <p:nvPr/>
        </p:nvSpPr>
        <p:spPr>
          <a:xfrm>
            <a:off x="1426016" y="3886200"/>
            <a:ext cx="8682957" cy="2445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ct val="150000"/>
              </a:lnSpc>
              <a:defRPr sz="1200" b="1" spc="51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endParaRPr lang="ja-JP" altLang="en-US" sz="1400" b="0" dirty="0"/>
          </a:p>
          <a:p>
            <a:pPr marL="228600" indent="-228600">
              <a:buFont typeface="+mj-ea"/>
              <a:buAutoNum type="circleNumDbPlain"/>
            </a:pPr>
            <a:r>
              <a:rPr lang="en-US" altLang="ja-JP" sz="1600" dirty="0"/>
              <a:t>1</a:t>
            </a:r>
            <a:r>
              <a:rPr lang="ja-JP" altLang="en-US" sz="1600" dirty="0"/>
              <a:t>人（</a:t>
            </a:r>
            <a:r>
              <a:rPr lang="en-US" altLang="ja-JP" sz="1600" dirty="0"/>
              <a:t>1</a:t>
            </a:r>
            <a:r>
              <a:rPr lang="ja-JP" altLang="en-US" sz="1600" dirty="0"/>
              <a:t>グループ）で</a:t>
            </a:r>
            <a:r>
              <a:rPr lang="en-US" altLang="ja-JP" sz="1600" dirty="0"/>
              <a:t>5</a:t>
            </a:r>
            <a:r>
              <a:rPr lang="ja-JP" altLang="en-US" sz="1600" dirty="0"/>
              <a:t>点まで</a:t>
            </a:r>
            <a:r>
              <a:rPr lang="ja-JP" altLang="en-US" sz="1400" b="0" dirty="0"/>
              <a:t>の応募が可能です。グループでの応募も可能ですが、</a:t>
            </a:r>
            <a:endParaRPr lang="en-US" altLang="ja-JP" sz="1400" b="0" dirty="0"/>
          </a:p>
          <a:p>
            <a:r>
              <a:rPr lang="ja-JP" altLang="en-US" sz="1400" b="0" dirty="0"/>
              <a:t>　　その場合、代表者</a:t>
            </a:r>
            <a:r>
              <a:rPr lang="en-US" altLang="ja-JP" sz="1400" b="0" dirty="0"/>
              <a:t>1</a:t>
            </a:r>
            <a:r>
              <a:rPr lang="ja-JP" altLang="en-US" sz="1400" b="0" dirty="0"/>
              <a:t>名が応募の手続きを行ってください。なお、</a:t>
            </a:r>
            <a:r>
              <a:rPr lang="en-US" altLang="ja-JP" sz="1400" b="0" dirty="0"/>
              <a:t>6</a:t>
            </a:r>
            <a:r>
              <a:rPr lang="ja-JP" altLang="en-US" sz="1400" b="0" dirty="0"/>
              <a:t>点目以降の応募は無効となります。</a:t>
            </a:r>
          </a:p>
          <a:p>
            <a:pPr>
              <a:lnSpc>
                <a:spcPct val="200000"/>
              </a:lnSpc>
            </a:pPr>
            <a:r>
              <a:rPr lang="ja-JP" altLang="en-US" sz="1600" dirty="0"/>
              <a:t>②</a:t>
            </a:r>
            <a:r>
              <a:rPr lang="ja-JP" altLang="en-US" sz="1400" b="0" dirty="0"/>
              <a:t>キャッチフレーズは、</a:t>
            </a:r>
            <a:r>
              <a:rPr lang="ja-JP" altLang="en-US" sz="1600" dirty="0"/>
              <a:t>日本語の場合は</a:t>
            </a:r>
            <a:r>
              <a:rPr lang="en-US" altLang="ja-JP" sz="1600" dirty="0"/>
              <a:t>13</a:t>
            </a:r>
            <a:r>
              <a:rPr lang="ja-JP" altLang="en-US" sz="1600" dirty="0"/>
              <a:t>文字以内、英語の場合は</a:t>
            </a:r>
            <a:r>
              <a:rPr lang="en-US" altLang="ja-JP" sz="1600" dirty="0"/>
              <a:t>4</a:t>
            </a:r>
            <a:r>
              <a:rPr lang="ja-JP" altLang="en-US" sz="1600" dirty="0"/>
              <a:t>単語以内</a:t>
            </a:r>
            <a:r>
              <a:rPr lang="ja-JP" altLang="en-US" sz="1400" b="0" dirty="0"/>
              <a:t>を</a:t>
            </a:r>
            <a:endParaRPr lang="en-US" altLang="ja-JP" sz="1400" b="0" dirty="0"/>
          </a:p>
          <a:p>
            <a:pPr>
              <a:lnSpc>
                <a:spcPct val="200000"/>
              </a:lnSpc>
            </a:pPr>
            <a:r>
              <a:rPr lang="ja-JP" altLang="en-US" sz="1400" b="0" dirty="0"/>
              <a:t>　　目安としてください。　　　　</a:t>
            </a:r>
            <a:r>
              <a:rPr lang="en-US" altLang="ja-JP" b="0" dirty="0"/>
              <a:t>※</a:t>
            </a:r>
            <a:r>
              <a:rPr lang="ja-JP" altLang="en-US" b="0" dirty="0"/>
              <a:t>ただし、一般的なパソコンで表示が困難な文字の使用はできません。</a:t>
            </a:r>
            <a:endParaRPr lang="en-US" altLang="ja-JP" b="0" dirty="0"/>
          </a:p>
          <a:p>
            <a:pPr>
              <a:lnSpc>
                <a:spcPct val="200000"/>
              </a:lnSpc>
            </a:pPr>
            <a:r>
              <a:rPr lang="ja-JP" altLang="en-US" sz="1600" dirty="0"/>
              <a:t>③キャッチフレーズの制作意図（コンセプト）を</a:t>
            </a:r>
            <a:r>
              <a:rPr lang="en-US" altLang="ja-JP" sz="1600" dirty="0"/>
              <a:t>200</a:t>
            </a:r>
            <a:r>
              <a:rPr lang="ja-JP" altLang="en-US" sz="1600" dirty="0"/>
              <a:t>文字以内</a:t>
            </a:r>
            <a:r>
              <a:rPr lang="ja-JP" altLang="en-US" sz="1200" b="0" dirty="0"/>
              <a:t>でご提出ください。</a:t>
            </a:r>
            <a:endParaRPr lang="ja-JP" altLang="en-US" sz="1400" b="0" dirty="0"/>
          </a:p>
        </p:txBody>
      </p:sp>
      <p:sp>
        <p:nvSpPr>
          <p:cNvPr id="78" name="TextBox 20">
            <a:extLst>
              <a:ext uri="{FF2B5EF4-FFF2-40B4-BE49-F238E27FC236}">
                <a16:creationId xmlns:a16="http://schemas.microsoft.com/office/drawing/2014/main" id="{94D9BF28-BBC3-AE1E-DD1C-5A351DB09FDC}"/>
              </a:ext>
            </a:extLst>
          </p:cNvPr>
          <p:cNvSpPr txBox="1"/>
          <p:nvPr/>
        </p:nvSpPr>
        <p:spPr>
          <a:xfrm>
            <a:off x="228352" y="4363125"/>
            <a:ext cx="97764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 defTabSz="609539">
              <a:lnSpc>
                <a:spcPts val="16419"/>
              </a:lnSpc>
              <a:defRPr sz="7200" spc="179">
                <a:solidFill>
                  <a:srgbClr val="FFFFFF"/>
                </a:solidFill>
                <a:latin typeface="Futura Ultra-Bold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pPr algn="l" defTabSz="495281">
              <a:lnSpc>
                <a:spcPct val="100000"/>
              </a:lnSpc>
            </a:pPr>
            <a:r>
              <a:rPr lang="en-US" altLang="ja-JP" sz="3200" spc="146" dirty="0">
                <a:solidFill>
                  <a:srgbClr val="002847"/>
                </a:solidFill>
                <a:latin typeface="Arial Black" panose="020B0A04020102020204" pitchFamily="34" charset="0"/>
                <a:ea typeface="UD デジタル 教科書体 N-R" panose="02020400000000000000" pitchFamily="17" charset="-128"/>
              </a:rPr>
              <a:t>06</a:t>
            </a:r>
          </a:p>
        </p:txBody>
      </p:sp>
      <p:sp>
        <p:nvSpPr>
          <p:cNvPr id="79" name="TextBox 21">
            <a:extLst>
              <a:ext uri="{FF2B5EF4-FFF2-40B4-BE49-F238E27FC236}">
                <a16:creationId xmlns:a16="http://schemas.microsoft.com/office/drawing/2014/main" id="{5B4D020D-9611-AF43-52A5-A622845F852F}"/>
              </a:ext>
            </a:extLst>
          </p:cNvPr>
          <p:cNvSpPr txBox="1"/>
          <p:nvPr/>
        </p:nvSpPr>
        <p:spPr>
          <a:xfrm>
            <a:off x="228352" y="4813756"/>
            <a:ext cx="935704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20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1400" dirty="0"/>
              <a:t>応募要件</a:t>
            </a:r>
            <a:endParaRPr lang="en-US" sz="1400" dirty="0"/>
          </a:p>
        </p:txBody>
      </p:sp>
      <p:sp>
        <p:nvSpPr>
          <p:cNvPr id="41" name="Freeform 13">
            <a:extLst>
              <a:ext uri="{FF2B5EF4-FFF2-40B4-BE49-F238E27FC236}">
                <a16:creationId xmlns:a16="http://schemas.microsoft.com/office/drawing/2014/main" id="{A151C50E-FF1C-42B0-8D25-68DBCA786854}"/>
              </a:ext>
            </a:extLst>
          </p:cNvPr>
          <p:cNvSpPr/>
          <p:nvPr/>
        </p:nvSpPr>
        <p:spPr>
          <a:xfrm>
            <a:off x="5867400" y="106558"/>
            <a:ext cx="933312" cy="39570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01A1FF8-C924-4E62-B6D2-94B5F77E95FC}"/>
              </a:ext>
            </a:extLst>
          </p:cNvPr>
          <p:cNvSpPr txBox="1"/>
          <p:nvPr/>
        </p:nvSpPr>
        <p:spPr>
          <a:xfrm>
            <a:off x="5944426" y="160517"/>
            <a:ext cx="787076" cy="30455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はじめに</a:t>
            </a:r>
          </a:p>
        </p:txBody>
      </p:sp>
      <p:sp>
        <p:nvSpPr>
          <p:cNvPr id="45" name="Freeform 13">
            <a:extLst>
              <a:ext uri="{FF2B5EF4-FFF2-40B4-BE49-F238E27FC236}">
                <a16:creationId xmlns:a16="http://schemas.microsoft.com/office/drawing/2014/main" id="{702D9ACF-C234-4785-873A-187095CC5010}"/>
              </a:ext>
            </a:extLst>
          </p:cNvPr>
          <p:cNvSpPr/>
          <p:nvPr/>
        </p:nvSpPr>
        <p:spPr>
          <a:xfrm>
            <a:off x="6858000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rgbClr val="002847"/>
          </a:solidFill>
        </p:spPr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F4A258FB-CEE6-4E99-9256-7C7090AED3EF}"/>
              </a:ext>
            </a:extLst>
          </p:cNvPr>
          <p:cNvSpPr/>
          <p:nvPr/>
        </p:nvSpPr>
        <p:spPr>
          <a:xfrm>
            <a:off x="7848600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</p:sp>
      <p:sp>
        <p:nvSpPr>
          <p:cNvPr id="47" name="Freeform 13">
            <a:extLst>
              <a:ext uri="{FF2B5EF4-FFF2-40B4-BE49-F238E27FC236}">
                <a16:creationId xmlns:a16="http://schemas.microsoft.com/office/drawing/2014/main" id="{533EC992-9E11-4DAA-AF82-F3B1873B2320}"/>
              </a:ext>
            </a:extLst>
          </p:cNvPr>
          <p:cNvSpPr/>
          <p:nvPr/>
        </p:nvSpPr>
        <p:spPr>
          <a:xfrm>
            <a:off x="8836025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A37203D-B375-42F0-94F9-7E0D1FB05AA9}"/>
              </a:ext>
            </a:extLst>
          </p:cNvPr>
          <p:cNvSpPr txBox="1"/>
          <p:nvPr/>
        </p:nvSpPr>
        <p:spPr>
          <a:xfrm>
            <a:off x="6914294" y="106522"/>
            <a:ext cx="805974" cy="4125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defTabSz="371498">
              <a:defRPr kumimoji="1" sz="1200">
                <a:solidFill>
                  <a:srgbClr val="F5F7F8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募集情報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CF4D05E-508F-4122-8983-97FD8F341B31}"/>
              </a:ext>
            </a:extLst>
          </p:cNvPr>
          <p:cNvSpPr txBox="1"/>
          <p:nvPr/>
        </p:nvSpPr>
        <p:spPr>
          <a:xfrm>
            <a:off x="7915976" y="89878"/>
            <a:ext cx="823384" cy="4458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選定方法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560D536-05A0-4F15-986B-8E7566B509AB}"/>
              </a:ext>
            </a:extLst>
          </p:cNvPr>
          <p:cNvSpPr txBox="1"/>
          <p:nvPr/>
        </p:nvSpPr>
        <p:spPr>
          <a:xfrm>
            <a:off x="8906576" y="89878"/>
            <a:ext cx="798560" cy="4458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応募方法</a:t>
            </a:r>
          </a:p>
        </p:txBody>
      </p: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771CE6AC-C114-4760-8BA4-CF7D4CBB83EE}"/>
              </a:ext>
            </a:extLst>
          </p:cNvPr>
          <p:cNvCxnSpPr>
            <a:cxnSpLocks/>
          </p:cNvCxnSpPr>
          <p:nvPr/>
        </p:nvCxnSpPr>
        <p:spPr>
          <a:xfrm>
            <a:off x="5867400" y="505795"/>
            <a:ext cx="3924000" cy="0"/>
          </a:xfrm>
          <a:prstGeom prst="line">
            <a:avLst/>
          </a:prstGeom>
          <a:ln w="34925">
            <a:solidFill>
              <a:srgbClr val="002847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109D6921-C167-489D-AB24-DFFDCA614F2D}"/>
              </a:ext>
            </a:extLst>
          </p:cNvPr>
          <p:cNvCxnSpPr>
            <a:cxnSpLocks/>
          </p:cNvCxnSpPr>
          <p:nvPr/>
        </p:nvCxnSpPr>
        <p:spPr>
          <a:xfrm>
            <a:off x="1578612" y="4648200"/>
            <a:ext cx="2590800" cy="0"/>
          </a:xfrm>
          <a:prstGeom prst="line">
            <a:avLst/>
          </a:prstGeom>
          <a:ln w="69850">
            <a:solidFill>
              <a:schemeClr val="accent6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7AED37E6-9C31-41F7-8493-6434DFC4BDA6}"/>
              </a:ext>
            </a:extLst>
          </p:cNvPr>
          <p:cNvCxnSpPr>
            <a:cxnSpLocks/>
          </p:cNvCxnSpPr>
          <p:nvPr/>
        </p:nvCxnSpPr>
        <p:spPr>
          <a:xfrm>
            <a:off x="3276600" y="5417406"/>
            <a:ext cx="4981790" cy="0"/>
          </a:xfrm>
          <a:prstGeom prst="line">
            <a:avLst/>
          </a:prstGeom>
          <a:ln w="69850">
            <a:solidFill>
              <a:schemeClr val="accent6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42C1834E-BC45-49E6-A8CE-421D04BE0B42}"/>
              </a:ext>
            </a:extLst>
          </p:cNvPr>
          <p:cNvCxnSpPr>
            <a:cxnSpLocks/>
          </p:cNvCxnSpPr>
          <p:nvPr/>
        </p:nvCxnSpPr>
        <p:spPr>
          <a:xfrm>
            <a:off x="1645762" y="6331806"/>
            <a:ext cx="5364638" cy="0"/>
          </a:xfrm>
          <a:prstGeom prst="line">
            <a:avLst/>
          </a:prstGeom>
          <a:ln w="69850">
            <a:solidFill>
              <a:schemeClr val="accent6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697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スライド番号プレースホルダー 8">
            <a:extLst>
              <a:ext uri="{FF2B5EF4-FFF2-40B4-BE49-F238E27FC236}">
                <a16:creationId xmlns:a16="http://schemas.microsoft.com/office/drawing/2014/main" id="{4319CDA3-457B-7F45-B4D1-4907548C47F1}"/>
              </a:ext>
            </a:extLst>
          </p:cNvPr>
          <p:cNvSpPr txBox="1">
            <a:spLocks/>
          </p:cNvSpPr>
          <p:nvPr/>
        </p:nvSpPr>
        <p:spPr>
          <a:xfrm>
            <a:off x="8610600" y="6477000"/>
            <a:ext cx="11557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36312" rtl="0" eaLnBrk="1" latinLnBrk="0" hangingPunct="1">
              <a:defRPr sz="1200" b="1" kern="1200">
                <a:solidFill>
                  <a:srgbClr val="FFFF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lvl1pPr>
            <a:lvl2pPr marL="268157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312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468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2623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0780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8935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7092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5247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srgbClr val="002847"/>
                </a:solidFill>
              </a:rPr>
              <a:pPr/>
              <a:t>5</a:t>
            </a:fld>
            <a:endParaRPr lang="en-US" dirty="0">
              <a:solidFill>
                <a:srgbClr val="002847"/>
              </a:solidFill>
            </a:endParaRP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AD337C65-7433-DE7D-CB7C-3AB6C8BA496B}"/>
              </a:ext>
            </a:extLst>
          </p:cNvPr>
          <p:cNvSpPr txBox="1"/>
          <p:nvPr/>
        </p:nvSpPr>
        <p:spPr>
          <a:xfrm>
            <a:off x="228352" y="849499"/>
            <a:ext cx="97764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 defTabSz="609539">
              <a:lnSpc>
                <a:spcPts val="16419"/>
              </a:lnSpc>
              <a:defRPr sz="7200" spc="179">
                <a:solidFill>
                  <a:srgbClr val="FFFFFF"/>
                </a:solidFill>
                <a:latin typeface="Futura Ultra-Bold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pPr algn="l" defTabSz="495281">
              <a:lnSpc>
                <a:spcPct val="100000"/>
              </a:lnSpc>
            </a:pPr>
            <a:r>
              <a:rPr lang="en-US" sz="3200" spc="146" dirty="0">
                <a:solidFill>
                  <a:srgbClr val="002847"/>
                </a:solidFill>
                <a:latin typeface="Arial Black" panose="020B0A04020102020204" pitchFamily="34" charset="0"/>
                <a:ea typeface="UD デジタル 教科書体 N-R" panose="02020400000000000000" pitchFamily="17" charset="-128"/>
              </a:rPr>
              <a:t>07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E9169D0B-6BE3-6A9E-5AF3-4F10A8846DC3}"/>
              </a:ext>
            </a:extLst>
          </p:cNvPr>
          <p:cNvSpPr txBox="1"/>
          <p:nvPr/>
        </p:nvSpPr>
        <p:spPr>
          <a:xfrm>
            <a:off x="228352" y="1300130"/>
            <a:ext cx="1205764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20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1400" dirty="0"/>
              <a:t>選定方法</a:t>
            </a:r>
            <a:endParaRPr lang="en-US" sz="1400" dirty="0"/>
          </a:p>
        </p:txBody>
      </p:sp>
      <p:sp>
        <p:nvSpPr>
          <p:cNvPr id="17" name="AutoShape 18">
            <a:extLst>
              <a:ext uri="{FF2B5EF4-FFF2-40B4-BE49-F238E27FC236}">
                <a16:creationId xmlns:a16="http://schemas.microsoft.com/office/drawing/2014/main" id="{44819329-EAF5-F573-E4BD-F5DEEE86B122}"/>
              </a:ext>
            </a:extLst>
          </p:cNvPr>
          <p:cNvSpPr/>
          <p:nvPr/>
        </p:nvSpPr>
        <p:spPr>
          <a:xfrm flipH="1">
            <a:off x="1185027" y="838201"/>
            <a:ext cx="0" cy="5791199"/>
          </a:xfrm>
          <a:prstGeom prst="line">
            <a:avLst/>
          </a:prstGeom>
          <a:ln w="38100" cap="flat">
            <a:solidFill>
              <a:srgbClr val="002847"/>
            </a:solidFill>
            <a:prstDash val="solid"/>
            <a:headEnd type="none" w="sm" len="sm"/>
            <a:tailEnd type="none" w="sm" len="sm"/>
          </a:ln>
        </p:spPr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BE71C479-6A71-D071-F452-A38B7C06D15F}"/>
              </a:ext>
            </a:extLst>
          </p:cNvPr>
          <p:cNvCxnSpPr>
            <a:cxnSpLocks/>
            <a:stCxn id="32" idx="6"/>
            <a:endCxn id="33" idx="2"/>
          </p:cNvCxnSpPr>
          <p:nvPr/>
        </p:nvCxnSpPr>
        <p:spPr>
          <a:xfrm>
            <a:off x="2827713" y="1526376"/>
            <a:ext cx="5325687" cy="10383"/>
          </a:xfrm>
          <a:prstGeom prst="line">
            <a:avLst/>
          </a:prstGeom>
          <a:ln w="76200">
            <a:solidFill>
              <a:srgbClr val="C9E7EF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B5330707-68D3-95EA-D004-C4DCD4C483B6}"/>
              </a:ext>
            </a:extLst>
          </p:cNvPr>
          <p:cNvSpPr/>
          <p:nvPr/>
        </p:nvSpPr>
        <p:spPr>
          <a:xfrm>
            <a:off x="7124567" y="1823536"/>
            <a:ext cx="2476633" cy="1282496"/>
          </a:xfrm>
          <a:custGeom>
            <a:avLst/>
            <a:gdLst>
              <a:gd name="connsiteX0" fmla="*/ 655125 w 655125"/>
              <a:gd name="connsiteY0" fmla="*/ 129298 h 2854290"/>
              <a:gd name="connsiteX1" fmla="*/ 655125 w 655125"/>
              <a:gd name="connsiteY1" fmla="*/ 2854290 h 2854290"/>
              <a:gd name="connsiteX2" fmla="*/ 0 w 655125"/>
              <a:gd name="connsiteY2" fmla="*/ 2854290 h 2854290"/>
              <a:gd name="connsiteX3" fmla="*/ 0 w 655125"/>
              <a:gd name="connsiteY3" fmla="*/ 129298 h 2854290"/>
              <a:gd name="connsiteX4" fmla="*/ 264935 w 655125"/>
              <a:gd name="connsiteY4" fmla="*/ 129298 h 2854290"/>
              <a:gd name="connsiteX5" fmla="*/ 329584 w 655125"/>
              <a:gd name="connsiteY5" fmla="*/ 0 h 2854290"/>
              <a:gd name="connsiteX6" fmla="*/ 394233 w 655125"/>
              <a:gd name="connsiteY6" fmla="*/ 129298 h 285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125" h="2854290">
                <a:moveTo>
                  <a:pt x="655125" y="129298"/>
                </a:moveTo>
                <a:lnTo>
                  <a:pt x="655125" y="2854290"/>
                </a:lnTo>
                <a:lnTo>
                  <a:pt x="0" y="2854290"/>
                </a:lnTo>
                <a:lnTo>
                  <a:pt x="0" y="129298"/>
                </a:lnTo>
                <a:lnTo>
                  <a:pt x="264935" y="129298"/>
                </a:lnTo>
                <a:lnTo>
                  <a:pt x="329584" y="0"/>
                </a:lnTo>
                <a:lnTo>
                  <a:pt x="394233" y="129298"/>
                </a:lnTo>
                <a:close/>
              </a:path>
            </a:pathLst>
          </a:custGeom>
          <a:solidFill>
            <a:srgbClr val="C9E7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Autofit/>
          </a:bodyPr>
          <a:lstStyle/>
          <a:p>
            <a:pPr algn="ctr"/>
            <a:r>
              <a:rPr lang="en-US" altLang="ja-JP" sz="140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R7.1 </a:t>
            </a:r>
          </a:p>
          <a:p>
            <a:pPr algn="ctr"/>
            <a:r>
              <a:rPr lang="ja-JP" altLang="en-US" sz="140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新大阪駅周辺地域まちづくり</a:t>
            </a:r>
            <a:endParaRPr lang="en-US" altLang="ja-JP" sz="1400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40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シンポジウム開催</a:t>
            </a:r>
            <a:endParaRPr lang="en-US" altLang="ja-JP" sz="1400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20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・会場投票</a:t>
            </a:r>
            <a:endParaRPr lang="en-US" altLang="ja-JP" sz="1200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20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・結果発表</a:t>
            </a:r>
            <a:endParaRPr lang="en-US" altLang="ja-JP" sz="1200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761499D2-7DF5-A79E-A9C9-100E03F4F1FA}"/>
              </a:ext>
            </a:extLst>
          </p:cNvPr>
          <p:cNvSpPr/>
          <p:nvPr/>
        </p:nvSpPr>
        <p:spPr>
          <a:xfrm>
            <a:off x="8153400" y="1382859"/>
            <a:ext cx="307799" cy="307799"/>
          </a:xfrm>
          <a:prstGeom prst="ellipse">
            <a:avLst/>
          </a:prstGeom>
          <a:solidFill>
            <a:schemeClr val="bg1"/>
          </a:solidFill>
          <a:ln w="57150">
            <a:solidFill>
              <a:srgbClr val="C9E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dirty="0"/>
          </a:p>
        </p:txBody>
      </p: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EF2E54B4-F44B-E5A6-4B2B-D75EFCC0B6A2}"/>
              </a:ext>
            </a:extLst>
          </p:cNvPr>
          <p:cNvSpPr/>
          <p:nvPr/>
        </p:nvSpPr>
        <p:spPr>
          <a:xfrm>
            <a:off x="2147399" y="1823536"/>
            <a:ext cx="1077297" cy="1282496"/>
          </a:xfrm>
          <a:custGeom>
            <a:avLst/>
            <a:gdLst>
              <a:gd name="connsiteX0" fmla="*/ 655125 w 655125"/>
              <a:gd name="connsiteY0" fmla="*/ 129298 h 2854290"/>
              <a:gd name="connsiteX1" fmla="*/ 655125 w 655125"/>
              <a:gd name="connsiteY1" fmla="*/ 2854290 h 2854290"/>
              <a:gd name="connsiteX2" fmla="*/ 0 w 655125"/>
              <a:gd name="connsiteY2" fmla="*/ 2854290 h 2854290"/>
              <a:gd name="connsiteX3" fmla="*/ 0 w 655125"/>
              <a:gd name="connsiteY3" fmla="*/ 129298 h 2854290"/>
              <a:gd name="connsiteX4" fmla="*/ 264935 w 655125"/>
              <a:gd name="connsiteY4" fmla="*/ 129298 h 2854290"/>
              <a:gd name="connsiteX5" fmla="*/ 329584 w 655125"/>
              <a:gd name="connsiteY5" fmla="*/ 0 h 2854290"/>
              <a:gd name="connsiteX6" fmla="*/ 394233 w 655125"/>
              <a:gd name="connsiteY6" fmla="*/ 129298 h 285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125" h="2854290">
                <a:moveTo>
                  <a:pt x="655125" y="129298"/>
                </a:moveTo>
                <a:lnTo>
                  <a:pt x="655125" y="2854290"/>
                </a:lnTo>
                <a:lnTo>
                  <a:pt x="0" y="2854290"/>
                </a:lnTo>
                <a:lnTo>
                  <a:pt x="0" y="129298"/>
                </a:lnTo>
                <a:lnTo>
                  <a:pt x="264935" y="129298"/>
                </a:lnTo>
                <a:lnTo>
                  <a:pt x="329584" y="0"/>
                </a:lnTo>
                <a:lnTo>
                  <a:pt x="394233" y="129298"/>
                </a:lnTo>
                <a:close/>
              </a:path>
            </a:pathLst>
          </a:custGeom>
          <a:solidFill>
            <a:srgbClr val="C9E7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Autofit/>
          </a:bodyPr>
          <a:lstStyle/>
          <a:p>
            <a:pPr algn="ctr"/>
            <a:r>
              <a:rPr lang="en-US" altLang="ja-JP" sz="140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R6.10.15</a:t>
            </a:r>
          </a:p>
          <a:p>
            <a:pPr algn="ctr"/>
            <a:r>
              <a:rPr lang="ja-JP" altLang="en-US" sz="140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まで</a:t>
            </a:r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C4500068-AFD9-6E96-42AB-AE033D9457E2}"/>
              </a:ext>
            </a:extLst>
          </p:cNvPr>
          <p:cNvSpPr/>
          <p:nvPr/>
        </p:nvSpPr>
        <p:spPr>
          <a:xfrm>
            <a:off x="2519914" y="1372476"/>
            <a:ext cx="307799" cy="307799"/>
          </a:xfrm>
          <a:prstGeom prst="ellipse">
            <a:avLst/>
          </a:prstGeom>
          <a:solidFill>
            <a:schemeClr val="bg1"/>
          </a:solidFill>
          <a:ln w="57150">
            <a:solidFill>
              <a:srgbClr val="C9E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6F299EB-5A70-E3F2-E3AF-CF0CF8BB1702}"/>
              </a:ext>
            </a:extLst>
          </p:cNvPr>
          <p:cNvSpPr txBox="1"/>
          <p:nvPr/>
        </p:nvSpPr>
        <p:spPr>
          <a:xfrm>
            <a:off x="2019004" y="1007638"/>
            <a:ext cx="1333796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14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/>
              <a:t>応募</a:t>
            </a:r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ADF7F810-E72E-260E-F91A-CB9E8234E06A}"/>
              </a:ext>
            </a:extLst>
          </p:cNvPr>
          <p:cNvSpPr/>
          <p:nvPr/>
        </p:nvSpPr>
        <p:spPr>
          <a:xfrm>
            <a:off x="5552103" y="1806348"/>
            <a:ext cx="1077297" cy="1282496"/>
          </a:xfrm>
          <a:custGeom>
            <a:avLst/>
            <a:gdLst>
              <a:gd name="connsiteX0" fmla="*/ 655125 w 655125"/>
              <a:gd name="connsiteY0" fmla="*/ 129298 h 2854290"/>
              <a:gd name="connsiteX1" fmla="*/ 655125 w 655125"/>
              <a:gd name="connsiteY1" fmla="*/ 2854290 h 2854290"/>
              <a:gd name="connsiteX2" fmla="*/ 0 w 655125"/>
              <a:gd name="connsiteY2" fmla="*/ 2854290 h 2854290"/>
              <a:gd name="connsiteX3" fmla="*/ 0 w 655125"/>
              <a:gd name="connsiteY3" fmla="*/ 129298 h 2854290"/>
              <a:gd name="connsiteX4" fmla="*/ 264935 w 655125"/>
              <a:gd name="connsiteY4" fmla="*/ 129298 h 2854290"/>
              <a:gd name="connsiteX5" fmla="*/ 329584 w 655125"/>
              <a:gd name="connsiteY5" fmla="*/ 0 h 2854290"/>
              <a:gd name="connsiteX6" fmla="*/ 394233 w 655125"/>
              <a:gd name="connsiteY6" fmla="*/ 129298 h 285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125" h="2854290">
                <a:moveTo>
                  <a:pt x="655125" y="129298"/>
                </a:moveTo>
                <a:lnTo>
                  <a:pt x="655125" y="2854290"/>
                </a:lnTo>
                <a:lnTo>
                  <a:pt x="0" y="2854290"/>
                </a:lnTo>
                <a:lnTo>
                  <a:pt x="0" y="129298"/>
                </a:lnTo>
                <a:lnTo>
                  <a:pt x="264935" y="129298"/>
                </a:lnTo>
                <a:lnTo>
                  <a:pt x="329584" y="0"/>
                </a:lnTo>
                <a:lnTo>
                  <a:pt x="394233" y="129298"/>
                </a:lnTo>
                <a:close/>
              </a:path>
            </a:pathLst>
          </a:custGeom>
          <a:solidFill>
            <a:srgbClr val="C9E7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Autofit/>
          </a:bodyPr>
          <a:lstStyle/>
          <a:p>
            <a:pPr algn="ctr"/>
            <a:r>
              <a:rPr lang="ja-JP" altLang="en-US" sz="140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詳細は</a:t>
            </a:r>
            <a:r>
              <a:rPr lang="en-US" altLang="ja-JP" sz="140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HP</a:t>
            </a:r>
            <a:r>
              <a:rPr lang="ja-JP" altLang="en-US" sz="140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で公開</a:t>
            </a: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81C42362-CD64-B9D2-25B9-A69116286F70}"/>
              </a:ext>
            </a:extLst>
          </p:cNvPr>
          <p:cNvSpPr/>
          <p:nvPr/>
        </p:nvSpPr>
        <p:spPr>
          <a:xfrm>
            <a:off x="4204627" y="1378770"/>
            <a:ext cx="307799" cy="307799"/>
          </a:xfrm>
          <a:prstGeom prst="ellipse">
            <a:avLst/>
          </a:prstGeom>
          <a:solidFill>
            <a:schemeClr val="bg1"/>
          </a:solidFill>
          <a:ln w="57150">
            <a:solidFill>
              <a:srgbClr val="C9E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A655C19-D71F-D467-BDBF-F72FF03A8AC8}"/>
              </a:ext>
            </a:extLst>
          </p:cNvPr>
          <p:cNvSpPr txBox="1"/>
          <p:nvPr/>
        </p:nvSpPr>
        <p:spPr>
          <a:xfrm>
            <a:off x="3530139" y="1000867"/>
            <a:ext cx="1631121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14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/>
              <a:t>候補の選定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99B1B12-86B4-8714-43FE-1F64BDD74DFF}"/>
              </a:ext>
            </a:extLst>
          </p:cNvPr>
          <p:cNvSpPr txBox="1"/>
          <p:nvPr/>
        </p:nvSpPr>
        <p:spPr>
          <a:xfrm>
            <a:off x="5350797" y="914400"/>
            <a:ext cx="1333796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14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algn="ctr"/>
            <a:r>
              <a:rPr lang="ja-JP" altLang="en-US" sz="1600" b="1" dirty="0"/>
              <a:t>一般投票</a:t>
            </a: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84E6D400-8F65-8ED9-8FA8-C3F66D00A84F}"/>
              </a:ext>
            </a:extLst>
          </p:cNvPr>
          <p:cNvSpPr/>
          <p:nvPr/>
        </p:nvSpPr>
        <p:spPr>
          <a:xfrm>
            <a:off x="5923975" y="1385705"/>
            <a:ext cx="307799" cy="307799"/>
          </a:xfrm>
          <a:prstGeom prst="ellipse">
            <a:avLst/>
          </a:prstGeom>
          <a:solidFill>
            <a:schemeClr val="bg1"/>
          </a:solidFill>
          <a:ln w="57150">
            <a:solidFill>
              <a:srgbClr val="C9E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dirty="0"/>
          </a:p>
        </p:txBody>
      </p:sp>
      <p:sp>
        <p:nvSpPr>
          <p:cNvPr id="72" name="フリーフォーム: 図形 71">
            <a:extLst>
              <a:ext uri="{FF2B5EF4-FFF2-40B4-BE49-F238E27FC236}">
                <a16:creationId xmlns:a16="http://schemas.microsoft.com/office/drawing/2014/main" id="{0B160ADA-1921-D710-4526-04F75F6C48BD}"/>
              </a:ext>
            </a:extLst>
          </p:cNvPr>
          <p:cNvSpPr/>
          <p:nvPr/>
        </p:nvSpPr>
        <p:spPr>
          <a:xfrm>
            <a:off x="3819877" y="1809370"/>
            <a:ext cx="1077297" cy="1282496"/>
          </a:xfrm>
          <a:custGeom>
            <a:avLst/>
            <a:gdLst>
              <a:gd name="connsiteX0" fmla="*/ 655125 w 655125"/>
              <a:gd name="connsiteY0" fmla="*/ 129298 h 2854290"/>
              <a:gd name="connsiteX1" fmla="*/ 655125 w 655125"/>
              <a:gd name="connsiteY1" fmla="*/ 2854290 h 2854290"/>
              <a:gd name="connsiteX2" fmla="*/ 0 w 655125"/>
              <a:gd name="connsiteY2" fmla="*/ 2854290 h 2854290"/>
              <a:gd name="connsiteX3" fmla="*/ 0 w 655125"/>
              <a:gd name="connsiteY3" fmla="*/ 129298 h 2854290"/>
              <a:gd name="connsiteX4" fmla="*/ 264935 w 655125"/>
              <a:gd name="connsiteY4" fmla="*/ 129298 h 2854290"/>
              <a:gd name="connsiteX5" fmla="*/ 329584 w 655125"/>
              <a:gd name="connsiteY5" fmla="*/ 0 h 2854290"/>
              <a:gd name="connsiteX6" fmla="*/ 394233 w 655125"/>
              <a:gd name="connsiteY6" fmla="*/ 129298 h 285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125" h="2854290">
                <a:moveTo>
                  <a:pt x="655125" y="129298"/>
                </a:moveTo>
                <a:lnTo>
                  <a:pt x="655125" y="2854290"/>
                </a:lnTo>
                <a:lnTo>
                  <a:pt x="0" y="2854290"/>
                </a:lnTo>
                <a:lnTo>
                  <a:pt x="0" y="129298"/>
                </a:lnTo>
                <a:lnTo>
                  <a:pt x="264935" y="129298"/>
                </a:lnTo>
                <a:lnTo>
                  <a:pt x="329584" y="0"/>
                </a:lnTo>
                <a:lnTo>
                  <a:pt x="394233" y="129298"/>
                </a:lnTo>
                <a:close/>
              </a:path>
            </a:pathLst>
          </a:custGeom>
          <a:solidFill>
            <a:srgbClr val="C9E7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rtlCol="0" anchor="ctr">
            <a:noAutofit/>
          </a:bodyPr>
          <a:lstStyle/>
          <a:p>
            <a:pPr algn="ctr"/>
            <a:r>
              <a:rPr lang="ja-JP" altLang="en-US" sz="140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事務局にて</a:t>
            </a:r>
            <a:endParaRPr lang="en-US" altLang="ja-JP" sz="1400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en-US" altLang="ja-JP" sz="140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40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点程度</a:t>
            </a:r>
            <a:endParaRPr lang="en-US" altLang="ja-JP" sz="1400" dirty="0">
              <a:solidFill>
                <a:srgbClr val="002847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400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選定</a:t>
            </a:r>
          </a:p>
        </p:txBody>
      </p:sp>
      <p:sp>
        <p:nvSpPr>
          <p:cNvPr id="70" name="Freeform 13">
            <a:extLst>
              <a:ext uri="{FF2B5EF4-FFF2-40B4-BE49-F238E27FC236}">
                <a16:creationId xmlns:a16="http://schemas.microsoft.com/office/drawing/2014/main" id="{71D22799-61D9-412B-BF47-26700FDB34B9}"/>
              </a:ext>
            </a:extLst>
          </p:cNvPr>
          <p:cNvSpPr/>
          <p:nvPr/>
        </p:nvSpPr>
        <p:spPr>
          <a:xfrm>
            <a:off x="5867400" y="106558"/>
            <a:ext cx="933312" cy="39570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70129751-8C34-492B-B627-8A0871ED368B}"/>
              </a:ext>
            </a:extLst>
          </p:cNvPr>
          <p:cNvSpPr txBox="1"/>
          <p:nvPr/>
        </p:nvSpPr>
        <p:spPr>
          <a:xfrm>
            <a:off x="5944426" y="160517"/>
            <a:ext cx="787076" cy="30455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はじめに</a:t>
            </a:r>
          </a:p>
        </p:txBody>
      </p:sp>
      <p:sp>
        <p:nvSpPr>
          <p:cNvPr id="74" name="Freeform 13">
            <a:extLst>
              <a:ext uri="{FF2B5EF4-FFF2-40B4-BE49-F238E27FC236}">
                <a16:creationId xmlns:a16="http://schemas.microsoft.com/office/drawing/2014/main" id="{AA434EE0-C688-405C-9F58-57BABBE8BA7B}"/>
              </a:ext>
            </a:extLst>
          </p:cNvPr>
          <p:cNvSpPr/>
          <p:nvPr/>
        </p:nvSpPr>
        <p:spPr>
          <a:xfrm>
            <a:off x="6858000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</p:sp>
      <p:sp>
        <p:nvSpPr>
          <p:cNvPr id="76" name="Freeform 13">
            <a:extLst>
              <a:ext uri="{FF2B5EF4-FFF2-40B4-BE49-F238E27FC236}">
                <a16:creationId xmlns:a16="http://schemas.microsoft.com/office/drawing/2014/main" id="{1BCE997F-23B9-4D1B-9006-2D2D5C29BC23}"/>
              </a:ext>
            </a:extLst>
          </p:cNvPr>
          <p:cNvSpPr/>
          <p:nvPr/>
        </p:nvSpPr>
        <p:spPr>
          <a:xfrm>
            <a:off x="7848600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rgbClr val="002847"/>
          </a:solidFill>
        </p:spPr>
      </p:sp>
      <p:sp>
        <p:nvSpPr>
          <p:cNvPr id="77" name="Freeform 13">
            <a:extLst>
              <a:ext uri="{FF2B5EF4-FFF2-40B4-BE49-F238E27FC236}">
                <a16:creationId xmlns:a16="http://schemas.microsoft.com/office/drawing/2014/main" id="{77D7F60F-F53F-48FD-B9BB-605653357F6A}"/>
              </a:ext>
            </a:extLst>
          </p:cNvPr>
          <p:cNvSpPr/>
          <p:nvPr/>
        </p:nvSpPr>
        <p:spPr>
          <a:xfrm>
            <a:off x="8836025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2F0B8471-4181-4D3A-94C9-4BF229A0AC57}"/>
              </a:ext>
            </a:extLst>
          </p:cNvPr>
          <p:cNvSpPr txBox="1"/>
          <p:nvPr/>
        </p:nvSpPr>
        <p:spPr>
          <a:xfrm>
            <a:off x="6914294" y="106522"/>
            <a:ext cx="805974" cy="4125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defTabSz="371498">
              <a:defRPr kumimoji="1" sz="120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募集情報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EDF47A3B-BC70-4954-B383-D6C83B0AC3C3}"/>
              </a:ext>
            </a:extLst>
          </p:cNvPr>
          <p:cNvSpPr txBox="1"/>
          <p:nvPr/>
        </p:nvSpPr>
        <p:spPr>
          <a:xfrm>
            <a:off x="7915976" y="89878"/>
            <a:ext cx="823384" cy="4458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defTabSz="371498">
              <a:defRPr kumimoji="1" sz="1200">
                <a:solidFill>
                  <a:srgbClr val="F5F7F8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選定方法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01E3935E-B609-4C31-96CC-CCDE1B9A68E1}"/>
              </a:ext>
            </a:extLst>
          </p:cNvPr>
          <p:cNvSpPr txBox="1"/>
          <p:nvPr/>
        </p:nvSpPr>
        <p:spPr>
          <a:xfrm>
            <a:off x="8906576" y="89878"/>
            <a:ext cx="798560" cy="4458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応募方法</a:t>
            </a:r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3D9C47DE-2D9F-4535-BE70-F0C186DC80A8}"/>
              </a:ext>
            </a:extLst>
          </p:cNvPr>
          <p:cNvCxnSpPr>
            <a:cxnSpLocks/>
          </p:cNvCxnSpPr>
          <p:nvPr/>
        </p:nvCxnSpPr>
        <p:spPr>
          <a:xfrm>
            <a:off x="5867400" y="505795"/>
            <a:ext cx="3924000" cy="0"/>
          </a:xfrm>
          <a:prstGeom prst="line">
            <a:avLst/>
          </a:prstGeom>
          <a:ln w="34925">
            <a:solidFill>
              <a:srgbClr val="002847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AAEFD9ED-4897-4624-ABB0-2CCC05E9D755}"/>
              </a:ext>
            </a:extLst>
          </p:cNvPr>
          <p:cNvSpPr txBox="1"/>
          <p:nvPr/>
        </p:nvSpPr>
        <p:spPr>
          <a:xfrm>
            <a:off x="7239000" y="921171"/>
            <a:ext cx="1770595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14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algn="r"/>
            <a:r>
              <a:rPr lang="ja-JP" altLang="en-US" sz="1600" b="1" dirty="0"/>
              <a:t>結果発表など</a:t>
            </a:r>
          </a:p>
        </p:txBody>
      </p:sp>
      <p:sp>
        <p:nvSpPr>
          <p:cNvPr id="85" name="テキスト ボックス 25">
            <a:extLst>
              <a:ext uri="{FF2B5EF4-FFF2-40B4-BE49-F238E27FC236}">
                <a16:creationId xmlns:a16="http://schemas.microsoft.com/office/drawing/2014/main" id="{5E150185-E00D-4DE8-BF33-DBDEBF82F891}"/>
              </a:ext>
            </a:extLst>
          </p:cNvPr>
          <p:cNvSpPr txBox="1"/>
          <p:nvPr/>
        </p:nvSpPr>
        <p:spPr>
          <a:xfrm>
            <a:off x="1597501" y="5529008"/>
            <a:ext cx="7918957" cy="914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defRPr sz="1200" b="1" spc="51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 sz="1400" b="0" dirty="0"/>
              <a:t>候補の選定にあたり、応募作品の表現等について、事務局にて修正を加える可能性があります。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 sz="1400" b="0" dirty="0"/>
              <a:t>一般投票の詳細については、確定次第、事務局のホームページにて公開します。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ja-JP" altLang="en-US" sz="1400" b="0" dirty="0"/>
              <a:t>一般投票と会場投票の比重を設定の上、得票数に応じて得点化し、最優秀作品を決定します。</a:t>
            </a:r>
          </a:p>
        </p:txBody>
      </p: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A0815117-4515-487F-BD85-CD1ADA55DFAE}"/>
              </a:ext>
            </a:extLst>
          </p:cNvPr>
          <p:cNvGrpSpPr/>
          <p:nvPr/>
        </p:nvGrpSpPr>
        <p:grpSpPr>
          <a:xfrm>
            <a:off x="1499250" y="3412240"/>
            <a:ext cx="8101950" cy="1594688"/>
            <a:chOff x="3225399" y="1067100"/>
            <a:chExt cx="8961271" cy="1663592"/>
          </a:xfrm>
        </p:grpSpPr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905A77E6-7FA8-4D2C-B7A2-29EB4C3DD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52800" y="1200463"/>
              <a:ext cx="8833870" cy="1530229"/>
            </a:xfrm>
            <a:prstGeom prst="rect">
              <a:avLst/>
            </a:prstGeom>
          </p:spPr>
        </p:pic>
        <p:sp>
          <p:nvSpPr>
            <p:cNvPr id="88" name="四角形: 角を丸くする 87">
              <a:extLst>
                <a:ext uri="{FF2B5EF4-FFF2-40B4-BE49-F238E27FC236}">
                  <a16:creationId xmlns:a16="http://schemas.microsoft.com/office/drawing/2014/main" id="{88ACDFBA-B8C8-4A63-A280-839E4F9AECC7}"/>
                </a:ext>
              </a:extLst>
            </p:cNvPr>
            <p:cNvSpPr/>
            <p:nvPr/>
          </p:nvSpPr>
          <p:spPr>
            <a:xfrm>
              <a:off x="3225399" y="1067100"/>
              <a:ext cx="8831348" cy="1533278"/>
            </a:xfrm>
            <a:prstGeom prst="roundRect">
              <a:avLst>
                <a:gd name="adj" fmla="val 6254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57150" cmpd="sng">
              <a:noFill/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kumimoji="1" lang="ja-JP" altLang="en-US" sz="1800" dirty="0"/>
            </a:p>
          </p:txBody>
        </p:sp>
        <p:sp>
          <p:nvSpPr>
            <p:cNvPr id="89" name="TextBox 9">
              <a:extLst>
                <a:ext uri="{FF2B5EF4-FFF2-40B4-BE49-F238E27FC236}">
                  <a16:creationId xmlns:a16="http://schemas.microsoft.com/office/drawing/2014/main" id="{9B4A62AF-C1CC-49D3-81F5-80C69BA46A1F}"/>
                </a:ext>
              </a:extLst>
            </p:cNvPr>
            <p:cNvSpPr txBox="1"/>
            <p:nvPr/>
          </p:nvSpPr>
          <p:spPr>
            <a:xfrm>
              <a:off x="3496022" y="1241226"/>
              <a:ext cx="8290103" cy="11867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事務局にて</a:t>
              </a:r>
              <a:r>
                <a:rPr lang="ja-JP" altLang="en-US" sz="18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候補（</a:t>
              </a:r>
              <a:r>
                <a:rPr lang="en-US" altLang="ja-JP" sz="18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</a:t>
              </a:r>
              <a:r>
                <a:rPr lang="ja-JP" altLang="en-US" sz="18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点程度）を選定</a:t>
              </a:r>
              <a:r>
                <a:rPr lang="ja-JP" altLang="en-US" sz="1600" b="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のうえ、</a:t>
              </a:r>
              <a:r>
                <a:rPr lang="ja-JP" altLang="en-US" sz="18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一般投票</a:t>
              </a:r>
              <a:r>
                <a:rPr lang="ja-JP" altLang="en-US" sz="1600" b="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および</a:t>
              </a:r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令和</a:t>
              </a:r>
              <a:r>
                <a:rPr lang="en-US" altLang="ja-JP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7</a:t>
              </a:r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</a:t>
              </a:r>
              <a:r>
                <a:rPr lang="en-US" altLang="ja-JP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</a:t>
              </a:r>
              <a:r>
                <a:rPr lang="ja-JP" altLang="en-US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月開催の</a:t>
              </a:r>
              <a:endPara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18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「新大阪駅周辺地域まちづくりシンポジウム」にて会場投票</a:t>
              </a:r>
              <a:r>
                <a:rPr lang="ja-JP" altLang="en-US" sz="1600" b="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を実施し、</a:t>
              </a:r>
              <a:endParaRPr lang="en-US" altLang="ja-JP" sz="1600" b="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1600" b="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最優秀作品を決定します。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810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スライド番号プレースホルダー 8">
            <a:extLst>
              <a:ext uri="{FF2B5EF4-FFF2-40B4-BE49-F238E27FC236}">
                <a16:creationId xmlns:a16="http://schemas.microsoft.com/office/drawing/2014/main" id="{4319CDA3-457B-7F45-B4D1-4907548C47F1}"/>
              </a:ext>
            </a:extLst>
          </p:cNvPr>
          <p:cNvSpPr txBox="1">
            <a:spLocks/>
          </p:cNvSpPr>
          <p:nvPr/>
        </p:nvSpPr>
        <p:spPr>
          <a:xfrm>
            <a:off x="8610600" y="6477000"/>
            <a:ext cx="11557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36312" rtl="0" eaLnBrk="1" latinLnBrk="0" hangingPunct="1">
              <a:defRPr sz="1200" b="1" kern="1200">
                <a:solidFill>
                  <a:srgbClr val="FFFFFF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lvl1pPr>
            <a:lvl2pPr marL="268157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6312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4468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2623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40780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8935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7092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5247" algn="l" defTabSz="536312" rtl="0" eaLnBrk="1" latinLnBrk="0" hangingPunct="1">
              <a:defRPr sz="10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srgbClr val="002847"/>
                </a:solidFill>
              </a:rPr>
              <a:pPr/>
              <a:t>6</a:t>
            </a:fld>
            <a:endParaRPr lang="en-US" dirty="0">
              <a:solidFill>
                <a:srgbClr val="002847"/>
              </a:solidFill>
            </a:endParaRPr>
          </a:p>
        </p:txBody>
      </p:sp>
      <p:sp>
        <p:nvSpPr>
          <p:cNvPr id="17" name="AutoShape 18">
            <a:extLst>
              <a:ext uri="{FF2B5EF4-FFF2-40B4-BE49-F238E27FC236}">
                <a16:creationId xmlns:a16="http://schemas.microsoft.com/office/drawing/2014/main" id="{44819329-EAF5-F573-E4BD-F5DEEE86B122}"/>
              </a:ext>
            </a:extLst>
          </p:cNvPr>
          <p:cNvSpPr/>
          <p:nvPr/>
        </p:nvSpPr>
        <p:spPr>
          <a:xfrm flipH="1">
            <a:off x="1185027" y="838201"/>
            <a:ext cx="0" cy="5791199"/>
          </a:xfrm>
          <a:prstGeom prst="line">
            <a:avLst/>
          </a:prstGeom>
          <a:ln w="38100" cap="flat">
            <a:solidFill>
              <a:srgbClr val="002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二等辺三角形 41">
            <a:extLst>
              <a:ext uri="{FF2B5EF4-FFF2-40B4-BE49-F238E27FC236}">
                <a16:creationId xmlns:a16="http://schemas.microsoft.com/office/drawing/2014/main" id="{1A469348-B147-4899-C801-E61924142188}"/>
              </a:ext>
            </a:extLst>
          </p:cNvPr>
          <p:cNvSpPr/>
          <p:nvPr/>
        </p:nvSpPr>
        <p:spPr>
          <a:xfrm rot="16200000" flipV="1">
            <a:off x="5776297" y="2236638"/>
            <a:ext cx="212501" cy="125236"/>
          </a:xfrm>
          <a:prstGeom prst="triangle">
            <a:avLst/>
          </a:prstGeom>
          <a:solidFill>
            <a:srgbClr val="002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5DE9E6A-01BB-A8A2-68F9-355DE3A4BD33}"/>
              </a:ext>
            </a:extLst>
          </p:cNvPr>
          <p:cNvSpPr txBox="1">
            <a:spLocks/>
          </p:cNvSpPr>
          <p:nvPr/>
        </p:nvSpPr>
        <p:spPr>
          <a:xfrm>
            <a:off x="6032818" y="2094569"/>
            <a:ext cx="100859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defTabSz="495281">
              <a:lnSpc>
                <a:spcPts val="3123"/>
              </a:lnSpc>
              <a:defRPr sz="1400" spc="34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r>
              <a:rPr lang="ja-JP" altLang="en-US" sz="1600" b="1" dirty="0">
                <a:solidFill>
                  <a:srgbClr val="002847"/>
                </a:solidFill>
              </a:rPr>
              <a:t>結果発表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9E4E79E-CDE7-DB50-3DF8-E88660404873}"/>
              </a:ext>
            </a:extLst>
          </p:cNvPr>
          <p:cNvSpPr txBox="1">
            <a:spLocks/>
          </p:cNvSpPr>
          <p:nvPr/>
        </p:nvSpPr>
        <p:spPr>
          <a:xfrm>
            <a:off x="7402851" y="2094569"/>
            <a:ext cx="100859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defTabSz="495281">
              <a:lnSpc>
                <a:spcPts val="3123"/>
              </a:lnSpc>
              <a:defRPr sz="1400" spc="34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r>
              <a:rPr lang="ja-JP" altLang="en-US" sz="1600" b="1" dirty="0">
                <a:solidFill>
                  <a:srgbClr val="002847"/>
                </a:solidFill>
              </a:rPr>
              <a:t>表彰式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0841640-44D5-C024-AE79-8E78B9CAACE8}"/>
              </a:ext>
            </a:extLst>
          </p:cNvPr>
          <p:cNvSpPr txBox="1">
            <a:spLocks/>
          </p:cNvSpPr>
          <p:nvPr/>
        </p:nvSpPr>
        <p:spPr>
          <a:xfrm>
            <a:off x="4662784" y="2094569"/>
            <a:ext cx="100859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defTabSz="495281">
              <a:lnSpc>
                <a:spcPts val="3123"/>
              </a:lnSpc>
              <a:defRPr sz="1400" spc="34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r>
              <a:rPr lang="ja-JP" altLang="en-US" sz="1600" b="1" dirty="0">
                <a:solidFill>
                  <a:srgbClr val="002847"/>
                </a:solidFill>
              </a:rPr>
              <a:t>会場投票</a:t>
            </a:r>
          </a:p>
        </p:txBody>
      </p:sp>
      <p:sp>
        <p:nvSpPr>
          <p:cNvPr id="52" name="二等辺三角形 51">
            <a:extLst>
              <a:ext uri="{FF2B5EF4-FFF2-40B4-BE49-F238E27FC236}">
                <a16:creationId xmlns:a16="http://schemas.microsoft.com/office/drawing/2014/main" id="{0A8F5430-6449-EB42-32FF-C5F79D8DF79F}"/>
              </a:ext>
            </a:extLst>
          </p:cNvPr>
          <p:cNvSpPr/>
          <p:nvPr/>
        </p:nvSpPr>
        <p:spPr>
          <a:xfrm rot="16200000" flipV="1">
            <a:off x="7146331" y="2236638"/>
            <a:ext cx="212501" cy="125236"/>
          </a:xfrm>
          <a:prstGeom prst="triangle">
            <a:avLst/>
          </a:prstGeom>
          <a:solidFill>
            <a:srgbClr val="002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sp>
        <p:nvSpPr>
          <p:cNvPr id="60" name="左中かっこ 59">
            <a:extLst>
              <a:ext uri="{FF2B5EF4-FFF2-40B4-BE49-F238E27FC236}">
                <a16:creationId xmlns:a16="http://schemas.microsoft.com/office/drawing/2014/main" id="{2FC4754F-8891-1492-D9C7-5D9DA382C1DB}"/>
              </a:ext>
            </a:extLst>
          </p:cNvPr>
          <p:cNvSpPr/>
          <p:nvPr/>
        </p:nvSpPr>
        <p:spPr>
          <a:xfrm rot="5400000">
            <a:off x="6266409" y="-387714"/>
            <a:ext cx="335093" cy="3959999"/>
          </a:xfrm>
          <a:prstGeom prst="leftBrace">
            <a:avLst>
              <a:gd name="adj1" fmla="val 46515"/>
              <a:gd name="adj2" fmla="val 15089"/>
            </a:avLst>
          </a:prstGeom>
          <a:ln w="38100">
            <a:solidFill>
              <a:srgbClr val="C9E7E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695833 w 695833"/>
                      <a:gd name="connsiteY0" fmla="*/ 3785711 h 3785711"/>
                      <a:gd name="connsiteX1" fmla="*/ 347916 w 695833"/>
                      <a:gd name="connsiteY1" fmla="*/ 3347742 h 3785711"/>
                      <a:gd name="connsiteX2" fmla="*/ 347917 w 695833"/>
                      <a:gd name="connsiteY2" fmla="*/ 3347742 h 3785711"/>
                      <a:gd name="connsiteX3" fmla="*/ 0 w 695833"/>
                      <a:gd name="connsiteY3" fmla="*/ 2909773 h 3785711"/>
                      <a:gd name="connsiteX4" fmla="*/ 347917 w 695833"/>
                      <a:gd name="connsiteY4" fmla="*/ 2471804 h 3785711"/>
                      <a:gd name="connsiteX5" fmla="*/ 347917 w 695833"/>
                      <a:gd name="connsiteY5" fmla="*/ 437969 h 3785711"/>
                      <a:gd name="connsiteX6" fmla="*/ 695834 w 695833"/>
                      <a:gd name="connsiteY6" fmla="*/ 0 h 3785711"/>
                      <a:gd name="connsiteX7" fmla="*/ 695833 w 695833"/>
                      <a:gd name="connsiteY7" fmla="*/ 3785711 h 3785711"/>
                      <a:gd name="connsiteX0" fmla="*/ 695833 w 695833"/>
                      <a:gd name="connsiteY0" fmla="*/ 3785711 h 3785711"/>
                      <a:gd name="connsiteX1" fmla="*/ 347916 w 695833"/>
                      <a:gd name="connsiteY1" fmla="*/ 3347742 h 3785711"/>
                      <a:gd name="connsiteX2" fmla="*/ 347917 w 695833"/>
                      <a:gd name="connsiteY2" fmla="*/ 3347742 h 3785711"/>
                      <a:gd name="connsiteX3" fmla="*/ 0 w 695833"/>
                      <a:gd name="connsiteY3" fmla="*/ 2909773 h 3785711"/>
                      <a:gd name="connsiteX4" fmla="*/ 347917 w 695833"/>
                      <a:gd name="connsiteY4" fmla="*/ 2471804 h 3785711"/>
                      <a:gd name="connsiteX5" fmla="*/ 347917 w 695833"/>
                      <a:gd name="connsiteY5" fmla="*/ 437969 h 3785711"/>
                      <a:gd name="connsiteX6" fmla="*/ 695834 w 695833"/>
                      <a:gd name="connsiteY6" fmla="*/ 0 h 3785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833" h="3785711" stroke="0" extrusionOk="0">
                        <a:moveTo>
                          <a:pt x="695833" y="3785711"/>
                        </a:moveTo>
                        <a:cubicBezTo>
                          <a:pt x="470218" y="3765069"/>
                          <a:pt x="328445" y="3596934"/>
                          <a:pt x="347916" y="3347742"/>
                        </a:cubicBezTo>
                        <a:lnTo>
                          <a:pt x="347917" y="3347742"/>
                        </a:lnTo>
                        <a:cubicBezTo>
                          <a:pt x="370895" y="3110695"/>
                          <a:pt x="177679" y="2910233"/>
                          <a:pt x="0" y="2909773"/>
                        </a:cubicBezTo>
                        <a:cubicBezTo>
                          <a:pt x="162739" y="2938494"/>
                          <a:pt x="344829" y="2730755"/>
                          <a:pt x="347917" y="2471804"/>
                        </a:cubicBezTo>
                        <a:cubicBezTo>
                          <a:pt x="327730" y="1661160"/>
                          <a:pt x="195437" y="1298307"/>
                          <a:pt x="347917" y="437969"/>
                        </a:cubicBezTo>
                        <a:cubicBezTo>
                          <a:pt x="368344" y="198508"/>
                          <a:pt x="515340" y="-23986"/>
                          <a:pt x="695834" y="0"/>
                        </a:cubicBezTo>
                        <a:cubicBezTo>
                          <a:pt x="493338" y="1230895"/>
                          <a:pt x="679008" y="2539647"/>
                          <a:pt x="695833" y="3785711"/>
                        </a:cubicBezTo>
                        <a:close/>
                      </a:path>
                      <a:path w="695833" h="3785711" fill="none" extrusionOk="0">
                        <a:moveTo>
                          <a:pt x="695833" y="3785711"/>
                        </a:moveTo>
                        <a:cubicBezTo>
                          <a:pt x="503220" y="3781291"/>
                          <a:pt x="335074" y="3607473"/>
                          <a:pt x="347916" y="3347742"/>
                        </a:cubicBezTo>
                        <a:lnTo>
                          <a:pt x="347917" y="3347742"/>
                        </a:lnTo>
                        <a:cubicBezTo>
                          <a:pt x="376592" y="3121911"/>
                          <a:pt x="223687" y="2917356"/>
                          <a:pt x="0" y="2909773"/>
                        </a:cubicBezTo>
                        <a:cubicBezTo>
                          <a:pt x="186241" y="2908817"/>
                          <a:pt x="383588" y="2742861"/>
                          <a:pt x="347917" y="2471804"/>
                        </a:cubicBezTo>
                        <a:cubicBezTo>
                          <a:pt x="478871" y="1527355"/>
                          <a:pt x="391491" y="1262833"/>
                          <a:pt x="347917" y="437969"/>
                        </a:cubicBezTo>
                        <a:cubicBezTo>
                          <a:pt x="360544" y="215534"/>
                          <a:pt x="511590" y="9684"/>
                          <a:pt x="695834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B005D917-97B6-371D-BAF4-2E2DB0B13AF0}"/>
              </a:ext>
            </a:extLst>
          </p:cNvPr>
          <p:cNvSpPr txBox="1"/>
          <p:nvPr/>
        </p:nvSpPr>
        <p:spPr>
          <a:xfrm>
            <a:off x="1965453" y="4572000"/>
            <a:ext cx="7411856" cy="675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defRPr sz="1200" b="1" spc="51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 marL="457200" defTabSz="457200">
              <a:defRPr sz="1800"/>
            </a:lvl2pPr>
            <a:lvl3pPr marL="914400" defTabSz="457200">
              <a:defRPr sz="1800"/>
            </a:lvl3pPr>
            <a:lvl4pPr marL="1371600" defTabSz="457200">
              <a:defRPr sz="1800"/>
            </a:lvl4pPr>
            <a:lvl5pPr marL="1828800" defTabSz="457200">
              <a:defRPr sz="1800"/>
            </a:lvl5pPr>
            <a:lvl6pPr marL="2286000" defTabSz="457200">
              <a:defRPr sz="1800"/>
            </a:lvl6pPr>
            <a:lvl7pPr marL="2743200" defTabSz="457200">
              <a:defRPr sz="1800"/>
            </a:lvl7pPr>
            <a:lvl8pPr marL="3200400" defTabSz="457200">
              <a:defRPr sz="1800"/>
            </a:lvl8pPr>
            <a:lvl9pPr marL="3657600" defTabSz="457200">
              <a:defRPr sz="1800"/>
            </a:lvl9pPr>
          </a:lstStyle>
          <a:p>
            <a:pPr algn="ctr">
              <a:lnSpc>
                <a:spcPct val="150000"/>
              </a:lnSpc>
            </a:pPr>
            <a:r>
              <a:rPr lang="ja-JP" altLang="en-US" sz="1600" dirty="0"/>
              <a:t>最優秀賞および優秀賞の受賞者</a:t>
            </a:r>
            <a:r>
              <a:rPr lang="ja-JP" altLang="en-US" sz="1400" b="0" dirty="0"/>
              <a:t>は、令和</a:t>
            </a:r>
            <a:r>
              <a:rPr lang="en-US" altLang="ja-JP" sz="1400" b="0" dirty="0"/>
              <a:t>7</a:t>
            </a:r>
            <a:r>
              <a:rPr lang="ja-JP" altLang="en-US" sz="1400" b="0" dirty="0"/>
              <a:t>年</a:t>
            </a:r>
            <a:r>
              <a:rPr lang="en-US" altLang="ja-JP" sz="1400" b="0" dirty="0"/>
              <a:t>1</a:t>
            </a:r>
            <a:r>
              <a:rPr lang="ja-JP" altLang="en-US" sz="1400" b="0" dirty="0"/>
              <a:t>月開催の</a:t>
            </a:r>
            <a:endParaRPr lang="en-US" altLang="ja-JP" sz="1400" b="0" dirty="0"/>
          </a:p>
          <a:p>
            <a:pPr algn="ctr">
              <a:lnSpc>
                <a:spcPct val="150000"/>
              </a:lnSpc>
            </a:pPr>
            <a:r>
              <a:rPr lang="ja-JP" altLang="en-US" sz="1400" b="0" dirty="0"/>
              <a:t>「新大阪駅周辺地域まちづくりシンポジウム」にて</a:t>
            </a:r>
            <a:r>
              <a:rPr lang="ja-JP" altLang="en-US" sz="1600" dirty="0"/>
              <a:t>表彰があります</a:t>
            </a:r>
            <a:r>
              <a:rPr lang="ja-JP" altLang="en-US" sz="1400" b="0" dirty="0"/>
              <a:t>。</a:t>
            </a:r>
            <a:endParaRPr lang="en-US" altLang="ja-JP" sz="1400" b="0" dirty="0"/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299C0552-8094-4358-11A1-4BDC594B985E}"/>
              </a:ext>
            </a:extLst>
          </p:cNvPr>
          <p:cNvSpPr txBox="1"/>
          <p:nvPr/>
        </p:nvSpPr>
        <p:spPr>
          <a:xfrm>
            <a:off x="1647476" y="5643151"/>
            <a:ext cx="161286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indent="0" defTabSz="495281">
              <a:buFont typeface="Arial" panose="020B0604020202020204" pitchFamily="34" charset="0"/>
              <a:buNone/>
              <a:defRPr sz="1050" b="0" spc="51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 marL="457200" defTabSz="457200">
              <a:defRPr sz="1800"/>
            </a:lvl2pPr>
            <a:lvl3pPr marL="914400" defTabSz="457200">
              <a:defRPr sz="1800"/>
            </a:lvl3pPr>
            <a:lvl4pPr marL="1371600" defTabSz="457200">
              <a:defRPr sz="1800"/>
            </a:lvl4pPr>
            <a:lvl5pPr marL="1828800" defTabSz="457200">
              <a:defRPr sz="1800"/>
            </a:lvl5pPr>
            <a:lvl6pPr marL="2286000" defTabSz="457200">
              <a:defRPr sz="1800"/>
            </a:lvl6pPr>
            <a:lvl7pPr marL="2743200" defTabSz="457200">
              <a:defRPr sz="1800"/>
            </a:lvl7pPr>
            <a:lvl8pPr marL="3200400" defTabSz="457200">
              <a:defRPr sz="1800"/>
            </a:lvl8pPr>
            <a:lvl9pPr marL="3657600" defTabSz="457200">
              <a:defRPr sz="1800"/>
            </a:lvl9pPr>
          </a:lstStyle>
          <a:p>
            <a:pPr algn="dist"/>
            <a:r>
              <a:rPr lang="ja-JP" altLang="en-US" sz="1400" b="1" dirty="0"/>
              <a:t>最優秀賞：</a:t>
            </a:r>
            <a:endParaRPr lang="en-US" altLang="ja-JP" sz="1400" b="1" dirty="0"/>
          </a:p>
          <a:p>
            <a:pPr algn="dist"/>
            <a:endParaRPr lang="en-US" altLang="ja-JP" sz="1400" b="1" dirty="0"/>
          </a:p>
          <a:p>
            <a:pPr algn="dist"/>
            <a:endParaRPr lang="en-US" altLang="ja-JP" sz="1400" b="1" dirty="0"/>
          </a:p>
          <a:p>
            <a:pPr algn="dist"/>
            <a:r>
              <a:rPr lang="ja-JP" altLang="en-US" sz="1400" b="1" dirty="0"/>
              <a:t>優秀賞：</a:t>
            </a: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5727B189-56FF-C15A-29C3-A39E9687A00F}"/>
              </a:ext>
            </a:extLst>
          </p:cNvPr>
          <p:cNvSpPr txBox="1"/>
          <p:nvPr/>
        </p:nvSpPr>
        <p:spPr>
          <a:xfrm>
            <a:off x="3405013" y="5607313"/>
            <a:ext cx="5858085" cy="914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171450" indent="-171450" defTabSz="495281">
              <a:buFont typeface="Arial" panose="020B0604020202020204" pitchFamily="34" charset="0"/>
              <a:buChar char="•"/>
              <a:defRPr sz="1200" b="1" spc="51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 marL="457200" defTabSz="457200">
              <a:defRPr sz="1800"/>
            </a:lvl2pPr>
            <a:lvl3pPr marL="914400" defTabSz="457200">
              <a:defRPr sz="1800"/>
            </a:lvl3pPr>
            <a:lvl4pPr marL="1371600" defTabSz="457200">
              <a:defRPr sz="1800"/>
            </a:lvl4pPr>
            <a:lvl5pPr marL="1828800" defTabSz="457200">
              <a:defRPr sz="1800"/>
            </a:lvl5pPr>
            <a:lvl6pPr marL="2286000" defTabSz="457200">
              <a:defRPr sz="1800"/>
            </a:lvl6pPr>
            <a:lvl7pPr marL="2743200" defTabSz="457200">
              <a:defRPr sz="1800"/>
            </a:lvl7pPr>
            <a:lvl8pPr marL="3200400" defTabSz="457200">
              <a:defRPr sz="1800"/>
            </a:lvl8pPr>
            <a:lvl9pPr marL="3657600" defTabSz="457200">
              <a:defRPr sz="1800"/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ja-JP" altLang="en-US" sz="1400" b="0" dirty="0"/>
              <a:t>最も優秀な作品。この賞を受賞した作品が、新大阪駅エリアまちづくりのキャッチフレーズとして様々な場面で使用されます。</a:t>
            </a:r>
            <a:endParaRPr lang="en-US" altLang="ja-JP" sz="1400" b="0" dirty="0"/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1400" b="0" dirty="0"/>
              <a:t>最優秀賞以外の作品で優れた作品。</a:t>
            </a:r>
          </a:p>
        </p:txBody>
      </p:sp>
      <p:sp>
        <p:nvSpPr>
          <p:cNvPr id="115" name="TextBox 20">
            <a:extLst>
              <a:ext uri="{FF2B5EF4-FFF2-40B4-BE49-F238E27FC236}">
                <a16:creationId xmlns:a16="http://schemas.microsoft.com/office/drawing/2014/main" id="{E13D600E-E773-839D-8CB3-752A77B25476}"/>
              </a:ext>
            </a:extLst>
          </p:cNvPr>
          <p:cNvSpPr txBox="1"/>
          <p:nvPr/>
        </p:nvSpPr>
        <p:spPr>
          <a:xfrm>
            <a:off x="228352" y="857925"/>
            <a:ext cx="97764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 defTabSz="609539">
              <a:lnSpc>
                <a:spcPts val="16419"/>
              </a:lnSpc>
              <a:defRPr sz="7200" spc="179">
                <a:solidFill>
                  <a:srgbClr val="FFFFFF"/>
                </a:solidFill>
                <a:latin typeface="Futura Ultra-Bold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pPr algn="l" defTabSz="495281">
              <a:lnSpc>
                <a:spcPct val="100000"/>
              </a:lnSpc>
            </a:pPr>
            <a:r>
              <a:rPr lang="en-US" sz="3200" spc="146" dirty="0">
                <a:solidFill>
                  <a:srgbClr val="002847"/>
                </a:solidFill>
                <a:latin typeface="Arial Black" panose="020B0A04020102020204" pitchFamily="34" charset="0"/>
                <a:ea typeface="UD デジタル 教科書体 N-R" panose="02020400000000000000" pitchFamily="17" charset="-128"/>
              </a:rPr>
              <a:t>08</a:t>
            </a:r>
          </a:p>
        </p:txBody>
      </p:sp>
      <p:sp>
        <p:nvSpPr>
          <p:cNvPr id="116" name="TextBox 21">
            <a:extLst>
              <a:ext uri="{FF2B5EF4-FFF2-40B4-BE49-F238E27FC236}">
                <a16:creationId xmlns:a16="http://schemas.microsoft.com/office/drawing/2014/main" id="{16C7DA7B-3062-5912-5AA7-8FAB1897EB3D}"/>
              </a:ext>
            </a:extLst>
          </p:cNvPr>
          <p:cNvSpPr txBox="1"/>
          <p:nvPr/>
        </p:nvSpPr>
        <p:spPr>
          <a:xfrm>
            <a:off x="228352" y="1308556"/>
            <a:ext cx="120576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20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1400" dirty="0"/>
              <a:t>結果発表</a:t>
            </a:r>
            <a:endParaRPr lang="en-US" altLang="ja-JP" sz="1400" dirty="0"/>
          </a:p>
          <a:p>
            <a:pPr>
              <a:lnSpc>
                <a:spcPct val="100000"/>
              </a:lnSpc>
            </a:pPr>
            <a:r>
              <a:rPr lang="ja-JP" altLang="en-US" sz="1400" dirty="0"/>
              <a:t>表彰</a:t>
            </a:r>
            <a:endParaRPr lang="en-US" sz="1400" dirty="0"/>
          </a:p>
        </p:txBody>
      </p:sp>
      <p:sp>
        <p:nvSpPr>
          <p:cNvPr id="70" name="Freeform 13">
            <a:extLst>
              <a:ext uri="{FF2B5EF4-FFF2-40B4-BE49-F238E27FC236}">
                <a16:creationId xmlns:a16="http://schemas.microsoft.com/office/drawing/2014/main" id="{71D22799-61D9-412B-BF47-26700FDB34B9}"/>
              </a:ext>
            </a:extLst>
          </p:cNvPr>
          <p:cNvSpPr/>
          <p:nvPr/>
        </p:nvSpPr>
        <p:spPr>
          <a:xfrm>
            <a:off x="5867400" y="106558"/>
            <a:ext cx="933312" cy="39570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70129751-8C34-492B-B627-8A0871ED368B}"/>
              </a:ext>
            </a:extLst>
          </p:cNvPr>
          <p:cNvSpPr txBox="1"/>
          <p:nvPr/>
        </p:nvSpPr>
        <p:spPr>
          <a:xfrm>
            <a:off x="5944426" y="160517"/>
            <a:ext cx="787076" cy="30455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はじめに</a:t>
            </a:r>
          </a:p>
        </p:txBody>
      </p:sp>
      <p:sp>
        <p:nvSpPr>
          <p:cNvPr id="74" name="Freeform 13">
            <a:extLst>
              <a:ext uri="{FF2B5EF4-FFF2-40B4-BE49-F238E27FC236}">
                <a16:creationId xmlns:a16="http://schemas.microsoft.com/office/drawing/2014/main" id="{AA434EE0-C688-405C-9F58-57BABBE8BA7B}"/>
              </a:ext>
            </a:extLst>
          </p:cNvPr>
          <p:cNvSpPr/>
          <p:nvPr/>
        </p:nvSpPr>
        <p:spPr>
          <a:xfrm>
            <a:off x="6858000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</p:sp>
      <p:sp>
        <p:nvSpPr>
          <p:cNvPr id="76" name="Freeform 13">
            <a:extLst>
              <a:ext uri="{FF2B5EF4-FFF2-40B4-BE49-F238E27FC236}">
                <a16:creationId xmlns:a16="http://schemas.microsoft.com/office/drawing/2014/main" id="{1BCE997F-23B9-4D1B-9006-2D2D5C29BC23}"/>
              </a:ext>
            </a:extLst>
          </p:cNvPr>
          <p:cNvSpPr/>
          <p:nvPr/>
        </p:nvSpPr>
        <p:spPr>
          <a:xfrm>
            <a:off x="7848600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rgbClr val="002847"/>
          </a:solidFill>
        </p:spPr>
      </p:sp>
      <p:sp>
        <p:nvSpPr>
          <p:cNvPr id="77" name="Freeform 13">
            <a:extLst>
              <a:ext uri="{FF2B5EF4-FFF2-40B4-BE49-F238E27FC236}">
                <a16:creationId xmlns:a16="http://schemas.microsoft.com/office/drawing/2014/main" id="{77D7F60F-F53F-48FD-B9BB-605653357F6A}"/>
              </a:ext>
            </a:extLst>
          </p:cNvPr>
          <p:cNvSpPr/>
          <p:nvPr/>
        </p:nvSpPr>
        <p:spPr>
          <a:xfrm>
            <a:off x="8836025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2F0B8471-4181-4D3A-94C9-4BF229A0AC57}"/>
              </a:ext>
            </a:extLst>
          </p:cNvPr>
          <p:cNvSpPr txBox="1"/>
          <p:nvPr/>
        </p:nvSpPr>
        <p:spPr>
          <a:xfrm>
            <a:off x="6914294" y="106522"/>
            <a:ext cx="805974" cy="4125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defTabSz="371498">
              <a:defRPr kumimoji="1" sz="120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募集情報</a:t>
            </a: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EDF47A3B-BC70-4954-B383-D6C83B0AC3C3}"/>
              </a:ext>
            </a:extLst>
          </p:cNvPr>
          <p:cNvSpPr txBox="1"/>
          <p:nvPr/>
        </p:nvSpPr>
        <p:spPr>
          <a:xfrm>
            <a:off x="7915976" y="89878"/>
            <a:ext cx="823384" cy="4458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defTabSz="371498">
              <a:defRPr kumimoji="1" sz="1200">
                <a:solidFill>
                  <a:srgbClr val="F5F7F8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選定方法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01E3935E-B609-4C31-96CC-CCDE1B9A68E1}"/>
              </a:ext>
            </a:extLst>
          </p:cNvPr>
          <p:cNvSpPr txBox="1"/>
          <p:nvPr/>
        </p:nvSpPr>
        <p:spPr>
          <a:xfrm>
            <a:off x="8906576" y="89878"/>
            <a:ext cx="798560" cy="4458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応募方法</a:t>
            </a:r>
          </a:p>
        </p:txBody>
      </p: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3D9C47DE-2D9F-4535-BE70-F0C186DC80A8}"/>
              </a:ext>
            </a:extLst>
          </p:cNvPr>
          <p:cNvCxnSpPr>
            <a:cxnSpLocks/>
          </p:cNvCxnSpPr>
          <p:nvPr/>
        </p:nvCxnSpPr>
        <p:spPr>
          <a:xfrm>
            <a:off x="5867400" y="505795"/>
            <a:ext cx="3924000" cy="0"/>
          </a:xfrm>
          <a:prstGeom prst="line">
            <a:avLst/>
          </a:prstGeom>
          <a:ln w="34925">
            <a:solidFill>
              <a:srgbClr val="002847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07639EAC-F8A5-416B-9DF4-D6B1E74C2BC6}"/>
              </a:ext>
            </a:extLst>
          </p:cNvPr>
          <p:cNvCxnSpPr>
            <a:cxnSpLocks/>
            <a:stCxn id="85" idx="6"/>
            <a:endCxn id="96" idx="2"/>
          </p:cNvCxnSpPr>
          <p:nvPr/>
        </p:nvCxnSpPr>
        <p:spPr>
          <a:xfrm>
            <a:off x="2735359" y="1250687"/>
            <a:ext cx="4940348" cy="0"/>
          </a:xfrm>
          <a:prstGeom prst="line">
            <a:avLst/>
          </a:prstGeom>
          <a:ln w="76200">
            <a:solidFill>
              <a:srgbClr val="C9E7EF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楕円 84">
            <a:extLst>
              <a:ext uri="{FF2B5EF4-FFF2-40B4-BE49-F238E27FC236}">
                <a16:creationId xmlns:a16="http://schemas.microsoft.com/office/drawing/2014/main" id="{BCC9E51D-0A78-4B12-A290-A62D76DFACCF}"/>
              </a:ext>
            </a:extLst>
          </p:cNvPr>
          <p:cNvSpPr/>
          <p:nvPr/>
        </p:nvSpPr>
        <p:spPr>
          <a:xfrm>
            <a:off x="2519915" y="1142965"/>
            <a:ext cx="215444" cy="215444"/>
          </a:xfrm>
          <a:prstGeom prst="ellipse">
            <a:avLst/>
          </a:prstGeom>
          <a:solidFill>
            <a:schemeClr val="bg1"/>
          </a:solidFill>
          <a:ln w="57150">
            <a:solidFill>
              <a:srgbClr val="C9E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dirty="0"/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F419F6AF-E17B-4D49-AF3B-714C5062943A}"/>
              </a:ext>
            </a:extLst>
          </p:cNvPr>
          <p:cNvSpPr txBox="1"/>
          <p:nvPr/>
        </p:nvSpPr>
        <p:spPr>
          <a:xfrm>
            <a:off x="2019004" y="855238"/>
            <a:ext cx="133379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14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b="1" dirty="0"/>
              <a:t>応募</a:t>
            </a:r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D780B2BE-25CC-455E-A5B8-818C18ACD045}"/>
              </a:ext>
            </a:extLst>
          </p:cNvPr>
          <p:cNvSpPr txBox="1"/>
          <p:nvPr/>
        </p:nvSpPr>
        <p:spPr>
          <a:xfrm>
            <a:off x="3530139" y="848467"/>
            <a:ext cx="1631121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14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b="1" dirty="0"/>
              <a:t>候補の選定</a:t>
            </a: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63A9D65E-76D2-4A92-8738-5B97D6E17983}"/>
              </a:ext>
            </a:extLst>
          </p:cNvPr>
          <p:cNvSpPr txBox="1"/>
          <p:nvPr/>
        </p:nvSpPr>
        <p:spPr>
          <a:xfrm>
            <a:off x="5350797" y="762000"/>
            <a:ext cx="1333796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14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algn="ctr"/>
            <a:r>
              <a:rPr lang="ja-JP" altLang="en-US" b="1" dirty="0"/>
              <a:t>一般投票</a:t>
            </a: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11477428-E564-4D95-B185-06124E587A92}"/>
              </a:ext>
            </a:extLst>
          </p:cNvPr>
          <p:cNvSpPr txBox="1"/>
          <p:nvPr/>
        </p:nvSpPr>
        <p:spPr>
          <a:xfrm>
            <a:off x="6713491" y="768771"/>
            <a:ext cx="1770595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14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algn="r"/>
            <a:r>
              <a:rPr lang="ja-JP" altLang="en-US" sz="1600" b="1" dirty="0"/>
              <a:t>結果発表など</a:t>
            </a:r>
          </a:p>
        </p:txBody>
      </p:sp>
      <p:sp>
        <p:nvSpPr>
          <p:cNvPr id="94" name="楕円 93">
            <a:extLst>
              <a:ext uri="{FF2B5EF4-FFF2-40B4-BE49-F238E27FC236}">
                <a16:creationId xmlns:a16="http://schemas.microsoft.com/office/drawing/2014/main" id="{A5DB191D-284E-41F6-BA4D-0AF9316079A2}"/>
              </a:ext>
            </a:extLst>
          </p:cNvPr>
          <p:cNvSpPr/>
          <p:nvPr/>
        </p:nvSpPr>
        <p:spPr>
          <a:xfrm>
            <a:off x="4238512" y="1142965"/>
            <a:ext cx="215444" cy="215444"/>
          </a:xfrm>
          <a:prstGeom prst="ellipse">
            <a:avLst/>
          </a:prstGeom>
          <a:solidFill>
            <a:schemeClr val="bg1"/>
          </a:solidFill>
          <a:ln w="57150">
            <a:solidFill>
              <a:srgbClr val="C9E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dirty="0"/>
          </a:p>
        </p:txBody>
      </p:sp>
      <p:sp>
        <p:nvSpPr>
          <p:cNvPr id="95" name="楕円 94">
            <a:extLst>
              <a:ext uri="{FF2B5EF4-FFF2-40B4-BE49-F238E27FC236}">
                <a16:creationId xmlns:a16="http://schemas.microsoft.com/office/drawing/2014/main" id="{5AC17EDB-3EC3-4742-8B2A-9681F579BCFB}"/>
              </a:ext>
            </a:extLst>
          </p:cNvPr>
          <p:cNvSpPr/>
          <p:nvPr/>
        </p:nvSpPr>
        <p:spPr>
          <a:xfrm>
            <a:off x="5957109" y="1142965"/>
            <a:ext cx="215444" cy="215444"/>
          </a:xfrm>
          <a:prstGeom prst="ellipse">
            <a:avLst/>
          </a:prstGeom>
          <a:solidFill>
            <a:schemeClr val="bg1"/>
          </a:solidFill>
          <a:ln w="57150">
            <a:solidFill>
              <a:srgbClr val="C9E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dirty="0"/>
          </a:p>
        </p:txBody>
      </p:sp>
      <p:sp>
        <p:nvSpPr>
          <p:cNvPr id="96" name="楕円 95">
            <a:extLst>
              <a:ext uri="{FF2B5EF4-FFF2-40B4-BE49-F238E27FC236}">
                <a16:creationId xmlns:a16="http://schemas.microsoft.com/office/drawing/2014/main" id="{B41B47BD-2F11-4ADF-8BBA-AD6AD03388D7}"/>
              </a:ext>
            </a:extLst>
          </p:cNvPr>
          <p:cNvSpPr/>
          <p:nvPr/>
        </p:nvSpPr>
        <p:spPr>
          <a:xfrm>
            <a:off x="7675707" y="1142965"/>
            <a:ext cx="215444" cy="215444"/>
          </a:xfrm>
          <a:prstGeom prst="ellipse">
            <a:avLst/>
          </a:prstGeom>
          <a:solidFill>
            <a:srgbClr val="C9E7EF"/>
          </a:solidFill>
          <a:ln w="57150">
            <a:solidFill>
              <a:srgbClr val="C9E7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 dirty="0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CDF69C26-4F9E-4D05-8A1A-D96163D03C8A}"/>
              </a:ext>
            </a:extLst>
          </p:cNvPr>
          <p:cNvSpPr txBox="1">
            <a:spLocks/>
          </p:cNvSpPr>
          <p:nvPr/>
        </p:nvSpPr>
        <p:spPr>
          <a:xfrm>
            <a:off x="5161260" y="1608639"/>
            <a:ext cx="2772590" cy="331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defTabSz="495281">
              <a:lnSpc>
                <a:spcPts val="3123"/>
              </a:lnSpc>
              <a:defRPr sz="1400" spc="34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r>
              <a:rPr lang="en-US" altLang="ja-JP" b="1" dirty="0">
                <a:solidFill>
                  <a:srgbClr val="002847"/>
                </a:solidFill>
              </a:rPr>
              <a:t>R7.1 </a:t>
            </a:r>
            <a:r>
              <a:rPr lang="ja-JP" altLang="en-US" b="1" dirty="0">
                <a:solidFill>
                  <a:srgbClr val="002847"/>
                </a:solidFill>
              </a:rPr>
              <a:t>シンポジウム</a:t>
            </a:r>
          </a:p>
        </p:txBody>
      </p: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58E15A65-9336-4CDE-8C43-738BF5902B0B}"/>
              </a:ext>
            </a:extLst>
          </p:cNvPr>
          <p:cNvCxnSpPr>
            <a:cxnSpLocks/>
          </p:cNvCxnSpPr>
          <p:nvPr/>
        </p:nvCxnSpPr>
        <p:spPr>
          <a:xfrm>
            <a:off x="5435185" y="2039548"/>
            <a:ext cx="2224741" cy="0"/>
          </a:xfrm>
          <a:prstGeom prst="line">
            <a:avLst/>
          </a:prstGeom>
          <a:ln w="12700">
            <a:solidFill>
              <a:srgbClr val="5D5F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フリーフォーム: 図形 103">
            <a:extLst>
              <a:ext uri="{FF2B5EF4-FFF2-40B4-BE49-F238E27FC236}">
                <a16:creationId xmlns:a16="http://schemas.microsoft.com/office/drawing/2014/main" id="{E1105220-FC67-4761-8805-F50A3E712D30}"/>
              </a:ext>
            </a:extLst>
          </p:cNvPr>
          <p:cNvSpPr/>
          <p:nvPr/>
        </p:nvSpPr>
        <p:spPr>
          <a:xfrm>
            <a:off x="2775151" y="2431465"/>
            <a:ext cx="5523117" cy="1889538"/>
          </a:xfrm>
          <a:custGeom>
            <a:avLst/>
            <a:gdLst>
              <a:gd name="connsiteX0" fmla="*/ 119441 w 5167517"/>
              <a:gd name="connsiteY0" fmla="*/ 180046 h 1607914"/>
              <a:gd name="connsiteX1" fmla="*/ 5048076 w 5167517"/>
              <a:gd name="connsiteY1" fmla="*/ 180046 h 1607914"/>
              <a:gd name="connsiteX2" fmla="*/ 5167517 w 5167517"/>
              <a:gd name="connsiteY2" fmla="*/ 299487 h 1607914"/>
              <a:gd name="connsiteX3" fmla="*/ 5167517 w 5167517"/>
              <a:gd name="connsiteY3" fmla="*/ 1488473 h 1607914"/>
              <a:gd name="connsiteX4" fmla="*/ 5048076 w 5167517"/>
              <a:gd name="connsiteY4" fmla="*/ 1607914 h 1607914"/>
              <a:gd name="connsiteX5" fmla="*/ 119441 w 5167517"/>
              <a:gd name="connsiteY5" fmla="*/ 1607914 h 1607914"/>
              <a:gd name="connsiteX6" fmla="*/ 0 w 5167517"/>
              <a:gd name="connsiteY6" fmla="*/ 1488473 h 1607914"/>
              <a:gd name="connsiteX7" fmla="*/ 0 w 5167517"/>
              <a:gd name="connsiteY7" fmla="*/ 299487 h 1607914"/>
              <a:gd name="connsiteX8" fmla="*/ 119441 w 5167517"/>
              <a:gd name="connsiteY8" fmla="*/ 180046 h 1607914"/>
              <a:gd name="connsiteX9" fmla="*/ 4849088 w 5167517"/>
              <a:gd name="connsiteY9" fmla="*/ 0 h 1607914"/>
              <a:gd name="connsiteX10" fmla="*/ 4939088 w 5167517"/>
              <a:gd name="connsiteY10" fmla="*/ 180000 h 1607914"/>
              <a:gd name="connsiteX11" fmla="*/ 4759088 w 5167517"/>
              <a:gd name="connsiteY11" fmla="*/ 180000 h 1607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67517" h="1607914">
                <a:moveTo>
                  <a:pt x="119441" y="180046"/>
                </a:moveTo>
                <a:lnTo>
                  <a:pt x="5048076" y="180046"/>
                </a:lnTo>
                <a:cubicBezTo>
                  <a:pt x="5114041" y="180046"/>
                  <a:pt x="5167517" y="233522"/>
                  <a:pt x="5167517" y="299487"/>
                </a:cubicBezTo>
                <a:lnTo>
                  <a:pt x="5167517" y="1488473"/>
                </a:lnTo>
                <a:cubicBezTo>
                  <a:pt x="5167517" y="1554438"/>
                  <a:pt x="5114041" y="1607914"/>
                  <a:pt x="5048076" y="1607914"/>
                </a:cubicBezTo>
                <a:lnTo>
                  <a:pt x="119441" y="1607914"/>
                </a:lnTo>
                <a:cubicBezTo>
                  <a:pt x="53476" y="1607914"/>
                  <a:pt x="0" y="1554438"/>
                  <a:pt x="0" y="1488473"/>
                </a:cubicBezTo>
                <a:lnTo>
                  <a:pt x="0" y="299487"/>
                </a:lnTo>
                <a:cubicBezTo>
                  <a:pt x="0" y="233522"/>
                  <a:pt x="53476" y="180046"/>
                  <a:pt x="119441" y="180046"/>
                </a:cubicBezTo>
                <a:close/>
                <a:moveTo>
                  <a:pt x="4849088" y="0"/>
                </a:moveTo>
                <a:lnTo>
                  <a:pt x="4939088" y="180000"/>
                </a:lnTo>
                <a:lnTo>
                  <a:pt x="4759088" y="180000"/>
                </a:lnTo>
                <a:close/>
              </a:path>
            </a:pathLst>
          </a:custGeom>
          <a:solidFill>
            <a:srgbClr val="C9E7EF">
              <a:alpha val="50000"/>
            </a:srgbClr>
          </a:solidFill>
          <a:ln w="57150" cmpd="sng">
            <a:noFill/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5" name="AutoShape 7">
            <a:extLst>
              <a:ext uri="{FF2B5EF4-FFF2-40B4-BE49-F238E27FC236}">
                <a16:creationId xmlns:a16="http://schemas.microsoft.com/office/drawing/2014/main" id="{7B323111-26E8-4CBE-965B-494BD5643A3F}"/>
              </a:ext>
            </a:extLst>
          </p:cNvPr>
          <p:cNvSpPr/>
          <p:nvPr/>
        </p:nvSpPr>
        <p:spPr>
          <a:xfrm flipV="1">
            <a:off x="3127833" y="3824229"/>
            <a:ext cx="2218818" cy="0"/>
          </a:xfrm>
          <a:prstGeom prst="line">
            <a:avLst/>
          </a:prstGeom>
          <a:ln w="19050" cap="rnd">
            <a:solidFill>
              <a:schemeClr val="accent6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19CA7209-A7AC-4CA4-9A9C-64D69F056427}"/>
              </a:ext>
            </a:extLst>
          </p:cNvPr>
          <p:cNvSpPr txBox="1"/>
          <p:nvPr/>
        </p:nvSpPr>
        <p:spPr>
          <a:xfrm>
            <a:off x="3378083" y="3359425"/>
            <a:ext cx="1866643" cy="342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1400" spc="34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algn="ctr"/>
            <a:r>
              <a:rPr lang="ja-JP" altLang="en-US" sz="2400" dirty="0">
                <a:solidFill>
                  <a:schemeClr val="accent6">
                    <a:lumMod val="75000"/>
                  </a:schemeClr>
                </a:solidFill>
              </a:rPr>
              <a:t>最優秀賞　</a:t>
            </a:r>
            <a:r>
              <a:rPr lang="en-US" altLang="ja-JP" sz="18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ja-JP" altLang="en-US" sz="1800" dirty="0">
                <a:solidFill>
                  <a:schemeClr val="accent6">
                    <a:lumMod val="75000"/>
                  </a:schemeClr>
                </a:solidFill>
              </a:rPr>
              <a:t>点</a:t>
            </a: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04B9ADA7-30E6-4C38-A547-04F66D5A90A6}"/>
              </a:ext>
            </a:extLst>
          </p:cNvPr>
          <p:cNvSpPr txBox="1"/>
          <p:nvPr/>
        </p:nvSpPr>
        <p:spPr>
          <a:xfrm>
            <a:off x="3712814" y="3911550"/>
            <a:ext cx="1404000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1400" spc="34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dirty="0">
                <a:solidFill>
                  <a:schemeClr val="accent6">
                    <a:lumMod val="75000"/>
                  </a:schemeClr>
                </a:solidFill>
              </a:rPr>
              <a:t>表彰状＋副賞</a:t>
            </a:r>
            <a:endParaRPr lang="en-US" altLang="ja-JP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9" name="AutoShape 7">
            <a:extLst>
              <a:ext uri="{FF2B5EF4-FFF2-40B4-BE49-F238E27FC236}">
                <a16:creationId xmlns:a16="http://schemas.microsoft.com/office/drawing/2014/main" id="{03F4A616-EB6E-4BD9-9B94-06C40AF9BD26}"/>
              </a:ext>
            </a:extLst>
          </p:cNvPr>
          <p:cNvSpPr/>
          <p:nvPr/>
        </p:nvSpPr>
        <p:spPr>
          <a:xfrm flipV="1">
            <a:off x="5673395" y="3824229"/>
            <a:ext cx="2218818" cy="0"/>
          </a:xfrm>
          <a:prstGeom prst="line">
            <a:avLst/>
          </a:prstGeom>
          <a:ln w="19050" cap="rnd">
            <a:solidFill>
              <a:srgbClr val="22668D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43985F07-225D-4A57-BB77-7BB5CF931A8A}"/>
              </a:ext>
            </a:extLst>
          </p:cNvPr>
          <p:cNvSpPr txBox="1"/>
          <p:nvPr/>
        </p:nvSpPr>
        <p:spPr>
          <a:xfrm>
            <a:off x="5923645" y="3398545"/>
            <a:ext cx="1866643" cy="335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1400" spc="34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algn="ctr"/>
            <a:r>
              <a:rPr lang="ja-JP" altLang="en-US" sz="2000" dirty="0">
                <a:solidFill>
                  <a:srgbClr val="002847"/>
                </a:solidFill>
              </a:rPr>
              <a:t>優秀賞　</a:t>
            </a:r>
            <a:r>
              <a:rPr lang="en-US" altLang="ja-JP" sz="1600" dirty="0">
                <a:solidFill>
                  <a:srgbClr val="002847"/>
                </a:solidFill>
              </a:rPr>
              <a:t>2</a:t>
            </a:r>
            <a:r>
              <a:rPr lang="ja-JP" altLang="en-US" sz="1600" dirty="0">
                <a:solidFill>
                  <a:srgbClr val="002847"/>
                </a:solidFill>
              </a:rPr>
              <a:t>点程度</a:t>
            </a: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F3F0C1DA-5E41-4C46-864D-27E0B3A4DD5D}"/>
              </a:ext>
            </a:extLst>
          </p:cNvPr>
          <p:cNvSpPr txBox="1"/>
          <p:nvPr/>
        </p:nvSpPr>
        <p:spPr>
          <a:xfrm>
            <a:off x="3575356" y="2775156"/>
            <a:ext cx="1336208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1400" spc="34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ja-JP" altLang="en-US" sz="1200" b="1" dirty="0">
                <a:solidFill>
                  <a:schemeClr val="accent6">
                    <a:lumMod val="75000"/>
                  </a:schemeClr>
                </a:solidFill>
              </a:rPr>
              <a:t>キャッチフレーズ</a:t>
            </a:r>
            <a:endParaRPr lang="en-US" altLang="ja-JP" sz="12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100000"/>
              </a:lnSpc>
            </a:pPr>
            <a:r>
              <a:rPr lang="ja-JP" altLang="en-US" sz="1200" b="1" dirty="0">
                <a:solidFill>
                  <a:schemeClr val="accent6">
                    <a:lumMod val="75000"/>
                  </a:schemeClr>
                </a:solidFill>
              </a:rPr>
              <a:t>として使用！</a:t>
            </a:r>
          </a:p>
        </p:txBody>
      </p:sp>
      <p:cxnSp>
        <p:nvCxnSpPr>
          <p:cNvPr id="117" name="直線コネクタ 116">
            <a:extLst>
              <a:ext uri="{FF2B5EF4-FFF2-40B4-BE49-F238E27FC236}">
                <a16:creationId xmlns:a16="http://schemas.microsoft.com/office/drawing/2014/main" id="{49030B59-2BA3-4526-ABBA-C7706FD0DEF6}"/>
              </a:ext>
            </a:extLst>
          </p:cNvPr>
          <p:cNvCxnSpPr>
            <a:cxnSpLocks/>
          </p:cNvCxnSpPr>
          <p:nvPr/>
        </p:nvCxnSpPr>
        <p:spPr>
          <a:xfrm flipH="1" flipV="1">
            <a:off x="3480358" y="2913064"/>
            <a:ext cx="189996" cy="231424"/>
          </a:xfrm>
          <a:prstGeom prst="line">
            <a:avLst/>
          </a:prstGeom>
          <a:ln w="19050">
            <a:solidFill>
              <a:srgbClr val="EF84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コネクタ 117">
            <a:extLst>
              <a:ext uri="{FF2B5EF4-FFF2-40B4-BE49-F238E27FC236}">
                <a16:creationId xmlns:a16="http://schemas.microsoft.com/office/drawing/2014/main" id="{A65C836A-0E05-44B9-8C44-BC1C5EE0E41F}"/>
              </a:ext>
            </a:extLst>
          </p:cNvPr>
          <p:cNvCxnSpPr>
            <a:cxnSpLocks/>
          </p:cNvCxnSpPr>
          <p:nvPr/>
        </p:nvCxnSpPr>
        <p:spPr>
          <a:xfrm flipV="1">
            <a:off x="4784816" y="2913064"/>
            <a:ext cx="189996" cy="231424"/>
          </a:xfrm>
          <a:prstGeom prst="line">
            <a:avLst/>
          </a:prstGeom>
          <a:ln w="19050">
            <a:solidFill>
              <a:srgbClr val="EF84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コネクタ 118">
            <a:extLst>
              <a:ext uri="{FF2B5EF4-FFF2-40B4-BE49-F238E27FC236}">
                <a16:creationId xmlns:a16="http://schemas.microsoft.com/office/drawing/2014/main" id="{2A20CD66-18F0-4022-8F1A-EAC13B7A28EA}"/>
              </a:ext>
            </a:extLst>
          </p:cNvPr>
          <p:cNvCxnSpPr>
            <a:cxnSpLocks/>
          </p:cNvCxnSpPr>
          <p:nvPr/>
        </p:nvCxnSpPr>
        <p:spPr>
          <a:xfrm flipV="1">
            <a:off x="4869924" y="2913064"/>
            <a:ext cx="189996" cy="231424"/>
          </a:xfrm>
          <a:prstGeom prst="line">
            <a:avLst/>
          </a:prstGeom>
          <a:ln w="19050">
            <a:solidFill>
              <a:srgbClr val="EF84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コネクタ 119">
            <a:extLst>
              <a:ext uri="{FF2B5EF4-FFF2-40B4-BE49-F238E27FC236}">
                <a16:creationId xmlns:a16="http://schemas.microsoft.com/office/drawing/2014/main" id="{758D10C3-108A-463B-BDA2-4FD7AF64925E}"/>
              </a:ext>
            </a:extLst>
          </p:cNvPr>
          <p:cNvCxnSpPr>
            <a:cxnSpLocks/>
          </p:cNvCxnSpPr>
          <p:nvPr/>
        </p:nvCxnSpPr>
        <p:spPr>
          <a:xfrm flipH="1" flipV="1">
            <a:off x="3395479" y="2913064"/>
            <a:ext cx="189996" cy="231424"/>
          </a:xfrm>
          <a:prstGeom prst="line">
            <a:avLst/>
          </a:prstGeom>
          <a:ln w="19050">
            <a:solidFill>
              <a:srgbClr val="EF84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4B5ABD7-E69E-46BB-9F22-42A87F5049D7}"/>
              </a:ext>
            </a:extLst>
          </p:cNvPr>
          <p:cNvSpPr txBox="1"/>
          <p:nvPr/>
        </p:nvSpPr>
        <p:spPr>
          <a:xfrm>
            <a:off x="6248400" y="3911550"/>
            <a:ext cx="1260000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1400" spc="34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dirty="0">
                <a:solidFill>
                  <a:srgbClr val="002847"/>
                </a:solidFill>
              </a:rPr>
              <a:t>表彰状＋副賞</a:t>
            </a:r>
            <a:endParaRPr lang="en-US" altLang="ja-JP" dirty="0">
              <a:solidFill>
                <a:srgbClr val="0028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55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1CD2C6E-F9AC-C331-AD9A-BE5DBCDE9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7168AF06-3E14-C0F6-00FF-DDEC1D7E5911}"/>
              </a:ext>
            </a:extLst>
          </p:cNvPr>
          <p:cNvSpPr txBox="1"/>
          <p:nvPr/>
        </p:nvSpPr>
        <p:spPr>
          <a:xfrm>
            <a:off x="1752600" y="4740313"/>
            <a:ext cx="5562600" cy="212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defRPr sz="1200" b="1" spc="51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defTabSz="495281">
              <a:lnSpc>
                <a:spcPts val="2000"/>
              </a:lnSpc>
              <a:defRPr/>
            </a:pPr>
            <a:r>
              <a:rPr lang="en-US" altLang="ja-JP" sz="1100" b="0" u="sng" spc="51" dirty="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http://URL</a:t>
            </a:r>
            <a:endParaRPr lang="ja-JP" altLang="en-US" sz="1100" b="0" dirty="0"/>
          </a:p>
        </p:txBody>
      </p:sp>
      <p:sp>
        <p:nvSpPr>
          <p:cNvPr id="14" name="AutoShape 18">
            <a:extLst>
              <a:ext uri="{FF2B5EF4-FFF2-40B4-BE49-F238E27FC236}">
                <a16:creationId xmlns:a16="http://schemas.microsoft.com/office/drawing/2014/main" id="{DDD48F85-02AF-D7DD-D810-7C3513214E65}"/>
              </a:ext>
            </a:extLst>
          </p:cNvPr>
          <p:cNvSpPr/>
          <p:nvPr/>
        </p:nvSpPr>
        <p:spPr>
          <a:xfrm flipH="1">
            <a:off x="1185027" y="838201"/>
            <a:ext cx="0" cy="5791199"/>
          </a:xfrm>
          <a:prstGeom prst="line">
            <a:avLst/>
          </a:prstGeom>
          <a:ln w="38100" cap="flat">
            <a:solidFill>
              <a:srgbClr val="002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7304236A-2098-8CF5-51FE-1EF6AB8DF1AC}"/>
              </a:ext>
            </a:extLst>
          </p:cNvPr>
          <p:cNvSpPr txBox="1"/>
          <p:nvPr/>
        </p:nvSpPr>
        <p:spPr>
          <a:xfrm>
            <a:off x="228352" y="800101"/>
            <a:ext cx="97764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just" defTabSz="609539">
              <a:lnSpc>
                <a:spcPts val="16419"/>
              </a:lnSpc>
              <a:defRPr sz="7200" spc="179">
                <a:solidFill>
                  <a:srgbClr val="FFFFFF"/>
                </a:solidFill>
                <a:latin typeface="Futura Ultra-Bold"/>
              </a:defRPr>
            </a:lvl1pPr>
            <a:lvl2pPr marL="304770" defTabSz="609539">
              <a:defRPr sz="1200"/>
            </a:lvl2pPr>
            <a:lvl3pPr marL="609539" defTabSz="609539">
              <a:defRPr sz="1200"/>
            </a:lvl3pPr>
            <a:lvl4pPr marL="914309" defTabSz="609539">
              <a:defRPr sz="1200"/>
            </a:lvl4pPr>
            <a:lvl5pPr marL="1219078" defTabSz="609539">
              <a:defRPr sz="1200"/>
            </a:lvl5pPr>
            <a:lvl6pPr marL="1523848" defTabSz="609539">
              <a:defRPr sz="1200"/>
            </a:lvl6pPr>
            <a:lvl7pPr marL="1828617" defTabSz="609539">
              <a:defRPr sz="1200"/>
            </a:lvl7pPr>
            <a:lvl8pPr marL="2133387" defTabSz="609539">
              <a:defRPr sz="1200"/>
            </a:lvl8pPr>
            <a:lvl9pPr marL="2438156" defTabSz="609539">
              <a:defRPr sz="1200"/>
            </a:lvl9pPr>
          </a:lstStyle>
          <a:p>
            <a:pPr algn="l" defTabSz="495281">
              <a:lnSpc>
                <a:spcPct val="100000"/>
              </a:lnSpc>
            </a:pPr>
            <a:r>
              <a:rPr lang="en-US" sz="3200" spc="146" dirty="0">
                <a:solidFill>
                  <a:srgbClr val="002847"/>
                </a:solidFill>
                <a:latin typeface="Arial Black" panose="020B0A04020102020204" pitchFamily="34" charset="0"/>
                <a:ea typeface="UD デジタル 教科書体 N-R" panose="02020400000000000000" pitchFamily="17" charset="-128"/>
              </a:rPr>
              <a:t>0</a:t>
            </a:r>
            <a:r>
              <a:rPr lang="en-US" altLang="ja-JP" sz="3200" spc="146" dirty="0">
                <a:solidFill>
                  <a:srgbClr val="002847"/>
                </a:solidFill>
                <a:latin typeface="Arial Black" panose="020B0A04020102020204" pitchFamily="34" charset="0"/>
                <a:ea typeface="UD デジタル 教科書体 N-R" panose="02020400000000000000" pitchFamily="17" charset="-128"/>
              </a:rPr>
              <a:t>9</a:t>
            </a:r>
            <a:endParaRPr lang="en-US" sz="3200" spc="146" dirty="0">
              <a:solidFill>
                <a:srgbClr val="002847"/>
              </a:solidFill>
              <a:latin typeface="Arial Black" panose="020B0A04020102020204" pitchFamily="34" charset="0"/>
              <a:ea typeface="UD デジタル 教科書体 N-R" panose="02020400000000000000" pitchFamily="17" charset="-128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32A82A7D-9CA5-CC16-A2E7-B9A76D992A77}"/>
              </a:ext>
            </a:extLst>
          </p:cNvPr>
          <p:cNvSpPr txBox="1"/>
          <p:nvPr/>
        </p:nvSpPr>
        <p:spPr>
          <a:xfrm>
            <a:off x="228352" y="1241519"/>
            <a:ext cx="935704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20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1400" dirty="0"/>
              <a:t>応募方法</a:t>
            </a:r>
            <a:endParaRPr lang="en-US" sz="1400" dirty="0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BC0C04A1-6D4E-43F3-B93F-38F313EC1A6D}"/>
              </a:ext>
            </a:extLst>
          </p:cNvPr>
          <p:cNvSpPr/>
          <p:nvPr/>
        </p:nvSpPr>
        <p:spPr>
          <a:xfrm>
            <a:off x="5867400" y="106558"/>
            <a:ext cx="933312" cy="39570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046E221-9093-4B9D-80A9-1E56456750CB}"/>
              </a:ext>
            </a:extLst>
          </p:cNvPr>
          <p:cNvSpPr txBox="1"/>
          <p:nvPr/>
        </p:nvSpPr>
        <p:spPr>
          <a:xfrm>
            <a:off x="5944426" y="160517"/>
            <a:ext cx="787076" cy="30455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kumimoji="1" sz="700">
                <a:solidFill>
                  <a:srgbClr val="003356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371498"/>
            <a:r>
              <a:rPr lang="ja-JP" altLang="en-US" sz="1200" dirty="0">
                <a:solidFill>
                  <a:srgbClr val="002847"/>
                </a:solidFill>
              </a:rPr>
              <a:t>はじめに</a:t>
            </a: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C2A8EB80-DF01-4A3A-9B3A-63CA8EBC1AD7}"/>
              </a:ext>
            </a:extLst>
          </p:cNvPr>
          <p:cNvSpPr/>
          <p:nvPr/>
        </p:nvSpPr>
        <p:spPr>
          <a:xfrm>
            <a:off x="6858000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A26E69CE-89BF-46BA-9A2D-5B6C0CE234C0}"/>
              </a:ext>
            </a:extLst>
          </p:cNvPr>
          <p:cNvSpPr/>
          <p:nvPr/>
        </p:nvSpPr>
        <p:spPr>
          <a:xfrm>
            <a:off x="7848600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847"/>
            </a:solidFill>
          </a:ln>
        </p:spPr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8A43284E-3086-4F84-8342-987106B0A955}"/>
              </a:ext>
            </a:extLst>
          </p:cNvPr>
          <p:cNvSpPr/>
          <p:nvPr/>
        </p:nvSpPr>
        <p:spPr>
          <a:xfrm>
            <a:off x="8836025" y="106522"/>
            <a:ext cx="933312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rgbClr val="002847"/>
          </a:solidFill>
        </p:spPr>
        <p:txBody>
          <a:bodyPr/>
          <a:lstStyle/>
          <a:p>
            <a:endParaRPr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8E222D8-2217-4C99-BC59-98268AEA6F77}"/>
              </a:ext>
            </a:extLst>
          </p:cNvPr>
          <p:cNvSpPr txBox="1"/>
          <p:nvPr/>
        </p:nvSpPr>
        <p:spPr>
          <a:xfrm>
            <a:off x="6914294" y="106522"/>
            <a:ext cx="805974" cy="41254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defTabSz="371498">
              <a:defRPr kumimoji="1" sz="1200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募集情報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14E1B6F-7A97-4404-A657-0E85ACD8065F}"/>
              </a:ext>
            </a:extLst>
          </p:cNvPr>
          <p:cNvSpPr txBox="1"/>
          <p:nvPr/>
        </p:nvSpPr>
        <p:spPr>
          <a:xfrm>
            <a:off x="7915976" y="89878"/>
            <a:ext cx="823384" cy="4458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defTabSz="371498">
              <a:defRPr kumimoji="1" sz="1200">
                <a:solidFill>
                  <a:srgbClr val="F5F7F8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>
                <a:solidFill>
                  <a:srgbClr val="002847"/>
                </a:solidFill>
              </a:rPr>
              <a:t>選定方法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EA80C51-5391-4F78-8F74-710842DD0399}"/>
              </a:ext>
            </a:extLst>
          </p:cNvPr>
          <p:cNvSpPr txBox="1"/>
          <p:nvPr/>
        </p:nvSpPr>
        <p:spPr>
          <a:xfrm>
            <a:off x="8906576" y="89878"/>
            <a:ext cx="798560" cy="4458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defTabSz="371498">
              <a:defRPr kumimoji="1" sz="1200">
                <a:solidFill>
                  <a:srgbClr val="F5F7F8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応募方法</a:t>
            </a: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4E00A67C-B34F-48F4-9AFD-19F55F256FB6}"/>
              </a:ext>
            </a:extLst>
          </p:cNvPr>
          <p:cNvCxnSpPr>
            <a:cxnSpLocks/>
          </p:cNvCxnSpPr>
          <p:nvPr/>
        </p:nvCxnSpPr>
        <p:spPr>
          <a:xfrm>
            <a:off x="5867400" y="505795"/>
            <a:ext cx="3924000" cy="0"/>
          </a:xfrm>
          <a:prstGeom prst="line">
            <a:avLst/>
          </a:prstGeom>
          <a:ln w="34925">
            <a:solidFill>
              <a:srgbClr val="002847"/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09B2EE0-9F79-4084-9701-3619561AFF91}"/>
              </a:ext>
            </a:extLst>
          </p:cNvPr>
          <p:cNvSpPr txBox="1"/>
          <p:nvPr/>
        </p:nvSpPr>
        <p:spPr>
          <a:xfrm>
            <a:off x="697542" y="960308"/>
            <a:ext cx="7846662" cy="335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defTabSz="495281">
              <a:lnSpc>
                <a:spcPts val="3123"/>
              </a:lnSpc>
              <a:defRPr sz="1400" spc="34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r>
              <a:rPr lang="en-US" altLang="ja-JP" sz="1800" b="1" dirty="0">
                <a:solidFill>
                  <a:srgbClr val="002847"/>
                </a:solidFill>
              </a:rPr>
              <a:t>WEB</a:t>
            </a:r>
            <a:r>
              <a:rPr lang="ja-JP" altLang="en-US" sz="1800" b="1" dirty="0">
                <a:solidFill>
                  <a:srgbClr val="002847"/>
                </a:solidFill>
              </a:rPr>
              <a:t>で公開している応募フォームより応募ください。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2562D45-D733-4484-8A45-9453A9968094}"/>
              </a:ext>
            </a:extLst>
          </p:cNvPr>
          <p:cNvSpPr txBox="1"/>
          <p:nvPr/>
        </p:nvSpPr>
        <p:spPr>
          <a:xfrm>
            <a:off x="4267200" y="2669837"/>
            <a:ext cx="3953576" cy="646332"/>
          </a:xfrm>
          <a:prstGeom prst="roundRect">
            <a:avLst/>
          </a:prstGeom>
          <a:ln>
            <a:solidFill>
              <a:srgbClr val="002847">
                <a:alpha val="97000"/>
              </a:srgbClr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defTabSz="495281">
              <a:lnSpc>
                <a:spcPts val="3123"/>
              </a:lnSpc>
              <a:defRPr sz="1400" spc="34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algn="l"/>
            <a:endParaRPr lang="ja-JP" altLang="en-US" dirty="0">
              <a:solidFill>
                <a:srgbClr val="002847"/>
              </a:solidFill>
            </a:endParaRPr>
          </a:p>
        </p:txBody>
      </p:sp>
      <p:pic>
        <p:nvPicPr>
          <p:cNvPr id="30" name="図 29" descr="アイコン&#10;&#10;自動的に生成された説明">
            <a:extLst>
              <a:ext uri="{FF2B5EF4-FFF2-40B4-BE49-F238E27FC236}">
                <a16:creationId xmlns:a16="http://schemas.microsoft.com/office/drawing/2014/main" id="{A72EA26A-FC1D-47A3-BE5A-BAD1084B8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36" y="2774063"/>
            <a:ext cx="381000" cy="380999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3192387-441A-4B4C-96FC-1E30580C7190}"/>
              </a:ext>
            </a:extLst>
          </p:cNvPr>
          <p:cNvSpPr txBox="1"/>
          <p:nvPr/>
        </p:nvSpPr>
        <p:spPr>
          <a:xfrm>
            <a:off x="3776370" y="2800807"/>
            <a:ext cx="542689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2000" b="1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algn="ctr"/>
            <a:r>
              <a:rPr lang="ja-JP" altLang="en-US" sz="1600" dirty="0"/>
              <a:t>新大阪　　キャッチフレーズ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FD40686-ECEB-44FA-8CA5-048551B89C5D}"/>
              </a:ext>
            </a:extLst>
          </p:cNvPr>
          <p:cNvSpPr txBox="1"/>
          <p:nvPr/>
        </p:nvSpPr>
        <p:spPr>
          <a:xfrm>
            <a:off x="7796276" y="3323965"/>
            <a:ext cx="1199639" cy="335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2000" b="1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r>
              <a:rPr lang="ja-JP" altLang="en-US" sz="1800" b="0" dirty="0"/>
              <a:t>で検索！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88F815B-F06F-4708-B291-50A0D63CDC12}"/>
              </a:ext>
            </a:extLst>
          </p:cNvPr>
          <p:cNvSpPr txBox="1"/>
          <p:nvPr/>
        </p:nvSpPr>
        <p:spPr>
          <a:xfrm>
            <a:off x="1447800" y="4253998"/>
            <a:ext cx="3229105" cy="331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2000" b="1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r>
              <a:rPr lang="ja-JP" altLang="en-US" sz="1400" b="0" dirty="0"/>
              <a:t>大阪府行政オンラインシステム</a:t>
            </a:r>
          </a:p>
        </p:txBody>
      </p:sp>
      <p:sp>
        <p:nvSpPr>
          <p:cNvPr id="28" name="Freeform 19">
            <a:extLst>
              <a:ext uri="{FF2B5EF4-FFF2-40B4-BE49-F238E27FC236}">
                <a16:creationId xmlns:a16="http://schemas.microsoft.com/office/drawing/2014/main" id="{D2B8D6DB-D56F-4CBD-9587-F838E20F73CB}"/>
              </a:ext>
            </a:extLst>
          </p:cNvPr>
          <p:cNvSpPr/>
          <p:nvPr/>
        </p:nvSpPr>
        <p:spPr>
          <a:xfrm>
            <a:off x="6172200" y="4014389"/>
            <a:ext cx="2842751" cy="2584319"/>
          </a:xfrm>
          <a:custGeom>
            <a:avLst/>
            <a:gdLst/>
            <a:ahLst/>
            <a:cxnLst/>
            <a:rect l="l" t="t" r="r" b="b"/>
            <a:pathLst>
              <a:path w="4526280" h="4114800">
                <a:moveTo>
                  <a:pt x="0" y="0"/>
                </a:moveTo>
                <a:lnTo>
                  <a:pt x="4526280" y="0"/>
                </a:lnTo>
                <a:lnTo>
                  <a:pt x="45262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008D6C9-289E-41BC-9157-60E24792E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38" y="2209342"/>
            <a:ext cx="17430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89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8D1190F-52DE-D95A-4BF3-2B82055C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4" y="6614583"/>
            <a:ext cx="1155700" cy="2434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テキスト ボックス 25">
            <a:extLst>
              <a:ext uri="{FF2B5EF4-FFF2-40B4-BE49-F238E27FC236}">
                <a16:creationId xmlns:a16="http://schemas.microsoft.com/office/drawing/2014/main" id="{44DE02E0-89E3-B8E5-88A1-FB211B3250E6}"/>
              </a:ext>
            </a:extLst>
          </p:cNvPr>
          <p:cNvSpPr txBox="1"/>
          <p:nvPr/>
        </p:nvSpPr>
        <p:spPr>
          <a:xfrm>
            <a:off x="84666" y="2470666"/>
            <a:ext cx="4792134" cy="934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defRPr sz="1200" b="1" spc="51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 marL="457200" defTabSz="457200">
              <a:defRPr sz="1800"/>
            </a:lvl2pPr>
            <a:lvl3pPr marL="914400" defTabSz="457200">
              <a:defRPr sz="1800"/>
            </a:lvl3pPr>
            <a:lvl4pPr marL="1371600" defTabSz="457200">
              <a:defRPr sz="1800"/>
            </a:lvl4pPr>
            <a:lvl5pPr marL="1828800" defTabSz="457200">
              <a:defRPr sz="1800"/>
            </a:lvl5pPr>
            <a:lvl6pPr marL="2286000" defTabSz="457200">
              <a:defRPr sz="1800"/>
            </a:lvl6pPr>
            <a:lvl7pPr marL="2743200" defTabSz="457200">
              <a:defRPr sz="1800"/>
            </a:lvl7pPr>
            <a:lvl8pPr marL="3200400" defTabSz="457200">
              <a:defRPr sz="1800"/>
            </a:lvl8pPr>
            <a:lvl9pPr marL="3657600" defTabSz="457200">
              <a:defRPr sz="1800"/>
            </a:lvl9pPr>
          </a:lstStyle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ja-JP" altLang="en-US" sz="1100" b="0" dirty="0"/>
              <a:t>応募作品に係る個人情報については、応募者の個人情報は適切に管理し、応募内容の確認、作品の審査、発表、受賞者への通知、表彰等、本公募に関すること以外の目的で使用することはありません。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ja-JP" altLang="en-US" sz="1100" b="0" dirty="0"/>
              <a:t>個人情報の紛失や漏洩等に関する適切な予防措置を講じます。万一の問題発生時には速やかな是正対策を実施します。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0EC863-5026-63EC-1264-D3049558EDFB}"/>
              </a:ext>
            </a:extLst>
          </p:cNvPr>
          <p:cNvSpPr txBox="1"/>
          <p:nvPr/>
        </p:nvSpPr>
        <p:spPr>
          <a:xfrm>
            <a:off x="5156206" y="3275723"/>
            <a:ext cx="4597394" cy="3434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228600" indent="-228600" defTabSz="495281">
              <a:buFont typeface="+mj-ea"/>
              <a:buAutoNum type="circleNumDbPlain"/>
              <a:defRPr sz="1200" b="0" spc="51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 marL="457200" defTabSz="457200">
              <a:defRPr sz="1800"/>
            </a:lvl2pPr>
            <a:lvl3pPr marL="914400" defTabSz="457200">
              <a:defRPr sz="1800"/>
            </a:lvl3pPr>
            <a:lvl4pPr marL="1371600" defTabSz="457200">
              <a:defRPr sz="1800"/>
            </a:lvl4pPr>
            <a:lvl5pPr marL="1828800" defTabSz="457200">
              <a:defRPr sz="1800"/>
            </a:lvl5pPr>
            <a:lvl6pPr marL="2286000" defTabSz="457200">
              <a:defRPr sz="1800"/>
            </a:lvl6pPr>
            <a:lvl7pPr marL="2743200" defTabSz="457200">
              <a:defRPr sz="1800"/>
            </a:lvl7pPr>
            <a:lvl8pPr marL="3200400" defTabSz="457200">
              <a:defRPr sz="1800"/>
            </a:lvl8pPr>
            <a:lvl9pPr marL="3657600" defTabSz="457200">
              <a:defRPr sz="1800"/>
            </a:lvl9pPr>
          </a:lstStyle>
          <a:p>
            <a:pPr>
              <a:lnSpc>
                <a:spcPts val="1500"/>
              </a:lnSpc>
              <a:buFont typeface="+mj-ea"/>
              <a:buAutoNum type="circleNumDbPlain" startAt="12"/>
            </a:pPr>
            <a:endParaRPr lang="en-US" altLang="ja-JP" sz="1100" dirty="0"/>
          </a:p>
          <a:p>
            <a:pPr>
              <a:lnSpc>
                <a:spcPts val="1500"/>
              </a:lnSpc>
              <a:buFont typeface="+mj-ea"/>
              <a:buAutoNum type="circleNumDbPlain" startAt="12"/>
            </a:pPr>
            <a:r>
              <a:rPr lang="ja-JP" altLang="en-US" sz="1100" dirty="0"/>
              <a:t>募集要項に記載された事項については、事務局の判断により、今後、変更または追加することがあります。</a:t>
            </a:r>
          </a:p>
          <a:p>
            <a:pPr>
              <a:lnSpc>
                <a:spcPts val="1500"/>
              </a:lnSpc>
              <a:buFont typeface="+mj-ea"/>
              <a:buAutoNum type="circleNumDbPlain" startAt="12"/>
            </a:pPr>
            <a:r>
              <a:rPr lang="ja-JP" altLang="en-US" sz="1100" dirty="0"/>
              <a:t>作品について、第三者から権利侵害などの損害賠償を提起された場合、応募者自らの責任と費用で解決してください。事務局は一切の責任を負いかねます。なお、作品に関して、事務局が損害を被った場合は、損害を賠償していただく場合があります。</a:t>
            </a:r>
          </a:p>
          <a:p>
            <a:pPr>
              <a:lnSpc>
                <a:spcPts val="1500"/>
              </a:lnSpc>
              <a:buFont typeface="+mj-ea"/>
              <a:buAutoNum type="circleNumDbPlain" startAt="12"/>
            </a:pPr>
            <a:r>
              <a:rPr lang="ja-JP" altLang="en-US" sz="1100" dirty="0"/>
              <a:t>応募作品は提出後に修正することはできません。また、返却もできません。</a:t>
            </a:r>
          </a:p>
          <a:p>
            <a:pPr>
              <a:lnSpc>
                <a:spcPts val="1500"/>
              </a:lnSpc>
              <a:buFont typeface="+mj-ea"/>
              <a:buAutoNum type="circleNumDbPlain" startAt="12"/>
            </a:pPr>
            <a:r>
              <a:rPr lang="ja-JP" altLang="en-US" sz="1100" dirty="0"/>
              <a:t>応募作品の元データや写しは、応募後も受賞作品の発表まで保存しておいてください。</a:t>
            </a:r>
          </a:p>
          <a:p>
            <a:pPr>
              <a:lnSpc>
                <a:spcPts val="1500"/>
              </a:lnSpc>
              <a:buFont typeface="+mj-ea"/>
              <a:buAutoNum type="circleNumDbPlain" startAt="12"/>
            </a:pPr>
            <a:r>
              <a:rPr lang="ja-JP" altLang="en-US" sz="1100" dirty="0"/>
              <a:t>受賞作品の著作権（著作権法第 </a:t>
            </a:r>
            <a:r>
              <a:rPr lang="en-US" altLang="ja-JP" sz="1100" dirty="0"/>
              <a:t>27 </a:t>
            </a:r>
            <a:r>
              <a:rPr lang="ja-JP" altLang="en-US" sz="1100" dirty="0"/>
              <a:t>条及び第 </a:t>
            </a:r>
            <a:r>
              <a:rPr lang="en-US" altLang="ja-JP" sz="1100" dirty="0"/>
              <a:t>28 </a:t>
            </a:r>
            <a:r>
              <a:rPr lang="ja-JP" altLang="en-US" sz="1100" dirty="0"/>
              <a:t>条の権利を含みます）、商標権（商標出願をする権利を含みます）、商品化権、使用権、その他の知的財産権及びそれらの出願をする権利、所有権等に関するすべての権利は事務局に帰属するものとし、受賞者は当該作品に関し著作者人格権を行使しないものとし、商標登録、商品化に関する対価は無償とします。なお、受賞作品に関する権利については、受賞者から、別途確認書をご提出いただく場合があります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268B32F-B775-AD2A-6960-85DE595518EB}"/>
              </a:ext>
            </a:extLst>
          </p:cNvPr>
          <p:cNvSpPr txBox="1"/>
          <p:nvPr/>
        </p:nvSpPr>
        <p:spPr>
          <a:xfrm>
            <a:off x="5290051" y="1251845"/>
            <a:ext cx="4443708" cy="2100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228600" indent="-228600" defTabSz="495281">
              <a:buFont typeface="+mj-ea"/>
              <a:buAutoNum type="circleNumDbPlain"/>
              <a:defRPr sz="1200" b="0" spc="51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 marL="457200" defTabSz="457200">
              <a:defRPr sz="1800"/>
            </a:lvl2pPr>
            <a:lvl3pPr marL="914400" defTabSz="457200">
              <a:defRPr sz="1800"/>
            </a:lvl3pPr>
            <a:lvl4pPr marL="1371600" defTabSz="457200">
              <a:defRPr sz="1800"/>
            </a:lvl4pPr>
            <a:lvl5pPr marL="1828800" defTabSz="457200">
              <a:defRPr sz="1800"/>
            </a:lvl5pPr>
            <a:lvl6pPr marL="2286000" defTabSz="457200">
              <a:defRPr sz="1800"/>
            </a:lvl6pPr>
            <a:lvl7pPr marL="2743200" defTabSz="457200">
              <a:defRPr sz="1800"/>
            </a:lvl7pPr>
            <a:lvl8pPr marL="3200400" defTabSz="457200">
              <a:defRPr sz="1800"/>
            </a:lvl8pPr>
            <a:lvl9pPr marL="3657600" defTabSz="457200">
              <a:defRPr sz="1800"/>
            </a:lvl9pPr>
          </a:lstStyle>
          <a:p>
            <a:pPr marL="0" indent="0">
              <a:buNone/>
            </a:pPr>
            <a:r>
              <a:rPr lang="ja-JP" altLang="en-US" sz="1050" dirty="0"/>
              <a:t>　・公序良俗に反する作品</a:t>
            </a:r>
          </a:p>
          <a:p>
            <a:pPr marL="0" indent="0">
              <a:buNone/>
            </a:pPr>
            <a:r>
              <a:rPr lang="ja-JP" altLang="en-US" sz="1050" dirty="0"/>
              <a:t>　・政党その他の政治団体、宗教に関連する作品</a:t>
            </a:r>
          </a:p>
          <a:p>
            <a:pPr marL="0" indent="0">
              <a:buNone/>
            </a:pPr>
            <a:r>
              <a:rPr lang="ja-JP" altLang="en-US" sz="1050" dirty="0"/>
              <a:t>　・特定の企業の営利活動を目的とする作品</a:t>
            </a:r>
          </a:p>
          <a:p>
            <a:pPr marL="0" indent="0">
              <a:buNone/>
            </a:pPr>
            <a:r>
              <a:rPr lang="ja-JP" altLang="en-US" sz="1050" dirty="0"/>
              <a:t>　・特定の個人又は団体の名誉を傷つけるおそれがある作品</a:t>
            </a:r>
          </a:p>
          <a:p>
            <a:pPr marL="0" indent="0">
              <a:buNone/>
            </a:pPr>
            <a:r>
              <a:rPr lang="ja-JP" altLang="en-US" sz="1050" dirty="0"/>
              <a:t>　・特定の人物をモチーフとする作品</a:t>
            </a:r>
          </a:p>
          <a:p>
            <a:pPr marL="0" indent="0">
              <a:buNone/>
            </a:pPr>
            <a:r>
              <a:rPr lang="ja-JP" altLang="en-US" sz="1050" dirty="0"/>
              <a:t>　・応募内容に虚偽の記載があった場合</a:t>
            </a:r>
          </a:p>
          <a:p>
            <a:pPr marL="0" indent="0">
              <a:buNone/>
            </a:pPr>
            <a:r>
              <a:rPr lang="ja-JP" altLang="en-US" sz="1050" dirty="0"/>
              <a:t>　・応募者の連絡先の記載がない場合や、応募者と連絡が取れない場合</a:t>
            </a:r>
          </a:p>
          <a:p>
            <a:pPr marL="0" indent="0">
              <a:buNone/>
            </a:pPr>
            <a:r>
              <a:rPr lang="ja-JP" altLang="en-US" sz="1050" dirty="0"/>
              <a:t>　・受賞作品が既発表のものと同一もしくは類似の場合</a:t>
            </a:r>
          </a:p>
          <a:p>
            <a:pPr marL="0" indent="0">
              <a:buNone/>
            </a:pPr>
            <a:r>
              <a:rPr lang="ja-JP" altLang="en-US" sz="1050" dirty="0"/>
              <a:t>　・第三者の知的財産権その他の権利を侵害するおそれがある場合</a:t>
            </a:r>
          </a:p>
          <a:p>
            <a:pPr marL="0" indent="0">
              <a:buNone/>
            </a:pPr>
            <a:r>
              <a:rPr lang="ja-JP" altLang="en-US" sz="1050" dirty="0"/>
              <a:t>　・反社会的勢力等からの応募であると判明した場合</a:t>
            </a:r>
          </a:p>
          <a:p>
            <a:pPr marL="0" indent="0">
              <a:buNone/>
            </a:pPr>
            <a:r>
              <a:rPr lang="ja-JP" altLang="en-US" sz="1050" dirty="0"/>
              <a:t>　・本募集要項に違反した応募がされた場合</a:t>
            </a:r>
          </a:p>
          <a:p>
            <a:pPr marL="177800" indent="-177800">
              <a:buNone/>
            </a:pPr>
            <a:r>
              <a:rPr lang="ja-JP" altLang="en-US" sz="1050" dirty="0"/>
              <a:t>　・その他、応募作品を使用するにあたり疑義が生じた場合は、事務局と応募者で協議のうえ決定するものとします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517FBF3-4D42-1BD3-361C-D50DBD515F53}"/>
              </a:ext>
            </a:extLst>
          </p:cNvPr>
          <p:cNvSpPr txBox="1"/>
          <p:nvPr/>
        </p:nvSpPr>
        <p:spPr>
          <a:xfrm>
            <a:off x="50800" y="2209800"/>
            <a:ext cx="2743449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20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1200" b="1" dirty="0"/>
              <a:t>●個人情報の取扱いについて</a:t>
            </a:r>
            <a:endParaRPr lang="en-US" altLang="ja-JP" sz="1200" b="1" dirty="0"/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9B5B08AB-8261-7C75-40F5-CD2F5DE0C650}"/>
              </a:ext>
            </a:extLst>
          </p:cNvPr>
          <p:cNvSpPr txBox="1"/>
          <p:nvPr/>
        </p:nvSpPr>
        <p:spPr>
          <a:xfrm>
            <a:off x="76200" y="3487751"/>
            <a:ext cx="2057648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20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1200" b="1" dirty="0"/>
              <a:t>●応募等に関する注意事項</a:t>
            </a:r>
            <a:endParaRPr lang="en-US" altLang="ja-JP" sz="1200" b="1" dirty="0"/>
          </a:p>
        </p:txBody>
      </p:sp>
      <p:sp>
        <p:nvSpPr>
          <p:cNvPr id="11" name="テキスト ボックス 25">
            <a:extLst>
              <a:ext uri="{FF2B5EF4-FFF2-40B4-BE49-F238E27FC236}">
                <a16:creationId xmlns:a16="http://schemas.microsoft.com/office/drawing/2014/main" id="{53E5D7DA-57A9-4312-818B-721CC4F34FAF}"/>
              </a:ext>
            </a:extLst>
          </p:cNvPr>
          <p:cNvSpPr txBox="1"/>
          <p:nvPr/>
        </p:nvSpPr>
        <p:spPr>
          <a:xfrm>
            <a:off x="76200" y="840358"/>
            <a:ext cx="4779432" cy="1318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defRPr sz="1200" b="1" spc="51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ja-JP" altLang="en-US" sz="1100" b="0" dirty="0"/>
              <a:t>受賞されなかった方への通知は行いませんので、予めご了承ください。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ja-JP" altLang="en-US" sz="1100" b="0" dirty="0"/>
              <a:t>選考過程や選考結果、選考理由についてのお問合せには対応できませんので、予めご了承ください。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ja-JP" altLang="en-US" sz="1100" b="0" dirty="0"/>
              <a:t>未成年者が受賞者の場合は、著作権に係る事務局への帰属了承も含め、各種手続きを保護者の方と行わせていただきます。</a:t>
            </a:r>
            <a:endParaRPr lang="en-US" altLang="ja-JP" sz="1100" b="0" dirty="0"/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ja-JP" altLang="en-US" sz="1100" b="0" dirty="0"/>
              <a:t>各受賞者は氏名（ペンネーム可）や年齢、住所（市町村名まで）等を公表させていただく可能性がありますが、公表内容は事前に確認いたします。</a:t>
            </a:r>
            <a:endParaRPr lang="en-US" altLang="ja-JP" sz="1100" b="0" dirty="0"/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C03D6A9A-C0DF-4257-B420-1E33247C0C46}"/>
              </a:ext>
            </a:extLst>
          </p:cNvPr>
          <p:cNvSpPr/>
          <p:nvPr/>
        </p:nvSpPr>
        <p:spPr>
          <a:xfrm>
            <a:off x="8161020" y="41924"/>
            <a:ext cx="1600200" cy="395967"/>
          </a:xfrm>
          <a:custGeom>
            <a:avLst/>
            <a:gdLst/>
            <a:ahLst/>
            <a:cxnLst/>
            <a:rect l="l" t="t" r="r" b="b"/>
            <a:pathLst>
              <a:path w="1766084" h="1083733">
                <a:moveTo>
                  <a:pt x="51724" y="0"/>
                </a:moveTo>
                <a:lnTo>
                  <a:pt x="1714360" y="0"/>
                </a:lnTo>
                <a:cubicBezTo>
                  <a:pt x="1728078" y="0"/>
                  <a:pt x="1741234" y="5449"/>
                  <a:pt x="1750934" y="15150"/>
                </a:cubicBezTo>
                <a:cubicBezTo>
                  <a:pt x="1760634" y="24850"/>
                  <a:pt x="1766084" y="38006"/>
                  <a:pt x="1766084" y="51724"/>
                </a:cubicBezTo>
                <a:lnTo>
                  <a:pt x="1766084" y="1032010"/>
                </a:lnTo>
                <a:cubicBezTo>
                  <a:pt x="1766084" y="1045728"/>
                  <a:pt x="1760634" y="1058884"/>
                  <a:pt x="1750934" y="1068584"/>
                </a:cubicBezTo>
                <a:cubicBezTo>
                  <a:pt x="1741234" y="1078284"/>
                  <a:pt x="1728078" y="1083733"/>
                  <a:pt x="1714360" y="1083733"/>
                </a:cubicBezTo>
                <a:lnTo>
                  <a:pt x="51724" y="1083733"/>
                </a:lnTo>
                <a:cubicBezTo>
                  <a:pt x="38006" y="1083733"/>
                  <a:pt x="24850" y="1078284"/>
                  <a:pt x="15150" y="1068584"/>
                </a:cubicBezTo>
                <a:cubicBezTo>
                  <a:pt x="5449" y="1058884"/>
                  <a:pt x="0" y="1045728"/>
                  <a:pt x="0" y="1032010"/>
                </a:cubicBezTo>
                <a:lnTo>
                  <a:pt x="0" y="51724"/>
                </a:lnTo>
                <a:cubicBezTo>
                  <a:pt x="0" y="38006"/>
                  <a:pt x="5449" y="24850"/>
                  <a:pt x="15150" y="15150"/>
                </a:cubicBezTo>
                <a:cubicBezTo>
                  <a:pt x="24850" y="5449"/>
                  <a:pt x="38006" y="0"/>
                  <a:pt x="51724" y="0"/>
                </a:cubicBezTo>
                <a:close/>
              </a:path>
            </a:pathLst>
          </a:custGeom>
          <a:solidFill>
            <a:srgbClr val="002847"/>
          </a:solidFill>
        </p:spPr>
        <p:txBody>
          <a:bodyPr/>
          <a:lstStyle/>
          <a:p>
            <a:endParaRPr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C272FDD-F9D6-4B6A-B824-E79AA8882174}"/>
              </a:ext>
            </a:extLst>
          </p:cNvPr>
          <p:cNvSpPr txBox="1"/>
          <p:nvPr/>
        </p:nvSpPr>
        <p:spPr>
          <a:xfrm>
            <a:off x="8276539" y="16990"/>
            <a:ext cx="1369162" cy="44583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defTabSz="371498">
              <a:defRPr kumimoji="1" sz="1200">
                <a:solidFill>
                  <a:srgbClr val="F5F7F8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ja-JP" altLang="en-US" dirty="0"/>
              <a:t>注意事項等</a:t>
            </a: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C2A1C5A2-A27E-46DA-A690-6DF2CD897578}"/>
              </a:ext>
            </a:extLst>
          </p:cNvPr>
          <p:cNvSpPr/>
          <p:nvPr/>
        </p:nvSpPr>
        <p:spPr>
          <a:xfrm flipH="1">
            <a:off x="5029200" y="577977"/>
            <a:ext cx="0" cy="6172200"/>
          </a:xfrm>
          <a:prstGeom prst="line">
            <a:avLst/>
          </a:prstGeom>
          <a:ln w="38100" cap="flat">
            <a:solidFill>
              <a:srgbClr val="002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11D194E0-744A-46AE-AE59-F5EE2397AFD9}"/>
              </a:ext>
            </a:extLst>
          </p:cNvPr>
          <p:cNvSpPr txBox="1"/>
          <p:nvPr/>
        </p:nvSpPr>
        <p:spPr>
          <a:xfrm>
            <a:off x="51993" y="581162"/>
            <a:ext cx="2489324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lnSpc>
                <a:spcPts val="3123"/>
              </a:lnSpc>
              <a:defRPr sz="2000" spc="34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>
              <a:lnSpc>
                <a:spcPct val="100000"/>
              </a:lnSpc>
            </a:pPr>
            <a:r>
              <a:rPr lang="ja-JP" altLang="en-US" sz="1200" b="1" dirty="0"/>
              <a:t>●受賞にかかる取扱いについて</a:t>
            </a:r>
            <a:endParaRPr lang="en-US" altLang="ja-JP" sz="12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D5289F8-BA58-457A-BADC-9EFA2E82041F}"/>
              </a:ext>
            </a:extLst>
          </p:cNvPr>
          <p:cNvSpPr txBox="1"/>
          <p:nvPr/>
        </p:nvSpPr>
        <p:spPr>
          <a:xfrm>
            <a:off x="5181600" y="840358"/>
            <a:ext cx="4669361" cy="356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228600" indent="-228600" defTabSz="495281">
              <a:buFont typeface="+mj-ea"/>
              <a:buAutoNum type="circleNumDbPlain"/>
              <a:defRPr sz="1200" b="0" spc="51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  <a:lvl2pPr marL="457200" defTabSz="457200">
              <a:defRPr sz="1800"/>
            </a:lvl2pPr>
            <a:lvl3pPr marL="914400" defTabSz="457200">
              <a:defRPr sz="1800"/>
            </a:lvl3pPr>
            <a:lvl4pPr marL="1371600" defTabSz="457200">
              <a:defRPr sz="1800"/>
            </a:lvl4pPr>
            <a:lvl5pPr marL="1828800" defTabSz="457200">
              <a:defRPr sz="1800"/>
            </a:lvl5pPr>
            <a:lvl6pPr marL="2286000" defTabSz="457200">
              <a:defRPr sz="1800"/>
            </a:lvl6pPr>
            <a:lvl7pPr marL="2743200" defTabSz="457200">
              <a:defRPr sz="1800"/>
            </a:lvl7pPr>
            <a:lvl8pPr marL="3200400" defTabSz="457200">
              <a:defRPr sz="1800"/>
            </a:lvl8pPr>
            <a:lvl9pPr marL="3657600" defTabSz="457200">
              <a:defRPr sz="1800"/>
            </a:lvl9pPr>
          </a:lstStyle>
          <a:p>
            <a:pPr>
              <a:lnSpc>
                <a:spcPts val="1500"/>
              </a:lnSpc>
              <a:buFont typeface="+mj-ea"/>
              <a:buAutoNum type="circleNumDbPlain" startAt="11"/>
            </a:pPr>
            <a:r>
              <a:rPr lang="ja-JP" altLang="en-US" sz="1100" dirty="0"/>
              <a:t>以下の応募は選考対象とはなりません。また、選考結果発表後に受賞を取り消すことがあります。</a:t>
            </a:r>
            <a:endParaRPr lang="en-US" altLang="ja-JP" sz="1100" dirty="0"/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D85D369B-7950-46E6-B4F6-95EBE12D4955}"/>
              </a:ext>
            </a:extLst>
          </p:cNvPr>
          <p:cNvSpPr txBox="1"/>
          <p:nvPr/>
        </p:nvSpPr>
        <p:spPr>
          <a:xfrm>
            <a:off x="76201" y="3755464"/>
            <a:ext cx="4825994" cy="3242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defTabSz="495281">
              <a:defRPr sz="1200" b="1" spc="51">
                <a:solidFill>
                  <a:srgbClr val="002847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defRPr>
            </a:lvl1pPr>
          </a:lstStyle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en-US" altLang="ja-JP" sz="1100" b="0" dirty="0"/>
              <a:t>1</a:t>
            </a:r>
            <a:r>
              <a:rPr lang="ja-JP" altLang="en-US" sz="1100" b="0" dirty="0"/>
              <a:t>回の応募で、</a:t>
            </a:r>
            <a:r>
              <a:rPr lang="en-US" altLang="ja-JP" sz="1100" b="0" dirty="0"/>
              <a:t>1</a:t>
            </a:r>
            <a:r>
              <a:rPr lang="ja-JP" altLang="en-US" sz="1100" b="0" dirty="0"/>
              <a:t>点応募可能です。複数点を応募される場合は、その作品点数分の応募を行ってください。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en-US" altLang="ja-JP" sz="1100" b="0" dirty="0"/>
              <a:t>FAX</a:t>
            </a:r>
            <a:r>
              <a:rPr lang="ja-JP" altLang="en-US" sz="1100" b="0" dirty="0"/>
              <a:t>、メール等での応募はできません。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ja-JP" altLang="en-US" sz="1100" b="0" dirty="0"/>
              <a:t>応募にかかる一切の費用（通信費等）は応募者自身で負担してください。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ja-JP" altLang="en-US" sz="1100" b="0" dirty="0"/>
              <a:t>送信中の事故や障害等により、応募作品が届かない場合やデータが破損する等のいかなる問題が発生した場合においても、事務局は一切の責任を負いません。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ja-JP" altLang="en-US" sz="1100" b="0" dirty="0"/>
              <a:t>応募作品の受領に関するお問い合わせには対応できかねますので、予めご了承ください。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ja-JP" altLang="en-US" sz="1100" b="0" dirty="0"/>
              <a:t>インターネット環境等の都合により、応募フォーム以外での応募を希望される方は、事務局までお問合せください。</a:t>
            </a:r>
            <a:endParaRPr lang="en-US" altLang="ja-JP" sz="1100" b="0" dirty="0"/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ja-JP" altLang="en-US" sz="1100" b="0" dirty="0"/>
              <a:t>事務局が選考結果を発表するまで、提出した作品を他者に公表しないでください。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ja-JP" altLang="en-US" sz="1100" b="0" dirty="0"/>
              <a:t>他のコンクール等との同一作品での重複応募は認められません。</a:t>
            </a:r>
            <a:endParaRPr lang="en-US" altLang="ja-JP" sz="1100" b="0" dirty="0"/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ja-JP" altLang="en-US" sz="1100" b="0" dirty="0"/>
              <a:t>表彰結果に関して、審査の過程や根拠についてはお答えできません。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r>
              <a:rPr lang="ja-JP" altLang="en-US" sz="1100" b="0" dirty="0"/>
              <a:t>応募をもって募集要項に同意したものとみなします。</a:t>
            </a:r>
          </a:p>
          <a:p>
            <a:pPr marL="228600" indent="-228600">
              <a:lnSpc>
                <a:spcPts val="1500"/>
              </a:lnSpc>
              <a:buFont typeface="+mj-ea"/>
              <a:buAutoNum type="circleNumDbPlain"/>
            </a:pPr>
            <a:endParaRPr lang="ja-JP" altLang="en-US" sz="1100" b="0" dirty="0"/>
          </a:p>
        </p:txBody>
      </p:sp>
    </p:spTree>
    <p:extLst>
      <p:ext uri="{BB962C8B-B14F-4D97-AF65-F5344CB8AC3E}">
        <p14:creationId xmlns:p14="http://schemas.microsoft.com/office/powerpoint/2010/main" val="3175827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1946</Words>
  <Application>Microsoft Office PowerPoint</Application>
  <PresentationFormat>A4 210 x 297 mm</PresentationFormat>
  <Paragraphs>246</Paragraphs>
  <Slides>10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8" baseType="lpstr">
      <vt:lpstr>Arial Black</vt:lpstr>
      <vt:lpstr>Meiryo UI</vt:lpstr>
      <vt:lpstr>Calibri</vt:lpstr>
      <vt:lpstr>BIZ UDゴシック</vt:lpstr>
      <vt:lpstr>游ゴシック</vt:lpstr>
      <vt:lpstr>BIZ UDPゴシック</vt:lpstr>
      <vt:lpstr>Arial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2024-08-27T01:08:57Z</dcterms:created>
  <dcterms:modified xsi:type="dcterms:W3CDTF">2024-08-27T01:09:14Z</dcterms:modified>
  <dc:identifier/>
</cp:coreProperties>
</file>