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3"/>
  </p:notesMasterIdLst>
  <p:sldIdLst>
    <p:sldId id="298" r:id="rId2"/>
    <p:sldId id="307" r:id="rId3"/>
    <p:sldId id="308" r:id="rId4"/>
    <p:sldId id="300" r:id="rId5"/>
    <p:sldId id="299" r:id="rId6"/>
    <p:sldId id="309" r:id="rId7"/>
    <p:sldId id="256" r:id="rId8"/>
    <p:sldId id="313" r:id="rId9"/>
    <p:sldId id="314" r:id="rId10"/>
    <p:sldId id="268" r:id="rId11"/>
    <p:sldId id="306" r:id="rId1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84" autoAdjust="0"/>
    <p:restoredTop sz="94660"/>
  </p:normalViewPr>
  <p:slideViewPr>
    <p:cSldViewPr snapToGrid="0">
      <p:cViewPr varScale="1">
        <p:scale>
          <a:sx n="96" d="100"/>
          <a:sy n="96" d="100"/>
        </p:scale>
        <p:origin x="101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050E8346-B7D7-4CA6-88F0-3DA45B86A7C5}" type="datetimeFigureOut">
              <a:rPr kumimoji="1" lang="ja-JP" altLang="en-US" smtClean="0"/>
              <a:t>2024/8/27</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9A56A26D-1E05-49ED-A7F9-07570320B361}" type="slidenum">
              <a:rPr kumimoji="1" lang="ja-JP" altLang="en-US" smtClean="0"/>
              <a:t>‹#›</a:t>
            </a:fld>
            <a:endParaRPr kumimoji="1" lang="ja-JP" altLang="en-US"/>
          </a:p>
        </p:txBody>
      </p:sp>
    </p:spTree>
    <p:extLst>
      <p:ext uri="{BB962C8B-B14F-4D97-AF65-F5344CB8AC3E}">
        <p14:creationId xmlns:p14="http://schemas.microsoft.com/office/powerpoint/2010/main" val="35251057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AE258B-2043-40C2-A298-992AFA55604E}" type="datetime1">
              <a:rPr kumimoji="1" lang="ja-JP" altLang="en-US" smtClean="0"/>
              <a:t>2024/8/27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3291657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281EB1-2029-4102-988D-71E5EBA63C71}" type="datetime1">
              <a:rPr kumimoji="1" lang="ja-JP" altLang="en-US" smtClean="0"/>
              <a:t>2024/8/27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272673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91A3D2E-AF51-4EBD-9D36-B3F5978E5BEF}" type="datetime1">
              <a:rPr kumimoji="1" lang="ja-JP" altLang="en-US" smtClean="0"/>
              <a:t>2024/8/27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95533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D13435A-F6E8-482A-998F-8CDC6933A9D6}" type="datetime1">
              <a:rPr kumimoji="1" lang="ja-JP" altLang="en-US" smtClean="0"/>
              <a:t>2024/8/27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527650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382D095-81EB-4F85-B040-7E8E120E645C}" type="datetime1">
              <a:rPr kumimoji="1" lang="ja-JP" altLang="en-US" smtClean="0"/>
              <a:t>2024/8/27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81364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210E89C-FF7A-461D-BACC-909F2E63F44C}" type="datetime1">
              <a:rPr kumimoji="1" lang="ja-JP" altLang="en-US" smtClean="0"/>
              <a:t>2024/8/27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3760445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06CE70D-DC5A-4C86-896F-63FA6D458D65}" type="datetime1">
              <a:rPr kumimoji="1" lang="ja-JP" altLang="en-US" smtClean="0"/>
              <a:t>2024/8/27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303254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B6D9B7B-E9A9-4EAF-8E5C-814828CB3AA7}" type="datetime1">
              <a:rPr kumimoji="1" lang="ja-JP" altLang="en-US" smtClean="0"/>
              <a:t>2024/8/27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3231088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81079-11C9-4E14-BF24-A11E6C5829B3}" type="datetime1">
              <a:rPr kumimoji="1" lang="ja-JP" altLang="en-US" smtClean="0"/>
              <a:t>2024/8/27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32856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3D3ADAA-9521-4580-9B7E-23CA037C2C87}" type="datetime1">
              <a:rPr kumimoji="1" lang="ja-JP" altLang="en-US" smtClean="0"/>
              <a:t>2024/8/27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13345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A4D3502-217B-4A59-AFD0-CB15BF9A07A0}" type="datetime1">
              <a:rPr kumimoji="1" lang="ja-JP" altLang="en-US" smtClean="0"/>
              <a:t>2024/8/27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2497502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3DF7F-5DDA-47C5-97D8-B98B7440EBDC}" type="datetime1">
              <a:rPr kumimoji="1" lang="ja-JP" altLang="en-US" smtClean="0"/>
              <a:t>2024/8/27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4114528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95830" y="6477374"/>
            <a:ext cx="2057400" cy="365125"/>
          </a:xfrm>
        </p:spPr>
        <p:txBody>
          <a:bodyPr/>
          <a:lstStyle/>
          <a:p>
            <a:fld id="{422AAC54-A2B9-4AE8-9462-7DF1EE8FD238}" type="slidenum">
              <a:rPr kumimoji="1" lang="ja-JP" altLang="en-US" sz="1400" smtClean="0">
                <a:latin typeface="Meiryo UI" panose="020B0604030504040204" pitchFamily="50" charset="-128"/>
                <a:ea typeface="Meiryo UI" panose="020B0604030504040204" pitchFamily="50" charset="-128"/>
              </a:rPr>
              <a:t>1</a:t>
            </a:fld>
            <a:endParaRPr kumimoji="1" lang="ja-JP" altLang="en-US" sz="140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512762" y="3529558"/>
            <a:ext cx="7439212" cy="1280735"/>
          </a:xfrm>
          <a:prstGeom prst="rect">
            <a:avLst/>
          </a:prstGeom>
          <a:noFill/>
        </p:spPr>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　　（１）プロモーションの取組概要</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（２）新大阪駅エリアまちづくりのキャッチフレーズの選定方法</a:t>
            </a:r>
            <a:endParaRPr kumimoji="1" lang="ja-JP" altLang="en-US" sz="1800"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（３）新大阪駅周辺地域まちづくり</a:t>
            </a:r>
            <a:r>
              <a:rPr kumimoji="1" lang="ja-JP" altLang="en-US" sz="1800" b="1" dirty="0">
                <a:latin typeface="Meiryo UI" panose="020B0604030504040204" pitchFamily="50" charset="-128"/>
                <a:ea typeface="Meiryo UI" panose="020B0604030504040204" pitchFamily="50" charset="-128"/>
              </a:rPr>
              <a:t>シンポジウムの開催内容</a:t>
            </a:r>
            <a:endParaRPr kumimoji="1" lang="en-US" altLang="ja-JP" sz="18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0" y="2681548"/>
            <a:ext cx="9144000" cy="461665"/>
          </a:xfrm>
          <a:prstGeom prst="rect">
            <a:avLst/>
          </a:prstGeom>
          <a:solidFill>
            <a:schemeClr val="accent5">
              <a:lumMod val="75000"/>
            </a:schemeClr>
          </a:solidFill>
          <a:ln>
            <a:noFill/>
          </a:ln>
        </p:spPr>
        <p:txBody>
          <a:bodyPr wrap="squar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　議題１　新大阪駅周辺地域のプロモーションの取組</a:t>
            </a:r>
            <a:endParaRPr kumimoji="1" lang="en-US" altLang="ja-JP" sz="2400" b="1"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AB092F35-6E15-474D-A89F-D265B26DB8E3}"/>
              </a:ext>
            </a:extLst>
          </p:cNvPr>
          <p:cNvSpPr txBox="1"/>
          <p:nvPr/>
        </p:nvSpPr>
        <p:spPr>
          <a:xfrm>
            <a:off x="8221206" y="139411"/>
            <a:ext cx="800219" cy="338554"/>
          </a:xfrm>
          <a:prstGeom prst="rect">
            <a:avLst/>
          </a:prstGeom>
          <a:noFill/>
          <a:ln w="12700">
            <a:solidFill>
              <a:schemeClr val="tx1"/>
            </a:solidFill>
          </a:ln>
        </p:spPr>
        <p:txBody>
          <a:bodyPr wrap="none" rtlCol="0">
            <a:spAutoFit/>
          </a:bodyPr>
          <a:lstStyle/>
          <a:p>
            <a:r>
              <a:rPr kumimoji="1" lang="ja-JP" altLang="en-US" sz="1600" b="0" dirty="0">
                <a:latin typeface="Meiryo UI" panose="020B0604030504040204" pitchFamily="50" charset="-128"/>
                <a:ea typeface="Meiryo UI" panose="020B0604030504040204" pitchFamily="50" charset="-128"/>
              </a:rPr>
              <a:t>資料１</a:t>
            </a:r>
          </a:p>
        </p:txBody>
      </p:sp>
    </p:spTree>
    <p:extLst>
      <p:ext uri="{BB962C8B-B14F-4D97-AF65-F5344CB8AC3E}">
        <p14:creationId xmlns:p14="http://schemas.microsoft.com/office/powerpoint/2010/main" val="3303015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6" descr="徒歩でのアクセス">
            <a:extLst>
              <a:ext uri="{FF2B5EF4-FFF2-40B4-BE49-F238E27FC236}">
                <a16:creationId xmlns:a16="http://schemas.microsoft.com/office/drawing/2014/main" id="{CBA176E8-2D8A-4FB3-9F71-1848123E73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2120" y="4256028"/>
            <a:ext cx="2717969" cy="2484474"/>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a:extLst>
              <a:ext uri="{FF2B5EF4-FFF2-40B4-BE49-F238E27FC236}">
                <a16:creationId xmlns:a16="http://schemas.microsoft.com/office/drawing/2014/main" id="{7B2A1887-4409-4E8F-854C-B24766E93317}"/>
              </a:ext>
            </a:extLst>
          </p:cNvPr>
          <p:cNvSpPr>
            <a:spLocks noGrp="1"/>
          </p:cNvSpPr>
          <p:nvPr>
            <p:ph type="sldNum" sz="quarter" idx="12"/>
          </p:nvPr>
        </p:nvSpPr>
        <p:spPr>
          <a:xfrm>
            <a:off x="7058447" y="6469194"/>
            <a:ext cx="2057400" cy="365125"/>
          </a:xfrm>
        </p:spPr>
        <p:txBody>
          <a:bodyPr/>
          <a:lstStyle/>
          <a:p>
            <a:fld id="{422AAC54-A2B9-4AE8-9462-7DF1EE8FD238}" type="slidenum">
              <a:rPr kumimoji="1" lang="ja-JP" altLang="en-US" sz="1400" smtClean="0">
                <a:latin typeface="Meiryo UI" panose="020B0604030504040204" pitchFamily="50" charset="-128"/>
                <a:ea typeface="Meiryo UI" panose="020B0604030504040204" pitchFamily="50" charset="-128"/>
              </a:rPr>
              <a:t>10</a:t>
            </a:fld>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8F73B4C8-1381-4986-A2AE-DC96AE397C9D}"/>
              </a:ext>
            </a:extLst>
          </p:cNvPr>
          <p:cNvSpPr txBox="1"/>
          <p:nvPr/>
        </p:nvSpPr>
        <p:spPr>
          <a:xfrm>
            <a:off x="125972" y="439940"/>
            <a:ext cx="522290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dirty="0">
                <a:solidFill>
                  <a:prstClr val="black"/>
                </a:solidFill>
                <a:latin typeface="Meiryo UI"/>
                <a:ea typeface="Meiryo UI"/>
              </a:rPr>
              <a:t>（３）新大阪駅周辺地域まちづくりシンポジウムの開催内容</a:t>
            </a:r>
            <a:endParaRPr kumimoji="1" lang="en-US" altLang="ja-JP" sz="1600" b="1" dirty="0">
              <a:solidFill>
                <a:prstClr val="black"/>
              </a:solidFill>
              <a:latin typeface="Meiryo UI"/>
              <a:ea typeface="Meiryo UI"/>
            </a:endParaRPr>
          </a:p>
        </p:txBody>
      </p:sp>
      <p:sp>
        <p:nvSpPr>
          <p:cNvPr id="11" name="正方形/長方形 10">
            <a:extLst>
              <a:ext uri="{FF2B5EF4-FFF2-40B4-BE49-F238E27FC236}">
                <a16:creationId xmlns:a16="http://schemas.microsoft.com/office/drawing/2014/main" id="{96DDD7E1-8522-4942-B70F-8AADB680C05E}"/>
              </a:ext>
            </a:extLst>
          </p:cNvPr>
          <p:cNvSpPr/>
          <p:nvPr/>
        </p:nvSpPr>
        <p:spPr>
          <a:xfrm>
            <a:off x="0" y="0"/>
            <a:ext cx="9144000" cy="381000"/>
          </a:xfrm>
          <a:prstGeom prst="rect">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新大阪駅周辺地域のプロモーションの取組</a:t>
            </a:r>
          </a:p>
        </p:txBody>
      </p:sp>
      <p:sp>
        <p:nvSpPr>
          <p:cNvPr id="12" name="正方形/長方形 11">
            <a:extLst>
              <a:ext uri="{FF2B5EF4-FFF2-40B4-BE49-F238E27FC236}">
                <a16:creationId xmlns:a16="http://schemas.microsoft.com/office/drawing/2014/main" id="{F8B3EB48-4A4C-4C37-B070-2827F55A1816}"/>
              </a:ext>
            </a:extLst>
          </p:cNvPr>
          <p:cNvSpPr/>
          <p:nvPr/>
        </p:nvSpPr>
        <p:spPr>
          <a:xfrm>
            <a:off x="66959" y="469357"/>
            <a:ext cx="118025" cy="31606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a:extLst>
              <a:ext uri="{FF2B5EF4-FFF2-40B4-BE49-F238E27FC236}">
                <a16:creationId xmlns:a16="http://schemas.microsoft.com/office/drawing/2014/main" id="{F393F98E-9410-4BBD-8736-CEE3CEDCC112}"/>
              </a:ext>
            </a:extLst>
          </p:cNvPr>
          <p:cNvGrpSpPr/>
          <p:nvPr/>
        </p:nvGrpSpPr>
        <p:grpSpPr>
          <a:xfrm>
            <a:off x="244448" y="829482"/>
            <a:ext cx="1942491" cy="325980"/>
            <a:chOff x="242256" y="1023852"/>
            <a:chExt cx="653019" cy="325980"/>
          </a:xfrm>
        </p:grpSpPr>
        <p:sp>
          <p:nvSpPr>
            <p:cNvPr id="9" name="四角形: 角を丸くする 8">
              <a:extLst>
                <a:ext uri="{FF2B5EF4-FFF2-40B4-BE49-F238E27FC236}">
                  <a16:creationId xmlns:a16="http://schemas.microsoft.com/office/drawing/2014/main" id="{944A4DC5-F45F-4B24-9516-B9DE62CA886F}"/>
                </a:ext>
              </a:extLst>
            </p:cNvPr>
            <p:cNvSpPr/>
            <p:nvPr/>
          </p:nvSpPr>
          <p:spPr>
            <a:xfrm>
              <a:off x="253996" y="1023852"/>
              <a:ext cx="641279" cy="3259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　　　　開催内容案</a:t>
              </a:r>
            </a:p>
          </p:txBody>
        </p:sp>
        <p:sp>
          <p:nvSpPr>
            <p:cNvPr id="10" name="四角形: 角を丸くする 9">
              <a:extLst>
                <a:ext uri="{FF2B5EF4-FFF2-40B4-BE49-F238E27FC236}">
                  <a16:creationId xmlns:a16="http://schemas.microsoft.com/office/drawing/2014/main" id="{EDB901C1-A4B8-4408-A1EF-CD31642EE239}"/>
                </a:ext>
              </a:extLst>
            </p:cNvPr>
            <p:cNvSpPr/>
            <p:nvPr/>
          </p:nvSpPr>
          <p:spPr>
            <a:xfrm>
              <a:off x="242256" y="1023852"/>
              <a:ext cx="199605" cy="32598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①</a:t>
              </a:r>
            </a:p>
          </p:txBody>
        </p:sp>
      </p:grpSp>
      <p:sp>
        <p:nvSpPr>
          <p:cNvPr id="13" name="テキスト ボックス 12">
            <a:extLst>
              <a:ext uri="{FF2B5EF4-FFF2-40B4-BE49-F238E27FC236}">
                <a16:creationId xmlns:a16="http://schemas.microsoft.com/office/drawing/2014/main" id="{89486199-9054-4053-A4F1-349FFBFBFA36}"/>
              </a:ext>
            </a:extLst>
          </p:cNvPr>
          <p:cNvSpPr txBox="1"/>
          <p:nvPr/>
        </p:nvSpPr>
        <p:spPr>
          <a:xfrm>
            <a:off x="309519" y="2847597"/>
            <a:ext cx="1012451" cy="307777"/>
          </a:xfrm>
          <a:prstGeom prst="rect">
            <a:avLst/>
          </a:prstGeom>
          <a:noFill/>
          <a:ln>
            <a:noFill/>
          </a:ln>
        </p:spPr>
        <p:txBody>
          <a:bodyPr wrap="square" rtlCol="0">
            <a:spAutoFit/>
          </a:bodyPr>
          <a:lstStyle/>
          <a:p>
            <a:r>
              <a:rPr kumimoji="1" lang="en-US" altLang="ja-JP" sz="1400" b="1" dirty="0">
                <a:solidFill>
                  <a:schemeClr val="accent1">
                    <a:lumMod val="75000"/>
                  </a:schemeClr>
                </a:solidFill>
                <a:latin typeface="Meiryo UI" panose="020B0604030504040204" pitchFamily="50" charset="-128"/>
                <a:ea typeface="Meiryo UI" panose="020B0604030504040204" pitchFamily="50" charset="-128"/>
              </a:rPr>
              <a:t>《</a:t>
            </a:r>
            <a:r>
              <a:rPr kumimoji="1" lang="ja-JP" altLang="en-US" sz="1400" b="1" dirty="0">
                <a:solidFill>
                  <a:schemeClr val="accent1">
                    <a:lumMod val="75000"/>
                  </a:schemeClr>
                </a:solidFill>
                <a:latin typeface="Meiryo UI" panose="020B0604030504040204" pitchFamily="50" charset="-128"/>
                <a:ea typeface="Meiryo UI" panose="020B0604030504040204" pitchFamily="50" charset="-128"/>
              </a:rPr>
              <a:t>対象</a:t>
            </a:r>
            <a:r>
              <a:rPr kumimoji="1" lang="en-US" altLang="ja-JP" sz="1400" b="1" dirty="0">
                <a:solidFill>
                  <a:schemeClr val="accent1">
                    <a:lumMod val="75000"/>
                  </a:schemeClr>
                </a:solidFill>
                <a:latin typeface="Meiryo UI" panose="020B0604030504040204" pitchFamily="50" charset="-128"/>
                <a:ea typeface="Meiryo UI" panose="020B0604030504040204" pitchFamily="50" charset="-128"/>
              </a:rPr>
              <a:t>》</a:t>
            </a:r>
          </a:p>
        </p:txBody>
      </p:sp>
      <p:sp>
        <p:nvSpPr>
          <p:cNvPr id="14" name="テキスト ボックス 13">
            <a:extLst>
              <a:ext uri="{FF2B5EF4-FFF2-40B4-BE49-F238E27FC236}">
                <a16:creationId xmlns:a16="http://schemas.microsoft.com/office/drawing/2014/main" id="{582E894F-3141-4A68-A785-2CA3723E9CA5}"/>
              </a:ext>
            </a:extLst>
          </p:cNvPr>
          <p:cNvSpPr txBox="1"/>
          <p:nvPr/>
        </p:nvSpPr>
        <p:spPr>
          <a:xfrm>
            <a:off x="949014" y="2860076"/>
            <a:ext cx="6382089" cy="523220"/>
          </a:xfrm>
          <a:prstGeom prst="rect">
            <a:avLst/>
          </a:prstGeom>
          <a:noFill/>
          <a:ln>
            <a:noFill/>
          </a:ln>
        </p:spPr>
        <p:txBody>
          <a:bodyPr wrap="square" rtlCol="0">
            <a:spAutoFit/>
          </a:bodyPr>
          <a:lstStyle/>
          <a:p>
            <a:pPr>
              <a:spcBef>
                <a:spcPts val="600"/>
              </a:spcBef>
            </a:pPr>
            <a:r>
              <a:rPr kumimoji="1" lang="ja-JP" altLang="en-US" sz="1400" b="1" dirty="0">
                <a:latin typeface="Meiryo UI" panose="020B0604030504040204" pitchFamily="50" charset="-128"/>
                <a:ea typeface="Meiryo UI" panose="020B0604030504040204" pitchFamily="50" charset="-128"/>
              </a:rPr>
              <a:t>地権者や民間都市開発事業者を主なターゲット</a:t>
            </a:r>
            <a:r>
              <a:rPr kumimoji="1" lang="ja-JP" altLang="en-US" sz="1400" dirty="0">
                <a:latin typeface="Meiryo UI" panose="020B0604030504040204" pitchFamily="50" charset="-128"/>
                <a:ea typeface="Meiryo UI" panose="020B0604030504040204" pitchFamily="50" charset="-128"/>
              </a:rPr>
              <a:t>とし、将来的にまちづくりの担い手となる</a:t>
            </a:r>
            <a:r>
              <a:rPr kumimoji="1" lang="ja-JP" altLang="en-US" sz="1400" b="1" dirty="0">
                <a:latin typeface="Meiryo UI" panose="020B0604030504040204" pitchFamily="50" charset="-128"/>
                <a:ea typeface="Meiryo UI" panose="020B0604030504040204" pitchFamily="50" charset="-128"/>
              </a:rPr>
              <a:t>地元住民や若者など</a:t>
            </a:r>
            <a:r>
              <a:rPr kumimoji="1" lang="ja-JP" altLang="en-US" sz="1400" dirty="0">
                <a:latin typeface="Meiryo UI" panose="020B0604030504040204" pitchFamily="50" charset="-128"/>
                <a:ea typeface="Meiryo UI" panose="020B0604030504040204" pitchFamily="50" charset="-128"/>
              </a:rPr>
              <a:t>の参加者も広く募る</a:t>
            </a:r>
          </a:p>
        </p:txBody>
      </p:sp>
      <p:sp>
        <p:nvSpPr>
          <p:cNvPr id="15" name="テキスト ボックス 14">
            <a:extLst>
              <a:ext uri="{FF2B5EF4-FFF2-40B4-BE49-F238E27FC236}">
                <a16:creationId xmlns:a16="http://schemas.microsoft.com/office/drawing/2014/main" id="{6C68370F-60BC-4536-82B3-F875C78AC062}"/>
              </a:ext>
            </a:extLst>
          </p:cNvPr>
          <p:cNvSpPr txBox="1"/>
          <p:nvPr/>
        </p:nvSpPr>
        <p:spPr>
          <a:xfrm>
            <a:off x="322382" y="3856996"/>
            <a:ext cx="1363822" cy="307777"/>
          </a:xfrm>
          <a:prstGeom prst="rect">
            <a:avLst/>
          </a:prstGeom>
          <a:noFill/>
          <a:ln>
            <a:noFill/>
          </a:ln>
        </p:spPr>
        <p:txBody>
          <a:bodyPr wrap="square" rtlCol="0">
            <a:spAutoFit/>
          </a:bodyPr>
          <a:lstStyle/>
          <a:p>
            <a:r>
              <a:rPr kumimoji="1" lang="en-US" altLang="ja-JP" sz="1400" b="1" dirty="0">
                <a:solidFill>
                  <a:schemeClr val="accent1">
                    <a:lumMod val="75000"/>
                  </a:schemeClr>
                </a:solidFill>
                <a:latin typeface="Meiryo UI" panose="020B0604030504040204" pitchFamily="50" charset="-128"/>
                <a:ea typeface="Meiryo UI" panose="020B0604030504040204" pitchFamily="50" charset="-128"/>
              </a:rPr>
              <a:t>《</a:t>
            </a:r>
            <a:r>
              <a:rPr kumimoji="1" lang="ja-JP" altLang="en-US" sz="1400" b="1" dirty="0">
                <a:solidFill>
                  <a:schemeClr val="accent1">
                    <a:lumMod val="75000"/>
                  </a:schemeClr>
                </a:solidFill>
                <a:latin typeface="Meiryo UI" panose="020B0604030504040204" pitchFamily="50" charset="-128"/>
                <a:ea typeface="Meiryo UI" panose="020B0604030504040204" pitchFamily="50" charset="-128"/>
              </a:rPr>
              <a:t>日時</a:t>
            </a:r>
            <a:r>
              <a:rPr kumimoji="1" lang="en-US" altLang="ja-JP" sz="1400" b="1" dirty="0">
                <a:solidFill>
                  <a:schemeClr val="accent1">
                    <a:lumMod val="75000"/>
                  </a:schemeClr>
                </a:solidFill>
                <a:latin typeface="Meiryo UI" panose="020B0604030504040204" pitchFamily="50" charset="-128"/>
                <a:ea typeface="Meiryo UI" panose="020B0604030504040204" pitchFamily="50" charset="-128"/>
              </a:rPr>
              <a:t>》</a:t>
            </a:r>
          </a:p>
        </p:txBody>
      </p:sp>
      <p:sp>
        <p:nvSpPr>
          <p:cNvPr id="16" name="テキスト ボックス 15">
            <a:extLst>
              <a:ext uri="{FF2B5EF4-FFF2-40B4-BE49-F238E27FC236}">
                <a16:creationId xmlns:a16="http://schemas.microsoft.com/office/drawing/2014/main" id="{47430AC4-2E93-4C8B-9D1F-E99126AA7D04}"/>
              </a:ext>
            </a:extLst>
          </p:cNvPr>
          <p:cNvSpPr txBox="1"/>
          <p:nvPr/>
        </p:nvSpPr>
        <p:spPr>
          <a:xfrm>
            <a:off x="961877" y="3849774"/>
            <a:ext cx="6520300" cy="307777"/>
          </a:xfrm>
          <a:prstGeom prst="rect">
            <a:avLst/>
          </a:prstGeom>
          <a:noFill/>
          <a:ln>
            <a:noFill/>
          </a:ln>
        </p:spPr>
        <p:txBody>
          <a:bodyPr wrap="square" rtlCol="0">
            <a:spAutoFit/>
          </a:bodyPr>
          <a:lstStyle/>
          <a:p>
            <a:pPr marL="92075" indent="-92075">
              <a:spcBef>
                <a:spcPts val="600"/>
              </a:spcBef>
            </a:pPr>
            <a:r>
              <a:rPr kumimoji="1" lang="ja-JP" altLang="en-US" sz="1400" b="1" dirty="0">
                <a:latin typeface="Meiryo UI" panose="020B0604030504040204" pitchFamily="50" charset="-128"/>
                <a:ea typeface="Meiryo UI" panose="020B0604030504040204" pitchFamily="50" charset="-128"/>
              </a:rPr>
              <a:t>令和７年１月下旬</a:t>
            </a:r>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時半（予定）</a:t>
            </a:r>
          </a:p>
        </p:txBody>
      </p:sp>
      <p:sp>
        <p:nvSpPr>
          <p:cNvPr id="17" name="テキスト ボックス 16">
            <a:extLst>
              <a:ext uri="{FF2B5EF4-FFF2-40B4-BE49-F238E27FC236}">
                <a16:creationId xmlns:a16="http://schemas.microsoft.com/office/drawing/2014/main" id="{EE4CB160-E251-42D1-99B8-908E4C10754A}"/>
              </a:ext>
            </a:extLst>
          </p:cNvPr>
          <p:cNvSpPr txBox="1"/>
          <p:nvPr/>
        </p:nvSpPr>
        <p:spPr>
          <a:xfrm>
            <a:off x="309518" y="4258161"/>
            <a:ext cx="1012451" cy="307777"/>
          </a:xfrm>
          <a:prstGeom prst="rect">
            <a:avLst/>
          </a:prstGeom>
          <a:noFill/>
          <a:ln>
            <a:noFill/>
          </a:ln>
        </p:spPr>
        <p:txBody>
          <a:bodyPr wrap="square" rtlCol="0">
            <a:spAutoFit/>
          </a:bodyPr>
          <a:lstStyle/>
          <a:p>
            <a:r>
              <a:rPr kumimoji="1" lang="en-US" altLang="ja-JP" sz="1400" b="1" dirty="0">
                <a:solidFill>
                  <a:schemeClr val="accent1">
                    <a:lumMod val="75000"/>
                  </a:schemeClr>
                </a:solidFill>
                <a:latin typeface="Meiryo UI" panose="020B0604030504040204" pitchFamily="50" charset="-128"/>
                <a:ea typeface="Meiryo UI" panose="020B0604030504040204" pitchFamily="50" charset="-128"/>
              </a:rPr>
              <a:t>《</a:t>
            </a:r>
            <a:r>
              <a:rPr kumimoji="1" lang="ja-JP" altLang="en-US" sz="1400" b="1" dirty="0">
                <a:solidFill>
                  <a:schemeClr val="accent1">
                    <a:lumMod val="75000"/>
                  </a:schemeClr>
                </a:solidFill>
                <a:latin typeface="Meiryo UI" panose="020B0604030504040204" pitchFamily="50" charset="-128"/>
                <a:ea typeface="Meiryo UI" panose="020B0604030504040204" pitchFamily="50" charset="-128"/>
              </a:rPr>
              <a:t>会場</a:t>
            </a:r>
            <a:r>
              <a:rPr kumimoji="1" lang="en-US" altLang="ja-JP" sz="1400" b="1" dirty="0">
                <a:solidFill>
                  <a:schemeClr val="accent1">
                    <a:lumMod val="75000"/>
                  </a:schemeClr>
                </a:solidFill>
                <a:latin typeface="Meiryo UI" panose="020B0604030504040204" pitchFamily="50" charset="-128"/>
                <a:ea typeface="Meiryo UI" panose="020B0604030504040204" pitchFamily="50" charset="-128"/>
              </a:rPr>
              <a:t>》</a:t>
            </a:r>
          </a:p>
        </p:txBody>
      </p:sp>
      <p:sp>
        <p:nvSpPr>
          <p:cNvPr id="18" name="テキスト ボックス 17">
            <a:extLst>
              <a:ext uri="{FF2B5EF4-FFF2-40B4-BE49-F238E27FC236}">
                <a16:creationId xmlns:a16="http://schemas.microsoft.com/office/drawing/2014/main" id="{67E50053-F0A8-47F0-90A9-82D06669BEC3}"/>
              </a:ext>
            </a:extLst>
          </p:cNvPr>
          <p:cNvSpPr txBox="1"/>
          <p:nvPr/>
        </p:nvSpPr>
        <p:spPr>
          <a:xfrm>
            <a:off x="961879" y="4273316"/>
            <a:ext cx="2139593" cy="307777"/>
          </a:xfrm>
          <a:prstGeom prst="rect">
            <a:avLst/>
          </a:prstGeom>
          <a:noFill/>
          <a:ln>
            <a:noFill/>
          </a:ln>
        </p:spPr>
        <p:txBody>
          <a:bodyPr wrap="square" rtlCol="0">
            <a:spAutoFit/>
          </a:bodyPr>
          <a:lstStyle/>
          <a:p>
            <a:pPr marL="92075" indent="-92075">
              <a:spcBef>
                <a:spcPts val="600"/>
              </a:spcBef>
            </a:pPr>
            <a:r>
              <a:rPr kumimoji="1" lang="ja-JP" altLang="en-US" sz="1400" b="1" dirty="0">
                <a:latin typeface="Meiryo UI" panose="020B0604030504040204" pitchFamily="50" charset="-128"/>
                <a:ea typeface="Meiryo UI" panose="020B0604030504040204" pitchFamily="50" charset="-128"/>
              </a:rPr>
              <a:t>大阪市立青少年センター</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A436A234-6FEA-41D0-A109-C108045C7C67}"/>
              </a:ext>
            </a:extLst>
          </p:cNvPr>
          <p:cNvSpPr txBox="1"/>
          <p:nvPr/>
        </p:nvSpPr>
        <p:spPr>
          <a:xfrm>
            <a:off x="321179" y="4612753"/>
            <a:ext cx="1012451" cy="307777"/>
          </a:xfrm>
          <a:prstGeom prst="rect">
            <a:avLst/>
          </a:prstGeom>
          <a:noFill/>
          <a:ln>
            <a:noFill/>
          </a:ln>
        </p:spPr>
        <p:txBody>
          <a:bodyPr wrap="square" rtlCol="0">
            <a:spAutoFit/>
          </a:bodyPr>
          <a:lstStyle/>
          <a:p>
            <a:r>
              <a:rPr kumimoji="1" lang="en-US" altLang="ja-JP" sz="1400" b="1" dirty="0">
                <a:solidFill>
                  <a:schemeClr val="accent1">
                    <a:lumMod val="75000"/>
                  </a:schemeClr>
                </a:solidFill>
                <a:latin typeface="Meiryo UI" panose="020B0604030504040204" pitchFamily="50" charset="-128"/>
                <a:ea typeface="Meiryo UI" panose="020B0604030504040204" pitchFamily="50" charset="-128"/>
              </a:rPr>
              <a:t>《</a:t>
            </a:r>
            <a:r>
              <a:rPr kumimoji="1" lang="ja-JP" altLang="en-US" sz="1400" b="1" dirty="0">
                <a:solidFill>
                  <a:schemeClr val="accent1">
                    <a:lumMod val="75000"/>
                  </a:schemeClr>
                </a:solidFill>
                <a:latin typeface="Meiryo UI" panose="020B0604030504040204" pitchFamily="50" charset="-128"/>
                <a:ea typeface="Meiryo UI" panose="020B0604030504040204" pitchFamily="50" charset="-128"/>
              </a:rPr>
              <a:t>定員</a:t>
            </a:r>
            <a:r>
              <a:rPr kumimoji="1" lang="en-US" altLang="ja-JP" sz="1400" b="1" dirty="0">
                <a:solidFill>
                  <a:schemeClr val="accent1">
                    <a:lumMod val="75000"/>
                  </a:schemeClr>
                </a:solidFill>
                <a:latin typeface="Meiryo UI" panose="020B0604030504040204" pitchFamily="50" charset="-128"/>
                <a:ea typeface="Meiryo UI" panose="020B0604030504040204" pitchFamily="50" charset="-128"/>
              </a:rPr>
              <a:t>》</a:t>
            </a:r>
          </a:p>
        </p:txBody>
      </p:sp>
      <p:sp>
        <p:nvSpPr>
          <p:cNvPr id="20" name="テキスト ボックス 19">
            <a:extLst>
              <a:ext uri="{FF2B5EF4-FFF2-40B4-BE49-F238E27FC236}">
                <a16:creationId xmlns:a16="http://schemas.microsoft.com/office/drawing/2014/main" id="{4A8724DD-422C-4275-A370-89E73E1AF745}"/>
              </a:ext>
            </a:extLst>
          </p:cNvPr>
          <p:cNvSpPr txBox="1"/>
          <p:nvPr/>
        </p:nvSpPr>
        <p:spPr>
          <a:xfrm>
            <a:off x="961878" y="4628141"/>
            <a:ext cx="1933852" cy="307777"/>
          </a:xfrm>
          <a:prstGeom prst="rect">
            <a:avLst/>
          </a:prstGeom>
          <a:noFill/>
          <a:ln>
            <a:noFill/>
          </a:ln>
        </p:spPr>
        <p:txBody>
          <a:bodyPr wrap="square" rtlCol="0">
            <a:spAutoFit/>
          </a:bodyPr>
          <a:lstStyle/>
          <a:p>
            <a:pPr marL="92075" indent="-92075">
              <a:spcBef>
                <a:spcPts val="600"/>
              </a:spcBef>
            </a:pPr>
            <a:r>
              <a:rPr kumimoji="1" lang="ja-JP" altLang="en-US" sz="1400" b="1" dirty="0">
                <a:latin typeface="Meiryo UI" panose="020B0604030504040204" pitchFamily="50" charset="-128"/>
                <a:ea typeface="Meiryo UI" panose="020B0604030504040204" pitchFamily="50" charset="-128"/>
              </a:rPr>
              <a:t>約</a:t>
            </a:r>
            <a:r>
              <a:rPr kumimoji="1" lang="en-US" altLang="ja-JP" sz="1400" b="1" dirty="0">
                <a:latin typeface="Meiryo UI" panose="020B0604030504040204" pitchFamily="50" charset="-128"/>
                <a:ea typeface="Meiryo UI" panose="020B0604030504040204" pitchFamily="50" charset="-128"/>
              </a:rPr>
              <a:t>200</a:t>
            </a:r>
            <a:r>
              <a:rPr kumimoji="1" lang="ja-JP" altLang="en-US" sz="1400" b="1" dirty="0">
                <a:latin typeface="Meiryo UI" panose="020B0604030504040204" pitchFamily="50" charset="-128"/>
                <a:ea typeface="Meiryo UI" panose="020B0604030504040204" pitchFamily="50" charset="-128"/>
              </a:rPr>
              <a:t>名</a:t>
            </a:r>
          </a:p>
        </p:txBody>
      </p:sp>
      <p:sp>
        <p:nvSpPr>
          <p:cNvPr id="21" name="テキスト ボックス 20">
            <a:extLst>
              <a:ext uri="{FF2B5EF4-FFF2-40B4-BE49-F238E27FC236}">
                <a16:creationId xmlns:a16="http://schemas.microsoft.com/office/drawing/2014/main" id="{981F1B54-8257-448C-AF22-9D3747D97357}"/>
              </a:ext>
            </a:extLst>
          </p:cNvPr>
          <p:cNvSpPr txBox="1"/>
          <p:nvPr/>
        </p:nvSpPr>
        <p:spPr>
          <a:xfrm>
            <a:off x="318315" y="3444648"/>
            <a:ext cx="1012451" cy="307777"/>
          </a:xfrm>
          <a:prstGeom prst="rect">
            <a:avLst/>
          </a:prstGeom>
          <a:noFill/>
          <a:ln>
            <a:noFill/>
          </a:ln>
        </p:spPr>
        <p:txBody>
          <a:bodyPr wrap="square" rtlCol="0">
            <a:spAutoFit/>
          </a:bodyPr>
          <a:lstStyle/>
          <a:p>
            <a:r>
              <a:rPr kumimoji="1" lang="en-US" altLang="ja-JP" sz="1400" b="1" dirty="0">
                <a:solidFill>
                  <a:schemeClr val="accent1">
                    <a:lumMod val="75000"/>
                  </a:schemeClr>
                </a:solidFill>
                <a:latin typeface="Meiryo UI" panose="020B0604030504040204" pitchFamily="50" charset="-128"/>
                <a:ea typeface="Meiryo UI" panose="020B0604030504040204" pitchFamily="50" charset="-128"/>
              </a:rPr>
              <a:t>《</a:t>
            </a:r>
            <a:r>
              <a:rPr kumimoji="1" lang="ja-JP" altLang="en-US" sz="1400" b="1" dirty="0">
                <a:solidFill>
                  <a:schemeClr val="accent1">
                    <a:lumMod val="75000"/>
                  </a:schemeClr>
                </a:solidFill>
                <a:latin typeface="Meiryo UI" panose="020B0604030504040204" pitchFamily="50" charset="-128"/>
                <a:ea typeface="Meiryo UI" panose="020B0604030504040204" pitchFamily="50" charset="-128"/>
              </a:rPr>
              <a:t>主催</a:t>
            </a:r>
            <a:r>
              <a:rPr kumimoji="1" lang="en-US" altLang="ja-JP" sz="1400" b="1" dirty="0">
                <a:solidFill>
                  <a:schemeClr val="accent1">
                    <a:lumMod val="75000"/>
                  </a:schemeClr>
                </a:solidFill>
                <a:latin typeface="Meiryo UI" panose="020B0604030504040204" pitchFamily="50" charset="-128"/>
                <a:ea typeface="Meiryo UI" panose="020B0604030504040204" pitchFamily="50" charset="-128"/>
              </a:rPr>
              <a:t>》</a:t>
            </a:r>
          </a:p>
        </p:txBody>
      </p:sp>
      <p:sp>
        <p:nvSpPr>
          <p:cNvPr id="22" name="テキスト ボックス 21">
            <a:extLst>
              <a:ext uri="{FF2B5EF4-FFF2-40B4-BE49-F238E27FC236}">
                <a16:creationId xmlns:a16="http://schemas.microsoft.com/office/drawing/2014/main" id="{958FBA5C-0C73-4F33-B9B3-DA70D1145F9D}"/>
              </a:ext>
            </a:extLst>
          </p:cNvPr>
          <p:cNvSpPr txBox="1"/>
          <p:nvPr/>
        </p:nvSpPr>
        <p:spPr>
          <a:xfrm>
            <a:off x="851263" y="3441809"/>
            <a:ext cx="6972820" cy="307777"/>
          </a:xfrm>
          <a:prstGeom prst="rect">
            <a:avLst/>
          </a:prstGeom>
          <a:noFill/>
          <a:ln>
            <a:noFill/>
          </a:ln>
        </p:spPr>
        <p:txBody>
          <a:bodyPr wrap="square" rtlCol="0">
            <a:spAutoFit/>
          </a:bodyPr>
          <a:lstStyle/>
          <a:p>
            <a:pPr marL="92075" indent="-92075">
              <a:spcBef>
                <a:spcPts val="600"/>
              </a:spcBef>
            </a:pPr>
            <a:r>
              <a:rPr kumimoji="1" lang="ja-JP" altLang="en-US" sz="1400"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新大阪駅周辺地域まちづくり検討部会</a:t>
            </a:r>
            <a:r>
              <a:rPr kumimoji="1" lang="ja-JP" altLang="en-US" sz="1400" dirty="0">
                <a:latin typeface="Meiryo UI" panose="020B0604030504040204" pitchFamily="50" charset="-128"/>
                <a:ea typeface="Meiryo UI" panose="020B0604030504040204" pitchFamily="50" charset="-128"/>
              </a:rPr>
              <a:t>（新大阪駅周辺地域都市再生緊急整備協議会）</a:t>
            </a:r>
          </a:p>
        </p:txBody>
      </p:sp>
      <p:sp>
        <p:nvSpPr>
          <p:cNvPr id="23" name="正方形/長方形 22">
            <a:extLst>
              <a:ext uri="{FF2B5EF4-FFF2-40B4-BE49-F238E27FC236}">
                <a16:creationId xmlns:a16="http://schemas.microsoft.com/office/drawing/2014/main" id="{661F65C4-8ACA-413E-A30C-A5B2269F1C66}"/>
              </a:ext>
            </a:extLst>
          </p:cNvPr>
          <p:cNvSpPr/>
          <p:nvPr/>
        </p:nvSpPr>
        <p:spPr>
          <a:xfrm>
            <a:off x="279370" y="1264390"/>
            <a:ext cx="8577586" cy="1524480"/>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25" name="テキスト ボックス 24">
            <a:extLst>
              <a:ext uri="{FF2B5EF4-FFF2-40B4-BE49-F238E27FC236}">
                <a16:creationId xmlns:a16="http://schemas.microsoft.com/office/drawing/2014/main" id="{8D3D8DC4-F6F5-44C4-B984-A99C31A1EEDD}"/>
              </a:ext>
            </a:extLst>
          </p:cNvPr>
          <p:cNvSpPr txBox="1"/>
          <p:nvPr/>
        </p:nvSpPr>
        <p:spPr>
          <a:xfrm>
            <a:off x="309518" y="1285117"/>
            <a:ext cx="1012451" cy="307777"/>
          </a:xfrm>
          <a:prstGeom prst="rect">
            <a:avLst/>
          </a:prstGeom>
          <a:noFill/>
          <a:ln>
            <a:noFill/>
          </a:ln>
        </p:spPr>
        <p:txBody>
          <a:bodyPr wrap="square" rtlCol="0">
            <a:spAutoFit/>
          </a:bodyPr>
          <a:lstStyle/>
          <a:p>
            <a:r>
              <a:rPr kumimoji="1" lang="en-US" altLang="ja-JP" sz="1400" b="1" dirty="0">
                <a:solidFill>
                  <a:schemeClr val="accent1">
                    <a:lumMod val="75000"/>
                  </a:schemeClr>
                </a:solidFill>
                <a:latin typeface="Meiryo UI" panose="020B0604030504040204" pitchFamily="50" charset="-128"/>
                <a:ea typeface="Meiryo UI" panose="020B0604030504040204" pitchFamily="50" charset="-128"/>
              </a:rPr>
              <a:t>《</a:t>
            </a:r>
            <a:r>
              <a:rPr kumimoji="1" lang="ja-JP" altLang="en-US" sz="1400" b="1" dirty="0">
                <a:solidFill>
                  <a:schemeClr val="accent1">
                    <a:lumMod val="75000"/>
                  </a:schemeClr>
                </a:solidFill>
                <a:latin typeface="Meiryo UI" panose="020B0604030504040204" pitchFamily="50" charset="-128"/>
                <a:ea typeface="Meiryo UI" panose="020B0604030504040204" pitchFamily="50" charset="-128"/>
              </a:rPr>
              <a:t>目的</a:t>
            </a:r>
            <a:r>
              <a:rPr kumimoji="1" lang="en-US" altLang="ja-JP" sz="1400" b="1" dirty="0">
                <a:solidFill>
                  <a:schemeClr val="accent1">
                    <a:lumMod val="75000"/>
                  </a:schemeClr>
                </a:solidFill>
                <a:latin typeface="Meiryo UI" panose="020B0604030504040204" pitchFamily="50" charset="-128"/>
                <a:ea typeface="Meiryo UI" panose="020B0604030504040204" pitchFamily="50" charset="-128"/>
              </a:rPr>
              <a:t>》</a:t>
            </a:r>
          </a:p>
        </p:txBody>
      </p:sp>
      <p:pic>
        <p:nvPicPr>
          <p:cNvPr id="2" name="図 1">
            <a:extLst>
              <a:ext uri="{FF2B5EF4-FFF2-40B4-BE49-F238E27FC236}">
                <a16:creationId xmlns:a16="http://schemas.microsoft.com/office/drawing/2014/main" id="{46C2BA10-9F40-401F-9BE3-D9CA2871CB83}"/>
              </a:ext>
            </a:extLst>
          </p:cNvPr>
          <p:cNvPicPr>
            <a:picLocks noChangeAspect="1"/>
          </p:cNvPicPr>
          <p:nvPr/>
        </p:nvPicPr>
        <p:blipFill>
          <a:blip r:embed="rId3"/>
          <a:stretch>
            <a:fillRect/>
          </a:stretch>
        </p:blipFill>
        <p:spPr>
          <a:xfrm>
            <a:off x="658303" y="5007418"/>
            <a:ext cx="2565509" cy="1686201"/>
          </a:xfrm>
          <a:prstGeom prst="rect">
            <a:avLst/>
          </a:prstGeom>
        </p:spPr>
      </p:pic>
      <p:pic>
        <p:nvPicPr>
          <p:cNvPr id="3" name="図 2">
            <a:extLst>
              <a:ext uri="{FF2B5EF4-FFF2-40B4-BE49-F238E27FC236}">
                <a16:creationId xmlns:a16="http://schemas.microsoft.com/office/drawing/2014/main" id="{2065F3D8-C497-4D88-9C4A-EB66D25FD022}"/>
              </a:ext>
            </a:extLst>
          </p:cNvPr>
          <p:cNvPicPr>
            <a:picLocks noChangeAspect="1"/>
          </p:cNvPicPr>
          <p:nvPr/>
        </p:nvPicPr>
        <p:blipFill>
          <a:blip r:embed="rId4"/>
          <a:stretch>
            <a:fillRect/>
          </a:stretch>
        </p:blipFill>
        <p:spPr>
          <a:xfrm>
            <a:off x="3287557" y="5007418"/>
            <a:ext cx="2565509" cy="1686201"/>
          </a:xfrm>
          <a:prstGeom prst="rect">
            <a:avLst/>
          </a:prstGeom>
        </p:spPr>
      </p:pic>
      <p:sp>
        <p:nvSpPr>
          <p:cNvPr id="26" name="テキスト ボックス 25">
            <a:extLst>
              <a:ext uri="{FF2B5EF4-FFF2-40B4-BE49-F238E27FC236}">
                <a16:creationId xmlns:a16="http://schemas.microsoft.com/office/drawing/2014/main" id="{6F319805-05F4-4BD0-A8D7-9E73739193A7}"/>
              </a:ext>
            </a:extLst>
          </p:cNvPr>
          <p:cNvSpPr txBox="1"/>
          <p:nvPr/>
        </p:nvSpPr>
        <p:spPr>
          <a:xfrm>
            <a:off x="500177" y="6410200"/>
            <a:ext cx="2057401" cy="276999"/>
          </a:xfrm>
          <a:prstGeom prst="rect">
            <a:avLst/>
          </a:prstGeom>
          <a:noFill/>
          <a:ln>
            <a:noFill/>
          </a:ln>
        </p:spPr>
        <p:txBody>
          <a:bodyPr wrap="square" rtlCol="0">
            <a:spAutoFit/>
          </a:bodyPr>
          <a:lstStyle/>
          <a:p>
            <a:pPr marL="92075" indent="-92075" algn="ctr">
              <a:spcBef>
                <a:spcPts val="600"/>
              </a:spcBef>
            </a:pPr>
            <a:r>
              <a:rPr kumimoji="1" lang="ja-JP" altLang="en-US" sz="1200" b="1" dirty="0">
                <a:effectLst>
                  <a:glow rad="101600">
                    <a:schemeClr val="bg1">
                      <a:alpha val="60000"/>
                    </a:schemeClr>
                  </a:glow>
                </a:effectLst>
                <a:latin typeface="Meiryo UI" panose="020B0604030504040204" pitchFamily="50" charset="-128"/>
                <a:ea typeface="Meiryo UI" panose="020B0604030504040204" pitchFamily="50" charset="-128"/>
              </a:rPr>
              <a:t>大阪市立青少年センター</a:t>
            </a:r>
            <a:endParaRPr kumimoji="1" lang="en-US" altLang="ja-JP" sz="1200" b="1" dirty="0">
              <a:effectLst>
                <a:glow rad="101600">
                  <a:schemeClr val="bg1">
                    <a:alpha val="60000"/>
                  </a:schemeClr>
                </a:glow>
              </a:effectLst>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83C2ABF9-766C-4B12-B627-A454454A8BBC}"/>
              </a:ext>
            </a:extLst>
          </p:cNvPr>
          <p:cNvSpPr txBox="1"/>
          <p:nvPr/>
        </p:nvSpPr>
        <p:spPr>
          <a:xfrm>
            <a:off x="6662396" y="6650984"/>
            <a:ext cx="2194560" cy="230832"/>
          </a:xfrm>
          <a:prstGeom prst="rect">
            <a:avLst/>
          </a:prstGeom>
          <a:noFill/>
          <a:ln>
            <a:noFill/>
          </a:ln>
        </p:spPr>
        <p:txBody>
          <a:bodyPr wrap="square" rtlCol="0">
            <a:spAutoFit/>
          </a:bodyPr>
          <a:lstStyle/>
          <a:p>
            <a:pPr marL="92075" indent="-92075">
              <a:spcBef>
                <a:spcPts val="600"/>
              </a:spcBef>
            </a:pPr>
            <a:r>
              <a:rPr kumimoji="1" lang="ja-JP" altLang="en-US" sz="900" dirty="0">
                <a:latin typeface="Meiryo UI" panose="020B0604030504040204" pitchFamily="50" charset="-128"/>
                <a:ea typeface="Meiryo UI" panose="020B0604030504040204" pitchFamily="50" charset="-128"/>
              </a:rPr>
              <a:t>（出典：大阪市立青少年センター</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4B4064AA-81A3-4025-B7E1-9DE76AC50C36}"/>
              </a:ext>
            </a:extLst>
          </p:cNvPr>
          <p:cNvSpPr txBox="1"/>
          <p:nvPr/>
        </p:nvSpPr>
        <p:spPr>
          <a:xfrm>
            <a:off x="336207" y="1597897"/>
            <a:ext cx="8473440" cy="1107996"/>
          </a:xfrm>
          <a:prstGeom prst="rect">
            <a:avLst/>
          </a:prstGeom>
          <a:noFill/>
          <a:ln>
            <a:noFill/>
          </a:ln>
        </p:spPr>
        <p:txBody>
          <a:bodyPr wrap="square" rtlCol="0">
            <a:spAutoFit/>
          </a:bodyPr>
          <a:lstStyle/>
          <a:p>
            <a:pPr marL="92075" indent="-92075">
              <a:spcBef>
                <a:spcPts val="600"/>
              </a:spcBef>
            </a:pPr>
            <a:r>
              <a:rPr kumimoji="1" lang="ja-JP" altLang="en-US" sz="1400" dirty="0">
                <a:latin typeface="Meiryo UI" panose="020B0604030504040204" pitchFamily="50" charset="-128"/>
                <a:ea typeface="Meiryo UI" panose="020B0604030504040204" pitchFamily="50" charset="-128"/>
              </a:rPr>
              <a:t>●新大阪駅周辺地域における</a:t>
            </a:r>
            <a:r>
              <a:rPr kumimoji="1" lang="ja-JP" altLang="en-US" sz="1400" b="1" u="sng" dirty="0">
                <a:latin typeface="Meiryo UI" panose="020B0604030504040204" pitchFamily="50" charset="-128"/>
                <a:ea typeface="Meiryo UI" panose="020B0604030504040204" pitchFamily="50" charset="-128"/>
              </a:rPr>
              <a:t>民間都市開発の機運醸成</a:t>
            </a:r>
            <a:r>
              <a:rPr kumimoji="1" lang="ja-JP" altLang="en-US" sz="1400" dirty="0">
                <a:latin typeface="Meiryo UI" panose="020B0604030504040204" pitchFamily="50" charset="-128"/>
                <a:ea typeface="Meiryo UI" panose="020B0604030504040204" pitchFamily="50" charset="-128"/>
              </a:rPr>
              <a:t>を図るため、シンポジウムを開催</a:t>
            </a:r>
            <a:endParaRPr kumimoji="1" lang="en-US" altLang="ja-JP" sz="1400" dirty="0">
              <a:latin typeface="Meiryo UI" panose="020B0604030504040204" pitchFamily="50" charset="-128"/>
              <a:ea typeface="Meiryo UI" panose="020B0604030504040204" pitchFamily="50" charset="-128"/>
            </a:endParaRPr>
          </a:p>
          <a:p>
            <a:pPr marL="92075" indent="-92075">
              <a:spcBef>
                <a:spcPts val="600"/>
              </a:spcBef>
            </a:pPr>
            <a:r>
              <a:rPr kumimoji="1" lang="ja-JP" altLang="en-US" sz="1400" dirty="0">
                <a:latin typeface="Meiryo UI" panose="020B0604030504040204" pitchFamily="50" charset="-128"/>
                <a:ea typeface="Meiryo UI" panose="020B0604030504040204" pitchFamily="50" charset="-128"/>
              </a:rPr>
              <a:t>●令和６年度は、</a:t>
            </a:r>
            <a:r>
              <a:rPr kumimoji="1" lang="ja-JP" altLang="en-US" sz="1400" b="1" u="sng" dirty="0">
                <a:latin typeface="Meiryo UI" panose="020B0604030504040204" pitchFamily="50" charset="-128"/>
                <a:ea typeface="Meiryo UI" panose="020B0604030504040204" pitchFamily="50" charset="-128"/>
              </a:rPr>
              <a:t>東海道新幹線開業</a:t>
            </a:r>
            <a:r>
              <a:rPr kumimoji="1" lang="en-US" altLang="ja-JP" sz="1400" b="1" u="sng" dirty="0">
                <a:latin typeface="Meiryo UI" panose="020B0604030504040204" pitchFamily="50" charset="-128"/>
                <a:ea typeface="Meiryo UI" panose="020B0604030504040204" pitchFamily="50" charset="-128"/>
              </a:rPr>
              <a:t>60</a:t>
            </a:r>
            <a:r>
              <a:rPr kumimoji="1" lang="ja-JP" altLang="en-US" sz="1400" b="1" u="sng" dirty="0">
                <a:latin typeface="Meiryo UI" panose="020B0604030504040204" pitchFamily="50" charset="-128"/>
                <a:ea typeface="Meiryo UI" panose="020B0604030504040204" pitchFamily="50" charset="-128"/>
              </a:rPr>
              <a:t>周年、山陽新幹線開業</a:t>
            </a:r>
            <a:r>
              <a:rPr kumimoji="1" lang="en-US" altLang="ja-JP" sz="1400" b="1" u="sng" dirty="0">
                <a:latin typeface="Meiryo UI" panose="020B0604030504040204" pitchFamily="50" charset="-128"/>
                <a:ea typeface="Meiryo UI" panose="020B0604030504040204" pitchFamily="50" charset="-128"/>
              </a:rPr>
              <a:t>50</a:t>
            </a:r>
            <a:r>
              <a:rPr kumimoji="1" lang="ja-JP" altLang="en-US" sz="1400" b="1" u="sng" dirty="0">
                <a:latin typeface="Meiryo UI" panose="020B0604030504040204" pitchFamily="50" charset="-128"/>
                <a:ea typeface="Meiryo UI" panose="020B0604030504040204" pitchFamily="50" charset="-128"/>
              </a:rPr>
              <a:t>周年を迎える機会</a:t>
            </a:r>
            <a:r>
              <a:rPr kumimoji="1" lang="ja-JP" altLang="en-US" sz="1400" dirty="0">
                <a:latin typeface="Meiryo UI" panose="020B0604030504040204" pitchFamily="50" charset="-128"/>
                <a:ea typeface="Meiryo UI" panose="020B0604030504040204" pitchFamily="50" charset="-128"/>
              </a:rPr>
              <a:t>を捉えて、</a:t>
            </a:r>
            <a:endParaRPr kumimoji="1" lang="en-US" altLang="ja-JP" sz="1400" dirty="0">
              <a:latin typeface="Meiryo UI" panose="020B0604030504040204" pitchFamily="50" charset="-128"/>
              <a:ea typeface="Meiryo UI" panose="020B0604030504040204" pitchFamily="50" charset="-128"/>
            </a:endParaRPr>
          </a:p>
          <a:p>
            <a:pPr marL="92075" indent="-92075"/>
            <a:r>
              <a:rPr kumimoji="1" lang="ja-JP" altLang="en-US" sz="1400" dirty="0">
                <a:latin typeface="Meiryo UI" panose="020B0604030504040204" pitchFamily="50" charset="-128"/>
                <a:ea typeface="Meiryo UI" panose="020B0604030504040204" pitchFamily="50" charset="-128"/>
              </a:rPr>
              <a:t>   </a:t>
            </a:r>
            <a:r>
              <a:rPr kumimoji="1" lang="ja-JP" altLang="en-US" sz="1400" b="1" u="sng" dirty="0">
                <a:latin typeface="Meiryo UI" panose="020B0604030504040204" pitchFamily="50" charset="-128"/>
                <a:ea typeface="Meiryo UI" panose="020B0604030504040204" pitchFamily="50" charset="-128"/>
              </a:rPr>
              <a:t>周年事業と連携した取組</a:t>
            </a:r>
            <a:r>
              <a:rPr kumimoji="1" lang="ja-JP" altLang="en-US" sz="1400" dirty="0">
                <a:latin typeface="Meiryo UI" panose="020B0604030504040204" pitchFamily="50" charset="-128"/>
                <a:ea typeface="Meiryo UI" panose="020B0604030504040204" pitchFamily="50" charset="-128"/>
              </a:rPr>
              <a:t>として実施</a:t>
            </a:r>
          </a:p>
          <a:p>
            <a:pPr marL="92075" indent="-92075">
              <a:spcBef>
                <a:spcPts val="600"/>
              </a:spcBef>
            </a:pPr>
            <a:r>
              <a:rPr kumimoji="1" lang="ja-JP" altLang="en-US" sz="1400" dirty="0">
                <a:latin typeface="Meiryo UI" panose="020B0604030504040204" pitchFamily="50" charset="-128"/>
                <a:ea typeface="Meiryo UI" panose="020B0604030504040204" pitchFamily="50" charset="-128"/>
              </a:rPr>
              <a:t>●</a:t>
            </a:r>
            <a:r>
              <a:rPr kumimoji="1" lang="ja-JP" altLang="en-US" sz="1400" b="1" u="sng" dirty="0">
                <a:latin typeface="Meiryo UI" panose="020B0604030504040204" pitchFamily="50" charset="-128"/>
                <a:ea typeface="Meiryo UI" panose="020B0604030504040204" pitchFamily="50" charset="-128"/>
              </a:rPr>
              <a:t>キャッチフレーズの投票・決定・表彰の場</a:t>
            </a:r>
            <a:r>
              <a:rPr kumimoji="1" lang="ja-JP" altLang="en-US" sz="1400" dirty="0">
                <a:latin typeface="Meiryo UI" panose="020B0604030504040204" pitchFamily="50" charset="-128"/>
                <a:ea typeface="Meiryo UI" panose="020B0604030504040204" pitchFamily="50" charset="-128"/>
              </a:rPr>
              <a:t>とし、新大阪のまちづくりを広くプロモーション</a:t>
            </a:r>
          </a:p>
        </p:txBody>
      </p:sp>
    </p:spTree>
    <p:extLst>
      <p:ext uri="{BB962C8B-B14F-4D97-AF65-F5344CB8AC3E}">
        <p14:creationId xmlns:p14="http://schemas.microsoft.com/office/powerpoint/2010/main" val="2485899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B2A1887-4409-4E8F-854C-B24766E93317}"/>
              </a:ext>
            </a:extLst>
          </p:cNvPr>
          <p:cNvSpPr>
            <a:spLocks noGrp="1"/>
          </p:cNvSpPr>
          <p:nvPr>
            <p:ph type="sldNum" sz="quarter" idx="12"/>
          </p:nvPr>
        </p:nvSpPr>
        <p:spPr>
          <a:xfrm>
            <a:off x="7058447" y="6469194"/>
            <a:ext cx="2057400" cy="365125"/>
          </a:xfrm>
        </p:spPr>
        <p:txBody>
          <a:bodyPr/>
          <a:lstStyle/>
          <a:p>
            <a:fld id="{422AAC54-A2B9-4AE8-9462-7DF1EE8FD238}" type="slidenum">
              <a:rPr kumimoji="1" lang="ja-JP" altLang="en-US" sz="1400" smtClean="0">
                <a:latin typeface="Meiryo UI" panose="020B0604030504040204" pitchFamily="50" charset="-128"/>
                <a:ea typeface="Meiryo UI" panose="020B0604030504040204" pitchFamily="50" charset="-128"/>
              </a:rPr>
              <a:t>11</a:t>
            </a:fld>
            <a:endParaRPr kumimoji="1" lang="ja-JP" altLang="en-US" sz="14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96DDD7E1-8522-4942-B70F-8AADB680C05E}"/>
              </a:ext>
            </a:extLst>
          </p:cNvPr>
          <p:cNvSpPr/>
          <p:nvPr/>
        </p:nvSpPr>
        <p:spPr>
          <a:xfrm>
            <a:off x="0" y="0"/>
            <a:ext cx="9144000" cy="381000"/>
          </a:xfrm>
          <a:prstGeom prst="rect">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新大阪駅周辺地域のプロモーションの取組</a:t>
            </a:r>
          </a:p>
        </p:txBody>
      </p:sp>
      <p:sp>
        <p:nvSpPr>
          <p:cNvPr id="12" name="正方形/長方形 11">
            <a:extLst>
              <a:ext uri="{FF2B5EF4-FFF2-40B4-BE49-F238E27FC236}">
                <a16:creationId xmlns:a16="http://schemas.microsoft.com/office/drawing/2014/main" id="{F8B3EB48-4A4C-4C37-B070-2827F55A1816}"/>
              </a:ext>
            </a:extLst>
          </p:cNvPr>
          <p:cNvSpPr/>
          <p:nvPr/>
        </p:nvSpPr>
        <p:spPr>
          <a:xfrm>
            <a:off x="66959" y="469357"/>
            <a:ext cx="118025" cy="31606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a:extLst>
              <a:ext uri="{FF2B5EF4-FFF2-40B4-BE49-F238E27FC236}">
                <a16:creationId xmlns:a16="http://schemas.microsoft.com/office/drawing/2014/main" id="{F393F98E-9410-4BBD-8736-CEE3CEDCC112}"/>
              </a:ext>
            </a:extLst>
          </p:cNvPr>
          <p:cNvGrpSpPr/>
          <p:nvPr/>
        </p:nvGrpSpPr>
        <p:grpSpPr>
          <a:xfrm>
            <a:off x="244448" y="829482"/>
            <a:ext cx="1942491" cy="325980"/>
            <a:chOff x="242256" y="1023852"/>
            <a:chExt cx="653019" cy="325980"/>
          </a:xfrm>
        </p:grpSpPr>
        <p:sp>
          <p:nvSpPr>
            <p:cNvPr id="9" name="四角形: 角を丸くする 8">
              <a:extLst>
                <a:ext uri="{FF2B5EF4-FFF2-40B4-BE49-F238E27FC236}">
                  <a16:creationId xmlns:a16="http://schemas.microsoft.com/office/drawing/2014/main" id="{944A4DC5-F45F-4B24-9516-B9DE62CA886F}"/>
                </a:ext>
              </a:extLst>
            </p:cNvPr>
            <p:cNvSpPr/>
            <p:nvPr/>
          </p:nvSpPr>
          <p:spPr>
            <a:xfrm>
              <a:off x="253996" y="1023852"/>
              <a:ext cx="641279" cy="3259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　　　　開催内容案</a:t>
              </a:r>
            </a:p>
          </p:txBody>
        </p:sp>
        <p:sp>
          <p:nvSpPr>
            <p:cNvPr id="10" name="四角形: 角を丸くする 9">
              <a:extLst>
                <a:ext uri="{FF2B5EF4-FFF2-40B4-BE49-F238E27FC236}">
                  <a16:creationId xmlns:a16="http://schemas.microsoft.com/office/drawing/2014/main" id="{EDB901C1-A4B8-4408-A1EF-CD31642EE239}"/>
                </a:ext>
              </a:extLst>
            </p:cNvPr>
            <p:cNvSpPr/>
            <p:nvPr/>
          </p:nvSpPr>
          <p:spPr>
            <a:xfrm>
              <a:off x="242256" y="1023852"/>
              <a:ext cx="199605" cy="32598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①</a:t>
              </a:r>
            </a:p>
          </p:txBody>
        </p:sp>
      </p:grpSp>
      <p:sp>
        <p:nvSpPr>
          <p:cNvPr id="13" name="テキスト ボックス 12">
            <a:extLst>
              <a:ext uri="{FF2B5EF4-FFF2-40B4-BE49-F238E27FC236}">
                <a16:creationId xmlns:a16="http://schemas.microsoft.com/office/drawing/2014/main" id="{5840798C-E737-4FAD-AD58-5117F42BC7F3}"/>
              </a:ext>
            </a:extLst>
          </p:cNvPr>
          <p:cNvSpPr txBox="1"/>
          <p:nvPr/>
        </p:nvSpPr>
        <p:spPr>
          <a:xfrm>
            <a:off x="331973" y="1226241"/>
            <a:ext cx="1012451" cy="307777"/>
          </a:xfrm>
          <a:prstGeom prst="rect">
            <a:avLst/>
          </a:prstGeom>
          <a:noFill/>
          <a:ln>
            <a:noFill/>
          </a:ln>
        </p:spPr>
        <p:txBody>
          <a:bodyPr wrap="square" rtlCol="0">
            <a:spAutoFit/>
          </a:bodyPr>
          <a:lstStyle/>
          <a:p>
            <a:r>
              <a:rPr kumimoji="1" lang="en-US" altLang="ja-JP" sz="1400" b="1" dirty="0">
                <a:solidFill>
                  <a:schemeClr val="accent1">
                    <a:lumMod val="75000"/>
                  </a:schemeClr>
                </a:solidFill>
                <a:latin typeface="Meiryo UI" panose="020B0604030504040204" pitchFamily="50" charset="-128"/>
                <a:ea typeface="Meiryo UI" panose="020B0604030504040204" pitchFamily="50" charset="-128"/>
              </a:rPr>
              <a:t>《</a:t>
            </a:r>
            <a:r>
              <a:rPr kumimoji="1" lang="ja-JP" altLang="en-US" sz="1400" b="1" dirty="0">
                <a:solidFill>
                  <a:schemeClr val="accent1">
                    <a:lumMod val="75000"/>
                  </a:schemeClr>
                </a:solidFill>
                <a:latin typeface="Meiryo UI" panose="020B0604030504040204" pitchFamily="50" charset="-128"/>
                <a:ea typeface="Meiryo UI" panose="020B0604030504040204" pitchFamily="50" charset="-128"/>
              </a:rPr>
              <a:t>内容</a:t>
            </a:r>
            <a:r>
              <a:rPr kumimoji="1" lang="en-US" altLang="ja-JP" sz="1400" b="1" dirty="0">
                <a:solidFill>
                  <a:schemeClr val="accent1">
                    <a:lumMod val="75000"/>
                  </a:schemeClr>
                </a:solidFill>
                <a:latin typeface="Meiryo UI" panose="020B0604030504040204" pitchFamily="50" charset="-128"/>
                <a:ea typeface="Meiryo UI" panose="020B0604030504040204" pitchFamily="50" charset="-128"/>
              </a:rPr>
              <a:t>》</a:t>
            </a:r>
          </a:p>
        </p:txBody>
      </p:sp>
      <p:sp>
        <p:nvSpPr>
          <p:cNvPr id="14" name="テキスト ボックス 13">
            <a:extLst>
              <a:ext uri="{FF2B5EF4-FFF2-40B4-BE49-F238E27FC236}">
                <a16:creationId xmlns:a16="http://schemas.microsoft.com/office/drawing/2014/main" id="{7F0E2A04-CA05-4B96-8C9B-6CFC84B2726E}"/>
              </a:ext>
            </a:extLst>
          </p:cNvPr>
          <p:cNvSpPr txBox="1"/>
          <p:nvPr/>
        </p:nvSpPr>
        <p:spPr>
          <a:xfrm>
            <a:off x="331972" y="1666912"/>
            <a:ext cx="8453886" cy="1361911"/>
          </a:xfrm>
          <a:prstGeom prst="rect">
            <a:avLst/>
          </a:prstGeom>
          <a:solidFill>
            <a:schemeClr val="accent5">
              <a:lumMod val="20000"/>
              <a:lumOff val="80000"/>
            </a:schemeClr>
          </a:solidFill>
          <a:ln>
            <a:noFill/>
          </a:ln>
        </p:spPr>
        <p:txBody>
          <a:bodyPr wrap="square" rtlCol="0">
            <a:spAutoFit/>
          </a:bodyPr>
          <a:lstStyle/>
          <a:p>
            <a:pPr marL="92075" indent="-92075">
              <a:lnSpc>
                <a:spcPts val="1500"/>
              </a:lnSpc>
              <a:spcBef>
                <a:spcPts val="600"/>
              </a:spcBef>
            </a:pPr>
            <a:r>
              <a:rPr kumimoji="1" lang="ja-JP" altLang="en-US" sz="1400" b="1" dirty="0">
                <a:latin typeface="Meiryo UI" panose="020B0604030504040204" pitchFamily="50" charset="-128"/>
                <a:ea typeface="Meiryo UI" panose="020B0604030504040204" pitchFamily="50" charset="-128"/>
              </a:rPr>
              <a:t>・第</a:t>
            </a:r>
            <a:r>
              <a:rPr kumimoji="1" lang="en-US" altLang="ja-JP" sz="1400" b="1" dirty="0">
                <a:latin typeface="Meiryo UI" panose="020B0604030504040204" pitchFamily="50" charset="-128"/>
                <a:ea typeface="Meiryo UI" panose="020B0604030504040204" pitchFamily="50" charset="-128"/>
              </a:rPr>
              <a:t>1</a:t>
            </a:r>
            <a:r>
              <a:rPr kumimoji="1" lang="ja-JP" altLang="en-US" sz="1400" b="1" dirty="0">
                <a:latin typeface="Meiryo UI" panose="020B0604030504040204" pitchFamily="50" charset="-128"/>
                <a:ea typeface="Meiryo UI" panose="020B0604030504040204" pitchFamily="50" charset="-128"/>
              </a:rPr>
              <a:t>部　パネルディスカッション </a:t>
            </a:r>
            <a:endParaRPr kumimoji="1" lang="en-US" altLang="ja-JP" sz="1400" b="1" dirty="0">
              <a:latin typeface="Meiryo UI" panose="020B0604030504040204" pitchFamily="50" charset="-128"/>
              <a:ea typeface="Meiryo UI" panose="020B0604030504040204" pitchFamily="50" charset="-128"/>
            </a:endParaRPr>
          </a:p>
          <a:p>
            <a:pPr marL="92075" indent="-92075">
              <a:lnSpc>
                <a:spcPts val="1500"/>
              </a:lnSpc>
              <a:spcBef>
                <a:spcPts val="600"/>
              </a:spcBef>
            </a:pPr>
            <a:r>
              <a:rPr kumimoji="1" lang="ja-JP" altLang="en-US" sz="1400" dirty="0">
                <a:solidFill>
                  <a:srgbClr val="0070C0"/>
                </a:solidFill>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登壇者</a:t>
            </a:r>
            <a:r>
              <a:rPr kumimoji="1" lang="ja-JP" altLang="en-US" sz="1400" dirty="0">
                <a:latin typeface="Meiryo UI" panose="020B0604030504040204" pitchFamily="50" charset="-128"/>
                <a:ea typeface="Meiryo UI" panose="020B0604030504040204" pitchFamily="50" charset="-128"/>
              </a:rPr>
              <a:t>：大阪公立大学　吉田准教授、</a:t>
            </a:r>
            <a:r>
              <a:rPr kumimoji="1" lang="en-US" altLang="ja-JP" sz="1400" dirty="0">
                <a:latin typeface="Meiryo UI" panose="020B0604030504040204" pitchFamily="50" charset="-128"/>
                <a:ea typeface="Meiryo UI" panose="020B0604030504040204" pitchFamily="50" charset="-128"/>
              </a:rPr>
              <a:t>JR</a:t>
            </a:r>
            <a:r>
              <a:rPr kumimoji="1" lang="ja-JP" altLang="en-US" sz="1400" dirty="0">
                <a:latin typeface="Meiryo UI" panose="020B0604030504040204" pitchFamily="50" charset="-128"/>
                <a:ea typeface="Meiryo UI" panose="020B0604030504040204" pitchFamily="50" charset="-128"/>
              </a:rPr>
              <a:t>東海、</a:t>
            </a:r>
            <a:r>
              <a:rPr kumimoji="1" lang="en-US" altLang="ja-JP" sz="1400" dirty="0">
                <a:latin typeface="Meiryo UI" panose="020B0604030504040204" pitchFamily="50" charset="-128"/>
                <a:ea typeface="Meiryo UI" panose="020B0604030504040204" pitchFamily="50" charset="-128"/>
              </a:rPr>
              <a:t>JR</a:t>
            </a:r>
            <a:r>
              <a:rPr kumimoji="1" lang="ja-JP" altLang="en-US" sz="1400" dirty="0">
                <a:latin typeface="Meiryo UI" panose="020B0604030504040204" pitchFamily="50" charset="-128"/>
                <a:ea typeface="Meiryo UI" panose="020B0604030504040204" pitchFamily="50" charset="-128"/>
              </a:rPr>
              <a:t>西日本、大阪都市計画局長 </a:t>
            </a:r>
            <a:endParaRPr kumimoji="1" lang="en-US" altLang="ja-JP" sz="1400" dirty="0">
              <a:latin typeface="Meiryo UI" panose="020B0604030504040204" pitchFamily="50" charset="-128"/>
              <a:ea typeface="Meiryo UI" panose="020B0604030504040204" pitchFamily="50" charset="-128"/>
            </a:endParaRPr>
          </a:p>
          <a:p>
            <a:pPr marL="92075" indent="-92075">
              <a:lnSpc>
                <a:spcPts val="1500"/>
              </a:lnSpc>
              <a:spcBef>
                <a:spcPts val="600"/>
              </a:spcBef>
            </a:pPr>
            <a:r>
              <a:rPr kumimoji="1" lang="ja-JP" altLang="en-US" sz="1400"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テーマ</a:t>
            </a:r>
            <a:r>
              <a:rPr kumimoji="1" lang="ja-JP" altLang="en-US" sz="1400" dirty="0">
                <a:latin typeface="Meiryo UI" panose="020B0604030504040204" pitchFamily="50" charset="-128"/>
                <a:ea typeface="Meiryo UI" panose="020B0604030504040204" pitchFamily="50" charset="-128"/>
              </a:rPr>
              <a:t>：①新大阪まちづくりの状況（仮）</a:t>
            </a:r>
            <a:endParaRPr kumimoji="1" lang="en-US" altLang="ja-JP" sz="1400" dirty="0">
              <a:latin typeface="Meiryo UI" panose="020B0604030504040204" pitchFamily="50" charset="-128"/>
              <a:ea typeface="Meiryo UI" panose="020B0604030504040204" pitchFamily="50" charset="-128"/>
            </a:endParaRPr>
          </a:p>
          <a:p>
            <a:pPr marL="1332000">
              <a:lnSpc>
                <a:spcPts val="1500"/>
              </a:lnSpc>
              <a:spcBef>
                <a:spcPts val="600"/>
              </a:spcBef>
            </a:pPr>
            <a:r>
              <a:rPr kumimoji="1" lang="ja-JP" altLang="en-US" sz="1400" dirty="0">
                <a:latin typeface="Meiryo UI" panose="020B0604030504040204" pitchFamily="50" charset="-128"/>
                <a:ea typeface="Meiryo UI" panose="020B0604030504040204" pitchFamily="50" charset="-128"/>
              </a:rPr>
              <a:t>②新幹線開業から現在までの振り返り（仮） </a:t>
            </a:r>
            <a:endParaRPr kumimoji="1" lang="en-US" altLang="ja-JP" sz="1400" dirty="0">
              <a:latin typeface="Meiryo UI" panose="020B0604030504040204" pitchFamily="50" charset="-128"/>
              <a:ea typeface="Meiryo UI" panose="020B0604030504040204" pitchFamily="50" charset="-128"/>
            </a:endParaRPr>
          </a:p>
          <a:p>
            <a:pPr marL="1332000">
              <a:lnSpc>
                <a:spcPts val="1500"/>
              </a:lnSpc>
              <a:spcBef>
                <a:spcPts val="600"/>
              </a:spcBef>
            </a:pPr>
            <a:r>
              <a:rPr kumimoji="1" lang="ja-JP" altLang="en-US" sz="1400" dirty="0">
                <a:latin typeface="Meiryo UI" panose="020B0604030504040204" pitchFamily="50" charset="-128"/>
                <a:ea typeface="Meiryo UI" panose="020B0604030504040204" pitchFamily="50" charset="-128"/>
              </a:rPr>
              <a:t>③新大阪のまちに期待すること、公共空間の展望（仮）　　　</a:t>
            </a:r>
            <a:endParaRPr kumimoji="1" lang="en-US" altLang="ja-JP" sz="14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82B2BBE9-9F54-400B-9C63-499EFAA691FD}"/>
              </a:ext>
            </a:extLst>
          </p:cNvPr>
          <p:cNvSpPr txBox="1"/>
          <p:nvPr/>
        </p:nvSpPr>
        <p:spPr>
          <a:xfrm>
            <a:off x="331972" y="3226192"/>
            <a:ext cx="8453886" cy="2169825"/>
          </a:xfrm>
          <a:prstGeom prst="rect">
            <a:avLst/>
          </a:prstGeom>
          <a:solidFill>
            <a:schemeClr val="accent5">
              <a:lumMod val="20000"/>
              <a:lumOff val="80000"/>
            </a:schemeClr>
          </a:solidFill>
          <a:ln>
            <a:noFill/>
          </a:ln>
        </p:spPr>
        <p:txBody>
          <a:bodyPr wrap="square" rtlCol="0">
            <a:spAutoFit/>
          </a:bodyPr>
          <a:lstStyle/>
          <a:p>
            <a:pPr marL="92075" indent="-92075">
              <a:lnSpc>
                <a:spcPts val="1500"/>
              </a:lnSpc>
              <a:spcBef>
                <a:spcPts val="600"/>
              </a:spcBef>
            </a:pPr>
            <a:r>
              <a:rPr kumimoji="1" lang="ja-JP" altLang="en-US" sz="1400" b="1" dirty="0">
                <a:latin typeface="Meiryo UI" panose="020B0604030504040204" pitchFamily="50" charset="-128"/>
                <a:ea typeface="Meiryo UI" panose="020B0604030504040204" pitchFamily="50" charset="-128"/>
              </a:rPr>
              <a:t>・第</a:t>
            </a:r>
            <a:r>
              <a:rPr kumimoji="1" lang="en-US" altLang="ja-JP" sz="1400" b="1" dirty="0">
                <a:latin typeface="Meiryo UI" panose="020B0604030504040204" pitchFamily="50" charset="-128"/>
                <a:ea typeface="Meiryo UI" panose="020B0604030504040204" pitchFamily="50" charset="-128"/>
              </a:rPr>
              <a:t>2</a:t>
            </a:r>
            <a:r>
              <a:rPr kumimoji="1" lang="ja-JP" altLang="en-US" sz="1400" b="1" dirty="0">
                <a:latin typeface="Meiryo UI" panose="020B0604030504040204" pitchFamily="50" charset="-128"/>
                <a:ea typeface="Meiryo UI" panose="020B0604030504040204" pitchFamily="50" charset="-128"/>
              </a:rPr>
              <a:t>部　キャッチフレーズの決定・表彰　</a:t>
            </a:r>
            <a:r>
              <a:rPr kumimoji="1" lang="ja-JP" altLang="en-US" sz="1400" dirty="0">
                <a:latin typeface="Meiryo UI" panose="020B0604030504040204" pitchFamily="50" charset="-128"/>
                <a:ea typeface="Meiryo UI" panose="020B0604030504040204" pitchFamily="50" charset="-128"/>
              </a:rPr>
              <a:t> </a:t>
            </a:r>
            <a:endParaRPr kumimoji="1" lang="en-US" altLang="ja-JP" sz="1400" dirty="0">
              <a:latin typeface="Meiryo UI" panose="020B0604030504040204" pitchFamily="50" charset="-128"/>
              <a:ea typeface="Meiryo UI" panose="020B0604030504040204" pitchFamily="50" charset="-128"/>
            </a:endParaRPr>
          </a:p>
          <a:p>
            <a:pPr marL="92075" indent="-92075">
              <a:lnSpc>
                <a:spcPts val="1500"/>
              </a:lnSpc>
              <a:spcBef>
                <a:spcPts val="600"/>
              </a:spcBef>
            </a:pPr>
            <a:r>
              <a:rPr kumimoji="1" lang="ja-JP" altLang="en-US" sz="1400" dirty="0">
                <a:solidFill>
                  <a:srgbClr val="0070C0"/>
                </a:solidFill>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登壇者</a:t>
            </a:r>
            <a:r>
              <a:rPr kumimoji="1" lang="ja-JP" altLang="en-US" sz="1400" dirty="0">
                <a:latin typeface="Meiryo UI" panose="020B0604030504040204" pitchFamily="50" charset="-128"/>
                <a:ea typeface="Meiryo UI" panose="020B0604030504040204" pitchFamily="50" charset="-128"/>
              </a:rPr>
              <a:t>：大阪都市計画局長、キャッチフレーズ候補の作成者（</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名予定）</a:t>
            </a:r>
            <a:endParaRPr kumimoji="1" lang="en-US" altLang="ja-JP" sz="1400" dirty="0">
              <a:latin typeface="Meiryo UI" panose="020B0604030504040204" pitchFamily="50" charset="-128"/>
              <a:ea typeface="Meiryo UI" panose="020B0604030504040204" pitchFamily="50" charset="-128"/>
            </a:endParaRPr>
          </a:p>
          <a:p>
            <a:pPr marL="92075" indent="-92075">
              <a:lnSpc>
                <a:spcPts val="1500"/>
              </a:lnSpc>
              <a:spcBef>
                <a:spcPts val="600"/>
              </a:spcBef>
            </a:pPr>
            <a:r>
              <a:rPr kumimoji="1" lang="ja-JP" altLang="en-US" sz="1400"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プログラム</a:t>
            </a:r>
            <a:r>
              <a:rPr kumimoji="1" lang="ja-JP" altLang="en-US" sz="1400" dirty="0">
                <a:latin typeface="Meiryo UI" panose="020B0604030504040204" pitchFamily="50" charset="-128"/>
                <a:ea typeface="Meiryo UI" panose="020B0604030504040204" pitchFamily="50" charset="-128"/>
              </a:rPr>
              <a:t>：①キャッチフレーズ候補の紹介</a:t>
            </a:r>
            <a:endParaRPr kumimoji="1" lang="en-US" altLang="ja-JP" sz="1400" dirty="0">
              <a:latin typeface="Meiryo UI" panose="020B0604030504040204" pitchFamily="50" charset="-128"/>
              <a:ea typeface="Meiryo UI" panose="020B0604030504040204" pitchFamily="50" charset="-128"/>
            </a:endParaRPr>
          </a:p>
          <a:p>
            <a:pPr marL="92075" indent="1522413">
              <a:lnSpc>
                <a:spcPts val="1500"/>
              </a:lnSpc>
              <a:spcBef>
                <a:spcPts val="600"/>
              </a:spcBef>
            </a:pPr>
            <a:r>
              <a:rPr kumimoji="1" lang="ja-JP" altLang="en-US" sz="1400" dirty="0">
                <a:latin typeface="Meiryo UI" panose="020B0604030504040204" pitchFamily="50" charset="-128"/>
                <a:ea typeface="Meiryo UI" panose="020B0604030504040204" pitchFamily="50" charset="-128"/>
              </a:rPr>
              <a:t>②投票、集計</a:t>
            </a:r>
            <a:endParaRPr kumimoji="1" lang="en-US" altLang="ja-JP" sz="1400" dirty="0">
              <a:latin typeface="Meiryo UI" panose="020B0604030504040204" pitchFamily="50" charset="-128"/>
              <a:ea typeface="Meiryo UI" panose="020B0604030504040204" pitchFamily="50" charset="-128"/>
            </a:endParaRPr>
          </a:p>
          <a:p>
            <a:pPr marL="92075" indent="1522413">
              <a:lnSpc>
                <a:spcPts val="1500"/>
              </a:lnSpc>
              <a:spcBef>
                <a:spcPts val="600"/>
              </a:spcBef>
            </a:pPr>
            <a:r>
              <a:rPr kumimoji="1" lang="en-US" altLang="ja-JP" sz="1400" dirty="0">
                <a:latin typeface="Meiryo UI" panose="020B0604030504040204" pitchFamily="50" charset="-128"/>
                <a:ea typeface="Meiryo UI" panose="020B0604030504040204" pitchFamily="50" charset="-128"/>
              </a:rPr>
              <a:t>                            </a:t>
            </a:r>
          </a:p>
          <a:p>
            <a:pPr marL="92075" indent="-92075">
              <a:lnSpc>
                <a:spcPts val="1500"/>
              </a:lnSpc>
              <a:spcBef>
                <a:spcPts val="600"/>
              </a:spcBef>
            </a:pPr>
            <a:endParaRPr kumimoji="1" lang="en-US" altLang="ja-JP" sz="1400" dirty="0">
              <a:latin typeface="Meiryo UI" panose="020B0604030504040204" pitchFamily="50" charset="-128"/>
              <a:ea typeface="Meiryo UI" panose="020B0604030504040204" pitchFamily="50" charset="-128"/>
            </a:endParaRPr>
          </a:p>
          <a:p>
            <a:pPr marL="92075" indent="-92075">
              <a:lnSpc>
                <a:spcPts val="1500"/>
              </a:lnSpc>
              <a:spcBef>
                <a:spcPts val="600"/>
              </a:spcBef>
            </a:pPr>
            <a:endParaRPr kumimoji="1" lang="en-US" altLang="ja-JP" sz="1400" dirty="0">
              <a:latin typeface="Meiryo UI" panose="020B0604030504040204" pitchFamily="50" charset="-128"/>
              <a:ea typeface="Meiryo UI" panose="020B0604030504040204" pitchFamily="50" charset="-128"/>
            </a:endParaRPr>
          </a:p>
          <a:p>
            <a:pPr marL="92075" indent="1522413">
              <a:lnSpc>
                <a:spcPts val="1500"/>
              </a:lnSpc>
              <a:spcBef>
                <a:spcPts val="600"/>
              </a:spcBef>
            </a:pPr>
            <a:r>
              <a:rPr kumimoji="1" lang="ja-JP" altLang="en-US" sz="1400" dirty="0">
                <a:latin typeface="Meiryo UI" panose="020B0604030504040204" pitchFamily="50" charset="-128"/>
                <a:ea typeface="Meiryo UI" panose="020B0604030504040204" pitchFamily="50" charset="-128"/>
              </a:rPr>
              <a:t>③結果発表、表彰（キャッチフレーズ候補の作成者登壇）</a:t>
            </a:r>
            <a:endParaRPr kumimoji="1" lang="en-US" altLang="ja-JP" sz="14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5734B558-396B-4920-A185-4C18F3F407B0}"/>
              </a:ext>
            </a:extLst>
          </p:cNvPr>
          <p:cNvSpPr txBox="1"/>
          <p:nvPr/>
        </p:nvSpPr>
        <p:spPr>
          <a:xfrm>
            <a:off x="331972" y="5637954"/>
            <a:ext cx="8453886" cy="823302"/>
          </a:xfrm>
          <a:prstGeom prst="rect">
            <a:avLst/>
          </a:prstGeom>
          <a:noFill/>
          <a:ln w="28575">
            <a:solidFill>
              <a:schemeClr val="accent5">
                <a:lumMod val="40000"/>
                <a:lumOff val="60000"/>
              </a:schemeClr>
            </a:solidFill>
          </a:ln>
        </p:spPr>
        <p:txBody>
          <a:bodyPr wrap="square" rtlCol="0">
            <a:spAutoFit/>
          </a:bodyPr>
          <a:lstStyle/>
          <a:p>
            <a:pPr marL="92075" indent="-92075">
              <a:lnSpc>
                <a:spcPts val="1500"/>
              </a:lnSpc>
              <a:spcBef>
                <a:spcPts val="600"/>
              </a:spcBef>
            </a:pPr>
            <a:r>
              <a:rPr kumimoji="1" lang="ja-JP" altLang="en-US" sz="1400" b="1" dirty="0">
                <a:latin typeface="Meiryo UI" panose="020B0604030504040204" pitchFamily="50" charset="-128"/>
                <a:ea typeface="Meiryo UI" panose="020B0604030504040204" pitchFamily="50" charset="-128"/>
              </a:rPr>
              <a:t>・その他　会場ホワイエでの展示</a:t>
            </a:r>
            <a:endParaRPr kumimoji="1" lang="en-US" altLang="ja-JP" sz="1400" b="1" dirty="0">
              <a:latin typeface="Meiryo UI" panose="020B0604030504040204" pitchFamily="50" charset="-128"/>
              <a:ea typeface="Meiryo UI" panose="020B0604030504040204" pitchFamily="50" charset="-128"/>
            </a:endParaRPr>
          </a:p>
          <a:p>
            <a:pPr marL="92075" indent="-92075">
              <a:lnSpc>
                <a:spcPts val="1500"/>
              </a:lnSpc>
              <a:spcBef>
                <a:spcPts val="600"/>
              </a:spcBef>
            </a:pPr>
            <a:r>
              <a:rPr kumimoji="1" lang="ja-JP" altLang="en-US" sz="1400" b="1"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①大学生作成の新大阪駅周辺地域を題材とした模型やプレゼンテーションシート</a:t>
            </a:r>
            <a:endParaRPr kumimoji="1" lang="en-US" altLang="ja-JP" sz="1400" dirty="0">
              <a:latin typeface="Meiryo UI" panose="020B0604030504040204" pitchFamily="50" charset="-128"/>
              <a:ea typeface="Meiryo UI" panose="020B0604030504040204" pitchFamily="50" charset="-128"/>
            </a:endParaRPr>
          </a:p>
          <a:p>
            <a:pPr marL="92075" indent="-92075">
              <a:lnSpc>
                <a:spcPts val="1500"/>
              </a:lnSpc>
              <a:spcBef>
                <a:spcPts val="600"/>
              </a:spcBef>
            </a:pPr>
            <a:r>
              <a:rPr kumimoji="1" lang="ja-JP" altLang="en-US" sz="1400" dirty="0">
                <a:latin typeface="Meiryo UI" panose="020B0604030504040204" pitchFamily="50" charset="-128"/>
                <a:ea typeface="Meiryo UI" panose="020B0604030504040204" pitchFamily="50" charset="-128"/>
              </a:rPr>
              <a:t>　　　　　  ②キャッチフレーズの応募作品　など</a:t>
            </a:r>
            <a:endParaRPr kumimoji="1" lang="en-US" altLang="ja-JP" sz="14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75E25320-B60D-4CEB-AA14-59985A761855}"/>
              </a:ext>
            </a:extLst>
          </p:cNvPr>
          <p:cNvSpPr txBox="1"/>
          <p:nvPr/>
        </p:nvSpPr>
        <p:spPr>
          <a:xfrm>
            <a:off x="125972" y="439940"/>
            <a:ext cx="522290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dirty="0">
                <a:solidFill>
                  <a:prstClr val="black"/>
                </a:solidFill>
                <a:latin typeface="Meiryo UI"/>
                <a:ea typeface="Meiryo UI"/>
              </a:rPr>
              <a:t>（３）新大阪駅周辺地域まちづくりシンポジウムの開催内容</a:t>
            </a:r>
            <a:endParaRPr kumimoji="1" lang="en-US" altLang="ja-JP" sz="1600" b="1" dirty="0">
              <a:solidFill>
                <a:prstClr val="black"/>
              </a:solidFill>
              <a:latin typeface="Meiryo UI"/>
              <a:ea typeface="Meiryo UI"/>
            </a:endParaRPr>
          </a:p>
        </p:txBody>
      </p:sp>
      <p:sp>
        <p:nvSpPr>
          <p:cNvPr id="20" name="テキスト ボックス 19">
            <a:extLst>
              <a:ext uri="{FF2B5EF4-FFF2-40B4-BE49-F238E27FC236}">
                <a16:creationId xmlns:a16="http://schemas.microsoft.com/office/drawing/2014/main" id="{287CDF24-D2E2-43B8-B321-B6D164647244}"/>
              </a:ext>
            </a:extLst>
          </p:cNvPr>
          <p:cNvSpPr txBox="1"/>
          <p:nvPr/>
        </p:nvSpPr>
        <p:spPr>
          <a:xfrm>
            <a:off x="3163951" y="4172711"/>
            <a:ext cx="5161065" cy="823302"/>
          </a:xfrm>
          <a:prstGeom prst="rect">
            <a:avLst/>
          </a:prstGeom>
          <a:noFill/>
          <a:ln w="12700">
            <a:solidFill>
              <a:schemeClr val="tx1"/>
            </a:solidFill>
          </a:ln>
        </p:spPr>
        <p:txBody>
          <a:bodyPr wrap="square" rtlCol="0">
            <a:spAutoFit/>
          </a:bodyPr>
          <a:lstStyle/>
          <a:p>
            <a:pPr marL="92075" indent="-92075">
              <a:lnSpc>
                <a:spcPts val="1500"/>
              </a:lnSpc>
              <a:spcBef>
                <a:spcPts val="600"/>
              </a:spcBef>
            </a:pPr>
            <a:r>
              <a:rPr kumimoji="1" lang="ja-JP" altLang="en-US" sz="1400" b="1" dirty="0">
                <a:latin typeface="Meiryo UI" panose="020B0604030504040204" pitchFamily="50" charset="-128"/>
                <a:ea typeface="Meiryo UI" panose="020B0604030504040204" pitchFamily="50" charset="-128"/>
              </a:rPr>
              <a:t>学生・地権者による取組発表</a:t>
            </a:r>
            <a:endParaRPr kumimoji="1" lang="en-US" altLang="ja-JP" sz="1400" dirty="0">
              <a:latin typeface="Meiryo UI" panose="020B0604030504040204" pitchFamily="50" charset="-128"/>
              <a:ea typeface="Meiryo UI" panose="020B0604030504040204" pitchFamily="50" charset="-128"/>
            </a:endParaRPr>
          </a:p>
          <a:p>
            <a:pPr marL="92075" indent="-92075">
              <a:lnSpc>
                <a:spcPts val="1500"/>
              </a:lnSpc>
              <a:spcBef>
                <a:spcPts val="600"/>
              </a:spcBef>
            </a:pPr>
            <a:r>
              <a:rPr kumimoji="1" lang="ja-JP" altLang="en-US" sz="1400" dirty="0">
                <a:latin typeface="Meiryo UI" panose="020B0604030504040204" pitchFamily="50" charset="-128"/>
                <a:ea typeface="Meiryo UI" panose="020B0604030504040204" pitchFamily="50" charset="-128"/>
              </a:rPr>
              <a:t>　●大学生による新大阪駅周辺地域を題材としたプレゼンテーション</a:t>
            </a:r>
            <a:endParaRPr kumimoji="1" lang="en-US" altLang="ja-JP" sz="1400" dirty="0">
              <a:latin typeface="Meiryo UI" panose="020B0604030504040204" pitchFamily="50" charset="-128"/>
              <a:ea typeface="Meiryo UI" panose="020B0604030504040204" pitchFamily="50" charset="-128"/>
            </a:endParaRPr>
          </a:p>
          <a:p>
            <a:pPr marL="92075" indent="-92075">
              <a:lnSpc>
                <a:spcPts val="1500"/>
              </a:lnSpc>
              <a:spcBef>
                <a:spcPts val="600"/>
              </a:spcBef>
            </a:pPr>
            <a:r>
              <a:rPr kumimoji="1" lang="ja-JP" altLang="en-US" sz="1400" dirty="0">
                <a:latin typeface="Meiryo UI" panose="020B0604030504040204" pitchFamily="50" charset="-128"/>
                <a:ea typeface="Meiryo UI" panose="020B0604030504040204" pitchFamily="50" charset="-128"/>
              </a:rPr>
              <a:t>　●新大阪駅南口エリアまちづくり協議会による取組状況の発表</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69015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2875"/>
            <a:ext cx="2057400" cy="365125"/>
          </a:xfrm>
        </p:spPr>
        <p:txBody>
          <a:bodyPr/>
          <a:lstStyle/>
          <a:p>
            <a:fld id="{4BC3B274-16AA-444F-BE5F-2BB53118253E}" type="slidenum">
              <a:rPr kumimoji="1" lang="ja-JP" altLang="en-US" sz="1400" smtClean="0">
                <a:latin typeface="Meiryo UI" panose="020B0604030504040204" pitchFamily="50" charset="-128"/>
                <a:ea typeface="Meiryo UI" panose="020B0604030504040204" pitchFamily="50" charset="-128"/>
              </a:rPr>
              <a:t>2</a:t>
            </a:fld>
            <a:endParaRPr kumimoji="1" lang="ja-JP" altLang="en-US" sz="14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9D8CDCE6-8E77-4BC9-8ABC-08984C7A2B35}"/>
              </a:ext>
            </a:extLst>
          </p:cNvPr>
          <p:cNvSpPr txBox="1"/>
          <p:nvPr/>
        </p:nvSpPr>
        <p:spPr>
          <a:xfrm>
            <a:off x="7800231" y="84846"/>
            <a:ext cx="1225816" cy="338554"/>
          </a:xfrm>
          <a:prstGeom prst="rect">
            <a:avLst/>
          </a:prstGeom>
          <a:no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600" dirty="0"/>
              <a:t>資料２－１</a:t>
            </a:r>
            <a:endParaRPr kumimoji="1" lang="en-US" altLang="ja-JP" sz="1600" dirty="0"/>
          </a:p>
        </p:txBody>
      </p:sp>
      <p:sp>
        <p:nvSpPr>
          <p:cNvPr id="28" name="テキスト ボックス 27">
            <a:extLst>
              <a:ext uri="{FF2B5EF4-FFF2-40B4-BE49-F238E27FC236}">
                <a16:creationId xmlns:a16="http://schemas.microsoft.com/office/drawing/2014/main" id="{C748CC60-2606-4210-999D-AECE0EDD7317}"/>
              </a:ext>
            </a:extLst>
          </p:cNvPr>
          <p:cNvSpPr txBox="1"/>
          <p:nvPr/>
        </p:nvSpPr>
        <p:spPr>
          <a:xfrm>
            <a:off x="389851" y="2067428"/>
            <a:ext cx="377165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新大阪駅、十三駅、淡路駅周辺</a:t>
            </a:r>
            <a:endParaRPr kumimoji="1" lang="en-US" altLang="ja-JP" sz="1400"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A08C998B-C8EF-4ACA-88F9-5C542141EC2E}"/>
              </a:ext>
            </a:extLst>
          </p:cNvPr>
          <p:cNvSpPr txBox="1"/>
          <p:nvPr/>
        </p:nvSpPr>
        <p:spPr>
          <a:xfrm>
            <a:off x="450403" y="4298230"/>
            <a:ext cx="6166890"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国、地方公共団体、民間事業者、経済団体の各関係部署にて構成</a:t>
            </a:r>
            <a:endParaRPr kumimoji="1" lang="en-US" altLang="ja-JP" sz="1400"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50B86384-A736-42A6-8FF8-A3C06EBB22AE}"/>
              </a:ext>
            </a:extLst>
          </p:cNvPr>
          <p:cNvSpPr txBox="1"/>
          <p:nvPr/>
        </p:nvSpPr>
        <p:spPr>
          <a:xfrm>
            <a:off x="389851" y="2965441"/>
            <a:ext cx="8364298" cy="576825"/>
          </a:xfrm>
          <a:prstGeom prst="rect">
            <a:avLst/>
          </a:prstGeom>
          <a:noFill/>
        </p:spPr>
        <p:txBody>
          <a:bodyPr wrap="square" rtlCol="0">
            <a:spAutoFit/>
          </a:bodyPr>
          <a:lstStyle/>
          <a:p>
            <a:pPr>
              <a:lnSpc>
                <a:spcPts val="2000"/>
              </a:lnSpc>
            </a:pPr>
            <a:r>
              <a:rPr lang="ja-JP" altLang="en-US" sz="1400" b="1" u="sng" dirty="0">
                <a:latin typeface="Meiryo UI" panose="020B0604030504040204" pitchFamily="50" charset="-128"/>
                <a:ea typeface="Meiryo UI" panose="020B0604030504040204" pitchFamily="50" charset="-128"/>
              </a:rPr>
              <a:t>新大阪駅周辺地域における民間都市開発の機運醸成</a:t>
            </a:r>
            <a:r>
              <a:rPr lang="ja-JP" altLang="en-US" sz="1400" dirty="0">
                <a:latin typeface="Meiryo UI" panose="020B0604030504040204" pitchFamily="50" charset="-128"/>
                <a:ea typeface="Meiryo UI" panose="020B0604030504040204" pitchFamily="50" charset="-128"/>
              </a:rPr>
              <a:t>に向けて、関係者による意見交換を行い、</a:t>
            </a:r>
            <a:endParaRPr lang="en-US" altLang="ja-JP" sz="1400" dirty="0">
              <a:latin typeface="Meiryo UI" panose="020B0604030504040204" pitchFamily="50" charset="-128"/>
              <a:ea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rPr>
              <a:t>プロモーションの取組を推進する。</a:t>
            </a:r>
          </a:p>
        </p:txBody>
      </p:sp>
      <p:sp>
        <p:nvSpPr>
          <p:cNvPr id="47" name="テキスト ボックス 46">
            <a:extLst>
              <a:ext uri="{FF2B5EF4-FFF2-40B4-BE49-F238E27FC236}">
                <a16:creationId xmlns:a16="http://schemas.microsoft.com/office/drawing/2014/main" id="{DE66ACA6-12F6-40BB-ACA6-5E11474BBD5A}"/>
              </a:ext>
            </a:extLst>
          </p:cNvPr>
          <p:cNvSpPr txBox="1"/>
          <p:nvPr/>
        </p:nvSpPr>
        <p:spPr>
          <a:xfrm>
            <a:off x="110612" y="425887"/>
            <a:ext cx="294984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（１）プロモーションの取組概要</a:t>
            </a:r>
          </a:p>
        </p:txBody>
      </p:sp>
      <p:sp>
        <p:nvSpPr>
          <p:cNvPr id="48" name="正方形/長方形 47">
            <a:extLst>
              <a:ext uri="{FF2B5EF4-FFF2-40B4-BE49-F238E27FC236}">
                <a16:creationId xmlns:a16="http://schemas.microsoft.com/office/drawing/2014/main" id="{FB348A34-F5C9-49CB-A3D5-5DF48105AAA2}"/>
              </a:ext>
            </a:extLst>
          </p:cNvPr>
          <p:cNvSpPr/>
          <p:nvPr/>
        </p:nvSpPr>
        <p:spPr>
          <a:xfrm>
            <a:off x="49018" y="445355"/>
            <a:ext cx="123187" cy="2996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46F68F5F-D657-42EA-A7D4-51E7A20A6581}"/>
              </a:ext>
            </a:extLst>
          </p:cNvPr>
          <p:cNvSpPr txBox="1"/>
          <p:nvPr/>
        </p:nvSpPr>
        <p:spPr>
          <a:xfrm>
            <a:off x="212173" y="1768750"/>
            <a:ext cx="943434" cy="307777"/>
          </a:xfrm>
          <a:prstGeom prst="rect">
            <a:avLst/>
          </a:prstGeom>
          <a:solidFill>
            <a:schemeClr val="accent1">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Meiryo UI"/>
                <a:ea typeface="Meiryo UI"/>
                <a:cs typeface="+mn-cs"/>
              </a:rPr>
              <a:t>対象地域</a:t>
            </a:r>
            <a:endParaRPr kumimoji="1" lang="en-US" altLang="ja-JP" sz="1400" b="1" i="0" u="none" strike="noStrike" kern="1200" cap="none" spc="0" normalizeH="0" baseline="0" noProof="0" dirty="0">
              <a:ln>
                <a:noFill/>
              </a:ln>
              <a:solidFill>
                <a:schemeClr val="bg1"/>
              </a:solidFill>
              <a:effectLst/>
              <a:uLnTx/>
              <a:uFillTx/>
              <a:latin typeface="Meiryo UI"/>
              <a:ea typeface="Meiryo UI"/>
              <a:cs typeface="+mn-cs"/>
            </a:endParaRPr>
          </a:p>
        </p:txBody>
      </p:sp>
      <p:sp>
        <p:nvSpPr>
          <p:cNvPr id="51" name="テキスト ボックス 50">
            <a:extLst>
              <a:ext uri="{FF2B5EF4-FFF2-40B4-BE49-F238E27FC236}">
                <a16:creationId xmlns:a16="http://schemas.microsoft.com/office/drawing/2014/main" id="{E0BF6F27-61C7-4428-9C76-4F6B48E2E2CA}"/>
              </a:ext>
            </a:extLst>
          </p:cNvPr>
          <p:cNvSpPr txBox="1"/>
          <p:nvPr/>
        </p:nvSpPr>
        <p:spPr>
          <a:xfrm>
            <a:off x="208249" y="2650357"/>
            <a:ext cx="943434" cy="307777"/>
          </a:xfrm>
          <a:prstGeom prst="rect">
            <a:avLst/>
          </a:prstGeom>
          <a:solidFill>
            <a:schemeClr val="accent1">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Meiryo UI"/>
                <a:ea typeface="Meiryo UI"/>
              </a:rPr>
              <a:t>目的</a:t>
            </a:r>
            <a:endParaRPr kumimoji="1" lang="en-US" altLang="ja-JP" sz="1400" b="1" i="0" u="none" strike="noStrike" kern="1200" cap="none" spc="0" normalizeH="0" baseline="0" noProof="0" dirty="0">
              <a:ln>
                <a:noFill/>
              </a:ln>
              <a:solidFill>
                <a:schemeClr val="bg1"/>
              </a:solidFill>
              <a:effectLst/>
              <a:uLnTx/>
              <a:uFillTx/>
              <a:latin typeface="Meiryo UI"/>
              <a:ea typeface="Meiryo UI"/>
              <a:cs typeface="+mn-cs"/>
            </a:endParaRPr>
          </a:p>
        </p:txBody>
      </p:sp>
      <p:sp>
        <p:nvSpPr>
          <p:cNvPr id="52" name="テキスト ボックス 51">
            <a:extLst>
              <a:ext uri="{FF2B5EF4-FFF2-40B4-BE49-F238E27FC236}">
                <a16:creationId xmlns:a16="http://schemas.microsoft.com/office/drawing/2014/main" id="{C3D7D5D8-D7B9-4534-9EB3-0BD272F25664}"/>
              </a:ext>
            </a:extLst>
          </p:cNvPr>
          <p:cNvSpPr txBox="1"/>
          <p:nvPr/>
        </p:nvSpPr>
        <p:spPr>
          <a:xfrm>
            <a:off x="231559" y="3908386"/>
            <a:ext cx="943434" cy="307777"/>
          </a:xfrm>
          <a:prstGeom prst="rect">
            <a:avLst/>
          </a:prstGeom>
          <a:solidFill>
            <a:schemeClr val="accent1">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Meiryo UI"/>
                <a:ea typeface="Meiryo UI"/>
                <a:cs typeface="+mn-cs"/>
              </a:rPr>
              <a:t>構成員</a:t>
            </a:r>
            <a:endParaRPr kumimoji="1" lang="en-US" altLang="ja-JP" sz="1400" b="1" i="0" u="none" strike="noStrike" kern="1200" cap="none" spc="0" normalizeH="0" baseline="0" noProof="0" dirty="0">
              <a:ln>
                <a:noFill/>
              </a:ln>
              <a:solidFill>
                <a:schemeClr val="bg1"/>
              </a:solidFill>
              <a:effectLst/>
              <a:uLnTx/>
              <a:uFillTx/>
              <a:latin typeface="Meiryo UI"/>
              <a:ea typeface="Meiryo UI"/>
              <a:cs typeface="+mn-cs"/>
            </a:endParaRPr>
          </a:p>
        </p:txBody>
      </p:sp>
      <p:sp>
        <p:nvSpPr>
          <p:cNvPr id="57" name="四角形: 角を丸くする 56">
            <a:extLst>
              <a:ext uri="{FF2B5EF4-FFF2-40B4-BE49-F238E27FC236}">
                <a16:creationId xmlns:a16="http://schemas.microsoft.com/office/drawing/2014/main" id="{BE622B6F-8695-456D-B4B2-11EED3B972EA}"/>
              </a:ext>
            </a:extLst>
          </p:cNvPr>
          <p:cNvSpPr/>
          <p:nvPr/>
        </p:nvSpPr>
        <p:spPr>
          <a:xfrm>
            <a:off x="7345014" y="4739196"/>
            <a:ext cx="1341771" cy="1746059"/>
          </a:xfrm>
          <a:prstGeom prst="roundRect">
            <a:avLst>
              <a:gd name="adj" fmla="val 1201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eiryo UI" panose="020B0604030504040204" pitchFamily="50" charset="-128"/>
              <a:ea typeface="Meiryo UI" panose="020B0604030504040204" pitchFamily="50" charset="-128"/>
            </a:endParaRPr>
          </a:p>
        </p:txBody>
      </p:sp>
      <p:sp>
        <p:nvSpPr>
          <p:cNvPr id="58" name="四角形: 角を丸くする 57">
            <a:extLst>
              <a:ext uri="{FF2B5EF4-FFF2-40B4-BE49-F238E27FC236}">
                <a16:creationId xmlns:a16="http://schemas.microsoft.com/office/drawing/2014/main" id="{03EEAE39-F359-4058-8354-524CEA793EAA}"/>
              </a:ext>
            </a:extLst>
          </p:cNvPr>
          <p:cNvSpPr/>
          <p:nvPr/>
        </p:nvSpPr>
        <p:spPr>
          <a:xfrm>
            <a:off x="5147146" y="4755040"/>
            <a:ext cx="2108415" cy="1732991"/>
          </a:xfrm>
          <a:prstGeom prst="roundRect">
            <a:avLst>
              <a:gd name="adj" fmla="val 1201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eiryo UI" panose="020B0604030504040204" pitchFamily="50" charset="-128"/>
              <a:ea typeface="Meiryo UI" panose="020B0604030504040204" pitchFamily="50" charset="-128"/>
            </a:endParaRPr>
          </a:p>
        </p:txBody>
      </p:sp>
      <p:sp>
        <p:nvSpPr>
          <p:cNvPr id="59" name="四角形: 角を丸くする 58">
            <a:extLst>
              <a:ext uri="{FF2B5EF4-FFF2-40B4-BE49-F238E27FC236}">
                <a16:creationId xmlns:a16="http://schemas.microsoft.com/office/drawing/2014/main" id="{C160E142-2AED-41F5-89C1-F1B29BCA9171}"/>
              </a:ext>
            </a:extLst>
          </p:cNvPr>
          <p:cNvSpPr/>
          <p:nvPr/>
        </p:nvSpPr>
        <p:spPr>
          <a:xfrm>
            <a:off x="2746917" y="4746816"/>
            <a:ext cx="2304183" cy="1746059"/>
          </a:xfrm>
          <a:prstGeom prst="roundRect">
            <a:avLst>
              <a:gd name="adj" fmla="val 1201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eiryo UI" panose="020B0604030504040204" pitchFamily="50" charset="-128"/>
              <a:ea typeface="Meiryo UI" panose="020B0604030504040204" pitchFamily="50" charset="-128"/>
            </a:endParaRPr>
          </a:p>
        </p:txBody>
      </p:sp>
      <p:sp>
        <p:nvSpPr>
          <p:cNvPr id="60" name="四角形: 角を丸くする 59">
            <a:extLst>
              <a:ext uri="{FF2B5EF4-FFF2-40B4-BE49-F238E27FC236}">
                <a16:creationId xmlns:a16="http://schemas.microsoft.com/office/drawing/2014/main" id="{D4CDCF1B-1D64-48B5-A448-F5B7CDEEA86D}"/>
              </a:ext>
            </a:extLst>
          </p:cNvPr>
          <p:cNvSpPr/>
          <p:nvPr/>
        </p:nvSpPr>
        <p:spPr>
          <a:xfrm>
            <a:off x="578774" y="4755041"/>
            <a:ext cx="2078690" cy="1735554"/>
          </a:xfrm>
          <a:prstGeom prst="roundRect">
            <a:avLst>
              <a:gd name="adj" fmla="val 1201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eiryo UI" panose="020B0604030504040204" pitchFamily="50" charset="-128"/>
              <a:ea typeface="Meiryo UI" panose="020B0604030504040204" pitchFamily="50" charset="-128"/>
            </a:endParaRPr>
          </a:p>
        </p:txBody>
      </p:sp>
      <p:sp>
        <p:nvSpPr>
          <p:cNvPr id="61" name="正方形/長方形 60">
            <a:extLst>
              <a:ext uri="{FF2B5EF4-FFF2-40B4-BE49-F238E27FC236}">
                <a16:creationId xmlns:a16="http://schemas.microsoft.com/office/drawing/2014/main" id="{2CB945D9-D06C-4B53-98B8-1A167E908A18}"/>
              </a:ext>
            </a:extLst>
          </p:cNvPr>
          <p:cNvSpPr/>
          <p:nvPr/>
        </p:nvSpPr>
        <p:spPr>
          <a:xfrm>
            <a:off x="538877" y="5270605"/>
            <a:ext cx="2241202" cy="861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●内閣府　地方創生推進事務局</a:t>
            </a:r>
            <a:endParaRPr kumimoji="1" lang="en-US" altLang="ja-JP" sz="1100" dirty="0">
              <a:solidFill>
                <a:schemeClr val="accent1">
                  <a:lumMod val="50000"/>
                </a:schemeClr>
              </a:solidFill>
              <a:latin typeface="Meiryo UI" panose="020B0604030504040204" pitchFamily="50" charset="-128"/>
              <a:ea typeface="Meiryo UI" panose="020B0604030504040204" pitchFamily="50" charset="-128"/>
            </a:endParaRPr>
          </a:p>
          <a:p>
            <a:pPr>
              <a:lnSpc>
                <a:spcPct val="150000"/>
              </a:lnSpc>
            </a:pP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●国土交通省　近畿地方整備局</a:t>
            </a:r>
            <a:endParaRPr kumimoji="1" lang="en-US" altLang="ja-JP" sz="1100" dirty="0">
              <a:solidFill>
                <a:schemeClr val="accent1">
                  <a:lumMod val="50000"/>
                </a:schemeClr>
              </a:solidFill>
              <a:latin typeface="Meiryo UI" panose="020B0604030504040204" pitchFamily="50" charset="-128"/>
              <a:ea typeface="Meiryo UI" panose="020B0604030504040204" pitchFamily="50" charset="-128"/>
            </a:endParaRPr>
          </a:p>
          <a:p>
            <a:pPr>
              <a:lnSpc>
                <a:spcPct val="150000"/>
              </a:lnSpc>
            </a:pP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a:t>
            </a:r>
            <a:r>
              <a:rPr kumimoji="1" lang="zh-TW" altLang="en-US" sz="1100" dirty="0">
                <a:solidFill>
                  <a:schemeClr val="accent1">
                    <a:lumMod val="50000"/>
                  </a:schemeClr>
                </a:solidFill>
                <a:latin typeface="Meiryo UI" panose="020B0604030504040204" pitchFamily="50" charset="-128"/>
                <a:ea typeface="Meiryo UI" panose="020B0604030504040204" pitchFamily="50" charset="-128"/>
              </a:rPr>
              <a:t>国土交通省　近畿運輸局</a:t>
            </a:r>
            <a:endParaRPr kumimoji="1" lang="ja-JP" altLang="en-US" sz="1100" dirty="0">
              <a:solidFill>
                <a:schemeClr val="accent1">
                  <a:lumMod val="50000"/>
                </a:schemeClr>
              </a:solidFill>
              <a:latin typeface="Meiryo UI" panose="020B0604030504040204" pitchFamily="50" charset="-128"/>
              <a:ea typeface="Meiryo UI" panose="020B0604030504040204" pitchFamily="50" charset="-128"/>
            </a:endParaRPr>
          </a:p>
        </p:txBody>
      </p:sp>
      <p:sp>
        <p:nvSpPr>
          <p:cNvPr id="62" name="正方形/長方形 61">
            <a:extLst>
              <a:ext uri="{FF2B5EF4-FFF2-40B4-BE49-F238E27FC236}">
                <a16:creationId xmlns:a16="http://schemas.microsoft.com/office/drawing/2014/main" id="{039C92A4-0240-4BBF-8C6E-508C79F8F580}"/>
              </a:ext>
            </a:extLst>
          </p:cNvPr>
          <p:cNvSpPr/>
          <p:nvPr/>
        </p:nvSpPr>
        <p:spPr>
          <a:xfrm>
            <a:off x="2746917" y="5117862"/>
            <a:ext cx="2347589" cy="1220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●大阪府・大阪市　大阪都市計画局</a:t>
            </a:r>
            <a:endParaRPr kumimoji="1" lang="en-US" altLang="ja-JP" sz="1100" dirty="0">
              <a:solidFill>
                <a:schemeClr val="accent1">
                  <a:lumMod val="50000"/>
                </a:schemeClr>
              </a:solidFill>
              <a:latin typeface="Meiryo UI" panose="020B0604030504040204" pitchFamily="50" charset="-128"/>
              <a:ea typeface="Meiryo UI" panose="020B0604030504040204" pitchFamily="50" charset="-128"/>
            </a:endParaRPr>
          </a:p>
          <a:p>
            <a:pPr>
              <a:lnSpc>
                <a:spcPct val="150000"/>
              </a:lnSpc>
            </a:pP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●大阪</a:t>
            </a:r>
            <a:r>
              <a:rPr kumimoji="1" lang="zh-TW" altLang="en-US" sz="1100" dirty="0">
                <a:solidFill>
                  <a:schemeClr val="accent1">
                    <a:lumMod val="50000"/>
                  </a:schemeClr>
                </a:solidFill>
                <a:latin typeface="Meiryo UI" panose="020B0604030504040204" pitchFamily="50" charset="-128"/>
                <a:ea typeface="Meiryo UI" panose="020B0604030504040204" pitchFamily="50" charset="-128"/>
              </a:rPr>
              <a:t>市　計画調整局</a:t>
            </a:r>
            <a:endParaRPr kumimoji="1" lang="en-US" altLang="ja-JP" sz="1100" dirty="0">
              <a:solidFill>
                <a:schemeClr val="accent1">
                  <a:lumMod val="50000"/>
                </a:schemeClr>
              </a:solidFill>
              <a:latin typeface="Meiryo UI" panose="020B0604030504040204" pitchFamily="50" charset="-128"/>
              <a:ea typeface="Meiryo UI" panose="020B0604030504040204" pitchFamily="50" charset="-128"/>
            </a:endParaRPr>
          </a:p>
          <a:p>
            <a:pPr>
              <a:lnSpc>
                <a:spcPct val="150000"/>
              </a:lnSpc>
            </a:pP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●大阪</a:t>
            </a:r>
            <a:r>
              <a:rPr kumimoji="1" lang="zh-TW" altLang="en-US" sz="1100" dirty="0">
                <a:solidFill>
                  <a:schemeClr val="accent1">
                    <a:lumMod val="50000"/>
                  </a:schemeClr>
                </a:solidFill>
                <a:latin typeface="Meiryo UI" panose="020B0604030504040204" pitchFamily="50" charset="-128"/>
                <a:ea typeface="Meiryo UI" panose="020B0604030504040204" pitchFamily="50" charset="-128"/>
              </a:rPr>
              <a:t>府　都市整備部</a:t>
            </a:r>
            <a:endParaRPr kumimoji="1" lang="en-US" altLang="zh-TW" sz="1100" dirty="0">
              <a:solidFill>
                <a:schemeClr val="accent1">
                  <a:lumMod val="50000"/>
                </a:schemeClr>
              </a:solidFill>
              <a:latin typeface="Meiryo UI" panose="020B0604030504040204" pitchFamily="50" charset="-128"/>
              <a:ea typeface="Meiryo UI" panose="020B0604030504040204" pitchFamily="50" charset="-128"/>
            </a:endParaRPr>
          </a:p>
          <a:p>
            <a:pPr>
              <a:lnSpc>
                <a:spcPct val="150000"/>
              </a:lnSpc>
            </a:pP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●大阪市　淀川区役所</a:t>
            </a:r>
            <a:endParaRPr kumimoji="1" lang="en-US" altLang="ja-JP" sz="1100" dirty="0">
              <a:solidFill>
                <a:schemeClr val="accent1">
                  <a:lumMod val="50000"/>
                </a:schemeClr>
              </a:solidFill>
              <a:latin typeface="Meiryo UI" panose="020B0604030504040204" pitchFamily="50" charset="-128"/>
              <a:ea typeface="Meiryo UI" panose="020B0604030504040204" pitchFamily="50" charset="-128"/>
            </a:endParaRPr>
          </a:p>
          <a:p>
            <a:pPr>
              <a:lnSpc>
                <a:spcPct val="150000"/>
              </a:lnSpc>
            </a:pP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●大阪市　東淀川区役所</a:t>
            </a:r>
            <a:endParaRPr kumimoji="1" lang="en-US" altLang="zh-TW" sz="1100" dirty="0">
              <a:solidFill>
                <a:schemeClr val="accent1">
                  <a:lumMod val="50000"/>
                </a:schemeClr>
              </a:solidFill>
              <a:latin typeface="Meiryo UI" panose="020B0604030504040204" pitchFamily="50" charset="-128"/>
              <a:ea typeface="Meiryo UI" panose="020B0604030504040204" pitchFamily="50" charset="-128"/>
            </a:endParaRPr>
          </a:p>
        </p:txBody>
      </p:sp>
      <p:sp>
        <p:nvSpPr>
          <p:cNvPr id="63" name="正方形/長方形 62">
            <a:extLst>
              <a:ext uri="{FF2B5EF4-FFF2-40B4-BE49-F238E27FC236}">
                <a16:creationId xmlns:a16="http://schemas.microsoft.com/office/drawing/2014/main" id="{B589BE36-3684-49CD-806B-5731980CE4F6}"/>
              </a:ext>
            </a:extLst>
          </p:cNvPr>
          <p:cNvSpPr/>
          <p:nvPr/>
        </p:nvSpPr>
        <p:spPr>
          <a:xfrm>
            <a:off x="5147146" y="5104885"/>
            <a:ext cx="2305749" cy="1027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a:t>
            </a:r>
            <a:r>
              <a:rPr kumimoji="1" lang="zh-CN" altLang="en-US" sz="1100" dirty="0">
                <a:solidFill>
                  <a:schemeClr val="accent1">
                    <a:lumMod val="50000"/>
                  </a:schemeClr>
                </a:solidFill>
                <a:latin typeface="Meiryo UI" panose="020B0604030504040204" pitchFamily="50" charset="-128"/>
                <a:ea typeface="Meiryo UI" panose="020B0604030504040204" pitchFamily="50" charset="-128"/>
              </a:rPr>
              <a:t>西日本旅客鉄道株式会社</a:t>
            </a:r>
            <a:endParaRPr kumimoji="1" lang="en-US" altLang="ja-JP" sz="1100" dirty="0">
              <a:solidFill>
                <a:schemeClr val="accent1">
                  <a:lumMod val="50000"/>
                </a:schemeClr>
              </a:solidFill>
              <a:latin typeface="Meiryo UI" panose="020B0604030504040204" pitchFamily="50" charset="-128"/>
              <a:ea typeface="Meiryo UI" panose="020B0604030504040204" pitchFamily="50" charset="-128"/>
            </a:endParaRPr>
          </a:p>
          <a:p>
            <a:pPr>
              <a:lnSpc>
                <a:spcPct val="150000"/>
              </a:lnSpc>
            </a:pP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a:t>
            </a:r>
            <a:r>
              <a:rPr kumimoji="1" lang="zh-TW" altLang="en-US" sz="1100" dirty="0">
                <a:solidFill>
                  <a:schemeClr val="accent1">
                    <a:lumMod val="50000"/>
                  </a:schemeClr>
                </a:solidFill>
                <a:latin typeface="Meiryo UI" panose="020B0604030504040204" pitchFamily="50" charset="-128"/>
                <a:ea typeface="Meiryo UI" panose="020B0604030504040204" pitchFamily="50" charset="-128"/>
              </a:rPr>
              <a:t>東海旅客鉄道株式会社</a:t>
            </a:r>
            <a:endParaRPr kumimoji="1" lang="en-US" altLang="ja-JP" sz="1100" dirty="0">
              <a:solidFill>
                <a:schemeClr val="accent1">
                  <a:lumMod val="50000"/>
                </a:schemeClr>
              </a:solidFill>
              <a:latin typeface="Meiryo UI" panose="020B0604030504040204" pitchFamily="50" charset="-128"/>
              <a:ea typeface="Meiryo UI" panose="020B0604030504040204" pitchFamily="50" charset="-128"/>
            </a:endParaRPr>
          </a:p>
          <a:p>
            <a:pPr>
              <a:lnSpc>
                <a:spcPct val="150000"/>
              </a:lnSpc>
            </a:pP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a:t>
            </a:r>
            <a:r>
              <a:rPr kumimoji="1" lang="zh-TW" altLang="en-US" sz="1100" dirty="0">
                <a:solidFill>
                  <a:schemeClr val="accent1">
                    <a:lumMod val="50000"/>
                  </a:schemeClr>
                </a:solidFill>
                <a:latin typeface="Meiryo UI" panose="020B0604030504040204" pitchFamily="50" charset="-128"/>
                <a:ea typeface="Meiryo UI" panose="020B0604030504040204" pitchFamily="50" charset="-128"/>
              </a:rPr>
              <a:t>阪急電鉄株式会社</a:t>
            </a:r>
            <a:endParaRPr kumimoji="1" lang="en-US" altLang="zh-TW" sz="1100" dirty="0">
              <a:solidFill>
                <a:schemeClr val="accent1">
                  <a:lumMod val="50000"/>
                </a:schemeClr>
              </a:solidFill>
              <a:latin typeface="Meiryo UI" panose="020B0604030504040204" pitchFamily="50" charset="-128"/>
              <a:ea typeface="Meiryo UI" panose="020B0604030504040204" pitchFamily="50" charset="-128"/>
            </a:endParaRPr>
          </a:p>
          <a:p>
            <a:pPr>
              <a:lnSpc>
                <a:spcPct val="150000"/>
              </a:lnSpc>
            </a:pP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a:t>
            </a:r>
            <a:r>
              <a:rPr kumimoji="1" lang="zh-TW" altLang="en-US" sz="1100" dirty="0">
                <a:solidFill>
                  <a:schemeClr val="accent1">
                    <a:lumMod val="50000"/>
                  </a:schemeClr>
                </a:solidFill>
                <a:latin typeface="Meiryo UI" panose="020B0604030504040204" pitchFamily="50" charset="-128"/>
                <a:ea typeface="Meiryo UI" panose="020B0604030504040204" pitchFamily="50" charset="-128"/>
              </a:rPr>
              <a:t>大阪市高速電気軌道株式会社</a:t>
            </a:r>
            <a:endParaRPr kumimoji="1" lang="en-US" altLang="zh-TW" sz="1100" dirty="0">
              <a:solidFill>
                <a:schemeClr val="accent1">
                  <a:lumMod val="50000"/>
                </a:schemeClr>
              </a:solidFill>
              <a:latin typeface="Meiryo UI" panose="020B0604030504040204" pitchFamily="50" charset="-128"/>
              <a:ea typeface="Meiryo UI" panose="020B0604030504040204" pitchFamily="50" charset="-128"/>
            </a:endParaRPr>
          </a:p>
        </p:txBody>
      </p:sp>
      <p:sp>
        <p:nvSpPr>
          <p:cNvPr id="64" name="正方形/長方形 63">
            <a:extLst>
              <a:ext uri="{FF2B5EF4-FFF2-40B4-BE49-F238E27FC236}">
                <a16:creationId xmlns:a16="http://schemas.microsoft.com/office/drawing/2014/main" id="{EB116207-4DA1-4263-89D3-808A7A6E3786}"/>
              </a:ext>
            </a:extLst>
          </p:cNvPr>
          <p:cNvSpPr/>
          <p:nvPr/>
        </p:nvSpPr>
        <p:spPr>
          <a:xfrm>
            <a:off x="7318573" y="5270605"/>
            <a:ext cx="1341772" cy="757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a:t>
            </a:r>
            <a:r>
              <a:rPr kumimoji="1" lang="zh-CN" altLang="en-US" sz="1100" dirty="0">
                <a:solidFill>
                  <a:schemeClr val="accent1">
                    <a:lumMod val="50000"/>
                  </a:schemeClr>
                </a:solidFill>
                <a:latin typeface="Meiryo UI" panose="020B0604030504040204" pitchFamily="50" charset="-128"/>
                <a:ea typeface="Meiryo UI" panose="020B0604030504040204" pitchFamily="50" charset="-128"/>
              </a:rPr>
              <a:t>関西経済連合会</a:t>
            </a:r>
            <a:endParaRPr kumimoji="1" lang="en-US" altLang="ja-JP" sz="1100" dirty="0">
              <a:solidFill>
                <a:schemeClr val="accent1">
                  <a:lumMod val="50000"/>
                </a:schemeClr>
              </a:solidFill>
              <a:latin typeface="Meiryo UI" panose="020B0604030504040204" pitchFamily="50" charset="-128"/>
              <a:ea typeface="Meiryo UI" panose="020B0604030504040204" pitchFamily="50" charset="-128"/>
            </a:endParaRPr>
          </a:p>
          <a:p>
            <a:pPr>
              <a:lnSpc>
                <a:spcPct val="150000"/>
              </a:lnSpc>
            </a:pP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a:t>
            </a:r>
            <a:r>
              <a:rPr kumimoji="1" lang="zh-TW" altLang="en-US" sz="1100" dirty="0">
                <a:solidFill>
                  <a:schemeClr val="accent1">
                    <a:lumMod val="50000"/>
                  </a:schemeClr>
                </a:solidFill>
                <a:latin typeface="Meiryo UI" panose="020B0604030504040204" pitchFamily="50" charset="-128"/>
                <a:ea typeface="Meiryo UI" panose="020B0604030504040204" pitchFamily="50" charset="-128"/>
              </a:rPr>
              <a:t>大阪商工会議所</a:t>
            </a:r>
            <a:endParaRPr kumimoji="1" lang="en-US" altLang="ja-JP" sz="1100" dirty="0">
              <a:solidFill>
                <a:schemeClr val="accent1">
                  <a:lumMod val="50000"/>
                </a:schemeClr>
              </a:solidFill>
              <a:latin typeface="Meiryo UI" panose="020B0604030504040204" pitchFamily="50" charset="-128"/>
              <a:ea typeface="Meiryo UI" panose="020B0604030504040204" pitchFamily="50" charset="-128"/>
            </a:endParaRPr>
          </a:p>
          <a:p>
            <a:pPr>
              <a:lnSpc>
                <a:spcPct val="150000"/>
              </a:lnSpc>
            </a:pP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a:t>
            </a:r>
            <a:r>
              <a:rPr kumimoji="1" lang="zh-CN" altLang="en-US" sz="1100" dirty="0">
                <a:solidFill>
                  <a:schemeClr val="accent1">
                    <a:lumMod val="50000"/>
                  </a:schemeClr>
                </a:solidFill>
                <a:latin typeface="Meiryo UI" panose="020B0604030504040204" pitchFamily="50" charset="-128"/>
                <a:ea typeface="Meiryo UI" panose="020B0604030504040204" pitchFamily="50" charset="-128"/>
              </a:rPr>
              <a:t>関西経済同友会</a:t>
            </a:r>
            <a:endParaRPr kumimoji="1" lang="en-US" altLang="zh-TW" sz="1100" dirty="0">
              <a:solidFill>
                <a:schemeClr val="accent1">
                  <a:lumMod val="50000"/>
                </a:schemeClr>
              </a:solidFill>
              <a:latin typeface="Meiryo UI" panose="020B0604030504040204" pitchFamily="50" charset="-128"/>
              <a:ea typeface="Meiryo UI" panose="020B0604030504040204" pitchFamily="50" charset="-128"/>
            </a:endParaRPr>
          </a:p>
        </p:txBody>
      </p:sp>
      <p:sp>
        <p:nvSpPr>
          <p:cNvPr id="65" name="テキスト ボックス 64">
            <a:extLst>
              <a:ext uri="{FF2B5EF4-FFF2-40B4-BE49-F238E27FC236}">
                <a16:creationId xmlns:a16="http://schemas.microsoft.com/office/drawing/2014/main" id="{624B5532-13FC-4AC8-88BB-39AD8D127F5D}"/>
              </a:ext>
            </a:extLst>
          </p:cNvPr>
          <p:cNvSpPr txBox="1"/>
          <p:nvPr/>
        </p:nvSpPr>
        <p:spPr>
          <a:xfrm>
            <a:off x="1394563" y="4796816"/>
            <a:ext cx="364202" cy="307777"/>
          </a:xfrm>
          <a:prstGeom prst="rect">
            <a:avLst/>
          </a:prstGeom>
          <a:solidFill>
            <a:schemeClr val="bg1"/>
          </a:solid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国</a:t>
            </a:r>
          </a:p>
        </p:txBody>
      </p:sp>
      <p:sp>
        <p:nvSpPr>
          <p:cNvPr id="66" name="テキスト ボックス 65">
            <a:extLst>
              <a:ext uri="{FF2B5EF4-FFF2-40B4-BE49-F238E27FC236}">
                <a16:creationId xmlns:a16="http://schemas.microsoft.com/office/drawing/2014/main" id="{782ED09B-C448-47CD-AA11-E6CDC1922591}"/>
              </a:ext>
            </a:extLst>
          </p:cNvPr>
          <p:cNvSpPr txBox="1"/>
          <p:nvPr/>
        </p:nvSpPr>
        <p:spPr>
          <a:xfrm>
            <a:off x="3268066" y="4781612"/>
            <a:ext cx="1261884" cy="307777"/>
          </a:xfrm>
          <a:prstGeom prst="rect">
            <a:avLst/>
          </a:prstGeom>
          <a:solidFill>
            <a:schemeClr val="bg1"/>
          </a:solid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地方公共団体</a:t>
            </a:r>
          </a:p>
        </p:txBody>
      </p:sp>
      <p:sp>
        <p:nvSpPr>
          <p:cNvPr id="67" name="テキスト ボックス 66">
            <a:extLst>
              <a:ext uri="{FF2B5EF4-FFF2-40B4-BE49-F238E27FC236}">
                <a16:creationId xmlns:a16="http://schemas.microsoft.com/office/drawing/2014/main" id="{5238CC22-0B3C-494F-A287-8AEF137D32FE}"/>
              </a:ext>
            </a:extLst>
          </p:cNvPr>
          <p:cNvSpPr txBox="1"/>
          <p:nvPr/>
        </p:nvSpPr>
        <p:spPr>
          <a:xfrm>
            <a:off x="5660179" y="4792541"/>
            <a:ext cx="1082348" cy="307777"/>
          </a:xfrm>
          <a:prstGeom prst="rect">
            <a:avLst/>
          </a:prstGeom>
          <a:solidFill>
            <a:schemeClr val="bg1"/>
          </a:solid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民間事業者</a:t>
            </a:r>
          </a:p>
        </p:txBody>
      </p:sp>
      <p:sp>
        <p:nvSpPr>
          <p:cNvPr id="68" name="テキスト ボックス 67">
            <a:extLst>
              <a:ext uri="{FF2B5EF4-FFF2-40B4-BE49-F238E27FC236}">
                <a16:creationId xmlns:a16="http://schemas.microsoft.com/office/drawing/2014/main" id="{7EFBD963-757F-4355-8101-D8834CEAD7C8}"/>
              </a:ext>
            </a:extLst>
          </p:cNvPr>
          <p:cNvSpPr txBox="1"/>
          <p:nvPr/>
        </p:nvSpPr>
        <p:spPr>
          <a:xfrm>
            <a:off x="7564493" y="4781611"/>
            <a:ext cx="902811" cy="307777"/>
          </a:xfrm>
          <a:prstGeom prst="rect">
            <a:avLst/>
          </a:prstGeom>
          <a:solidFill>
            <a:schemeClr val="bg1"/>
          </a:solid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経済団体</a:t>
            </a:r>
          </a:p>
        </p:txBody>
      </p:sp>
      <p:sp>
        <p:nvSpPr>
          <p:cNvPr id="35" name="正方形/長方形 34">
            <a:extLst>
              <a:ext uri="{FF2B5EF4-FFF2-40B4-BE49-F238E27FC236}">
                <a16:creationId xmlns:a16="http://schemas.microsoft.com/office/drawing/2014/main" id="{6D4595CA-12E8-4A1A-B888-AC9381E8337D}"/>
              </a:ext>
            </a:extLst>
          </p:cNvPr>
          <p:cNvSpPr/>
          <p:nvPr/>
        </p:nvSpPr>
        <p:spPr>
          <a:xfrm>
            <a:off x="0" y="0"/>
            <a:ext cx="9144000" cy="381000"/>
          </a:xfrm>
          <a:prstGeom prst="rect">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新大阪駅周辺地域のプロモーションの取組</a:t>
            </a:r>
          </a:p>
        </p:txBody>
      </p:sp>
      <p:grpSp>
        <p:nvGrpSpPr>
          <p:cNvPr id="36" name="グループ化 35">
            <a:extLst>
              <a:ext uri="{FF2B5EF4-FFF2-40B4-BE49-F238E27FC236}">
                <a16:creationId xmlns:a16="http://schemas.microsoft.com/office/drawing/2014/main" id="{73415047-B3E3-4FB0-B130-99641B3A8390}"/>
              </a:ext>
            </a:extLst>
          </p:cNvPr>
          <p:cNvGrpSpPr/>
          <p:nvPr/>
        </p:nvGrpSpPr>
        <p:grpSpPr>
          <a:xfrm>
            <a:off x="158889" y="911885"/>
            <a:ext cx="5335129" cy="325980"/>
            <a:chOff x="242256" y="1023852"/>
            <a:chExt cx="1874968" cy="325980"/>
          </a:xfrm>
        </p:grpSpPr>
        <p:sp>
          <p:nvSpPr>
            <p:cNvPr id="37" name="四角形: 角を丸くする 36">
              <a:extLst>
                <a:ext uri="{FF2B5EF4-FFF2-40B4-BE49-F238E27FC236}">
                  <a16:creationId xmlns:a16="http://schemas.microsoft.com/office/drawing/2014/main" id="{D35A0C3F-363D-4667-8202-83EDEBA0F067}"/>
                </a:ext>
              </a:extLst>
            </p:cNvPr>
            <p:cNvSpPr/>
            <p:nvPr/>
          </p:nvSpPr>
          <p:spPr>
            <a:xfrm>
              <a:off x="253996" y="1023852"/>
              <a:ext cx="1863228" cy="3259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　　　　新大阪駅周辺地域プロモーション検討会での検討経過</a:t>
              </a:r>
            </a:p>
          </p:txBody>
        </p:sp>
        <p:sp>
          <p:nvSpPr>
            <p:cNvPr id="38" name="四角形: 角を丸くする 37">
              <a:extLst>
                <a:ext uri="{FF2B5EF4-FFF2-40B4-BE49-F238E27FC236}">
                  <a16:creationId xmlns:a16="http://schemas.microsoft.com/office/drawing/2014/main" id="{37FD7BB8-CC5C-46E8-9470-6C6E3C617916}"/>
                </a:ext>
              </a:extLst>
            </p:cNvPr>
            <p:cNvSpPr/>
            <p:nvPr/>
          </p:nvSpPr>
          <p:spPr>
            <a:xfrm>
              <a:off x="242256" y="1023852"/>
              <a:ext cx="196325" cy="32598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①</a:t>
              </a:r>
            </a:p>
          </p:txBody>
        </p:sp>
      </p:grpSp>
      <p:sp>
        <p:nvSpPr>
          <p:cNvPr id="42" name="テキスト ボックス 41">
            <a:extLst>
              <a:ext uri="{FF2B5EF4-FFF2-40B4-BE49-F238E27FC236}">
                <a16:creationId xmlns:a16="http://schemas.microsoft.com/office/drawing/2014/main" id="{21C8F224-AA6C-4169-9094-5C58CE889CEB}"/>
              </a:ext>
            </a:extLst>
          </p:cNvPr>
          <p:cNvSpPr txBox="1"/>
          <p:nvPr/>
        </p:nvSpPr>
        <p:spPr>
          <a:xfrm>
            <a:off x="141609" y="1330521"/>
            <a:ext cx="6201613" cy="307777"/>
          </a:xfrm>
          <a:prstGeom prst="rect">
            <a:avLst/>
          </a:prstGeom>
          <a:noFill/>
          <a:ln>
            <a:noFill/>
          </a:ln>
        </p:spPr>
        <p:txBody>
          <a:bodyPr wrap="square" rtlCol="0">
            <a:spAutoFit/>
          </a:bodyPr>
          <a:lstStyle/>
          <a:p>
            <a:r>
              <a:rPr kumimoji="1" lang="en-US" altLang="ja-JP" sz="1400" b="1" dirty="0">
                <a:solidFill>
                  <a:schemeClr val="accent1">
                    <a:lumMod val="75000"/>
                  </a:schemeClr>
                </a:solidFill>
                <a:latin typeface="Meiryo UI" panose="020B0604030504040204" pitchFamily="50" charset="-128"/>
                <a:ea typeface="Meiryo UI" panose="020B0604030504040204" pitchFamily="50" charset="-128"/>
              </a:rPr>
              <a:t>《</a:t>
            </a:r>
            <a:r>
              <a:rPr kumimoji="1" lang="ja-JP" altLang="en-US" sz="1400" b="1" dirty="0">
                <a:solidFill>
                  <a:schemeClr val="accent1">
                    <a:lumMod val="75000"/>
                  </a:schemeClr>
                </a:solidFill>
                <a:latin typeface="Meiryo UI" panose="020B0604030504040204" pitchFamily="50" charset="-128"/>
                <a:ea typeface="Meiryo UI" panose="020B0604030504040204" pitchFamily="50" charset="-128"/>
              </a:rPr>
              <a:t>新大阪駅周辺地域プロモーション検討会概要</a:t>
            </a:r>
            <a:r>
              <a:rPr kumimoji="1" lang="en-US" altLang="ja-JP" sz="1400" b="1" dirty="0">
                <a:solidFill>
                  <a:schemeClr val="accent1">
                    <a:lumMod val="75000"/>
                  </a:schemeClr>
                </a:solidFill>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0718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正方形/長方形 69">
            <a:extLst>
              <a:ext uri="{FF2B5EF4-FFF2-40B4-BE49-F238E27FC236}">
                <a16:creationId xmlns:a16="http://schemas.microsoft.com/office/drawing/2014/main" id="{E4793012-9E5C-4B36-ADC9-31D21FBEEEAD}"/>
              </a:ext>
            </a:extLst>
          </p:cNvPr>
          <p:cNvSpPr/>
          <p:nvPr/>
        </p:nvSpPr>
        <p:spPr>
          <a:xfrm>
            <a:off x="4842388" y="2156079"/>
            <a:ext cx="4084269" cy="3966425"/>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accent4">
                  <a:lumMod val="20000"/>
                  <a:lumOff val="80000"/>
                </a:schemeClr>
              </a:solidFill>
            </a:endParaRPr>
          </a:p>
        </p:txBody>
      </p:sp>
      <p:sp>
        <p:nvSpPr>
          <p:cNvPr id="2" name="正方形/長方形 1">
            <a:extLst>
              <a:ext uri="{FF2B5EF4-FFF2-40B4-BE49-F238E27FC236}">
                <a16:creationId xmlns:a16="http://schemas.microsoft.com/office/drawing/2014/main" id="{8798892F-51E6-4B00-832C-2F99E471D955}"/>
              </a:ext>
            </a:extLst>
          </p:cNvPr>
          <p:cNvSpPr/>
          <p:nvPr/>
        </p:nvSpPr>
        <p:spPr>
          <a:xfrm>
            <a:off x="177421" y="2191591"/>
            <a:ext cx="4239234" cy="3930826"/>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 name="スライド番号プレースホルダー 3"/>
          <p:cNvSpPr>
            <a:spLocks noGrp="1"/>
          </p:cNvSpPr>
          <p:nvPr>
            <p:ph type="sldNum" sz="quarter" idx="12"/>
          </p:nvPr>
        </p:nvSpPr>
        <p:spPr>
          <a:xfrm>
            <a:off x="7086600" y="6492875"/>
            <a:ext cx="2057400" cy="365125"/>
          </a:xfrm>
        </p:spPr>
        <p:txBody>
          <a:bodyPr/>
          <a:lstStyle/>
          <a:p>
            <a:fld id="{4BC3B274-16AA-444F-BE5F-2BB53118253E}" type="slidenum">
              <a:rPr kumimoji="1" lang="ja-JP" altLang="en-US" sz="1400" smtClean="0">
                <a:latin typeface="Meiryo UI" panose="020B0604030504040204" pitchFamily="50" charset="-128"/>
                <a:ea typeface="Meiryo UI" panose="020B0604030504040204" pitchFamily="50" charset="-128"/>
              </a:rPr>
              <a:t>3</a:t>
            </a:fld>
            <a:endParaRPr kumimoji="1" lang="ja-JP" altLang="en-US" sz="14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9D8CDCE6-8E77-4BC9-8ABC-08984C7A2B35}"/>
              </a:ext>
            </a:extLst>
          </p:cNvPr>
          <p:cNvSpPr txBox="1"/>
          <p:nvPr/>
        </p:nvSpPr>
        <p:spPr>
          <a:xfrm>
            <a:off x="7800231" y="84846"/>
            <a:ext cx="1225816" cy="338554"/>
          </a:xfrm>
          <a:prstGeom prst="rect">
            <a:avLst/>
          </a:prstGeom>
          <a:no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600" dirty="0"/>
              <a:t>資料２－１</a:t>
            </a:r>
            <a:endParaRPr kumimoji="1" lang="en-US" altLang="ja-JP" sz="1600" dirty="0"/>
          </a:p>
        </p:txBody>
      </p:sp>
      <p:sp>
        <p:nvSpPr>
          <p:cNvPr id="48" name="正方形/長方形 47">
            <a:extLst>
              <a:ext uri="{FF2B5EF4-FFF2-40B4-BE49-F238E27FC236}">
                <a16:creationId xmlns:a16="http://schemas.microsoft.com/office/drawing/2014/main" id="{FB348A34-F5C9-49CB-A3D5-5DF48105AAA2}"/>
              </a:ext>
            </a:extLst>
          </p:cNvPr>
          <p:cNvSpPr/>
          <p:nvPr/>
        </p:nvSpPr>
        <p:spPr>
          <a:xfrm>
            <a:off x="49018" y="445355"/>
            <a:ext cx="123187" cy="2996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51215F85-5AA3-42B5-B36A-984F50C0E8BC}"/>
              </a:ext>
            </a:extLst>
          </p:cNvPr>
          <p:cNvSpPr txBox="1"/>
          <p:nvPr/>
        </p:nvSpPr>
        <p:spPr>
          <a:xfrm>
            <a:off x="110612" y="1375288"/>
            <a:ext cx="7303980" cy="307777"/>
          </a:xfrm>
          <a:prstGeom prst="rect">
            <a:avLst/>
          </a:prstGeom>
          <a:noFill/>
          <a:ln>
            <a:noFill/>
          </a:ln>
        </p:spPr>
        <p:txBody>
          <a:bodyPr wrap="square" rtlCol="0">
            <a:spAutoFit/>
          </a:bodyPr>
          <a:lstStyle/>
          <a:p>
            <a:r>
              <a:rPr kumimoji="1" lang="en-US" altLang="ja-JP" sz="1400" b="1" dirty="0">
                <a:solidFill>
                  <a:schemeClr val="accent1">
                    <a:lumMod val="75000"/>
                  </a:schemeClr>
                </a:solidFill>
                <a:latin typeface="Meiryo UI" panose="020B0604030504040204" pitchFamily="50" charset="-128"/>
                <a:ea typeface="Meiryo UI" panose="020B0604030504040204" pitchFamily="50" charset="-128"/>
              </a:rPr>
              <a:t>《</a:t>
            </a:r>
            <a:r>
              <a:rPr kumimoji="1" lang="ja-JP" altLang="en-US" sz="1400" b="1" dirty="0">
                <a:solidFill>
                  <a:schemeClr val="accent1">
                    <a:lumMod val="75000"/>
                  </a:schemeClr>
                </a:solidFill>
                <a:latin typeface="Meiryo UI" panose="020B0604030504040204" pitchFamily="50" charset="-128"/>
                <a:ea typeface="Meiryo UI" panose="020B0604030504040204" pitchFamily="50" charset="-128"/>
              </a:rPr>
              <a:t>新大阪駅周辺地域まちづくり検討部会</a:t>
            </a:r>
            <a:r>
              <a:rPr kumimoji="1" lang="en-US" altLang="ja-JP" sz="1400" b="1" dirty="0">
                <a:solidFill>
                  <a:schemeClr val="accent1">
                    <a:lumMod val="75000"/>
                  </a:schemeClr>
                </a:solidFill>
                <a:latin typeface="Meiryo UI" panose="020B0604030504040204" pitchFamily="50" charset="-128"/>
                <a:ea typeface="Meiryo UI" panose="020B0604030504040204" pitchFamily="50" charset="-128"/>
              </a:rPr>
              <a:t>/</a:t>
            </a:r>
            <a:r>
              <a:rPr kumimoji="1" lang="ja-JP" altLang="en-US" sz="1400" b="1" dirty="0">
                <a:solidFill>
                  <a:schemeClr val="accent1">
                    <a:lumMod val="75000"/>
                  </a:schemeClr>
                </a:solidFill>
                <a:latin typeface="Meiryo UI" panose="020B0604030504040204" pitchFamily="50" charset="-128"/>
                <a:ea typeface="Meiryo UI" panose="020B0604030504040204" pitchFamily="50" charset="-128"/>
              </a:rPr>
              <a:t>新大阪駅周辺地域プロモーション検討会開催経過</a:t>
            </a:r>
            <a:r>
              <a:rPr kumimoji="1" lang="en-US" altLang="ja-JP" sz="1400" b="1" dirty="0">
                <a:solidFill>
                  <a:schemeClr val="accent1">
                    <a:lumMod val="75000"/>
                  </a:schemeClr>
                </a:solidFill>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948D6DE2-4974-4430-89BB-88EFEC8AA5C4}"/>
              </a:ext>
            </a:extLst>
          </p:cNvPr>
          <p:cNvSpPr txBox="1"/>
          <p:nvPr/>
        </p:nvSpPr>
        <p:spPr>
          <a:xfrm>
            <a:off x="318150" y="1991007"/>
            <a:ext cx="3989618" cy="523220"/>
          </a:xfrm>
          <a:prstGeom prst="rect">
            <a:avLst/>
          </a:prstGeom>
          <a:solidFill>
            <a:schemeClr val="bg1">
              <a:lumMod val="95000"/>
            </a:schemeClr>
          </a:solidFill>
          <a:ln w="12700">
            <a:noFill/>
          </a:ln>
          <a:effectLst/>
        </p:spPr>
        <p:txBody>
          <a:bodyPr wrap="square" rtlCol="0">
            <a:spAutoFit/>
          </a:bodyPr>
          <a:lstStyle/>
          <a:p>
            <a:pPr algn="ctr"/>
            <a:r>
              <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第</a:t>
            </a:r>
            <a:r>
              <a:rPr kumimoji="1" lang="en-US" altLang="ja-JP" sz="1600" b="1" dirty="0">
                <a:solidFill>
                  <a:schemeClr val="tx1">
                    <a:lumMod val="75000"/>
                    <a:lumOff val="25000"/>
                  </a:schemeClr>
                </a:solidFill>
                <a:latin typeface="Meiryo UI" panose="020B0604030504040204" pitchFamily="50" charset="-128"/>
                <a:ea typeface="Meiryo UI" panose="020B0604030504040204" pitchFamily="50" charset="-128"/>
              </a:rPr>
              <a:t>3</a:t>
            </a:r>
            <a:r>
              <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回新大阪駅周辺地域まちづくり検討部会</a:t>
            </a:r>
            <a:endParaRPr kumimoji="1"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rPr>
              <a:t>R5.12.21</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開催）</a:t>
            </a:r>
            <a:endPar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id="{8311991A-8C81-43F7-8FFC-6E17D37454CF}"/>
              </a:ext>
            </a:extLst>
          </p:cNvPr>
          <p:cNvSpPr/>
          <p:nvPr/>
        </p:nvSpPr>
        <p:spPr>
          <a:xfrm>
            <a:off x="5025565" y="2022313"/>
            <a:ext cx="3717913" cy="338554"/>
          </a:xfrm>
          <a:prstGeom prst="rect">
            <a:avLst/>
          </a:prstGeom>
          <a:solidFill>
            <a:schemeClr val="accent4">
              <a:lumMod val="20000"/>
              <a:lumOff val="80000"/>
            </a:schemeClr>
          </a:solidFill>
          <a:effectLst/>
        </p:spPr>
        <p:txBody>
          <a:bodyPr wrap="square">
            <a:spAutoFit/>
          </a:bodyPr>
          <a:lstStyle/>
          <a:p>
            <a:pPr marL="167058" indent="-167058" algn="ct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新大阪駅周辺地域プロモーション検討会</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E6C7B108-4585-49A4-833A-9C2922488502}"/>
              </a:ext>
            </a:extLst>
          </p:cNvPr>
          <p:cNvSpPr txBox="1"/>
          <p:nvPr/>
        </p:nvSpPr>
        <p:spPr>
          <a:xfrm>
            <a:off x="318150" y="2548498"/>
            <a:ext cx="3833613" cy="1663019"/>
          </a:xfrm>
          <a:prstGeom prst="rect">
            <a:avLst/>
          </a:prstGeom>
          <a:noFill/>
          <a:ln>
            <a:noFill/>
          </a:ln>
        </p:spPr>
        <p:txBody>
          <a:bodyPr wrap="square" rtlCol="0">
            <a:spAutoFit/>
          </a:bodyPr>
          <a:lstStyle/>
          <a:p>
            <a:pPr>
              <a:lnSpc>
                <a:spcPct val="150000"/>
              </a:lnSpc>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議題</a:t>
            </a:r>
            <a:r>
              <a:rPr lang="en-US" altLang="ja-JP" sz="1400" dirty="0">
                <a:latin typeface="Meiryo UI" panose="020B0604030504040204" pitchFamily="50" charset="-128"/>
                <a:ea typeface="Meiryo UI" panose="020B0604030504040204" pitchFamily="50" charset="-128"/>
              </a:rPr>
              <a:t>》</a:t>
            </a:r>
          </a:p>
          <a:p>
            <a:pPr>
              <a:lnSpc>
                <a:spcPct val="150000"/>
              </a:lnSpc>
            </a:pP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　新大阪駅周辺地域のまちづくり</a:t>
            </a:r>
            <a:endParaRPr kumimoji="1" lang="en-US" altLang="ja-JP" sz="1400" b="1" dirty="0">
              <a:latin typeface="Meiryo UI" panose="020B0604030504040204" pitchFamily="50" charset="-128"/>
              <a:ea typeface="Meiryo UI" panose="020B0604030504040204" pitchFamily="50" charset="-128"/>
            </a:endParaRPr>
          </a:p>
          <a:p>
            <a:pPr>
              <a:lnSpc>
                <a:spcPct val="150000"/>
              </a:lnSpc>
            </a:pPr>
            <a:r>
              <a:rPr kumimoji="1" lang="en-US" altLang="ja-JP" sz="1400" b="1" dirty="0">
                <a:solidFill>
                  <a:schemeClr val="accent2">
                    <a:lumMod val="60000"/>
                    <a:lumOff val="40000"/>
                  </a:schemeClr>
                </a:solidFill>
                <a:latin typeface="Meiryo UI" panose="020B0604030504040204" pitchFamily="50" charset="-128"/>
                <a:ea typeface="Meiryo UI" panose="020B0604030504040204" pitchFamily="50" charset="-128"/>
              </a:rPr>
              <a:t>2.</a:t>
            </a:r>
            <a:r>
              <a:rPr kumimoji="1" lang="ja-JP" altLang="en-US" sz="1400" b="1" dirty="0">
                <a:solidFill>
                  <a:schemeClr val="accent2">
                    <a:lumMod val="60000"/>
                    <a:lumOff val="40000"/>
                  </a:schemeClr>
                </a:solidFill>
                <a:latin typeface="Meiryo UI" panose="020B0604030504040204" pitchFamily="50" charset="-128"/>
                <a:ea typeface="Meiryo UI" panose="020B0604030504040204" pitchFamily="50" charset="-128"/>
              </a:rPr>
              <a:t>　新大阪駅周辺地域の取組</a:t>
            </a:r>
            <a:endParaRPr kumimoji="1" lang="en-US" altLang="ja-JP" sz="1400" b="1" dirty="0">
              <a:solidFill>
                <a:schemeClr val="accent2">
                  <a:lumMod val="60000"/>
                  <a:lumOff val="40000"/>
                </a:schemeClr>
              </a:solidFill>
              <a:latin typeface="Meiryo UI" panose="020B0604030504040204" pitchFamily="50" charset="-128"/>
              <a:ea typeface="Meiryo UI" panose="020B0604030504040204" pitchFamily="50" charset="-128"/>
            </a:endParaRPr>
          </a:p>
          <a:p>
            <a:pPr>
              <a:lnSpc>
                <a:spcPct val="150000"/>
              </a:lnSpc>
            </a:pPr>
            <a:r>
              <a:rPr kumimoji="1" lang="en-US" altLang="ja-JP" sz="1400" b="1" dirty="0">
                <a:solidFill>
                  <a:schemeClr val="accent2">
                    <a:lumMod val="60000"/>
                    <a:lumOff val="40000"/>
                  </a:schemeClr>
                </a:solidFill>
                <a:latin typeface="Meiryo UI" panose="020B0604030504040204" pitchFamily="50" charset="-128"/>
                <a:ea typeface="Meiryo UI" panose="020B0604030504040204" pitchFamily="50" charset="-128"/>
              </a:rPr>
              <a:t>3.</a:t>
            </a:r>
            <a:r>
              <a:rPr kumimoji="1" lang="ja-JP" altLang="en-US" sz="1400" b="1" dirty="0">
                <a:solidFill>
                  <a:schemeClr val="accent2">
                    <a:lumMod val="60000"/>
                    <a:lumOff val="40000"/>
                  </a:schemeClr>
                </a:solidFill>
                <a:latin typeface="Meiryo UI" panose="020B0604030504040204" pitchFamily="50" charset="-128"/>
                <a:ea typeface="Meiryo UI" panose="020B0604030504040204" pitchFamily="50" charset="-128"/>
              </a:rPr>
              <a:t>　新大阪駅エリアの取組</a:t>
            </a:r>
            <a:endParaRPr kumimoji="1" lang="en-US" altLang="ja-JP" sz="1400" b="1" dirty="0">
              <a:solidFill>
                <a:schemeClr val="accent2">
                  <a:lumMod val="60000"/>
                  <a:lumOff val="40000"/>
                </a:schemeClr>
              </a:solidFill>
              <a:latin typeface="Meiryo UI" panose="020B0604030504040204" pitchFamily="50" charset="-128"/>
              <a:ea typeface="Meiryo UI" panose="020B0604030504040204" pitchFamily="50" charset="-128"/>
            </a:endParaRPr>
          </a:p>
          <a:p>
            <a:pPr>
              <a:lnSpc>
                <a:spcPct val="150000"/>
              </a:lnSpc>
            </a:pP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　十三駅エリア・淡路駅エリアのまちづくり</a:t>
            </a:r>
            <a:endParaRPr lang="en-US" altLang="ja-JP" sz="1400" dirty="0">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8844C90C-074E-45D7-9DDC-2E69AB66E092}"/>
              </a:ext>
            </a:extLst>
          </p:cNvPr>
          <p:cNvSpPr txBox="1"/>
          <p:nvPr/>
        </p:nvSpPr>
        <p:spPr>
          <a:xfrm>
            <a:off x="235415" y="4497040"/>
            <a:ext cx="4182247" cy="1339854"/>
          </a:xfrm>
          <a:prstGeom prst="rect">
            <a:avLst/>
          </a:prstGeom>
          <a:noFill/>
        </p:spPr>
        <p:txBody>
          <a:bodyPr wrap="square" rtlCol="0">
            <a:spAutoFit/>
          </a:bodyPr>
          <a:lstStyle/>
          <a:p>
            <a:pPr>
              <a:lnSpc>
                <a:spcPct val="150000"/>
              </a:lnSpc>
            </a:pPr>
            <a:r>
              <a:rPr kumimoji="1" lang="ja-JP" altLang="en-US" sz="1400" dirty="0">
                <a:latin typeface="Meiryo UI" panose="020B0604030504040204" pitchFamily="50" charset="-128"/>
                <a:ea typeface="Meiryo UI" panose="020B0604030504040204" pitchFamily="50" charset="-128"/>
              </a:rPr>
              <a:t>➡議題</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及び３にて、以下内容を確認</a:t>
            </a:r>
            <a:endParaRPr kumimoji="1" lang="en-US" altLang="ja-JP" sz="1400" b="1" dirty="0">
              <a:latin typeface="Meiryo UI" panose="020B0604030504040204" pitchFamily="50" charset="-128"/>
              <a:ea typeface="Meiryo UI" panose="020B0604030504040204" pitchFamily="50" charset="-128"/>
            </a:endParaRPr>
          </a:p>
          <a:p>
            <a:pPr>
              <a:lnSpc>
                <a:spcPct val="150000"/>
              </a:lnSpc>
            </a:pPr>
            <a:r>
              <a:rPr kumimoji="1" lang="ja-JP" altLang="en-US" sz="1400" b="1" dirty="0">
                <a:latin typeface="Meiryo UI" panose="020B0604030504040204" pitchFamily="50" charset="-128"/>
                <a:ea typeface="Meiryo UI" panose="020B0604030504040204" pitchFamily="50" charset="-128"/>
              </a:rPr>
              <a:t>　・令和</a:t>
            </a:r>
            <a:r>
              <a:rPr kumimoji="1" lang="en-US" altLang="ja-JP" sz="1400" b="1" dirty="0">
                <a:latin typeface="Meiryo UI" panose="020B0604030504040204" pitchFamily="50" charset="-128"/>
                <a:ea typeface="Meiryo UI" panose="020B0604030504040204" pitchFamily="50" charset="-128"/>
              </a:rPr>
              <a:t>6</a:t>
            </a:r>
            <a:r>
              <a:rPr kumimoji="1" lang="ja-JP" altLang="en-US" sz="1400" b="1" dirty="0">
                <a:latin typeface="Meiryo UI" panose="020B0604030504040204" pitchFamily="50" charset="-128"/>
                <a:ea typeface="Meiryo UI" panose="020B0604030504040204" pitchFamily="50" charset="-128"/>
              </a:rPr>
              <a:t>年度は、</a:t>
            </a:r>
            <a:r>
              <a:rPr kumimoji="1" lang="ja-JP" altLang="en-US" sz="1400" b="1" u="sng" dirty="0">
                <a:solidFill>
                  <a:schemeClr val="accent2">
                    <a:lumMod val="60000"/>
                    <a:lumOff val="40000"/>
                  </a:schemeClr>
                </a:solidFill>
                <a:latin typeface="Meiryo UI" panose="020B0604030504040204" pitchFamily="50" charset="-128"/>
                <a:ea typeface="Meiryo UI" panose="020B0604030504040204" pitchFamily="50" charset="-128"/>
              </a:rPr>
              <a:t>新大阪駅エリアのまちのコンセプト</a:t>
            </a:r>
            <a:endParaRPr kumimoji="1" lang="en-US" altLang="ja-JP" sz="1400" b="1" u="sng" dirty="0">
              <a:solidFill>
                <a:schemeClr val="accent2">
                  <a:lumMod val="60000"/>
                  <a:lumOff val="40000"/>
                </a:schemeClr>
              </a:solidFill>
              <a:latin typeface="Meiryo UI" panose="020B0604030504040204" pitchFamily="50" charset="-128"/>
              <a:ea typeface="Meiryo UI" panose="020B0604030504040204" pitchFamily="50" charset="-128"/>
            </a:endParaRPr>
          </a:p>
          <a:p>
            <a:pPr>
              <a:lnSpc>
                <a:spcPct val="150000"/>
              </a:lnSpc>
            </a:pPr>
            <a:r>
              <a:rPr kumimoji="1" lang="ja-JP" altLang="en-US" sz="1400" b="1" dirty="0">
                <a:solidFill>
                  <a:schemeClr val="accent2">
                    <a:lumMod val="60000"/>
                    <a:lumOff val="40000"/>
                  </a:schemeClr>
                </a:solidFill>
                <a:latin typeface="Meiryo UI" panose="020B0604030504040204" pitchFamily="50" charset="-128"/>
                <a:ea typeface="Meiryo UI" panose="020B0604030504040204" pitchFamily="50" charset="-128"/>
              </a:rPr>
              <a:t>　　</a:t>
            </a:r>
            <a:r>
              <a:rPr kumimoji="1" lang="ja-JP" altLang="en-US" sz="1400" b="1" u="sng" dirty="0">
                <a:solidFill>
                  <a:schemeClr val="accent2">
                    <a:lumMod val="60000"/>
                    <a:lumOff val="40000"/>
                  </a:schemeClr>
                </a:solidFill>
                <a:latin typeface="Meiryo UI" panose="020B0604030504040204" pitchFamily="50" charset="-128"/>
                <a:ea typeface="Meiryo UI" panose="020B0604030504040204" pitchFamily="50" charset="-128"/>
              </a:rPr>
              <a:t>及びキャッチフレーズの作成</a:t>
            </a:r>
            <a:r>
              <a:rPr kumimoji="1" lang="ja-JP" altLang="en-US" sz="1400" b="1" dirty="0">
                <a:latin typeface="Meiryo UI" panose="020B0604030504040204" pitchFamily="50" charset="-128"/>
                <a:ea typeface="Meiryo UI" panose="020B0604030504040204" pitchFamily="50" charset="-128"/>
              </a:rPr>
              <a:t>、</a:t>
            </a:r>
            <a:r>
              <a:rPr kumimoji="1" lang="ja-JP" altLang="en-US" sz="1400" b="1" u="sng" dirty="0">
                <a:solidFill>
                  <a:schemeClr val="accent2">
                    <a:lumMod val="60000"/>
                    <a:lumOff val="40000"/>
                  </a:schemeClr>
                </a:solidFill>
                <a:latin typeface="Meiryo UI" panose="020B0604030504040204" pitchFamily="50" charset="-128"/>
                <a:ea typeface="Meiryo UI" panose="020B0604030504040204" pitchFamily="50" charset="-128"/>
              </a:rPr>
              <a:t>シンポジウムの開催</a:t>
            </a:r>
            <a:r>
              <a:rPr kumimoji="1" lang="ja-JP" altLang="en-US" sz="1400" b="1" dirty="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a:p>
            <a:pPr>
              <a:lnSpc>
                <a:spcPct val="150000"/>
              </a:lnSpc>
            </a:pPr>
            <a:r>
              <a:rPr kumimoji="1" lang="ja-JP" altLang="en-US" sz="1400" b="1" dirty="0">
                <a:solidFill>
                  <a:schemeClr val="accent2">
                    <a:lumMod val="60000"/>
                    <a:lumOff val="40000"/>
                  </a:schemeClr>
                </a:solidFill>
                <a:latin typeface="Meiryo UI" panose="020B0604030504040204" pitchFamily="50" charset="-128"/>
                <a:ea typeface="Meiryo UI" panose="020B0604030504040204" pitchFamily="50" charset="-128"/>
              </a:rPr>
              <a:t>　　</a:t>
            </a:r>
            <a:r>
              <a:rPr kumimoji="1" lang="ja-JP" altLang="en-US" sz="1400" b="1" u="sng" dirty="0">
                <a:solidFill>
                  <a:schemeClr val="accent2">
                    <a:lumMod val="60000"/>
                    <a:lumOff val="40000"/>
                  </a:schemeClr>
                </a:solidFill>
                <a:latin typeface="Meiryo UI" panose="020B0604030504040204" pitchFamily="50" charset="-128"/>
                <a:ea typeface="Meiryo UI" panose="020B0604030504040204" pitchFamily="50" charset="-128"/>
              </a:rPr>
              <a:t>各種イベントでの発信</a:t>
            </a:r>
            <a:r>
              <a:rPr kumimoji="1" lang="ja-JP" altLang="en-US" sz="1400" b="1" dirty="0">
                <a:latin typeface="Meiryo UI" panose="020B0604030504040204" pitchFamily="50" charset="-128"/>
                <a:ea typeface="Meiryo UI" panose="020B0604030504040204" pitchFamily="50" charset="-128"/>
              </a:rPr>
              <a:t>を実施　等</a:t>
            </a:r>
            <a:endParaRPr kumimoji="1" lang="en-US" altLang="ja-JP" sz="1400" b="1" dirty="0">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6B539DA1-11B8-4D5D-B01E-7FB919241DAF}"/>
              </a:ext>
            </a:extLst>
          </p:cNvPr>
          <p:cNvSpPr txBox="1"/>
          <p:nvPr/>
        </p:nvSpPr>
        <p:spPr>
          <a:xfrm>
            <a:off x="5055086" y="2731238"/>
            <a:ext cx="3559256" cy="1016689"/>
          </a:xfrm>
          <a:prstGeom prst="rect">
            <a:avLst/>
          </a:prstGeom>
          <a:noFill/>
          <a:ln>
            <a:noFill/>
          </a:ln>
        </p:spPr>
        <p:txBody>
          <a:bodyPr wrap="square" rtlCol="0">
            <a:spAutoFit/>
          </a:bodyPr>
          <a:lstStyle/>
          <a:p>
            <a:pPr>
              <a:lnSpc>
                <a:spcPct val="150000"/>
              </a:lnSpc>
            </a:pPr>
            <a:r>
              <a:rPr lang="ja-JP" altLang="en-US" sz="1400" b="1" dirty="0">
                <a:latin typeface="Meiryo UI" panose="020B0604030504040204" pitchFamily="50" charset="-128"/>
                <a:ea typeface="Meiryo UI" panose="020B0604030504040204" pitchFamily="50" charset="-128"/>
              </a:rPr>
              <a:t>●第</a:t>
            </a:r>
            <a:r>
              <a:rPr lang="en-US" altLang="ja-JP" sz="1400" b="1" dirty="0">
                <a:latin typeface="Meiryo UI" panose="020B0604030504040204" pitchFamily="50" charset="-128"/>
                <a:ea typeface="Meiryo UI" panose="020B0604030504040204" pitchFamily="50" charset="-128"/>
              </a:rPr>
              <a:t>4</a:t>
            </a:r>
            <a:r>
              <a:rPr lang="ja-JP" altLang="en-US" sz="1400" b="1" dirty="0">
                <a:latin typeface="Meiryo UI" panose="020B0604030504040204" pitchFamily="50" charset="-128"/>
                <a:ea typeface="Meiryo UI" panose="020B0604030504040204" pitchFamily="50" charset="-128"/>
              </a:rPr>
              <a:t>回　</a:t>
            </a:r>
            <a:r>
              <a:rPr lang="en-US" altLang="ja-JP" sz="1400" b="1" dirty="0">
                <a:latin typeface="Meiryo UI" panose="020B0604030504040204" pitchFamily="50" charset="-128"/>
                <a:ea typeface="Meiryo UI" panose="020B0604030504040204" pitchFamily="50" charset="-128"/>
              </a:rPr>
              <a:t>R6.3.21</a:t>
            </a:r>
            <a:r>
              <a:rPr lang="ja-JP" altLang="en-US" sz="1400" b="1" dirty="0">
                <a:latin typeface="Meiryo UI" panose="020B0604030504040204" pitchFamily="50" charset="-128"/>
                <a:ea typeface="Meiryo UI" panose="020B0604030504040204" pitchFamily="50" charset="-128"/>
              </a:rPr>
              <a:t>開催</a:t>
            </a:r>
            <a:endParaRPr lang="en-US" altLang="ja-JP" sz="1400" b="1"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・第</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回部会での確認内容を踏まえ、</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令和</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年度の取組の方向性を確認</a:t>
            </a:r>
            <a:endParaRPr lang="en-US" altLang="ja-JP" sz="1400" dirty="0">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6D4595CA-12E8-4A1A-B888-AC9381E8337D}"/>
              </a:ext>
            </a:extLst>
          </p:cNvPr>
          <p:cNvSpPr/>
          <p:nvPr/>
        </p:nvSpPr>
        <p:spPr>
          <a:xfrm>
            <a:off x="0" y="0"/>
            <a:ext cx="9144000" cy="381000"/>
          </a:xfrm>
          <a:prstGeom prst="rect">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新大阪駅周辺地域のプロモーションの取組</a:t>
            </a:r>
          </a:p>
        </p:txBody>
      </p:sp>
      <p:grpSp>
        <p:nvGrpSpPr>
          <p:cNvPr id="36" name="グループ化 35">
            <a:extLst>
              <a:ext uri="{FF2B5EF4-FFF2-40B4-BE49-F238E27FC236}">
                <a16:creationId xmlns:a16="http://schemas.microsoft.com/office/drawing/2014/main" id="{73415047-B3E3-4FB0-B130-99641B3A8390}"/>
              </a:ext>
            </a:extLst>
          </p:cNvPr>
          <p:cNvGrpSpPr/>
          <p:nvPr/>
        </p:nvGrpSpPr>
        <p:grpSpPr>
          <a:xfrm>
            <a:off x="158889" y="911885"/>
            <a:ext cx="5335129" cy="325980"/>
            <a:chOff x="242256" y="1023852"/>
            <a:chExt cx="1874968" cy="325980"/>
          </a:xfrm>
        </p:grpSpPr>
        <p:sp>
          <p:nvSpPr>
            <p:cNvPr id="37" name="四角形: 角を丸くする 36">
              <a:extLst>
                <a:ext uri="{FF2B5EF4-FFF2-40B4-BE49-F238E27FC236}">
                  <a16:creationId xmlns:a16="http://schemas.microsoft.com/office/drawing/2014/main" id="{D35A0C3F-363D-4667-8202-83EDEBA0F067}"/>
                </a:ext>
              </a:extLst>
            </p:cNvPr>
            <p:cNvSpPr/>
            <p:nvPr/>
          </p:nvSpPr>
          <p:spPr>
            <a:xfrm>
              <a:off x="253996" y="1023852"/>
              <a:ext cx="1863228" cy="3259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　　　　新大阪駅周辺地域プロモーション検討会での検討経過</a:t>
              </a:r>
            </a:p>
          </p:txBody>
        </p:sp>
        <p:sp>
          <p:nvSpPr>
            <p:cNvPr id="38" name="四角形: 角を丸くする 37">
              <a:extLst>
                <a:ext uri="{FF2B5EF4-FFF2-40B4-BE49-F238E27FC236}">
                  <a16:creationId xmlns:a16="http://schemas.microsoft.com/office/drawing/2014/main" id="{37FD7BB8-CC5C-46E8-9470-6C6E3C617916}"/>
                </a:ext>
              </a:extLst>
            </p:cNvPr>
            <p:cNvSpPr/>
            <p:nvPr/>
          </p:nvSpPr>
          <p:spPr>
            <a:xfrm>
              <a:off x="242256" y="1023852"/>
              <a:ext cx="196325" cy="32598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①</a:t>
              </a:r>
            </a:p>
          </p:txBody>
        </p:sp>
      </p:grpSp>
      <p:sp>
        <p:nvSpPr>
          <p:cNvPr id="41" name="テキスト ボックス 40">
            <a:extLst>
              <a:ext uri="{FF2B5EF4-FFF2-40B4-BE49-F238E27FC236}">
                <a16:creationId xmlns:a16="http://schemas.microsoft.com/office/drawing/2014/main" id="{11EFA09C-C5A2-4D13-A162-5400E6E286C4}"/>
              </a:ext>
            </a:extLst>
          </p:cNvPr>
          <p:cNvSpPr txBox="1"/>
          <p:nvPr/>
        </p:nvSpPr>
        <p:spPr>
          <a:xfrm>
            <a:off x="5055085" y="4098159"/>
            <a:ext cx="3619787" cy="1986185"/>
          </a:xfrm>
          <a:prstGeom prst="rect">
            <a:avLst/>
          </a:prstGeom>
          <a:noFill/>
          <a:ln>
            <a:noFill/>
          </a:ln>
        </p:spPr>
        <p:txBody>
          <a:bodyPr wrap="square" rtlCol="0">
            <a:spAutoFit/>
          </a:bodyPr>
          <a:lstStyle/>
          <a:p>
            <a:pPr>
              <a:lnSpc>
                <a:spcPct val="150000"/>
              </a:lnSpc>
            </a:pPr>
            <a:r>
              <a:rPr lang="ja-JP" altLang="en-US" sz="1400" b="1" dirty="0">
                <a:latin typeface="Meiryo UI" panose="020B0604030504040204" pitchFamily="50" charset="-128"/>
                <a:ea typeface="Meiryo UI" panose="020B0604030504040204" pitchFamily="50" charset="-128"/>
              </a:rPr>
              <a:t>●第</a:t>
            </a:r>
            <a:r>
              <a:rPr lang="en-US" altLang="ja-JP" sz="1400" b="1" dirty="0">
                <a:latin typeface="Meiryo UI" panose="020B0604030504040204" pitchFamily="50" charset="-128"/>
                <a:ea typeface="Meiryo UI" panose="020B0604030504040204" pitchFamily="50" charset="-128"/>
              </a:rPr>
              <a:t>5</a:t>
            </a:r>
            <a:r>
              <a:rPr lang="ja-JP" altLang="en-US" sz="1400" b="1" dirty="0">
                <a:latin typeface="Meiryo UI" panose="020B0604030504040204" pitchFamily="50" charset="-128"/>
                <a:ea typeface="Meiryo UI" panose="020B0604030504040204" pitchFamily="50" charset="-128"/>
              </a:rPr>
              <a:t>回　</a:t>
            </a:r>
            <a:r>
              <a:rPr lang="en-US" altLang="ja-JP" sz="1400" b="1" dirty="0">
                <a:latin typeface="Meiryo UI" panose="020B0604030504040204" pitchFamily="50" charset="-128"/>
                <a:ea typeface="Meiryo UI" panose="020B0604030504040204" pitchFamily="50" charset="-128"/>
              </a:rPr>
              <a:t>R6.7.4</a:t>
            </a:r>
            <a:r>
              <a:rPr lang="ja-JP" altLang="en-US" sz="1400" b="1" dirty="0">
                <a:latin typeface="Meiryo UI" panose="020B0604030504040204" pitchFamily="50" charset="-128"/>
                <a:ea typeface="Meiryo UI" panose="020B0604030504040204" pitchFamily="50" charset="-128"/>
              </a:rPr>
              <a:t>開催</a:t>
            </a:r>
            <a:endParaRPr lang="en-US" altLang="ja-JP" sz="1400" b="1"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・以下内容を確認　</a:t>
            </a:r>
            <a:endParaRPr lang="en-US" altLang="ja-JP" sz="1400" dirty="0">
              <a:latin typeface="Meiryo UI" panose="020B0604030504040204" pitchFamily="50" charset="-128"/>
              <a:ea typeface="Meiryo UI" panose="020B0604030504040204" pitchFamily="50" charset="-128"/>
            </a:endParaRPr>
          </a:p>
          <a:p>
            <a:pPr marL="444500" indent="-444500">
              <a:lnSpc>
                <a:spcPct val="150000"/>
              </a:lnSpc>
            </a:pPr>
            <a:r>
              <a:rPr lang="ja-JP" altLang="en-US" sz="1400" dirty="0">
                <a:latin typeface="Meiryo UI" panose="020B0604030504040204" pitchFamily="50" charset="-128"/>
                <a:ea typeface="Meiryo UI" panose="020B0604030504040204" pitchFamily="50" charset="-128"/>
              </a:rPr>
              <a:t>　　＊新大阪駅エリアまちづくりのキャッチフレーズの選定方法案</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＊新大阪駅周辺地域まちづくりシンポジウム</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開催内容案</a:t>
            </a:r>
            <a:endParaRPr lang="en-US" altLang="ja-JP" sz="1400" dirty="0">
              <a:latin typeface="Meiryo UI" panose="020B0604030504040204" pitchFamily="50" charset="-128"/>
              <a:ea typeface="Meiryo UI" panose="020B0604030504040204" pitchFamily="50" charset="-128"/>
            </a:endParaRPr>
          </a:p>
        </p:txBody>
      </p:sp>
      <p:sp>
        <p:nvSpPr>
          <p:cNvPr id="6" name="矢印: 右 5">
            <a:extLst>
              <a:ext uri="{FF2B5EF4-FFF2-40B4-BE49-F238E27FC236}">
                <a16:creationId xmlns:a16="http://schemas.microsoft.com/office/drawing/2014/main" id="{35F9A014-CA52-45DC-AEE3-30E9FB66780D}"/>
              </a:ext>
            </a:extLst>
          </p:cNvPr>
          <p:cNvSpPr/>
          <p:nvPr/>
        </p:nvSpPr>
        <p:spPr>
          <a:xfrm>
            <a:off x="4416655" y="2886255"/>
            <a:ext cx="638431" cy="247411"/>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0" name="テキスト ボックス 19">
            <a:extLst>
              <a:ext uri="{FF2B5EF4-FFF2-40B4-BE49-F238E27FC236}">
                <a16:creationId xmlns:a16="http://schemas.microsoft.com/office/drawing/2014/main" id="{1DE8F6E1-6D53-4041-BF84-0A11A3F768A8}"/>
              </a:ext>
            </a:extLst>
          </p:cNvPr>
          <p:cNvSpPr txBox="1"/>
          <p:nvPr/>
        </p:nvSpPr>
        <p:spPr>
          <a:xfrm>
            <a:off x="110612" y="425887"/>
            <a:ext cx="294984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（１）プロモーションの取組概要</a:t>
            </a:r>
          </a:p>
        </p:txBody>
      </p:sp>
    </p:spTree>
    <p:extLst>
      <p:ext uri="{BB962C8B-B14F-4D97-AF65-F5344CB8AC3E}">
        <p14:creationId xmlns:p14="http://schemas.microsoft.com/office/powerpoint/2010/main" val="591381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1E910A8-59CA-4013-9393-23628A2A8529}"/>
              </a:ext>
            </a:extLst>
          </p:cNvPr>
          <p:cNvSpPr>
            <a:spLocks noGrp="1"/>
          </p:cNvSpPr>
          <p:nvPr>
            <p:ph type="sldNum" sz="quarter" idx="12"/>
          </p:nvPr>
        </p:nvSpPr>
        <p:spPr>
          <a:xfrm>
            <a:off x="7096763" y="6554869"/>
            <a:ext cx="2057400" cy="365125"/>
          </a:xfrm>
        </p:spPr>
        <p:txBody>
          <a:bodyPr/>
          <a:lstStyle/>
          <a:p>
            <a:fld id="{4FDC1A15-BC8E-458C-9756-EDB9825B205C}" type="slidenum">
              <a:rPr kumimoji="1" lang="ja-JP" altLang="en-US" sz="1400" smtClean="0">
                <a:latin typeface="Meiryo UI" panose="020B0604030504040204" pitchFamily="50" charset="-128"/>
                <a:ea typeface="Meiryo UI" panose="020B0604030504040204" pitchFamily="50" charset="-128"/>
              </a:rPr>
              <a:t>4</a:t>
            </a:fld>
            <a:endParaRPr kumimoji="1" lang="ja-JP" altLang="en-US" sz="14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CCB47047-C411-47CF-93E2-D0544F64782E}"/>
              </a:ext>
            </a:extLst>
          </p:cNvPr>
          <p:cNvSpPr/>
          <p:nvPr/>
        </p:nvSpPr>
        <p:spPr>
          <a:xfrm>
            <a:off x="103588" y="1379681"/>
            <a:ext cx="8951519" cy="1223671"/>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8" name="テキスト ボックス 7">
            <a:extLst>
              <a:ext uri="{FF2B5EF4-FFF2-40B4-BE49-F238E27FC236}">
                <a16:creationId xmlns:a16="http://schemas.microsoft.com/office/drawing/2014/main" id="{6BA0AECF-5CAF-48E4-BA9B-61104222909E}"/>
              </a:ext>
            </a:extLst>
          </p:cNvPr>
          <p:cNvSpPr txBox="1"/>
          <p:nvPr/>
        </p:nvSpPr>
        <p:spPr>
          <a:xfrm>
            <a:off x="36479" y="1467213"/>
            <a:ext cx="9144000" cy="1138773"/>
          </a:xfrm>
          <a:prstGeom prst="rect">
            <a:avLst/>
          </a:prstGeom>
          <a:noFill/>
          <a:ln>
            <a:noFill/>
          </a:ln>
        </p:spPr>
        <p:txBody>
          <a:bodyPr wrap="square" rtlCol="0">
            <a:spAutoFit/>
          </a:bodyPr>
          <a:lstStyle/>
          <a:p>
            <a:pPr marL="92075" indent="-92075">
              <a:spcBef>
                <a:spcPts val="600"/>
              </a:spcBef>
            </a:pPr>
            <a:r>
              <a:rPr kumimoji="1" lang="ja-JP" altLang="en-US" sz="1300" dirty="0">
                <a:latin typeface="Meiryo UI" panose="020B0604030504040204" pitchFamily="50" charset="-128"/>
                <a:ea typeface="Meiryo UI" panose="020B0604030504040204" pitchFamily="50" charset="-128"/>
              </a:rPr>
              <a:t>●</a:t>
            </a:r>
            <a:r>
              <a:rPr kumimoji="1" lang="ja-JP" altLang="en-US" sz="1300" b="1" u="sng" dirty="0">
                <a:latin typeface="Meiryo UI" panose="020B0604030504040204" pitchFamily="50" charset="-128"/>
                <a:ea typeface="Meiryo UI" panose="020B0604030504040204" pitchFamily="50" charset="-128"/>
              </a:rPr>
              <a:t>東海道新幹線開業</a:t>
            </a:r>
            <a:r>
              <a:rPr kumimoji="1" lang="en-US" altLang="ja-JP" sz="1300" b="1" u="sng" dirty="0">
                <a:latin typeface="Meiryo UI" panose="020B0604030504040204" pitchFamily="50" charset="-128"/>
                <a:ea typeface="Meiryo UI" panose="020B0604030504040204" pitchFamily="50" charset="-128"/>
              </a:rPr>
              <a:t>60</a:t>
            </a:r>
            <a:r>
              <a:rPr kumimoji="1" lang="ja-JP" altLang="en-US" sz="1300" b="1" u="sng" dirty="0">
                <a:latin typeface="Meiryo UI" panose="020B0604030504040204" pitchFamily="50" charset="-128"/>
                <a:ea typeface="Meiryo UI" panose="020B0604030504040204" pitchFamily="50" charset="-128"/>
              </a:rPr>
              <a:t>周年、山陽新幹線開業</a:t>
            </a:r>
            <a:r>
              <a:rPr kumimoji="1" lang="en-US" altLang="ja-JP" sz="1300" b="1" u="sng" dirty="0">
                <a:latin typeface="Meiryo UI" panose="020B0604030504040204" pitchFamily="50" charset="-128"/>
                <a:ea typeface="Meiryo UI" panose="020B0604030504040204" pitchFamily="50" charset="-128"/>
              </a:rPr>
              <a:t>50</a:t>
            </a:r>
            <a:r>
              <a:rPr kumimoji="1" lang="ja-JP" altLang="en-US" sz="1300" b="1" u="sng" dirty="0">
                <a:latin typeface="Meiryo UI" panose="020B0604030504040204" pitchFamily="50" charset="-128"/>
                <a:ea typeface="Meiryo UI" panose="020B0604030504040204" pitchFamily="50" charset="-128"/>
              </a:rPr>
              <a:t>周年</a:t>
            </a:r>
            <a:r>
              <a:rPr kumimoji="1" lang="ja-JP" altLang="en-US" sz="1300" dirty="0">
                <a:latin typeface="Meiryo UI" panose="020B0604030504040204" pitchFamily="50" charset="-128"/>
                <a:ea typeface="Meiryo UI" panose="020B0604030504040204" pitchFamily="50" charset="-128"/>
              </a:rPr>
              <a:t>を迎える機会を捉えて、</a:t>
            </a:r>
            <a:r>
              <a:rPr kumimoji="1" lang="ja-JP" altLang="en-US" sz="1300" b="1" u="sng" dirty="0">
                <a:latin typeface="Meiryo UI" panose="020B0604030504040204" pitchFamily="50" charset="-128"/>
                <a:ea typeface="Meiryo UI" panose="020B0604030504040204" pitchFamily="50" charset="-128"/>
              </a:rPr>
              <a:t>民間開発の機運醸成に向けたプロモーションを実施</a:t>
            </a:r>
            <a:endParaRPr kumimoji="1" lang="en-US" altLang="ja-JP" sz="1300" b="1" u="sng" dirty="0">
              <a:latin typeface="Meiryo UI" panose="020B0604030504040204" pitchFamily="50" charset="-128"/>
              <a:ea typeface="Meiryo UI" panose="020B0604030504040204" pitchFamily="50" charset="-128"/>
            </a:endParaRPr>
          </a:p>
          <a:p>
            <a:pPr marL="92075" indent="-92075">
              <a:spcBef>
                <a:spcPts val="600"/>
              </a:spcBef>
            </a:pPr>
            <a:r>
              <a:rPr kumimoji="1" lang="ja-JP" altLang="en-US" sz="13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鉄道事業者や区役所等による</a:t>
            </a:r>
            <a:r>
              <a:rPr kumimoji="1" lang="ja-JP" altLang="en-US" sz="1400" b="1" u="sng" dirty="0">
                <a:latin typeface="Meiryo UI" panose="020B0604030504040204" pitchFamily="50" charset="-128"/>
                <a:ea typeface="Meiryo UI" panose="020B0604030504040204" pitchFamily="50" charset="-128"/>
              </a:rPr>
              <a:t>各種イベントと連携したプロモーション活動を展開</a:t>
            </a:r>
            <a:r>
              <a:rPr kumimoji="1" lang="ja-JP" altLang="en-US" sz="1400" dirty="0">
                <a:latin typeface="Meiryo UI" panose="020B0604030504040204" pitchFamily="50" charset="-128"/>
                <a:ea typeface="Meiryo UI" panose="020B0604030504040204" pitchFamily="50" charset="-128"/>
              </a:rPr>
              <a:t>し、新大阪のまちづくり状況を発信</a:t>
            </a:r>
            <a:endParaRPr kumimoji="1" lang="en-US" altLang="ja-JP" sz="1300" dirty="0">
              <a:latin typeface="Meiryo UI" panose="020B0604030504040204" pitchFamily="50" charset="-128"/>
              <a:ea typeface="Meiryo UI" panose="020B0604030504040204" pitchFamily="50" charset="-128"/>
            </a:endParaRPr>
          </a:p>
          <a:p>
            <a:pPr marL="92075" indent="-92075">
              <a:spcBef>
                <a:spcPts val="600"/>
              </a:spcBef>
            </a:pPr>
            <a:r>
              <a:rPr kumimoji="1" lang="ja-JP" altLang="en-US" sz="1300" dirty="0">
                <a:latin typeface="Meiryo UI" panose="020B0604030504040204" pitchFamily="50" charset="-128"/>
                <a:ea typeface="Meiryo UI" panose="020B0604030504040204" pitchFamily="50" charset="-128"/>
              </a:rPr>
              <a:t>●主に、周年事業と連携した</a:t>
            </a:r>
            <a:r>
              <a:rPr kumimoji="1" lang="ja-JP" altLang="en-US" sz="1300" b="1" u="sng" dirty="0">
                <a:latin typeface="Meiryo UI" panose="020B0604030504040204" pitchFamily="50" charset="-128"/>
                <a:ea typeface="Meiryo UI" panose="020B0604030504040204" pitchFamily="50" charset="-128"/>
              </a:rPr>
              <a:t>“まちづくりシンポジウム”</a:t>
            </a:r>
            <a:r>
              <a:rPr kumimoji="1" lang="ja-JP" altLang="en-US" sz="1300" dirty="0">
                <a:latin typeface="Meiryo UI" panose="020B0604030504040204" pitchFamily="50" charset="-128"/>
                <a:ea typeface="Meiryo UI" panose="020B0604030504040204" pitchFamily="50" charset="-128"/>
              </a:rPr>
              <a:t>の開催や、</a:t>
            </a:r>
            <a:r>
              <a:rPr kumimoji="1" lang="ja-JP" altLang="en-US" sz="1300" b="1" u="sng" dirty="0">
                <a:latin typeface="Meiryo UI" panose="020B0604030504040204" pitchFamily="50" charset="-128"/>
                <a:ea typeface="Meiryo UI" panose="020B0604030504040204" pitchFamily="50" charset="-128"/>
              </a:rPr>
              <a:t>“新大阪駅エリアまちづくりのキャッチフレーズ”</a:t>
            </a:r>
            <a:r>
              <a:rPr kumimoji="1" lang="ja-JP" altLang="en-US" sz="1300" dirty="0">
                <a:latin typeface="Meiryo UI" panose="020B0604030504040204" pitchFamily="50" charset="-128"/>
                <a:ea typeface="Meiryo UI" panose="020B0604030504040204" pitchFamily="50" charset="-128"/>
              </a:rPr>
              <a:t>、</a:t>
            </a:r>
            <a:endParaRPr kumimoji="1" lang="en-US" altLang="ja-JP" sz="1300" dirty="0">
              <a:latin typeface="Meiryo UI" panose="020B0604030504040204" pitchFamily="50" charset="-128"/>
              <a:ea typeface="Meiryo UI" panose="020B0604030504040204" pitchFamily="50" charset="-128"/>
            </a:endParaRPr>
          </a:p>
          <a:p>
            <a:pPr marL="92075" indent="-92075">
              <a:spcBef>
                <a:spcPts val="600"/>
              </a:spcBef>
            </a:pPr>
            <a:r>
              <a:rPr kumimoji="1" lang="en-US" altLang="ja-JP" sz="1300" b="1" dirty="0">
                <a:latin typeface="Meiryo UI" panose="020B0604030504040204" pitchFamily="50" charset="-128"/>
                <a:ea typeface="Meiryo UI" panose="020B0604030504040204" pitchFamily="50" charset="-128"/>
              </a:rPr>
              <a:t>   </a:t>
            </a:r>
            <a:r>
              <a:rPr kumimoji="1" lang="ja-JP" altLang="en-US" sz="1300" b="1" u="sng" dirty="0">
                <a:latin typeface="Meiryo UI" panose="020B0604030504040204" pitchFamily="50" charset="-128"/>
                <a:ea typeface="Meiryo UI" panose="020B0604030504040204" pitchFamily="50" charset="-128"/>
              </a:rPr>
              <a:t>“新大阪駅エリアのまちのコンセプト”</a:t>
            </a:r>
            <a:r>
              <a:rPr kumimoji="1" lang="ja-JP" altLang="en-US" sz="1300" dirty="0">
                <a:latin typeface="Meiryo UI" panose="020B0604030504040204" pitchFamily="50" charset="-128"/>
                <a:ea typeface="Meiryo UI" panose="020B0604030504040204" pitchFamily="50" charset="-128"/>
              </a:rPr>
              <a:t>の決定を行う。</a:t>
            </a:r>
            <a:endParaRPr kumimoji="1" lang="en-US" altLang="ja-JP" sz="1300" dirty="0">
              <a:latin typeface="Meiryo UI" panose="020B0604030504040204" pitchFamily="50" charset="-128"/>
              <a:ea typeface="Meiryo UI" panose="020B0604030504040204" pitchFamily="50" charset="-128"/>
            </a:endParaRPr>
          </a:p>
        </p:txBody>
      </p:sp>
      <p:sp>
        <p:nvSpPr>
          <p:cNvPr id="74" name="正方形/長方形 73">
            <a:extLst>
              <a:ext uri="{FF2B5EF4-FFF2-40B4-BE49-F238E27FC236}">
                <a16:creationId xmlns:a16="http://schemas.microsoft.com/office/drawing/2014/main" id="{C7DEBCBD-8BCD-4C6B-BF96-2A78A1877E19}"/>
              </a:ext>
            </a:extLst>
          </p:cNvPr>
          <p:cNvSpPr/>
          <p:nvPr/>
        </p:nvSpPr>
        <p:spPr>
          <a:xfrm>
            <a:off x="66959" y="469357"/>
            <a:ext cx="118025" cy="31606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5" name="グループ化 74">
            <a:extLst>
              <a:ext uri="{FF2B5EF4-FFF2-40B4-BE49-F238E27FC236}">
                <a16:creationId xmlns:a16="http://schemas.microsoft.com/office/drawing/2014/main" id="{858889F5-F543-4AAB-B65F-9D13C4A1690B}"/>
              </a:ext>
            </a:extLst>
          </p:cNvPr>
          <p:cNvGrpSpPr/>
          <p:nvPr/>
        </p:nvGrpSpPr>
        <p:grpSpPr>
          <a:xfrm>
            <a:off x="244448" y="877188"/>
            <a:ext cx="4327552" cy="325980"/>
            <a:chOff x="242256" y="1023852"/>
            <a:chExt cx="1467942" cy="325980"/>
          </a:xfrm>
        </p:grpSpPr>
        <p:sp>
          <p:nvSpPr>
            <p:cNvPr id="76" name="四角形: 角を丸くする 75">
              <a:extLst>
                <a:ext uri="{FF2B5EF4-FFF2-40B4-BE49-F238E27FC236}">
                  <a16:creationId xmlns:a16="http://schemas.microsoft.com/office/drawing/2014/main" id="{01D00A08-C812-4B62-B2C9-538EEF3CA89C}"/>
                </a:ext>
              </a:extLst>
            </p:cNvPr>
            <p:cNvSpPr/>
            <p:nvPr/>
          </p:nvSpPr>
          <p:spPr>
            <a:xfrm>
              <a:off x="253996" y="1023852"/>
              <a:ext cx="1456202" cy="3259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　　　　令和６年度取組の方向性・スケジュール</a:t>
              </a:r>
            </a:p>
          </p:txBody>
        </p:sp>
        <p:sp>
          <p:nvSpPr>
            <p:cNvPr id="77" name="四角形: 角を丸くする 76">
              <a:extLst>
                <a:ext uri="{FF2B5EF4-FFF2-40B4-BE49-F238E27FC236}">
                  <a16:creationId xmlns:a16="http://schemas.microsoft.com/office/drawing/2014/main" id="{4574DB08-DE4C-4DB7-A385-71EFA50E468E}"/>
                </a:ext>
              </a:extLst>
            </p:cNvPr>
            <p:cNvSpPr/>
            <p:nvPr/>
          </p:nvSpPr>
          <p:spPr>
            <a:xfrm>
              <a:off x="242256" y="1023852"/>
              <a:ext cx="196325" cy="32598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②</a:t>
              </a:r>
            </a:p>
          </p:txBody>
        </p:sp>
      </p:grpSp>
      <p:graphicFrame>
        <p:nvGraphicFramePr>
          <p:cNvPr id="78" name="表 77">
            <a:extLst>
              <a:ext uri="{FF2B5EF4-FFF2-40B4-BE49-F238E27FC236}">
                <a16:creationId xmlns:a16="http://schemas.microsoft.com/office/drawing/2014/main" id="{0A2347DB-AB3D-42BA-8265-2CA2DC3BCECF}"/>
              </a:ext>
            </a:extLst>
          </p:cNvPr>
          <p:cNvGraphicFramePr>
            <a:graphicFrameLocks noGrp="1"/>
          </p:cNvGraphicFramePr>
          <p:nvPr>
            <p:extLst>
              <p:ext uri="{D42A27DB-BD31-4B8C-83A1-F6EECF244321}">
                <p14:modId xmlns:p14="http://schemas.microsoft.com/office/powerpoint/2010/main" val="1872164112"/>
              </p:ext>
            </p:extLst>
          </p:nvPr>
        </p:nvGraphicFramePr>
        <p:xfrm>
          <a:off x="103588" y="2791085"/>
          <a:ext cx="8936823" cy="3800546"/>
        </p:xfrm>
        <a:graphic>
          <a:graphicData uri="http://schemas.openxmlformats.org/drawingml/2006/table">
            <a:tbl>
              <a:tblPr firstRow="1" bandRow="1">
                <a:tableStyleId>{616DA210-FB5B-4158-B5E0-FEB733F419BA}</a:tableStyleId>
              </a:tblPr>
              <a:tblGrid>
                <a:gridCol w="1576800">
                  <a:extLst>
                    <a:ext uri="{9D8B030D-6E8A-4147-A177-3AD203B41FA5}">
                      <a16:colId xmlns:a16="http://schemas.microsoft.com/office/drawing/2014/main" val="1035267593"/>
                    </a:ext>
                  </a:extLst>
                </a:gridCol>
                <a:gridCol w="1504109">
                  <a:extLst>
                    <a:ext uri="{9D8B030D-6E8A-4147-A177-3AD203B41FA5}">
                      <a16:colId xmlns:a16="http://schemas.microsoft.com/office/drawing/2014/main" val="1328542250"/>
                    </a:ext>
                  </a:extLst>
                </a:gridCol>
                <a:gridCol w="1594557">
                  <a:extLst>
                    <a:ext uri="{9D8B030D-6E8A-4147-A177-3AD203B41FA5}">
                      <a16:colId xmlns:a16="http://schemas.microsoft.com/office/drawing/2014/main" val="1204225406"/>
                    </a:ext>
                  </a:extLst>
                </a:gridCol>
                <a:gridCol w="1720473">
                  <a:extLst>
                    <a:ext uri="{9D8B030D-6E8A-4147-A177-3AD203B41FA5}">
                      <a16:colId xmlns:a16="http://schemas.microsoft.com/office/drawing/2014/main" val="3744186776"/>
                    </a:ext>
                  </a:extLst>
                </a:gridCol>
                <a:gridCol w="1577100">
                  <a:extLst>
                    <a:ext uri="{9D8B030D-6E8A-4147-A177-3AD203B41FA5}">
                      <a16:colId xmlns:a16="http://schemas.microsoft.com/office/drawing/2014/main" val="2346222941"/>
                    </a:ext>
                  </a:extLst>
                </a:gridCol>
                <a:gridCol w="963784">
                  <a:extLst>
                    <a:ext uri="{9D8B030D-6E8A-4147-A177-3AD203B41FA5}">
                      <a16:colId xmlns:a16="http://schemas.microsoft.com/office/drawing/2014/main" val="1429785015"/>
                    </a:ext>
                  </a:extLst>
                </a:gridCol>
              </a:tblGrid>
              <a:tr h="247691">
                <a:tc rowSpan="2">
                  <a:txBody>
                    <a:bodyPr/>
                    <a:lstStyle/>
                    <a:p>
                      <a:endParaRPr kumimoji="1" lang="ja-JP" altLang="en-US" sz="1100" dirty="0">
                        <a:solidFill>
                          <a:schemeClr val="bg1"/>
                        </a:solidFill>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gridSpan="4">
                  <a:txBody>
                    <a:bodyPr/>
                    <a:lstStyle/>
                    <a:p>
                      <a:pPr algn="ctr"/>
                      <a:r>
                        <a:rPr kumimoji="1" lang="en-US" altLang="ja-JP" sz="1100" dirty="0">
                          <a:solidFill>
                            <a:schemeClr val="bg1"/>
                          </a:solidFill>
                        </a:rPr>
                        <a:t>R6</a:t>
                      </a:r>
                      <a:endParaRPr kumimoji="1" lang="ja-JP" altLang="en-US" sz="1100" dirty="0">
                        <a:solidFill>
                          <a:schemeClr val="bg1"/>
                        </a:solidFill>
                      </a:endParaRPr>
                    </a:p>
                  </a:txBody>
                  <a:tcPr marL="84406" marR="84406" marT="42203" marB="4220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hMerge="1">
                  <a:txBody>
                    <a:bodyPr/>
                    <a:lstStyle/>
                    <a:p>
                      <a:pPr algn="r"/>
                      <a:endParaRPr kumimoji="1" lang="ja-JP" altLang="en-US" sz="1400" dirty="0"/>
                    </a:p>
                  </a:txBody>
                  <a:tcPr marL="118168" marR="118168" marT="59084" marB="59084"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solidFill>
                      <a:schemeClr val="accent1"/>
                    </a:solidFill>
                  </a:tcPr>
                </a:tc>
                <a:tc hMerge="1">
                  <a:txBody>
                    <a:bodyPr/>
                    <a:lstStyle/>
                    <a:p>
                      <a:pPr algn="r"/>
                      <a:endParaRPr kumimoji="1" lang="ja-JP" altLang="en-US" sz="1400" dirty="0"/>
                    </a:p>
                  </a:txBody>
                  <a:tcPr marL="118168" marR="118168" marT="59084" marB="59084"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solidFill>
                      <a:schemeClr val="accent1"/>
                    </a:solidFill>
                  </a:tcPr>
                </a:tc>
                <a:tc hMerge="1">
                  <a:txBody>
                    <a:bodyPr/>
                    <a:lstStyle/>
                    <a:p>
                      <a:pPr algn="r"/>
                      <a:endParaRPr kumimoji="1" lang="ja-JP" altLang="en-US" sz="1400" dirty="0"/>
                    </a:p>
                  </a:txBody>
                  <a:tcPr marL="118168" marR="118168" marT="59084" marB="59084"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solidFill>
                      <a:schemeClr val="accent1"/>
                    </a:solidFill>
                  </a:tcPr>
                </a:tc>
                <a:tc rowSpan="2">
                  <a:txBody>
                    <a:bodyPr/>
                    <a:lstStyle/>
                    <a:p>
                      <a:pPr algn="r"/>
                      <a:r>
                        <a:rPr kumimoji="1" lang="en-US" altLang="ja-JP" sz="1050" dirty="0">
                          <a:solidFill>
                            <a:schemeClr val="bg1"/>
                          </a:solidFill>
                        </a:rPr>
                        <a:t>R7</a:t>
                      </a:r>
                      <a:endParaRPr kumimoji="1" lang="ja-JP" altLang="en-US" sz="1050" dirty="0">
                        <a:solidFill>
                          <a:schemeClr val="bg1"/>
                        </a:solidFill>
                      </a:endParaRPr>
                    </a:p>
                  </a:txBody>
                  <a:tcPr marL="84406" marR="84406" marT="42203" marB="42203"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429753614"/>
                  </a:ext>
                </a:extLst>
              </a:tr>
              <a:tr h="233580">
                <a:tc vMerge="1">
                  <a:txBody>
                    <a:bodyPr/>
                    <a:lstStyle/>
                    <a:p>
                      <a:endParaRPr kumimoji="1" lang="ja-JP" altLang="en-US" sz="1400" dirty="0"/>
                    </a:p>
                  </a:txBody>
                  <a:tcPr marL="118168" marR="118168" marT="59084" marB="59084">
                    <a:lnR w="12700" cap="flat" cmpd="sng" algn="ctr">
                      <a:solidFill>
                        <a:schemeClr val="tx1"/>
                      </a:solidFill>
                      <a:prstDash val="solid"/>
                      <a:round/>
                      <a:headEnd type="none" w="med" len="med"/>
                      <a:tailEnd type="none" w="med" len="med"/>
                    </a:lnR>
                    <a:solidFill>
                      <a:schemeClr val="accent1"/>
                    </a:solidFill>
                  </a:tcPr>
                </a:tc>
                <a:tc>
                  <a:txBody>
                    <a:bodyPr/>
                    <a:lstStyle/>
                    <a:p>
                      <a:pPr algn="ctr"/>
                      <a:r>
                        <a:rPr kumimoji="1" lang="ja-JP" altLang="en-US" sz="1000" dirty="0">
                          <a:solidFill>
                            <a:schemeClr val="bg1"/>
                          </a:solidFill>
                        </a:rPr>
                        <a:t>４～６月</a:t>
                      </a:r>
                    </a:p>
                  </a:txBody>
                  <a:tcPr marL="84406" marR="84406" marT="42203" marB="42203"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50000"/>
                        <a:lumOff val="50000"/>
                      </a:schemeClr>
                    </a:solidFill>
                  </a:tcPr>
                </a:tc>
                <a:tc>
                  <a:txBody>
                    <a:bodyPr/>
                    <a:lstStyle/>
                    <a:p>
                      <a:pPr algn="ctr"/>
                      <a:r>
                        <a:rPr kumimoji="1" lang="ja-JP" altLang="en-US" sz="1000" dirty="0">
                          <a:solidFill>
                            <a:schemeClr val="bg1"/>
                          </a:solidFill>
                        </a:rPr>
                        <a:t>７～９月</a:t>
                      </a:r>
                    </a:p>
                  </a:txBody>
                  <a:tcPr marL="84406" marR="84406" marT="42203" marB="4220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a:r>
                        <a:rPr kumimoji="1" lang="ja-JP" altLang="en-US" sz="1000" dirty="0">
                          <a:solidFill>
                            <a:schemeClr val="bg1"/>
                          </a:solidFill>
                        </a:rPr>
                        <a:t>１０～１２月</a:t>
                      </a:r>
                    </a:p>
                  </a:txBody>
                  <a:tcPr marL="84406" marR="84406" marT="42203" marB="42203"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tx1">
                        <a:lumMod val="50000"/>
                        <a:lumOff val="50000"/>
                      </a:schemeClr>
                    </a:solidFill>
                  </a:tcPr>
                </a:tc>
                <a:tc>
                  <a:txBody>
                    <a:bodyPr/>
                    <a:lstStyle/>
                    <a:p>
                      <a:pPr algn="ctr"/>
                      <a:r>
                        <a:rPr kumimoji="1" lang="ja-JP" altLang="en-US" sz="1000" dirty="0">
                          <a:solidFill>
                            <a:schemeClr val="bg1"/>
                          </a:solidFill>
                        </a:rPr>
                        <a:t>１～３月</a:t>
                      </a:r>
                    </a:p>
                  </a:txBody>
                  <a:tcPr marL="84406" marR="84406" marT="42203" marB="42203" anchor="b">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solidFill>
                      <a:schemeClr val="tx1">
                        <a:lumMod val="50000"/>
                        <a:lumOff val="50000"/>
                      </a:schemeClr>
                    </a:solidFill>
                  </a:tcPr>
                </a:tc>
                <a:tc vMerge="1">
                  <a:txBody>
                    <a:bodyPr/>
                    <a:lstStyle/>
                    <a:p>
                      <a:pPr algn="r"/>
                      <a:endParaRPr kumimoji="1" lang="ja-JP" altLang="en-US" sz="1400" dirty="0"/>
                    </a:p>
                  </a:txBody>
                  <a:tcPr marL="118168" marR="118168" marT="59084" marB="59084"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1"/>
                    </a:solidFill>
                  </a:tcPr>
                </a:tc>
                <a:extLst>
                  <a:ext uri="{0D108BD9-81ED-4DB2-BD59-A6C34878D82A}">
                    <a16:rowId xmlns:a16="http://schemas.microsoft.com/office/drawing/2014/main" val="4022043660"/>
                  </a:ext>
                </a:extLst>
              </a:tr>
              <a:tr h="3311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Meiryo UI" panose="020B0604030504040204" pitchFamily="50" charset="-128"/>
                          <a:ea typeface="Meiryo UI" panose="020B0604030504040204" pitchFamily="50" charset="-128"/>
                        </a:rPr>
                        <a:t>プロモーションの主な取組</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r>
                        <a:rPr kumimoji="1" lang="ja-JP" altLang="en-US" sz="1700" dirty="0"/>
                        <a:t>　</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solidFill>
                      <a:schemeClr val="accent2">
                        <a:lumMod val="20000"/>
                        <a:lumOff val="80000"/>
                      </a:schemeClr>
                    </a:solidFill>
                  </a:tcPr>
                </a:tc>
                <a:tc>
                  <a:txBody>
                    <a:bodyPr/>
                    <a:lstStyle/>
                    <a:p>
                      <a:endParaRPr kumimoji="1" lang="ja-JP" altLang="en-US" sz="1700" dirty="0"/>
                    </a:p>
                  </a:txBody>
                  <a:tcPr marL="84406" marR="84406" marT="42203" marB="4220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2">
                        <a:lumMod val="20000"/>
                        <a:lumOff val="80000"/>
                      </a:schemeClr>
                    </a:solidFill>
                  </a:tcPr>
                </a:tc>
                <a:tc>
                  <a:txBody>
                    <a:bodyPr/>
                    <a:lstStyle/>
                    <a:p>
                      <a:endParaRPr kumimoji="1" lang="ja-JP" altLang="en-US" sz="1700" dirty="0"/>
                    </a:p>
                  </a:txBody>
                  <a:tcPr marL="84406" marR="84406" marT="42203" marB="4220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2">
                        <a:lumMod val="20000"/>
                        <a:lumOff val="80000"/>
                      </a:schemeClr>
                    </a:solidFill>
                  </a:tcPr>
                </a:tc>
                <a:tc>
                  <a:txBody>
                    <a:bodyPr/>
                    <a:lstStyle/>
                    <a:p>
                      <a:endParaRPr kumimoji="1" lang="ja-JP" altLang="en-US" sz="1700" dirty="0"/>
                    </a:p>
                  </a:txBody>
                  <a:tcPr marL="84406" marR="84406" marT="42203" marB="42203">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endParaRPr kumimoji="1" lang="ja-JP" altLang="en-US"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106795952"/>
                  </a:ext>
                </a:extLst>
              </a:tr>
            </a:tbl>
          </a:graphicData>
        </a:graphic>
      </p:graphicFrame>
      <p:sp>
        <p:nvSpPr>
          <p:cNvPr id="79" name="角丸四角形 232">
            <a:extLst>
              <a:ext uri="{FF2B5EF4-FFF2-40B4-BE49-F238E27FC236}">
                <a16:creationId xmlns:a16="http://schemas.microsoft.com/office/drawing/2014/main" id="{59FD4883-121F-475A-A5E9-051DE3E3F7FD}"/>
              </a:ext>
            </a:extLst>
          </p:cNvPr>
          <p:cNvSpPr/>
          <p:nvPr/>
        </p:nvSpPr>
        <p:spPr>
          <a:xfrm>
            <a:off x="7858204" y="3951867"/>
            <a:ext cx="185678" cy="262075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50" b="1" dirty="0">
                <a:solidFill>
                  <a:schemeClr val="bg1"/>
                </a:solidFill>
                <a:latin typeface="Meiryo UI" panose="020B0604030504040204" pitchFamily="50" charset="-128"/>
                <a:ea typeface="Meiryo UI" panose="020B0604030504040204" pitchFamily="50" charset="-128"/>
              </a:rPr>
              <a:t>部会（予定）　　　　　　　　　　　　　　　　　　　　　　　　　　　　　　　　　　　　　　　　　　　　　　　　　　　　　　　　　　　　　　　　　　　　　　　　　　　　　　　　　　　　　　　　　　　　　　　　　　　　　　　　　　　　　</a:t>
            </a:r>
            <a:endParaRPr kumimoji="1" lang="en-US" altLang="ja-JP" sz="1050" b="1" dirty="0">
              <a:solidFill>
                <a:schemeClr val="bg1"/>
              </a:solidFill>
              <a:latin typeface="Meiryo UI" panose="020B0604030504040204" pitchFamily="50" charset="-128"/>
              <a:ea typeface="Meiryo UI" panose="020B0604030504040204" pitchFamily="50" charset="-128"/>
            </a:endParaRPr>
          </a:p>
        </p:txBody>
      </p:sp>
      <p:grpSp>
        <p:nvGrpSpPr>
          <p:cNvPr id="80" name="グループ化 79">
            <a:extLst>
              <a:ext uri="{FF2B5EF4-FFF2-40B4-BE49-F238E27FC236}">
                <a16:creationId xmlns:a16="http://schemas.microsoft.com/office/drawing/2014/main" id="{0AEAE5F8-0496-4C71-8103-23FD76BB3F54}"/>
              </a:ext>
            </a:extLst>
          </p:cNvPr>
          <p:cNvGrpSpPr/>
          <p:nvPr/>
        </p:nvGrpSpPr>
        <p:grpSpPr>
          <a:xfrm>
            <a:off x="1647353" y="4310220"/>
            <a:ext cx="2236645" cy="437787"/>
            <a:chOff x="2681771" y="8551251"/>
            <a:chExt cx="1214704" cy="210548"/>
          </a:xfrm>
          <a:effectLst>
            <a:outerShdw blurRad="50800" dist="38100" dir="2700000" algn="tl" rotWithShape="0">
              <a:prstClr val="black">
                <a:alpha val="40000"/>
              </a:prstClr>
            </a:outerShdw>
          </a:effectLst>
        </p:grpSpPr>
        <p:sp>
          <p:nvSpPr>
            <p:cNvPr id="81" name="右矢印 35">
              <a:extLst>
                <a:ext uri="{FF2B5EF4-FFF2-40B4-BE49-F238E27FC236}">
                  <a16:creationId xmlns:a16="http://schemas.microsoft.com/office/drawing/2014/main" id="{F89820E6-873F-47D5-9BCF-DC36947E67B8}"/>
                </a:ext>
              </a:extLst>
            </p:cNvPr>
            <p:cNvSpPr/>
            <p:nvPr/>
          </p:nvSpPr>
          <p:spPr>
            <a:xfrm>
              <a:off x="2715208" y="8551251"/>
              <a:ext cx="1181267" cy="210548"/>
            </a:xfrm>
            <a:prstGeom prst="rightArrow">
              <a:avLst>
                <a:gd name="adj1" fmla="val 73329"/>
                <a:gd name="adj2" fmla="val 4004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a:latin typeface="Meiryo UI" panose="020B0604030504040204" pitchFamily="50" charset="-128"/>
                <a:ea typeface="Meiryo UI" panose="020B0604030504040204" pitchFamily="50" charset="-128"/>
              </a:endParaRPr>
            </a:p>
          </p:txBody>
        </p:sp>
        <p:sp>
          <p:nvSpPr>
            <p:cNvPr id="82" name="テキスト ボックス 81">
              <a:extLst>
                <a:ext uri="{FF2B5EF4-FFF2-40B4-BE49-F238E27FC236}">
                  <a16:creationId xmlns:a16="http://schemas.microsoft.com/office/drawing/2014/main" id="{8CC398DD-29F1-43F9-868B-E8D4DF6393B3}"/>
                </a:ext>
              </a:extLst>
            </p:cNvPr>
            <p:cNvSpPr txBox="1"/>
            <p:nvPr/>
          </p:nvSpPr>
          <p:spPr>
            <a:xfrm>
              <a:off x="2681771" y="8601037"/>
              <a:ext cx="970838" cy="122118"/>
            </a:xfrm>
            <a:prstGeom prst="rect">
              <a:avLst/>
            </a:prstGeom>
            <a:noFill/>
            <a:ln>
              <a:noFill/>
            </a:ln>
          </p:spPr>
          <p:txBody>
            <a:bodyPr wrap="square" rtlCol="0">
              <a:spAutoFit/>
            </a:bodyPr>
            <a:lstStyle/>
            <a:p>
              <a:r>
                <a:rPr kumimoji="1" lang="ja-JP" altLang="en-US" sz="1050" b="1" dirty="0">
                  <a:effectLst>
                    <a:glow rad="25400">
                      <a:schemeClr val="bg1"/>
                    </a:glow>
                  </a:effectLst>
                  <a:latin typeface="Meiryo UI" panose="020B0604030504040204" pitchFamily="50" charset="-128"/>
                  <a:ea typeface="Meiryo UI" panose="020B0604030504040204" pitchFamily="50" charset="-128"/>
                </a:rPr>
                <a:t>・まちのコンセプト案の作成</a:t>
              </a:r>
              <a:endParaRPr kumimoji="1" lang="en-US" altLang="ja-JP" sz="1050" b="1" dirty="0">
                <a:effectLst>
                  <a:glow rad="25400">
                    <a:schemeClr val="bg1"/>
                  </a:glow>
                </a:effectLst>
                <a:latin typeface="Meiryo UI" panose="020B0604030504040204" pitchFamily="50" charset="-128"/>
                <a:ea typeface="Meiryo UI" panose="020B0604030504040204" pitchFamily="50" charset="-128"/>
              </a:endParaRPr>
            </a:p>
          </p:txBody>
        </p:sp>
      </p:grpSp>
      <p:sp>
        <p:nvSpPr>
          <p:cNvPr id="83" name="テキスト ボックス 82">
            <a:extLst>
              <a:ext uri="{FF2B5EF4-FFF2-40B4-BE49-F238E27FC236}">
                <a16:creationId xmlns:a16="http://schemas.microsoft.com/office/drawing/2014/main" id="{BCE63660-BF9E-42A7-8E70-784B57AFA3D5}"/>
              </a:ext>
            </a:extLst>
          </p:cNvPr>
          <p:cNvSpPr txBox="1"/>
          <p:nvPr/>
        </p:nvSpPr>
        <p:spPr>
          <a:xfrm>
            <a:off x="1675793" y="5595726"/>
            <a:ext cx="1357744" cy="184666"/>
          </a:xfrm>
          <a:prstGeom prst="rect">
            <a:avLst/>
          </a:prstGeom>
          <a:noFill/>
        </p:spPr>
        <p:txBody>
          <a:bodyPr wrap="none" lIns="0" tIns="0" rIns="0" bIns="0" rtlCol="0">
            <a:spAutoFit/>
          </a:bodyPr>
          <a:lstStyle/>
          <a:p>
            <a:r>
              <a:rPr kumimoji="1" lang="ja-JP" altLang="en-US" sz="1200" b="1" u="sng" dirty="0">
                <a:effectLst>
                  <a:glow rad="127000">
                    <a:schemeClr val="bg1"/>
                  </a:glow>
                </a:effectLst>
                <a:latin typeface="Meiryo UI" panose="020B0604030504040204" pitchFamily="50" charset="-128"/>
                <a:ea typeface="Meiryo UI" panose="020B0604030504040204" pitchFamily="50" charset="-128"/>
              </a:rPr>
              <a:t>●シンポジウムの開催</a:t>
            </a:r>
            <a:endParaRPr kumimoji="1" lang="ja-JP" altLang="en-US" sz="1200" b="1" dirty="0">
              <a:effectLst>
                <a:glow rad="127000">
                  <a:schemeClr val="bg1"/>
                </a:glow>
              </a:effectLst>
              <a:latin typeface="Meiryo UI" panose="020B0604030504040204" pitchFamily="50" charset="-128"/>
              <a:ea typeface="Meiryo UI" panose="020B0604030504040204" pitchFamily="50" charset="-128"/>
            </a:endParaRPr>
          </a:p>
        </p:txBody>
      </p:sp>
      <p:grpSp>
        <p:nvGrpSpPr>
          <p:cNvPr id="84" name="グループ化 83">
            <a:extLst>
              <a:ext uri="{FF2B5EF4-FFF2-40B4-BE49-F238E27FC236}">
                <a16:creationId xmlns:a16="http://schemas.microsoft.com/office/drawing/2014/main" id="{3A86FEB5-4E34-426A-BD29-42D0D9DF9678}"/>
              </a:ext>
            </a:extLst>
          </p:cNvPr>
          <p:cNvGrpSpPr/>
          <p:nvPr/>
        </p:nvGrpSpPr>
        <p:grpSpPr>
          <a:xfrm>
            <a:off x="5788304" y="4696545"/>
            <a:ext cx="1337473" cy="652020"/>
            <a:chOff x="2787145" y="8551251"/>
            <a:chExt cx="1753712" cy="242486"/>
          </a:xfrm>
          <a:effectLst>
            <a:outerShdw blurRad="50800" dist="38100" dir="2700000" algn="tl" rotWithShape="0">
              <a:prstClr val="black">
                <a:alpha val="40000"/>
              </a:prstClr>
            </a:outerShdw>
          </a:effectLst>
        </p:grpSpPr>
        <p:sp>
          <p:nvSpPr>
            <p:cNvPr id="85" name="右矢印 35">
              <a:extLst>
                <a:ext uri="{FF2B5EF4-FFF2-40B4-BE49-F238E27FC236}">
                  <a16:creationId xmlns:a16="http://schemas.microsoft.com/office/drawing/2014/main" id="{C5248225-CBBC-439F-BB68-787FB96968BC}"/>
                </a:ext>
              </a:extLst>
            </p:cNvPr>
            <p:cNvSpPr/>
            <p:nvPr/>
          </p:nvSpPr>
          <p:spPr>
            <a:xfrm>
              <a:off x="2876688" y="8551251"/>
              <a:ext cx="1627542" cy="242486"/>
            </a:xfrm>
            <a:prstGeom prst="rightArrow">
              <a:avLst>
                <a:gd name="adj1" fmla="val 73329"/>
                <a:gd name="adj2" fmla="val 4004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Meiryo UI" panose="020B0604030504040204" pitchFamily="50" charset="-128"/>
                <a:ea typeface="Meiryo UI" panose="020B0604030504040204" pitchFamily="50" charset="-128"/>
              </a:endParaRPr>
            </a:p>
          </p:txBody>
        </p:sp>
        <p:sp>
          <p:nvSpPr>
            <p:cNvPr id="86" name="テキスト ボックス 85">
              <a:extLst>
                <a:ext uri="{FF2B5EF4-FFF2-40B4-BE49-F238E27FC236}">
                  <a16:creationId xmlns:a16="http://schemas.microsoft.com/office/drawing/2014/main" id="{90333C96-9134-4B3C-9858-A068540278D2}"/>
                </a:ext>
              </a:extLst>
            </p:cNvPr>
            <p:cNvSpPr txBox="1"/>
            <p:nvPr/>
          </p:nvSpPr>
          <p:spPr>
            <a:xfrm>
              <a:off x="2787145" y="8598068"/>
              <a:ext cx="1753712" cy="154524"/>
            </a:xfrm>
            <a:prstGeom prst="rect">
              <a:avLst/>
            </a:prstGeom>
            <a:noFill/>
            <a:ln>
              <a:noFill/>
            </a:ln>
          </p:spPr>
          <p:txBody>
            <a:bodyPr wrap="square" rtlCol="0">
              <a:spAutoFit/>
            </a:bodyPr>
            <a:lstStyle/>
            <a:p>
              <a:r>
                <a:rPr kumimoji="1" lang="ja-JP" altLang="en-US" sz="1050" b="1" dirty="0">
                  <a:effectLst>
                    <a:glow rad="25400">
                      <a:schemeClr val="bg1"/>
                    </a:glow>
                  </a:effectLst>
                  <a:latin typeface="Meiryo UI" panose="020B0604030504040204" pitchFamily="50" charset="-128"/>
                  <a:ea typeface="Meiryo UI" panose="020B0604030504040204" pitchFamily="50" charset="-128"/>
                </a:rPr>
                <a:t>・投票</a:t>
              </a:r>
              <a:endParaRPr kumimoji="1" lang="en-US" altLang="ja-JP" sz="1050" b="1" dirty="0">
                <a:effectLst>
                  <a:glow rad="25400">
                    <a:schemeClr val="bg1"/>
                  </a:glow>
                </a:effectLst>
                <a:latin typeface="Meiryo UI" panose="020B0604030504040204" pitchFamily="50" charset="-128"/>
                <a:ea typeface="Meiryo UI" panose="020B0604030504040204" pitchFamily="50" charset="-128"/>
              </a:endParaRPr>
            </a:p>
            <a:p>
              <a:r>
                <a:rPr kumimoji="1" lang="ja-JP" altLang="en-US" sz="1050" b="1" dirty="0">
                  <a:effectLst>
                    <a:glow rad="25400">
                      <a:schemeClr val="bg1"/>
                    </a:glow>
                  </a:effectLst>
                  <a:latin typeface="Meiryo UI" panose="020B0604030504040204" pitchFamily="50" charset="-128"/>
                  <a:ea typeface="Meiryo UI" panose="020B0604030504040204" pitchFamily="50" charset="-128"/>
                </a:rPr>
                <a:t>・結果とりまとめ</a:t>
              </a:r>
              <a:endParaRPr kumimoji="1" lang="en-US" altLang="ja-JP" sz="1050" b="1" dirty="0">
                <a:effectLst>
                  <a:glow rad="25400">
                    <a:schemeClr val="bg1"/>
                  </a:glow>
                </a:effectLst>
                <a:latin typeface="Meiryo UI" panose="020B0604030504040204" pitchFamily="50" charset="-128"/>
                <a:ea typeface="Meiryo UI" panose="020B0604030504040204" pitchFamily="50" charset="-128"/>
              </a:endParaRPr>
            </a:p>
          </p:txBody>
        </p:sp>
      </p:grpSp>
      <p:sp>
        <p:nvSpPr>
          <p:cNvPr id="87" name="テキスト ボックス 86">
            <a:extLst>
              <a:ext uri="{FF2B5EF4-FFF2-40B4-BE49-F238E27FC236}">
                <a16:creationId xmlns:a16="http://schemas.microsoft.com/office/drawing/2014/main" id="{0156B5B3-AAE0-467C-B4BE-003E2ABD6EBC}"/>
              </a:ext>
            </a:extLst>
          </p:cNvPr>
          <p:cNvSpPr txBox="1"/>
          <p:nvPr/>
        </p:nvSpPr>
        <p:spPr>
          <a:xfrm>
            <a:off x="1678399" y="4052740"/>
            <a:ext cx="1559722" cy="184666"/>
          </a:xfrm>
          <a:prstGeom prst="rect">
            <a:avLst/>
          </a:prstGeom>
          <a:noFill/>
        </p:spPr>
        <p:txBody>
          <a:bodyPr wrap="none" lIns="0" tIns="0" rIns="0" bIns="0" rtlCol="0">
            <a:spAutoFit/>
          </a:bodyPr>
          <a:lstStyle/>
          <a:p>
            <a:r>
              <a:rPr kumimoji="1" lang="ja-JP" altLang="en-US" sz="1200" b="1" u="sng" dirty="0">
                <a:effectLst>
                  <a:glow rad="127000">
                    <a:schemeClr val="bg1"/>
                  </a:glow>
                </a:effectLst>
                <a:latin typeface="Meiryo UI" panose="020B0604030504040204" pitchFamily="50" charset="-128"/>
                <a:ea typeface="Meiryo UI" panose="020B0604030504040204" pitchFamily="50" charset="-128"/>
              </a:rPr>
              <a:t>●キャッチフレーズの決定</a:t>
            </a:r>
          </a:p>
        </p:txBody>
      </p:sp>
      <p:grpSp>
        <p:nvGrpSpPr>
          <p:cNvPr id="88" name="グループ化 87">
            <a:extLst>
              <a:ext uri="{FF2B5EF4-FFF2-40B4-BE49-F238E27FC236}">
                <a16:creationId xmlns:a16="http://schemas.microsoft.com/office/drawing/2014/main" id="{E5B82E7B-85EE-4B30-9F6E-CCD92109B1DE}"/>
              </a:ext>
            </a:extLst>
          </p:cNvPr>
          <p:cNvGrpSpPr/>
          <p:nvPr/>
        </p:nvGrpSpPr>
        <p:grpSpPr>
          <a:xfrm>
            <a:off x="6592870" y="4303615"/>
            <a:ext cx="1255066" cy="493302"/>
            <a:chOff x="2589197" y="8551251"/>
            <a:chExt cx="1307278" cy="220170"/>
          </a:xfrm>
          <a:effectLst>
            <a:outerShdw blurRad="50800" dist="38100" dir="2700000" algn="tl" rotWithShape="0">
              <a:prstClr val="black">
                <a:alpha val="40000"/>
              </a:prstClr>
            </a:outerShdw>
          </a:effectLst>
        </p:grpSpPr>
        <p:sp>
          <p:nvSpPr>
            <p:cNvPr id="89" name="右矢印 35">
              <a:extLst>
                <a:ext uri="{FF2B5EF4-FFF2-40B4-BE49-F238E27FC236}">
                  <a16:creationId xmlns:a16="http://schemas.microsoft.com/office/drawing/2014/main" id="{3BED61EB-B4FE-4801-9255-F4658164A448}"/>
                </a:ext>
              </a:extLst>
            </p:cNvPr>
            <p:cNvSpPr/>
            <p:nvPr/>
          </p:nvSpPr>
          <p:spPr>
            <a:xfrm>
              <a:off x="2715208" y="8551251"/>
              <a:ext cx="1181267" cy="210548"/>
            </a:xfrm>
            <a:prstGeom prst="rightArrow">
              <a:avLst>
                <a:gd name="adj1" fmla="val 73329"/>
                <a:gd name="adj2" fmla="val 4004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Meiryo UI" panose="020B0604030504040204" pitchFamily="50" charset="-128"/>
                <a:ea typeface="Meiryo UI" panose="020B0604030504040204" pitchFamily="50" charset="-128"/>
              </a:endParaRPr>
            </a:p>
          </p:txBody>
        </p:sp>
        <p:sp>
          <p:nvSpPr>
            <p:cNvPr id="90" name="テキスト ボックス 89">
              <a:extLst>
                <a:ext uri="{FF2B5EF4-FFF2-40B4-BE49-F238E27FC236}">
                  <a16:creationId xmlns:a16="http://schemas.microsoft.com/office/drawing/2014/main" id="{36540BEC-D946-4053-9F70-89DEBEBB1777}"/>
                </a:ext>
              </a:extLst>
            </p:cNvPr>
            <p:cNvSpPr txBox="1"/>
            <p:nvPr/>
          </p:nvSpPr>
          <p:spPr>
            <a:xfrm>
              <a:off x="2589197" y="8571376"/>
              <a:ext cx="1255740" cy="200045"/>
            </a:xfrm>
            <a:prstGeom prst="rect">
              <a:avLst/>
            </a:prstGeom>
            <a:noFill/>
            <a:ln>
              <a:noFill/>
            </a:ln>
          </p:spPr>
          <p:txBody>
            <a:bodyPr wrap="none" rtlCol="0">
              <a:spAutoFit/>
            </a:bodyPr>
            <a:lstStyle/>
            <a:p>
              <a:r>
                <a:rPr kumimoji="1" lang="ja-JP" altLang="en-US" sz="1050" dirty="0">
                  <a:effectLst>
                    <a:glow rad="25400">
                      <a:schemeClr val="bg1"/>
                    </a:glow>
                  </a:effectLst>
                  <a:latin typeface="Meiryo UI" panose="020B0604030504040204" pitchFamily="50" charset="-128"/>
                  <a:ea typeface="Meiryo UI" panose="020B0604030504040204" pitchFamily="50" charset="-128"/>
                </a:rPr>
                <a:t>・まちのコンセプト</a:t>
              </a:r>
              <a:endParaRPr kumimoji="1" lang="en-US" altLang="ja-JP" sz="1050" dirty="0">
                <a:effectLst>
                  <a:glow rad="25400">
                    <a:schemeClr val="bg1"/>
                  </a:glow>
                </a:effectLst>
                <a:latin typeface="Meiryo UI" panose="020B0604030504040204" pitchFamily="50" charset="-128"/>
                <a:ea typeface="Meiryo UI" panose="020B0604030504040204" pitchFamily="50" charset="-128"/>
              </a:endParaRPr>
            </a:p>
            <a:p>
              <a:r>
                <a:rPr kumimoji="1" lang="ja-JP" altLang="en-US" sz="1050" dirty="0">
                  <a:effectLst>
                    <a:glow rad="25400">
                      <a:schemeClr val="bg1"/>
                    </a:glow>
                  </a:effectLst>
                  <a:latin typeface="Meiryo UI" panose="020B0604030504040204" pitchFamily="50" charset="-128"/>
                  <a:ea typeface="Meiryo UI" panose="020B0604030504040204" pitchFamily="50" charset="-128"/>
                </a:rPr>
                <a:t>　案の修正</a:t>
              </a:r>
              <a:endParaRPr kumimoji="1" lang="en-US" altLang="ja-JP" sz="1050" dirty="0">
                <a:effectLst>
                  <a:glow rad="25400">
                    <a:schemeClr val="bg1"/>
                  </a:glow>
                </a:effectLst>
                <a:latin typeface="Meiryo UI" panose="020B0604030504040204" pitchFamily="50" charset="-128"/>
                <a:ea typeface="Meiryo UI" panose="020B0604030504040204" pitchFamily="50" charset="-128"/>
              </a:endParaRPr>
            </a:p>
          </p:txBody>
        </p:sp>
      </p:grpSp>
      <p:sp>
        <p:nvSpPr>
          <p:cNvPr id="93" name="角丸四角形 232">
            <a:extLst>
              <a:ext uri="{FF2B5EF4-FFF2-40B4-BE49-F238E27FC236}">
                <a16:creationId xmlns:a16="http://schemas.microsoft.com/office/drawing/2014/main" id="{963B8844-28A5-4599-9187-670872778A97}"/>
              </a:ext>
            </a:extLst>
          </p:cNvPr>
          <p:cNvSpPr/>
          <p:nvPr/>
        </p:nvSpPr>
        <p:spPr>
          <a:xfrm>
            <a:off x="3926194" y="3905418"/>
            <a:ext cx="185678" cy="267826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50" b="1" dirty="0">
                <a:solidFill>
                  <a:schemeClr val="bg1"/>
                </a:solidFill>
                <a:latin typeface="Meiryo UI" panose="020B0604030504040204" pitchFamily="50" charset="-128"/>
                <a:ea typeface="Meiryo UI" panose="020B0604030504040204" pitchFamily="50" charset="-128"/>
              </a:rPr>
              <a:t>部会</a:t>
            </a:r>
            <a:endParaRPr kumimoji="1" lang="en-US" altLang="ja-JP" sz="1050" b="1" dirty="0">
              <a:solidFill>
                <a:schemeClr val="bg1"/>
              </a:solidFill>
              <a:latin typeface="Meiryo UI" panose="020B0604030504040204" pitchFamily="50" charset="-128"/>
              <a:ea typeface="Meiryo UI" panose="020B0604030504040204" pitchFamily="50" charset="-128"/>
            </a:endParaRPr>
          </a:p>
        </p:txBody>
      </p:sp>
      <p:grpSp>
        <p:nvGrpSpPr>
          <p:cNvPr id="95" name="グループ化 94">
            <a:extLst>
              <a:ext uri="{FF2B5EF4-FFF2-40B4-BE49-F238E27FC236}">
                <a16:creationId xmlns:a16="http://schemas.microsoft.com/office/drawing/2014/main" id="{D907E326-FFB7-4F70-AB50-6F7AD3B123D7}"/>
              </a:ext>
            </a:extLst>
          </p:cNvPr>
          <p:cNvGrpSpPr/>
          <p:nvPr/>
        </p:nvGrpSpPr>
        <p:grpSpPr>
          <a:xfrm>
            <a:off x="4073221" y="4720548"/>
            <a:ext cx="1807211" cy="637209"/>
            <a:chOff x="2807167" y="8551251"/>
            <a:chExt cx="1697063" cy="242486"/>
          </a:xfrm>
          <a:effectLst>
            <a:outerShdw blurRad="50800" dist="38100" dir="2700000" algn="tl" rotWithShape="0">
              <a:prstClr val="black">
                <a:alpha val="40000"/>
              </a:prstClr>
            </a:outerShdw>
          </a:effectLst>
        </p:grpSpPr>
        <p:sp>
          <p:nvSpPr>
            <p:cNvPr id="96" name="右矢印 35">
              <a:extLst>
                <a:ext uri="{FF2B5EF4-FFF2-40B4-BE49-F238E27FC236}">
                  <a16:creationId xmlns:a16="http://schemas.microsoft.com/office/drawing/2014/main" id="{03B924D9-A26D-4758-8756-0EA85E59E9E7}"/>
                </a:ext>
              </a:extLst>
            </p:cNvPr>
            <p:cNvSpPr/>
            <p:nvPr/>
          </p:nvSpPr>
          <p:spPr>
            <a:xfrm>
              <a:off x="2876688" y="8551251"/>
              <a:ext cx="1627542" cy="242486"/>
            </a:xfrm>
            <a:prstGeom prst="rightArrow">
              <a:avLst>
                <a:gd name="adj1" fmla="val 73329"/>
                <a:gd name="adj2" fmla="val 4004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Meiryo UI" panose="020B0604030504040204" pitchFamily="50" charset="-128"/>
                <a:ea typeface="Meiryo UI" panose="020B0604030504040204" pitchFamily="50" charset="-128"/>
              </a:endParaRPr>
            </a:p>
          </p:txBody>
        </p:sp>
        <p:sp>
          <p:nvSpPr>
            <p:cNvPr id="97" name="テキスト ボックス 96">
              <a:extLst>
                <a:ext uri="{FF2B5EF4-FFF2-40B4-BE49-F238E27FC236}">
                  <a16:creationId xmlns:a16="http://schemas.microsoft.com/office/drawing/2014/main" id="{D3284595-E55A-4AA7-926F-DB3512BB71D1}"/>
                </a:ext>
              </a:extLst>
            </p:cNvPr>
            <p:cNvSpPr txBox="1"/>
            <p:nvPr/>
          </p:nvSpPr>
          <p:spPr>
            <a:xfrm>
              <a:off x="2807167" y="8583098"/>
              <a:ext cx="1472484" cy="158115"/>
            </a:xfrm>
            <a:prstGeom prst="rect">
              <a:avLst/>
            </a:prstGeom>
            <a:noFill/>
            <a:ln>
              <a:noFill/>
            </a:ln>
          </p:spPr>
          <p:txBody>
            <a:bodyPr wrap="square" rtlCol="0">
              <a:spAutoFit/>
            </a:bodyPr>
            <a:lstStyle/>
            <a:p>
              <a:r>
                <a:rPr kumimoji="1" lang="ja-JP" altLang="en-US" sz="1050" b="1" dirty="0">
                  <a:effectLst>
                    <a:glow rad="25400">
                      <a:schemeClr val="bg1"/>
                    </a:glow>
                  </a:effectLst>
                  <a:latin typeface="Meiryo UI" panose="020B0604030504040204" pitchFamily="50" charset="-128"/>
                  <a:ea typeface="Meiryo UI" panose="020B0604030504040204" pitchFamily="50" charset="-128"/>
                </a:rPr>
                <a:t>・募集</a:t>
              </a:r>
              <a:endParaRPr kumimoji="1" lang="en-US" altLang="ja-JP" sz="1050" b="1" dirty="0">
                <a:effectLst>
                  <a:glow rad="25400">
                    <a:schemeClr val="bg1"/>
                  </a:glow>
                </a:effectLst>
                <a:latin typeface="Meiryo UI" panose="020B0604030504040204" pitchFamily="50" charset="-128"/>
                <a:ea typeface="Meiryo UI" panose="020B0604030504040204" pitchFamily="50" charset="-128"/>
              </a:endParaRPr>
            </a:p>
            <a:p>
              <a:r>
                <a:rPr kumimoji="1" lang="ja-JP" altLang="en-US" sz="1050" b="1" dirty="0">
                  <a:effectLst>
                    <a:glow rad="25400">
                      <a:schemeClr val="bg1"/>
                    </a:glow>
                  </a:effectLst>
                  <a:latin typeface="Meiryo UI" panose="020B0604030504040204" pitchFamily="50" charset="-128"/>
                  <a:ea typeface="Meiryo UI" panose="020B0604030504040204" pitchFamily="50" charset="-128"/>
                </a:rPr>
                <a:t>・候補の選定</a:t>
              </a:r>
              <a:endParaRPr kumimoji="1" lang="en-US" altLang="ja-JP" sz="1050" b="1" dirty="0">
                <a:effectLst>
                  <a:glow rad="25400">
                    <a:schemeClr val="bg1"/>
                  </a:glow>
                </a:effectLst>
                <a:latin typeface="Meiryo UI" panose="020B0604030504040204" pitchFamily="50" charset="-128"/>
                <a:ea typeface="Meiryo UI" panose="020B0604030504040204" pitchFamily="50" charset="-128"/>
              </a:endParaRPr>
            </a:p>
          </p:txBody>
        </p:sp>
      </p:grpSp>
      <p:grpSp>
        <p:nvGrpSpPr>
          <p:cNvPr id="98" name="グループ化 97">
            <a:extLst>
              <a:ext uri="{FF2B5EF4-FFF2-40B4-BE49-F238E27FC236}">
                <a16:creationId xmlns:a16="http://schemas.microsoft.com/office/drawing/2014/main" id="{D271D290-A824-4A83-9A91-BE148D3B3716}"/>
              </a:ext>
            </a:extLst>
          </p:cNvPr>
          <p:cNvGrpSpPr/>
          <p:nvPr/>
        </p:nvGrpSpPr>
        <p:grpSpPr>
          <a:xfrm>
            <a:off x="8028230" y="4230795"/>
            <a:ext cx="1098329" cy="1521216"/>
            <a:chOff x="7261891" y="10440979"/>
            <a:chExt cx="2288318" cy="1638467"/>
          </a:xfrm>
          <a:effectLst>
            <a:outerShdw blurRad="50800" dist="38100" dir="2700000" algn="tl" rotWithShape="0">
              <a:prstClr val="black">
                <a:alpha val="40000"/>
              </a:prstClr>
            </a:outerShdw>
          </a:effectLst>
        </p:grpSpPr>
        <p:sp>
          <p:nvSpPr>
            <p:cNvPr id="99" name="右矢印 243">
              <a:extLst>
                <a:ext uri="{FF2B5EF4-FFF2-40B4-BE49-F238E27FC236}">
                  <a16:creationId xmlns:a16="http://schemas.microsoft.com/office/drawing/2014/main" id="{4D932641-A8A1-4E37-B26B-7057AC23BB93}"/>
                </a:ext>
              </a:extLst>
            </p:cNvPr>
            <p:cNvSpPr/>
            <p:nvPr/>
          </p:nvSpPr>
          <p:spPr>
            <a:xfrm>
              <a:off x="7410759" y="10440979"/>
              <a:ext cx="1990584" cy="1638467"/>
            </a:xfrm>
            <a:prstGeom prst="rightArrow">
              <a:avLst>
                <a:gd name="adj1" fmla="val 85824"/>
                <a:gd name="adj2" fmla="val 4004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Meiryo UI" panose="020B0604030504040204" pitchFamily="50" charset="-128"/>
                <a:ea typeface="Meiryo UI" panose="020B0604030504040204" pitchFamily="50" charset="-128"/>
              </a:endParaRPr>
            </a:p>
          </p:txBody>
        </p:sp>
        <p:sp>
          <p:nvSpPr>
            <p:cNvPr id="100" name="テキスト ボックス 99">
              <a:extLst>
                <a:ext uri="{FF2B5EF4-FFF2-40B4-BE49-F238E27FC236}">
                  <a16:creationId xmlns:a16="http://schemas.microsoft.com/office/drawing/2014/main" id="{4996F910-40EF-4ADF-9975-D47EEC147894}"/>
                </a:ext>
              </a:extLst>
            </p:cNvPr>
            <p:cNvSpPr txBox="1"/>
            <p:nvPr/>
          </p:nvSpPr>
          <p:spPr>
            <a:xfrm>
              <a:off x="7261891" y="11140440"/>
              <a:ext cx="2288318" cy="447523"/>
            </a:xfrm>
            <a:prstGeom prst="rect">
              <a:avLst/>
            </a:prstGeom>
            <a:noFill/>
            <a:ln>
              <a:noFill/>
            </a:ln>
          </p:spPr>
          <p:txBody>
            <a:bodyPr wrap="square" rtlCol="0">
              <a:spAutoFit/>
            </a:bodyPr>
            <a:lstStyle/>
            <a:p>
              <a:r>
                <a:rPr kumimoji="1" lang="ja-JP" altLang="en-US" sz="1050" dirty="0">
                  <a:effectLst>
                    <a:glow rad="25400">
                      <a:schemeClr val="bg1"/>
                    </a:glow>
                  </a:effectLst>
                  <a:latin typeface="Meiryo UI" panose="020B0604030504040204" pitchFamily="50" charset="-128"/>
                  <a:ea typeface="Meiryo UI" panose="020B0604030504040204" pitchFamily="50" charset="-128"/>
                </a:rPr>
                <a:t>・プロモーション</a:t>
              </a:r>
              <a:endParaRPr kumimoji="1" lang="en-US" altLang="ja-JP" sz="1050" dirty="0">
                <a:effectLst>
                  <a:glow rad="25400">
                    <a:schemeClr val="bg1"/>
                  </a:glow>
                </a:effectLst>
                <a:latin typeface="Meiryo UI" panose="020B0604030504040204" pitchFamily="50" charset="-128"/>
                <a:ea typeface="Meiryo UI" panose="020B0604030504040204" pitchFamily="50" charset="-128"/>
              </a:endParaRPr>
            </a:p>
            <a:p>
              <a:r>
                <a:rPr kumimoji="1" lang="ja-JP" altLang="en-US" sz="1050" dirty="0">
                  <a:effectLst>
                    <a:glow rad="25400">
                      <a:schemeClr val="bg1"/>
                    </a:glow>
                  </a:effectLst>
                  <a:latin typeface="Meiryo UI" panose="020B0604030504040204" pitchFamily="50" charset="-128"/>
                  <a:ea typeface="Meiryo UI" panose="020B0604030504040204" pitchFamily="50" charset="-128"/>
                </a:rPr>
                <a:t>　の実施</a:t>
              </a:r>
              <a:endParaRPr kumimoji="1" lang="en-US" altLang="ja-JP" sz="1050" dirty="0">
                <a:effectLst>
                  <a:glow rad="25400">
                    <a:schemeClr val="bg1"/>
                  </a:glow>
                </a:effectLst>
                <a:latin typeface="Meiryo UI" panose="020B0604030504040204" pitchFamily="50" charset="-128"/>
                <a:ea typeface="Meiryo UI" panose="020B0604030504040204" pitchFamily="50" charset="-128"/>
              </a:endParaRPr>
            </a:p>
          </p:txBody>
        </p:sp>
      </p:grpSp>
      <p:grpSp>
        <p:nvGrpSpPr>
          <p:cNvPr id="104" name="グループ化 103">
            <a:extLst>
              <a:ext uri="{FF2B5EF4-FFF2-40B4-BE49-F238E27FC236}">
                <a16:creationId xmlns:a16="http://schemas.microsoft.com/office/drawing/2014/main" id="{47D158F9-06CE-4D83-B7BD-8FFCA90EB5AC}"/>
              </a:ext>
            </a:extLst>
          </p:cNvPr>
          <p:cNvGrpSpPr/>
          <p:nvPr/>
        </p:nvGrpSpPr>
        <p:grpSpPr>
          <a:xfrm>
            <a:off x="1625837" y="4779187"/>
            <a:ext cx="2227253" cy="479849"/>
            <a:chOff x="2663372" y="8551251"/>
            <a:chExt cx="1233103" cy="222548"/>
          </a:xfrm>
          <a:effectLst>
            <a:outerShdw blurRad="50800" dist="38100" dir="2700000" algn="tl" rotWithShape="0">
              <a:prstClr val="black">
                <a:alpha val="40000"/>
              </a:prstClr>
            </a:outerShdw>
          </a:effectLst>
        </p:grpSpPr>
        <p:sp>
          <p:nvSpPr>
            <p:cNvPr id="105" name="右矢印 35">
              <a:extLst>
                <a:ext uri="{FF2B5EF4-FFF2-40B4-BE49-F238E27FC236}">
                  <a16:creationId xmlns:a16="http://schemas.microsoft.com/office/drawing/2014/main" id="{B50EC904-9506-40D4-8ED4-17F6FBADAAD4}"/>
                </a:ext>
              </a:extLst>
            </p:cNvPr>
            <p:cNvSpPr/>
            <p:nvPr/>
          </p:nvSpPr>
          <p:spPr>
            <a:xfrm>
              <a:off x="2715208" y="8551251"/>
              <a:ext cx="1181267" cy="222548"/>
            </a:xfrm>
            <a:prstGeom prst="rightArrow">
              <a:avLst>
                <a:gd name="adj1" fmla="val 73329"/>
                <a:gd name="adj2" fmla="val 4004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Meiryo UI" panose="020B0604030504040204" pitchFamily="50" charset="-128"/>
                <a:ea typeface="Meiryo UI" panose="020B0604030504040204" pitchFamily="50" charset="-128"/>
              </a:endParaRPr>
            </a:p>
          </p:txBody>
        </p:sp>
        <p:sp>
          <p:nvSpPr>
            <p:cNvPr id="106" name="テキスト ボックス 105">
              <a:extLst>
                <a:ext uri="{FF2B5EF4-FFF2-40B4-BE49-F238E27FC236}">
                  <a16:creationId xmlns:a16="http://schemas.microsoft.com/office/drawing/2014/main" id="{8FBE4C9A-654C-4E81-B4F7-9BF45FB983F3}"/>
                </a:ext>
              </a:extLst>
            </p:cNvPr>
            <p:cNvSpPr txBox="1"/>
            <p:nvPr/>
          </p:nvSpPr>
          <p:spPr>
            <a:xfrm>
              <a:off x="2663372" y="8604898"/>
              <a:ext cx="656921" cy="117763"/>
            </a:xfrm>
            <a:prstGeom prst="rect">
              <a:avLst/>
            </a:prstGeom>
            <a:noFill/>
            <a:ln>
              <a:noFill/>
            </a:ln>
          </p:spPr>
          <p:txBody>
            <a:bodyPr wrap="none" rtlCol="0">
              <a:spAutoFit/>
            </a:bodyPr>
            <a:lstStyle/>
            <a:p>
              <a:r>
                <a:rPr kumimoji="1" lang="ja-JP" altLang="en-US" sz="1050" b="1" dirty="0">
                  <a:effectLst>
                    <a:glow rad="25400">
                      <a:schemeClr val="bg1"/>
                    </a:glow>
                  </a:effectLst>
                  <a:latin typeface="Meiryo UI" panose="020B0604030504040204" pitchFamily="50" charset="-128"/>
                  <a:ea typeface="Meiryo UI" panose="020B0604030504040204" pitchFamily="50" charset="-128"/>
                </a:rPr>
                <a:t>・選定方法の検討</a:t>
              </a:r>
              <a:endParaRPr kumimoji="1" lang="en-US" altLang="ja-JP" sz="1050" b="1" dirty="0">
                <a:effectLst>
                  <a:glow rad="25400">
                    <a:schemeClr val="bg1"/>
                  </a:glow>
                </a:effectLst>
                <a:latin typeface="Meiryo UI" panose="020B0604030504040204" pitchFamily="50" charset="-128"/>
                <a:ea typeface="Meiryo UI" panose="020B0604030504040204" pitchFamily="50" charset="-128"/>
              </a:endParaRPr>
            </a:p>
          </p:txBody>
        </p:sp>
      </p:grpSp>
      <p:grpSp>
        <p:nvGrpSpPr>
          <p:cNvPr id="107" name="グループ化 106">
            <a:extLst>
              <a:ext uri="{FF2B5EF4-FFF2-40B4-BE49-F238E27FC236}">
                <a16:creationId xmlns:a16="http://schemas.microsoft.com/office/drawing/2014/main" id="{0E112371-5FB5-4D3C-9A4F-6FF8DB90734E}"/>
              </a:ext>
            </a:extLst>
          </p:cNvPr>
          <p:cNvGrpSpPr/>
          <p:nvPr/>
        </p:nvGrpSpPr>
        <p:grpSpPr>
          <a:xfrm>
            <a:off x="1653247" y="5863287"/>
            <a:ext cx="2230751" cy="449087"/>
            <a:chOff x="2674448" y="8551251"/>
            <a:chExt cx="1941656" cy="210548"/>
          </a:xfrm>
          <a:effectLst>
            <a:outerShdw blurRad="50800" dist="38100" dir="2700000" algn="tl" rotWithShape="0">
              <a:prstClr val="black">
                <a:alpha val="40000"/>
              </a:prstClr>
            </a:outerShdw>
          </a:effectLst>
        </p:grpSpPr>
        <p:sp>
          <p:nvSpPr>
            <p:cNvPr id="108" name="右矢印 35">
              <a:extLst>
                <a:ext uri="{FF2B5EF4-FFF2-40B4-BE49-F238E27FC236}">
                  <a16:creationId xmlns:a16="http://schemas.microsoft.com/office/drawing/2014/main" id="{43491F69-3EFA-4CA0-8261-EC20741E1687}"/>
                </a:ext>
              </a:extLst>
            </p:cNvPr>
            <p:cNvSpPr/>
            <p:nvPr/>
          </p:nvSpPr>
          <p:spPr>
            <a:xfrm>
              <a:off x="2715208" y="8551251"/>
              <a:ext cx="1900896" cy="210548"/>
            </a:xfrm>
            <a:prstGeom prst="rightArrow">
              <a:avLst>
                <a:gd name="adj1" fmla="val 73329"/>
                <a:gd name="adj2" fmla="val 4004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Meiryo UI" panose="020B0604030504040204" pitchFamily="50" charset="-128"/>
                <a:ea typeface="Meiryo UI" panose="020B0604030504040204" pitchFamily="50" charset="-128"/>
              </a:endParaRPr>
            </a:p>
          </p:txBody>
        </p:sp>
        <p:sp>
          <p:nvSpPr>
            <p:cNvPr id="109" name="テキスト ボックス 108">
              <a:extLst>
                <a:ext uri="{FF2B5EF4-FFF2-40B4-BE49-F238E27FC236}">
                  <a16:creationId xmlns:a16="http://schemas.microsoft.com/office/drawing/2014/main" id="{5AF6FD88-4CBD-48BB-A02A-14D1B0C66FFC}"/>
                </a:ext>
              </a:extLst>
            </p:cNvPr>
            <p:cNvSpPr txBox="1"/>
            <p:nvPr/>
          </p:nvSpPr>
          <p:spPr>
            <a:xfrm>
              <a:off x="2674448" y="8597888"/>
              <a:ext cx="1228110" cy="119045"/>
            </a:xfrm>
            <a:prstGeom prst="rect">
              <a:avLst/>
            </a:prstGeom>
            <a:noFill/>
            <a:ln>
              <a:noFill/>
            </a:ln>
          </p:spPr>
          <p:txBody>
            <a:bodyPr wrap="none" rtlCol="0">
              <a:spAutoFit/>
            </a:bodyPr>
            <a:lstStyle/>
            <a:p>
              <a:r>
                <a:rPr kumimoji="1" lang="ja-JP" altLang="en-US" sz="1050" b="1" dirty="0">
                  <a:effectLst>
                    <a:glow rad="25400">
                      <a:schemeClr val="bg1"/>
                    </a:glow>
                  </a:effectLst>
                  <a:latin typeface="Meiryo UI" panose="020B0604030504040204" pitchFamily="50" charset="-128"/>
                  <a:ea typeface="Meiryo UI" panose="020B0604030504040204" pitchFamily="50" charset="-128"/>
                </a:rPr>
                <a:t>・企画案の検討、調整</a:t>
              </a:r>
              <a:endParaRPr kumimoji="1" lang="en-US" altLang="ja-JP" sz="1050" b="1" dirty="0">
                <a:effectLst>
                  <a:glow rad="25400">
                    <a:schemeClr val="bg1"/>
                  </a:glow>
                </a:effectLst>
                <a:latin typeface="Meiryo UI" panose="020B0604030504040204" pitchFamily="50" charset="-128"/>
                <a:ea typeface="Meiryo UI" panose="020B0604030504040204" pitchFamily="50" charset="-128"/>
              </a:endParaRPr>
            </a:p>
          </p:txBody>
        </p:sp>
      </p:grpSp>
      <p:cxnSp>
        <p:nvCxnSpPr>
          <p:cNvPr id="124" name="直線矢印コネクタ 123">
            <a:extLst>
              <a:ext uri="{FF2B5EF4-FFF2-40B4-BE49-F238E27FC236}">
                <a16:creationId xmlns:a16="http://schemas.microsoft.com/office/drawing/2014/main" id="{C203BF7A-D346-48A0-A503-FB85D6259918}"/>
              </a:ext>
            </a:extLst>
          </p:cNvPr>
          <p:cNvCxnSpPr>
            <a:cxnSpLocks/>
          </p:cNvCxnSpPr>
          <p:nvPr/>
        </p:nvCxnSpPr>
        <p:spPr>
          <a:xfrm>
            <a:off x="7018855" y="5015515"/>
            <a:ext cx="17141" cy="808358"/>
          </a:xfrm>
          <a:prstGeom prst="straightConnector1">
            <a:avLst/>
          </a:prstGeom>
          <a:ln w="38100">
            <a:solidFill>
              <a:srgbClr val="FF66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5" name="テキスト ボックス 124">
            <a:extLst>
              <a:ext uri="{FF2B5EF4-FFF2-40B4-BE49-F238E27FC236}">
                <a16:creationId xmlns:a16="http://schemas.microsoft.com/office/drawing/2014/main" id="{71A63A8E-C6EB-4B58-8C3F-5643DADF9F1A}"/>
              </a:ext>
            </a:extLst>
          </p:cNvPr>
          <p:cNvSpPr txBox="1"/>
          <p:nvPr/>
        </p:nvSpPr>
        <p:spPr>
          <a:xfrm>
            <a:off x="6576110" y="5823873"/>
            <a:ext cx="891591" cy="577081"/>
          </a:xfrm>
          <a:prstGeom prst="rect">
            <a:avLst/>
          </a:prstGeom>
          <a:solidFill>
            <a:schemeClr val="bg1"/>
          </a:solidFill>
          <a:ln>
            <a:solidFill>
              <a:srgbClr val="FF6600"/>
            </a:solidFill>
          </a:ln>
          <a:effectLst>
            <a:outerShdw blurRad="50800" dist="38100" dir="2700000" algn="tl" rotWithShape="0">
              <a:prstClr val="black">
                <a:alpha val="40000"/>
              </a:prstClr>
            </a:outerShdw>
          </a:effectLst>
        </p:spPr>
        <p:txBody>
          <a:bodyPr wrap="none" rtlCol="0">
            <a:spAutoFit/>
          </a:bodyPr>
          <a:lstStyle/>
          <a:p>
            <a:pPr algn="ctr"/>
            <a:r>
              <a:rPr kumimoji="1" lang="ja-JP" altLang="en-US" sz="1050" b="1" u="sng" dirty="0">
                <a:solidFill>
                  <a:srgbClr val="FF6600"/>
                </a:solidFill>
                <a:latin typeface="Meiryo UI" panose="020B0604030504040204" pitchFamily="50" charset="-128"/>
                <a:ea typeface="Meiryo UI" panose="020B0604030504040204" pitchFamily="50" charset="-128"/>
              </a:rPr>
              <a:t>シンポジウム</a:t>
            </a:r>
            <a:endParaRPr kumimoji="1" lang="en-US" altLang="ja-JP" sz="1050" b="1" u="sng" dirty="0">
              <a:solidFill>
                <a:srgbClr val="FF6600"/>
              </a:solidFill>
              <a:latin typeface="Meiryo UI" panose="020B0604030504040204" pitchFamily="50" charset="-128"/>
              <a:ea typeface="Meiryo UI" panose="020B0604030504040204" pitchFamily="50" charset="-128"/>
            </a:endParaRPr>
          </a:p>
          <a:p>
            <a:pPr algn="ctr"/>
            <a:r>
              <a:rPr kumimoji="1" lang="ja-JP" altLang="en-US" sz="1050" b="1" dirty="0">
                <a:latin typeface="Meiryo UI" panose="020B0604030504040204" pitchFamily="50" charset="-128"/>
                <a:ea typeface="Meiryo UI" panose="020B0604030504040204" pitchFamily="50" charset="-128"/>
              </a:rPr>
              <a:t>キャッチ</a:t>
            </a:r>
            <a:endParaRPr kumimoji="1" lang="en-US" altLang="ja-JP" sz="1050" b="1" dirty="0">
              <a:latin typeface="Meiryo UI" panose="020B0604030504040204" pitchFamily="50" charset="-128"/>
              <a:ea typeface="Meiryo UI" panose="020B0604030504040204" pitchFamily="50" charset="-128"/>
            </a:endParaRPr>
          </a:p>
          <a:p>
            <a:pPr algn="ctr"/>
            <a:r>
              <a:rPr kumimoji="1" lang="ja-JP" altLang="en-US" sz="1050" b="1" dirty="0">
                <a:latin typeface="Meiryo UI" panose="020B0604030504040204" pitchFamily="50" charset="-128"/>
                <a:ea typeface="Meiryo UI" panose="020B0604030504040204" pitchFamily="50" charset="-128"/>
              </a:rPr>
              <a:t>フレーズ決定</a:t>
            </a:r>
          </a:p>
        </p:txBody>
      </p:sp>
      <p:grpSp>
        <p:nvGrpSpPr>
          <p:cNvPr id="127" name="グループ化 126">
            <a:extLst>
              <a:ext uri="{FF2B5EF4-FFF2-40B4-BE49-F238E27FC236}">
                <a16:creationId xmlns:a16="http://schemas.microsoft.com/office/drawing/2014/main" id="{B7DF216C-2C3C-45FD-992B-038265E5E205}"/>
              </a:ext>
            </a:extLst>
          </p:cNvPr>
          <p:cNvGrpSpPr/>
          <p:nvPr/>
        </p:nvGrpSpPr>
        <p:grpSpPr>
          <a:xfrm>
            <a:off x="4119788" y="5885089"/>
            <a:ext cx="2416423" cy="442906"/>
            <a:chOff x="2715208" y="8551251"/>
            <a:chExt cx="832582" cy="210548"/>
          </a:xfrm>
          <a:effectLst>
            <a:outerShdw blurRad="50800" dist="38100" dir="2700000" algn="tl" rotWithShape="0">
              <a:prstClr val="black">
                <a:alpha val="40000"/>
              </a:prstClr>
            </a:outerShdw>
          </a:effectLst>
        </p:grpSpPr>
        <p:sp>
          <p:nvSpPr>
            <p:cNvPr id="128" name="右矢印 35">
              <a:extLst>
                <a:ext uri="{FF2B5EF4-FFF2-40B4-BE49-F238E27FC236}">
                  <a16:creationId xmlns:a16="http://schemas.microsoft.com/office/drawing/2014/main" id="{522ED9D5-DD06-4B82-936F-A468505D472D}"/>
                </a:ext>
              </a:extLst>
            </p:cNvPr>
            <p:cNvSpPr/>
            <p:nvPr/>
          </p:nvSpPr>
          <p:spPr>
            <a:xfrm>
              <a:off x="2715208" y="8551251"/>
              <a:ext cx="832582" cy="210548"/>
            </a:xfrm>
            <a:prstGeom prst="rightArrow">
              <a:avLst>
                <a:gd name="adj1" fmla="val 73329"/>
                <a:gd name="adj2" fmla="val 4004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Meiryo UI" panose="020B0604030504040204" pitchFamily="50" charset="-128"/>
                <a:ea typeface="Meiryo UI" panose="020B0604030504040204" pitchFamily="50" charset="-128"/>
              </a:endParaRPr>
            </a:p>
          </p:txBody>
        </p:sp>
        <p:sp>
          <p:nvSpPr>
            <p:cNvPr id="129" name="テキスト ボックス 128">
              <a:extLst>
                <a:ext uri="{FF2B5EF4-FFF2-40B4-BE49-F238E27FC236}">
                  <a16:creationId xmlns:a16="http://schemas.microsoft.com/office/drawing/2014/main" id="{DB2C4E8F-D998-452B-92FA-40F4335F1F93}"/>
                </a:ext>
              </a:extLst>
            </p:cNvPr>
            <p:cNvSpPr txBox="1"/>
            <p:nvPr/>
          </p:nvSpPr>
          <p:spPr>
            <a:xfrm>
              <a:off x="2724100" y="8591183"/>
              <a:ext cx="291393" cy="167456"/>
            </a:xfrm>
            <a:prstGeom prst="rect">
              <a:avLst/>
            </a:prstGeom>
            <a:noFill/>
            <a:ln>
              <a:noFill/>
            </a:ln>
          </p:spPr>
          <p:txBody>
            <a:bodyPr wrap="none" rtlCol="0">
              <a:spAutoFit/>
            </a:bodyPr>
            <a:lstStyle/>
            <a:p>
              <a:r>
                <a:rPr kumimoji="1" lang="ja-JP" altLang="en-US" sz="1050" dirty="0">
                  <a:effectLst>
                    <a:glow rad="25400">
                      <a:schemeClr val="bg1"/>
                    </a:glow>
                  </a:effectLst>
                  <a:latin typeface="Meiryo UI" panose="020B0604030504040204" pitchFamily="50" charset="-128"/>
                  <a:ea typeface="Meiryo UI" panose="020B0604030504040204" pitchFamily="50" charset="-128"/>
                </a:rPr>
                <a:t>・開催準備</a:t>
              </a:r>
              <a:endParaRPr kumimoji="1" lang="en-US" altLang="ja-JP" sz="1050" dirty="0">
                <a:effectLst>
                  <a:glow rad="25400">
                    <a:schemeClr val="bg1"/>
                  </a:glow>
                </a:effectLst>
                <a:latin typeface="Meiryo UI" panose="020B0604030504040204" pitchFamily="50" charset="-128"/>
                <a:ea typeface="Meiryo UI" panose="020B0604030504040204" pitchFamily="50" charset="-128"/>
              </a:endParaRPr>
            </a:p>
          </p:txBody>
        </p:sp>
      </p:grpSp>
      <p:sp>
        <p:nvSpPr>
          <p:cNvPr id="140" name="正方形/長方形 139">
            <a:extLst>
              <a:ext uri="{FF2B5EF4-FFF2-40B4-BE49-F238E27FC236}">
                <a16:creationId xmlns:a16="http://schemas.microsoft.com/office/drawing/2014/main" id="{ADEBE97A-177E-44F5-B021-6B499F1435E7}"/>
              </a:ext>
            </a:extLst>
          </p:cNvPr>
          <p:cNvSpPr/>
          <p:nvPr/>
        </p:nvSpPr>
        <p:spPr>
          <a:xfrm>
            <a:off x="0" y="0"/>
            <a:ext cx="9144000" cy="381000"/>
          </a:xfrm>
          <a:prstGeom prst="rect">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新大阪駅周辺地域のプロモーションの取組</a:t>
            </a:r>
          </a:p>
        </p:txBody>
      </p:sp>
      <p:sp>
        <p:nvSpPr>
          <p:cNvPr id="47" name="矢印: 五方向 46">
            <a:extLst>
              <a:ext uri="{FF2B5EF4-FFF2-40B4-BE49-F238E27FC236}">
                <a16:creationId xmlns:a16="http://schemas.microsoft.com/office/drawing/2014/main" id="{3823F058-8225-4718-A7F5-ABFB27CFA555}"/>
              </a:ext>
            </a:extLst>
          </p:cNvPr>
          <p:cNvSpPr/>
          <p:nvPr/>
        </p:nvSpPr>
        <p:spPr>
          <a:xfrm>
            <a:off x="1719465" y="3563262"/>
            <a:ext cx="7114434" cy="295184"/>
          </a:xfrm>
          <a:prstGeom prst="homePlate">
            <a:avLst>
              <a:gd name="adj" fmla="val 20163"/>
            </a:avLst>
          </a:prstGeom>
          <a:solidFill>
            <a:schemeClr val="bg1">
              <a:lumMod val="95000"/>
            </a:schemeClr>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117" algn="l" rtl="0" fontAlgn="base">
              <a:spcBef>
                <a:spcPct val="0"/>
              </a:spcBef>
              <a:spcAft>
                <a:spcPct val="0"/>
              </a:spcAft>
              <a:defRPr kumimoji="1" kern="1200">
                <a:solidFill>
                  <a:schemeClr val="lt1"/>
                </a:solidFill>
                <a:latin typeface="+mn-lt"/>
                <a:ea typeface="+mn-ea"/>
                <a:cs typeface="+mn-cs"/>
              </a:defRPr>
            </a:lvl2pPr>
            <a:lvl3pPr marL="914235" algn="l" rtl="0" fontAlgn="base">
              <a:spcBef>
                <a:spcPct val="0"/>
              </a:spcBef>
              <a:spcAft>
                <a:spcPct val="0"/>
              </a:spcAft>
              <a:defRPr kumimoji="1" kern="1200">
                <a:solidFill>
                  <a:schemeClr val="lt1"/>
                </a:solidFill>
                <a:latin typeface="+mn-lt"/>
                <a:ea typeface="+mn-ea"/>
                <a:cs typeface="+mn-cs"/>
              </a:defRPr>
            </a:lvl3pPr>
            <a:lvl4pPr marL="1371353" algn="l" rtl="0" fontAlgn="base">
              <a:spcBef>
                <a:spcPct val="0"/>
              </a:spcBef>
              <a:spcAft>
                <a:spcPct val="0"/>
              </a:spcAft>
              <a:defRPr kumimoji="1" kern="1200">
                <a:solidFill>
                  <a:schemeClr val="lt1"/>
                </a:solidFill>
                <a:latin typeface="+mn-lt"/>
                <a:ea typeface="+mn-ea"/>
                <a:cs typeface="+mn-cs"/>
              </a:defRPr>
            </a:lvl4pPr>
            <a:lvl5pPr marL="1828470" algn="l" rtl="0" fontAlgn="base">
              <a:spcBef>
                <a:spcPct val="0"/>
              </a:spcBef>
              <a:spcAft>
                <a:spcPct val="0"/>
              </a:spcAft>
              <a:defRPr kumimoji="1" kern="1200">
                <a:solidFill>
                  <a:schemeClr val="lt1"/>
                </a:solidFill>
                <a:latin typeface="+mn-lt"/>
                <a:ea typeface="+mn-ea"/>
                <a:cs typeface="+mn-cs"/>
              </a:defRPr>
            </a:lvl5pPr>
            <a:lvl6pPr marL="2285588" algn="l" defTabSz="914235" rtl="0" eaLnBrk="1" latinLnBrk="0" hangingPunct="1">
              <a:defRPr kumimoji="1" kern="1200">
                <a:solidFill>
                  <a:schemeClr val="lt1"/>
                </a:solidFill>
                <a:latin typeface="+mn-lt"/>
                <a:ea typeface="+mn-ea"/>
                <a:cs typeface="+mn-cs"/>
              </a:defRPr>
            </a:lvl6pPr>
            <a:lvl7pPr marL="2742705" algn="l" defTabSz="914235" rtl="0" eaLnBrk="1" latinLnBrk="0" hangingPunct="1">
              <a:defRPr kumimoji="1" kern="1200">
                <a:solidFill>
                  <a:schemeClr val="lt1"/>
                </a:solidFill>
                <a:latin typeface="+mn-lt"/>
                <a:ea typeface="+mn-ea"/>
                <a:cs typeface="+mn-cs"/>
              </a:defRPr>
            </a:lvl7pPr>
            <a:lvl8pPr marL="3199823" algn="l" defTabSz="914235" rtl="0" eaLnBrk="1" latinLnBrk="0" hangingPunct="1">
              <a:defRPr kumimoji="1" kern="1200">
                <a:solidFill>
                  <a:schemeClr val="lt1"/>
                </a:solidFill>
                <a:latin typeface="+mn-lt"/>
                <a:ea typeface="+mn-ea"/>
                <a:cs typeface="+mn-cs"/>
              </a:defRPr>
            </a:lvl8pPr>
            <a:lvl9pPr marL="3656940" algn="l" defTabSz="914235" rtl="0" eaLnBrk="1" latinLnBrk="0" hangingPunct="1">
              <a:defRPr kumimoji="1" kern="1200">
                <a:solidFill>
                  <a:schemeClr val="lt1"/>
                </a:solidFill>
                <a:latin typeface="+mn-lt"/>
                <a:ea typeface="+mn-ea"/>
                <a:cs typeface="+mn-cs"/>
              </a:defRPr>
            </a:lvl9pPr>
          </a:lstStyle>
          <a:p>
            <a:pPr algn="ctr"/>
            <a:endParaRPr kumimoji="1" lang="en-US" altLang="ja-JP" sz="1200" b="1" dirty="0">
              <a:solidFill>
                <a:schemeClr val="accent1">
                  <a:lumMod val="75000"/>
                </a:schemeClr>
              </a:solidFill>
              <a:latin typeface="Meiryo UI" panose="020B0604030504040204" pitchFamily="50" charset="-128"/>
              <a:ea typeface="Meiryo UI" panose="020B0604030504040204" pitchFamily="50" charset="-128"/>
            </a:endParaRPr>
          </a:p>
        </p:txBody>
      </p:sp>
      <p:grpSp>
        <p:nvGrpSpPr>
          <p:cNvPr id="54" name="グループ化 53">
            <a:extLst>
              <a:ext uri="{FF2B5EF4-FFF2-40B4-BE49-F238E27FC236}">
                <a16:creationId xmlns:a16="http://schemas.microsoft.com/office/drawing/2014/main" id="{6E560914-497D-4BF6-95CC-0CF55C72E46D}"/>
              </a:ext>
            </a:extLst>
          </p:cNvPr>
          <p:cNvGrpSpPr/>
          <p:nvPr/>
        </p:nvGrpSpPr>
        <p:grpSpPr>
          <a:xfrm>
            <a:off x="5336662" y="3279699"/>
            <a:ext cx="885952" cy="720490"/>
            <a:chOff x="4962154" y="1962744"/>
            <a:chExt cx="624457" cy="507832"/>
          </a:xfrm>
        </p:grpSpPr>
        <p:sp>
          <p:nvSpPr>
            <p:cNvPr id="55" name="楕円 54">
              <a:extLst>
                <a:ext uri="{FF2B5EF4-FFF2-40B4-BE49-F238E27FC236}">
                  <a16:creationId xmlns:a16="http://schemas.microsoft.com/office/drawing/2014/main" id="{27FD6ED2-6B4C-4259-92ED-50E42458A7CF}"/>
                </a:ext>
              </a:extLst>
            </p:cNvPr>
            <p:cNvSpPr/>
            <p:nvPr/>
          </p:nvSpPr>
          <p:spPr>
            <a:xfrm>
              <a:off x="4979409" y="1962744"/>
              <a:ext cx="539941" cy="5078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117" algn="l" rtl="0" fontAlgn="base">
                <a:spcBef>
                  <a:spcPct val="0"/>
                </a:spcBef>
                <a:spcAft>
                  <a:spcPct val="0"/>
                </a:spcAft>
                <a:defRPr kumimoji="1" kern="1200">
                  <a:solidFill>
                    <a:schemeClr val="lt1"/>
                  </a:solidFill>
                  <a:latin typeface="+mn-lt"/>
                  <a:ea typeface="+mn-ea"/>
                  <a:cs typeface="+mn-cs"/>
                </a:defRPr>
              </a:lvl2pPr>
              <a:lvl3pPr marL="914235" algn="l" rtl="0" fontAlgn="base">
                <a:spcBef>
                  <a:spcPct val="0"/>
                </a:spcBef>
                <a:spcAft>
                  <a:spcPct val="0"/>
                </a:spcAft>
                <a:defRPr kumimoji="1" kern="1200">
                  <a:solidFill>
                    <a:schemeClr val="lt1"/>
                  </a:solidFill>
                  <a:latin typeface="+mn-lt"/>
                  <a:ea typeface="+mn-ea"/>
                  <a:cs typeface="+mn-cs"/>
                </a:defRPr>
              </a:lvl3pPr>
              <a:lvl4pPr marL="1371353" algn="l" rtl="0" fontAlgn="base">
                <a:spcBef>
                  <a:spcPct val="0"/>
                </a:spcBef>
                <a:spcAft>
                  <a:spcPct val="0"/>
                </a:spcAft>
                <a:defRPr kumimoji="1" kern="1200">
                  <a:solidFill>
                    <a:schemeClr val="lt1"/>
                  </a:solidFill>
                  <a:latin typeface="+mn-lt"/>
                  <a:ea typeface="+mn-ea"/>
                  <a:cs typeface="+mn-cs"/>
                </a:defRPr>
              </a:lvl4pPr>
              <a:lvl5pPr marL="1828470" algn="l" rtl="0" fontAlgn="base">
                <a:spcBef>
                  <a:spcPct val="0"/>
                </a:spcBef>
                <a:spcAft>
                  <a:spcPct val="0"/>
                </a:spcAft>
                <a:defRPr kumimoji="1" kern="1200">
                  <a:solidFill>
                    <a:schemeClr val="lt1"/>
                  </a:solidFill>
                  <a:latin typeface="+mn-lt"/>
                  <a:ea typeface="+mn-ea"/>
                  <a:cs typeface="+mn-cs"/>
                </a:defRPr>
              </a:lvl5pPr>
              <a:lvl6pPr marL="2285588" algn="l" defTabSz="914235" rtl="0" eaLnBrk="1" latinLnBrk="0" hangingPunct="1">
                <a:defRPr kumimoji="1" kern="1200">
                  <a:solidFill>
                    <a:schemeClr val="lt1"/>
                  </a:solidFill>
                  <a:latin typeface="+mn-lt"/>
                  <a:ea typeface="+mn-ea"/>
                  <a:cs typeface="+mn-cs"/>
                </a:defRPr>
              </a:lvl6pPr>
              <a:lvl7pPr marL="2742705" algn="l" defTabSz="914235" rtl="0" eaLnBrk="1" latinLnBrk="0" hangingPunct="1">
                <a:defRPr kumimoji="1" kern="1200">
                  <a:solidFill>
                    <a:schemeClr val="lt1"/>
                  </a:solidFill>
                  <a:latin typeface="+mn-lt"/>
                  <a:ea typeface="+mn-ea"/>
                  <a:cs typeface="+mn-cs"/>
                </a:defRPr>
              </a:lvl7pPr>
              <a:lvl8pPr marL="3199823" algn="l" defTabSz="914235" rtl="0" eaLnBrk="1" latinLnBrk="0" hangingPunct="1">
                <a:defRPr kumimoji="1" kern="1200">
                  <a:solidFill>
                    <a:schemeClr val="lt1"/>
                  </a:solidFill>
                  <a:latin typeface="+mn-lt"/>
                  <a:ea typeface="+mn-ea"/>
                  <a:cs typeface="+mn-cs"/>
                </a:defRPr>
              </a:lvl8pPr>
              <a:lvl9pPr marL="3656940" algn="l" defTabSz="914235" rtl="0" eaLnBrk="1" latinLnBrk="0" hangingPunct="1">
                <a:defRPr kumimoji="1" kern="1200">
                  <a:solidFill>
                    <a:schemeClr val="lt1"/>
                  </a:solidFill>
                  <a:latin typeface="+mn-lt"/>
                  <a:ea typeface="+mn-ea"/>
                  <a:cs typeface="+mn-cs"/>
                </a:defRPr>
              </a:lvl9pPr>
            </a:lstStyle>
            <a:p>
              <a:pPr algn="ctr"/>
              <a:endParaRPr kumimoji="1" lang="ja-JP" altLang="en-US" sz="1050"/>
            </a:p>
          </p:txBody>
        </p:sp>
        <p:sp>
          <p:nvSpPr>
            <p:cNvPr id="56" name="テキスト ボックス 82">
              <a:extLst>
                <a:ext uri="{FF2B5EF4-FFF2-40B4-BE49-F238E27FC236}">
                  <a16:creationId xmlns:a16="http://schemas.microsoft.com/office/drawing/2014/main" id="{E8318637-6642-4A87-AEA4-99488A3D5159}"/>
                </a:ext>
              </a:extLst>
            </p:cNvPr>
            <p:cNvSpPr txBox="1"/>
            <p:nvPr/>
          </p:nvSpPr>
          <p:spPr>
            <a:xfrm>
              <a:off x="4962154" y="1980743"/>
              <a:ext cx="624457" cy="471090"/>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Verdana" pitchFamily="34" charset="0"/>
                  <a:ea typeface="ＭＳ Ｐゴシック" charset="-128"/>
                  <a:cs typeface="+mn-cs"/>
                </a:defRPr>
              </a:lvl1pPr>
              <a:lvl2pPr marL="457117" algn="l" rtl="0" fontAlgn="base">
                <a:spcBef>
                  <a:spcPct val="0"/>
                </a:spcBef>
                <a:spcAft>
                  <a:spcPct val="0"/>
                </a:spcAft>
                <a:defRPr kumimoji="1" kern="1200">
                  <a:solidFill>
                    <a:schemeClr val="tx1"/>
                  </a:solidFill>
                  <a:latin typeface="Verdana" pitchFamily="34" charset="0"/>
                  <a:ea typeface="ＭＳ Ｐゴシック" charset="-128"/>
                  <a:cs typeface="+mn-cs"/>
                </a:defRPr>
              </a:lvl2pPr>
              <a:lvl3pPr marL="914235" algn="l" rtl="0" fontAlgn="base">
                <a:spcBef>
                  <a:spcPct val="0"/>
                </a:spcBef>
                <a:spcAft>
                  <a:spcPct val="0"/>
                </a:spcAft>
                <a:defRPr kumimoji="1" kern="1200">
                  <a:solidFill>
                    <a:schemeClr val="tx1"/>
                  </a:solidFill>
                  <a:latin typeface="Verdana" pitchFamily="34" charset="0"/>
                  <a:ea typeface="ＭＳ Ｐゴシック" charset="-128"/>
                  <a:cs typeface="+mn-cs"/>
                </a:defRPr>
              </a:lvl3pPr>
              <a:lvl4pPr marL="1371353" algn="l" rtl="0" fontAlgn="base">
                <a:spcBef>
                  <a:spcPct val="0"/>
                </a:spcBef>
                <a:spcAft>
                  <a:spcPct val="0"/>
                </a:spcAft>
                <a:defRPr kumimoji="1" kern="1200">
                  <a:solidFill>
                    <a:schemeClr val="tx1"/>
                  </a:solidFill>
                  <a:latin typeface="Verdana" pitchFamily="34" charset="0"/>
                  <a:ea typeface="ＭＳ Ｐゴシック" charset="-128"/>
                  <a:cs typeface="+mn-cs"/>
                </a:defRPr>
              </a:lvl4pPr>
              <a:lvl5pPr marL="1828470" algn="l" rtl="0" fontAlgn="base">
                <a:spcBef>
                  <a:spcPct val="0"/>
                </a:spcBef>
                <a:spcAft>
                  <a:spcPct val="0"/>
                </a:spcAft>
                <a:defRPr kumimoji="1" kern="1200">
                  <a:solidFill>
                    <a:schemeClr val="tx1"/>
                  </a:solidFill>
                  <a:latin typeface="Verdana" pitchFamily="34" charset="0"/>
                  <a:ea typeface="ＭＳ Ｐゴシック" charset="-128"/>
                  <a:cs typeface="+mn-cs"/>
                </a:defRPr>
              </a:lvl5pPr>
              <a:lvl6pPr marL="2285588" algn="l" defTabSz="914235" rtl="0" eaLnBrk="1" latinLnBrk="0" hangingPunct="1">
                <a:defRPr kumimoji="1" kern="1200">
                  <a:solidFill>
                    <a:schemeClr val="tx1"/>
                  </a:solidFill>
                  <a:latin typeface="Verdana" pitchFamily="34" charset="0"/>
                  <a:ea typeface="ＭＳ Ｐゴシック" charset="-128"/>
                  <a:cs typeface="+mn-cs"/>
                </a:defRPr>
              </a:lvl6pPr>
              <a:lvl7pPr marL="2742705" algn="l" defTabSz="914235" rtl="0" eaLnBrk="1" latinLnBrk="0" hangingPunct="1">
                <a:defRPr kumimoji="1" kern="1200">
                  <a:solidFill>
                    <a:schemeClr val="tx1"/>
                  </a:solidFill>
                  <a:latin typeface="Verdana" pitchFamily="34" charset="0"/>
                  <a:ea typeface="ＭＳ Ｐゴシック" charset="-128"/>
                  <a:cs typeface="+mn-cs"/>
                </a:defRPr>
              </a:lvl7pPr>
              <a:lvl8pPr marL="3199823" algn="l" defTabSz="914235" rtl="0" eaLnBrk="1" latinLnBrk="0" hangingPunct="1">
                <a:defRPr kumimoji="1" kern="1200">
                  <a:solidFill>
                    <a:schemeClr val="tx1"/>
                  </a:solidFill>
                  <a:latin typeface="Verdana" pitchFamily="34" charset="0"/>
                  <a:ea typeface="ＭＳ Ｐゴシック" charset="-128"/>
                  <a:cs typeface="+mn-cs"/>
                </a:defRPr>
              </a:lvl8pPr>
              <a:lvl9pPr marL="3656940" algn="l" defTabSz="914235" rtl="0" eaLnBrk="1" latinLnBrk="0" hangingPunct="1">
                <a:defRPr kumimoji="1" kern="1200">
                  <a:solidFill>
                    <a:schemeClr val="tx1"/>
                  </a:solidFill>
                  <a:latin typeface="Verdana" pitchFamily="34" charset="0"/>
                  <a:ea typeface="ＭＳ Ｐゴシック" charset="-128"/>
                  <a:cs typeface="+mn-cs"/>
                </a:defRPr>
              </a:lvl9pPr>
            </a:lstStyle>
            <a:p>
              <a:pPr algn="ctr"/>
              <a:r>
                <a:rPr kumimoji="1" lang="ja-JP" altLang="en-US" sz="1050" b="1" dirty="0">
                  <a:solidFill>
                    <a:schemeClr val="bg1"/>
                  </a:solidFill>
                  <a:latin typeface="Meiryo UI" panose="020B0604030504040204" pitchFamily="50" charset="-128"/>
                  <a:ea typeface="Meiryo UI" panose="020B0604030504040204" pitchFamily="50" charset="-128"/>
                </a:rPr>
                <a:t>東淀川</a:t>
              </a:r>
              <a:endParaRPr kumimoji="1" lang="en-US" altLang="ja-JP" sz="1050" b="1" dirty="0">
                <a:solidFill>
                  <a:schemeClr val="bg1"/>
                </a:solidFill>
                <a:latin typeface="Meiryo UI" panose="020B0604030504040204" pitchFamily="50" charset="-128"/>
                <a:ea typeface="Meiryo UI" panose="020B0604030504040204" pitchFamily="50" charset="-128"/>
              </a:endParaRPr>
            </a:p>
            <a:p>
              <a:pPr algn="ctr"/>
              <a:r>
                <a:rPr lang="ja-JP" altLang="en-US" sz="1050" b="1" dirty="0">
                  <a:solidFill>
                    <a:schemeClr val="bg1"/>
                  </a:solidFill>
                  <a:latin typeface="Meiryo UI" panose="020B0604030504040204" pitchFamily="50" charset="-128"/>
                  <a:ea typeface="Meiryo UI" panose="020B0604030504040204" pitchFamily="50" charset="-128"/>
                </a:rPr>
                <a:t>淀川</a:t>
              </a:r>
              <a:endParaRPr kumimoji="1" lang="en-US" altLang="ja-JP" sz="1050" b="1" dirty="0">
                <a:solidFill>
                  <a:schemeClr val="bg1"/>
                </a:solidFill>
                <a:latin typeface="Meiryo UI" panose="020B0604030504040204" pitchFamily="50" charset="-128"/>
                <a:ea typeface="Meiryo UI" panose="020B0604030504040204" pitchFamily="50" charset="-128"/>
              </a:endParaRPr>
            </a:p>
            <a:p>
              <a:pPr algn="ctr"/>
              <a:r>
                <a:rPr kumimoji="1" lang="ja-JP" altLang="en-US" sz="1050" b="1" dirty="0">
                  <a:solidFill>
                    <a:schemeClr val="bg1"/>
                  </a:solidFill>
                  <a:latin typeface="Meiryo UI" panose="020B0604030504040204" pitchFamily="50" charset="-128"/>
                  <a:ea typeface="Meiryo UI" panose="020B0604030504040204" pitchFamily="50" charset="-128"/>
                </a:rPr>
                <a:t>区民まつり</a:t>
              </a:r>
              <a:endParaRPr kumimoji="1" lang="en-US" altLang="ja-JP" sz="1050" b="1" dirty="0">
                <a:solidFill>
                  <a:schemeClr val="bg1"/>
                </a:solidFill>
                <a:latin typeface="Meiryo UI" panose="020B0604030504040204" pitchFamily="50" charset="-128"/>
                <a:ea typeface="Meiryo UI" panose="020B0604030504040204" pitchFamily="50" charset="-128"/>
              </a:endParaRPr>
            </a:p>
          </p:txBody>
        </p:sp>
      </p:grpSp>
      <p:sp>
        <p:nvSpPr>
          <p:cNvPr id="65" name="楕円 64">
            <a:extLst>
              <a:ext uri="{FF2B5EF4-FFF2-40B4-BE49-F238E27FC236}">
                <a16:creationId xmlns:a16="http://schemas.microsoft.com/office/drawing/2014/main" id="{17D2D433-83A8-4677-8EAB-AA35AE6D2445}"/>
              </a:ext>
            </a:extLst>
          </p:cNvPr>
          <p:cNvSpPr/>
          <p:nvPr/>
        </p:nvSpPr>
        <p:spPr>
          <a:xfrm>
            <a:off x="7394179" y="3246153"/>
            <a:ext cx="757016" cy="71199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66" name="テキスト ボックス 65">
            <a:extLst>
              <a:ext uri="{FF2B5EF4-FFF2-40B4-BE49-F238E27FC236}">
                <a16:creationId xmlns:a16="http://schemas.microsoft.com/office/drawing/2014/main" id="{DC0314B1-F7ED-4C31-8C85-B400153B9B26}"/>
              </a:ext>
            </a:extLst>
          </p:cNvPr>
          <p:cNvSpPr txBox="1"/>
          <p:nvPr/>
        </p:nvSpPr>
        <p:spPr>
          <a:xfrm>
            <a:off x="7343646" y="3311863"/>
            <a:ext cx="846571" cy="577081"/>
          </a:xfrm>
          <a:prstGeom prst="rect">
            <a:avLst/>
          </a:prstGeom>
          <a:noFill/>
        </p:spPr>
        <p:txBody>
          <a:bodyPr wrap="square" rtlCol="0">
            <a:spAutoFit/>
          </a:bodyPr>
          <a:lstStyle/>
          <a:p>
            <a:pPr algn="ctr"/>
            <a:r>
              <a:rPr kumimoji="1" lang="ja-JP" altLang="en-US" sz="1050" b="1" dirty="0">
                <a:solidFill>
                  <a:schemeClr val="bg1"/>
                </a:solidFill>
                <a:latin typeface="Meiryo UI" panose="020B0604030504040204" pitchFamily="50" charset="-128"/>
                <a:ea typeface="Meiryo UI" panose="020B0604030504040204" pitchFamily="50" charset="-128"/>
              </a:rPr>
              <a:t>山陽新幹線開業</a:t>
            </a:r>
            <a:endParaRPr kumimoji="1" lang="en-US" altLang="ja-JP" sz="1050" b="1" dirty="0">
              <a:solidFill>
                <a:schemeClr val="bg1"/>
              </a:solidFill>
              <a:latin typeface="Meiryo UI" panose="020B0604030504040204" pitchFamily="50" charset="-128"/>
              <a:ea typeface="Meiryo UI" panose="020B0604030504040204" pitchFamily="50" charset="-128"/>
            </a:endParaRPr>
          </a:p>
          <a:p>
            <a:pPr algn="ctr"/>
            <a:r>
              <a:rPr lang="en-US" altLang="ja-JP" sz="1050" b="1" dirty="0">
                <a:solidFill>
                  <a:schemeClr val="bg1"/>
                </a:solidFill>
                <a:latin typeface="Meiryo UI" panose="020B0604030504040204" pitchFamily="50" charset="-128"/>
                <a:ea typeface="Meiryo UI" panose="020B0604030504040204" pitchFamily="50" charset="-128"/>
              </a:rPr>
              <a:t>50</a:t>
            </a:r>
            <a:r>
              <a:rPr kumimoji="1" lang="ja-JP" altLang="en-US" sz="1050" b="1" dirty="0">
                <a:solidFill>
                  <a:schemeClr val="bg1"/>
                </a:solidFill>
                <a:latin typeface="Meiryo UI" panose="020B0604030504040204" pitchFamily="50" charset="-128"/>
                <a:ea typeface="Meiryo UI" panose="020B0604030504040204" pitchFamily="50" charset="-128"/>
              </a:rPr>
              <a:t>周年</a:t>
            </a:r>
          </a:p>
        </p:txBody>
      </p:sp>
      <p:sp>
        <p:nvSpPr>
          <p:cNvPr id="69" name="テキスト ボックス 68">
            <a:extLst>
              <a:ext uri="{FF2B5EF4-FFF2-40B4-BE49-F238E27FC236}">
                <a16:creationId xmlns:a16="http://schemas.microsoft.com/office/drawing/2014/main" id="{F0EE8771-4F4C-4474-9792-DCBAF4951190}"/>
              </a:ext>
            </a:extLst>
          </p:cNvPr>
          <p:cNvSpPr txBox="1"/>
          <p:nvPr/>
        </p:nvSpPr>
        <p:spPr>
          <a:xfrm>
            <a:off x="1660380" y="3333478"/>
            <a:ext cx="2893680" cy="253916"/>
          </a:xfrm>
          <a:prstGeom prst="rect">
            <a:avLst/>
          </a:prstGeom>
          <a:noFill/>
          <a:ln>
            <a:noFill/>
          </a:ln>
        </p:spPr>
        <p:txBody>
          <a:bodyPr wrap="square" rtlCol="0">
            <a:spAutoFit/>
          </a:bodyPr>
          <a:lstStyle/>
          <a:p>
            <a:r>
              <a:rPr kumimoji="1" lang="ja-JP" altLang="en-US" sz="1050" b="1" u="sng" dirty="0">
                <a:effectLst>
                  <a:glow rad="25400">
                    <a:schemeClr val="bg1"/>
                  </a:glow>
                </a:effectLst>
                <a:latin typeface="Meiryo UI" panose="020B0604030504040204" pitchFamily="50" charset="-128"/>
                <a:ea typeface="Meiryo UI" panose="020B0604030504040204" pitchFamily="50" charset="-128"/>
              </a:rPr>
              <a:t>●イベント等と連携したプロモーション</a:t>
            </a:r>
            <a:endParaRPr kumimoji="1" lang="en-US" altLang="ja-JP" sz="1050" b="1" u="sng" dirty="0">
              <a:effectLst>
                <a:glow rad="25400">
                  <a:schemeClr val="bg1"/>
                </a:glow>
              </a:effectLst>
              <a:latin typeface="Meiryo UI" panose="020B0604030504040204" pitchFamily="50" charset="-128"/>
              <a:ea typeface="Meiryo UI" panose="020B0604030504040204" pitchFamily="50" charset="-128"/>
            </a:endParaRPr>
          </a:p>
        </p:txBody>
      </p:sp>
      <p:sp>
        <p:nvSpPr>
          <p:cNvPr id="52" name="楕円 51">
            <a:extLst>
              <a:ext uri="{FF2B5EF4-FFF2-40B4-BE49-F238E27FC236}">
                <a16:creationId xmlns:a16="http://schemas.microsoft.com/office/drawing/2014/main" id="{7E2C4733-EDBC-429B-A4AA-9BB122178D9F}"/>
              </a:ext>
            </a:extLst>
          </p:cNvPr>
          <p:cNvSpPr/>
          <p:nvPr/>
        </p:nvSpPr>
        <p:spPr>
          <a:xfrm>
            <a:off x="4747497" y="3262627"/>
            <a:ext cx="757016" cy="71199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117" algn="l" rtl="0" fontAlgn="base">
              <a:spcBef>
                <a:spcPct val="0"/>
              </a:spcBef>
              <a:spcAft>
                <a:spcPct val="0"/>
              </a:spcAft>
              <a:defRPr kumimoji="1" kern="1200">
                <a:solidFill>
                  <a:schemeClr val="lt1"/>
                </a:solidFill>
                <a:latin typeface="+mn-lt"/>
                <a:ea typeface="+mn-ea"/>
                <a:cs typeface="+mn-cs"/>
              </a:defRPr>
            </a:lvl2pPr>
            <a:lvl3pPr marL="914235" algn="l" rtl="0" fontAlgn="base">
              <a:spcBef>
                <a:spcPct val="0"/>
              </a:spcBef>
              <a:spcAft>
                <a:spcPct val="0"/>
              </a:spcAft>
              <a:defRPr kumimoji="1" kern="1200">
                <a:solidFill>
                  <a:schemeClr val="lt1"/>
                </a:solidFill>
                <a:latin typeface="+mn-lt"/>
                <a:ea typeface="+mn-ea"/>
                <a:cs typeface="+mn-cs"/>
              </a:defRPr>
            </a:lvl3pPr>
            <a:lvl4pPr marL="1371353" algn="l" rtl="0" fontAlgn="base">
              <a:spcBef>
                <a:spcPct val="0"/>
              </a:spcBef>
              <a:spcAft>
                <a:spcPct val="0"/>
              </a:spcAft>
              <a:defRPr kumimoji="1" kern="1200">
                <a:solidFill>
                  <a:schemeClr val="lt1"/>
                </a:solidFill>
                <a:latin typeface="+mn-lt"/>
                <a:ea typeface="+mn-ea"/>
                <a:cs typeface="+mn-cs"/>
              </a:defRPr>
            </a:lvl4pPr>
            <a:lvl5pPr marL="1828470" algn="l" rtl="0" fontAlgn="base">
              <a:spcBef>
                <a:spcPct val="0"/>
              </a:spcBef>
              <a:spcAft>
                <a:spcPct val="0"/>
              </a:spcAft>
              <a:defRPr kumimoji="1" kern="1200">
                <a:solidFill>
                  <a:schemeClr val="lt1"/>
                </a:solidFill>
                <a:latin typeface="+mn-lt"/>
                <a:ea typeface="+mn-ea"/>
                <a:cs typeface="+mn-cs"/>
              </a:defRPr>
            </a:lvl5pPr>
            <a:lvl6pPr marL="2285588" algn="l" defTabSz="914235" rtl="0" eaLnBrk="1" latinLnBrk="0" hangingPunct="1">
              <a:defRPr kumimoji="1" kern="1200">
                <a:solidFill>
                  <a:schemeClr val="lt1"/>
                </a:solidFill>
                <a:latin typeface="+mn-lt"/>
                <a:ea typeface="+mn-ea"/>
                <a:cs typeface="+mn-cs"/>
              </a:defRPr>
            </a:lvl6pPr>
            <a:lvl7pPr marL="2742705" algn="l" defTabSz="914235" rtl="0" eaLnBrk="1" latinLnBrk="0" hangingPunct="1">
              <a:defRPr kumimoji="1" kern="1200">
                <a:solidFill>
                  <a:schemeClr val="lt1"/>
                </a:solidFill>
                <a:latin typeface="+mn-lt"/>
                <a:ea typeface="+mn-ea"/>
                <a:cs typeface="+mn-cs"/>
              </a:defRPr>
            </a:lvl7pPr>
            <a:lvl8pPr marL="3199823" algn="l" defTabSz="914235" rtl="0" eaLnBrk="1" latinLnBrk="0" hangingPunct="1">
              <a:defRPr kumimoji="1" kern="1200">
                <a:solidFill>
                  <a:schemeClr val="lt1"/>
                </a:solidFill>
                <a:latin typeface="+mn-lt"/>
                <a:ea typeface="+mn-ea"/>
                <a:cs typeface="+mn-cs"/>
              </a:defRPr>
            </a:lvl8pPr>
            <a:lvl9pPr marL="3656940" algn="l" defTabSz="914235" rtl="0" eaLnBrk="1" latinLnBrk="0" hangingPunct="1">
              <a:defRPr kumimoji="1" kern="1200">
                <a:solidFill>
                  <a:schemeClr val="lt1"/>
                </a:solidFill>
                <a:latin typeface="+mn-lt"/>
                <a:ea typeface="+mn-ea"/>
                <a:cs typeface="+mn-cs"/>
              </a:defRPr>
            </a:lvl9pPr>
          </a:lstStyle>
          <a:p>
            <a:pPr algn="ctr"/>
            <a:endParaRPr kumimoji="1" lang="ja-JP" altLang="en-US" sz="1050"/>
          </a:p>
        </p:txBody>
      </p:sp>
      <p:sp>
        <p:nvSpPr>
          <p:cNvPr id="53" name="テキスト ボックス 79">
            <a:extLst>
              <a:ext uri="{FF2B5EF4-FFF2-40B4-BE49-F238E27FC236}">
                <a16:creationId xmlns:a16="http://schemas.microsoft.com/office/drawing/2014/main" id="{68A92CB8-2466-4594-B1DA-C38859D0DCDE}"/>
              </a:ext>
            </a:extLst>
          </p:cNvPr>
          <p:cNvSpPr txBox="1"/>
          <p:nvPr/>
        </p:nvSpPr>
        <p:spPr>
          <a:xfrm>
            <a:off x="4696964" y="3328337"/>
            <a:ext cx="846571" cy="577081"/>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Verdana" pitchFamily="34" charset="0"/>
                <a:ea typeface="ＭＳ Ｐゴシック" charset="-128"/>
                <a:cs typeface="+mn-cs"/>
              </a:defRPr>
            </a:lvl1pPr>
            <a:lvl2pPr marL="457117" algn="l" rtl="0" fontAlgn="base">
              <a:spcBef>
                <a:spcPct val="0"/>
              </a:spcBef>
              <a:spcAft>
                <a:spcPct val="0"/>
              </a:spcAft>
              <a:defRPr kumimoji="1" kern="1200">
                <a:solidFill>
                  <a:schemeClr val="tx1"/>
                </a:solidFill>
                <a:latin typeface="Verdana" pitchFamily="34" charset="0"/>
                <a:ea typeface="ＭＳ Ｐゴシック" charset="-128"/>
                <a:cs typeface="+mn-cs"/>
              </a:defRPr>
            </a:lvl2pPr>
            <a:lvl3pPr marL="914235" algn="l" rtl="0" fontAlgn="base">
              <a:spcBef>
                <a:spcPct val="0"/>
              </a:spcBef>
              <a:spcAft>
                <a:spcPct val="0"/>
              </a:spcAft>
              <a:defRPr kumimoji="1" kern="1200">
                <a:solidFill>
                  <a:schemeClr val="tx1"/>
                </a:solidFill>
                <a:latin typeface="Verdana" pitchFamily="34" charset="0"/>
                <a:ea typeface="ＭＳ Ｐゴシック" charset="-128"/>
                <a:cs typeface="+mn-cs"/>
              </a:defRPr>
            </a:lvl3pPr>
            <a:lvl4pPr marL="1371353" algn="l" rtl="0" fontAlgn="base">
              <a:spcBef>
                <a:spcPct val="0"/>
              </a:spcBef>
              <a:spcAft>
                <a:spcPct val="0"/>
              </a:spcAft>
              <a:defRPr kumimoji="1" kern="1200">
                <a:solidFill>
                  <a:schemeClr val="tx1"/>
                </a:solidFill>
                <a:latin typeface="Verdana" pitchFamily="34" charset="0"/>
                <a:ea typeface="ＭＳ Ｐゴシック" charset="-128"/>
                <a:cs typeface="+mn-cs"/>
              </a:defRPr>
            </a:lvl4pPr>
            <a:lvl5pPr marL="1828470" algn="l" rtl="0" fontAlgn="base">
              <a:spcBef>
                <a:spcPct val="0"/>
              </a:spcBef>
              <a:spcAft>
                <a:spcPct val="0"/>
              </a:spcAft>
              <a:defRPr kumimoji="1" kern="1200">
                <a:solidFill>
                  <a:schemeClr val="tx1"/>
                </a:solidFill>
                <a:latin typeface="Verdana" pitchFamily="34" charset="0"/>
                <a:ea typeface="ＭＳ Ｐゴシック" charset="-128"/>
                <a:cs typeface="+mn-cs"/>
              </a:defRPr>
            </a:lvl5pPr>
            <a:lvl6pPr marL="2285588" algn="l" defTabSz="914235" rtl="0" eaLnBrk="1" latinLnBrk="0" hangingPunct="1">
              <a:defRPr kumimoji="1" kern="1200">
                <a:solidFill>
                  <a:schemeClr val="tx1"/>
                </a:solidFill>
                <a:latin typeface="Verdana" pitchFamily="34" charset="0"/>
                <a:ea typeface="ＭＳ Ｐゴシック" charset="-128"/>
                <a:cs typeface="+mn-cs"/>
              </a:defRPr>
            </a:lvl6pPr>
            <a:lvl7pPr marL="2742705" algn="l" defTabSz="914235" rtl="0" eaLnBrk="1" latinLnBrk="0" hangingPunct="1">
              <a:defRPr kumimoji="1" kern="1200">
                <a:solidFill>
                  <a:schemeClr val="tx1"/>
                </a:solidFill>
                <a:latin typeface="Verdana" pitchFamily="34" charset="0"/>
                <a:ea typeface="ＭＳ Ｐゴシック" charset="-128"/>
                <a:cs typeface="+mn-cs"/>
              </a:defRPr>
            </a:lvl7pPr>
            <a:lvl8pPr marL="3199823" algn="l" defTabSz="914235" rtl="0" eaLnBrk="1" latinLnBrk="0" hangingPunct="1">
              <a:defRPr kumimoji="1" kern="1200">
                <a:solidFill>
                  <a:schemeClr val="tx1"/>
                </a:solidFill>
                <a:latin typeface="Verdana" pitchFamily="34" charset="0"/>
                <a:ea typeface="ＭＳ Ｐゴシック" charset="-128"/>
                <a:cs typeface="+mn-cs"/>
              </a:defRPr>
            </a:lvl8pPr>
            <a:lvl9pPr marL="3656940" algn="l" defTabSz="914235" rtl="0" eaLnBrk="1" latinLnBrk="0" hangingPunct="1">
              <a:defRPr kumimoji="1" kern="1200">
                <a:solidFill>
                  <a:schemeClr val="tx1"/>
                </a:solidFill>
                <a:latin typeface="Verdana" pitchFamily="34" charset="0"/>
                <a:ea typeface="ＭＳ Ｐゴシック" charset="-128"/>
                <a:cs typeface="+mn-cs"/>
              </a:defRPr>
            </a:lvl9pPr>
          </a:lstStyle>
          <a:p>
            <a:pPr algn="ctr"/>
            <a:r>
              <a:rPr lang="ja-JP" altLang="en-US" sz="1050" b="1" dirty="0">
                <a:solidFill>
                  <a:schemeClr val="bg1"/>
                </a:solidFill>
                <a:latin typeface="Meiryo UI" panose="020B0604030504040204" pitchFamily="50" charset="-128"/>
                <a:ea typeface="Meiryo UI" panose="020B0604030504040204" pitchFamily="50" charset="-128"/>
              </a:rPr>
              <a:t>東海道新幹線</a:t>
            </a:r>
            <a:r>
              <a:rPr kumimoji="1" lang="ja-JP" altLang="en-US" sz="1050" b="1" dirty="0">
                <a:solidFill>
                  <a:schemeClr val="bg1"/>
                </a:solidFill>
                <a:latin typeface="Meiryo UI" panose="020B0604030504040204" pitchFamily="50" charset="-128"/>
                <a:ea typeface="Meiryo UI" panose="020B0604030504040204" pitchFamily="50" charset="-128"/>
              </a:rPr>
              <a:t>開業</a:t>
            </a:r>
            <a:endParaRPr kumimoji="1" lang="en-US" altLang="ja-JP" sz="1050" b="1" dirty="0">
              <a:solidFill>
                <a:schemeClr val="bg1"/>
              </a:solidFill>
              <a:latin typeface="Meiryo UI" panose="020B0604030504040204" pitchFamily="50" charset="-128"/>
              <a:ea typeface="Meiryo UI" panose="020B0604030504040204" pitchFamily="50" charset="-128"/>
            </a:endParaRPr>
          </a:p>
          <a:p>
            <a:pPr algn="ctr"/>
            <a:r>
              <a:rPr kumimoji="1" lang="en-US" altLang="ja-JP" sz="1050" b="1" dirty="0">
                <a:solidFill>
                  <a:schemeClr val="bg1"/>
                </a:solidFill>
                <a:latin typeface="Meiryo UI" panose="020B0604030504040204" pitchFamily="50" charset="-128"/>
                <a:ea typeface="Meiryo UI" panose="020B0604030504040204" pitchFamily="50" charset="-128"/>
              </a:rPr>
              <a:t>60</a:t>
            </a:r>
            <a:r>
              <a:rPr kumimoji="1" lang="ja-JP" altLang="en-US" sz="1050" b="1" dirty="0">
                <a:solidFill>
                  <a:schemeClr val="bg1"/>
                </a:solidFill>
                <a:latin typeface="Meiryo UI" panose="020B0604030504040204" pitchFamily="50" charset="-128"/>
                <a:ea typeface="Meiryo UI" panose="020B0604030504040204" pitchFamily="50" charset="-128"/>
              </a:rPr>
              <a:t>周年</a:t>
            </a:r>
          </a:p>
        </p:txBody>
      </p:sp>
      <p:sp>
        <p:nvSpPr>
          <p:cNvPr id="57" name="テキスト ボックス 56">
            <a:extLst>
              <a:ext uri="{FF2B5EF4-FFF2-40B4-BE49-F238E27FC236}">
                <a16:creationId xmlns:a16="http://schemas.microsoft.com/office/drawing/2014/main" id="{43B4B372-67B7-44F7-95BE-3C43FCA2065D}"/>
              </a:ext>
            </a:extLst>
          </p:cNvPr>
          <p:cNvSpPr txBox="1"/>
          <p:nvPr/>
        </p:nvSpPr>
        <p:spPr>
          <a:xfrm>
            <a:off x="1675792" y="3578659"/>
            <a:ext cx="1965319" cy="253916"/>
          </a:xfrm>
          <a:prstGeom prst="rect">
            <a:avLst/>
          </a:prstGeom>
          <a:noFill/>
          <a:ln>
            <a:noFill/>
          </a:ln>
        </p:spPr>
        <p:txBody>
          <a:bodyPr wrap="square" rtlCol="0">
            <a:spAutoFit/>
          </a:bodyPr>
          <a:lstStyle/>
          <a:p>
            <a:r>
              <a:rPr kumimoji="1" lang="ja-JP" altLang="en-US" sz="1050" b="1" dirty="0">
                <a:effectLst>
                  <a:glow rad="25400">
                    <a:schemeClr val="bg1"/>
                  </a:glow>
                </a:effectLst>
                <a:latin typeface="Meiryo UI" panose="020B0604030504040204" pitchFamily="50" charset="-128"/>
                <a:ea typeface="Meiryo UI" panose="020B0604030504040204" pitchFamily="50" charset="-128"/>
              </a:rPr>
              <a:t>・取組内容検討、関係者調整等</a:t>
            </a:r>
            <a:endParaRPr kumimoji="1" lang="en-US" altLang="ja-JP" sz="1050" b="1" dirty="0">
              <a:effectLst>
                <a:glow rad="25400">
                  <a:schemeClr val="bg1"/>
                </a:glow>
              </a:effectLst>
              <a:latin typeface="Meiryo UI" panose="020B0604030504040204" pitchFamily="50" charset="-128"/>
              <a:ea typeface="Meiryo UI" panose="020B0604030504040204" pitchFamily="50" charset="-128"/>
            </a:endParaRPr>
          </a:p>
        </p:txBody>
      </p:sp>
      <p:sp>
        <p:nvSpPr>
          <p:cNvPr id="58" name="テキスト ボックス 57">
            <a:extLst>
              <a:ext uri="{FF2B5EF4-FFF2-40B4-BE49-F238E27FC236}">
                <a16:creationId xmlns:a16="http://schemas.microsoft.com/office/drawing/2014/main" id="{74F5E324-E01D-4B9C-B62C-70C0C59CA72E}"/>
              </a:ext>
            </a:extLst>
          </p:cNvPr>
          <p:cNvSpPr txBox="1"/>
          <p:nvPr/>
        </p:nvSpPr>
        <p:spPr>
          <a:xfrm>
            <a:off x="110612" y="425887"/>
            <a:ext cx="294984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（１）プロモーションの取組概要</a:t>
            </a:r>
          </a:p>
        </p:txBody>
      </p:sp>
    </p:spTree>
    <p:extLst>
      <p:ext uri="{BB962C8B-B14F-4D97-AF65-F5344CB8AC3E}">
        <p14:creationId xmlns:p14="http://schemas.microsoft.com/office/powerpoint/2010/main" val="2938964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正方形/長方形 60">
            <a:extLst>
              <a:ext uri="{FF2B5EF4-FFF2-40B4-BE49-F238E27FC236}">
                <a16:creationId xmlns:a16="http://schemas.microsoft.com/office/drawing/2014/main" id="{A5C0EF01-0BD0-4903-A27D-8DA3D0E3B526}"/>
              </a:ext>
            </a:extLst>
          </p:cNvPr>
          <p:cNvSpPr/>
          <p:nvPr/>
        </p:nvSpPr>
        <p:spPr>
          <a:xfrm>
            <a:off x="3661981" y="847877"/>
            <a:ext cx="5410160" cy="792689"/>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2" name="スライド番号プレースホルダー 1">
            <a:extLst>
              <a:ext uri="{FF2B5EF4-FFF2-40B4-BE49-F238E27FC236}">
                <a16:creationId xmlns:a16="http://schemas.microsoft.com/office/drawing/2014/main" id="{E1E910A8-59CA-4013-9393-23628A2A8529}"/>
              </a:ext>
            </a:extLst>
          </p:cNvPr>
          <p:cNvSpPr>
            <a:spLocks noGrp="1"/>
          </p:cNvSpPr>
          <p:nvPr>
            <p:ph type="sldNum" sz="quarter" idx="12"/>
          </p:nvPr>
        </p:nvSpPr>
        <p:spPr>
          <a:xfrm>
            <a:off x="7086600" y="6492875"/>
            <a:ext cx="2057400" cy="365125"/>
          </a:xfrm>
        </p:spPr>
        <p:txBody>
          <a:bodyPr/>
          <a:lstStyle/>
          <a:p>
            <a:fld id="{4FDC1A15-BC8E-458C-9756-EDB9825B205C}" type="slidenum">
              <a:rPr kumimoji="1" lang="ja-JP" altLang="en-US" sz="1400" smtClean="0">
                <a:latin typeface="Meiryo UI" panose="020B0604030504040204" pitchFamily="50" charset="-128"/>
                <a:ea typeface="Meiryo UI" panose="020B0604030504040204" pitchFamily="50" charset="-128"/>
              </a:rPr>
              <a:t>5</a:t>
            </a:fld>
            <a:endParaRPr kumimoji="1" lang="ja-JP" altLang="en-US" sz="1400" dirty="0">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48BCCADC-2C7D-474C-B222-73DDFF26D77A}"/>
              </a:ext>
            </a:extLst>
          </p:cNvPr>
          <p:cNvSpPr/>
          <p:nvPr/>
        </p:nvSpPr>
        <p:spPr>
          <a:xfrm>
            <a:off x="2525682" y="5827856"/>
            <a:ext cx="6505931" cy="739219"/>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E034FA1F-6C4E-476B-A74C-9B9343A81BC9}"/>
              </a:ext>
            </a:extLst>
          </p:cNvPr>
          <p:cNvSpPr/>
          <p:nvPr/>
        </p:nvSpPr>
        <p:spPr>
          <a:xfrm>
            <a:off x="2525682" y="1737146"/>
            <a:ext cx="6505931" cy="1256067"/>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9C3C180C-3BA1-4433-AAEC-BFE0019636D0}"/>
              </a:ext>
            </a:extLst>
          </p:cNvPr>
          <p:cNvSpPr/>
          <p:nvPr/>
        </p:nvSpPr>
        <p:spPr>
          <a:xfrm>
            <a:off x="2525682" y="3219072"/>
            <a:ext cx="6505931" cy="764272"/>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34" name="正方形/長方形 33">
            <a:extLst>
              <a:ext uri="{FF2B5EF4-FFF2-40B4-BE49-F238E27FC236}">
                <a16:creationId xmlns:a16="http://schemas.microsoft.com/office/drawing/2014/main" id="{D452A357-1733-4661-8F8C-29FF2E643D70}"/>
              </a:ext>
            </a:extLst>
          </p:cNvPr>
          <p:cNvSpPr/>
          <p:nvPr/>
        </p:nvSpPr>
        <p:spPr>
          <a:xfrm>
            <a:off x="2525682" y="4271554"/>
            <a:ext cx="6505931" cy="461665"/>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矢印: 五方向 35">
            <a:extLst>
              <a:ext uri="{FF2B5EF4-FFF2-40B4-BE49-F238E27FC236}">
                <a16:creationId xmlns:a16="http://schemas.microsoft.com/office/drawing/2014/main" id="{41B64E04-8E9F-4296-A9D9-25F2185D4E6A}"/>
              </a:ext>
            </a:extLst>
          </p:cNvPr>
          <p:cNvSpPr/>
          <p:nvPr/>
        </p:nvSpPr>
        <p:spPr>
          <a:xfrm rot="5400000">
            <a:off x="566185" y="1498735"/>
            <a:ext cx="1441258" cy="1872622"/>
          </a:xfrm>
          <a:prstGeom prst="homePlate">
            <a:avLst>
              <a:gd name="adj" fmla="val 18550"/>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600" b="1" dirty="0">
                <a:solidFill>
                  <a:srgbClr val="0070C0"/>
                </a:solidFill>
                <a:latin typeface="Meiryo UI" panose="020B0604030504040204" pitchFamily="50" charset="-128"/>
                <a:ea typeface="Meiryo UI" panose="020B0604030504040204" pitchFamily="50" charset="-128"/>
              </a:rPr>
              <a:t>募集</a:t>
            </a:r>
          </a:p>
        </p:txBody>
      </p:sp>
      <p:sp>
        <p:nvSpPr>
          <p:cNvPr id="37" name="矢印: 山形 36">
            <a:extLst>
              <a:ext uri="{FF2B5EF4-FFF2-40B4-BE49-F238E27FC236}">
                <a16:creationId xmlns:a16="http://schemas.microsoft.com/office/drawing/2014/main" id="{2ED95165-BC5C-4C28-88E2-29003007D749}"/>
              </a:ext>
            </a:extLst>
          </p:cNvPr>
          <p:cNvSpPr/>
          <p:nvPr/>
        </p:nvSpPr>
        <p:spPr>
          <a:xfrm rot="5400000">
            <a:off x="629598" y="2680378"/>
            <a:ext cx="1303021" cy="1872622"/>
          </a:xfrm>
          <a:prstGeom prst="chevron">
            <a:avLst>
              <a:gd name="adj" fmla="val 20521"/>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600" b="1" dirty="0">
                <a:solidFill>
                  <a:srgbClr val="0070C0"/>
                </a:solidFill>
                <a:latin typeface="Meiryo UI" panose="020B0604030504040204" pitchFamily="50" charset="-128"/>
                <a:ea typeface="Meiryo UI" panose="020B0604030504040204" pitchFamily="50" charset="-128"/>
              </a:rPr>
              <a:t>候補の選定</a:t>
            </a:r>
          </a:p>
        </p:txBody>
      </p:sp>
      <p:sp>
        <p:nvSpPr>
          <p:cNvPr id="38" name="矢印: 山形 37">
            <a:extLst>
              <a:ext uri="{FF2B5EF4-FFF2-40B4-BE49-F238E27FC236}">
                <a16:creationId xmlns:a16="http://schemas.microsoft.com/office/drawing/2014/main" id="{EFFC18C4-8B2C-401C-88D9-0CEB6F42BF3A}"/>
              </a:ext>
            </a:extLst>
          </p:cNvPr>
          <p:cNvSpPr/>
          <p:nvPr/>
        </p:nvSpPr>
        <p:spPr>
          <a:xfrm rot="5400000">
            <a:off x="836886" y="3602765"/>
            <a:ext cx="877035" cy="1872622"/>
          </a:xfrm>
          <a:prstGeom prst="chevron">
            <a:avLst>
              <a:gd name="adj" fmla="val 29262"/>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600" b="1" dirty="0">
                <a:solidFill>
                  <a:srgbClr val="0070C0"/>
                </a:solidFill>
                <a:latin typeface="Meiryo UI" panose="020B0604030504040204" pitchFamily="50" charset="-128"/>
                <a:ea typeface="Meiryo UI" panose="020B0604030504040204" pitchFamily="50" charset="-128"/>
              </a:rPr>
              <a:t>一般投票</a:t>
            </a:r>
          </a:p>
        </p:txBody>
      </p:sp>
      <p:sp>
        <p:nvSpPr>
          <p:cNvPr id="39" name="矢印: 山形 38">
            <a:extLst>
              <a:ext uri="{FF2B5EF4-FFF2-40B4-BE49-F238E27FC236}">
                <a16:creationId xmlns:a16="http://schemas.microsoft.com/office/drawing/2014/main" id="{D337AC29-99A8-40C9-94EF-800DD01A788B}"/>
              </a:ext>
            </a:extLst>
          </p:cNvPr>
          <p:cNvSpPr/>
          <p:nvPr/>
        </p:nvSpPr>
        <p:spPr>
          <a:xfrm rot="5400000">
            <a:off x="784701" y="4362433"/>
            <a:ext cx="992815" cy="1872622"/>
          </a:xfrm>
          <a:prstGeom prst="chevron">
            <a:avLst>
              <a:gd name="adj" fmla="val 25932"/>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600" b="1" dirty="0">
                <a:solidFill>
                  <a:srgbClr val="0070C0"/>
                </a:solidFill>
                <a:latin typeface="Meiryo UI" panose="020B0604030504040204" pitchFamily="50" charset="-128"/>
                <a:ea typeface="Meiryo UI" panose="020B0604030504040204" pitchFamily="50" charset="-128"/>
              </a:rPr>
              <a:t>シンポジウム</a:t>
            </a:r>
            <a:endParaRPr kumimoji="1" lang="en-US" altLang="ja-JP" sz="1600" b="1" dirty="0">
              <a:solidFill>
                <a:srgbClr val="0070C0"/>
              </a:solidFill>
              <a:latin typeface="Meiryo UI" panose="020B0604030504040204" pitchFamily="50" charset="-128"/>
              <a:ea typeface="Meiryo UI" panose="020B0604030504040204" pitchFamily="50" charset="-128"/>
            </a:endParaRPr>
          </a:p>
          <a:p>
            <a:pPr algn="ctr"/>
            <a:r>
              <a:rPr kumimoji="1" lang="ja-JP" altLang="en-US" sz="1600" b="1" dirty="0">
                <a:solidFill>
                  <a:srgbClr val="0070C0"/>
                </a:solidFill>
                <a:latin typeface="Meiryo UI" panose="020B0604030504040204" pitchFamily="50" charset="-128"/>
                <a:ea typeface="Meiryo UI" panose="020B0604030504040204" pitchFamily="50" charset="-128"/>
              </a:rPr>
              <a:t>会場投票</a:t>
            </a:r>
          </a:p>
        </p:txBody>
      </p:sp>
      <p:sp>
        <p:nvSpPr>
          <p:cNvPr id="40" name="正方形/長方形 39">
            <a:extLst>
              <a:ext uri="{FF2B5EF4-FFF2-40B4-BE49-F238E27FC236}">
                <a16:creationId xmlns:a16="http://schemas.microsoft.com/office/drawing/2014/main" id="{3604C752-12D8-40A0-9F5A-82023769E2B9}"/>
              </a:ext>
            </a:extLst>
          </p:cNvPr>
          <p:cNvSpPr/>
          <p:nvPr/>
        </p:nvSpPr>
        <p:spPr>
          <a:xfrm>
            <a:off x="333203" y="5856783"/>
            <a:ext cx="1878512" cy="655320"/>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決定・活用</a:t>
            </a:r>
          </a:p>
        </p:txBody>
      </p:sp>
      <p:sp>
        <p:nvSpPr>
          <p:cNvPr id="42" name="正方形/長方形 41">
            <a:extLst>
              <a:ext uri="{FF2B5EF4-FFF2-40B4-BE49-F238E27FC236}">
                <a16:creationId xmlns:a16="http://schemas.microsoft.com/office/drawing/2014/main" id="{ACA4BE05-C453-458E-8ED2-B15EBF6BD2BE}"/>
              </a:ext>
            </a:extLst>
          </p:cNvPr>
          <p:cNvSpPr/>
          <p:nvPr/>
        </p:nvSpPr>
        <p:spPr>
          <a:xfrm>
            <a:off x="2525682" y="4866705"/>
            <a:ext cx="6505931" cy="790654"/>
          </a:xfrm>
          <a:prstGeom prst="rect">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a:extLst>
              <a:ext uri="{FF2B5EF4-FFF2-40B4-BE49-F238E27FC236}">
                <a16:creationId xmlns:a16="http://schemas.microsoft.com/office/drawing/2014/main" id="{BF9B0A9B-1272-4015-9BC0-E6C8F3CCB14B}"/>
              </a:ext>
            </a:extLst>
          </p:cNvPr>
          <p:cNvSpPr txBox="1"/>
          <p:nvPr/>
        </p:nvSpPr>
        <p:spPr>
          <a:xfrm>
            <a:off x="2531389" y="1794473"/>
            <a:ext cx="6500497" cy="120032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募集要項</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endParaRPr kumimoji="1" lang="en-US" altLang="ja-JP" sz="1200" dirty="0">
              <a:solidFill>
                <a:srgbClr val="0070C0"/>
              </a:solidFill>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・新大阪まちづくりの現状、まちのコンセプト案、対象エリア、求める内容・考え方、その他諸条件を記載</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・１人上限５点と設定</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申込方法</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WEB</a:t>
            </a:r>
            <a:r>
              <a:rPr kumimoji="1" lang="ja-JP" altLang="en-US" sz="1200" dirty="0">
                <a:latin typeface="Meiryo UI" panose="020B0604030504040204" pitchFamily="50" charset="-128"/>
                <a:ea typeface="Meiryo UI" panose="020B0604030504040204" pitchFamily="50" charset="-128"/>
              </a:rPr>
              <a:t>の応募フォーム　　・イベント会場（区民まつり等）</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申込内容</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・応募者の基礎情報（氏名等）　・キャッチフレーズ、キャッチフレーズのコンセプト</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主催</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新大阪周辺地域まちづくり検討部会</a:t>
            </a:r>
            <a:endParaRPr kumimoji="1" lang="en-US" altLang="ja-JP" sz="1200"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7D308F5F-2F8C-4EA8-8A3C-9AD37DEEF1AA}"/>
              </a:ext>
            </a:extLst>
          </p:cNvPr>
          <p:cNvSpPr txBox="1"/>
          <p:nvPr/>
        </p:nvSpPr>
        <p:spPr>
          <a:xfrm>
            <a:off x="2531389" y="4359639"/>
            <a:ext cx="4262705"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WEB</a:t>
            </a:r>
            <a:r>
              <a:rPr kumimoji="1" lang="ja-JP" altLang="en-US" sz="1200" dirty="0">
                <a:latin typeface="Meiryo UI" panose="020B0604030504040204" pitchFamily="50" charset="-128"/>
                <a:ea typeface="Meiryo UI" panose="020B0604030504040204" pitchFamily="50" charset="-128"/>
              </a:rPr>
              <a:t>の投票フォームにて投票　　●</a:t>
            </a:r>
            <a:r>
              <a:rPr kumimoji="1" lang="ja-JP" altLang="en-US" sz="1200" b="1" u="sng" dirty="0">
                <a:solidFill>
                  <a:srgbClr val="0070C0"/>
                </a:solidFill>
                <a:latin typeface="Meiryo UI" panose="020B0604030504040204" pitchFamily="50" charset="-128"/>
                <a:ea typeface="Meiryo UI" panose="020B0604030504040204" pitchFamily="50" charset="-128"/>
              </a:rPr>
              <a:t>システムにて１人１票と制限</a:t>
            </a:r>
          </a:p>
        </p:txBody>
      </p:sp>
      <p:sp>
        <p:nvSpPr>
          <p:cNvPr id="45" name="テキスト ボックス 44">
            <a:extLst>
              <a:ext uri="{FF2B5EF4-FFF2-40B4-BE49-F238E27FC236}">
                <a16:creationId xmlns:a16="http://schemas.microsoft.com/office/drawing/2014/main" id="{7E905EFA-A7E8-4A5B-A806-7F38E2B9A34B}"/>
              </a:ext>
            </a:extLst>
          </p:cNvPr>
          <p:cNvSpPr txBox="1"/>
          <p:nvPr/>
        </p:nvSpPr>
        <p:spPr>
          <a:xfrm>
            <a:off x="2531390" y="4940082"/>
            <a:ext cx="6500222" cy="784830"/>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●シンポジウム用の投票フォームにて投票</a:t>
            </a:r>
            <a:endParaRPr kumimoji="1" lang="en-US" altLang="ja-JP" sz="1200" dirty="0">
              <a:latin typeface="Meiryo UI" panose="020B0604030504040204" pitchFamily="50" charset="-128"/>
              <a:ea typeface="Meiryo UI" panose="020B0604030504040204" pitchFamily="50" charset="-128"/>
            </a:endParaRPr>
          </a:p>
          <a:p>
            <a:pPr marL="87313" indent="-87313"/>
            <a:r>
              <a:rPr kumimoji="1" lang="ja-JP" altLang="en-US" sz="1200" dirty="0">
                <a:latin typeface="Meiryo UI" panose="020B0604030504040204" pitchFamily="50" charset="-128"/>
                <a:ea typeface="Meiryo UI" panose="020B0604030504040204" pitchFamily="50" charset="-128"/>
              </a:rPr>
              <a:t>●</a:t>
            </a:r>
            <a:r>
              <a:rPr kumimoji="1" lang="ja-JP" altLang="en-US" sz="1200" b="1" u="sng" dirty="0">
                <a:solidFill>
                  <a:srgbClr val="0070C0"/>
                </a:solidFill>
                <a:latin typeface="Meiryo UI" panose="020B0604030504040204" pitchFamily="50" charset="-128"/>
                <a:ea typeface="Meiryo UI" panose="020B0604030504040204" pitchFamily="50" charset="-128"/>
              </a:rPr>
              <a:t>一般投票と会場投票結果より、キャッチフレーズを決定</a:t>
            </a:r>
            <a:endParaRPr kumimoji="1" lang="en-US" altLang="ja-JP" sz="1200" b="1" u="sng" dirty="0">
              <a:solidFill>
                <a:srgbClr val="0070C0"/>
              </a:solidFill>
              <a:latin typeface="Meiryo UI" panose="020B0604030504040204" pitchFamily="50" charset="-128"/>
              <a:ea typeface="Meiryo UI" panose="020B0604030504040204" pitchFamily="50" charset="-128"/>
            </a:endParaRPr>
          </a:p>
          <a:p>
            <a:pPr marL="87313" indent="-87313"/>
            <a:r>
              <a:rPr kumimoji="1" lang="ja-JP" altLang="en-US" sz="1200" b="1"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決定したキャッチフレーズを</a:t>
            </a:r>
            <a:r>
              <a:rPr kumimoji="1" lang="ja-JP" altLang="en-US" sz="1200" b="1" u="sng" dirty="0">
                <a:solidFill>
                  <a:srgbClr val="0070C0"/>
                </a:solidFill>
                <a:latin typeface="Meiryo UI" panose="020B0604030504040204" pitchFamily="50" charset="-128"/>
                <a:ea typeface="Meiryo UI" panose="020B0604030504040204" pitchFamily="50" charset="-128"/>
              </a:rPr>
              <a:t>最優秀賞</a:t>
            </a:r>
            <a:r>
              <a:rPr kumimoji="1" lang="ja-JP" altLang="en-US" sz="1200" dirty="0">
                <a:latin typeface="Meiryo UI" panose="020B0604030504040204" pitchFamily="50" charset="-128"/>
                <a:ea typeface="Meiryo UI" panose="020B0604030504040204" pitchFamily="50" charset="-128"/>
              </a:rPr>
              <a:t>、その他の候補を</a:t>
            </a:r>
            <a:r>
              <a:rPr kumimoji="1" lang="ja-JP" altLang="en-US" sz="1200" b="1" u="sng" dirty="0">
                <a:solidFill>
                  <a:srgbClr val="0070C0"/>
                </a:solidFill>
                <a:latin typeface="Meiryo UI" panose="020B0604030504040204" pitchFamily="50" charset="-128"/>
                <a:ea typeface="Meiryo UI" panose="020B0604030504040204" pitchFamily="50" charset="-128"/>
              </a:rPr>
              <a:t>優秀賞</a:t>
            </a:r>
            <a:r>
              <a:rPr kumimoji="1" lang="ja-JP" altLang="en-US" sz="1200" dirty="0">
                <a:latin typeface="Meiryo UI" panose="020B0604030504040204" pitchFamily="50" charset="-128"/>
                <a:ea typeface="Meiryo UI" panose="020B0604030504040204" pitchFamily="50" charset="-128"/>
              </a:rPr>
              <a:t>として表彰</a:t>
            </a:r>
            <a:endParaRPr kumimoji="1" lang="en-US" altLang="ja-JP" sz="1200" dirty="0">
              <a:latin typeface="Meiryo UI" panose="020B0604030504040204" pitchFamily="50" charset="-128"/>
              <a:ea typeface="Meiryo UI" panose="020B0604030504040204" pitchFamily="50" charset="-128"/>
            </a:endParaRPr>
          </a:p>
          <a:p>
            <a:pPr marL="87313" indent="-87313"/>
            <a:endParaRPr kumimoji="1" lang="ja-JP" altLang="en-US" sz="900"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FAACB932-454D-4F1B-83BC-C955F4F6A234}"/>
              </a:ext>
            </a:extLst>
          </p:cNvPr>
          <p:cNvSpPr txBox="1"/>
          <p:nvPr/>
        </p:nvSpPr>
        <p:spPr>
          <a:xfrm>
            <a:off x="2529512" y="3249511"/>
            <a:ext cx="6185118" cy="607602"/>
          </a:xfrm>
          <a:prstGeom prst="rect">
            <a:avLst/>
          </a:prstGeom>
          <a:noFill/>
        </p:spPr>
        <p:txBody>
          <a:bodyPr wrap="square" rtlCol="0">
            <a:spAutoFit/>
          </a:bodyPr>
          <a:lstStyle/>
          <a:p>
            <a:pPr marL="87313" indent="-87313">
              <a:lnSpc>
                <a:spcPct val="150000"/>
              </a:lnSpc>
            </a:pPr>
            <a:r>
              <a:rPr kumimoji="1" lang="ja-JP" altLang="en-US" sz="1200" dirty="0">
                <a:solidFill>
                  <a:srgbClr val="0070C0"/>
                </a:solidFill>
                <a:latin typeface="Meiryo UI" panose="020B0604030504040204" pitchFamily="50" charset="-128"/>
                <a:ea typeface="Meiryo UI" panose="020B0604030504040204" pitchFamily="50" charset="-128"/>
              </a:rPr>
              <a:t>●</a:t>
            </a:r>
            <a:r>
              <a:rPr kumimoji="1" lang="ja-JP" altLang="en-US" sz="1200" b="1" u="sng" dirty="0">
                <a:solidFill>
                  <a:srgbClr val="0070C0"/>
                </a:solidFill>
                <a:latin typeface="Meiryo UI" panose="020B0604030504040204" pitchFamily="50" charset="-128"/>
                <a:ea typeface="Meiryo UI" panose="020B0604030504040204" pitchFamily="50" charset="-128"/>
              </a:rPr>
              <a:t>新大阪駅周辺地域プロモーション検討会</a:t>
            </a:r>
            <a:r>
              <a:rPr kumimoji="1" lang="ja-JP" altLang="en-US" sz="1200" b="1" dirty="0">
                <a:solidFill>
                  <a:srgbClr val="0070C0"/>
                </a:solidFill>
                <a:latin typeface="Meiryo UI" panose="020B0604030504040204" pitchFamily="50" charset="-128"/>
                <a:ea typeface="Meiryo UI" panose="020B0604030504040204" pitchFamily="50" charset="-128"/>
              </a:rPr>
              <a:t>及び</a:t>
            </a:r>
            <a:r>
              <a:rPr kumimoji="1" lang="ja-JP" altLang="en-US" sz="1200" b="1" u="sng" dirty="0">
                <a:solidFill>
                  <a:srgbClr val="0070C0"/>
                </a:solidFill>
                <a:latin typeface="Meiryo UI" panose="020B0604030504040204" pitchFamily="50" charset="-128"/>
                <a:ea typeface="Meiryo UI" panose="020B0604030504040204" pitchFamily="50" charset="-128"/>
              </a:rPr>
              <a:t>新大阪駅エリアの民間開発の誘導方策検討会の意見を踏まえ、</a:t>
            </a:r>
            <a:r>
              <a:rPr kumimoji="1" lang="en-US" altLang="ja-JP" sz="1200" b="1" u="sng" dirty="0">
                <a:solidFill>
                  <a:srgbClr val="0070C0"/>
                </a:solidFill>
                <a:latin typeface="Meiryo UI" panose="020B0604030504040204" pitchFamily="50" charset="-128"/>
                <a:ea typeface="Meiryo UI" panose="020B0604030504040204" pitchFamily="50" charset="-128"/>
              </a:rPr>
              <a:t>3</a:t>
            </a:r>
            <a:r>
              <a:rPr kumimoji="1" lang="ja-JP" altLang="en-US" sz="1200" b="1" u="sng" dirty="0">
                <a:solidFill>
                  <a:srgbClr val="0070C0"/>
                </a:solidFill>
                <a:latin typeface="Meiryo UI" panose="020B0604030504040204" pitchFamily="50" charset="-128"/>
                <a:ea typeface="Meiryo UI" panose="020B0604030504040204" pitchFamily="50" charset="-128"/>
              </a:rPr>
              <a:t>点程度の候補を選定</a:t>
            </a:r>
            <a:endParaRPr kumimoji="1" lang="en-US" altLang="ja-JP" sz="1200" b="1" u="sng" dirty="0">
              <a:solidFill>
                <a:srgbClr val="0070C0"/>
              </a:solidFill>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AF15EFAE-B130-4ED0-9275-0E9EF22F1581}"/>
              </a:ext>
            </a:extLst>
          </p:cNvPr>
          <p:cNvSpPr txBox="1"/>
          <p:nvPr/>
        </p:nvSpPr>
        <p:spPr>
          <a:xfrm>
            <a:off x="2529512" y="5877168"/>
            <a:ext cx="5890919" cy="646331"/>
          </a:xfrm>
          <a:prstGeom prst="rect">
            <a:avLst/>
          </a:prstGeom>
          <a:noFill/>
        </p:spPr>
        <p:txBody>
          <a:bodyPr wrap="square" rtlCol="0">
            <a:spAutoFit/>
          </a:bodyPr>
          <a:lstStyle/>
          <a:p>
            <a:pPr marL="182563" indent="-182563"/>
            <a:r>
              <a:rPr kumimoji="1" lang="ja-JP" altLang="en-US" sz="1200" dirty="0">
                <a:latin typeface="Meiryo UI" panose="020B0604030504040204" pitchFamily="50" charset="-128"/>
                <a:ea typeface="Meiryo UI" panose="020B0604030504040204" pitchFamily="50" charset="-128"/>
              </a:rPr>
              <a:t>●</a:t>
            </a:r>
            <a:r>
              <a:rPr kumimoji="1" lang="ja-JP" altLang="en-US" sz="1200" b="1" u="sng" dirty="0">
                <a:solidFill>
                  <a:srgbClr val="0070C0"/>
                </a:solidFill>
                <a:latin typeface="Meiryo UI" panose="020B0604030504040204" pitchFamily="50" charset="-128"/>
                <a:ea typeface="Meiryo UI" panose="020B0604030504040204" pitchFamily="50" charset="-128"/>
              </a:rPr>
              <a:t>シンポジウムにて決定したキャッチフレーズを部会に報告</a:t>
            </a:r>
            <a:endParaRPr kumimoji="1" lang="en-US" altLang="ja-JP" sz="1200" b="1" u="sng" dirty="0">
              <a:solidFill>
                <a:srgbClr val="0070C0"/>
              </a:solidFill>
              <a:latin typeface="Meiryo UI" panose="020B0604030504040204" pitchFamily="50" charset="-128"/>
              <a:ea typeface="Meiryo UI" panose="020B0604030504040204" pitchFamily="50" charset="-128"/>
            </a:endParaRPr>
          </a:p>
          <a:p>
            <a:pPr marL="182563" indent="-182563"/>
            <a:r>
              <a:rPr kumimoji="1" lang="ja-JP" altLang="en-US" sz="1200" dirty="0">
                <a:latin typeface="Meiryo UI" panose="020B0604030504040204" pitchFamily="50" charset="-128"/>
                <a:ea typeface="Meiryo UI" panose="020B0604030504040204" pitchFamily="50" charset="-128"/>
              </a:rPr>
              <a:t>●シンポジウムや関係者のイベントなどの機会に積極的に発信していくとともに、チラシ、パネル、鉄道事業者等が保有するデジタルサイネージなどの広報媒体を活用して広く周知</a:t>
            </a:r>
            <a:endParaRPr kumimoji="1" lang="en-US" altLang="ja-JP" sz="1200" dirty="0">
              <a:latin typeface="Meiryo UI" panose="020B0604030504040204" pitchFamily="50" charset="-128"/>
              <a:ea typeface="Meiryo UI" panose="020B0604030504040204" pitchFamily="50" charset="-128"/>
            </a:endParaRPr>
          </a:p>
        </p:txBody>
      </p:sp>
      <p:cxnSp>
        <p:nvCxnSpPr>
          <p:cNvPr id="49" name="直線コネクタ 48">
            <a:extLst>
              <a:ext uri="{FF2B5EF4-FFF2-40B4-BE49-F238E27FC236}">
                <a16:creationId xmlns:a16="http://schemas.microsoft.com/office/drawing/2014/main" id="{66315231-885B-41F8-BA0D-65809D6296BD}"/>
              </a:ext>
            </a:extLst>
          </p:cNvPr>
          <p:cNvCxnSpPr>
            <a:cxnSpLocks/>
          </p:cNvCxnSpPr>
          <p:nvPr/>
        </p:nvCxnSpPr>
        <p:spPr>
          <a:xfrm flipV="1">
            <a:off x="2223125" y="2256585"/>
            <a:ext cx="308264"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244E8FCB-B74B-4CC5-BDC3-A03ADB6A975A}"/>
              </a:ext>
            </a:extLst>
          </p:cNvPr>
          <p:cNvCxnSpPr/>
          <p:nvPr/>
        </p:nvCxnSpPr>
        <p:spPr>
          <a:xfrm>
            <a:off x="2211715" y="3600580"/>
            <a:ext cx="302557"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E4EB563C-344E-40B4-9550-236550956C40}"/>
              </a:ext>
            </a:extLst>
          </p:cNvPr>
          <p:cNvCxnSpPr/>
          <p:nvPr/>
        </p:nvCxnSpPr>
        <p:spPr>
          <a:xfrm>
            <a:off x="2223125" y="4507360"/>
            <a:ext cx="302557"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8D0F5DA7-B778-4490-B28B-98A7AD4C7EE7}"/>
              </a:ext>
            </a:extLst>
          </p:cNvPr>
          <p:cNvCxnSpPr/>
          <p:nvPr/>
        </p:nvCxnSpPr>
        <p:spPr>
          <a:xfrm>
            <a:off x="2223125" y="5216020"/>
            <a:ext cx="302557"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D1509273-FE1D-4035-8260-DB11C58F6CBE}"/>
              </a:ext>
            </a:extLst>
          </p:cNvPr>
          <p:cNvCxnSpPr/>
          <p:nvPr/>
        </p:nvCxnSpPr>
        <p:spPr>
          <a:xfrm>
            <a:off x="2219335" y="6195354"/>
            <a:ext cx="302557"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E381B12C-338B-4B30-BD35-F6DBA2DA00EF}"/>
              </a:ext>
            </a:extLst>
          </p:cNvPr>
          <p:cNvSpPr txBox="1"/>
          <p:nvPr/>
        </p:nvSpPr>
        <p:spPr>
          <a:xfrm>
            <a:off x="542047" y="2462139"/>
            <a:ext cx="1476686" cy="253916"/>
          </a:xfrm>
          <a:prstGeom prst="rect">
            <a:avLst/>
          </a:prstGeom>
          <a:noFill/>
        </p:spPr>
        <p:txBody>
          <a:bodyPr wrap="none" rtlCol="0">
            <a:spAutoFit/>
          </a:bodyPr>
          <a:lstStyle/>
          <a:p>
            <a:pPr algn="ctr"/>
            <a:r>
              <a:rPr kumimoji="1" lang="en-US" altLang="ja-JP" sz="1050" dirty="0">
                <a:latin typeface="Meiryo UI" panose="020B0604030504040204" pitchFamily="50" charset="-128"/>
                <a:ea typeface="Meiryo UI" panose="020B0604030504040204" pitchFamily="50" charset="-128"/>
              </a:rPr>
              <a:t>(9</a:t>
            </a:r>
            <a:r>
              <a:rPr kumimoji="1" lang="ja-JP" altLang="en-US" sz="1050" dirty="0">
                <a:latin typeface="Meiryo UI" panose="020B0604030504040204" pitchFamily="50" charset="-128"/>
                <a:ea typeface="Meiryo UI" panose="020B0604030504040204" pitchFamily="50" charset="-128"/>
              </a:rPr>
              <a:t>月</a:t>
            </a:r>
            <a:r>
              <a:rPr kumimoji="1" lang="en-US" altLang="ja-JP" sz="1050" dirty="0">
                <a:latin typeface="Meiryo UI" panose="020B0604030504040204" pitchFamily="50" charset="-128"/>
                <a:ea typeface="Meiryo UI" panose="020B0604030504040204" pitchFamily="50" charset="-128"/>
              </a:rPr>
              <a:t>9</a:t>
            </a:r>
            <a:r>
              <a:rPr kumimoji="1" lang="ja-JP" altLang="en-US" sz="1050" dirty="0">
                <a:latin typeface="Meiryo UI" panose="020B0604030504040204" pitchFamily="50" charset="-128"/>
                <a:ea typeface="Meiryo UI" panose="020B0604030504040204" pitchFamily="50" charset="-128"/>
              </a:rPr>
              <a:t>日～</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月</a:t>
            </a:r>
            <a:r>
              <a:rPr kumimoji="1" lang="en-US" altLang="ja-JP" sz="1050" dirty="0">
                <a:latin typeface="Meiryo UI" panose="020B0604030504040204" pitchFamily="50" charset="-128"/>
                <a:ea typeface="Meiryo UI" panose="020B0604030504040204" pitchFamily="50" charset="-128"/>
              </a:rPr>
              <a:t>15</a:t>
            </a:r>
            <a:r>
              <a:rPr kumimoji="1" lang="ja-JP" altLang="en-US" sz="1050" dirty="0">
                <a:latin typeface="Meiryo UI" panose="020B0604030504040204" pitchFamily="50" charset="-128"/>
                <a:ea typeface="Meiryo UI" panose="020B0604030504040204" pitchFamily="50" charset="-128"/>
              </a:rPr>
              <a:t>日</a:t>
            </a: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9BD619BB-F751-41F3-A5EB-8A173EA4407F}"/>
              </a:ext>
            </a:extLst>
          </p:cNvPr>
          <p:cNvSpPr txBox="1"/>
          <p:nvPr/>
        </p:nvSpPr>
        <p:spPr>
          <a:xfrm>
            <a:off x="490752" y="3712900"/>
            <a:ext cx="1579278" cy="253916"/>
          </a:xfrm>
          <a:prstGeom prst="rect">
            <a:avLst/>
          </a:prstGeom>
          <a:noFill/>
        </p:spPr>
        <p:txBody>
          <a:bodyPr wrap="none" rtlCol="0">
            <a:spAutoFit/>
          </a:bodyPr>
          <a:lstStyle/>
          <a:p>
            <a:pPr algn="ct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月中旬～</a:t>
            </a:r>
            <a:r>
              <a:rPr kumimoji="1" lang="en-US" altLang="ja-JP" sz="1050" dirty="0">
                <a:latin typeface="Meiryo UI" panose="020B0604030504040204" pitchFamily="50" charset="-128"/>
                <a:ea typeface="Meiryo UI" panose="020B0604030504040204" pitchFamily="50" charset="-128"/>
              </a:rPr>
              <a:t>11</a:t>
            </a:r>
            <a:r>
              <a:rPr kumimoji="1" lang="ja-JP" altLang="en-US" sz="1050" dirty="0">
                <a:latin typeface="Meiryo UI" panose="020B0604030504040204" pitchFamily="50" charset="-128"/>
                <a:ea typeface="Meiryo UI" panose="020B0604030504040204" pitchFamily="50" charset="-128"/>
              </a:rPr>
              <a:t>月下旬</a:t>
            </a: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DA145EB2-A8A3-415B-B78A-C62F5358CD50}"/>
              </a:ext>
            </a:extLst>
          </p:cNvPr>
          <p:cNvSpPr txBox="1"/>
          <p:nvPr/>
        </p:nvSpPr>
        <p:spPr>
          <a:xfrm>
            <a:off x="532431" y="4619676"/>
            <a:ext cx="1495922" cy="253916"/>
          </a:xfrm>
          <a:prstGeom prst="rect">
            <a:avLst/>
          </a:prstGeom>
          <a:noFill/>
        </p:spPr>
        <p:txBody>
          <a:bodyPr wrap="none" rtlCol="0">
            <a:spAutoFit/>
          </a:bodyPr>
          <a:lstStyle/>
          <a:p>
            <a:pPr algn="ctr"/>
            <a:r>
              <a:rPr kumimoji="1" lang="en-US" altLang="ja-JP" sz="1050" dirty="0">
                <a:latin typeface="Meiryo UI" panose="020B0604030504040204" pitchFamily="50" charset="-128"/>
                <a:ea typeface="Meiryo UI" panose="020B0604030504040204" pitchFamily="50" charset="-128"/>
              </a:rPr>
              <a:t>(12</a:t>
            </a:r>
            <a:r>
              <a:rPr kumimoji="1" lang="ja-JP" altLang="en-US" sz="1050" dirty="0">
                <a:latin typeface="Meiryo UI" panose="020B0604030504040204" pitchFamily="50" charset="-128"/>
                <a:ea typeface="Meiryo UI" panose="020B0604030504040204" pitchFamily="50" charset="-128"/>
              </a:rPr>
              <a:t>月上旬～</a:t>
            </a:r>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月上旬</a:t>
            </a: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58" name="テキスト ボックス 57">
            <a:extLst>
              <a:ext uri="{FF2B5EF4-FFF2-40B4-BE49-F238E27FC236}">
                <a16:creationId xmlns:a16="http://schemas.microsoft.com/office/drawing/2014/main" id="{3E300F55-F1DB-44C5-9F9D-8969C5875A91}"/>
              </a:ext>
            </a:extLst>
          </p:cNvPr>
          <p:cNvSpPr txBox="1"/>
          <p:nvPr/>
        </p:nvSpPr>
        <p:spPr>
          <a:xfrm>
            <a:off x="859443" y="5499467"/>
            <a:ext cx="841897" cy="253916"/>
          </a:xfrm>
          <a:prstGeom prst="rect">
            <a:avLst/>
          </a:prstGeom>
          <a:noFill/>
        </p:spPr>
        <p:txBody>
          <a:bodyPr wrap="none" rtlCol="0">
            <a:spAutoFit/>
          </a:bodyPr>
          <a:lstStyle/>
          <a:p>
            <a:pPr algn="ct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１月下旬</a:t>
            </a: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3884C91F-1C76-42A3-9E7D-772FCAE7EF18}"/>
              </a:ext>
            </a:extLst>
          </p:cNvPr>
          <p:cNvSpPr txBox="1"/>
          <p:nvPr/>
        </p:nvSpPr>
        <p:spPr>
          <a:xfrm>
            <a:off x="125972" y="439940"/>
            <a:ext cx="533671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（２）新大阪駅エリアまちづくりのキャッチフレーズの選定方法</a:t>
            </a:r>
          </a:p>
        </p:txBody>
      </p:sp>
      <p:sp>
        <p:nvSpPr>
          <p:cNvPr id="35" name="正方形/長方形 34">
            <a:extLst>
              <a:ext uri="{FF2B5EF4-FFF2-40B4-BE49-F238E27FC236}">
                <a16:creationId xmlns:a16="http://schemas.microsoft.com/office/drawing/2014/main" id="{099DB04B-407C-46F0-BD7A-80497830069B}"/>
              </a:ext>
            </a:extLst>
          </p:cNvPr>
          <p:cNvSpPr/>
          <p:nvPr/>
        </p:nvSpPr>
        <p:spPr>
          <a:xfrm>
            <a:off x="66959" y="469357"/>
            <a:ext cx="118025" cy="31606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a:extLst>
              <a:ext uri="{FF2B5EF4-FFF2-40B4-BE49-F238E27FC236}">
                <a16:creationId xmlns:a16="http://schemas.microsoft.com/office/drawing/2014/main" id="{34C757E3-D229-4F9A-AC2B-4293EF1D5685}"/>
              </a:ext>
            </a:extLst>
          </p:cNvPr>
          <p:cNvGrpSpPr/>
          <p:nvPr/>
        </p:nvGrpSpPr>
        <p:grpSpPr>
          <a:xfrm>
            <a:off x="244449" y="877188"/>
            <a:ext cx="3344572" cy="325980"/>
            <a:chOff x="242256" y="1023852"/>
            <a:chExt cx="1319312" cy="325980"/>
          </a:xfrm>
        </p:grpSpPr>
        <p:sp>
          <p:nvSpPr>
            <p:cNvPr id="48" name="四角形: 角を丸くする 47">
              <a:extLst>
                <a:ext uri="{FF2B5EF4-FFF2-40B4-BE49-F238E27FC236}">
                  <a16:creationId xmlns:a16="http://schemas.microsoft.com/office/drawing/2014/main" id="{A42E58A4-EF36-420A-82BD-A4D5E210F37E}"/>
                </a:ext>
              </a:extLst>
            </p:cNvPr>
            <p:cNvSpPr/>
            <p:nvPr/>
          </p:nvSpPr>
          <p:spPr>
            <a:xfrm>
              <a:off x="253996" y="1023852"/>
              <a:ext cx="1307572" cy="3259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　　　　キャッチフレーズの選定フロー</a:t>
              </a:r>
            </a:p>
          </p:txBody>
        </p:sp>
        <p:sp>
          <p:nvSpPr>
            <p:cNvPr id="54" name="四角形: 角を丸くする 53">
              <a:extLst>
                <a:ext uri="{FF2B5EF4-FFF2-40B4-BE49-F238E27FC236}">
                  <a16:creationId xmlns:a16="http://schemas.microsoft.com/office/drawing/2014/main" id="{78C7D165-2CCB-41B0-820C-D57B47408798}"/>
                </a:ext>
              </a:extLst>
            </p:cNvPr>
            <p:cNvSpPr/>
            <p:nvPr/>
          </p:nvSpPr>
          <p:spPr>
            <a:xfrm>
              <a:off x="242256" y="1023852"/>
              <a:ext cx="236269" cy="32598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①</a:t>
              </a:r>
            </a:p>
          </p:txBody>
        </p:sp>
      </p:grpSp>
      <p:sp>
        <p:nvSpPr>
          <p:cNvPr id="59" name="正方形/長方形 58">
            <a:extLst>
              <a:ext uri="{FF2B5EF4-FFF2-40B4-BE49-F238E27FC236}">
                <a16:creationId xmlns:a16="http://schemas.microsoft.com/office/drawing/2014/main" id="{B86A051A-AB07-4DAE-A3C1-40D715224732}"/>
              </a:ext>
            </a:extLst>
          </p:cNvPr>
          <p:cNvSpPr/>
          <p:nvPr/>
        </p:nvSpPr>
        <p:spPr>
          <a:xfrm>
            <a:off x="0" y="0"/>
            <a:ext cx="9144000" cy="381000"/>
          </a:xfrm>
          <a:prstGeom prst="rect">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新大阪駅周辺地域のプロモーションの取組</a:t>
            </a:r>
          </a:p>
        </p:txBody>
      </p:sp>
      <p:sp>
        <p:nvSpPr>
          <p:cNvPr id="60" name="テキスト ボックス 59">
            <a:extLst>
              <a:ext uri="{FF2B5EF4-FFF2-40B4-BE49-F238E27FC236}">
                <a16:creationId xmlns:a16="http://schemas.microsoft.com/office/drawing/2014/main" id="{2CB91D98-F831-4589-BF6F-606B4E20CD68}"/>
              </a:ext>
            </a:extLst>
          </p:cNvPr>
          <p:cNvSpPr txBox="1"/>
          <p:nvPr/>
        </p:nvSpPr>
        <p:spPr>
          <a:xfrm>
            <a:off x="3772527" y="902362"/>
            <a:ext cx="5410160" cy="707886"/>
          </a:xfrm>
          <a:prstGeom prst="rect">
            <a:avLst/>
          </a:prstGeom>
          <a:noFill/>
          <a:ln>
            <a:noFill/>
          </a:ln>
        </p:spPr>
        <p:txBody>
          <a:bodyPr wrap="square" rtlCol="0">
            <a:spAutoFit/>
          </a:bodyPr>
          <a:lstStyle/>
          <a:p>
            <a:pPr>
              <a:lnSpc>
                <a:spcPts val="1200"/>
              </a:lnSpc>
              <a:spcBef>
                <a:spcPts val="600"/>
              </a:spcBef>
            </a:pPr>
            <a:r>
              <a:rPr kumimoji="1" lang="ja-JP" altLang="en-US" sz="1300" b="1" u="sng" dirty="0">
                <a:latin typeface="Meiryo UI" panose="020B0604030504040204" pitchFamily="50" charset="-128"/>
                <a:ea typeface="Meiryo UI" panose="020B0604030504040204" pitchFamily="50" charset="-128"/>
              </a:rPr>
              <a:t>キャッチフレーズ案を募集</a:t>
            </a:r>
            <a:r>
              <a:rPr kumimoji="1" lang="ja-JP" altLang="en-US" sz="1300" dirty="0">
                <a:latin typeface="Meiryo UI" panose="020B0604030504040204" pitchFamily="50" charset="-128"/>
                <a:ea typeface="Meiryo UI" panose="020B0604030504040204" pitchFamily="50" charset="-128"/>
              </a:rPr>
              <a:t>し、</a:t>
            </a:r>
            <a:r>
              <a:rPr kumimoji="1" lang="ja-JP" altLang="en-US" sz="1300" b="1" u="sng" dirty="0">
                <a:latin typeface="Meiryo UI" panose="020B0604030504040204" pitchFamily="50" charset="-128"/>
                <a:ea typeface="Meiryo UI" panose="020B0604030504040204" pitchFamily="50" charset="-128"/>
              </a:rPr>
              <a:t>候補（３点程度）を選定</a:t>
            </a:r>
            <a:r>
              <a:rPr kumimoji="1" lang="ja-JP" altLang="en-US" sz="1300" dirty="0">
                <a:latin typeface="Meiryo UI" panose="020B0604030504040204" pitchFamily="50" charset="-128"/>
                <a:ea typeface="Meiryo UI" panose="020B0604030504040204" pitchFamily="50" charset="-128"/>
              </a:rPr>
              <a:t>のうえ、</a:t>
            </a:r>
            <a:endParaRPr kumimoji="1" lang="en-US" altLang="ja-JP" sz="1300" dirty="0">
              <a:latin typeface="Meiryo UI" panose="020B0604030504040204" pitchFamily="50" charset="-128"/>
              <a:ea typeface="Meiryo UI" panose="020B0604030504040204" pitchFamily="50" charset="-128"/>
            </a:endParaRPr>
          </a:p>
          <a:p>
            <a:pPr>
              <a:lnSpc>
                <a:spcPts val="1200"/>
              </a:lnSpc>
              <a:spcBef>
                <a:spcPts val="600"/>
              </a:spcBef>
            </a:pPr>
            <a:r>
              <a:rPr kumimoji="1" lang="ja-JP" altLang="en-US" sz="1300" b="1" u="sng" dirty="0">
                <a:latin typeface="Meiryo UI" panose="020B0604030504040204" pitchFamily="50" charset="-128"/>
                <a:ea typeface="Meiryo UI" panose="020B0604030504040204" pitchFamily="50" charset="-128"/>
              </a:rPr>
              <a:t>一般投票</a:t>
            </a:r>
            <a:r>
              <a:rPr kumimoji="1" lang="ja-JP" altLang="en-US" sz="1300" dirty="0">
                <a:latin typeface="Meiryo UI" panose="020B0604030504040204" pitchFamily="50" charset="-128"/>
                <a:ea typeface="Meiryo UI" panose="020B0604030504040204" pitchFamily="50" charset="-128"/>
              </a:rPr>
              <a:t>および</a:t>
            </a:r>
            <a:r>
              <a:rPr kumimoji="1" lang="ja-JP" altLang="en-US" sz="1300" b="1" u="sng" dirty="0">
                <a:latin typeface="Meiryo UI" panose="020B0604030504040204" pitchFamily="50" charset="-128"/>
                <a:ea typeface="Meiryo UI" panose="020B0604030504040204" pitchFamily="50" charset="-128"/>
              </a:rPr>
              <a:t>「新大阪駅周辺地域まちづくりシンポジウム」にて会場投票</a:t>
            </a:r>
            <a:r>
              <a:rPr kumimoji="1" lang="ja-JP" altLang="en-US" sz="1300" dirty="0">
                <a:latin typeface="Meiryo UI" panose="020B0604030504040204" pitchFamily="50" charset="-128"/>
                <a:ea typeface="Meiryo UI" panose="020B0604030504040204" pitchFamily="50" charset="-128"/>
              </a:rPr>
              <a:t>を</a:t>
            </a:r>
            <a:endParaRPr kumimoji="1" lang="en-US" altLang="ja-JP" sz="1300" dirty="0">
              <a:latin typeface="Meiryo UI" panose="020B0604030504040204" pitchFamily="50" charset="-128"/>
              <a:ea typeface="Meiryo UI" panose="020B0604030504040204" pitchFamily="50" charset="-128"/>
            </a:endParaRPr>
          </a:p>
          <a:p>
            <a:pPr>
              <a:lnSpc>
                <a:spcPts val="1200"/>
              </a:lnSpc>
              <a:spcBef>
                <a:spcPts val="600"/>
              </a:spcBef>
            </a:pPr>
            <a:r>
              <a:rPr kumimoji="1" lang="ja-JP" altLang="en-US" sz="1300" dirty="0">
                <a:latin typeface="Meiryo UI" panose="020B0604030504040204" pitchFamily="50" charset="-128"/>
                <a:ea typeface="Meiryo UI" panose="020B0604030504040204" pitchFamily="50" charset="-128"/>
              </a:rPr>
              <a:t>実施し、</a:t>
            </a:r>
            <a:r>
              <a:rPr kumimoji="1" lang="ja-JP" altLang="en-US" sz="1300" b="1" u="sng" dirty="0">
                <a:latin typeface="Meiryo UI" panose="020B0604030504040204" pitchFamily="50" charset="-128"/>
                <a:ea typeface="Meiryo UI" panose="020B0604030504040204" pitchFamily="50" charset="-128"/>
              </a:rPr>
              <a:t>キャッチフレーズを決定</a:t>
            </a:r>
          </a:p>
        </p:txBody>
      </p:sp>
    </p:spTree>
    <p:extLst>
      <p:ext uri="{BB962C8B-B14F-4D97-AF65-F5344CB8AC3E}">
        <p14:creationId xmlns:p14="http://schemas.microsoft.com/office/powerpoint/2010/main" val="3146132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13">
            <a:extLst>
              <a:ext uri="{FF2B5EF4-FFF2-40B4-BE49-F238E27FC236}">
                <a16:creationId xmlns:a16="http://schemas.microsoft.com/office/drawing/2014/main" id="{1AEAA4DC-E004-43ED-9D76-CD141B709473}"/>
              </a:ext>
            </a:extLst>
          </p:cNvPr>
          <p:cNvSpPr>
            <a:spLocks noGrp="1"/>
          </p:cNvSpPr>
          <p:nvPr>
            <p:ph type="sldNum" sz="quarter" idx="12"/>
          </p:nvPr>
        </p:nvSpPr>
        <p:spPr>
          <a:xfrm>
            <a:off x="7086600" y="6585142"/>
            <a:ext cx="2057400" cy="365125"/>
          </a:xfrm>
        </p:spPr>
        <p:txBody>
          <a:bodyPr/>
          <a:lstStyle/>
          <a:p>
            <a:fld id="{4FDC1A15-BC8E-458C-9756-EDB9825B205C}" type="slidenum">
              <a:rPr kumimoji="1" lang="ja-JP" altLang="en-US" smtClean="0">
                <a:latin typeface="Meiryo UI" panose="020B0604030504040204" pitchFamily="50" charset="-128"/>
                <a:ea typeface="Meiryo UI" panose="020B0604030504040204" pitchFamily="50" charset="-128"/>
              </a:rPr>
              <a:t>6</a:t>
            </a:fld>
            <a:endParaRPr kumimoji="1" lang="ja-JP" altLang="en-US">
              <a:latin typeface="Meiryo UI" panose="020B0604030504040204" pitchFamily="50" charset="-128"/>
              <a:ea typeface="Meiryo UI" panose="020B0604030504040204" pitchFamily="50" charset="-128"/>
            </a:endParaRPr>
          </a:p>
        </p:txBody>
      </p:sp>
      <p:grpSp>
        <p:nvGrpSpPr>
          <p:cNvPr id="19" name="グループ化 18">
            <a:extLst>
              <a:ext uri="{FF2B5EF4-FFF2-40B4-BE49-F238E27FC236}">
                <a16:creationId xmlns:a16="http://schemas.microsoft.com/office/drawing/2014/main" id="{6F61266B-9B13-406F-AC5F-BF74F9EA120E}"/>
              </a:ext>
            </a:extLst>
          </p:cNvPr>
          <p:cNvGrpSpPr/>
          <p:nvPr/>
        </p:nvGrpSpPr>
        <p:grpSpPr>
          <a:xfrm>
            <a:off x="244448" y="829482"/>
            <a:ext cx="4751835" cy="325980"/>
            <a:chOff x="242256" y="1023852"/>
            <a:chExt cx="1597453" cy="325980"/>
          </a:xfrm>
        </p:grpSpPr>
        <p:sp>
          <p:nvSpPr>
            <p:cNvPr id="20" name="四角形: 角を丸くする 19">
              <a:extLst>
                <a:ext uri="{FF2B5EF4-FFF2-40B4-BE49-F238E27FC236}">
                  <a16:creationId xmlns:a16="http://schemas.microsoft.com/office/drawing/2014/main" id="{AE72A976-553A-45F6-A325-032CB8510BF7}"/>
                </a:ext>
              </a:extLst>
            </p:cNvPr>
            <p:cNvSpPr/>
            <p:nvPr/>
          </p:nvSpPr>
          <p:spPr>
            <a:xfrm>
              <a:off x="253996" y="1023852"/>
              <a:ext cx="1585713" cy="3259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　　　　キャッチフレーズの募集要項案（内容抜粋）</a:t>
              </a:r>
            </a:p>
          </p:txBody>
        </p:sp>
        <p:sp>
          <p:nvSpPr>
            <p:cNvPr id="21" name="四角形: 角を丸くする 20">
              <a:extLst>
                <a:ext uri="{FF2B5EF4-FFF2-40B4-BE49-F238E27FC236}">
                  <a16:creationId xmlns:a16="http://schemas.microsoft.com/office/drawing/2014/main" id="{ECB640F4-8A74-472C-A0E8-1F5C68923AA6}"/>
                </a:ext>
              </a:extLst>
            </p:cNvPr>
            <p:cNvSpPr/>
            <p:nvPr/>
          </p:nvSpPr>
          <p:spPr>
            <a:xfrm>
              <a:off x="242256" y="1023852"/>
              <a:ext cx="199605" cy="32598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②</a:t>
              </a:r>
            </a:p>
          </p:txBody>
        </p:sp>
      </p:grpSp>
      <p:sp>
        <p:nvSpPr>
          <p:cNvPr id="22" name="正方形/長方形 21">
            <a:extLst>
              <a:ext uri="{FF2B5EF4-FFF2-40B4-BE49-F238E27FC236}">
                <a16:creationId xmlns:a16="http://schemas.microsoft.com/office/drawing/2014/main" id="{383EDFB5-3CEA-4410-9CC3-9922BA709BDC}"/>
              </a:ext>
            </a:extLst>
          </p:cNvPr>
          <p:cNvSpPr/>
          <p:nvPr/>
        </p:nvSpPr>
        <p:spPr>
          <a:xfrm>
            <a:off x="0" y="0"/>
            <a:ext cx="9144000" cy="381000"/>
          </a:xfrm>
          <a:prstGeom prst="rect">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新大阪駅周辺地域のプロモーションの取組</a:t>
            </a:r>
          </a:p>
        </p:txBody>
      </p:sp>
      <p:sp>
        <p:nvSpPr>
          <p:cNvPr id="23" name="正方形/長方形 22">
            <a:extLst>
              <a:ext uri="{FF2B5EF4-FFF2-40B4-BE49-F238E27FC236}">
                <a16:creationId xmlns:a16="http://schemas.microsoft.com/office/drawing/2014/main" id="{CB007072-B75B-4D50-918D-06CCF69F0CF8}"/>
              </a:ext>
            </a:extLst>
          </p:cNvPr>
          <p:cNvSpPr/>
          <p:nvPr/>
        </p:nvSpPr>
        <p:spPr>
          <a:xfrm>
            <a:off x="66959" y="469357"/>
            <a:ext cx="118025" cy="31606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TextBox 20">
            <a:extLst>
              <a:ext uri="{FF2B5EF4-FFF2-40B4-BE49-F238E27FC236}">
                <a16:creationId xmlns:a16="http://schemas.microsoft.com/office/drawing/2014/main" id="{9E9E0AFC-4C1F-4149-AA0A-A14271C6D22E}"/>
              </a:ext>
            </a:extLst>
          </p:cNvPr>
          <p:cNvSpPr txBox="1"/>
          <p:nvPr/>
        </p:nvSpPr>
        <p:spPr>
          <a:xfrm>
            <a:off x="188591" y="1286819"/>
            <a:ext cx="977647" cy="307777"/>
          </a:xfrm>
          <a:prstGeom prst="rect">
            <a:avLst/>
          </a:prstGeom>
        </p:spPr>
        <p:txBody>
          <a:bodyPr wrap="square" lIns="0" tIns="0" rIns="0" bIns="0" rtlCol="0" anchor="t">
            <a:spAutoFit/>
          </a:bodyPr>
          <a:lstStyle>
            <a:defPPr>
              <a:defRPr lang="en-US"/>
            </a:defPPr>
            <a:lvl1pPr algn="just" defTabSz="609539">
              <a:lnSpc>
                <a:spcPts val="16419"/>
              </a:lnSpc>
              <a:defRPr sz="7200" spc="179">
                <a:solidFill>
                  <a:srgbClr val="FFFFFF"/>
                </a:solidFill>
                <a:latin typeface="Futura Ultra-Bold"/>
              </a:defRPr>
            </a:lvl1pPr>
            <a:lvl2pPr marL="304770" defTabSz="609539">
              <a:defRPr sz="1200"/>
            </a:lvl2pPr>
            <a:lvl3pPr marL="609539" defTabSz="609539">
              <a:defRPr sz="1200"/>
            </a:lvl3pPr>
            <a:lvl4pPr marL="914309" defTabSz="609539">
              <a:defRPr sz="1200"/>
            </a:lvl4pPr>
            <a:lvl5pPr marL="1219078" defTabSz="609539">
              <a:defRPr sz="1200"/>
            </a:lvl5pPr>
            <a:lvl6pPr marL="1523848" defTabSz="609539">
              <a:defRPr sz="1200"/>
            </a:lvl6pPr>
            <a:lvl7pPr marL="1828617" defTabSz="609539">
              <a:defRPr sz="1200"/>
            </a:lvl7pPr>
            <a:lvl8pPr marL="2133387" defTabSz="609539">
              <a:defRPr sz="1200"/>
            </a:lvl8pPr>
            <a:lvl9pPr marL="2438156" defTabSz="609539">
              <a:defRPr sz="1200"/>
            </a:lvl9pPr>
          </a:lstStyle>
          <a:p>
            <a:pPr algn="l" defTabSz="495281">
              <a:lnSpc>
                <a:spcPct val="100000"/>
              </a:lnSpc>
            </a:pPr>
            <a:r>
              <a:rPr lang="en-US" altLang="ja-JP" sz="2000" spc="146" dirty="0">
                <a:solidFill>
                  <a:srgbClr val="002847"/>
                </a:solidFill>
                <a:latin typeface="Arial Black" panose="020B0A04020102020204" pitchFamily="34" charset="0"/>
                <a:ea typeface="UD デジタル 教科書体 N-R" panose="02020400000000000000" pitchFamily="17" charset="-128"/>
              </a:rPr>
              <a:t>01</a:t>
            </a:r>
          </a:p>
        </p:txBody>
      </p:sp>
      <p:sp>
        <p:nvSpPr>
          <p:cNvPr id="13" name="TextBox 21">
            <a:extLst>
              <a:ext uri="{FF2B5EF4-FFF2-40B4-BE49-F238E27FC236}">
                <a16:creationId xmlns:a16="http://schemas.microsoft.com/office/drawing/2014/main" id="{268983BD-A2B4-4A97-B677-FC1E1B3CE184}"/>
              </a:ext>
            </a:extLst>
          </p:cNvPr>
          <p:cNvSpPr txBox="1"/>
          <p:nvPr/>
        </p:nvSpPr>
        <p:spPr>
          <a:xfrm>
            <a:off x="188591" y="1554570"/>
            <a:ext cx="935704" cy="215444"/>
          </a:xfrm>
          <a:prstGeom prst="rect">
            <a:avLst/>
          </a:prstGeom>
        </p:spPr>
        <p:txBody>
          <a:bodyPr wrap="square" lIns="0" tIns="0" rIns="0" bIns="0" rtlCol="0" anchor="t">
            <a:spAutoFit/>
          </a:bodyPr>
          <a:lstStyle>
            <a:defPPr>
              <a:defRPr lang="en-US"/>
            </a:defPPr>
            <a:lvl1pPr defTabSz="495281">
              <a:lnSpc>
                <a:spcPts val="3123"/>
              </a:lnSpc>
              <a:defRPr sz="2000" spc="34">
                <a:solidFill>
                  <a:srgbClr val="002847"/>
                </a:solidFill>
                <a:latin typeface="BIZ UDPゴシック" panose="020B0400000000000000" pitchFamily="50" charset="-128"/>
                <a:ea typeface="BIZ UDPゴシック" panose="020B0400000000000000" pitchFamily="50" charset="-128"/>
              </a:defRPr>
            </a:lvl1pPr>
          </a:lstStyle>
          <a:p>
            <a:pPr>
              <a:lnSpc>
                <a:spcPct val="100000"/>
              </a:lnSpc>
            </a:pPr>
            <a:r>
              <a:rPr lang="ja-JP" altLang="en-US" sz="1400" dirty="0"/>
              <a:t>はじめに</a:t>
            </a:r>
            <a:endParaRPr lang="en-US" sz="1400" dirty="0"/>
          </a:p>
        </p:txBody>
      </p:sp>
      <p:sp>
        <p:nvSpPr>
          <p:cNvPr id="15" name="AutoShape 18">
            <a:extLst>
              <a:ext uri="{FF2B5EF4-FFF2-40B4-BE49-F238E27FC236}">
                <a16:creationId xmlns:a16="http://schemas.microsoft.com/office/drawing/2014/main" id="{0FFC6A3B-5DA2-4E35-AA57-E0E704C40205}"/>
              </a:ext>
            </a:extLst>
          </p:cNvPr>
          <p:cNvSpPr/>
          <p:nvPr/>
        </p:nvSpPr>
        <p:spPr>
          <a:xfrm flipH="1">
            <a:off x="1057803" y="1262964"/>
            <a:ext cx="0" cy="5369884"/>
          </a:xfrm>
          <a:prstGeom prst="line">
            <a:avLst/>
          </a:prstGeom>
          <a:ln w="38100" cap="flat">
            <a:solidFill>
              <a:srgbClr val="002847"/>
            </a:solidFill>
            <a:prstDash val="solid"/>
            <a:headEnd type="none" w="sm" len="sm"/>
            <a:tailEnd type="none" w="sm" len="sm"/>
          </a:ln>
        </p:spPr>
      </p:sp>
      <p:sp>
        <p:nvSpPr>
          <p:cNvPr id="29" name="TextBox 9">
            <a:extLst>
              <a:ext uri="{FF2B5EF4-FFF2-40B4-BE49-F238E27FC236}">
                <a16:creationId xmlns:a16="http://schemas.microsoft.com/office/drawing/2014/main" id="{CD9AD79F-93B0-45A8-8DDD-9A26E827D235}"/>
              </a:ext>
            </a:extLst>
          </p:cNvPr>
          <p:cNvSpPr txBox="1"/>
          <p:nvPr/>
        </p:nvSpPr>
        <p:spPr>
          <a:xfrm>
            <a:off x="1208260" y="1290651"/>
            <a:ext cx="7868779" cy="590611"/>
          </a:xfrm>
          <a:prstGeom prst="rect">
            <a:avLst/>
          </a:prstGeom>
        </p:spPr>
        <p:txBody>
          <a:bodyPr wrap="square" lIns="0" tIns="0" rIns="0" bIns="0" rtlCol="0" anchor="t">
            <a:spAutoFit/>
          </a:bodyPr>
          <a:lstStyle/>
          <a:p>
            <a:pPr defTabSz="495281">
              <a:lnSpc>
                <a:spcPts val="2500"/>
              </a:lnSpc>
              <a:defRPr/>
            </a:pPr>
            <a:r>
              <a:rPr lang="ja-JP" altLang="en-US" sz="1400" spc="51" dirty="0">
                <a:solidFill>
                  <a:srgbClr val="002847"/>
                </a:solidFill>
                <a:latin typeface="BIZ UDPゴシック" panose="020B0400000000000000" pitchFamily="50" charset="-128"/>
                <a:ea typeface="BIZ UDPゴシック" panose="020B0400000000000000" pitchFamily="50" charset="-128"/>
              </a:rPr>
              <a:t>新大阪駅周辺地域において、</a:t>
            </a:r>
            <a:r>
              <a:rPr lang="ja-JP" altLang="en-US" sz="1600" b="1" dirty="0">
                <a:solidFill>
                  <a:srgbClr val="002847"/>
                </a:solidFill>
                <a:latin typeface="BIZ UDPゴシック" panose="020B0400000000000000" pitchFamily="50" charset="-128"/>
                <a:ea typeface="BIZ UDPゴシック" panose="020B0400000000000000" pitchFamily="50" charset="-128"/>
              </a:rPr>
              <a:t>かつてないほどの広域交通の一大ハブ拠点となる機会</a:t>
            </a:r>
            <a:r>
              <a:rPr lang="ja-JP" altLang="en-US" sz="1400" b="0" dirty="0">
                <a:solidFill>
                  <a:srgbClr val="002847"/>
                </a:solidFill>
                <a:latin typeface="BIZ UDPゴシック" panose="020B0400000000000000" pitchFamily="50" charset="-128"/>
                <a:ea typeface="BIZ UDPゴシック" panose="020B0400000000000000" pitchFamily="50" charset="-128"/>
              </a:rPr>
              <a:t>を捉え、</a:t>
            </a:r>
            <a:r>
              <a:rPr lang="ja-JP" altLang="en-US" sz="1600" b="1" spc="51" dirty="0">
                <a:solidFill>
                  <a:srgbClr val="002847"/>
                </a:solidFill>
                <a:latin typeface="BIZ UDPゴシック" panose="020B0400000000000000" pitchFamily="50" charset="-128"/>
                <a:ea typeface="BIZ UDPゴシック" panose="020B0400000000000000" pitchFamily="50" charset="-128"/>
              </a:rPr>
              <a:t>駅とまちが一体となった新たなまちづくり</a:t>
            </a:r>
            <a:r>
              <a:rPr lang="ja-JP" altLang="en-US" sz="1400" spc="51" dirty="0">
                <a:solidFill>
                  <a:srgbClr val="002847"/>
                </a:solidFill>
                <a:latin typeface="BIZ UDPゴシック" panose="020B0400000000000000" pitchFamily="50" charset="-128"/>
                <a:ea typeface="BIZ UDPゴシック" panose="020B0400000000000000" pitchFamily="50" charset="-128"/>
              </a:rPr>
              <a:t>を進めています。</a:t>
            </a:r>
          </a:p>
        </p:txBody>
      </p:sp>
      <p:sp>
        <p:nvSpPr>
          <p:cNvPr id="41" name="TextBox 20">
            <a:extLst>
              <a:ext uri="{FF2B5EF4-FFF2-40B4-BE49-F238E27FC236}">
                <a16:creationId xmlns:a16="http://schemas.microsoft.com/office/drawing/2014/main" id="{BDA457DF-519A-41F7-968F-715E241E48AF}"/>
              </a:ext>
            </a:extLst>
          </p:cNvPr>
          <p:cNvSpPr txBox="1"/>
          <p:nvPr/>
        </p:nvSpPr>
        <p:spPr>
          <a:xfrm>
            <a:off x="197531" y="2296450"/>
            <a:ext cx="977647" cy="307777"/>
          </a:xfrm>
          <a:prstGeom prst="rect">
            <a:avLst/>
          </a:prstGeom>
        </p:spPr>
        <p:txBody>
          <a:bodyPr wrap="square" lIns="0" tIns="0" rIns="0" bIns="0" rtlCol="0" anchor="t">
            <a:spAutoFit/>
          </a:bodyPr>
          <a:lstStyle>
            <a:defPPr>
              <a:defRPr lang="en-US"/>
            </a:defPPr>
            <a:lvl1pPr algn="just" defTabSz="609539">
              <a:lnSpc>
                <a:spcPts val="16419"/>
              </a:lnSpc>
              <a:defRPr sz="7200" spc="179">
                <a:solidFill>
                  <a:srgbClr val="FFFFFF"/>
                </a:solidFill>
                <a:latin typeface="Futura Ultra-Bold"/>
              </a:defRPr>
            </a:lvl1pPr>
            <a:lvl2pPr marL="304770" defTabSz="609539">
              <a:defRPr sz="1200"/>
            </a:lvl2pPr>
            <a:lvl3pPr marL="609539" defTabSz="609539">
              <a:defRPr sz="1200"/>
            </a:lvl3pPr>
            <a:lvl4pPr marL="914309" defTabSz="609539">
              <a:defRPr sz="1200"/>
            </a:lvl4pPr>
            <a:lvl5pPr marL="1219078" defTabSz="609539">
              <a:defRPr sz="1200"/>
            </a:lvl5pPr>
            <a:lvl6pPr marL="1523848" defTabSz="609539">
              <a:defRPr sz="1200"/>
            </a:lvl6pPr>
            <a:lvl7pPr marL="1828617" defTabSz="609539">
              <a:defRPr sz="1200"/>
            </a:lvl7pPr>
            <a:lvl8pPr marL="2133387" defTabSz="609539">
              <a:defRPr sz="1200"/>
            </a:lvl8pPr>
            <a:lvl9pPr marL="2438156" defTabSz="609539">
              <a:defRPr sz="1200"/>
            </a:lvl9pPr>
          </a:lstStyle>
          <a:p>
            <a:pPr algn="l" defTabSz="495281">
              <a:lnSpc>
                <a:spcPct val="100000"/>
              </a:lnSpc>
            </a:pPr>
            <a:r>
              <a:rPr lang="en-US" altLang="ja-JP" sz="2000" spc="146" dirty="0">
                <a:solidFill>
                  <a:srgbClr val="002847"/>
                </a:solidFill>
                <a:latin typeface="Arial Black" panose="020B0A04020102020204" pitchFamily="34" charset="0"/>
                <a:ea typeface="UD デジタル 教科書体 N-R" panose="02020400000000000000" pitchFamily="17" charset="-128"/>
              </a:rPr>
              <a:t>02</a:t>
            </a:r>
          </a:p>
        </p:txBody>
      </p:sp>
      <p:sp>
        <p:nvSpPr>
          <p:cNvPr id="42" name="TextBox 21">
            <a:extLst>
              <a:ext uri="{FF2B5EF4-FFF2-40B4-BE49-F238E27FC236}">
                <a16:creationId xmlns:a16="http://schemas.microsoft.com/office/drawing/2014/main" id="{514FAF14-2F91-4143-9E41-5E2BBD95F1EB}"/>
              </a:ext>
            </a:extLst>
          </p:cNvPr>
          <p:cNvSpPr txBox="1"/>
          <p:nvPr/>
        </p:nvSpPr>
        <p:spPr>
          <a:xfrm>
            <a:off x="197531" y="2564201"/>
            <a:ext cx="935703" cy="215444"/>
          </a:xfrm>
          <a:prstGeom prst="rect">
            <a:avLst/>
          </a:prstGeom>
        </p:spPr>
        <p:txBody>
          <a:bodyPr wrap="square" lIns="0" tIns="0" rIns="0" bIns="0" rtlCol="0" anchor="t">
            <a:spAutoFit/>
          </a:bodyPr>
          <a:lstStyle>
            <a:defPPr>
              <a:defRPr lang="en-US"/>
            </a:defPPr>
            <a:lvl1pPr defTabSz="495281">
              <a:lnSpc>
                <a:spcPts val="3123"/>
              </a:lnSpc>
              <a:defRPr sz="2000" spc="34">
                <a:solidFill>
                  <a:srgbClr val="002847"/>
                </a:solidFill>
                <a:latin typeface="BIZ UDPゴシック" panose="020B0400000000000000" pitchFamily="50" charset="-128"/>
                <a:ea typeface="BIZ UDPゴシック" panose="020B0400000000000000" pitchFamily="50" charset="-128"/>
              </a:defRPr>
            </a:lvl1pPr>
          </a:lstStyle>
          <a:p>
            <a:pPr>
              <a:lnSpc>
                <a:spcPct val="100000"/>
              </a:lnSpc>
            </a:pPr>
            <a:r>
              <a:rPr lang="ja-JP" altLang="en-US" sz="1400" dirty="0"/>
              <a:t>募集目的</a:t>
            </a:r>
            <a:endParaRPr lang="en-US" sz="1400" dirty="0"/>
          </a:p>
        </p:txBody>
      </p:sp>
      <p:sp>
        <p:nvSpPr>
          <p:cNvPr id="43" name="TextBox 9">
            <a:extLst>
              <a:ext uri="{FF2B5EF4-FFF2-40B4-BE49-F238E27FC236}">
                <a16:creationId xmlns:a16="http://schemas.microsoft.com/office/drawing/2014/main" id="{BF50BC77-0DAC-41E9-BAFA-A19D628673FE}"/>
              </a:ext>
            </a:extLst>
          </p:cNvPr>
          <p:cNvSpPr txBox="1"/>
          <p:nvPr/>
        </p:nvSpPr>
        <p:spPr>
          <a:xfrm>
            <a:off x="1224160" y="2059274"/>
            <a:ext cx="8005051" cy="2514214"/>
          </a:xfrm>
          <a:prstGeom prst="rect">
            <a:avLst/>
          </a:prstGeom>
        </p:spPr>
        <p:txBody>
          <a:bodyPr wrap="square" lIns="0" tIns="0" rIns="0" bIns="0" rtlCol="0" anchor="t">
            <a:spAutoFit/>
          </a:bodyPr>
          <a:lstStyle/>
          <a:p>
            <a:pPr defTabSz="495281">
              <a:lnSpc>
                <a:spcPts val="2500"/>
              </a:lnSpc>
              <a:defRPr/>
            </a:pPr>
            <a:r>
              <a:rPr lang="ja-JP" altLang="en-US" sz="1400" spc="51" dirty="0">
                <a:solidFill>
                  <a:srgbClr val="002847"/>
                </a:solidFill>
                <a:latin typeface="BIZ UDPゴシック" panose="020B0400000000000000" pitchFamily="50" charset="-128"/>
                <a:ea typeface="BIZ UDPゴシック" panose="020B0400000000000000" pitchFamily="50" charset="-128"/>
              </a:rPr>
              <a:t>新大阪駅周辺地域のまちづくりをけん引する、</a:t>
            </a:r>
            <a:r>
              <a:rPr lang="ja-JP" altLang="en-US" sz="1600" b="1" spc="51" dirty="0">
                <a:solidFill>
                  <a:srgbClr val="002847"/>
                </a:solidFill>
                <a:latin typeface="BIZ UDPゴシック" panose="020B0400000000000000" pitchFamily="50" charset="-128"/>
                <a:ea typeface="BIZ UDPゴシック" panose="020B0400000000000000" pitchFamily="50" charset="-128"/>
              </a:rPr>
              <a:t>新大阪駅エリア</a:t>
            </a:r>
            <a:r>
              <a:rPr lang="ja-JP" altLang="en-US" sz="1400" spc="51" dirty="0">
                <a:solidFill>
                  <a:srgbClr val="002847"/>
                </a:solidFill>
                <a:latin typeface="BIZ UDPゴシック" panose="020B0400000000000000" pitchFamily="50" charset="-128"/>
                <a:ea typeface="BIZ UDPゴシック" panose="020B0400000000000000" pitchFamily="50" charset="-128"/>
              </a:rPr>
              <a:t>では、今後一層広域交通の</a:t>
            </a:r>
            <a:endParaRPr lang="en-US" altLang="ja-JP" sz="1400" spc="51" dirty="0">
              <a:solidFill>
                <a:srgbClr val="002847"/>
              </a:solidFill>
              <a:latin typeface="BIZ UDPゴシック" panose="020B0400000000000000" pitchFamily="50" charset="-128"/>
              <a:ea typeface="BIZ UDPゴシック" panose="020B0400000000000000" pitchFamily="50" charset="-128"/>
            </a:endParaRPr>
          </a:p>
          <a:p>
            <a:pPr defTabSz="495281">
              <a:lnSpc>
                <a:spcPts val="2500"/>
              </a:lnSpc>
              <a:defRPr/>
            </a:pPr>
            <a:r>
              <a:rPr lang="ja-JP" altLang="en-US" sz="1400" spc="51" dirty="0">
                <a:solidFill>
                  <a:srgbClr val="002847"/>
                </a:solidFill>
                <a:latin typeface="BIZ UDPゴシック" panose="020B0400000000000000" pitchFamily="50" charset="-128"/>
                <a:ea typeface="BIZ UDPゴシック" panose="020B0400000000000000" pitchFamily="50" charset="-128"/>
              </a:rPr>
              <a:t>利便性が高まっていく強みを活かして、まちの価値を高める</a:t>
            </a:r>
            <a:r>
              <a:rPr lang="ja-JP" altLang="en-US" sz="1600" b="1" spc="51" dirty="0">
                <a:solidFill>
                  <a:srgbClr val="002847"/>
                </a:solidFill>
                <a:latin typeface="BIZ UDPゴシック" panose="020B0400000000000000" pitchFamily="50" charset="-128"/>
                <a:ea typeface="BIZ UDPゴシック" panose="020B0400000000000000" pitchFamily="50" charset="-128"/>
              </a:rPr>
              <a:t>民間都市開発を呼び込めるよう</a:t>
            </a:r>
            <a:r>
              <a:rPr lang="ja-JP" altLang="en-US" sz="1400" spc="51" dirty="0">
                <a:solidFill>
                  <a:srgbClr val="002847"/>
                </a:solidFill>
                <a:latin typeface="BIZ UDPゴシック" panose="020B0400000000000000" pitchFamily="50" charset="-128"/>
                <a:ea typeface="BIZ UDPゴシック" panose="020B0400000000000000" pitchFamily="50" charset="-128"/>
              </a:rPr>
              <a:t>、</a:t>
            </a:r>
            <a:endParaRPr lang="en-US" altLang="ja-JP" sz="1400" spc="51" dirty="0">
              <a:solidFill>
                <a:srgbClr val="002847"/>
              </a:solidFill>
              <a:latin typeface="BIZ UDPゴシック" panose="020B0400000000000000" pitchFamily="50" charset="-128"/>
              <a:ea typeface="BIZ UDPゴシック" panose="020B0400000000000000" pitchFamily="50" charset="-128"/>
            </a:endParaRPr>
          </a:p>
          <a:p>
            <a:pPr defTabSz="495281">
              <a:lnSpc>
                <a:spcPts val="2500"/>
              </a:lnSpc>
              <a:defRPr/>
            </a:pPr>
            <a:r>
              <a:rPr lang="ja-JP" altLang="en-US" sz="1600" b="1" spc="51" dirty="0">
                <a:solidFill>
                  <a:srgbClr val="002847"/>
                </a:solidFill>
                <a:latin typeface="BIZ UDPゴシック" panose="020B0400000000000000" pitchFamily="50" charset="-128"/>
                <a:ea typeface="BIZ UDPゴシック" panose="020B0400000000000000" pitchFamily="50" charset="-128"/>
              </a:rPr>
              <a:t>プロモーションに取り組んでいます</a:t>
            </a:r>
            <a:r>
              <a:rPr lang="ja-JP" altLang="en-US" sz="1400" spc="51" dirty="0">
                <a:solidFill>
                  <a:srgbClr val="002847"/>
                </a:solidFill>
                <a:latin typeface="BIZ UDPゴシック" panose="020B0400000000000000" pitchFamily="50" charset="-128"/>
                <a:ea typeface="BIZ UDPゴシック" panose="020B0400000000000000" pitchFamily="50" charset="-128"/>
              </a:rPr>
              <a:t>。その一環として、</a:t>
            </a:r>
          </a:p>
          <a:p>
            <a:pPr defTabSz="495281">
              <a:lnSpc>
                <a:spcPts val="2500"/>
              </a:lnSpc>
              <a:defRPr/>
            </a:pPr>
            <a:r>
              <a:rPr lang="en-US" altLang="ja-JP" sz="1400" spc="51" dirty="0">
                <a:solidFill>
                  <a:srgbClr val="002847"/>
                </a:solidFill>
                <a:latin typeface="BIZ UDPゴシック" panose="020B0400000000000000" pitchFamily="50" charset="-128"/>
                <a:ea typeface="BIZ UDPゴシック" panose="020B0400000000000000" pitchFamily="50" charset="-128"/>
              </a:rPr>
              <a:t>2024</a:t>
            </a:r>
            <a:r>
              <a:rPr lang="ja-JP" altLang="en-US" sz="1400" spc="51" dirty="0">
                <a:solidFill>
                  <a:srgbClr val="002847"/>
                </a:solidFill>
                <a:latin typeface="BIZ UDPゴシック" panose="020B0400000000000000" pitchFamily="50" charset="-128"/>
                <a:ea typeface="BIZ UDPゴシック" panose="020B0400000000000000" pitchFamily="50" charset="-128"/>
              </a:rPr>
              <a:t>年は、東海道新幹線開業</a:t>
            </a:r>
            <a:r>
              <a:rPr lang="en-US" altLang="ja-JP" sz="1400" spc="51" dirty="0">
                <a:solidFill>
                  <a:srgbClr val="002847"/>
                </a:solidFill>
                <a:latin typeface="BIZ UDPゴシック" panose="020B0400000000000000" pitchFamily="50" charset="-128"/>
                <a:ea typeface="BIZ UDPゴシック" panose="020B0400000000000000" pitchFamily="50" charset="-128"/>
              </a:rPr>
              <a:t>60</a:t>
            </a:r>
            <a:r>
              <a:rPr lang="ja-JP" altLang="en-US" sz="1400" spc="51" dirty="0">
                <a:solidFill>
                  <a:srgbClr val="002847"/>
                </a:solidFill>
                <a:latin typeface="BIZ UDPゴシック" panose="020B0400000000000000" pitchFamily="50" charset="-128"/>
                <a:ea typeface="BIZ UDPゴシック" panose="020B0400000000000000" pitchFamily="50" charset="-128"/>
              </a:rPr>
              <a:t>周年の節目の年でもあり、</a:t>
            </a:r>
            <a:endParaRPr lang="en-US" altLang="ja-JP" sz="1400" spc="51" dirty="0">
              <a:solidFill>
                <a:srgbClr val="002847"/>
              </a:solidFill>
              <a:latin typeface="BIZ UDPゴシック" panose="020B0400000000000000" pitchFamily="50" charset="-128"/>
              <a:ea typeface="BIZ UDPゴシック" panose="020B0400000000000000" pitchFamily="50" charset="-128"/>
            </a:endParaRPr>
          </a:p>
          <a:p>
            <a:pPr defTabSz="495281">
              <a:lnSpc>
                <a:spcPts val="2500"/>
              </a:lnSpc>
              <a:defRPr/>
            </a:pPr>
            <a:r>
              <a:rPr lang="ja-JP" altLang="en-US" sz="1400" spc="51" dirty="0">
                <a:solidFill>
                  <a:srgbClr val="002847"/>
                </a:solidFill>
                <a:latin typeface="BIZ UDPゴシック" panose="020B0400000000000000" pitchFamily="50" charset="-128"/>
                <a:ea typeface="BIZ UDPゴシック" panose="020B0400000000000000" pitchFamily="50" charset="-128"/>
              </a:rPr>
              <a:t>今後のまちづくりをさらに盛り上げるため、</a:t>
            </a:r>
            <a:endParaRPr lang="en-US" altLang="ja-JP" sz="1400" spc="51" dirty="0">
              <a:solidFill>
                <a:srgbClr val="002847"/>
              </a:solidFill>
              <a:latin typeface="BIZ UDPゴシック" panose="020B0400000000000000" pitchFamily="50" charset="-128"/>
              <a:ea typeface="BIZ UDPゴシック" panose="020B0400000000000000" pitchFamily="50" charset="-128"/>
            </a:endParaRPr>
          </a:p>
          <a:p>
            <a:pPr defTabSz="495281">
              <a:lnSpc>
                <a:spcPts val="2500"/>
              </a:lnSpc>
              <a:defRPr/>
            </a:pPr>
            <a:r>
              <a:rPr lang="ja-JP" altLang="en-US" sz="1600" b="1" spc="51" dirty="0">
                <a:solidFill>
                  <a:srgbClr val="002847"/>
                </a:solidFill>
                <a:latin typeface="BIZ UDPゴシック" panose="020B0400000000000000" pitchFamily="50" charset="-128"/>
                <a:ea typeface="BIZ UDPゴシック" panose="020B0400000000000000" pitchFamily="50" charset="-128"/>
              </a:rPr>
              <a:t>新大阪駅エリアのまちづくりを</a:t>
            </a:r>
            <a:endParaRPr lang="en-US" altLang="ja-JP" sz="1600" b="1" spc="51" dirty="0">
              <a:solidFill>
                <a:srgbClr val="002847"/>
              </a:solidFill>
              <a:latin typeface="BIZ UDPゴシック" panose="020B0400000000000000" pitchFamily="50" charset="-128"/>
              <a:ea typeface="BIZ UDPゴシック" panose="020B0400000000000000" pitchFamily="50" charset="-128"/>
            </a:endParaRPr>
          </a:p>
          <a:p>
            <a:pPr defTabSz="495281">
              <a:lnSpc>
                <a:spcPts val="2500"/>
              </a:lnSpc>
              <a:defRPr/>
            </a:pPr>
            <a:r>
              <a:rPr lang="ja-JP" altLang="en-US" sz="1600" b="1" spc="51" dirty="0">
                <a:solidFill>
                  <a:srgbClr val="002847"/>
                </a:solidFill>
                <a:latin typeface="BIZ UDPゴシック" panose="020B0400000000000000" pitchFamily="50" charset="-128"/>
                <a:ea typeface="BIZ UDPゴシック" panose="020B0400000000000000" pitchFamily="50" charset="-128"/>
              </a:rPr>
              <a:t>効果的に</a:t>
            </a:r>
            <a:r>
              <a:rPr lang="en-US" altLang="ja-JP" sz="1600" b="1" spc="51" dirty="0">
                <a:solidFill>
                  <a:srgbClr val="002847"/>
                </a:solidFill>
                <a:latin typeface="BIZ UDPゴシック" panose="020B0400000000000000" pitchFamily="50" charset="-128"/>
                <a:ea typeface="BIZ UDPゴシック" panose="020B0400000000000000" pitchFamily="50" charset="-128"/>
              </a:rPr>
              <a:t>PR</a:t>
            </a:r>
            <a:r>
              <a:rPr lang="ja-JP" altLang="en-US" sz="1600" b="1" spc="51" dirty="0">
                <a:solidFill>
                  <a:srgbClr val="002847"/>
                </a:solidFill>
                <a:latin typeface="BIZ UDPゴシック" panose="020B0400000000000000" pitchFamily="50" charset="-128"/>
                <a:ea typeface="BIZ UDPゴシック" panose="020B0400000000000000" pitchFamily="50" charset="-128"/>
              </a:rPr>
              <a:t>するための</a:t>
            </a:r>
            <a:endParaRPr lang="en-US" altLang="ja-JP" sz="1600" b="1" spc="51" dirty="0">
              <a:solidFill>
                <a:srgbClr val="002847"/>
              </a:solidFill>
              <a:latin typeface="BIZ UDPゴシック" panose="020B0400000000000000" pitchFamily="50" charset="-128"/>
              <a:ea typeface="BIZ UDPゴシック" panose="020B0400000000000000" pitchFamily="50" charset="-128"/>
            </a:endParaRPr>
          </a:p>
          <a:p>
            <a:pPr defTabSz="495281">
              <a:lnSpc>
                <a:spcPts val="2500"/>
              </a:lnSpc>
              <a:defRPr/>
            </a:pPr>
            <a:r>
              <a:rPr lang="ja-JP" altLang="en-US" sz="1600" b="1" spc="51" dirty="0">
                <a:solidFill>
                  <a:srgbClr val="002847"/>
                </a:solidFill>
                <a:latin typeface="BIZ UDPゴシック" panose="020B0400000000000000" pitchFamily="50" charset="-128"/>
                <a:ea typeface="BIZ UDPゴシック" panose="020B0400000000000000" pitchFamily="50" charset="-128"/>
              </a:rPr>
              <a:t>“キャッチフレーズ”を募集</a:t>
            </a:r>
            <a:r>
              <a:rPr lang="ja-JP" altLang="en-US" sz="1400" spc="51" dirty="0">
                <a:solidFill>
                  <a:srgbClr val="002847"/>
                </a:solidFill>
                <a:latin typeface="BIZ UDPゴシック" panose="020B0400000000000000" pitchFamily="50" charset="-128"/>
                <a:ea typeface="BIZ UDPゴシック" panose="020B0400000000000000" pitchFamily="50" charset="-128"/>
              </a:rPr>
              <a:t>します。</a:t>
            </a:r>
          </a:p>
        </p:txBody>
      </p:sp>
      <p:sp>
        <p:nvSpPr>
          <p:cNvPr id="45" name="四角形: 角を丸くする 44">
            <a:extLst>
              <a:ext uri="{FF2B5EF4-FFF2-40B4-BE49-F238E27FC236}">
                <a16:creationId xmlns:a16="http://schemas.microsoft.com/office/drawing/2014/main" id="{2BF05702-F4C0-4B2F-819C-7FC7BED80F60}"/>
              </a:ext>
            </a:extLst>
          </p:cNvPr>
          <p:cNvSpPr/>
          <p:nvPr/>
        </p:nvSpPr>
        <p:spPr>
          <a:xfrm>
            <a:off x="6099004" y="3957176"/>
            <a:ext cx="2907834" cy="2466483"/>
          </a:xfrm>
          <a:prstGeom prst="roundRect">
            <a:avLst>
              <a:gd name="adj" fmla="val 2247"/>
            </a:avLst>
          </a:prstGeom>
          <a:solidFill>
            <a:srgbClr val="C9E7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98"/>
            <a:endParaRPr kumimoji="1" lang="ja-JP" altLang="en-US" sz="1463" dirty="0">
              <a:solidFill>
                <a:prstClr val="white"/>
              </a:solidFill>
              <a:latin typeface="Calibri"/>
              <a:ea typeface="ＭＳ Ｐゴシック" panose="020B0600070205080204" pitchFamily="50" charset="-128"/>
            </a:endParaRPr>
          </a:p>
        </p:txBody>
      </p:sp>
      <p:sp>
        <p:nvSpPr>
          <p:cNvPr id="46" name="テキスト ボックス 45">
            <a:extLst>
              <a:ext uri="{FF2B5EF4-FFF2-40B4-BE49-F238E27FC236}">
                <a16:creationId xmlns:a16="http://schemas.microsoft.com/office/drawing/2014/main" id="{9FD45ED4-0D30-4C1E-8356-620C68A435A1}"/>
              </a:ext>
            </a:extLst>
          </p:cNvPr>
          <p:cNvSpPr txBox="1"/>
          <p:nvPr/>
        </p:nvSpPr>
        <p:spPr>
          <a:xfrm>
            <a:off x="6167688" y="3572100"/>
            <a:ext cx="2685191" cy="306559"/>
          </a:xfrm>
          <a:prstGeom prst="rect">
            <a:avLst/>
          </a:prstGeom>
        </p:spPr>
        <p:txBody>
          <a:bodyPr wrap="square" lIns="0" tIns="0" rIns="0" bIns="0" rtlCol="0" anchor="t">
            <a:spAutoFit/>
          </a:bodyPr>
          <a:lstStyle>
            <a:defPPr>
              <a:defRPr lang="en-US"/>
            </a:defPPr>
            <a:lvl1pPr>
              <a:lnSpc>
                <a:spcPct val="150000"/>
              </a:lnSpc>
              <a:defRPr sz="1400" spc="63">
                <a:solidFill>
                  <a:srgbClr val="FFFFFF"/>
                </a:solidFill>
                <a:ea typeface="UDモトヤマルベリ"/>
              </a:defRPr>
            </a:lvl1pPr>
          </a:lstStyle>
          <a:p>
            <a:pPr algn="ctr" defTabSz="495281">
              <a:defRPr/>
            </a:pPr>
            <a:r>
              <a:rPr lang="ja-JP" altLang="en-US" sz="1600" b="1" spc="51" dirty="0">
                <a:solidFill>
                  <a:srgbClr val="003356"/>
                </a:solidFill>
                <a:latin typeface="BIZ UDPゴシック" panose="020B0400000000000000" pitchFamily="50" charset="-128"/>
                <a:ea typeface="BIZ UDPゴシック" panose="020B0400000000000000" pitchFamily="50" charset="-128"/>
              </a:rPr>
              <a:t>ー 新大阪駅エリア ー</a:t>
            </a:r>
          </a:p>
        </p:txBody>
      </p:sp>
      <p:grpSp>
        <p:nvGrpSpPr>
          <p:cNvPr id="49" name="グループ化 48">
            <a:extLst>
              <a:ext uri="{FF2B5EF4-FFF2-40B4-BE49-F238E27FC236}">
                <a16:creationId xmlns:a16="http://schemas.microsoft.com/office/drawing/2014/main" id="{65537D5B-57BA-4820-9B3E-6EEE006E8315}"/>
              </a:ext>
            </a:extLst>
          </p:cNvPr>
          <p:cNvGrpSpPr/>
          <p:nvPr/>
        </p:nvGrpSpPr>
        <p:grpSpPr>
          <a:xfrm>
            <a:off x="1665533" y="4792549"/>
            <a:ext cx="4183295" cy="1707323"/>
            <a:chOff x="3225399" y="1067100"/>
            <a:chExt cx="8961271" cy="1663592"/>
          </a:xfrm>
        </p:grpSpPr>
        <p:pic>
          <p:nvPicPr>
            <p:cNvPr id="50" name="図 49">
              <a:extLst>
                <a:ext uri="{FF2B5EF4-FFF2-40B4-BE49-F238E27FC236}">
                  <a16:creationId xmlns:a16="http://schemas.microsoft.com/office/drawing/2014/main" id="{FE4C773B-C203-42CB-8BD7-C3634963FCD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52800" y="1200463"/>
              <a:ext cx="8833870" cy="1530229"/>
            </a:xfrm>
            <a:prstGeom prst="rect">
              <a:avLst/>
            </a:prstGeom>
          </p:spPr>
        </p:pic>
        <p:sp>
          <p:nvSpPr>
            <p:cNvPr id="51" name="四角形: 角を丸くする 50">
              <a:extLst>
                <a:ext uri="{FF2B5EF4-FFF2-40B4-BE49-F238E27FC236}">
                  <a16:creationId xmlns:a16="http://schemas.microsoft.com/office/drawing/2014/main" id="{8025C776-3A76-41D9-90B4-263E92FA6EE5}"/>
                </a:ext>
              </a:extLst>
            </p:cNvPr>
            <p:cNvSpPr/>
            <p:nvPr/>
          </p:nvSpPr>
          <p:spPr>
            <a:xfrm>
              <a:off x="3225399" y="1067100"/>
              <a:ext cx="8831348" cy="1533278"/>
            </a:xfrm>
            <a:prstGeom prst="roundRect">
              <a:avLst>
                <a:gd name="adj" fmla="val 6254"/>
              </a:avLst>
            </a:prstGeom>
            <a:solidFill>
              <a:srgbClr val="C9E7EF"/>
            </a:solidFill>
            <a:ln w="57150" cmpd="sng">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800" dirty="0"/>
            </a:p>
          </p:txBody>
        </p:sp>
        <p:sp>
          <p:nvSpPr>
            <p:cNvPr id="52" name="TextBox 9">
              <a:extLst>
                <a:ext uri="{FF2B5EF4-FFF2-40B4-BE49-F238E27FC236}">
                  <a16:creationId xmlns:a16="http://schemas.microsoft.com/office/drawing/2014/main" id="{D2BE09BC-9799-496B-BF43-0692059D1B48}"/>
                </a:ext>
              </a:extLst>
            </p:cNvPr>
            <p:cNvSpPr txBox="1"/>
            <p:nvPr/>
          </p:nvSpPr>
          <p:spPr>
            <a:xfrm>
              <a:off x="3502142" y="1144766"/>
              <a:ext cx="8382000" cy="1333338"/>
            </a:xfrm>
            <a:prstGeom prst="rect">
              <a:avLst/>
            </a:prstGeom>
          </p:spPr>
          <p:txBody>
            <a:bodyPr wrap="square" lIns="0" tIns="0" rIns="0" bIns="0" rtlCol="0" anchor="t">
              <a:spAutoFit/>
            </a:bodyPr>
            <a:lstStyle/>
            <a:p>
              <a:pPr defTabSz="495281">
                <a:lnSpc>
                  <a:spcPct val="150000"/>
                </a:lnSpc>
                <a:defRPr/>
              </a:pPr>
              <a:r>
                <a:rPr lang="en-US" altLang="ja-JP" sz="1400" spc="51" dirty="0">
                  <a:solidFill>
                    <a:srgbClr val="002847"/>
                  </a:solidFill>
                  <a:latin typeface="BIZ UDPゴシック" panose="020B0400000000000000" pitchFamily="50" charset="-128"/>
                  <a:ea typeface="BIZ UDPゴシック" panose="020B0400000000000000" pitchFamily="50" charset="-128"/>
                </a:rPr>
                <a:t>20</a:t>
              </a:r>
              <a:r>
                <a:rPr lang="ja-JP" altLang="en-US" sz="1400" spc="51" dirty="0">
                  <a:solidFill>
                    <a:srgbClr val="002847"/>
                  </a:solidFill>
                  <a:latin typeface="BIZ UDPゴシック" panose="020B0400000000000000" pitchFamily="50" charset="-128"/>
                  <a:ea typeface="BIZ UDPゴシック" panose="020B0400000000000000" pitchFamily="50" charset="-128"/>
                </a:rPr>
                <a:t>年、</a:t>
              </a:r>
              <a:r>
                <a:rPr lang="en-US" altLang="ja-JP" sz="1400" spc="51" dirty="0">
                  <a:solidFill>
                    <a:srgbClr val="002847"/>
                  </a:solidFill>
                  <a:latin typeface="BIZ UDPゴシック" panose="020B0400000000000000" pitchFamily="50" charset="-128"/>
                  <a:ea typeface="BIZ UDPゴシック" panose="020B0400000000000000" pitchFamily="50" charset="-128"/>
                </a:rPr>
                <a:t>30</a:t>
              </a:r>
              <a:r>
                <a:rPr lang="ja-JP" altLang="en-US" sz="1400" spc="51" dirty="0">
                  <a:solidFill>
                    <a:srgbClr val="002847"/>
                  </a:solidFill>
                  <a:latin typeface="BIZ UDPゴシック" panose="020B0400000000000000" pitchFamily="50" charset="-128"/>
                  <a:ea typeface="BIZ UDPゴシック" panose="020B0400000000000000" pitchFamily="50" charset="-128"/>
                </a:rPr>
                <a:t>年後の新大阪駅エリアを想像し、</a:t>
              </a:r>
              <a:endParaRPr lang="en-US" altLang="ja-JP" sz="1400" spc="51" dirty="0">
                <a:solidFill>
                  <a:srgbClr val="002847"/>
                </a:solidFill>
                <a:latin typeface="BIZ UDPゴシック" panose="020B0400000000000000" pitchFamily="50" charset="-128"/>
                <a:ea typeface="BIZ UDPゴシック" panose="020B0400000000000000" pitchFamily="50" charset="-128"/>
              </a:endParaRPr>
            </a:p>
            <a:p>
              <a:pPr defTabSz="495281">
                <a:lnSpc>
                  <a:spcPct val="150000"/>
                </a:lnSpc>
                <a:defRPr/>
              </a:pPr>
              <a:r>
                <a:rPr lang="ja-JP" altLang="en-US" sz="1600" b="1" spc="51" dirty="0">
                  <a:solidFill>
                    <a:srgbClr val="002847"/>
                  </a:solidFill>
                  <a:latin typeface="BIZ UDPゴシック" panose="020B0400000000000000" pitchFamily="50" charset="-128"/>
                  <a:ea typeface="BIZ UDPゴシック" panose="020B0400000000000000" pitchFamily="50" charset="-128"/>
                </a:rPr>
                <a:t>まちづくりが動き出すこと、</a:t>
              </a:r>
              <a:endParaRPr lang="en-US" altLang="ja-JP" sz="1600" b="1" spc="51" dirty="0">
                <a:solidFill>
                  <a:srgbClr val="002847"/>
                </a:solidFill>
                <a:latin typeface="BIZ UDPゴシック" panose="020B0400000000000000" pitchFamily="50" charset="-128"/>
                <a:ea typeface="BIZ UDPゴシック" panose="020B0400000000000000" pitchFamily="50" charset="-128"/>
              </a:endParaRPr>
            </a:p>
            <a:p>
              <a:pPr defTabSz="495281">
                <a:lnSpc>
                  <a:spcPct val="150000"/>
                </a:lnSpc>
                <a:defRPr/>
              </a:pPr>
              <a:r>
                <a:rPr lang="ja-JP" altLang="en-US" sz="1600" b="1" spc="51" dirty="0">
                  <a:solidFill>
                    <a:srgbClr val="002847"/>
                  </a:solidFill>
                  <a:latin typeface="BIZ UDPゴシック" panose="020B0400000000000000" pitchFamily="50" charset="-128"/>
                  <a:ea typeface="BIZ UDPゴシック" panose="020B0400000000000000" pitchFamily="50" charset="-128"/>
                </a:rPr>
                <a:t>まちが生まれ変わることを、</a:t>
              </a:r>
              <a:endParaRPr lang="en-US" altLang="ja-JP" sz="1600" b="1" spc="51" dirty="0">
                <a:solidFill>
                  <a:srgbClr val="002847"/>
                </a:solidFill>
                <a:latin typeface="BIZ UDPゴシック" panose="020B0400000000000000" pitchFamily="50" charset="-128"/>
                <a:ea typeface="BIZ UDPゴシック" panose="020B0400000000000000" pitchFamily="50" charset="-128"/>
              </a:endParaRPr>
            </a:p>
            <a:p>
              <a:pPr defTabSz="495281">
                <a:lnSpc>
                  <a:spcPct val="150000"/>
                </a:lnSpc>
                <a:defRPr/>
              </a:pPr>
              <a:r>
                <a:rPr lang="ja-JP" altLang="en-US" sz="1600" b="1" spc="51" dirty="0">
                  <a:solidFill>
                    <a:srgbClr val="002847"/>
                  </a:solidFill>
                  <a:latin typeface="BIZ UDPゴシック" panose="020B0400000000000000" pitchFamily="50" charset="-128"/>
                  <a:ea typeface="BIZ UDPゴシック" panose="020B0400000000000000" pitchFamily="50" charset="-128"/>
                </a:rPr>
                <a:t>キャッチフレーズとして表現してください。</a:t>
              </a:r>
            </a:p>
          </p:txBody>
        </p:sp>
      </p:grpSp>
      <p:cxnSp>
        <p:nvCxnSpPr>
          <p:cNvPr id="53" name="直線コネクタ 52">
            <a:extLst>
              <a:ext uri="{FF2B5EF4-FFF2-40B4-BE49-F238E27FC236}">
                <a16:creationId xmlns:a16="http://schemas.microsoft.com/office/drawing/2014/main" id="{C50B016E-2380-4E63-8DFE-E504FE6DE5BC}"/>
              </a:ext>
            </a:extLst>
          </p:cNvPr>
          <p:cNvCxnSpPr>
            <a:cxnSpLocks/>
          </p:cNvCxnSpPr>
          <p:nvPr/>
        </p:nvCxnSpPr>
        <p:spPr>
          <a:xfrm>
            <a:off x="1244115" y="3924265"/>
            <a:ext cx="2850808" cy="0"/>
          </a:xfrm>
          <a:prstGeom prst="line">
            <a:avLst/>
          </a:prstGeom>
          <a:ln w="69850">
            <a:solidFill>
              <a:schemeClr val="accent2">
                <a:lumMod val="60000"/>
                <a:lumOff val="4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74CCDA3D-C982-47E9-93F9-66B23798C500}"/>
              </a:ext>
            </a:extLst>
          </p:cNvPr>
          <p:cNvCxnSpPr>
            <a:cxnSpLocks/>
          </p:cNvCxnSpPr>
          <p:nvPr/>
        </p:nvCxnSpPr>
        <p:spPr>
          <a:xfrm>
            <a:off x="1271868" y="4225876"/>
            <a:ext cx="2171047" cy="0"/>
          </a:xfrm>
          <a:prstGeom prst="line">
            <a:avLst/>
          </a:prstGeom>
          <a:ln w="69850">
            <a:solidFill>
              <a:schemeClr val="accent2">
                <a:lumMod val="60000"/>
                <a:lumOff val="40000"/>
                <a:alpha val="50000"/>
              </a:schemeClr>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FC441DFE-3F40-4D98-B611-CB4E971BACC1}"/>
              </a:ext>
            </a:extLst>
          </p:cNvPr>
          <p:cNvSpPr/>
          <p:nvPr/>
        </p:nvSpPr>
        <p:spPr>
          <a:xfrm>
            <a:off x="66959" y="1211119"/>
            <a:ext cx="9014227" cy="5475633"/>
          </a:xfrm>
          <a:prstGeom prst="rect">
            <a:avLst/>
          </a:prstGeom>
          <a:no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80314393-7620-4B81-B5E5-1C896875E7F0}"/>
              </a:ext>
            </a:extLst>
          </p:cNvPr>
          <p:cNvSpPr txBox="1"/>
          <p:nvPr/>
        </p:nvSpPr>
        <p:spPr>
          <a:xfrm>
            <a:off x="6578769" y="469357"/>
            <a:ext cx="2565231"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募集要項案は資料１別紙</a:t>
            </a:r>
            <a:endParaRPr kumimoji="1" lang="en-US" altLang="ja-JP" sz="1400" dirty="0">
              <a:latin typeface="Meiryo UI" panose="020B0604030504040204" pitchFamily="50" charset="-128"/>
              <a:ea typeface="Meiryo UI" panose="020B0604030504040204" pitchFamily="50" charset="-128"/>
            </a:endParaRPr>
          </a:p>
        </p:txBody>
      </p:sp>
      <p:cxnSp>
        <p:nvCxnSpPr>
          <p:cNvPr id="31" name="直線コネクタ 30">
            <a:extLst>
              <a:ext uri="{FF2B5EF4-FFF2-40B4-BE49-F238E27FC236}">
                <a16:creationId xmlns:a16="http://schemas.microsoft.com/office/drawing/2014/main" id="{F3D25F5B-1AAA-450C-B2C8-5323B108A8A1}"/>
              </a:ext>
            </a:extLst>
          </p:cNvPr>
          <p:cNvCxnSpPr>
            <a:cxnSpLocks/>
          </p:cNvCxnSpPr>
          <p:nvPr/>
        </p:nvCxnSpPr>
        <p:spPr>
          <a:xfrm>
            <a:off x="1253537" y="4557587"/>
            <a:ext cx="2459724" cy="0"/>
          </a:xfrm>
          <a:prstGeom prst="line">
            <a:avLst/>
          </a:prstGeom>
          <a:ln w="69850">
            <a:solidFill>
              <a:schemeClr val="accent2">
                <a:lumMod val="60000"/>
                <a:lumOff val="40000"/>
                <a:alpha val="50000"/>
              </a:schemeClr>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27B6DF71-3670-431B-99E2-62A3EA055E0A}"/>
              </a:ext>
            </a:extLst>
          </p:cNvPr>
          <p:cNvSpPr txBox="1"/>
          <p:nvPr/>
        </p:nvSpPr>
        <p:spPr>
          <a:xfrm>
            <a:off x="125972" y="439940"/>
            <a:ext cx="533671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（２）新大阪駅エリアまちづくりのキャッチフレーズの選定方法</a:t>
            </a:r>
          </a:p>
        </p:txBody>
      </p:sp>
      <p:pic>
        <p:nvPicPr>
          <p:cNvPr id="2" name="図 1">
            <a:extLst>
              <a:ext uri="{FF2B5EF4-FFF2-40B4-BE49-F238E27FC236}">
                <a16:creationId xmlns:a16="http://schemas.microsoft.com/office/drawing/2014/main" id="{2A1DFD1E-B209-4CA2-B993-09A71FE7795B}"/>
              </a:ext>
            </a:extLst>
          </p:cNvPr>
          <p:cNvPicPr>
            <a:picLocks noChangeAspect="1"/>
          </p:cNvPicPr>
          <p:nvPr/>
        </p:nvPicPr>
        <p:blipFill>
          <a:blip r:embed="rId3"/>
          <a:stretch>
            <a:fillRect/>
          </a:stretch>
        </p:blipFill>
        <p:spPr>
          <a:xfrm>
            <a:off x="6198692" y="3915190"/>
            <a:ext cx="2768926" cy="2466483"/>
          </a:xfrm>
          <a:prstGeom prst="rect">
            <a:avLst/>
          </a:prstGeom>
        </p:spPr>
      </p:pic>
    </p:spTree>
    <p:extLst>
      <p:ext uri="{BB962C8B-B14F-4D97-AF65-F5344CB8AC3E}">
        <p14:creationId xmlns:p14="http://schemas.microsoft.com/office/powerpoint/2010/main" val="4259128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69DFEC4C-8B8F-4406-A912-01089D0E2075}"/>
              </a:ext>
            </a:extLst>
          </p:cNvPr>
          <p:cNvPicPr>
            <a:picLocks noChangeAspect="1"/>
          </p:cNvPicPr>
          <p:nvPr/>
        </p:nvPicPr>
        <p:blipFill>
          <a:blip r:embed="rId2"/>
          <a:stretch>
            <a:fillRect/>
          </a:stretch>
        </p:blipFill>
        <p:spPr>
          <a:xfrm>
            <a:off x="1692757" y="1850603"/>
            <a:ext cx="6712175" cy="4647526"/>
          </a:xfrm>
          <a:prstGeom prst="rect">
            <a:avLst/>
          </a:prstGeom>
        </p:spPr>
      </p:pic>
      <p:sp>
        <p:nvSpPr>
          <p:cNvPr id="14" name="スライド番号プレースホルダー 13">
            <a:extLst>
              <a:ext uri="{FF2B5EF4-FFF2-40B4-BE49-F238E27FC236}">
                <a16:creationId xmlns:a16="http://schemas.microsoft.com/office/drawing/2014/main" id="{1AEAA4DC-E004-43ED-9D76-CD141B709473}"/>
              </a:ext>
            </a:extLst>
          </p:cNvPr>
          <p:cNvSpPr>
            <a:spLocks noGrp="1"/>
          </p:cNvSpPr>
          <p:nvPr>
            <p:ph type="sldNum" sz="quarter" idx="12"/>
          </p:nvPr>
        </p:nvSpPr>
        <p:spPr>
          <a:xfrm>
            <a:off x="7086600" y="6593094"/>
            <a:ext cx="2057400" cy="365125"/>
          </a:xfrm>
        </p:spPr>
        <p:txBody>
          <a:bodyPr/>
          <a:lstStyle/>
          <a:p>
            <a:fld id="{4FDC1A15-BC8E-458C-9756-EDB9825B205C}"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383EDFB5-3CEA-4410-9CC3-9922BA709BDC}"/>
              </a:ext>
            </a:extLst>
          </p:cNvPr>
          <p:cNvSpPr/>
          <p:nvPr/>
        </p:nvSpPr>
        <p:spPr>
          <a:xfrm>
            <a:off x="0" y="0"/>
            <a:ext cx="9144000" cy="381000"/>
          </a:xfrm>
          <a:prstGeom prst="rect">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新大阪駅周辺地域のプロモーションの取組</a:t>
            </a:r>
          </a:p>
        </p:txBody>
      </p:sp>
      <p:sp>
        <p:nvSpPr>
          <p:cNvPr id="24" name="TextBox 20">
            <a:extLst>
              <a:ext uri="{FF2B5EF4-FFF2-40B4-BE49-F238E27FC236}">
                <a16:creationId xmlns:a16="http://schemas.microsoft.com/office/drawing/2014/main" id="{B5D48283-100D-4D55-ABA6-01D92C1EA9DE}"/>
              </a:ext>
            </a:extLst>
          </p:cNvPr>
          <p:cNvSpPr txBox="1"/>
          <p:nvPr/>
        </p:nvSpPr>
        <p:spPr>
          <a:xfrm>
            <a:off x="244255" y="1286819"/>
            <a:ext cx="977647" cy="307777"/>
          </a:xfrm>
          <a:prstGeom prst="rect">
            <a:avLst/>
          </a:prstGeom>
        </p:spPr>
        <p:txBody>
          <a:bodyPr wrap="square" lIns="0" tIns="0" rIns="0" bIns="0" rtlCol="0" anchor="t">
            <a:spAutoFit/>
          </a:bodyPr>
          <a:lstStyle>
            <a:defPPr>
              <a:defRPr lang="en-US"/>
            </a:defPPr>
            <a:lvl1pPr algn="just" defTabSz="609539">
              <a:lnSpc>
                <a:spcPts val="16419"/>
              </a:lnSpc>
              <a:defRPr sz="7200" spc="179">
                <a:solidFill>
                  <a:srgbClr val="FFFFFF"/>
                </a:solidFill>
                <a:latin typeface="Futura Ultra-Bold"/>
              </a:defRPr>
            </a:lvl1pPr>
            <a:lvl2pPr marL="304770" defTabSz="609539">
              <a:defRPr sz="1200"/>
            </a:lvl2pPr>
            <a:lvl3pPr marL="609539" defTabSz="609539">
              <a:defRPr sz="1200"/>
            </a:lvl3pPr>
            <a:lvl4pPr marL="914309" defTabSz="609539">
              <a:defRPr sz="1200"/>
            </a:lvl4pPr>
            <a:lvl5pPr marL="1219078" defTabSz="609539">
              <a:defRPr sz="1200"/>
            </a:lvl5pPr>
            <a:lvl6pPr marL="1523848" defTabSz="609539">
              <a:defRPr sz="1200"/>
            </a:lvl6pPr>
            <a:lvl7pPr marL="1828617" defTabSz="609539">
              <a:defRPr sz="1200"/>
            </a:lvl7pPr>
            <a:lvl8pPr marL="2133387" defTabSz="609539">
              <a:defRPr sz="1200"/>
            </a:lvl8pPr>
            <a:lvl9pPr marL="2438156" defTabSz="609539">
              <a:defRPr sz="1200"/>
            </a:lvl9pPr>
          </a:lstStyle>
          <a:p>
            <a:pPr algn="l" defTabSz="495281">
              <a:lnSpc>
                <a:spcPct val="100000"/>
              </a:lnSpc>
            </a:pPr>
            <a:r>
              <a:rPr lang="en-US" altLang="ja-JP" sz="2000" spc="146" dirty="0">
                <a:solidFill>
                  <a:srgbClr val="002847"/>
                </a:solidFill>
                <a:latin typeface="Arial Black" panose="020B0A04020102020204" pitchFamily="34" charset="0"/>
                <a:ea typeface="UD デジタル 教科書体 N-R" panose="02020400000000000000" pitchFamily="17" charset="-128"/>
              </a:rPr>
              <a:t>03</a:t>
            </a:r>
          </a:p>
        </p:txBody>
      </p:sp>
      <p:sp>
        <p:nvSpPr>
          <p:cNvPr id="26" name="TextBox 21">
            <a:extLst>
              <a:ext uri="{FF2B5EF4-FFF2-40B4-BE49-F238E27FC236}">
                <a16:creationId xmlns:a16="http://schemas.microsoft.com/office/drawing/2014/main" id="{2CCE7A4F-440A-4C99-BF35-E0CF66104093}"/>
              </a:ext>
            </a:extLst>
          </p:cNvPr>
          <p:cNvSpPr txBox="1"/>
          <p:nvPr/>
        </p:nvSpPr>
        <p:spPr>
          <a:xfrm>
            <a:off x="244255" y="1737450"/>
            <a:ext cx="935704" cy="215444"/>
          </a:xfrm>
          <a:prstGeom prst="rect">
            <a:avLst/>
          </a:prstGeom>
        </p:spPr>
        <p:txBody>
          <a:bodyPr wrap="square" lIns="0" tIns="0" rIns="0" bIns="0" rtlCol="0" anchor="t">
            <a:spAutoFit/>
          </a:bodyPr>
          <a:lstStyle>
            <a:defPPr>
              <a:defRPr lang="en-US"/>
            </a:defPPr>
            <a:lvl1pPr defTabSz="495281">
              <a:lnSpc>
                <a:spcPts val="3123"/>
              </a:lnSpc>
              <a:defRPr sz="2000" spc="34">
                <a:solidFill>
                  <a:srgbClr val="002847"/>
                </a:solidFill>
                <a:latin typeface="BIZ UDPゴシック" panose="020B0400000000000000" pitchFamily="50" charset="-128"/>
                <a:ea typeface="BIZ UDPゴシック" panose="020B0400000000000000" pitchFamily="50" charset="-128"/>
              </a:defRPr>
            </a:lvl1pPr>
          </a:lstStyle>
          <a:p>
            <a:pPr>
              <a:lnSpc>
                <a:spcPct val="100000"/>
              </a:lnSpc>
            </a:pPr>
            <a:r>
              <a:rPr lang="ja-JP" altLang="en-US" sz="1400" dirty="0"/>
              <a:t>使用目的</a:t>
            </a:r>
            <a:endParaRPr lang="en-US" sz="1400" dirty="0"/>
          </a:p>
        </p:txBody>
      </p:sp>
      <p:sp>
        <p:nvSpPr>
          <p:cNvPr id="27" name="AutoShape 18">
            <a:extLst>
              <a:ext uri="{FF2B5EF4-FFF2-40B4-BE49-F238E27FC236}">
                <a16:creationId xmlns:a16="http://schemas.microsoft.com/office/drawing/2014/main" id="{403FF8D4-173E-40C6-BE63-21E1BBAD3531}"/>
              </a:ext>
            </a:extLst>
          </p:cNvPr>
          <p:cNvSpPr/>
          <p:nvPr/>
        </p:nvSpPr>
        <p:spPr>
          <a:xfrm flipH="1">
            <a:off x="1113469" y="1318621"/>
            <a:ext cx="0" cy="5297720"/>
          </a:xfrm>
          <a:prstGeom prst="line">
            <a:avLst/>
          </a:prstGeom>
          <a:ln w="38100" cap="flat">
            <a:solidFill>
              <a:srgbClr val="002847"/>
            </a:solidFill>
            <a:prstDash val="solid"/>
            <a:headEnd type="none" w="sm" len="sm"/>
            <a:tailEnd type="none" w="sm" len="sm"/>
          </a:ln>
        </p:spPr>
      </p:sp>
      <p:sp>
        <p:nvSpPr>
          <p:cNvPr id="28" name="TextBox 14">
            <a:extLst>
              <a:ext uri="{FF2B5EF4-FFF2-40B4-BE49-F238E27FC236}">
                <a16:creationId xmlns:a16="http://schemas.microsoft.com/office/drawing/2014/main" id="{2BCD7074-F008-4211-9C64-4E59F9288EF7}"/>
              </a:ext>
            </a:extLst>
          </p:cNvPr>
          <p:cNvSpPr txBox="1"/>
          <p:nvPr/>
        </p:nvSpPr>
        <p:spPr>
          <a:xfrm>
            <a:off x="3180582" y="2743200"/>
            <a:ext cx="3178170" cy="2955189"/>
          </a:xfrm>
          <a:prstGeom prst="rect">
            <a:avLst/>
          </a:prstGeom>
        </p:spPr>
        <p:txBody>
          <a:bodyPr lIns="16123" tIns="16123" rIns="16123" bIns="16123" rtlCol="0" anchor="ctr"/>
          <a:lstStyle/>
          <a:p>
            <a:pPr algn="ctr" defTabSz="495281">
              <a:lnSpc>
                <a:spcPts val="1310"/>
              </a:lnSpc>
              <a:defRPr/>
            </a:pPr>
            <a:endParaRPr sz="731">
              <a:solidFill>
                <a:prstClr val="black"/>
              </a:solidFill>
              <a:latin typeface="Calibri"/>
            </a:endParaRPr>
          </a:p>
        </p:txBody>
      </p:sp>
      <p:sp>
        <p:nvSpPr>
          <p:cNvPr id="29" name="TextBox 9">
            <a:extLst>
              <a:ext uri="{FF2B5EF4-FFF2-40B4-BE49-F238E27FC236}">
                <a16:creationId xmlns:a16="http://schemas.microsoft.com/office/drawing/2014/main" id="{8A942DB0-52BE-4706-B689-9038B8F01C3C}"/>
              </a:ext>
            </a:extLst>
          </p:cNvPr>
          <p:cNvSpPr txBox="1"/>
          <p:nvPr/>
        </p:nvSpPr>
        <p:spPr>
          <a:xfrm>
            <a:off x="1461469" y="1297551"/>
            <a:ext cx="6990364" cy="429798"/>
          </a:xfrm>
          <a:prstGeom prst="rect">
            <a:avLst/>
          </a:prstGeom>
        </p:spPr>
        <p:txBody>
          <a:bodyPr wrap="square" lIns="0" tIns="0" rIns="0" bIns="0" rtlCol="0" anchor="t">
            <a:spAutoFit/>
          </a:bodyPr>
          <a:lstStyle/>
          <a:p>
            <a:pPr defTabSz="495281">
              <a:lnSpc>
                <a:spcPts val="1800"/>
              </a:lnSpc>
              <a:defRPr/>
            </a:pPr>
            <a:r>
              <a:rPr lang="ja-JP" altLang="en-US" sz="1200" spc="51" dirty="0">
                <a:solidFill>
                  <a:srgbClr val="002847"/>
                </a:solidFill>
                <a:latin typeface="BIZ UDPゴシック" panose="020B0400000000000000" pitchFamily="50" charset="-128"/>
                <a:ea typeface="BIZ UDPゴシック" panose="020B0400000000000000" pitchFamily="50" charset="-128"/>
              </a:rPr>
              <a:t>キャッチフレーズは、新大阪駅エリアがめざす</a:t>
            </a:r>
            <a:r>
              <a:rPr lang="en-US" altLang="ja-JP" sz="1200" spc="51" dirty="0">
                <a:solidFill>
                  <a:srgbClr val="002847"/>
                </a:solidFill>
                <a:latin typeface="BIZ UDPゴシック" panose="020B0400000000000000" pitchFamily="50" charset="-128"/>
                <a:ea typeface="BIZ UDPゴシック" panose="020B0400000000000000" pitchFamily="50" charset="-128"/>
              </a:rPr>
              <a:t>20</a:t>
            </a:r>
            <a:r>
              <a:rPr lang="ja-JP" altLang="en-US" sz="1200" spc="51" dirty="0">
                <a:solidFill>
                  <a:srgbClr val="002847"/>
                </a:solidFill>
                <a:latin typeface="BIZ UDPゴシック" panose="020B0400000000000000" pitchFamily="50" charset="-128"/>
                <a:ea typeface="BIZ UDPゴシック" panose="020B0400000000000000" pitchFamily="50" charset="-128"/>
              </a:rPr>
              <a:t>年、</a:t>
            </a:r>
            <a:r>
              <a:rPr lang="en-US" altLang="ja-JP" sz="1200" spc="51" dirty="0">
                <a:solidFill>
                  <a:srgbClr val="002847"/>
                </a:solidFill>
                <a:latin typeface="BIZ UDPゴシック" panose="020B0400000000000000" pitchFamily="50" charset="-128"/>
                <a:ea typeface="BIZ UDPゴシック" panose="020B0400000000000000" pitchFamily="50" charset="-128"/>
              </a:rPr>
              <a:t>30</a:t>
            </a:r>
            <a:r>
              <a:rPr lang="ja-JP" altLang="en-US" sz="1200" spc="51" dirty="0">
                <a:solidFill>
                  <a:srgbClr val="002847"/>
                </a:solidFill>
                <a:latin typeface="BIZ UDPゴシック" panose="020B0400000000000000" pitchFamily="50" charset="-128"/>
                <a:ea typeface="BIZ UDPゴシック" panose="020B0400000000000000" pitchFamily="50" charset="-128"/>
              </a:rPr>
              <a:t>年後の</a:t>
            </a:r>
            <a:r>
              <a:rPr lang="ja-JP" altLang="en-US" sz="1400" b="1" spc="51" dirty="0">
                <a:solidFill>
                  <a:srgbClr val="002847"/>
                </a:solidFill>
                <a:latin typeface="BIZ UDPゴシック" panose="020B0400000000000000" pitchFamily="50" charset="-128"/>
                <a:ea typeface="BIZ UDPゴシック" panose="020B0400000000000000" pitchFamily="50" charset="-128"/>
              </a:rPr>
              <a:t>まちのコンセプト</a:t>
            </a:r>
            <a:r>
              <a:rPr lang="ja-JP" altLang="en-US" sz="1200" spc="51" dirty="0">
                <a:solidFill>
                  <a:srgbClr val="002847"/>
                </a:solidFill>
                <a:latin typeface="BIZ UDPゴシック" panose="020B0400000000000000" pitchFamily="50" charset="-128"/>
                <a:ea typeface="BIZ UDPゴシック" panose="020B0400000000000000" pitchFamily="50" charset="-128"/>
              </a:rPr>
              <a:t>とともに、</a:t>
            </a:r>
            <a:endParaRPr lang="en-US" altLang="ja-JP" sz="1200" spc="51" dirty="0">
              <a:solidFill>
                <a:srgbClr val="002847"/>
              </a:solidFill>
              <a:latin typeface="BIZ UDPゴシック" panose="020B0400000000000000" pitchFamily="50" charset="-128"/>
              <a:ea typeface="BIZ UDPゴシック" panose="020B0400000000000000" pitchFamily="50" charset="-128"/>
            </a:endParaRPr>
          </a:p>
          <a:p>
            <a:pPr defTabSz="495281">
              <a:lnSpc>
                <a:spcPts val="1800"/>
              </a:lnSpc>
              <a:defRPr/>
            </a:pPr>
            <a:r>
              <a:rPr lang="ja-JP" altLang="en-US" sz="1200" spc="51" dirty="0">
                <a:solidFill>
                  <a:srgbClr val="002847"/>
                </a:solidFill>
                <a:latin typeface="BIZ UDPゴシック" panose="020B0400000000000000" pitchFamily="50" charset="-128"/>
                <a:ea typeface="BIZ UDPゴシック" panose="020B0400000000000000" pitchFamily="50" charset="-128"/>
              </a:rPr>
              <a:t>新大阪駅エリアのまちづくりを</a:t>
            </a:r>
            <a:r>
              <a:rPr lang="en-US" altLang="ja-JP" sz="1200" spc="51" dirty="0">
                <a:solidFill>
                  <a:srgbClr val="002847"/>
                </a:solidFill>
                <a:latin typeface="BIZ UDPゴシック" panose="020B0400000000000000" pitchFamily="50" charset="-128"/>
                <a:ea typeface="BIZ UDPゴシック" panose="020B0400000000000000" pitchFamily="50" charset="-128"/>
              </a:rPr>
              <a:t>PR</a:t>
            </a:r>
            <a:r>
              <a:rPr lang="ja-JP" altLang="en-US" sz="1200" spc="51" dirty="0">
                <a:solidFill>
                  <a:srgbClr val="002847"/>
                </a:solidFill>
                <a:latin typeface="BIZ UDPゴシック" panose="020B0400000000000000" pitchFamily="50" charset="-128"/>
                <a:ea typeface="BIZ UDPゴシック" panose="020B0400000000000000" pitchFamily="50" charset="-128"/>
              </a:rPr>
              <a:t>する</a:t>
            </a:r>
            <a:r>
              <a:rPr lang="ja-JP" altLang="en-US" sz="1400" b="1" spc="51" dirty="0">
                <a:solidFill>
                  <a:srgbClr val="002847"/>
                </a:solidFill>
                <a:latin typeface="BIZ UDPゴシック" panose="020B0400000000000000" pitchFamily="50" charset="-128"/>
                <a:ea typeface="BIZ UDPゴシック" panose="020B0400000000000000" pitchFamily="50" charset="-128"/>
              </a:rPr>
              <a:t>各種広報媒体等</a:t>
            </a:r>
            <a:r>
              <a:rPr lang="ja-JP" altLang="en-US" sz="1400" spc="51" dirty="0">
                <a:solidFill>
                  <a:srgbClr val="002847"/>
                </a:solidFill>
                <a:latin typeface="BIZ UDPゴシック" panose="020B0400000000000000" pitchFamily="50" charset="-128"/>
                <a:ea typeface="BIZ UDPゴシック" panose="020B0400000000000000" pitchFamily="50" charset="-128"/>
              </a:rPr>
              <a:t>（</a:t>
            </a:r>
            <a:r>
              <a:rPr lang="en-US" altLang="ja-JP" sz="1400" spc="51" dirty="0">
                <a:solidFill>
                  <a:srgbClr val="002847"/>
                </a:solidFill>
                <a:latin typeface="BIZ UDPゴシック" panose="020B0400000000000000" pitchFamily="50" charset="-128"/>
                <a:ea typeface="BIZ UDPゴシック" panose="020B0400000000000000" pitchFamily="50" charset="-128"/>
              </a:rPr>
              <a:t>HP</a:t>
            </a:r>
            <a:r>
              <a:rPr lang="ja-JP" altLang="en-US" sz="1400" spc="51" dirty="0">
                <a:solidFill>
                  <a:srgbClr val="002847"/>
                </a:solidFill>
                <a:latin typeface="BIZ UDPゴシック" panose="020B0400000000000000" pitchFamily="50" charset="-128"/>
                <a:ea typeface="BIZ UDPゴシック" panose="020B0400000000000000" pitchFamily="50" charset="-128"/>
              </a:rPr>
              <a:t>、チラシ、ポスター等）</a:t>
            </a:r>
            <a:r>
              <a:rPr lang="ja-JP" altLang="en-US" sz="1200" spc="51" dirty="0">
                <a:solidFill>
                  <a:srgbClr val="002847"/>
                </a:solidFill>
                <a:latin typeface="BIZ UDPゴシック" panose="020B0400000000000000" pitchFamily="50" charset="-128"/>
                <a:ea typeface="BIZ UDPゴシック" panose="020B0400000000000000" pitchFamily="50" charset="-128"/>
              </a:rPr>
              <a:t>に使用します。</a:t>
            </a:r>
          </a:p>
        </p:txBody>
      </p:sp>
      <p:sp>
        <p:nvSpPr>
          <p:cNvPr id="39" name="TextBox 9">
            <a:extLst>
              <a:ext uri="{FF2B5EF4-FFF2-40B4-BE49-F238E27FC236}">
                <a16:creationId xmlns:a16="http://schemas.microsoft.com/office/drawing/2014/main" id="{B3827246-095D-4D0B-AEA3-CC5C288D6EDD}"/>
              </a:ext>
            </a:extLst>
          </p:cNvPr>
          <p:cNvSpPr txBox="1"/>
          <p:nvPr/>
        </p:nvSpPr>
        <p:spPr>
          <a:xfrm>
            <a:off x="1733318" y="6445371"/>
            <a:ext cx="6889622" cy="210763"/>
          </a:xfrm>
          <a:prstGeom prst="rect">
            <a:avLst/>
          </a:prstGeom>
        </p:spPr>
        <p:txBody>
          <a:bodyPr wrap="square" lIns="0" tIns="0" rIns="0" bIns="0" rtlCol="0" anchor="t">
            <a:spAutoFit/>
          </a:bodyPr>
          <a:lstStyle/>
          <a:p>
            <a:pPr defTabSz="495281">
              <a:lnSpc>
                <a:spcPct val="150000"/>
              </a:lnSpc>
              <a:defRPr/>
            </a:pPr>
            <a:r>
              <a:rPr lang="ja-JP" altLang="en-US" sz="1100" spc="51" dirty="0">
                <a:solidFill>
                  <a:srgbClr val="002847"/>
                </a:solidFill>
                <a:latin typeface="BIZ UDPゴシック" panose="020B0400000000000000" pitchFamily="50" charset="-128"/>
                <a:ea typeface="BIZ UDPゴシック" panose="020B0400000000000000" pitchFamily="50" charset="-128"/>
              </a:rPr>
              <a:t>なお、まちのコンセプトは、今後、決定するキャッチフレーズを踏まえ、上記の案をもとに最終決定します。</a:t>
            </a:r>
          </a:p>
        </p:txBody>
      </p:sp>
      <p:cxnSp>
        <p:nvCxnSpPr>
          <p:cNvPr id="41" name="直線コネクタ 40">
            <a:extLst>
              <a:ext uri="{FF2B5EF4-FFF2-40B4-BE49-F238E27FC236}">
                <a16:creationId xmlns:a16="http://schemas.microsoft.com/office/drawing/2014/main" id="{8803CE81-5E61-4DDC-BBD5-13B1FD386D22}"/>
              </a:ext>
            </a:extLst>
          </p:cNvPr>
          <p:cNvCxnSpPr>
            <a:cxnSpLocks/>
          </p:cNvCxnSpPr>
          <p:nvPr/>
        </p:nvCxnSpPr>
        <p:spPr>
          <a:xfrm flipH="1" flipV="1">
            <a:off x="1324325" y="2120944"/>
            <a:ext cx="179273" cy="107416"/>
          </a:xfrm>
          <a:prstGeom prst="line">
            <a:avLst/>
          </a:prstGeom>
          <a:ln w="28575">
            <a:solidFill>
              <a:srgbClr val="002847"/>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D76C7F13-E3A5-4598-9ECA-DDCC6439BD9B}"/>
              </a:ext>
            </a:extLst>
          </p:cNvPr>
          <p:cNvCxnSpPr>
            <a:cxnSpLocks/>
          </p:cNvCxnSpPr>
          <p:nvPr/>
        </p:nvCxnSpPr>
        <p:spPr>
          <a:xfrm flipV="1">
            <a:off x="2094807" y="1794038"/>
            <a:ext cx="46896" cy="154038"/>
          </a:xfrm>
          <a:prstGeom prst="line">
            <a:avLst/>
          </a:prstGeom>
          <a:ln w="28575">
            <a:solidFill>
              <a:srgbClr val="002847"/>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78E374C2-EB89-4549-8BD2-87E49A59AFD2}"/>
              </a:ext>
            </a:extLst>
          </p:cNvPr>
          <p:cNvCxnSpPr>
            <a:cxnSpLocks/>
          </p:cNvCxnSpPr>
          <p:nvPr/>
        </p:nvCxnSpPr>
        <p:spPr>
          <a:xfrm>
            <a:off x="5769760" y="1481654"/>
            <a:ext cx="1421532" cy="0"/>
          </a:xfrm>
          <a:prstGeom prst="line">
            <a:avLst/>
          </a:prstGeom>
          <a:ln w="69850">
            <a:solidFill>
              <a:schemeClr val="accent2">
                <a:lumMod val="60000"/>
                <a:lumOff val="40000"/>
                <a:alpha val="50000"/>
              </a:schemeClr>
            </a:solidFill>
          </a:ln>
        </p:spPr>
        <p:style>
          <a:lnRef idx="1">
            <a:schemeClr val="accent1"/>
          </a:lnRef>
          <a:fillRef idx="0">
            <a:schemeClr val="accent1"/>
          </a:fillRef>
          <a:effectRef idx="0">
            <a:schemeClr val="accent1"/>
          </a:effectRef>
          <a:fontRef idx="minor">
            <a:schemeClr val="tx1"/>
          </a:fontRef>
        </p:style>
      </p:cxnSp>
      <p:sp>
        <p:nvSpPr>
          <p:cNvPr id="45" name="TextBox 9">
            <a:extLst>
              <a:ext uri="{FF2B5EF4-FFF2-40B4-BE49-F238E27FC236}">
                <a16:creationId xmlns:a16="http://schemas.microsoft.com/office/drawing/2014/main" id="{8D0810AF-44C5-4AD1-8FA2-4AD88A537ADE}"/>
              </a:ext>
            </a:extLst>
          </p:cNvPr>
          <p:cNvSpPr txBox="1"/>
          <p:nvPr/>
        </p:nvSpPr>
        <p:spPr>
          <a:xfrm rot="20551908">
            <a:off x="451539" y="1889916"/>
            <a:ext cx="2602122" cy="184666"/>
          </a:xfrm>
          <a:prstGeom prst="rect">
            <a:avLst/>
          </a:prstGeom>
        </p:spPr>
        <p:txBody>
          <a:bodyPr wrap="square" lIns="0" tIns="0" rIns="0" bIns="0" rtlCol="0" anchor="t">
            <a:spAutoFit/>
          </a:bodyPr>
          <a:lstStyle/>
          <a:p>
            <a:pPr algn="ctr" defTabSz="495281">
              <a:defRPr/>
            </a:pPr>
            <a:r>
              <a:rPr lang="ja-JP" altLang="en-US" sz="1200" spc="51" dirty="0">
                <a:solidFill>
                  <a:srgbClr val="002847"/>
                </a:solidFill>
                <a:latin typeface="BIZ UDPゴシック" panose="020B0400000000000000" pitchFamily="50" charset="-128"/>
                <a:ea typeface="BIZ UDPゴシック" panose="020B0400000000000000" pitchFamily="50" charset="-128"/>
              </a:rPr>
              <a:t>イメージ</a:t>
            </a:r>
          </a:p>
        </p:txBody>
      </p:sp>
      <p:sp>
        <p:nvSpPr>
          <p:cNvPr id="46" name="正方形/長方形 45">
            <a:extLst>
              <a:ext uri="{FF2B5EF4-FFF2-40B4-BE49-F238E27FC236}">
                <a16:creationId xmlns:a16="http://schemas.microsoft.com/office/drawing/2014/main" id="{9B50A9EC-6462-49DC-952A-2A6285743401}"/>
              </a:ext>
            </a:extLst>
          </p:cNvPr>
          <p:cNvSpPr/>
          <p:nvPr/>
        </p:nvSpPr>
        <p:spPr>
          <a:xfrm>
            <a:off x="66959" y="1211119"/>
            <a:ext cx="9014227" cy="5475633"/>
          </a:xfrm>
          <a:prstGeom prst="rect">
            <a:avLst/>
          </a:prstGeom>
          <a:no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33CCE102-64E6-40F3-A597-283ABF758CBD}"/>
              </a:ext>
            </a:extLst>
          </p:cNvPr>
          <p:cNvCxnSpPr>
            <a:cxnSpLocks/>
          </p:cNvCxnSpPr>
          <p:nvPr/>
        </p:nvCxnSpPr>
        <p:spPr>
          <a:xfrm>
            <a:off x="4117818" y="1718627"/>
            <a:ext cx="4233273" cy="0"/>
          </a:xfrm>
          <a:prstGeom prst="line">
            <a:avLst/>
          </a:prstGeom>
          <a:ln w="69850">
            <a:solidFill>
              <a:schemeClr val="accent2">
                <a:lumMod val="60000"/>
                <a:lumOff val="40000"/>
                <a:alpha val="50000"/>
              </a:schemeClr>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80A4FA70-961A-4D2B-81A5-D8867E952744}"/>
              </a:ext>
            </a:extLst>
          </p:cNvPr>
          <p:cNvSpPr txBox="1"/>
          <p:nvPr/>
        </p:nvSpPr>
        <p:spPr>
          <a:xfrm>
            <a:off x="6578769" y="469357"/>
            <a:ext cx="2565231"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募集要項案は資料１別紙</a:t>
            </a:r>
            <a:endParaRPr kumimoji="1" lang="en-US" altLang="ja-JP" sz="1400" dirty="0">
              <a:latin typeface="Meiryo UI" panose="020B0604030504040204" pitchFamily="50" charset="-128"/>
              <a:ea typeface="Meiryo UI" panose="020B0604030504040204" pitchFamily="50" charset="-128"/>
            </a:endParaRPr>
          </a:p>
        </p:txBody>
      </p:sp>
      <p:grpSp>
        <p:nvGrpSpPr>
          <p:cNvPr id="25" name="グループ化 24">
            <a:extLst>
              <a:ext uri="{FF2B5EF4-FFF2-40B4-BE49-F238E27FC236}">
                <a16:creationId xmlns:a16="http://schemas.microsoft.com/office/drawing/2014/main" id="{CF6C2C54-6E88-4F5C-B854-8028DC94BD19}"/>
              </a:ext>
            </a:extLst>
          </p:cNvPr>
          <p:cNvGrpSpPr/>
          <p:nvPr/>
        </p:nvGrpSpPr>
        <p:grpSpPr>
          <a:xfrm>
            <a:off x="244448" y="829482"/>
            <a:ext cx="4751835" cy="325980"/>
            <a:chOff x="242256" y="1023852"/>
            <a:chExt cx="1597453" cy="325980"/>
          </a:xfrm>
        </p:grpSpPr>
        <p:sp>
          <p:nvSpPr>
            <p:cNvPr id="32" name="四角形: 角を丸くする 31">
              <a:extLst>
                <a:ext uri="{FF2B5EF4-FFF2-40B4-BE49-F238E27FC236}">
                  <a16:creationId xmlns:a16="http://schemas.microsoft.com/office/drawing/2014/main" id="{06E59756-B37C-47C6-8F43-30E6E6526A2D}"/>
                </a:ext>
              </a:extLst>
            </p:cNvPr>
            <p:cNvSpPr/>
            <p:nvPr/>
          </p:nvSpPr>
          <p:spPr>
            <a:xfrm>
              <a:off x="253996" y="1023852"/>
              <a:ext cx="1585713" cy="3259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　　　　キャッチフレーズの募集要項案（内容抜粋）</a:t>
              </a:r>
            </a:p>
          </p:txBody>
        </p:sp>
        <p:sp>
          <p:nvSpPr>
            <p:cNvPr id="33" name="四角形: 角を丸くする 32">
              <a:extLst>
                <a:ext uri="{FF2B5EF4-FFF2-40B4-BE49-F238E27FC236}">
                  <a16:creationId xmlns:a16="http://schemas.microsoft.com/office/drawing/2014/main" id="{FE0C9EB0-1B36-4EBA-8C0E-073F825F47C0}"/>
                </a:ext>
              </a:extLst>
            </p:cNvPr>
            <p:cNvSpPr/>
            <p:nvPr/>
          </p:nvSpPr>
          <p:spPr>
            <a:xfrm>
              <a:off x="242256" y="1023852"/>
              <a:ext cx="199605" cy="32598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②</a:t>
              </a:r>
            </a:p>
          </p:txBody>
        </p:sp>
      </p:grpSp>
      <p:sp>
        <p:nvSpPr>
          <p:cNvPr id="34" name="正方形/長方形 33">
            <a:extLst>
              <a:ext uri="{FF2B5EF4-FFF2-40B4-BE49-F238E27FC236}">
                <a16:creationId xmlns:a16="http://schemas.microsoft.com/office/drawing/2014/main" id="{E6988587-642A-48C4-9113-44D0343A83C2}"/>
              </a:ext>
            </a:extLst>
          </p:cNvPr>
          <p:cNvSpPr/>
          <p:nvPr/>
        </p:nvSpPr>
        <p:spPr>
          <a:xfrm>
            <a:off x="66959" y="469357"/>
            <a:ext cx="118025" cy="31606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6DBBDD0E-C3A6-4FB4-8C7A-145748A57438}"/>
              </a:ext>
            </a:extLst>
          </p:cNvPr>
          <p:cNvSpPr txBox="1"/>
          <p:nvPr/>
        </p:nvSpPr>
        <p:spPr>
          <a:xfrm>
            <a:off x="125972" y="439940"/>
            <a:ext cx="533671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（２）新大阪駅エリアまちづくりのキャッチフレーズの選定方法</a:t>
            </a:r>
          </a:p>
        </p:txBody>
      </p:sp>
    </p:spTree>
    <p:extLst>
      <p:ext uri="{BB962C8B-B14F-4D97-AF65-F5344CB8AC3E}">
        <p14:creationId xmlns:p14="http://schemas.microsoft.com/office/powerpoint/2010/main" val="347126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13">
            <a:extLst>
              <a:ext uri="{FF2B5EF4-FFF2-40B4-BE49-F238E27FC236}">
                <a16:creationId xmlns:a16="http://schemas.microsoft.com/office/drawing/2014/main" id="{1AEAA4DC-E004-43ED-9D76-CD141B709473}"/>
              </a:ext>
            </a:extLst>
          </p:cNvPr>
          <p:cNvSpPr>
            <a:spLocks noGrp="1"/>
          </p:cNvSpPr>
          <p:nvPr>
            <p:ph type="sldNum" sz="quarter" idx="12"/>
          </p:nvPr>
        </p:nvSpPr>
        <p:spPr>
          <a:xfrm>
            <a:off x="7086600" y="6577193"/>
            <a:ext cx="2057400" cy="365125"/>
          </a:xfrm>
        </p:spPr>
        <p:txBody>
          <a:bodyPr/>
          <a:lstStyle/>
          <a:p>
            <a:fld id="{4FDC1A15-BC8E-458C-9756-EDB9825B205C}" type="slidenum">
              <a:rPr kumimoji="1" lang="ja-JP" altLang="en-US" smtClean="0">
                <a:latin typeface="Meiryo UI" panose="020B0604030504040204" pitchFamily="50" charset="-128"/>
                <a:ea typeface="Meiryo UI" panose="020B0604030504040204" pitchFamily="50" charset="-128"/>
              </a:rPr>
              <a:t>8</a:t>
            </a:fld>
            <a:endParaRPr kumimoji="1" lang="ja-JP" altLang="en-US">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383EDFB5-3CEA-4410-9CC3-9922BA709BDC}"/>
              </a:ext>
            </a:extLst>
          </p:cNvPr>
          <p:cNvSpPr/>
          <p:nvPr/>
        </p:nvSpPr>
        <p:spPr>
          <a:xfrm>
            <a:off x="0" y="0"/>
            <a:ext cx="9144000" cy="381000"/>
          </a:xfrm>
          <a:prstGeom prst="rect">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新大阪駅周辺地域のプロモーションの取組</a:t>
            </a:r>
          </a:p>
        </p:txBody>
      </p:sp>
      <p:sp>
        <p:nvSpPr>
          <p:cNvPr id="10" name="TextBox 9">
            <a:extLst>
              <a:ext uri="{FF2B5EF4-FFF2-40B4-BE49-F238E27FC236}">
                <a16:creationId xmlns:a16="http://schemas.microsoft.com/office/drawing/2014/main" id="{9F851557-6018-49DC-8D3C-60BFD1892FA1}"/>
              </a:ext>
            </a:extLst>
          </p:cNvPr>
          <p:cNvSpPr txBox="1"/>
          <p:nvPr/>
        </p:nvSpPr>
        <p:spPr>
          <a:xfrm>
            <a:off x="1539958" y="1331328"/>
            <a:ext cx="6889622" cy="246221"/>
          </a:xfrm>
          <a:prstGeom prst="rect">
            <a:avLst/>
          </a:prstGeom>
        </p:spPr>
        <p:txBody>
          <a:bodyPr wrap="square" lIns="0" tIns="0" rIns="0" bIns="0" rtlCol="0" anchor="t">
            <a:spAutoFit/>
          </a:bodyPr>
          <a:lstStyle/>
          <a:p>
            <a:pPr defTabSz="495281">
              <a:defRPr/>
            </a:pPr>
            <a:r>
              <a:rPr lang="ja-JP" altLang="en-US" sz="1400" spc="51" dirty="0">
                <a:solidFill>
                  <a:srgbClr val="002847"/>
                </a:solidFill>
                <a:latin typeface="BIZ UDPゴシック" panose="020B0400000000000000" pitchFamily="50" charset="-128"/>
                <a:ea typeface="BIZ UDPゴシック" panose="020B0400000000000000" pitchFamily="50" charset="-128"/>
              </a:rPr>
              <a:t>新大阪に思いのある方は</a:t>
            </a:r>
            <a:r>
              <a:rPr lang="ja-JP" altLang="en-US" sz="1600" b="1" spc="51" dirty="0">
                <a:solidFill>
                  <a:srgbClr val="002847"/>
                </a:solidFill>
                <a:latin typeface="BIZ UDPゴシック" panose="020B0400000000000000" pitchFamily="50" charset="-128"/>
                <a:ea typeface="BIZ UDPゴシック" panose="020B0400000000000000" pitchFamily="50" charset="-128"/>
              </a:rPr>
              <a:t>どなたでも応募可能</a:t>
            </a:r>
            <a:r>
              <a:rPr lang="ja-JP" altLang="en-US" sz="1400" spc="51" dirty="0">
                <a:solidFill>
                  <a:srgbClr val="002847"/>
                </a:solidFill>
                <a:latin typeface="BIZ UDPゴシック" panose="020B0400000000000000" pitchFamily="50" charset="-128"/>
                <a:ea typeface="BIZ UDPゴシック" panose="020B0400000000000000" pitchFamily="50" charset="-128"/>
              </a:rPr>
              <a:t>です。</a:t>
            </a:r>
          </a:p>
        </p:txBody>
      </p:sp>
      <p:grpSp>
        <p:nvGrpSpPr>
          <p:cNvPr id="16" name="グループ化 15">
            <a:extLst>
              <a:ext uri="{FF2B5EF4-FFF2-40B4-BE49-F238E27FC236}">
                <a16:creationId xmlns:a16="http://schemas.microsoft.com/office/drawing/2014/main" id="{3FDEC432-6244-4461-98A5-8CDABA6DB567}"/>
              </a:ext>
            </a:extLst>
          </p:cNvPr>
          <p:cNvGrpSpPr/>
          <p:nvPr/>
        </p:nvGrpSpPr>
        <p:grpSpPr>
          <a:xfrm>
            <a:off x="1509179" y="2029700"/>
            <a:ext cx="6929310" cy="314215"/>
            <a:chOff x="1662240" y="4072448"/>
            <a:chExt cx="6929310" cy="314215"/>
          </a:xfrm>
        </p:grpSpPr>
        <p:sp>
          <p:nvSpPr>
            <p:cNvPr id="17" name="TextBox 9">
              <a:extLst>
                <a:ext uri="{FF2B5EF4-FFF2-40B4-BE49-F238E27FC236}">
                  <a16:creationId xmlns:a16="http://schemas.microsoft.com/office/drawing/2014/main" id="{5E458B88-ED79-46AD-B196-6DFDADC3ECF1}"/>
                </a:ext>
              </a:extLst>
            </p:cNvPr>
            <p:cNvSpPr txBox="1"/>
            <p:nvPr/>
          </p:nvSpPr>
          <p:spPr>
            <a:xfrm>
              <a:off x="1701928" y="4072448"/>
              <a:ext cx="6889622" cy="246221"/>
            </a:xfrm>
            <a:prstGeom prst="rect">
              <a:avLst/>
            </a:prstGeom>
          </p:spPr>
          <p:txBody>
            <a:bodyPr wrap="square" lIns="0" tIns="0" rIns="0" bIns="0" rtlCol="0" anchor="t">
              <a:spAutoFit/>
            </a:bodyPr>
            <a:lstStyle/>
            <a:p>
              <a:pPr defTabSz="495281">
                <a:defRPr/>
              </a:pPr>
              <a:r>
                <a:rPr lang="ja-JP" altLang="en-US" sz="1600" b="1" spc="51" dirty="0">
                  <a:solidFill>
                    <a:srgbClr val="002847"/>
                  </a:solidFill>
                  <a:latin typeface="BIZ UDPゴシック" panose="020B0400000000000000" pitchFamily="50" charset="-128"/>
                  <a:ea typeface="BIZ UDPゴシック" panose="020B0400000000000000" pitchFamily="50" charset="-128"/>
                </a:rPr>
                <a:t>令和</a:t>
              </a:r>
              <a:r>
                <a:rPr lang="en-US" altLang="ja-JP" sz="1600" b="1" spc="51" dirty="0">
                  <a:solidFill>
                    <a:srgbClr val="002847"/>
                  </a:solidFill>
                  <a:latin typeface="BIZ UDPゴシック" panose="020B0400000000000000" pitchFamily="50" charset="-128"/>
                  <a:ea typeface="BIZ UDPゴシック" panose="020B0400000000000000" pitchFamily="50" charset="-128"/>
                </a:rPr>
                <a:t>6</a:t>
              </a:r>
              <a:r>
                <a:rPr lang="ja-JP" altLang="en-US" sz="1600" b="1" spc="51" dirty="0">
                  <a:solidFill>
                    <a:srgbClr val="002847"/>
                  </a:solidFill>
                  <a:latin typeface="BIZ UDPゴシック" panose="020B0400000000000000" pitchFamily="50" charset="-128"/>
                  <a:ea typeface="BIZ UDPゴシック" panose="020B0400000000000000" pitchFamily="50" charset="-128"/>
                </a:rPr>
                <a:t>年９月９日（月曜日）　</a:t>
              </a:r>
              <a:r>
                <a:rPr lang="ja-JP" altLang="en-US" sz="1400" b="1" spc="51" dirty="0">
                  <a:solidFill>
                    <a:srgbClr val="002847"/>
                  </a:solidFill>
                  <a:latin typeface="BIZ UDPゴシック" panose="020B0400000000000000" pitchFamily="50" charset="-128"/>
                  <a:ea typeface="BIZ UDPゴシック" panose="020B0400000000000000" pitchFamily="50" charset="-128"/>
                </a:rPr>
                <a:t>から　</a:t>
              </a:r>
              <a:r>
                <a:rPr lang="ja-JP" altLang="en-US" sz="1600" b="1" spc="51" dirty="0">
                  <a:solidFill>
                    <a:srgbClr val="002847"/>
                  </a:solidFill>
                  <a:latin typeface="BIZ UDPゴシック" panose="020B0400000000000000" pitchFamily="50" charset="-128"/>
                  <a:ea typeface="BIZ UDPゴシック" panose="020B0400000000000000" pitchFamily="50" charset="-128"/>
                </a:rPr>
                <a:t>令和</a:t>
              </a:r>
              <a:r>
                <a:rPr lang="en-US" altLang="ja-JP" sz="1600" b="1" spc="51" dirty="0">
                  <a:solidFill>
                    <a:srgbClr val="002847"/>
                  </a:solidFill>
                  <a:latin typeface="BIZ UDPゴシック" panose="020B0400000000000000" pitchFamily="50" charset="-128"/>
                  <a:ea typeface="BIZ UDPゴシック" panose="020B0400000000000000" pitchFamily="50" charset="-128"/>
                </a:rPr>
                <a:t>6</a:t>
              </a:r>
              <a:r>
                <a:rPr lang="ja-JP" altLang="en-US" sz="1600" b="1" spc="51" dirty="0">
                  <a:solidFill>
                    <a:srgbClr val="002847"/>
                  </a:solidFill>
                  <a:latin typeface="BIZ UDPゴシック" panose="020B0400000000000000" pitchFamily="50" charset="-128"/>
                  <a:ea typeface="BIZ UDPゴシック" panose="020B0400000000000000" pitchFamily="50" charset="-128"/>
                </a:rPr>
                <a:t>年</a:t>
              </a:r>
              <a:r>
                <a:rPr lang="en-US" altLang="ja-JP" sz="1600" b="1" spc="51" dirty="0">
                  <a:solidFill>
                    <a:srgbClr val="002847"/>
                  </a:solidFill>
                  <a:latin typeface="BIZ UDPゴシック" panose="020B0400000000000000" pitchFamily="50" charset="-128"/>
                  <a:ea typeface="BIZ UDPゴシック" panose="020B0400000000000000" pitchFamily="50" charset="-128"/>
                </a:rPr>
                <a:t>10</a:t>
              </a:r>
              <a:r>
                <a:rPr lang="ja-JP" altLang="en-US" sz="1600" b="1" spc="51" dirty="0">
                  <a:solidFill>
                    <a:srgbClr val="002847"/>
                  </a:solidFill>
                  <a:latin typeface="BIZ UDPゴシック" panose="020B0400000000000000" pitchFamily="50" charset="-128"/>
                  <a:ea typeface="BIZ UDPゴシック" panose="020B0400000000000000" pitchFamily="50" charset="-128"/>
                </a:rPr>
                <a:t>月</a:t>
              </a:r>
              <a:r>
                <a:rPr lang="en-US" altLang="ja-JP" sz="1600" b="1" spc="51" dirty="0">
                  <a:solidFill>
                    <a:srgbClr val="002847"/>
                  </a:solidFill>
                  <a:latin typeface="BIZ UDPゴシック" panose="020B0400000000000000" pitchFamily="50" charset="-128"/>
                  <a:ea typeface="BIZ UDPゴシック" panose="020B0400000000000000" pitchFamily="50" charset="-128"/>
                </a:rPr>
                <a:t>15</a:t>
              </a:r>
              <a:r>
                <a:rPr lang="ja-JP" altLang="en-US" sz="1600" b="1" spc="51" dirty="0">
                  <a:solidFill>
                    <a:srgbClr val="002847"/>
                  </a:solidFill>
                  <a:latin typeface="BIZ UDPゴシック" panose="020B0400000000000000" pitchFamily="50" charset="-128"/>
                  <a:ea typeface="BIZ UDPゴシック" panose="020B0400000000000000" pitchFamily="50" charset="-128"/>
                </a:rPr>
                <a:t>日（火曜日）</a:t>
              </a:r>
              <a:r>
                <a:rPr lang="ja-JP" altLang="en-US" sz="1400" b="1" spc="51" dirty="0">
                  <a:solidFill>
                    <a:srgbClr val="002847"/>
                  </a:solidFill>
                  <a:latin typeface="BIZ UDPゴシック" panose="020B0400000000000000" pitchFamily="50" charset="-128"/>
                  <a:ea typeface="BIZ UDPゴシック" panose="020B0400000000000000" pitchFamily="50" charset="-128"/>
                </a:rPr>
                <a:t>まで</a:t>
              </a:r>
            </a:p>
          </p:txBody>
        </p:sp>
        <p:cxnSp>
          <p:nvCxnSpPr>
            <p:cNvPr id="24" name="直線コネクタ 23">
              <a:extLst>
                <a:ext uri="{FF2B5EF4-FFF2-40B4-BE49-F238E27FC236}">
                  <a16:creationId xmlns:a16="http://schemas.microsoft.com/office/drawing/2014/main" id="{E8E4A992-8E0B-47F1-9E39-865A4F6151A2}"/>
                </a:ext>
              </a:extLst>
            </p:cNvPr>
            <p:cNvCxnSpPr>
              <a:cxnSpLocks/>
            </p:cNvCxnSpPr>
            <p:nvPr/>
          </p:nvCxnSpPr>
          <p:spPr>
            <a:xfrm>
              <a:off x="1662240" y="4382094"/>
              <a:ext cx="2537380" cy="0"/>
            </a:xfrm>
            <a:prstGeom prst="line">
              <a:avLst/>
            </a:prstGeom>
            <a:ln w="69850">
              <a:solidFill>
                <a:schemeClr val="accent2">
                  <a:lumMod val="60000"/>
                  <a:lumOff val="4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3DF0012-DEC8-4FB5-B754-6C8DDD4FB932}"/>
                </a:ext>
              </a:extLst>
            </p:cNvPr>
            <p:cNvCxnSpPr>
              <a:cxnSpLocks/>
            </p:cNvCxnSpPr>
            <p:nvPr/>
          </p:nvCxnSpPr>
          <p:spPr>
            <a:xfrm>
              <a:off x="4795835" y="4386663"/>
              <a:ext cx="2656522" cy="0"/>
            </a:xfrm>
            <a:prstGeom prst="line">
              <a:avLst/>
            </a:prstGeom>
            <a:ln w="69850">
              <a:solidFill>
                <a:schemeClr val="accent2">
                  <a:lumMod val="60000"/>
                  <a:lumOff val="40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32" name="AutoShape 18">
            <a:extLst>
              <a:ext uri="{FF2B5EF4-FFF2-40B4-BE49-F238E27FC236}">
                <a16:creationId xmlns:a16="http://schemas.microsoft.com/office/drawing/2014/main" id="{31B3AB97-7A35-4749-B5BB-4E9F93E02781}"/>
              </a:ext>
            </a:extLst>
          </p:cNvPr>
          <p:cNvSpPr/>
          <p:nvPr/>
        </p:nvSpPr>
        <p:spPr>
          <a:xfrm flipH="1">
            <a:off x="1241675" y="1272875"/>
            <a:ext cx="0" cy="5350561"/>
          </a:xfrm>
          <a:prstGeom prst="line">
            <a:avLst/>
          </a:prstGeom>
          <a:ln w="38100" cap="flat">
            <a:solidFill>
              <a:srgbClr val="002847"/>
            </a:solidFill>
            <a:prstDash val="solid"/>
            <a:headEnd type="none" w="sm" len="sm"/>
            <a:tailEnd type="none" w="sm" len="sm"/>
          </a:ln>
        </p:spPr>
      </p:sp>
      <p:sp>
        <p:nvSpPr>
          <p:cNvPr id="33" name="TextBox 20">
            <a:extLst>
              <a:ext uri="{FF2B5EF4-FFF2-40B4-BE49-F238E27FC236}">
                <a16:creationId xmlns:a16="http://schemas.microsoft.com/office/drawing/2014/main" id="{DB1FF3BA-C4F8-4937-B697-303B2A31C005}"/>
              </a:ext>
            </a:extLst>
          </p:cNvPr>
          <p:cNvSpPr txBox="1"/>
          <p:nvPr/>
        </p:nvSpPr>
        <p:spPr>
          <a:xfrm>
            <a:off x="238365" y="2020626"/>
            <a:ext cx="977647" cy="307777"/>
          </a:xfrm>
          <a:prstGeom prst="rect">
            <a:avLst/>
          </a:prstGeom>
        </p:spPr>
        <p:txBody>
          <a:bodyPr wrap="square" lIns="0" tIns="0" rIns="0" bIns="0" rtlCol="0" anchor="t">
            <a:spAutoFit/>
          </a:bodyPr>
          <a:lstStyle>
            <a:defPPr>
              <a:defRPr lang="en-US"/>
            </a:defPPr>
            <a:lvl1pPr algn="just" defTabSz="609539">
              <a:lnSpc>
                <a:spcPts val="16419"/>
              </a:lnSpc>
              <a:defRPr sz="7200" spc="179">
                <a:solidFill>
                  <a:srgbClr val="FFFFFF"/>
                </a:solidFill>
                <a:latin typeface="Futura Ultra-Bold"/>
              </a:defRPr>
            </a:lvl1pPr>
            <a:lvl2pPr marL="304770" defTabSz="609539">
              <a:defRPr sz="1200"/>
            </a:lvl2pPr>
            <a:lvl3pPr marL="609539" defTabSz="609539">
              <a:defRPr sz="1200"/>
            </a:lvl3pPr>
            <a:lvl4pPr marL="914309" defTabSz="609539">
              <a:defRPr sz="1200"/>
            </a:lvl4pPr>
            <a:lvl5pPr marL="1219078" defTabSz="609539">
              <a:defRPr sz="1200"/>
            </a:lvl5pPr>
            <a:lvl6pPr marL="1523848" defTabSz="609539">
              <a:defRPr sz="1200"/>
            </a:lvl6pPr>
            <a:lvl7pPr marL="1828617" defTabSz="609539">
              <a:defRPr sz="1200"/>
            </a:lvl7pPr>
            <a:lvl8pPr marL="2133387" defTabSz="609539">
              <a:defRPr sz="1200"/>
            </a:lvl8pPr>
            <a:lvl9pPr marL="2438156" defTabSz="609539">
              <a:defRPr sz="1200"/>
            </a:lvl9pPr>
          </a:lstStyle>
          <a:p>
            <a:pPr algn="l" defTabSz="495281">
              <a:lnSpc>
                <a:spcPct val="100000"/>
              </a:lnSpc>
            </a:pPr>
            <a:r>
              <a:rPr lang="en-US" sz="2000" spc="146" dirty="0">
                <a:solidFill>
                  <a:srgbClr val="002847"/>
                </a:solidFill>
                <a:latin typeface="Arial Black" panose="020B0A04020102020204" pitchFamily="34" charset="0"/>
                <a:ea typeface="UD デジタル 教科書体 N-R" panose="02020400000000000000" pitchFamily="17" charset="-128"/>
              </a:rPr>
              <a:t>0</a:t>
            </a:r>
            <a:r>
              <a:rPr lang="en-US" altLang="ja-JP" sz="2000" spc="146" dirty="0">
                <a:solidFill>
                  <a:srgbClr val="002847"/>
                </a:solidFill>
                <a:latin typeface="Arial Black" panose="020B0A04020102020204" pitchFamily="34" charset="0"/>
                <a:ea typeface="UD デジタル 教科書体 N-R" panose="02020400000000000000" pitchFamily="17" charset="-128"/>
              </a:rPr>
              <a:t>5</a:t>
            </a:r>
            <a:endParaRPr lang="en-US" sz="2000" spc="146" dirty="0">
              <a:solidFill>
                <a:srgbClr val="002847"/>
              </a:solidFill>
              <a:latin typeface="Arial Black" panose="020B0A04020102020204" pitchFamily="34" charset="0"/>
              <a:ea typeface="UD デジタル 教科書体 N-R" panose="02020400000000000000" pitchFamily="17" charset="-128"/>
            </a:endParaRPr>
          </a:p>
        </p:txBody>
      </p:sp>
      <p:sp>
        <p:nvSpPr>
          <p:cNvPr id="34" name="TextBox 21">
            <a:extLst>
              <a:ext uri="{FF2B5EF4-FFF2-40B4-BE49-F238E27FC236}">
                <a16:creationId xmlns:a16="http://schemas.microsoft.com/office/drawing/2014/main" id="{FAEC94E5-EB2F-4DF6-A913-0624A0644657}"/>
              </a:ext>
            </a:extLst>
          </p:cNvPr>
          <p:cNvSpPr txBox="1"/>
          <p:nvPr/>
        </p:nvSpPr>
        <p:spPr>
          <a:xfrm>
            <a:off x="238365" y="2274861"/>
            <a:ext cx="935704" cy="215444"/>
          </a:xfrm>
          <a:prstGeom prst="rect">
            <a:avLst/>
          </a:prstGeom>
        </p:spPr>
        <p:txBody>
          <a:bodyPr wrap="square" lIns="0" tIns="0" rIns="0" bIns="0" rtlCol="0" anchor="t">
            <a:spAutoFit/>
          </a:bodyPr>
          <a:lstStyle>
            <a:defPPr>
              <a:defRPr lang="en-US"/>
            </a:defPPr>
            <a:lvl1pPr defTabSz="495281">
              <a:lnSpc>
                <a:spcPts val="3123"/>
              </a:lnSpc>
              <a:defRPr sz="2000" spc="34">
                <a:solidFill>
                  <a:srgbClr val="002847"/>
                </a:solidFill>
                <a:latin typeface="BIZ UDPゴシック" panose="020B0400000000000000" pitchFamily="50" charset="-128"/>
                <a:ea typeface="BIZ UDPゴシック" panose="020B0400000000000000" pitchFamily="50" charset="-128"/>
              </a:defRPr>
            </a:lvl1pPr>
          </a:lstStyle>
          <a:p>
            <a:pPr>
              <a:lnSpc>
                <a:spcPct val="100000"/>
              </a:lnSpc>
            </a:pPr>
            <a:r>
              <a:rPr lang="ja-JP" altLang="en-US" sz="1400" dirty="0"/>
              <a:t>募集期間</a:t>
            </a:r>
            <a:endParaRPr lang="en-US" sz="1400" dirty="0"/>
          </a:p>
        </p:txBody>
      </p:sp>
      <p:sp>
        <p:nvSpPr>
          <p:cNvPr id="35" name="TextBox 20">
            <a:extLst>
              <a:ext uri="{FF2B5EF4-FFF2-40B4-BE49-F238E27FC236}">
                <a16:creationId xmlns:a16="http://schemas.microsoft.com/office/drawing/2014/main" id="{49925936-7A8A-4B6D-AB8F-5A24EC7E5A83}"/>
              </a:ext>
            </a:extLst>
          </p:cNvPr>
          <p:cNvSpPr txBox="1"/>
          <p:nvPr/>
        </p:nvSpPr>
        <p:spPr>
          <a:xfrm>
            <a:off x="238365" y="1285961"/>
            <a:ext cx="977647" cy="307777"/>
          </a:xfrm>
          <a:prstGeom prst="rect">
            <a:avLst/>
          </a:prstGeom>
        </p:spPr>
        <p:txBody>
          <a:bodyPr wrap="square" lIns="0" tIns="0" rIns="0" bIns="0" rtlCol="0" anchor="t">
            <a:spAutoFit/>
          </a:bodyPr>
          <a:lstStyle>
            <a:defPPr>
              <a:defRPr lang="en-US"/>
            </a:defPPr>
            <a:lvl1pPr algn="just" defTabSz="609539">
              <a:lnSpc>
                <a:spcPts val="16419"/>
              </a:lnSpc>
              <a:defRPr sz="7200" spc="179">
                <a:solidFill>
                  <a:srgbClr val="FFFFFF"/>
                </a:solidFill>
                <a:latin typeface="Futura Ultra-Bold"/>
              </a:defRPr>
            </a:lvl1pPr>
            <a:lvl2pPr marL="304770" defTabSz="609539">
              <a:defRPr sz="1200"/>
            </a:lvl2pPr>
            <a:lvl3pPr marL="609539" defTabSz="609539">
              <a:defRPr sz="1200"/>
            </a:lvl3pPr>
            <a:lvl4pPr marL="914309" defTabSz="609539">
              <a:defRPr sz="1200"/>
            </a:lvl4pPr>
            <a:lvl5pPr marL="1219078" defTabSz="609539">
              <a:defRPr sz="1200"/>
            </a:lvl5pPr>
            <a:lvl6pPr marL="1523848" defTabSz="609539">
              <a:defRPr sz="1200"/>
            </a:lvl6pPr>
            <a:lvl7pPr marL="1828617" defTabSz="609539">
              <a:defRPr sz="1200"/>
            </a:lvl7pPr>
            <a:lvl8pPr marL="2133387" defTabSz="609539">
              <a:defRPr sz="1200"/>
            </a:lvl8pPr>
            <a:lvl9pPr marL="2438156" defTabSz="609539">
              <a:defRPr sz="1200"/>
            </a:lvl9pPr>
          </a:lstStyle>
          <a:p>
            <a:pPr algn="l" defTabSz="495281">
              <a:lnSpc>
                <a:spcPct val="100000"/>
              </a:lnSpc>
            </a:pPr>
            <a:r>
              <a:rPr lang="en-US" altLang="ja-JP" sz="2000" spc="146" dirty="0">
                <a:solidFill>
                  <a:srgbClr val="002847"/>
                </a:solidFill>
                <a:latin typeface="Arial Black" panose="020B0A04020102020204" pitchFamily="34" charset="0"/>
                <a:ea typeface="UD デジタル 教科書体 N-R" panose="02020400000000000000" pitchFamily="17" charset="-128"/>
              </a:rPr>
              <a:t>04</a:t>
            </a:r>
          </a:p>
        </p:txBody>
      </p:sp>
      <p:sp>
        <p:nvSpPr>
          <p:cNvPr id="36" name="TextBox 21">
            <a:extLst>
              <a:ext uri="{FF2B5EF4-FFF2-40B4-BE49-F238E27FC236}">
                <a16:creationId xmlns:a16="http://schemas.microsoft.com/office/drawing/2014/main" id="{B1F98AB6-4B39-46B3-9045-2EC2444B84B2}"/>
              </a:ext>
            </a:extLst>
          </p:cNvPr>
          <p:cNvSpPr txBox="1"/>
          <p:nvPr/>
        </p:nvSpPr>
        <p:spPr>
          <a:xfrm>
            <a:off x="221388" y="1549409"/>
            <a:ext cx="935704" cy="215444"/>
          </a:xfrm>
          <a:prstGeom prst="rect">
            <a:avLst/>
          </a:prstGeom>
        </p:spPr>
        <p:txBody>
          <a:bodyPr wrap="square" lIns="0" tIns="0" rIns="0" bIns="0" rtlCol="0" anchor="t">
            <a:spAutoFit/>
          </a:bodyPr>
          <a:lstStyle>
            <a:defPPr>
              <a:defRPr lang="en-US"/>
            </a:defPPr>
            <a:lvl1pPr defTabSz="495281">
              <a:lnSpc>
                <a:spcPts val="3123"/>
              </a:lnSpc>
              <a:defRPr sz="2000" spc="34">
                <a:solidFill>
                  <a:srgbClr val="002847"/>
                </a:solidFill>
                <a:latin typeface="BIZ UDPゴシック" panose="020B0400000000000000" pitchFamily="50" charset="-128"/>
                <a:ea typeface="BIZ UDPゴシック" panose="020B0400000000000000" pitchFamily="50" charset="-128"/>
              </a:defRPr>
            </a:lvl1pPr>
          </a:lstStyle>
          <a:p>
            <a:pPr>
              <a:lnSpc>
                <a:spcPct val="100000"/>
              </a:lnSpc>
            </a:pPr>
            <a:r>
              <a:rPr lang="ja-JP" altLang="en-US" sz="1400" dirty="0"/>
              <a:t>応募資格</a:t>
            </a:r>
            <a:endParaRPr lang="en-US" sz="1400" dirty="0"/>
          </a:p>
        </p:txBody>
      </p:sp>
      <p:sp>
        <p:nvSpPr>
          <p:cNvPr id="37" name="テキスト ボックス 22">
            <a:extLst>
              <a:ext uri="{FF2B5EF4-FFF2-40B4-BE49-F238E27FC236}">
                <a16:creationId xmlns:a16="http://schemas.microsoft.com/office/drawing/2014/main" id="{0FD4B945-C88E-4F00-B650-3C02085F6D4A}"/>
              </a:ext>
            </a:extLst>
          </p:cNvPr>
          <p:cNvSpPr txBox="1"/>
          <p:nvPr/>
        </p:nvSpPr>
        <p:spPr>
          <a:xfrm>
            <a:off x="1660022" y="2707249"/>
            <a:ext cx="7348438" cy="914546"/>
          </a:xfrm>
          <a:prstGeom prst="rect">
            <a:avLst/>
          </a:prstGeom>
        </p:spPr>
        <p:txBody>
          <a:bodyPr wrap="square" lIns="0" tIns="0" rIns="0" bIns="0" rtlCol="0" anchor="t">
            <a:spAutoFit/>
          </a:bodyPr>
          <a:lstStyle>
            <a:defPPr>
              <a:defRPr lang="en-US"/>
            </a:defPPr>
            <a:lvl1pPr defTabSz="495281">
              <a:lnSpc>
                <a:spcPct val="150000"/>
              </a:lnSpc>
              <a:defRPr sz="1200" b="1" spc="51">
                <a:solidFill>
                  <a:srgbClr val="002847"/>
                </a:solidFill>
                <a:latin typeface="BIZ UDPゴシック" panose="020B0400000000000000" pitchFamily="50" charset="-128"/>
                <a:ea typeface="BIZ UDPゴシック" panose="020B0400000000000000" pitchFamily="50" charset="-12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400" dirty="0"/>
              <a:t>1</a:t>
            </a:r>
            <a:r>
              <a:rPr lang="ja-JP" altLang="en-US" sz="1400" dirty="0"/>
              <a:t>人（</a:t>
            </a:r>
            <a:r>
              <a:rPr lang="en-US" altLang="ja-JP" sz="1400" dirty="0"/>
              <a:t>1</a:t>
            </a:r>
            <a:r>
              <a:rPr lang="ja-JP" altLang="en-US" sz="1400" dirty="0"/>
              <a:t>グループ）で</a:t>
            </a:r>
            <a:r>
              <a:rPr lang="en-US" altLang="ja-JP" sz="1400" dirty="0"/>
              <a:t>5</a:t>
            </a:r>
            <a:r>
              <a:rPr lang="ja-JP" altLang="en-US" sz="1400" dirty="0"/>
              <a:t>点まで</a:t>
            </a:r>
            <a:r>
              <a:rPr lang="ja-JP" altLang="en-US" b="0" dirty="0"/>
              <a:t>の応募が可能です。</a:t>
            </a:r>
            <a:endParaRPr lang="en-US" altLang="ja-JP" b="0" dirty="0"/>
          </a:p>
          <a:p>
            <a:r>
              <a:rPr lang="ja-JP" altLang="en-US" b="0" dirty="0"/>
              <a:t>キャッチフレーズは、</a:t>
            </a:r>
            <a:r>
              <a:rPr lang="ja-JP" altLang="en-US" sz="1400" dirty="0"/>
              <a:t>日本語の場合は</a:t>
            </a:r>
            <a:r>
              <a:rPr lang="en-US" altLang="ja-JP" sz="1400" dirty="0"/>
              <a:t>13</a:t>
            </a:r>
            <a:r>
              <a:rPr lang="ja-JP" altLang="en-US" sz="1400" dirty="0"/>
              <a:t>文字以内、英語の場合は</a:t>
            </a:r>
            <a:r>
              <a:rPr lang="en-US" altLang="ja-JP" sz="1400" dirty="0"/>
              <a:t>4</a:t>
            </a:r>
            <a:r>
              <a:rPr lang="ja-JP" altLang="en-US" sz="1400" dirty="0"/>
              <a:t>単語以内</a:t>
            </a:r>
            <a:r>
              <a:rPr lang="ja-JP" altLang="en-US" b="0" dirty="0"/>
              <a:t>を目安としてください。</a:t>
            </a:r>
            <a:endParaRPr lang="en-US" altLang="ja-JP" b="0" dirty="0"/>
          </a:p>
          <a:p>
            <a:r>
              <a:rPr lang="ja-JP" altLang="en-US" sz="1400" dirty="0"/>
              <a:t>キャッチフレーズの制作意図（コンセプト）を</a:t>
            </a:r>
            <a:r>
              <a:rPr lang="en-US" altLang="ja-JP" sz="1400" dirty="0"/>
              <a:t>200</a:t>
            </a:r>
            <a:r>
              <a:rPr lang="ja-JP" altLang="en-US" sz="1400" dirty="0"/>
              <a:t>文字以内</a:t>
            </a:r>
            <a:r>
              <a:rPr lang="ja-JP" altLang="en-US" b="0" dirty="0"/>
              <a:t>でご提出ください。</a:t>
            </a:r>
          </a:p>
        </p:txBody>
      </p:sp>
      <p:sp>
        <p:nvSpPr>
          <p:cNvPr id="38" name="TextBox 20">
            <a:extLst>
              <a:ext uri="{FF2B5EF4-FFF2-40B4-BE49-F238E27FC236}">
                <a16:creationId xmlns:a16="http://schemas.microsoft.com/office/drawing/2014/main" id="{9C64EB50-D03D-4371-B45B-23CCEB0D47C6}"/>
              </a:ext>
            </a:extLst>
          </p:cNvPr>
          <p:cNvSpPr txBox="1"/>
          <p:nvPr/>
        </p:nvSpPr>
        <p:spPr>
          <a:xfrm>
            <a:off x="238365" y="2764858"/>
            <a:ext cx="977647" cy="307777"/>
          </a:xfrm>
          <a:prstGeom prst="rect">
            <a:avLst/>
          </a:prstGeom>
        </p:spPr>
        <p:txBody>
          <a:bodyPr wrap="square" lIns="0" tIns="0" rIns="0" bIns="0" rtlCol="0" anchor="t">
            <a:spAutoFit/>
          </a:bodyPr>
          <a:lstStyle>
            <a:defPPr>
              <a:defRPr lang="en-US"/>
            </a:defPPr>
            <a:lvl1pPr algn="just" defTabSz="609539">
              <a:lnSpc>
                <a:spcPts val="16419"/>
              </a:lnSpc>
              <a:defRPr sz="7200" spc="179">
                <a:solidFill>
                  <a:srgbClr val="FFFFFF"/>
                </a:solidFill>
                <a:latin typeface="Futura Ultra-Bold"/>
              </a:defRPr>
            </a:lvl1pPr>
            <a:lvl2pPr marL="304770" defTabSz="609539">
              <a:defRPr sz="1200"/>
            </a:lvl2pPr>
            <a:lvl3pPr marL="609539" defTabSz="609539">
              <a:defRPr sz="1200"/>
            </a:lvl3pPr>
            <a:lvl4pPr marL="914309" defTabSz="609539">
              <a:defRPr sz="1200"/>
            </a:lvl4pPr>
            <a:lvl5pPr marL="1219078" defTabSz="609539">
              <a:defRPr sz="1200"/>
            </a:lvl5pPr>
            <a:lvl6pPr marL="1523848" defTabSz="609539">
              <a:defRPr sz="1200"/>
            </a:lvl6pPr>
            <a:lvl7pPr marL="1828617" defTabSz="609539">
              <a:defRPr sz="1200"/>
            </a:lvl7pPr>
            <a:lvl8pPr marL="2133387" defTabSz="609539">
              <a:defRPr sz="1200"/>
            </a:lvl8pPr>
            <a:lvl9pPr marL="2438156" defTabSz="609539">
              <a:defRPr sz="1200"/>
            </a:lvl9pPr>
          </a:lstStyle>
          <a:p>
            <a:pPr algn="l" defTabSz="495281">
              <a:lnSpc>
                <a:spcPct val="100000"/>
              </a:lnSpc>
            </a:pPr>
            <a:r>
              <a:rPr lang="en-US" altLang="ja-JP" sz="2000" spc="146" dirty="0">
                <a:solidFill>
                  <a:srgbClr val="002847"/>
                </a:solidFill>
                <a:latin typeface="Arial Black" panose="020B0A04020102020204" pitchFamily="34" charset="0"/>
                <a:ea typeface="UD デジタル 教科書体 N-R" panose="02020400000000000000" pitchFamily="17" charset="-128"/>
              </a:rPr>
              <a:t>06</a:t>
            </a:r>
          </a:p>
        </p:txBody>
      </p:sp>
      <p:sp>
        <p:nvSpPr>
          <p:cNvPr id="39" name="TextBox 21">
            <a:extLst>
              <a:ext uri="{FF2B5EF4-FFF2-40B4-BE49-F238E27FC236}">
                <a16:creationId xmlns:a16="http://schemas.microsoft.com/office/drawing/2014/main" id="{7F866211-3E34-4C1C-ADFB-D0FA456AA13F}"/>
              </a:ext>
            </a:extLst>
          </p:cNvPr>
          <p:cNvSpPr txBox="1"/>
          <p:nvPr/>
        </p:nvSpPr>
        <p:spPr>
          <a:xfrm>
            <a:off x="238365" y="3020686"/>
            <a:ext cx="935704" cy="215444"/>
          </a:xfrm>
          <a:prstGeom prst="rect">
            <a:avLst/>
          </a:prstGeom>
        </p:spPr>
        <p:txBody>
          <a:bodyPr wrap="square" lIns="0" tIns="0" rIns="0" bIns="0" rtlCol="0" anchor="t">
            <a:spAutoFit/>
          </a:bodyPr>
          <a:lstStyle>
            <a:defPPr>
              <a:defRPr lang="en-US"/>
            </a:defPPr>
            <a:lvl1pPr defTabSz="495281">
              <a:lnSpc>
                <a:spcPts val="3123"/>
              </a:lnSpc>
              <a:defRPr sz="2000" spc="34">
                <a:solidFill>
                  <a:srgbClr val="002847"/>
                </a:solidFill>
                <a:latin typeface="BIZ UDPゴシック" panose="020B0400000000000000" pitchFamily="50" charset="-128"/>
                <a:ea typeface="BIZ UDPゴシック" panose="020B0400000000000000" pitchFamily="50" charset="-128"/>
              </a:defRPr>
            </a:lvl1pPr>
          </a:lstStyle>
          <a:p>
            <a:pPr>
              <a:lnSpc>
                <a:spcPct val="100000"/>
              </a:lnSpc>
            </a:pPr>
            <a:r>
              <a:rPr lang="ja-JP" altLang="en-US" sz="1400" dirty="0"/>
              <a:t>応募要件</a:t>
            </a:r>
            <a:endParaRPr lang="en-US" sz="1400" dirty="0"/>
          </a:p>
        </p:txBody>
      </p:sp>
      <p:sp>
        <p:nvSpPr>
          <p:cNvPr id="43" name="TextBox 20">
            <a:extLst>
              <a:ext uri="{FF2B5EF4-FFF2-40B4-BE49-F238E27FC236}">
                <a16:creationId xmlns:a16="http://schemas.microsoft.com/office/drawing/2014/main" id="{321E7284-B7E1-4BD7-8FA5-8767F03AAF78}"/>
              </a:ext>
            </a:extLst>
          </p:cNvPr>
          <p:cNvSpPr txBox="1"/>
          <p:nvPr/>
        </p:nvSpPr>
        <p:spPr>
          <a:xfrm>
            <a:off x="238365" y="4031031"/>
            <a:ext cx="977647" cy="307777"/>
          </a:xfrm>
          <a:prstGeom prst="rect">
            <a:avLst/>
          </a:prstGeom>
        </p:spPr>
        <p:txBody>
          <a:bodyPr wrap="square" lIns="0" tIns="0" rIns="0" bIns="0" rtlCol="0" anchor="t">
            <a:spAutoFit/>
          </a:bodyPr>
          <a:lstStyle>
            <a:defPPr>
              <a:defRPr lang="en-US"/>
            </a:defPPr>
            <a:lvl1pPr algn="just" defTabSz="609539">
              <a:lnSpc>
                <a:spcPts val="16419"/>
              </a:lnSpc>
              <a:defRPr sz="7200" spc="179">
                <a:solidFill>
                  <a:srgbClr val="FFFFFF"/>
                </a:solidFill>
                <a:latin typeface="Futura Ultra-Bold"/>
              </a:defRPr>
            </a:lvl1pPr>
            <a:lvl2pPr marL="304770" defTabSz="609539">
              <a:defRPr sz="1200"/>
            </a:lvl2pPr>
            <a:lvl3pPr marL="609539" defTabSz="609539">
              <a:defRPr sz="1200"/>
            </a:lvl3pPr>
            <a:lvl4pPr marL="914309" defTabSz="609539">
              <a:defRPr sz="1200"/>
            </a:lvl4pPr>
            <a:lvl5pPr marL="1219078" defTabSz="609539">
              <a:defRPr sz="1200"/>
            </a:lvl5pPr>
            <a:lvl6pPr marL="1523848" defTabSz="609539">
              <a:defRPr sz="1200"/>
            </a:lvl6pPr>
            <a:lvl7pPr marL="1828617" defTabSz="609539">
              <a:defRPr sz="1200"/>
            </a:lvl7pPr>
            <a:lvl8pPr marL="2133387" defTabSz="609539">
              <a:defRPr sz="1200"/>
            </a:lvl8pPr>
            <a:lvl9pPr marL="2438156" defTabSz="609539">
              <a:defRPr sz="1200"/>
            </a:lvl9pPr>
          </a:lstStyle>
          <a:p>
            <a:pPr algn="l" defTabSz="495281">
              <a:lnSpc>
                <a:spcPct val="100000"/>
              </a:lnSpc>
            </a:pPr>
            <a:r>
              <a:rPr lang="en-US" sz="2000" spc="146" dirty="0">
                <a:solidFill>
                  <a:srgbClr val="002847"/>
                </a:solidFill>
                <a:latin typeface="Arial Black" panose="020B0A04020102020204" pitchFamily="34" charset="0"/>
                <a:ea typeface="UD デジタル 教科書体 N-R" panose="02020400000000000000" pitchFamily="17" charset="-128"/>
              </a:rPr>
              <a:t>07</a:t>
            </a:r>
          </a:p>
        </p:txBody>
      </p:sp>
      <p:sp>
        <p:nvSpPr>
          <p:cNvPr id="44" name="TextBox 21">
            <a:extLst>
              <a:ext uri="{FF2B5EF4-FFF2-40B4-BE49-F238E27FC236}">
                <a16:creationId xmlns:a16="http://schemas.microsoft.com/office/drawing/2014/main" id="{6BE53C92-5C37-49FE-83EA-99BD58753836}"/>
              </a:ext>
            </a:extLst>
          </p:cNvPr>
          <p:cNvSpPr txBox="1"/>
          <p:nvPr/>
        </p:nvSpPr>
        <p:spPr>
          <a:xfrm>
            <a:off x="230413" y="4298788"/>
            <a:ext cx="1205764" cy="215444"/>
          </a:xfrm>
          <a:prstGeom prst="rect">
            <a:avLst/>
          </a:prstGeom>
        </p:spPr>
        <p:txBody>
          <a:bodyPr wrap="square" lIns="0" tIns="0" rIns="0" bIns="0" rtlCol="0" anchor="t">
            <a:spAutoFit/>
          </a:bodyPr>
          <a:lstStyle>
            <a:defPPr>
              <a:defRPr lang="en-US"/>
            </a:defPPr>
            <a:lvl1pPr defTabSz="495281">
              <a:lnSpc>
                <a:spcPts val="3123"/>
              </a:lnSpc>
              <a:defRPr sz="2000" spc="34">
                <a:solidFill>
                  <a:srgbClr val="002847"/>
                </a:solidFill>
                <a:latin typeface="BIZ UDPゴシック" panose="020B0400000000000000" pitchFamily="50" charset="-128"/>
                <a:ea typeface="BIZ UDPゴシック" panose="020B0400000000000000" pitchFamily="50" charset="-128"/>
              </a:defRPr>
            </a:lvl1pPr>
          </a:lstStyle>
          <a:p>
            <a:pPr>
              <a:lnSpc>
                <a:spcPct val="100000"/>
              </a:lnSpc>
            </a:pPr>
            <a:r>
              <a:rPr lang="ja-JP" altLang="en-US" sz="1400" dirty="0"/>
              <a:t>選定方法</a:t>
            </a:r>
            <a:endParaRPr lang="en-US" sz="1400" dirty="0"/>
          </a:p>
        </p:txBody>
      </p:sp>
      <p:sp>
        <p:nvSpPr>
          <p:cNvPr id="46" name="フリーフォーム: 図形 45">
            <a:extLst>
              <a:ext uri="{FF2B5EF4-FFF2-40B4-BE49-F238E27FC236}">
                <a16:creationId xmlns:a16="http://schemas.microsoft.com/office/drawing/2014/main" id="{7B1DFE38-ACF5-41D7-8FB1-57FBDB478BAA}"/>
              </a:ext>
            </a:extLst>
          </p:cNvPr>
          <p:cNvSpPr/>
          <p:nvPr/>
        </p:nvSpPr>
        <p:spPr>
          <a:xfrm>
            <a:off x="6587456" y="4426267"/>
            <a:ext cx="2296575" cy="863106"/>
          </a:xfrm>
          <a:custGeom>
            <a:avLst/>
            <a:gdLst>
              <a:gd name="connsiteX0" fmla="*/ 655125 w 655125"/>
              <a:gd name="connsiteY0" fmla="*/ 129298 h 2854290"/>
              <a:gd name="connsiteX1" fmla="*/ 655125 w 655125"/>
              <a:gd name="connsiteY1" fmla="*/ 2854290 h 2854290"/>
              <a:gd name="connsiteX2" fmla="*/ 0 w 655125"/>
              <a:gd name="connsiteY2" fmla="*/ 2854290 h 2854290"/>
              <a:gd name="connsiteX3" fmla="*/ 0 w 655125"/>
              <a:gd name="connsiteY3" fmla="*/ 129298 h 2854290"/>
              <a:gd name="connsiteX4" fmla="*/ 264935 w 655125"/>
              <a:gd name="connsiteY4" fmla="*/ 129298 h 2854290"/>
              <a:gd name="connsiteX5" fmla="*/ 329584 w 655125"/>
              <a:gd name="connsiteY5" fmla="*/ 0 h 2854290"/>
              <a:gd name="connsiteX6" fmla="*/ 394233 w 655125"/>
              <a:gd name="connsiteY6" fmla="*/ 129298 h 285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125" h="2854290">
                <a:moveTo>
                  <a:pt x="655125" y="129298"/>
                </a:moveTo>
                <a:lnTo>
                  <a:pt x="655125" y="2854290"/>
                </a:lnTo>
                <a:lnTo>
                  <a:pt x="0" y="2854290"/>
                </a:lnTo>
                <a:lnTo>
                  <a:pt x="0" y="129298"/>
                </a:lnTo>
                <a:lnTo>
                  <a:pt x="264935" y="129298"/>
                </a:lnTo>
                <a:lnTo>
                  <a:pt x="329584" y="0"/>
                </a:lnTo>
                <a:lnTo>
                  <a:pt x="394233" y="129298"/>
                </a:lnTo>
                <a:close/>
              </a:path>
            </a:pathLst>
          </a:custGeom>
          <a:solidFill>
            <a:srgbClr val="C9E7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r>
              <a:rPr lang="en-US" altLang="ja-JP" sz="1200" dirty="0">
                <a:solidFill>
                  <a:srgbClr val="002847"/>
                </a:solidFill>
                <a:latin typeface="BIZ UDPゴシック" panose="020B0400000000000000" pitchFamily="50" charset="-128"/>
                <a:ea typeface="BIZ UDPゴシック" panose="020B0400000000000000" pitchFamily="50" charset="-128"/>
              </a:rPr>
              <a:t>R7.1 </a:t>
            </a:r>
          </a:p>
          <a:p>
            <a:pPr algn="ctr"/>
            <a:r>
              <a:rPr lang="ja-JP" altLang="en-US" sz="1200" dirty="0">
                <a:solidFill>
                  <a:srgbClr val="002847"/>
                </a:solidFill>
                <a:latin typeface="BIZ UDPゴシック" panose="020B0400000000000000" pitchFamily="50" charset="-128"/>
                <a:ea typeface="BIZ UDPゴシック" panose="020B0400000000000000" pitchFamily="50" charset="-128"/>
              </a:rPr>
              <a:t>新大阪駅周辺地域まちづくり</a:t>
            </a:r>
            <a:endParaRPr lang="en-US" altLang="ja-JP" sz="1200" dirty="0">
              <a:solidFill>
                <a:srgbClr val="002847"/>
              </a:solidFill>
              <a:latin typeface="BIZ UDPゴシック" panose="020B0400000000000000" pitchFamily="50" charset="-128"/>
              <a:ea typeface="BIZ UDPゴシック" panose="020B0400000000000000" pitchFamily="50" charset="-128"/>
            </a:endParaRPr>
          </a:p>
          <a:p>
            <a:pPr algn="ctr"/>
            <a:r>
              <a:rPr lang="ja-JP" altLang="en-US" sz="1200" dirty="0">
                <a:solidFill>
                  <a:srgbClr val="002847"/>
                </a:solidFill>
                <a:latin typeface="BIZ UDPゴシック" panose="020B0400000000000000" pitchFamily="50" charset="-128"/>
                <a:ea typeface="BIZ UDPゴシック" panose="020B0400000000000000" pitchFamily="50" charset="-128"/>
              </a:rPr>
              <a:t>シンポジウム開催</a:t>
            </a:r>
            <a:endParaRPr lang="en-US" altLang="ja-JP" sz="1200" dirty="0">
              <a:solidFill>
                <a:srgbClr val="002847"/>
              </a:solidFill>
              <a:latin typeface="BIZ UDPゴシック" panose="020B0400000000000000" pitchFamily="50" charset="-128"/>
              <a:ea typeface="BIZ UDPゴシック" panose="020B0400000000000000" pitchFamily="50" charset="-128"/>
            </a:endParaRPr>
          </a:p>
        </p:txBody>
      </p:sp>
      <p:sp>
        <p:nvSpPr>
          <p:cNvPr id="48" name="フリーフォーム: 図形 47">
            <a:extLst>
              <a:ext uri="{FF2B5EF4-FFF2-40B4-BE49-F238E27FC236}">
                <a16:creationId xmlns:a16="http://schemas.microsoft.com/office/drawing/2014/main" id="{4C722348-F88A-4EE2-97D9-4D3646D22C57}"/>
              </a:ext>
            </a:extLst>
          </p:cNvPr>
          <p:cNvSpPr/>
          <p:nvPr/>
        </p:nvSpPr>
        <p:spPr>
          <a:xfrm>
            <a:off x="1445018" y="4469849"/>
            <a:ext cx="1077297" cy="775942"/>
          </a:xfrm>
          <a:custGeom>
            <a:avLst/>
            <a:gdLst>
              <a:gd name="connsiteX0" fmla="*/ 655125 w 655125"/>
              <a:gd name="connsiteY0" fmla="*/ 129298 h 2854290"/>
              <a:gd name="connsiteX1" fmla="*/ 655125 w 655125"/>
              <a:gd name="connsiteY1" fmla="*/ 2854290 h 2854290"/>
              <a:gd name="connsiteX2" fmla="*/ 0 w 655125"/>
              <a:gd name="connsiteY2" fmla="*/ 2854290 h 2854290"/>
              <a:gd name="connsiteX3" fmla="*/ 0 w 655125"/>
              <a:gd name="connsiteY3" fmla="*/ 129298 h 2854290"/>
              <a:gd name="connsiteX4" fmla="*/ 264935 w 655125"/>
              <a:gd name="connsiteY4" fmla="*/ 129298 h 2854290"/>
              <a:gd name="connsiteX5" fmla="*/ 329584 w 655125"/>
              <a:gd name="connsiteY5" fmla="*/ 0 h 2854290"/>
              <a:gd name="connsiteX6" fmla="*/ 394233 w 655125"/>
              <a:gd name="connsiteY6" fmla="*/ 129298 h 285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125" h="2854290">
                <a:moveTo>
                  <a:pt x="655125" y="129298"/>
                </a:moveTo>
                <a:lnTo>
                  <a:pt x="655125" y="2854290"/>
                </a:lnTo>
                <a:lnTo>
                  <a:pt x="0" y="2854290"/>
                </a:lnTo>
                <a:lnTo>
                  <a:pt x="0" y="129298"/>
                </a:lnTo>
                <a:lnTo>
                  <a:pt x="264935" y="129298"/>
                </a:lnTo>
                <a:lnTo>
                  <a:pt x="329584" y="0"/>
                </a:lnTo>
                <a:lnTo>
                  <a:pt x="394233" y="129298"/>
                </a:lnTo>
                <a:close/>
              </a:path>
            </a:pathLst>
          </a:custGeom>
          <a:solidFill>
            <a:srgbClr val="C9E7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r>
              <a:rPr lang="en-US" altLang="ja-JP" sz="1200" dirty="0">
                <a:solidFill>
                  <a:srgbClr val="002847"/>
                </a:solidFill>
                <a:latin typeface="BIZ UDPゴシック" panose="020B0400000000000000" pitchFamily="50" charset="-128"/>
                <a:ea typeface="BIZ UDPゴシック" panose="020B0400000000000000" pitchFamily="50" charset="-128"/>
              </a:rPr>
              <a:t>R6.10.15</a:t>
            </a:r>
          </a:p>
          <a:p>
            <a:pPr algn="ctr"/>
            <a:r>
              <a:rPr lang="ja-JP" altLang="en-US" sz="1200" dirty="0">
                <a:solidFill>
                  <a:srgbClr val="002847"/>
                </a:solidFill>
                <a:latin typeface="BIZ UDPゴシック" panose="020B0400000000000000" pitchFamily="50" charset="-128"/>
                <a:ea typeface="BIZ UDPゴシック" panose="020B0400000000000000" pitchFamily="50" charset="-128"/>
              </a:rPr>
              <a:t>まで</a:t>
            </a:r>
          </a:p>
        </p:txBody>
      </p:sp>
      <p:sp>
        <p:nvSpPr>
          <p:cNvPr id="51" name="フリーフォーム: 図形 50">
            <a:extLst>
              <a:ext uri="{FF2B5EF4-FFF2-40B4-BE49-F238E27FC236}">
                <a16:creationId xmlns:a16="http://schemas.microsoft.com/office/drawing/2014/main" id="{9EBDF0F0-F093-40F5-B501-DC650B8D4255}"/>
              </a:ext>
            </a:extLst>
          </p:cNvPr>
          <p:cNvSpPr/>
          <p:nvPr/>
        </p:nvSpPr>
        <p:spPr>
          <a:xfrm>
            <a:off x="4905609" y="4458099"/>
            <a:ext cx="1077297" cy="799442"/>
          </a:xfrm>
          <a:custGeom>
            <a:avLst/>
            <a:gdLst>
              <a:gd name="connsiteX0" fmla="*/ 655125 w 655125"/>
              <a:gd name="connsiteY0" fmla="*/ 129298 h 2854290"/>
              <a:gd name="connsiteX1" fmla="*/ 655125 w 655125"/>
              <a:gd name="connsiteY1" fmla="*/ 2854290 h 2854290"/>
              <a:gd name="connsiteX2" fmla="*/ 0 w 655125"/>
              <a:gd name="connsiteY2" fmla="*/ 2854290 h 2854290"/>
              <a:gd name="connsiteX3" fmla="*/ 0 w 655125"/>
              <a:gd name="connsiteY3" fmla="*/ 129298 h 2854290"/>
              <a:gd name="connsiteX4" fmla="*/ 264935 w 655125"/>
              <a:gd name="connsiteY4" fmla="*/ 129298 h 2854290"/>
              <a:gd name="connsiteX5" fmla="*/ 329584 w 655125"/>
              <a:gd name="connsiteY5" fmla="*/ 0 h 2854290"/>
              <a:gd name="connsiteX6" fmla="*/ 394233 w 655125"/>
              <a:gd name="connsiteY6" fmla="*/ 129298 h 285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125" h="2854290">
                <a:moveTo>
                  <a:pt x="655125" y="129298"/>
                </a:moveTo>
                <a:lnTo>
                  <a:pt x="655125" y="2854290"/>
                </a:lnTo>
                <a:lnTo>
                  <a:pt x="0" y="2854290"/>
                </a:lnTo>
                <a:lnTo>
                  <a:pt x="0" y="129298"/>
                </a:lnTo>
                <a:lnTo>
                  <a:pt x="264935" y="129298"/>
                </a:lnTo>
                <a:lnTo>
                  <a:pt x="329584" y="0"/>
                </a:lnTo>
                <a:lnTo>
                  <a:pt x="394233" y="129298"/>
                </a:lnTo>
                <a:close/>
              </a:path>
            </a:pathLst>
          </a:custGeom>
          <a:solidFill>
            <a:srgbClr val="C9E7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r>
              <a:rPr lang="ja-JP" altLang="en-US" sz="1200" dirty="0">
                <a:solidFill>
                  <a:srgbClr val="002847"/>
                </a:solidFill>
                <a:latin typeface="BIZ UDPゴシック" panose="020B0400000000000000" pitchFamily="50" charset="-128"/>
                <a:ea typeface="BIZ UDPゴシック" panose="020B0400000000000000" pitchFamily="50" charset="-128"/>
              </a:rPr>
              <a:t>詳細は</a:t>
            </a:r>
            <a:r>
              <a:rPr lang="en-US" altLang="ja-JP" sz="1200" dirty="0">
                <a:solidFill>
                  <a:srgbClr val="002847"/>
                </a:solidFill>
                <a:latin typeface="BIZ UDPゴシック" panose="020B0400000000000000" pitchFamily="50" charset="-128"/>
                <a:ea typeface="BIZ UDPゴシック" panose="020B0400000000000000" pitchFamily="50" charset="-128"/>
              </a:rPr>
              <a:t>HP</a:t>
            </a:r>
            <a:r>
              <a:rPr lang="ja-JP" altLang="en-US" sz="1200" dirty="0">
                <a:solidFill>
                  <a:srgbClr val="002847"/>
                </a:solidFill>
                <a:latin typeface="BIZ UDPゴシック" panose="020B0400000000000000" pitchFamily="50" charset="-128"/>
                <a:ea typeface="BIZ UDPゴシック" panose="020B0400000000000000" pitchFamily="50" charset="-128"/>
              </a:rPr>
              <a:t>で公開</a:t>
            </a:r>
          </a:p>
        </p:txBody>
      </p:sp>
      <p:sp>
        <p:nvSpPr>
          <p:cNvPr id="56" name="フリーフォーム: 図形 55">
            <a:extLst>
              <a:ext uri="{FF2B5EF4-FFF2-40B4-BE49-F238E27FC236}">
                <a16:creationId xmlns:a16="http://schemas.microsoft.com/office/drawing/2014/main" id="{8ABC2700-0F8F-41AA-B900-D1BFD51EA7FE}"/>
              </a:ext>
            </a:extLst>
          </p:cNvPr>
          <p:cNvSpPr/>
          <p:nvPr/>
        </p:nvSpPr>
        <p:spPr>
          <a:xfrm>
            <a:off x="3186477" y="4459751"/>
            <a:ext cx="1077297" cy="796139"/>
          </a:xfrm>
          <a:custGeom>
            <a:avLst/>
            <a:gdLst>
              <a:gd name="connsiteX0" fmla="*/ 655125 w 655125"/>
              <a:gd name="connsiteY0" fmla="*/ 129298 h 2854290"/>
              <a:gd name="connsiteX1" fmla="*/ 655125 w 655125"/>
              <a:gd name="connsiteY1" fmla="*/ 2854290 h 2854290"/>
              <a:gd name="connsiteX2" fmla="*/ 0 w 655125"/>
              <a:gd name="connsiteY2" fmla="*/ 2854290 h 2854290"/>
              <a:gd name="connsiteX3" fmla="*/ 0 w 655125"/>
              <a:gd name="connsiteY3" fmla="*/ 129298 h 2854290"/>
              <a:gd name="connsiteX4" fmla="*/ 264935 w 655125"/>
              <a:gd name="connsiteY4" fmla="*/ 129298 h 2854290"/>
              <a:gd name="connsiteX5" fmla="*/ 329584 w 655125"/>
              <a:gd name="connsiteY5" fmla="*/ 0 h 2854290"/>
              <a:gd name="connsiteX6" fmla="*/ 394233 w 655125"/>
              <a:gd name="connsiteY6" fmla="*/ 129298 h 285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125" h="2854290">
                <a:moveTo>
                  <a:pt x="655125" y="129298"/>
                </a:moveTo>
                <a:lnTo>
                  <a:pt x="655125" y="2854290"/>
                </a:lnTo>
                <a:lnTo>
                  <a:pt x="0" y="2854290"/>
                </a:lnTo>
                <a:lnTo>
                  <a:pt x="0" y="129298"/>
                </a:lnTo>
                <a:lnTo>
                  <a:pt x="264935" y="129298"/>
                </a:lnTo>
                <a:lnTo>
                  <a:pt x="329584" y="0"/>
                </a:lnTo>
                <a:lnTo>
                  <a:pt x="394233" y="129298"/>
                </a:lnTo>
                <a:close/>
              </a:path>
            </a:pathLst>
          </a:custGeom>
          <a:solidFill>
            <a:srgbClr val="C9E7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r>
              <a:rPr lang="en-US" altLang="ja-JP" sz="1200" dirty="0">
                <a:solidFill>
                  <a:srgbClr val="002847"/>
                </a:solidFill>
                <a:latin typeface="BIZ UDPゴシック" panose="020B0400000000000000" pitchFamily="50" charset="-128"/>
                <a:ea typeface="BIZ UDPゴシック" panose="020B0400000000000000" pitchFamily="50" charset="-128"/>
              </a:rPr>
              <a:t>3</a:t>
            </a:r>
            <a:r>
              <a:rPr lang="ja-JP" altLang="en-US" sz="1200" dirty="0">
                <a:solidFill>
                  <a:srgbClr val="002847"/>
                </a:solidFill>
                <a:latin typeface="BIZ UDPゴシック" panose="020B0400000000000000" pitchFamily="50" charset="-128"/>
                <a:ea typeface="BIZ UDPゴシック" panose="020B0400000000000000" pitchFamily="50" charset="-128"/>
              </a:rPr>
              <a:t>点程度</a:t>
            </a:r>
            <a:endParaRPr lang="en-US" altLang="ja-JP" sz="1200" dirty="0">
              <a:solidFill>
                <a:srgbClr val="002847"/>
              </a:solidFill>
              <a:latin typeface="BIZ UDPゴシック" panose="020B0400000000000000" pitchFamily="50" charset="-128"/>
              <a:ea typeface="BIZ UDPゴシック" panose="020B0400000000000000" pitchFamily="50" charset="-128"/>
            </a:endParaRPr>
          </a:p>
          <a:p>
            <a:pPr algn="ctr"/>
            <a:r>
              <a:rPr lang="ja-JP" altLang="en-US" sz="1200" dirty="0">
                <a:solidFill>
                  <a:srgbClr val="002847"/>
                </a:solidFill>
                <a:latin typeface="BIZ UDPゴシック" panose="020B0400000000000000" pitchFamily="50" charset="-128"/>
                <a:ea typeface="BIZ UDPゴシック" panose="020B0400000000000000" pitchFamily="50" charset="-128"/>
              </a:rPr>
              <a:t>選定</a:t>
            </a:r>
          </a:p>
        </p:txBody>
      </p:sp>
      <p:grpSp>
        <p:nvGrpSpPr>
          <p:cNvPr id="58" name="グループ化 57">
            <a:extLst>
              <a:ext uri="{FF2B5EF4-FFF2-40B4-BE49-F238E27FC236}">
                <a16:creationId xmlns:a16="http://schemas.microsoft.com/office/drawing/2014/main" id="{27B52F6A-50F2-4001-8B2F-9791170D3424}"/>
              </a:ext>
            </a:extLst>
          </p:cNvPr>
          <p:cNvGrpSpPr/>
          <p:nvPr/>
        </p:nvGrpSpPr>
        <p:grpSpPr>
          <a:xfrm>
            <a:off x="1429717" y="5403610"/>
            <a:ext cx="7526572" cy="1219826"/>
            <a:chOff x="3225399" y="1054668"/>
            <a:chExt cx="8961271" cy="1676024"/>
          </a:xfrm>
          <a:solidFill>
            <a:schemeClr val="accent2">
              <a:lumMod val="20000"/>
              <a:lumOff val="80000"/>
            </a:schemeClr>
          </a:solidFill>
        </p:grpSpPr>
        <p:pic>
          <p:nvPicPr>
            <p:cNvPr id="59" name="図 58">
              <a:extLst>
                <a:ext uri="{FF2B5EF4-FFF2-40B4-BE49-F238E27FC236}">
                  <a16:creationId xmlns:a16="http://schemas.microsoft.com/office/drawing/2014/main" id="{C42E5BA1-0470-401D-BC26-863805D4564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52800" y="1200463"/>
              <a:ext cx="8833870" cy="1530229"/>
            </a:xfrm>
            <a:prstGeom prst="rect">
              <a:avLst/>
            </a:prstGeom>
            <a:grpFill/>
          </p:spPr>
        </p:pic>
        <p:sp>
          <p:nvSpPr>
            <p:cNvPr id="60" name="四角形: 角を丸くする 59">
              <a:extLst>
                <a:ext uri="{FF2B5EF4-FFF2-40B4-BE49-F238E27FC236}">
                  <a16:creationId xmlns:a16="http://schemas.microsoft.com/office/drawing/2014/main" id="{CC48E5EA-52A8-4D63-B510-902E0889BF1E}"/>
                </a:ext>
              </a:extLst>
            </p:cNvPr>
            <p:cNvSpPr/>
            <p:nvPr/>
          </p:nvSpPr>
          <p:spPr>
            <a:xfrm>
              <a:off x="3225399" y="1067100"/>
              <a:ext cx="8831348" cy="1533278"/>
            </a:xfrm>
            <a:prstGeom prst="roundRect">
              <a:avLst>
                <a:gd name="adj" fmla="val 6254"/>
              </a:avLst>
            </a:prstGeom>
            <a:grpFill/>
            <a:ln w="57150" cmpd="sng">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endParaRPr kumimoji="1" lang="ja-JP" altLang="en-US" sz="1800" dirty="0"/>
            </a:p>
          </p:txBody>
        </p:sp>
        <p:sp>
          <p:nvSpPr>
            <p:cNvPr id="61" name="TextBox 9">
              <a:extLst>
                <a:ext uri="{FF2B5EF4-FFF2-40B4-BE49-F238E27FC236}">
                  <a16:creationId xmlns:a16="http://schemas.microsoft.com/office/drawing/2014/main" id="{5CF13A4C-F511-40CA-904B-704DEA1F487A}"/>
                </a:ext>
              </a:extLst>
            </p:cNvPr>
            <p:cNvSpPr txBox="1"/>
            <p:nvPr/>
          </p:nvSpPr>
          <p:spPr>
            <a:xfrm>
              <a:off x="3490988" y="1054668"/>
              <a:ext cx="8009028" cy="1383438"/>
            </a:xfrm>
            <a:prstGeom prst="rect">
              <a:avLst/>
            </a:prstGeom>
            <a:grpFill/>
          </p:spPr>
          <p:txBody>
            <a:bodyPr wrap="square" lIns="0" tIns="0" rIns="0" bIns="0" rtlCol="0" anchor="t">
              <a:spAutoFit/>
            </a:bodyPr>
            <a:lstStyle/>
            <a:p>
              <a:pPr>
                <a:lnSpc>
                  <a:spcPct val="150000"/>
                </a:lnSpc>
              </a:pPr>
              <a:r>
                <a:rPr lang="ja-JP" altLang="en-US" sz="1400" dirty="0">
                  <a:latin typeface="BIZ UDPゴシック" panose="020B0400000000000000" pitchFamily="50" charset="-128"/>
                  <a:ea typeface="BIZ UDPゴシック" panose="020B0400000000000000" pitchFamily="50" charset="-128"/>
                </a:rPr>
                <a:t>応募作品から</a:t>
              </a:r>
              <a:r>
                <a:rPr lang="ja-JP" altLang="en-US" sz="1600" b="1" dirty="0">
                  <a:latin typeface="BIZ UDPゴシック" panose="020B0400000000000000" pitchFamily="50" charset="-128"/>
                  <a:ea typeface="BIZ UDPゴシック" panose="020B0400000000000000" pitchFamily="50" charset="-128"/>
                </a:rPr>
                <a:t>候補（</a:t>
              </a:r>
              <a:r>
                <a:rPr lang="en-US" altLang="ja-JP" sz="1600" b="1" dirty="0">
                  <a:latin typeface="BIZ UDPゴシック" panose="020B0400000000000000" pitchFamily="50" charset="-128"/>
                  <a:ea typeface="BIZ UDPゴシック" panose="020B0400000000000000" pitchFamily="50" charset="-128"/>
                </a:rPr>
                <a:t>3</a:t>
              </a:r>
              <a:r>
                <a:rPr lang="ja-JP" altLang="en-US" sz="1600" b="1" dirty="0">
                  <a:latin typeface="BIZ UDPゴシック" panose="020B0400000000000000" pitchFamily="50" charset="-128"/>
                  <a:ea typeface="BIZ UDPゴシック" panose="020B0400000000000000" pitchFamily="50" charset="-128"/>
                </a:rPr>
                <a:t>点程度）を選定</a:t>
              </a:r>
              <a:r>
                <a:rPr lang="ja-JP" altLang="en-US" sz="1400" b="0" dirty="0">
                  <a:latin typeface="BIZ UDPゴシック" panose="020B0400000000000000" pitchFamily="50" charset="-128"/>
                  <a:ea typeface="BIZ UDPゴシック" panose="020B0400000000000000" pitchFamily="50" charset="-128"/>
                </a:rPr>
                <a:t>のうえ、</a:t>
              </a:r>
              <a:r>
                <a:rPr lang="ja-JP" altLang="en-US" sz="1600" b="1" dirty="0">
                  <a:latin typeface="BIZ UDPゴシック" panose="020B0400000000000000" pitchFamily="50" charset="-128"/>
                  <a:ea typeface="BIZ UDPゴシック" panose="020B0400000000000000" pitchFamily="50" charset="-128"/>
                </a:rPr>
                <a:t>一般投票</a:t>
              </a:r>
              <a:r>
                <a:rPr lang="ja-JP" altLang="en-US" sz="1400" b="0" dirty="0">
                  <a:latin typeface="BIZ UDPゴシック" panose="020B0400000000000000" pitchFamily="50" charset="-128"/>
                  <a:ea typeface="BIZ UDPゴシック" panose="020B0400000000000000" pitchFamily="50" charset="-128"/>
                </a:rPr>
                <a:t>および</a:t>
              </a:r>
              <a:r>
                <a:rPr lang="ja-JP" altLang="en-US" sz="1400" dirty="0">
                  <a:latin typeface="BIZ UDPゴシック" panose="020B0400000000000000" pitchFamily="50" charset="-128"/>
                  <a:ea typeface="BIZ UDPゴシック" panose="020B0400000000000000" pitchFamily="50" charset="-128"/>
                </a:rPr>
                <a:t>令和</a:t>
              </a:r>
              <a:r>
                <a:rPr lang="en-US" altLang="ja-JP" sz="1400" dirty="0">
                  <a:latin typeface="BIZ UDPゴシック" panose="020B0400000000000000" pitchFamily="50" charset="-128"/>
                  <a:ea typeface="BIZ UDPゴシック" panose="020B0400000000000000" pitchFamily="50" charset="-128"/>
                </a:rPr>
                <a:t>7</a:t>
              </a:r>
              <a:r>
                <a:rPr lang="ja-JP" altLang="en-US" sz="1400" dirty="0">
                  <a:latin typeface="BIZ UDPゴシック" panose="020B0400000000000000" pitchFamily="50" charset="-128"/>
                  <a:ea typeface="BIZ UDPゴシック" panose="020B0400000000000000" pitchFamily="50" charset="-128"/>
                </a:rPr>
                <a:t>年</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月開催の</a:t>
              </a:r>
              <a:endParaRPr lang="en-US" altLang="ja-JP" sz="1400" dirty="0">
                <a:latin typeface="BIZ UDPゴシック" panose="020B0400000000000000" pitchFamily="50" charset="-128"/>
                <a:ea typeface="BIZ UDPゴシック" panose="020B0400000000000000" pitchFamily="50" charset="-128"/>
              </a:endParaRPr>
            </a:p>
            <a:p>
              <a:pPr>
                <a:lnSpc>
                  <a:spcPct val="150000"/>
                </a:lnSpc>
              </a:pPr>
              <a:r>
                <a:rPr lang="ja-JP" altLang="en-US" sz="1600" b="1" dirty="0">
                  <a:latin typeface="BIZ UDPゴシック" panose="020B0400000000000000" pitchFamily="50" charset="-128"/>
                  <a:ea typeface="BIZ UDPゴシック" panose="020B0400000000000000" pitchFamily="50" charset="-128"/>
                </a:rPr>
                <a:t>「新大阪駅周辺地域まちづくりシンポジウム」にて会場投票</a:t>
              </a:r>
              <a:r>
                <a:rPr lang="ja-JP" altLang="en-US" sz="1400" b="0" dirty="0">
                  <a:latin typeface="BIZ UDPゴシック" panose="020B0400000000000000" pitchFamily="50" charset="-128"/>
                  <a:ea typeface="BIZ UDPゴシック" panose="020B0400000000000000" pitchFamily="50" charset="-128"/>
                </a:rPr>
                <a:t>を実施し、</a:t>
              </a:r>
              <a:endParaRPr lang="en-US" altLang="ja-JP" sz="1400" b="0" dirty="0">
                <a:latin typeface="BIZ UDPゴシック" panose="020B0400000000000000" pitchFamily="50" charset="-128"/>
                <a:ea typeface="BIZ UDPゴシック" panose="020B0400000000000000" pitchFamily="50" charset="-128"/>
              </a:endParaRPr>
            </a:p>
            <a:p>
              <a:pPr>
                <a:lnSpc>
                  <a:spcPct val="150000"/>
                </a:lnSpc>
              </a:pPr>
              <a:r>
                <a:rPr lang="ja-JP" altLang="en-US" sz="1400" b="0" dirty="0">
                  <a:latin typeface="BIZ UDPゴシック" panose="020B0400000000000000" pitchFamily="50" charset="-128"/>
                  <a:ea typeface="BIZ UDPゴシック" panose="020B0400000000000000" pitchFamily="50" charset="-128"/>
                </a:rPr>
                <a:t>最優秀作品を決定します。</a:t>
              </a:r>
            </a:p>
          </p:txBody>
        </p:sp>
      </p:grpSp>
      <p:cxnSp>
        <p:nvCxnSpPr>
          <p:cNvPr id="62" name="直線コネクタ 61">
            <a:extLst>
              <a:ext uri="{FF2B5EF4-FFF2-40B4-BE49-F238E27FC236}">
                <a16:creationId xmlns:a16="http://schemas.microsoft.com/office/drawing/2014/main" id="{858E9938-0D91-49FE-9FC7-CAFE6FB314F7}"/>
              </a:ext>
            </a:extLst>
          </p:cNvPr>
          <p:cNvCxnSpPr>
            <a:cxnSpLocks/>
            <a:stCxn id="63" idx="6"/>
            <a:endCxn id="71" idx="2"/>
          </p:cNvCxnSpPr>
          <p:nvPr/>
        </p:nvCxnSpPr>
        <p:spPr>
          <a:xfrm>
            <a:off x="2114786" y="4286389"/>
            <a:ext cx="5502565" cy="0"/>
          </a:xfrm>
          <a:prstGeom prst="line">
            <a:avLst/>
          </a:prstGeom>
          <a:ln w="76200">
            <a:solidFill>
              <a:srgbClr val="C9E7EF"/>
            </a:solidFill>
            <a:tailEnd type="arrow" w="sm" len="sm"/>
          </a:ln>
        </p:spPr>
        <p:style>
          <a:lnRef idx="1">
            <a:schemeClr val="accent1"/>
          </a:lnRef>
          <a:fillRef idx="0">
            <a:schemeClr val="accent1"/>
          </a:fillRef>
          <a:effectRef idx="0">
            <a:schemeClr val="accent1"/>
          </a:effectRef>
          <a:fontRef idx="minor">
            <a:schemeClr val="tx1"/>
          </a:fontRef>
        </p:style>
      </p:cxnSp>
      <p:sp>
        <p:nvSpPr>
          <p:cNvPr id="63" name="楕円 62">
            <a:extLst>
              <a:ext uri="{FF2B5EF4-FFF2-40B4-BE49-F238E27FC236}">
                <a16:creationId xmlns:a16="http://schemas.microsoft.com/office/drawing/2014/main" id="{9CF51D12-DD10-4CBE-BBE5-7075FA2B4F71}"/>
              </a:ext>
            </a:extLst>
          </p:cNvPr>
          <p:cNvSpPr/>
          <p:nvPr/>
        </p:nvSpPr>
        <p:spPr>
          <a:xfrm>
            <a:off x="1899342" y="4178667"/>
            <a:ext cx="215444" cy="215444"/>
          </a:xfrm>
          <a:prstGeom prst="ellipse">
            <a:avLst/>
          </a:prstGeom>
          <a:solidFill>
            <a:schemeClr val="bg1"/>
          </a:solidFill>
          <a:ln w="57150">
            <a:solidFill>
              <a:srgbClr val="C9E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64" name="テキスト ボックス 63">
            <a:extLst>
              <a:ext uri="{FF2B5EF4-FFF2-40B4-BE49-F238E27FC236}">
                <a16:creationId xmlns:a16="http://schemas.microsoft.com/office/drawing/2014/main" id="{934198D7-001A-4D18-B91F-861C21571F51}"/>
              </a:ext>
            </a:extLst>
          </p:cNvPr>
          <p:cNvSpPr txBox="1"/>
          <p:nvPr/>
        </p:nvSpPr>
        <p:spPr>
          <a:xfrm>
            <a:off x="1398431" y="3890940"/>
            <a:ext cx="1333796" cy="215444"/>
          </a:xfrm>
          <a:prstGeom prst="rect">
            <a:avLst/>
          </a:prstGeom>
        </p:spPr>
        <p:txBody>
          <a:bodyPr wrap="square" lIns="0" tIns="0" rIns="0" bIns="0" rtlCol="0" anchor="t">
            <a:spAutoFit/>
          </a:bodyPr>
          <a:lstStyle>
            <a:defPPr>
              <a:defRPr lang="en-US"/>
            </a:defPPr>
            <a:lvl1pPr defTabSz="495281">
              <a:lnSpc>
                <a:spcPts val="3123"/>
              </a:lnSpc>
              <a:defRPr sz="1400" spc="34">
                <a:solidFill>
                  <a:srgbClr val="002847"/>
                </a:solidFill>
                <a:latin typeface="BIZ UDPゴシック" panose="020B0400000000000000" pitchFamily="50" charset="-128"/>
                <a:ea typeface="BIZ UDPゴシック" panose="020B0400000000000000" pitchFamily="50" charset="-128"/>
              </a:defRPr>
            </a:lvl1pPr>
          </a:lstStyle>
          <a:p>
            <a:pPr algn="ctr">
              <a:lnSpc>
                <a:spcPct val="100000"/>
              </a:lnSpc>
            </a:pPr>
            <a:r>
              <a:rPr lang="ja-JP" altLang="en-US" b="1" dirty="0"/>
              <a:t>応募</a:t>
            </a:r>
          </a:p>
        </p:txBody>
      </p:sp>
      <p:sp>
        <p:nvSpPr>
          <p:cNvPr id="65" name="テキスト ボックス 64">
            <a:extLst>
              <a:ext uri="{FF2B5EF4-FFF2-40B4-BE49-F238E27FC236}">
                <a16:creationId xmlns:a16="http://schemas.microsoft.com/office/drawing/2014/main" id="{E058DAEE-84AB-4219-975E-C22AA53DE018}"/>
              </a:ext>
            </a:extLst>
          </p:cNvPr>
          <p:cNvSpPr txBox="1"/>
          <p:nvPr/>
        </p:nvSpPr>
        <p:spPr>
          <a:xfrm>
            <a:off x="2909566" y="3884169"/>
            <a:ext cx="1631121" cy="215444"/>
          </a:xfrm>
          <a:prstGeom prst="rect">
            <a:avLst/>
          </a:prstGeom>
        </p:spPr>
        <p:txBody>
          <a:bodyPr wrap="square" lIns="0" tIns="0" rIns="0" bIns="0" rtlCol="0" anchor="t">
            <a:spAutoFit/>
          </a:bodyPr>
          <a:lstStyle>
            <a:defPPr>
              <a:defRPr lang="en-US"/>
            </a:defPPr>
            <a:lvl1pPr defTabSz="495281">
              <a:lnSpc>
                <a:spcPts val="3123"/>
              </a:lnSpc>
              <a:defRPr sz="1400" spc="34">
                <a:solidFill>
                  <a:srgbClr val="002847"/>
                </a:solidFill>
                <a:latin typeface="BIZ UDPゴシック" panose="020B0400000000000000" pitchFamily="50" charset="-128"/>
                <a:ea typeface="BIZ UDPゴシック" panose="020B0400000000000000" pitchFamily="50" charset="-128"/>
              </a:defRPr>
            </a:lvl1pPr>
          </a:lstStyle>
          <a:p>
            <a:pPr algn="ctr">
              <a:lnSpc>
                <a:spcPct val="100000"/>
              </a:lnSpc>
            </a:pPr>
            <a:r>
              <a:rPr lang="ja-JP" altLang="en-US" b="1" dirty="0"/>
              <a:t>候補の選定</a:t>
            </a:r>
          </a:p>
        </p:txBody>
      </p:sp>
      <p:sp>
        <p:nvSpPr>
          <p:cNvPr id="66" name="テキスト ボックス 65">
            <a:extLst>
              <a:ext uri="{FF2B5EF4-FFF2-40B4-BE49-F238E27FC236}">
                <a16:creationId xmlns:a16="http://schemas.microsoft.com/office/drawing/2014/main" id="{1A9AED4A-4B8D-489A-9E6F-099131159A76}"/>
              </a:ext>
            </a:extLst>
          </p:cNvPr>
          <p:cNvSpPr txBox="1"/>
          <p:nvPr/>
        </p:nvSpPr>
        <p:spPr>
          <a:xfrm>
            <a:off x="4730224" y="3797702"/>
            <a:ext cx="1333796" cy="327718"/>
          </a:xfrm>
          <a:prstGeom prst="rect">
            <a:avLst/>
          </a:prstGeom>
        </p:spPr>
        <p:txBody>
          <a:bodyPr wrap="square" lIns="0" tIns="0" rIns="0" bIns="0" rtlCol="0" anchor="t">
            <a:spAutoFit/>
          </a:bodyPr>
          <a:lstStyle>
            <a:defPPr>
              <a:defRPr lang="en-US"/>
            </a:defPPr>
            <a:lvl1pPr defTabSz="495281">
              <a:lnSpc>
                <a:spcPts val="3123"/>
              </a:lnSpc>
              <a:defRPr sz="1400" spc="34">
                <a:solidFill>
                  <a:srgbClr val="002847"/>
                </a:solidFill>
                <a:latin typeface="BIZ UDPゴシック" panose="020B0400000000000000" pitchFamily="50" charset="-128"/>
                <a:ea typeface="BIZ UDPゴシック" panose="020B0400000000000000" pitchFamily="50" charset="-128"/>
              </a:defRPr>
            </a:lvl1pPr>
          </a:lstStyle>
          <a:p>
            <a:pPr algn="ctr"/>
            <a:r>
              <a:rPr lang="ja-JP" altLang="en-US" b="1" dirty="0"/>
              <a:t>一般投票</a:t>
            </a:r>
          </a:p>
        </p:txBody>
      </p:sp>
      <p:sp>
        <p:nvSpPr>
          <p:cNvPr id="67" name="テキスト ボックス 66">
            <a:extLst>
              <a:ext uri="{FF2B5EF4-FFF2-40B4-BE49-F238E27FC236}">
                <a16:creationId xmlns:a16="http://schemas.microsoft.com/office/drawing/2014/main" id="{61D5C098-A344-449B-88AB-8DE072ACDC90}"/>
              </a:ext>
            </a:extLst>
          </p:cNvPr>
          <p:cNvSpPr txBox="1"/>
          <p:nvPr/>
        </p:nvSpPr>
        <p:spPr>
          <a:xfrm>
            <a:off x="6625658" y="3804473"/>
            <a:ext cx="1770595" cy="327718"/>
          </a:xfrm>
          <a:prstGeom prst="rect">
            <a:avLst/>
          </a:prstGeom>
        </p:spPr>
        <p:txBody>
          <a:bodyPr wrap="square" lIns="0" tIns="0" rIns="0" bIns="0" rtlCol="0" anchor="t">
            <a:spAutoFit/>
          </a:bodyPr>
          <a:lstStyle>
            <a:defPPr>
              <a:defRPr lang="en-US"/>
            </a:defPPr>
            <a:lvl1pPr defTabSz="495281">
              <a:lnSpc>
                <a:spcPts val="3123"/>
              </a:lnSpc>
              <a:defRPr sz="1400" spc="34">
                <a:solidFill>
                  <a:srgbClr val="002847"/>
                </a:solidFill>
                <a:latin typeface="BIZ UDPゴシック" panose="020B0400000000000000" pitchFamily="50" charset="-128"/>
                <a:ea typeface="BIZ UDPゴシック" panose="020B0400000000000000" pitchFamily="50" charset="-128"/>
              </a:defRPr>
            </a:lvl1pPr>
          </a:lstStyle>
          <a:p>
            <a:pPr algn="r"/>
            <a:r>
              <a:rPr lang="ja-JP" altLang="en-US" b="1" dirty="0"/>
              <a:t>結果発表など</a:t>
            </a:r>
          </a:p>
        </p:txBody>
      </p:sp>
      <p:sp>
        <p:nvSpPr>
          <p:cNvPr id="68" name="楕円 67">
            <a:extLst>
              <a:ext uri="{FF2B5EF4-FFF2-40B4-BE49-F238E27FC236}">
                <a16:creationId xmlns:a16="http://schemas.microsoft.com/office/drawing/2014/main" id="{07789821-EB20-43A9-9321-7CAE35D4FBB3}"/>
              </a:ext>
            </a:extLst>
          </p:cNvPr>
          <p:cNvSpPr/>
          <p:nvPr/>
        </p:nvSpPr>
        <p:spPr>
          <a:xfrm>
            <a:off x="3617939" y="4178667"/>
            <a:ext cx="215444" cy="215444"/>
          </a:xfrm>
          <a:prstGeom prst="ellipse">
            <a:avLst/>
          </a:prstGeom>
          <a:solidFill>
            <a:schemeClr val="bg1"/>
          </a:solidFill>
          <a:ln w="57150">
            <a:solidFill>
              <a:srgbClr val="C9E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69" name="楕円 68">
            <a:extLst>
              <a:ext uri="{FF2B5EF4-FFF2-40B4-BE49-F238E27FC236}">
                <a16:creationId xmlns:a16="http://schemas.microsoft.com/office/drawing/2014/main" id="{E15EEB71-1F55-475A-9044-983FE843AE3B}"/>
              </a:ext>
            </a:extLst>
          </p:cNvPr>
          <p:cNvSpPr/>
          <p:nvPr/>
        </p:nvSpPr>
        <p:spPr>
          <a:xfrm>
            <a:off x="5336536" y="4178667"/>
            <a:ext cx="215444" cy="215444"/>
          </a:xfrm>
          <a:prstGeom prst="ellipse">
            <a:avLst/>
          </a:prstGeom>
          <a:solidFill>
            <a:schemeClr val="bg1"/>
          </a:solidFill>
          <a:ln w="57150">
            <a:solidFill>
              <a:srgbClr val="C9E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71" name="楕円 70">
            <a:extLst>
              <a:ext uri="{FF2B5EF4-FFF2-40B4-BE49-F238E27FC236}">
                <a16:creationId xmlns:a16="http://schemas.microsoft.com/office/drawing/2014/main" id="{8A325E1A-BC75-406E-8BAE-DDAB9B90DE96}"/>
              </a:ext>
            </a:extLst>
          </p:cNvPr>
          <p:cNvSpPr/>
          <p:nvPr/>
        </p:nvSpPr>
        <p:spPr>
          <a:xfrm>
            <a:off x="7617351" y="4178667"/>
            <a:ext cx="215444" cy="215444"/>
          </a:xfrm>
          <a:prstGeom prst="ellipse">
            <a:avLst/>
          </a:prstGeom>
          <a:solidFill>
            <a:schemeClr val="bg1"/>
          </a:solidFill>
          <a:ln w="57150">
            <a:solidFill>
              <a:srgbClr val="C9E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72" name="正方形/長方形 71">
            <a:extLst>
              <a:ext uri="{FF2B5EF4-FFF2-40B4-BE49-F238E27FC236}">
                <a16:creationId xmlns:a16="http://schemas.microsoft.com/office/drawing/2014/main" id="{C8ECD7CB-1B3C-4B1C-9DC2-301CD0FD85EC}"/>
              </a:ext>
            </a:extLst>
          </p:cNvPr>
          <p:cNvSpPr/>
          <p:nvPr/>
        </p:nvSpPr>
        <p:spPr>
          <a:xfrm>
            <a:off x="66959" y="1211119"/>
            <a:ext cx="9014227" cy="5475633"/>
          </a:xfrm>
          <a:prstGeom prst="rect">
            <a:avLst/>
          </a:prstGeom>
          <a:no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9B3A1250-318A-46FF-8C8C-4C83ED173B7E}"/>
              </a:ext>
            </a:extLst>
          </p:cNvPr>
          <p:cNvGrpSpPr/>
          <p:nvPr/>
        </p:nvGrpSpPr>
        <p:grpSpPr>
          <a:xfrm>
            <a:off x="244448" y="829482"/>
            <a:ext cx="4751835" cy="325980"/>
            <a:chOff x="242256" y="1023852"/>
            <a:chExt cx="1597453" cy="325980"/>
          </a:xfrm>
        </p:grpSpPr>
        <p:sp>
          <p:nvSpPr>
            <p:cNvPr id="49" name="四角形: 角を丸くする 48">
              <a:extLst>
                <a:ext uri="{FF2B5EF4-FFF2-40B4-BE49-F238E27FC236}">
                  <a16:creationId xmlns:a16="http://schemas.microsoft.com/office/drawing/2014/main" id="{2509AEA9-E000-4550-862C-9EC50FE02DCC}"/>
                </a:ext>
              </a:extLst>
            </p:cNvPr>
            <p:cNvSpPr/>
            <p:nvPr/>
          </p:nvSpPr>
          <p:spPr>
            <a:xfrm>
              <a:off x="253996" y="1023852"/>
              <a:ext cx="1585713" cy="3259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　　　　キャッチフレーズの募集要項案（内容抜粋）</a:t>
              </a:r>
            </a:p>
          </p:txBody>
        </p:sp>
        <p:sp>
          <p:nvSpPr>
            <p:cNvPr id="50" name="四角形: 角を丸くする 49">
              <a:extLst>
                <a:ext uri="{FF2B5EF4-FFF2-40B4-BE49-F238E27FC236}">
                  <a16:creationId xmlns:a16="http://schemas.microsoft.com/office/drawing/2014/main" id="{A4E3D043-61C7-4FF7-AC13-2FD8C873F180}"/>
                </a:ext>
              </a:extLst>
            </p:cNvPr>
            <p:cNvSpPr/>
            <p:nvPr/>
          </p:nvSpPr>
          <p:spPr>
            <a:xfrm>
              <a:off x="242256" y="1023852"/>
              <a:ext cx="199605" cy="32598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②</a:t>
              </a:r>
            </a:p>
          </p:txBody>
        </p:sp>
      </p:grpSp>
      <p:sp>
        <p:nvSpPr>
          <p:cNvPr id="52" name="正方形/長方形 51">
            <a:extLst>
              <a:ext uri="{FF2B5EF4-FFF2-40B4-BE49-F238E27FC236}">
                <a16:creationId xmlns:a16="http://schemas.microsoft.com/office/drawing/2014/main" id="{BA691E17-E3E4-4A01-AB36-FB744AF27FB7}"/>
              </a:ext>
            </a:extLst>
          </p:cNvPr>
          <p:cNvSpPr/>
          <p:nvPr/>
        </p:nvSpPr>
        <p:spPr>
          <a:xfrm>
            <a:off x="66959" y="469357"/>
            <a:ext cx="118025" cy="31606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3A524DB8-14C4-434C-BD04-750CD93A647A}"/>
              </a:ext>
            </a:extLst>
          </p:cNvPr>
          <p:cNvSpPr txBox="1"/>
          <p:nvPr/>
        </p:nvSpPr>
        <p:spPr>
          <a:xfrm>
            <a:off x="6578769" y="469357"/>
            <a:ext cx="2565231"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募集要項案は資料１別紙</a:t>
            </a:r>
            <a:endParaRPr kumimoji="1" lang="en-US" altLang="ja-JP" sz="1400" dirty="0">
              <a:latin typeface="Meiryo UI" panose="020B0604030504040204" pitchFamily="50" charset="-128"/>
              <a:ea typeface="Meiryo UI" panose="020B0604030504040204" pitchFamily="50" charset="-128"/>
            </a:endParaRPr>
          </a:p>
        </p:txBody>
      </p:sp>
      <p:sp>
        <p:nvSpPr>
          <p:cNvPr id="45" name="テキスト ボックス 22">
            <a:extLst>
              <a:ext uri="{FF2B5EF4-FFF2-40B4-BE49-F238E27FC236}">
                <a16:creationId xmlns:a16="http://schemas.microsoft.com/office/drawing/2014/main" id="{01E67D59-E9F4-4F16-8F91-AD9E5E73A147}"/>
              </a:ext>
            </a:extLst>
          </p:cNvPr>
          <p:cNvSpPr txBox="1"/>
          <p:nvPr/>
        </p:nvSpPr>
        <p:spPr>
          <a:xfrm>
            <a:off x="1381556" y="2701619"/>
            <a:ext cx="481954" cy="914546"/>
          </a:xfrm>
          <a:prstGeom prst="rect">
            <a:avLst/>
          </a:prstGeom>
        </p:spPr>
        <p:txBody>
          <a:bodyPr wrap="square" lIns="0" tIns="0" rIns="0" bIns="0" rtlCol="0" anchor="t">
            <a:spAutoFit/>
          </a:bodyPr>
          <a:lstStyle>
            <a:defPPr>
              <a:defRPr lang="en-US"/>
            </a:defPPr>
            <a:lvl1pPr defTabSz="495281">
              <a:lnSpc>
                <a:spcPct val="150000"/>
              </a:lnSpc>
              <a:defRPr sz="1200" b="1" spc="51">
                <a:solidFill>
                  <a:srgbClr val="002847"/>
                </a:solidFill>
                <a:latin typeface="BIZ UDPゴシック" panose="020B0400000000000000" pitchFamily="50" charset="-128"/>
                <a:ea typeface="BIZ UDPゴシック" panose="020B0400000000000000" pitchFamily="50" charset="-12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400" b="0" dirty="0"/>
              <a:t>①</a:t>
            </a:r>
            <a:endParaRPr lang="en-US" altLang="ja-JP" sz="1400" b="0" dirty="0"/>
          </a:p>
          <a:p>
            <a:r>
              <a:rPr lang="ja-JP" altLang="en-US" sz="1400" b="0" dirty="0"/>
              <a:t>②</a:t>
            </a:r>
            <a:endParaRPr lang="en-US" altLang="ja-JP" sz="1400" b="0" dirty="0"/>
          </a:p>
          <a:p>
            <a:r>
              <a:rPr lang="ja-JP" altLang="en-US" sz="1400" b="0" dirty="0"/>
              <a:t>③</a:t>
            </a:r>
            <a:endParaRPr lang="ja-JP" altLang="en-US" b="0" dirty="0"/>
          </a:p>
        </p:txBody>
      </p:sp>
      <p:sp>
        <p:nvSpPr>
          <p:cNvPr id="55" name="テキスト ボックス 54">
            <a:extLst>
              <a:ext uri="{FF2B5EF4-FFF2-40B4-BE49-F238E27FC236}">
                <a16:creationId xmlns:a16="http://schemas.microsoft.com/office/drawing/2014/main" id="{B21AAB60-63A2-40E0-86DA-C26EB216EF35}"/>
              </a:ext>
            </a:extLst>
          </p:cNvPr>
          <p:cNvSpPr txBox="1"/>
          <p:nvPr/>
        </p:nvSpPr>
        <p:spPr>
          <a:xfrm>
            <a:off x="125972" y="439940"/>
            <a:ext cx="533671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（２）新大阪駅エリアまちづくりのキャッチフレーズの選定方法</a:t>
            </a:r>
          </a:p>
        </p:txBody>
      </p:sp>
    </p:spTree>
    <p:extLst>
      <p:ext uri="{BB962C8B-B14F-4D97-AF65-F5344CB8AC3E}">
        <p14:creationId xmlns:p14="http://schemas.microsoft.com/office/powerpoint/2010/main" val="1830545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13">
            <a:extLst>
              <a:ext uri="{FF2B5EF4-FFF2-40B4-BE49-F238E27FC236}">
                <a16:creationId xmlns:a16="http://schemas.microsoft.com/office/drawing/2014/main" id="{1AEAA4DC-E004-43ED-9D76-CD141B709473}"/>
              </a:ext>
            </a:extLst>
          </p:cNvPr>
          <p:cNvSpPr>
            <a:spLocks noGrp="1"/>
          </p:cNvSpPr>
          <p:nvPr>
            <p:ph type="sldNum" sz="quarter" idx="12"/>
          </p:nvPr>
        </p:nvSpPr>
        <p:spPr>
          <a:xfrm>
            <a:off x="7086600" y="6577190"/>
            <a:ext cx="2057400" cy="365125"/>
          </a:xfrm>
        </p:spPr>
        <p:txBody>
          <a:bodyPr/>
          <a:lstStyle/>
          <a:p>
            <a:fld id="{4FDC1A15-BC8E-458C-9756-EDB9825B205C}" type="slidenum">
              <a:rPr kumimoji="1" lang="ja-JP" altLang="en-US" smtClean="0">
                <a:latin typeface="Meiryo UI" panose="020B0604030504040204" pitchFamily="50" charset="-128"/>
                <a:ea typeface="Meiryo UI" panose="020B0604030504040204" pitchFamily="50" charset="-128"/>
              </a:rPr>
              <a:t>9</a:t>
            </a:fld>
            <a:endParaRPr kumimoji="1" lang="ja-JP" altLang="en-US">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383EDFB5-3CEA-4410-9CC3-9922BA709BDC}"/>
              </a:ext>
            </a:extLst>
          </p:cNvPr>
          <p:cNvSpPr/>
          <p:nvPr/>
        </p:nvSpPr>
        <p:spPr>
          <a:xfrm>
            <a:off x="0" y="0"/>
            <a:ext cx="9144000" cy="381000"/>
          </a:xfrm>
          <a:prstGeom prst="rect">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新大阪駅周辺地域のプロモーションの取組</a:t>
            </a:r>
          </a:p>
        </p:txBody>
      </p:sp>
      <p:sp>
        <p:nvSpPr>
          <p:cNvPr id="10" name="AutoShape 18">
            <a:extLst>
              <a:ext uri="{FF2B5EF4-FFF2-40B4-BE49-F238E27FC236}">
                <a16:creationId xmlns:a16="http://schemas.microsoft.com/office/drawing/2014/main" id="{326EAF31-FDDB-48B3-A653-F25C4CF4AD55}"/>
              </a:ext>
            </a:extLst>
          </p:cNvPr>
          <p:cNvSpPr/>
          <p:nvPr/>
        </p:nvSpPr>
        <p:spPr>
          <a:xfrm flipH="1">
            <a:off x="1185027" y="1293743"/>
            <a:ext cx="0" cy="5278234"/>
          </a:xfrm>
          <a:prstGeom prst="line">
            <a:avLst/>
          </a:prstGeom>
          <a:ln w="38100" cap="flat">
            <a:solidFill>
              <a:srgbClr val="002847"/>
            </a:solidFill>
            <a:prstDash val="solid"/>
            <a:headEnd type="none" w="sm" len="sm"/>
            <a:tailEnd type="none" w="sm" len="sm"/>
          </a:ln>
        </p:spPr>
      </p:sp>
      <p:sp>
        <p:nvSpPr>
          <p:cNvPr id="11" name="二等辺三角形 10">
            <a:extLst>
              <a:ext uri="{FF2B5EF4-FFF2-40B4-BE49-F238E27FC236}">
                <a16:creationId xmlns:a16="http://schemas.microsoft.com/office/drawing/2014/main" id="{A8D69BF2-1908-4A15-8E3B-F79450D7AA7D}"/>
              </a:ext>
            </a:extLst>
          </p:cNvPr>
          <p:cNvSpPr/>
          <p:nvPr/>
        </p:nvSpPr>
        <p:spPr>
          <a:xfrm rot="16200000" flipV="1">
            <a:off x="6221568" y="2642158"/>
            <a:ext cx="212501" cy="125236"/>
          </a:xfrm>
          <a:prstGeom prst="triangle">
            <a:avLst/>
          </a:prstGeom>
          <a:solidFill>
            <a:srgbClr val="002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 name="テキスト ボックス 11">
            <a:extLst>
              <a:ext uri="{FF2B5EF4-FFF2-40B4-BE49-F238E27FC236}">
                <a16:creationId xmlns:a16="http://schemas.microsoft.com/office/drawing/2014/main" id="{444E0287-8F8D-4190-9073-D563CAD21E13}"/>
              </a:ext>
            </a:extLst>
          </p:cNvPr>
          <p:cNvSpPr txBox="1">
            <a:spLocks/>
          </p:cNvSpPr>
          <p:nvPr/>
        </p:nvSpPr>
        <p:spPr>
          <a:xfrm>
            <a:off x="6478089" y="2500089"/>
            <a:ext cx="1008597" cy="327718"/>
          </a:xfrm>
          <a:prstGeom prst="rect">
            <a:avLst/>
          </a:prstGeom>
        </p:spPr>
        <p:txBody>
          <a:bodyPr wrap="square" lIns="0" tIns="0" rIns="0" bIns="0" rtlCol="0" anchor="t">
            <a:spAutoFit/>
          </a:bodyPr>
          <a:lstStyle>
            <a:defPPr>
              <a:defRPr lang="en-US"/>
            </a:defPPr>
            <a:lvl1pPr algn="ctr" defTabSz="495281">
              <a:lnSpc>
                <a:spcPts val="3123"/>
              </a:lnSpc>
              <a:defRPr sz="1400" spc="34">
                <a:solidFill>
                  <a:srgbClr val="FFFFFF"/>
                </a:solidFill>
                <a:latin typeface="BIZ UDPゴシック" panose="020B0400000000000000" pitchFamily="50" charset="-128"/>
                <a:ea typeface="BIZ UDPゴシック" panose="020B0400000000000000" pitchFamily="50" charset="-128"/>
              </a:defRPr>
            </a:lvl1pPr>
          </a:lstStyle>
          <a:p>
            <a:r>
              <a:rPr lang="ja-JP" altLang="en-US" b="1" dirty="0">
                <a:solidFill>
                  <a:srgbClr val="002847"/>
                </a:solidFill>
              </a:rPr>
              <a:t>結果発表</a:t>
            </a:r>
          </a:p>
        </p:txBody>
      </p:sp>
      <p:sp>
        <p:nvSpPr>
          <p:cNvPr id="13" name="テキスト ボックス 12">
            <a:extLst>
              <a:ext uri="{FF2B5EF4-FFF2-40B4-BE49-F238E27FC236}">
                <a16:creationId xmlns:a16="http://schemas.microsoft.com/office/drawing/2014/main" id="{16A0C73A-BFC6-4139-82D9-ED0C71EFF08F}"/>
              </a:ext>
            </a:extLst>
          </p:cNvPr>
          <p:cNvSpPr txBox="1">
            <a:spLocks/>
          </p:cNvSpPr>
          <p:nvPr/>
        </p:nvSpPr>
        <p:spPr>
          <a:xfrm>
            <a:off x="7848122" y="2500089"/>
            <a:ext cx="1008597" cy="327718"/>
          </a:xfrm>
          <a:prstGeom prst="rect">
            <a:avLst/>
          </a:prstGeom>
        </p:spPr>
        <p:txBody>
          <a:bodyPr wrap="square" lIns="0" tIns="0" rIns="0" bIns="0" rtlCol="0" anchor="t">
            <a:spAutoFit/>
          </a:bodyPr>
          <a:lstStyle>
            <a:defPPr>
              <a:defRPr lang="en-US"/>
            </a:defPPr>
            <a:lvl1pPr algn="ctr" defTabSz="495281">
              <a:lnSpc>
                <a:spcPts val="3123"/>
              </a:lnSpc>
              <a:defRPr sz="1400" spc="34">
                <a:solidFill>
                  <a:srgbClr val="FFFFFF"/>
                </a:solidFill>
                <a:latin typeface="BIZ UDPゴシック" panose="020B0400000000000000" pitchFamily="50" charset="-128"/>
                <a:ea typeface="BIZ UDPゴシック" panose="020B0400000000000000" pitchFamily="50" charset="-128"/>
              </a:defRPr>
            </a:lvl1pPr>
          </a:lstStyle>
          <a:p>
            <a:r>
              <a:rPr lang="ja-JP" altLang="en-US" b="1" dirty="0">
                <a:solidFill>
                  <a:srgbClr val="002847"/>
                </a:solidFill>
              </a:rPr>
              <a:t>表彰式</a:t>
            </a:r>
          </a:p>
        </p:txBody>
      </p:sp>
      <p:sp>
        <p:nvSpPr>
          <p:cNvPr id="15" name="テキスト ボックス 14">
            <a:extLst>
              <a:ext uri="{FF2B5EF4-FFF2-40B4-BE49-F238E27FC236}">
                <a16:creationId xmlns:a16="http://schemas.microsoft.com/office/drawing/2014/main" id="{FB1059AB-FDB2-44EF-85CE-2D0E3ACF384F}"/>
              </a:ext>
            </a:extLst>
          </p:cNvPr>
          <p:cNvSpPr txBox="1">
            <a:spLocks/>
          </p:cNvSpPr>
          <p:nvPr/>
        </p:nvSpPr>
        <p:spPr>
          <a:xfrm>
            <a:off x="5108055" y="2500089"/>
            <a:ext cx="1008597" cy="327718"/>
          </a:xfrm>
          <a:prstGeom prst="rect">
            <a:avLst/>
          </a:prstGeom>
        </p:spPr>
        <p:txBody>
          <a:bodyPr wrap="square" lIns="0" tIns="0" rIns="0" bIns="0" rtlCol="0" anchor="t">
            <a:spAutoFit/>
          </a:bodyPr>
          <a:lstStyle>
            <a:defPPr>
              <a:defRPr lang="en-US"/>
            </a:defPPr>
            <a:lvl1pPr algn="ctr" defTabSz="495281">
              <a:lnSpc>
                <a:spcPts val="3123"/>
              </a:lnSpc>
              <a:defRPr sz="1400" spc="34">
                <a:solidFill>
                  <a:srgbClr val="FFFFFF"/>
                </a:solidFill>
                <a:latin typeface="BIZ UDPゴシック" panose="020B0400000000000000" pitchFamily="50" charset="-128"/>
                <a:ea typeface="BIZ UDPゴシック" panose="020B0400000000000000" pitchFamily="50" charset="-128"/>
              </a:defRPr>
            </a:lvl1pPr>
          </a:lstStyle>
          <a:p>
            <a:r>
              <a:rPr lang="ja-JP" altLang="en-US" b="1" dirty="0">
                <a:solidFill>
                  <a:srgbClr val="002847"/>
                </a:solidFill>
              </a:rPr>
              <a:t>会場投票</a:t>
            </a:r>
          </a:p>
        </p:txBody>
      </p:sp>
      <p:sp>
        <p:nvSpPr>
          <p:cNvPr id="16" name="二等辺三角形 15">
            <a:extLst>
              <a:ext uri="{FF2B5EF4-FFF2-40B4-BE49-F238E27FC236}">
                <a16:creationId xmlns:a16="http://schemas.microsoft.com/office/drawing/2014/main" id="{2871540D-D64A-4B65-B536-9A72EF66E86B}"/>
              </a:ext>
            </a:extLst>
          </p:cNvPr>
          <p:cNvSpPr/>
          <p:nvPr/>
        </p:nvSpPr>
        <p:spPr>
          <a:xfrm rot="16200000" flipV="1">
            <a:off x="7591602" y="2642158"/>
            <a:ext cx="212501" cy="125236"/>
          </a:xfrm>
          <a:prstGeom prst="triangle">
            <a:avLst/>
          </a:prstGeom>
          <a:solidFill>
            <a:srgbClr val="002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7" name="左中かっこ 16">
            <a:extLst>
              <a:ext uri="{FF2B5EF4-FFF2-40B4-BE49-F238E27FC236}">
                <a16:creationId xmlns:a16="http://schemas.microsoft.com/office/drawing/2014/main" id="{1A8A04DA-3724-43DA-AE39-091C6A9F70CA}"/>
              </a:ext>
            </a:extLst>
          </p:cNvPr>
          <p:cNvSpPr/>
          <p:nvPr/>
        </p:nvSpPr>
        <p:spPr>
          <a:xfrm rot="5400000">
            <a:off x="6707017" y="286955"/>
            <a:ext cx="335093" cy="3533018"/>
          </a:xfrm>
          <a:prstGeom prst="leftBrace">
            <a:avLst>
              <a:gd name="adj1" fmla="val 46515"/>
              <a:gd name="adj2" fmla="val 33387"/>
            </a:avLst>
          </a:prstGeom>
          <a:ln w="38100">
            <a:solidFill>
              <a:srgbClr val="C9E7EF"/>
            </a:solidFill>
            <a:extLst>
              <a:ext uri="{C807C97D-BFC1-408E-A445-0C87EB9F89A2}">
                <ask:lineSketchStyleProps xmlns:ask="http://schemas.microsoft.com/office/drawing/2018/sketchyshapes" sd="1219033472">
                  <a:custGeom>
                    <a:avLst/>
                    <a:gdLst>
                      <a:gd name="connsiteX0" fmla="*/ 695833 w 695833"/>
                      <a:gd name="connsiteY0" fmla="*/ 3785711 h 3785711"/>
                      <a:gd name="connsiteX1" fmla="*/ 347916 w 695833"/>
                      <a:gd name="connsiteY1" fmla="*/ 3347742 h 3785711"/>
                      <a:gd name="connsiteX2" fmla="*/ 347917 w 695833"/>
                      <a:gd name="connsiteY2" fmla="*/ 3347742 h 3785711"/>
                      <a:gd name="connsiteX3" fmla="*/ 0 w 695833"/>
                      <a:gd name="connsiteY3" fmla="*/ 2909773 h 3785711"/>
                      <a:gd name="connsiteX4" fmla="*/ 347917 w 695833"/>
                      <a:gd name="connsiteY4" fmla="*/ 2471804 h 3785711"/>
                      <a:gd name="connsiteX5" fmla="*/ 347917 w 695833"/>
                      <a:gd name="connsiteY5" fmla="*/ 437969 h 3785711"/>
                      <a:gd name="connsiteX6" fmla="*/ 695834 w 695833"/>
                      <a:gd name="connsiteY6" fmla="*/ 0 h 3785711"/>
                      <a:gd name="connsiteX7" fmla="*/ 695833 w 695833"/>
                      <a:gd name="connsiteY7" fmla="*/ 3785711 h 3785711"/>
                      <a:gd name="connsiteX0" fmla="*/ 695833 w 695833"/>
                      <a:gd name="connsiteY0" fmla="*/ 3785711 h 3785711"/>
                      <a:gd name="connsiteX1" fmla="*/ 347916 w 695833"/>
                      <a:gd name="connsiteY1" fmla="*/ 3347742 h 3785711"/>
                      <a:gd name="connsiteX2" fmla="*/ 347917 w 695833"/>
                      <a:gd name="connsiteY2" fmla="*/ 3347742 h 3785711"/>
                      <a:gd name="connsiteX3" fmla="*/ 0 w 695833"/>
                      <a:gd name="connsiteY3" fmla="*/ 2909773 h 3785711"/>
                      <a:gd name="connsiteX4" fmla="*/ 347917 w 695833"/>
                      <a:gd name="connsiteY4" fmla="*/ 2471804 h 3785711"/>
                      <a:gd name="connsiteX5" fmla="*/ 347917 w 695833"/>
                      <a:gd name="connsiteY5" fmla="*/ 437969 h 3785711"/>
                      <a:gd name="connsiteX6" fmla="*/ 695834 w 695833"/>
                      <a:gd name="connsiteY6" fmla="*/ 0 h 378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833" h="3785711" stroke="0" extrusionOk="0">
                        <a:moveTo>
                          <a:pt x="695833" y="3785711"/>
                        </a:moveTo>
                        <a:cubicBezTo>
                          <a:pt x="470218" y="3765069"/>
                          <a:pt x="328445" y="3596934"/>
                          <a:pt x="347916" y="3347742"/>
                        </a:cubicBezTo>
                        <a:lnTo>
                          <a:pt x="347917" y="3347742"/>
                        </a:lnTo>
                        <a:cubicBezTo>
                          <a:pt x="370895" y="3110695"/>
                          <a:pt x="177679" y="2910233"/>
                          <a:pt x="0" y="2909773"/>
                        </a:cubicBezTo>
                        <a:cubicBezTo>
                          <a:pt x="162739" y="2938494"/>
                          <a:pt x="344829" y="2730755"/>
                          <a:pt x="347917" y="2471804"/>
                        </a:cubicBezTo>
                        <a:cubicBezTo>
                          <a:pt x="327730" y="1661160"/>
                          <a:pt x="195437" y="1298307"/>
                          <a:pt x="347917" y="437969"/>
                        </a:cubicBezTo>
                        <a:cubicBezTo>
                          <a:pt x="368344" y="198508"/>
                          <a:pt x="515340" y="-23986"/>
                          <a:pt x="695834" y="0"/>
                        </a:cubicBezTo>
                        <a:cubicBezTo>
                          <a:pt x="493338" y="1230895"/>
                          <a:pt x="679008" y="2539647"/>
                          <a:pt x="695833" y="3785711"/>
                        </a:cubicBezTo>
                        <a:close/>
                      </a:path>
                      <a:path w="695833" h="3785711" fill="none" extrusionOk="0">
                        <a:moveTo>
                          <a:pt x="695833" y="3785711"/>
                        </a:moveTo>
                        <a:cubicBezTo>
                          <a:pt x="503220" y="3781291"/>
                          <a:pt x="335074" y="3607473"/>
                          <a:pt x="347916" y="3347742"/>
                        </a:cubicBezTo>
                        <a:lnTo>
                          <a:pt x="347917" y="3347742"/>
                        </a:lnTo>
                        <a:cubicBezTo>
                          <a:pt x="376592" y="3121911"/>
                          <a:pt x="223687" y="2917356"/>
                          <a:pt x="0" y="2909773"/>
                        </a:cubicBezTo>
                        <a:cubicBezTo>
                          <a:pt x="186241" y="2908817"/>
                          <a:pt x="383588" y="2742861"/>
                          <a:pt x="347917" y="2471804"/>
                        </a:cubicBezTo>
                        <a:cubicBezTo>
                          <a:pt x="478871" y="1527355"/>
                          <a:pt x="391491" y="1262833"/>
                          <a:pt x="347917" y="437969"/>
                        </a:cubicBezTo>
                        <a:cubicBezTo>
                          <a:pt x="360544" y="215534"/>
                          <a:pt x="511590" y="9684"/>
                          <a:pt x="695834" y="0"/>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255B2505-F850-40D6-8247-47D8577E8F6F}"/>
              </a:ext>
            </a:extLst>
          </p:cNvPr>
          <p:cNvSpPr txBox="1"/>
          <p:nvPr/>
        </p:nvSpPr>
        <p:spPr>
          <a:xfrm>
            <a:off x="1424960" y="3260432"/>
            <a:ext cx="3829073" cy="1145378"/>
          </a:xfrm>
          <a:prstGeom prst="rect">
            <a:avLst/>
          </a:prstGeom>
        </p:spPr>
        <p:txBody>
          <a:bodyPr wrap="square" lIns="0" tIns="0" rIns="0" bIns="0" rtlCol="0" anchor="t">
            <a:spAutoFit/>
          </a:bodyPr>
          <a:lstStyle>
            <a:defPPr>
              <a:defRPr lang="en-US"/>
            </a:defPPr>
            <a:lvl1pPr defTabSz="495281">
              <a:defRPr sz="1200" b="1" spc="51">
                <a:solidFill>
                  <a:srgbClr val="002847"/>
                </a:solidFill>
                <a:latin typeface="BIZ UDPゴシック" panose="020B0400000000000000" pitchFamily="50" charset="-128"/>
                <a:ea typeface="BIZ UDPゴシック" panose="020B0400000000000000" pitchFamily="50" charset="-128"/>
              </a:defRPr>
            </a:lvl1pPr>
            <a:lvl2pPr marL="457200" defTabSz="457200">
              <a:defRPr sz="1800"/>
            </a:lvl2pPr>
            <a:lvl3pPr marL="914400" defTabSz="457200">
              <a:defRPr sz="1800"/>
            </a:lvl3pPr>
            <a:lvl4pPr marL="1371600" defTabSz="457200">
              <a:defRPr sz="1800"/>
            </a:lvl4pPr>
            <a:lvl5pPr marL="1828800" defTabSz="457200">
              <a:defRPr sz="1800"/>
            </a:lvl5pPr>
            <a:lvl6pPr marL="2286000" defTabSz="457200">
              <a:defRPr sz="1800"/>
            </a:lvl6pPr>
            <a:lvl7pPr marL="2743200" defTabSz="457200">
              <a:defRPr sz="1800"/>
            </a:lvl7pPr>
            <a:lvl8pPr marL="3200400" defTabSz="457200">
              <a:defRPr sz="1800"/>
            </a:lvl8pPr>
            <a:lvl9pPr marL="3657600" defTabSz="457200">
              <a:defRPr sz="1800"/>
            </a:lvl9pPr>
          </a:lstStyle>
          <a:p>
            <a:pPr>
              <a:lnSpc>
                <a:spcPct val="150000"/>
              </a:lnSpc>
            </a:pPr>
            <a:r>
              <a:rPr lang="ja-JP" altLang="en-US" sz="1400" dirty="0"/>
              <a:t>最優秀賞および優秀賞の受賞者</a:t>
            </a:r>
            <a:r>
              <a:rPr lang="ja-JP" altLang="en-US" b="0" dirty="0"/>
              <a:t>は、</a:t>
            </a:r>
            <a:endParaRPr lang="en-US" altLang="ja-JP" b="0" dirty="0"/>
          </a:p>
          <a:p>
            <a:pPr>
              <a:lnSpc>
                <a:spcPct val="150000"/>
              </a:lnSpc>
            </a:pPr>
            <a:r>
              <a:rPr lang="ja-JP" altLang="en-US" b="0" dirty="0"/>
              <a:t>令和</a:t>
            </a:r>
            <a:r>
              <a:rPr lang="en-US" altLang="ja-JP" b="0" dirty="0"/>
              <a:t>7</a:t>
            </a:r>
            <a:r>
              <a:rPr lang="ja-JP" altLang="en-US" b="0" dirty="0"/>
              <a:t>年</a:t>
            </a:r>
            <a:r>
              <a:rPr lang="en-US" altLang="ja-JP" b="0" dirty="0"/>
              <a:t>1</a:t>
            </a:r>
            <a:r>
              <a:rPr lang="ja-JP" altLang="en-US" b="0" dirty="0"/>
              <a:t>月開催の</a:t>
            </a:r>
            <a:endParaRPr lang="en-US" altLang="ja-JP" b="0" dirty="0"/>
          </a:p>
          <a:p>
            <a:pPr>
              <a:lnSpc>
                <a:spcPct val="150000"/>
              </a:lnSpc>
            </a:pPr>
            <a:r>
              <a:rPr lang="ja-JP" altLang="en-US" b="0" dirty="0"/>
              <a:t>「新大阪駅周辺地域まちづくりシンポジウム」にて</a:t>
            </a:r>
            <a:endParaRPr lang="en-US" altLang="ja-JP" b="0" dirty="0"/>
          </a:p>
          <a:p>
            <a:pPr>
              <a:lnSpc>
                <a:spcPct val="150000"/>
              </a:lnSpc>
            </a:pPr>
            <a:r>
              <a:rPr lang="ja-JP" altLang="en-US" sz="1400" dirty="0"/>
              <a:t>表彰があります</a:t>
            </a:r>
            <a:r>
              <a:rPr lang="ja-JP" altLang="en-US" sz="1400" b="0" dirty="0"/>
              <a:t>。</a:t>
            </a:r>
            <a:endParaRPr lang="en-US" altLang="ja-JP" sz="1400" b="0" dirty="0"/>
          </a:p>
        </p:txBody>
      </p:sp>
      <p:sp>
        <p:nvSpPr>
          <p:cNvPr id="28" name="TextBox 20">
            <a:extLst>
              <a:ext uri="{FF2B5EF4-FFF2-40B4-BE49-F238E27FC236}">
                <a16:creationId xmlns:a16="http://schemas.microsoft.com/office/drawing/2014/main" id="{8E6E48D1-28FC-4FFD-BD39-EEDDCC49B4F2}"/>
              </a:ext>
            </a:extLst>
          </p:cNvPr>
          <p:cNvSpPr txBox="1"/>
          <p:nvPr/>
        </p:nvSpPr>
        <p:spPr>
          <a:xfrm>
            <a:off x="148840" y="1271394"/>
            <a:ext cx="977647" cy="307777"/>
          </a:xfrm>
          <a:prstGeom prst="rect">
            <a:avLst/>
          </a:prstGeom>
        </p:spPr>
        <p:txBody>
          <a:bodyPr wrap="square" lIns="0" tIns="0" rIns="0" bIns="0" rtlCol="0" anchor="t">
            <a:spAutoFit/>
          </a:bodyPr>
          <a:lstStyle>
            <a:defPPr>
              <a:defRPr lang="en-US"/>
            </a:defPPr>
            <a:lvl1pPr algn="just" defTabSz="609539">
              <a:lnSpc>
                <a:spcPts val="16419"/>
              </a:lnSpc>
              <a:defRPr sz="7200" spc="179">
                <a:solidFill>
                  <a:srgbClr val="FFFFFF"/>
                </a:solidFill>
                <a:latin typeface="Futura Ultra-Bold"/>
              </a:defRPr>
            </a:lvl1pPr>
            <a:lvl2pPr marL="304770" defTabSz="609539">
              <a:defRPr sz="1200"/>
            </a:lvl2pPr>
            <a:lvl3pPr marL="609539" defTabSz="609539">
              <a:defRPr sz="1200"/>
            </a:lvl3pPr>
            <a:lvl4pPr marL="914309" defTabSz="609539">
              <a:defRPr sz="1200"/>
            </a:lvl4pPr>
            <a:lvl5pPr marL="1219078" defTabSz="609539">
              <a:defRPr sz="1200"/>
            </a:lvl5pPr>
            <a:lvl6pPr marL="1523848" defTabSz="609539">
              <a:defRPr sz="1200"/>
            </a:lvl6pPr>
            <a:lvl7pPr marL="1828617" defTabSz="609539">
              <a:defRPr sz="1200"/>
            </a:lvl7pPr>
            <a:lvl8pPr marL="2133387" defTabSz="609539">
              <a:defRPr sz="1200"/>
            </a:lvl8pPr>
            <a:lvl9pPr marL="2438156" defTabSz="609539">
              <a:defRPr sz="1200"/>
            </a:lvl9pPr>
          </a:lstStyle>
          <a:p>
            <a:pPr algn="l" defTabSz="495281">
              <a:lnSpc>
                <a:spcPct val="100000"/>
              </a:lnSpc>
            </a:pPr>
            <a:r>
              <a:rPr lang="en-US" sz="2000" spc="146" dirty="0">
                <a:solidFill>
                  <a:srgbClr val="002847"/>
                </a:solidFill>
                <a:latin typeface="Arial Black" panose="020B0A04020102020204" pitchFamily="34" charset="0"/>
                <a:ea typeface="UD デジタル 教科書体 N-R" panose="02020400000000000000" pitchFamily="17" charset="-128"/>
              </a:rPr>
              <a:t>08</a:t>
            </a:r>
          </a:p>
        </p:txBody>
      </p:sp>
      <p:sp>
        <p:nvSpPr>
          <p:cNvPr id="29" name="TextBox 21">
            <a:extLst>
              <a:ext uri="{FF2B5EF4-FFF2-40B4-BE49-F238E27FC236}">
                <a16:creationId xmlns:a16="http://schemas.microsoft.com/office/drawing/2014/main" id="{376A34BA-5A51-4543-B57D-D8C17A9481FB}"/>
              </a:ext>
            </a:extLst>
          </p:cNvPr>
          <p:cNvSpPr txBox="1"/>
          <p:nvPr/>
        </p:nvSpPr>
        <p:spPr>
          <a:xfrm>
            <a:off x="148840" y="1570950"/>
            <a:ext cx="1205764" cy="430887"/>
          </a:xfrm>
          <a:prstGeom prst="rect">
            <a:avLst/>
          </a:prstGeom>
        </p:spPr>
        <p:txBody>
          <a:bodyPr wrap="square" lIns="0" tIns="0" rIns="0" bIns="0" rtlCol="0" anchor="t">
            <a:spAutoFit/>
          </a:bodyPr>
          <a:lstStyle>
            <a:defPPr>
              <a:defRPr lang="en-US"/>
            </a:defPPr>
            <a:lvl1pPr defTabSz="495281">
              <a:lnSpc>
                <a:spcPts val="3123"/>
              </a:lnSpc>
              <a:defRPr sz="2000" spc="34">
                <a:solidFill>
                  <a:srgbClr val="002847"/>
                </a:solidFill>
                <a:latin typeface="BIZ UDPゴシック" panose="020B0400000000000000" pitchFamily="50" charset="-128"/>
                <a:ea typeface="BIZ UDPゴシック" panose="020B0400000000000000" pitchFamily="50" charset="-128"/>
              </a:defRPr>
            </a:lvl1pPr>
          </a:lstStyle>
          <a:p>
            <a:pPr>
              <a:lnSpc>
                <a:spcPct val="100000"/>
              </a:lnSpc>
            </a:pPr>
            <a:r>
              <a:rPr lang="ja-JP" altLang="en-US" sz="1400" dirty="0"/>
              <a:t>結果発表</a:t>
            </a:r>
            <a:endParaRPr lang="en-US" altLang="ja-JP" sz="1400" dirty="0"/>
          </a:p>
          <a:p>
            <a:pPr>
              <a:lnSpc>
                <a:spcPct val="100000"/>
              </a:lnSpc>
            </a:pPr>
            <a:r>
              <a:rPr lang="ja-JP" altLang="en-US" sz="1400" dirty="0"/>
              <a:t>表彰</a:t>
            </a:r>
            <a:endParaRPr lang="en-US" sz="1400" dirty="0"/>
          </a:p>
        </p:txBody>
      </p:sp>
      <p:cxnSp>
        <p:nvCxnSpPr>
          <p:cNvPr id="31" name="直線コネクタ 30">
            <a:extLst>
              <a:ext uri="{FF2B5EF4-FFF2-40B4-BE49-F238E27FC236}">
                <a16:creationId xmlns:a16="http://schemas.microsoft.com/office/drawing/2014/main" id="{4965621E-94D4-4BE0-9E87-CF51733AC386}"/>
              </a:ext>
            </a:extLst>
          </p:cNvPr>
          <p:cNvCxnSpPr>
            <a:cxnSpLocks/>
            <a:stCxn id="32" idx="6"/>
            <a:endCxn id="39" idx="2"/>
          </p:cNvCxnSpPr>
          <p:nvPr/>
        </p:nvCxnSpPr>
        <p:spPr>
          <a:xfrm>
            <a:off x="2369596" y="1711864"/>
            <a:ext cx="4940348" cy="0"/>
          </a:xfrm>
          <a:prstGeom prst="line">
            <a:avLst/>
          </a:prstGeom>
          <a:ln w="76200">
            <a:solidFill>
              <a:srgbClr val="C9E7EF"/>
            </a:solidFill>
            <a:tailEnd type="arrow" w="sm" len="sm"/>
          </a:ln>
        </p:spPr>
        <p:style>
          <a:lnRef idx="1">
            <a:schemeClr val="accent1"/>
          </a:lnRef>
          <a:fillRef idx="0">
            <a:schemeClr val="accent1"/>
          </a:fillRef>
          <a:effectRef idx="0">
            <a:schemeClr val="accent1"/>
          </a:effectRef>
          <a:fontRef idx="minor">
            <a:schemeClr val="tx1"/>
          </a:fontRef>
        </p:style>
      </p:cxnSp>
      <p:sp>
        <p:nvSpPr>
          <p:cNvPr id="32" name="楕円 31">
            <a:extLst>
              <a:ext uri="{FF2B5EF4-FFF2-40B4-BE49-F238E27FC236}">
                <a16:creationId xmlns:a16="http://schemas.microsoft.com/office/drawing/2014/main" id="{DE07B37A-9A22-47B3-8D11-5C98CE0F8677}"/>
              </a:ext>
            </a:extLst>
          </p:cNvPr>
          <p:cNvSpPr/>
          <p:nvPr/>
        </p:nvSpPr>
        <p:spPr>
          <a:xfrm>
            <a:off x="2154152" y="1604142"/>
            <a:ext cx="215444" cy="215444"/>
          </a:xfrm>
          <a:prstGeom prst="ellipse">
            <a:avLst/>
          </a:prstGeom>
          <a:solidFill>
            <a:schemeClr val="bg1"/>
          </a:solidFill>
          <a:ln w="57150">
            <a:solidFill>
              <a:srgbClr val="C9E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33" name="テキスト ボックス 32">
            <a:extLst>
              <a:ext uri="{FF2B5EF4-FFF2-40B4-BE49-F238E27FC236}">
                <a16:creationId xmlns:a16="http://schemas.microsoft.com/office/drawing/2014/main" id="{8958F195-636F-4660-A54B-57D7DFC5A9FC}"/>
              </a:ext>
            </a:extLst>
          </p:cNvPr>
          <p:cNvSpPr txBox="1"/>
          <p:nvPr/>
        </p:nvSpPr>
        <p:spPr>
          <a:xfrm>
            <a:off x="1653241" y="1316415"/>
            <a:ext cx="1333796" cy="215444"/>
          </a:xfrm>
          <a:prstGeom prst="rect">
            <a:avLst/>
          </a:prstGeom>
        </p:spPr>
        <p:txBody>
          <a:bodyPr wrap="square" lIns="0" tIns="0" rIns="0" bIns="0" rtlCol="0" anchor="t">
            <a:spAutoFit/>
          </a:bodyPr>
          <a:lstStyle>
            <a:defPPr>
              <a:defRPr lang="en-US"/>
            </a:defPPr>
            <a:lvl1pPr defTabSz="495281">
              <a:lnSpc>
                <a:spcPts val="3123"/>
              </a:lnSpc>
              <a:defRPr sz="1400" spc="34">
                <a:solidFill>
                  <a:srgbClr val="002847"/>
                </a:solidFill>
                <a:latin typeface="BIZ UDPゴシック" panose="020B0400000000000000" pitchFamily="50" charset="-128"/>
                <a:ea typeface="BIZ UDPゴシック" panose="020B0400000000000000" pitchFamily="50" charset="-128"/>
              </a:defRPr>
            </a:lvl1pPr>
          </a:lstStyle>
          <a:p>
            <a:pPr algn="ctr">
              <a:lnSpc>
                <a:spcPct val="100000"/>
              </a:lnSpc>
            </a:pPr>
            <a:r>
              <a:rPr lang="ja-JP" altLang="en-US" b="1" dirty="0"/>
              <a:t>応募</a:t>
            </a:r>
          </a:p>
        </p:txBody>
      </p:sp>
      <p:sp>
        <p:nvSpPr>
          <p:cNvPr id="34" name="テキスト ボックス 33">
            <a:extLst>
              <a:ext uri="{FF2B5EF4-FFF2-40B4-BE49-F238E27FC236}">
                <a16:creationId xmlns:a16="http://schemas.microsoft.com/office/drawing/2014/main" id="{5B355DF0-DA84-42AE-8E6F-842DB84B6C7C}"/>
              </a:ext>
            </a:extLst>
          </p:cNvPr>
          <p:cNvSpPr txBox="1"/>
          <p:nvPr/>
        </p:nvSpPr>
        <p:spPr>
          <a:xfrm>
            <a:off x="3164376" y="1309644"/>
            <a:ext cx="1631121" cy="215444"/>
          </a:xfrm>
          <a:prstGeom prst="rect">
            <a:avLst/>
          </a:prstGeom>
        </p:spPr>
        <p:txBody>
          <a:bodyPr wrap="square" lIns="0" tIns="0" rIns="0" bIns="0" rtlCol="0" anchor="t">
            <a:spAutoFit/>
          </a:bodyPr>
          <a:lstStyle>
            <a:defPPr>
              <a:defRPr lang="en-US"/>
            </a:defPPr>
            <a:lvl1pPr defTabSz="495281">
              <a:lnSpc>
                <a:spcPts val="3123"/>
              </a:lnSpc>
              <a:defRPr sz="1400" spc="34">
                <a:solidFill>
                  <a:srgbClr val="002847"/>
                </a:solidFill>
                <a:latin typeface="BIZ UDPゴシック" panose="020B0400000000000000" pitchFamily="50" charset="-128"/>
                <a:ea typeface="BIZ UDPゴシック" panose="020B0400000000000000" pitchFamily="50" charset="-128"/>
              </a:defRPr>
            </a:lvl1pPr>
          </a:lstStyle>
          <a:p>
            <a:pPr algn="ctr">
              <a:lnSpc>
                <a:spcPct val="100000"/>
              </a:lnSpc>
            </a:pPr>
            <a:r>
              <a:rPr lang="ja-JP" altLang="en-US" b="1" dirty="0"/>
              <a:t>候補の選定</a:t>
            </a:r>
          </a:p>
        </p:txBody>
      </p:sp>
      <p:sp>
        <p:nvSpPr>
          <p:cNvPr id="35" name="テキスト ボックス 34">
            <a:extLst>
              <a:ext uri="{FF2B5EF4-FFF2-40B4-BE49-F238E27FC236}">
                <a16:creationId xmlns:a16="http://schemas.microsoft.com/office/drawing/2014/main" id="{A0910B4D-D142-4B33-BE48-F630E3812C1F}"/>
              </a:ext>
            </a:extLst>
          </p:cNvPr>
          <p:cNvSpPr txBox="1"/>
          <p:nvPr/>
        </p:nvSpPr>
        <p:spPr>
          <a:xfrm>
            <a:off x="4985034" y="1223177"/>
            <a:ext cx="1333796" cy="327718"/>
          </a:xfrm>
          <a:prstGeom prst="rect">
            <a:avLst/>
          </a:prstGeom>
        </p:spPr>
        <p:txBody>
          <a:bodyPr wrap="square" lIns="0" tIns="0" rIns="0" bIns="0" rtlCol="0" anchor="t">
            <a:spAutoFit/>
          </a:bodyPr>
          <a:lstStyle>
            <a:defPPr>
              <a:defRPr lang="en-US"/>
            </a:defPPr>
            <a:lvl1pPr defTabSz="495281">
              <a:lnSpc>
                <a:spcPts val="3123"/>
              </a:lnSpc>
              <a:defRPr sz="1400" spc="34">
                <a:solidFill>
                  <a:srgbClr val="002847"/>
                </a:solidFill>
                <a:latin typeface="BIZ UDPゴシック" panose="020B0400000000000000" pitchFamily="50" charset="-128"/>
                <a:ea typeface="BIZ UDPゴシック" panose="020B0400000000000000" pitchFamily="50" charset="-128"/>
              </a:defRPr>
            </a:lvl1pPr>
          </a:lstStyle>
          <a:p>
            <a:pPr algn="ctr"/>
            <a:r>
              <a:rPr lang="ja-JP" altLang="en-US" b="1" dirty="0"/>
              <a:t>一般投票</a:t>
            </a:r>
          </a:p>
        </p:txBody>
      </p:sp>
      <p:sp>
        <p:nvSpPr>
          <p:cNvPr id="36" name="テキスト ボックス 35">
            <a:extLst>
              <a:ext uri="{FF2B5EF4-FFF2-40B4-BE49-F238E27FC236}">
                <a16:creationId xmlns:a16="http://schemas.microsoft.com/office/drawing/2014/main" id="{91F31D64-E6FE-45B8-9142-5925204C889A}"/>
              </a:ext>
            </a:extLst>
          </p:cNvPr>
          <p:cNvSpPr txBox="1"/>
          <p:nvPr/>
        </p:nvSpPr>
        <p:spPr>
          <a:xfrm>
            <a:off x="6347728" y="1229948"/>
            <a:ext cx="1770595" cy="327718"/>
          </a:xfrm>
          <a:prstGeom prst="rect">
            <a:avLst/>
          </a:prstGeom>
        </p:spPr>
        <p:txBody>
          <a:bodyPr wrap="square" lIns="0" tIns="0" rIns="0" bIns="0" rtlCol="0" anchor="t">
            <a:spAutoFit/>
          </a:bodyPr>
          <a:lstStyle>
            <a:defPPr>
              <a:defRPr lang="en-US"/>
            </a:defPPr>
            <a:lvl1pPr defTabSz="495281">
              <a:lnSpc>
                <a:spcPts val="3123"/>
              </a:lnSpc>
              <a:defRPr sz="1400" spc="34">
                <a:solidFill>
                  <a:srgbClr val="002847"/>
                </a:solidFill>
                <a:latin typeface="BIZ UDPゴシック" panose="020B0400000000000000" pitchFamily="50" charset="-128"/>
                <a:ea typeface="BIZ UDPゴシック" panose="020B0400000000000000" pitchFamily="50" charset="-128"/>
              </a:defRPr>
            </a:lvl1pPr>
          </a:lstStyle>
          <a:p>
            <a:pPr algn="r"/>
            <a:r>
              <a:rPr lang="ja-JP" altLang="en-US" sz="1600" b="1" dirty="0"/>
              <a:t>結果発表など</a:t>
            </a:r>
          </a:p>
        </p:txBody>
      </p:sp>
      <p:sp>
        <p:nvSpPr>
          <p:cNvPr id="37" name="楕円 36">
            <a:extLst>
              <a:ext uri="{FF2B5EF4-FFF2-40B4-BE49-F238E27FC236}">
                <a16:creationId xmlns:a16="http://schemas.microsoft.com/office/drawing/2014/main" id="{5743F34F-972D-4828-BAC5-1A082C4B1183}"/>
              </a:ext>
            </a:extLst>
          </p:cNvPr>
          <p:cNvSpPr/>
          <p:nvPr/>
        </p:nvSpPr>
        <p:spPr>
          <a:xfrm>
            <a:off x="3872749" y="1604142"/>
            <a:ext cx="215444" cy="215444"/>
          </a:xfrm>
          <a:prstGeom prst="ellipse">
            <a:avLst/>
          </a:prstGeom>
          <a:solidFill>
            <a:schemeClr val="bg1"/>
          </a:solidFill>
          <a:ln w="57150">
            <a:solidFill>
              <a:srgbClr val="C9E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38" name="楕円 37">
            <a:extLst>
              <a:ext uri="{FF2B5EF4-FFF2-40B4-BE49-F238E27FC236}">
                <a16:creationId xmlns:a16="http://schemas.microsoft.com/office/drawing/2014/main" id="{5BB00A12-DB9A-43D4-881C-F7B9B9449F06}"/>
              </a:ext>
            </a:extLst>
          </p:cNvPr>
          <p:cNvSpPr/>
          <p:nvPr/>
        </p:nvSpPr>
        <p:spPr>
          <a:xfrm>
            <a:off x="5591346" y="1604142"/>
            <a:ext cx="215444" cy="215444"/>
          </a:xfrm>
          <a:prstGeom prst="ellipse">
            <a:avLst/>
          </a:prstGeom>
          <a:solidFill>
            <a:schemeClr val="bg1"/>
          </a:solidFill>
          <a:ln w="57150">
            <a:solidFill>
              <a:srgbClr val="C9E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39" name="楕円 38">
            <a:extLst>
              <a:ext uri="{FF2B5EF4-FFF2-40B4-BE49-F238E27FC236}">
                <a16:creationId xmlns:a16="http://schemas.microsoft.com/office/drawing/2014/main" id="{84CC16F4-A720-405F-AA48-103AFDD0B492}"/>
              </a:ext>
            </a:extLst>
          </p:cNvPr>
          <p:cNvSpPr/>
          <p:nvPr/>
        </p:nvSpPr>
        <p:spPr>
          <a:xfrm>
            <a:off x="7309944" y="1604142"/>
            <a:ext cx="215444" cy="215444"/>
          </a:xfrm>
          <a:prstGeom prst="ellipse">
            <a:avLst/>
          </a:prstGeom>
          <a:solidFill>
            <a:srgbClr val="C9E7EF"/>
          </a:solidFill>
          <a:ln w="57150">
            <a:solidFill>
              <a:srgbClr val="C9E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40" name="テキスト ボックス 39">
            <a:extLst>
              <a:ext uri="{FF2B5EF4-FFF2-40B4-BE49-F238E27FC236}">
                <a16:creationId xmlns:a16="http://schemas.microsoft.com/office/drawing/2014/main" id="{B8903716-C419-4EAF-AD6C-45F003DD4B09}"/>
              </a:ext>
            </a:extLst>
          </p:cNvPr>
          <p:cNvSpPr txBox="1">
            <a:spLocks/>
          </p:cNvSpPr>
          <p:nvPr/>
        </p:nvSpPr>
        <p:spPr>
          <a:xfrm>
            <a:off x="5407749" y="2014159"/>
            <a:ext cx="2772590" cy="331373"/>
          </a:xfrm>
          <a:prstGeom prst="rect">
            <a:avLst/>
          </a:prstGeom>
        </p:spPr>
        <p:txBody>
          <a:bodyPr wrap="square" lIns="0" tIns="0" rIns="0" bIns="0" rtlCol="0" anchor="t">
            <a:spAutoFit/>
          </a:bodyPr>
          <a:lstStyle>
            <a:defPPr>
              <a:defRPr lang="en-US"/>
            </a:defPPr>
            <a:lvl1pPr algn="ctr" defTabSz="495281">
              <a:lnSpc>
                <a:spcPts val="3123"/>
              </a:lnSpc>
              <a:defRPr sz="1400" spc="34">
                <a:solidFill>
                  <a:srgbClr val="FFFFFF"/>
                </a:solidFill>
                <a:latin typeface="BIZ UDPゴシック" panose="020B0400000000000000" pitchFamily="50" charset="-128"/>
                <a:ea typeface="BIZ UDPゴシック" panose="020B0400000000000000" pitchFamily="50" charset="-128"/>
              </a:defRPr>
            </a:lvl1pPr>
          </a:lstStyle>
          <a:p>
            <a:r>
              <a:rPr lang="en-US" altLang="ja-JP" b="1" dirty="0">
                <a:solidFill>
                  <a:srgbClr val="002847"/>
                </a:solidFill>
              </a:rPr>
              <a:t>R7.1 </a:t>
            </a:r>
            <a:r>
              <a:rPr lang="ja-JP" altLang="en-US" b="1" dirty="0">
                <a:solidFill>
                  <a:srgbClr val="002847"/>
                </a:solidFill>
              </a:rPr>
              <a:t>シンポジウム</a:t>
            </a:r>
          </a:p>
        </p:txBody>
      </p:sp>
      <p:cxnSp>
        <p:nvCxnSpPr>
          <p:cNvPr id="41" name="直線コネクタ 40">
            <a:extLst>
              <a:ext uri="{FF2B5EF4-FFF2-40B4-BE49-F238E27FC236}">
                <a16:creationId xmlns:a16="http://schemas.microsoft.com/office/drawing/2014/main" id="{5607E71B-5163-40FB-A899-E308C69A97D4}"/>
              </a:ext>
            </a:extLst>
          </p:cNvPr>
          <p:cNvCxnSpPr>
            <a:cxnSpLocks/>
          </p:cNvCxnSpPr>
          <p:nvPr/>
        </p:nvCxnSpPr>
        <p:spPr>
          <a:xfrm>
            <a:off x="5681674" y="2445068"/>
            <a:ext cx="2224741" cy="0"/>
          </a:xfrm>
          <a:prstGeom prst="line">
            <a:avLst/>
          </a:prstGeom>
          <a:ln w="12700">
            <a:solidFill>
              <a:srgbClr val="5D5F67"/>
            </a:solidFill>
          </a:ln>
        </p:spPr>
        <p:style>
          <a:lnRef idx="1">
            <a:schemeClr val="accent1"/>
          </a:lnRef>
          <a:fillRef idx="0">
            <a:schemeClr val="accent1"/>
          </a:fillRef>
          <a:effectRef idx="0">
            <a:schemeClr val="accent1"/>
          </a:effectRef>
          <a:fontRef idx="minor">
            <a:schemeClr val="tx1"/>
          </a:fontRef>
        </p:style>
      </p:cxnSp>
      <p:sp>
        <p:nvSpPr>
          <p:cNvPr id="42" name="フリーフォーム: 図形 41">
            <a:extLst>
              <a:ext uri="{FF2B5EF4-FFF2-40B4-BE49-F238E27FC236}">
                <a16:creationId xmlns:a16="http://schemas.microsoft.com/office/drawing/2014/main" id="{36343874-BCC4-4FE6-85ED-C9933C523184}"/>
              </a:ext>
            </a:extLst>
          </p:cNvPr>
          <p:cNvSpPr/>
          <p:nvPr/>
        </p:nvSpPr>
        <p:spPr>
          <a:xfrm>
            <a:off x="4985034" y="2892642"/>
            <a:ext cx="4052700" cy="1686397"/>
          </a:xfrm>
          <a:custGeom>
            <a:avLst/>
            <a:gdLst>
              <a:gd name="connsiteX0" fmla="*/ 119441 w 5167517"/>
              <a:gd name="connsiteY0" fmla="*/ 180046 h 1607914"/>
              <a:gd name="connsiteX1" fmla="*/ 5048076 w 5167517"/>
              <a:gd name="connsiteY1" fmla="*/ 180046 h 1607914"/>
              <a:gd name="connsiteX2" fmla="*/ 5167517 w 5167517"/>
              <a:gd name="connsiteY2" fmla="*/ 299487 h 1607914"/>
              <a:gd name="connsiteX3" fmla="*/ 5167517 w 5167517"/>
              <a:gd name="connsiteY3" fmla="*/ 1488473 h 1607914"/>
              <a:gd name="connsiteX4" fmla="*/ 5048076 w 5167517"/>
              <a:gd name="connsiteY4" fmla="*/ 1607914 h 1607914"/>
              <a:gd name="connsiteX5" fmla="*/ 119441 w 5167517"/>
              <a:gd name="connsiteY5" fmla="*/ 1607914 h 1607914"/>
              <a:gd name="connsiteX6" fmla="*/ 0 w 5167517"/>
              <a:gd name="connsiteY6" fmla="*/ 1488473 h 1607914"/>
              <a:gd name="connsiteX7" fmla="*/ 0 w 5167517"/>
              <a:gd name="connsiteY7" fmla="*/ 299487 h 1607914"/>
              <a:gd name="connsiteX8" fmla="*/ 119441 w 5167517"/>
              <a:gd name="connsiteY8" fmla="*/ 180046 h 1607914"/>
              <a:gd name="connsiteX9" fmla="*/ 4849088 w 5167517"/>
              <a:gd name="connsiteY9" fmla="*/ 0 h 1607914"/>
              <a:gd name="connsiteX10" fmla="*/ 4939088 w 5167517"/>
              <a:gd name="connsiteY10" fmla="*/ 180000 h 1607914"/>
              <a:gd name="connsiteX11" fmla="*/ 4759088 w 5167517"/>
              <a:gd name="connsiteY11" fmla="*/ 180000 h 160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7517" h="1607914">
                <a:moveTo>
                  <a:pt x="119441" y="180046"/>
                </a:moveTo>
                <a:lnTo>
                  <a:pt x="5048076" y="180046"/>
                </a:lnTo>
                <a:cubicBezTo>
                  <a:pt x="5114041" y="180046"/>
                  <a:pt x="5167517" y="233522"/>
                  <a:pt x="5167517" y="299487"/>
                </a:cubicBezTo>
                <a:lnTo>
                  <a:pt x="5167517" y="1488473"/>
                </a:lnTo>
                <a:cubicBezTo>
                  <a:pt x="5167517" y="1554438"/>
                  <a:pt x="5114041" y="1607914"/>
                  <a:pt x="5048076" y="1607914"/>
                </a:cubicBezTo>
                <a:lnTo>
                  <a:pt x="119441" y="1607914"/>
                </a:lnTo>
                <a:cubicBezTo>
                  <a:pt x="53476" y="1607914"/>
                  <a:pt x="0" y="1554438"/>
                  <a:pt x="0" y="1488473"/>
                </a:cubicBezTo>
                <a:lnTo>
                  <a:pt x="0" y="299487"/>
                </a:lnTo>
                <a:cubicBezTo>
                  <a:pt x="0" y="233522"/>
                  <a:pt x="53476" y="180046"/>
                  <a:pt x="119441" y="180046"/>
                </a:cubicBezTo>
                <a:close/>
                <a:moveTo>
                  <a:pt x="4849088" y="0"/>
                </a:moveTo>
                <a:lnTo>
                  <a:pt x="4939088" y="180000"/>
                </a:lnTo>
                <a:lnTo>
                  <a:pt x="4759088" y="180000"/>
                </a:lnTo>
                <a:close/>
              </a:path>
            </a:pathLst>
          </a:custGeom>
          <a:solidFill>
            <a:srgbClr val="C9E7EF">
              <a:alpha val="50000"/>
            </a:srgbClr>
          </a:solidFill>
          <a:ln w="57150" cmpd="sng">
            <a:noFill/>
            <a:prstDash val="solid"/>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kumimoji="1" lang="ja-JP" altLang="en-US" dirty="0">
              <a:solidFill>
                <a:schemeClr val="tx1"/>
              </a:solidFill>
            </a:endParaRPr>
          </a:p>
        </p:txBody>
      </p:sp>
      <p:sp>
        <p:nvSpPr>
          <p:cNvPr id="43" name="AutoShape 7">
            <a:extLst>
              <a:ext uri="{FF2B5EF4-FFF2-40B4-BE49-F238E27FC236}">
                <a16:creationId xmlns:a16="http://schemas.microsoft.com/office/drawing/2014/main" id="{18015568-9E36-400B-A2DE-B742D7E67ACF}"/>
              </a:ext>
            </a:extLst>
          </p:cNvPr>
          <p:cNvSpPr/>
          <p:nvPr/>
        </p:nvSpPr>
        <p:spPr>
          <a:xfrm flipV="1">
            <a:off x="5197836" y="4068493"/>
            <a:ext cx="1866293" cy="0"/>
          </a:xfrm>
          <a:prstGeom prst="line">
            <a:avLst/>
          </a:prstGeom>
          <a:ln w="19050" cap="rnd">
            <a:solidFill>
              <a:schemeClr val="accent2">
                <a:lumMod val="60000"/>
                <a:lumOff val="40000"/>
              </a:schemeClr>
            </a:solidFill>
            <a:prstDash val="sysDash"/>
            <a:headEnd type="none" w="sm" len="sm"/>
            <a:tailEnd type="none" w="sm" len="sm"/>
          </a:ln>
        </p:spPr>
      </p:sp>
      <p:sp>
        <p:nvSpPr>
          <p:cNvPr id="44" name="テキスト ボックス 43">
            <a:extLst>
              <a:ext uri="{FF2B5EF4-FFF2-40B4-BE49-F238E27FC236}">
                <a16:creationId xmlns:a16="http://schemas.microsoft.com/office/drawing/2014/main" id="{90CA6C57-19A2-446D-8DAE-B54552A20E55}"/>
              </a:ext>
            </a:extLst>
          </p:cNvPr>
          <p:cNvSpPr txBox="1"/>
          <p:nvPr/>
        </p:nvSpPr>
        <p:spPr>
          <a:xfrm>
            <a:off x="5095562" y="3603689"/>
            <a:ext cx="1866643" cy="342530"/>
          </a:xfrm>
          <a:prstGeom prst="rect">
            <a:avLst/>
          </a:prstGeom>
        </p:spPr>
        <p:txBody>
          <a:bodyPr wrap="square" lIns="0" tIns="0" rIns="0" bIns="0" rtlCol="0" anchor="t">
            <a:spAutoFit/>
          </a:bodyPr>
          <a:lstStyle>
            <a:defPPr>
              <a:defRPr lang="en-US"/>
            </a:defPPr>
            <a:lvl1pPr defTabSz="495281">
              <a:lnSpc>
                <a:spcPts val="3123"/>
              </a:lnSpc>
              <a:defRPr sz="1400" spc="34">
                <a:solidFill>
                  <a:srgbClr val="FFFFFF"/>
                </a:solidFill>
                <a:latin typeface="BIZ UDPゴシック" panose="020B0400000000000000" pitchFamily="50" charset="-128"/>
                <a:ea typeface="BIZ UDPゴシック" panose="020B0400000000000000" pitchFamily="50" charset="-128"/>
              </a:defRPr>
            </a:lvl1pPr>
          </a:lstStyle>
          <a:p>
            <a:pPr algn="ctr"/>
            <a:r>
              <a:rPr lang="ja-JP" altLang="en-US" sz="1800" dirty="0">
                <a:solidFill>
                  <a:schemeClr val="accent2"/>
                </a:solidFill>
              </a:rPr>
              <a:t>最優秀賞</a:t>
            </a:r>
            <a:r>
              <a:rPr lang="ja-JP" altLang="en-US" sz="2000" dirty="0">
                <a:solidFill>
                  <a:schemeClr val="accent2"/>
                </a:solidFill>
              </a:rPr>
              <a:t>　</a:t>
            </a:r>
            <a:r>
              <a:rPr lang="en-US" altLang="ja-JP" sz="1600" dirty="0">
                <a:solidFill>
                  <a:schemeClr val="accent2"/>
                </a:solidFill>
              </a:rPr>
              <a:t>1</a:t>
            </a:r>
            <a:r>
              <a:rPr lang="ja-JP" altLang="en-US" sz="1600" dirty="0">
                <a:solidFill>
                  <a:schemeClr val="accent2"/>
                </a:solidFill>
              </a:rPr>
              <a:t>点</a:t>
            </a:r>
          </a:p>
        </p:txBody>
      </p:sp>
      <p:sp>
        <p:nvSpPr>
          <p:cNvPr id="45" name="テキスト ボックス 44">
            <a:extLst>
              <a:ext uri="{FF2B5EF4-FFF2-40B4-BE49-F238E27FC236}">
                <a16:creationId xmlns:a16="http://schemas.microsoft.com/office/drawing/2014/main" id="{C1D1BBE1-4EF7-4182-8447-CDEE4B025126}"/>
              </a:ext>
            </a:extLst>
          </p:cNvPr>
          <p:cNvSpPr txBox="1"/>
          <p:nvPr/>
        </p:nvSpPr>
        <p:spPr>
          <a:xfrm>
            <a:off x="4986282" y="4097481"/>
            <a:ext cx="2074884" cy="327718"/>
          </a:xfrm>
          <a:prstGeom prst="rect">
            <a:avLst/>
          </a:prstGeom>
        </p:spPr>
        <p:txBody>
          <a:bodyPr wrap="square" lIns="0" tIns="0" rIns="0" bIns="0" rtlCol="0" anchor="t">
            <a:spAutoFit/>
          </a:bodyPr>
          <a:lstStyle>
            <a:defPPr>
              <a:defRPr lang="en-US"/>
            </a:defPPr>
            <a:lvl1pPr defTabSz="495281">
              <a:lnSpc>
                <a:spcPts val="3123"/>
              </a:lnSpc>
              <a:defRPr sz="1400" spc="34">
                <a:solidFill>
                  <a:srgbClr val="FFFFFF"/>
                </a:solidFill>
                <a:latin typeface="BIZ UDPゴシック" panose="020B0400000000000000" pitchFamily="50" charset="-128"/>
                <a:ea typeface="BIZ UDPゴシック" panose="020B0400000000000000" pitchFamily="50" charset="-128"/>
              </a:defRPr>
            </a:lvl1pPr>
          </a:lstStyle>
          <a:p>
            <a:pPr algn="ctr"/>
            <a:r>
              <a:rPr lang="ja-JP" altLang="en-US" dirty="0">
                <a:solidFill>
                  <a:schemeClr val="accent2"/>
                </a:solidFill>
              </a:rPr>
              <a:t>表彰状＋副賞</a:t>
            </a:r>
          </a:p>
        </p:txBody>
      </p:sp>
      <p:sp>
        <p:nvSpPr>
          <p:cNvPr id="46" name="AutoShape 7">
            <a:extLst>
              <a:ext uri="{FF2B5EF4-FFF2-40B4-BE49-F238E27FC236}">
                <a16:creationId xmlns:a16="http://schemas.microsoft.com/office/drawing/2014/main" id="{1B34B371-EC7A-4812-9E7C-465E403265A5}"/>
              </a:ext>
            </a:extLst>
          </p:cNvPr>
          <p:cNvSpPr/>
          <p:nvPr/>
        </p:nvSpPr>
        <p:spPr>
          <a:xfrm flipV="1">
            <a:off x="7140269" y="4068493"/>
            <a:ext cx="1833316" cy="0"/>
          </a:xfrm>
          <a:prstGeom prst="line">
            <a:avLst/>
          </a:prstGeom>
          <a:ln w="19050" cap="rnd">
            <a:solidFill>
              <a:srgbClr val="22668D"/>
            </a:solidFill>
            <a:prstDash val="sysDash"/>
            <a:headEnd type="none" w="sm" len="sm"/>
            <a:tailEnd type="none" w="sm" len="sm"/>
          </a:ln>
        </p:spPr>
        <p:txBody>
          <a:bodyPr/>
          <a:lstStyle/>
          <a:p>
            <a:endParaRPr lang="ja-JP" altLang="en-US"/>
          </a:p>
        </p:txBody>
      </p:sp>
      <p:sp>
        <p:nvSpPr>
          <p:cNvPr id="47" name="テキスト ボックス 46">
            <a:extLst>
              <a:ext uri="{FF2B5EF4-FFF2-40B4-BE49-F238E27FC236}">
                <a16:creationId xmlns:a16="http://schemas.microsoft.com/office/drawing/2014/main" id="{86F24FEC-22D1-40F7-8E06-848721630534}"/>
              </a:ext>
            </a:extLst>
          </p:cNvPr>
          <p:cNvSpPr txBox="1"/>
          <p:nvPr/>
        </p:nvSpPr>
        <p:spPr>
          <a:xfrm>
            <a:off x="7005017" y="3642809"/>
            <a:ext cx="1866643" cy="335092"/>
          </a:xfrm>
          <a:prstGeom prst="rect">
            <a:avLst/>
          </a:prstGeom>
        </p:spPr>
        <p:txBody>
          <a:bodyPr wrap="square" lIns="0" tIns="0" rIns="0" bIns="0" rtlCol="0" anchor="t">
            <a:spAutoFit/>
          </a:bodyPr>
          <a:lstStyle>
            <a:defPPr>
              <a:defRPr lang="en-US"/>
            </a:defPPr>
            <a:lvl1pPr defTabSz="495281">
              <a:lnSpc>
                <a:spcPts val="3123"/>
              </a:lnSpc>
              <a:defRPr sz="1400" spc="34">
                <a:solidFill>
                  <a:srgbClr val="FFFFFF"/>
                </a:solidFill>
                <a:latin typeface="BIZ UDPゴシック" panose="020B0400000000000000" pitchFamily="50" charset="-128"/>
                <a:ea typeface="BIZ UDPゴシック" panose="020B0400000000000000" pitchFamily="50" charset="-128"/>
              </a:defRPr>
            </a:lvl1pPr>
          </a:lstStyle>
          <a:p>
            <a:pPr algn="ctr"/>
            <a:r>
              <a:rPr lang="ja-JP" altLang="en-US" sz="1600" dirty="0">
                <a:solidFill>
                  <a:srgbClr val="002847"/>
                </a:solidFill>
              </a:rPr>
              <a:t>優秀賞</a:t>
            </a:r>
            <a:r>
              <a:rPr lang="ja-JP" altLang="en-US" sz="2000" dirty="0">
                <a:solidFill>
                  <a:srgbClr val="002847"/>
                </a:solidFill>
              </a:rPr>
              <a:t>　</a:t>
            </a:r>
            <a:r>
              <a:rPr lang="en-US" altLang="ja-JP" dirty="0">
                <a:solidFill>
                  <a:srgbClr val="002847"/>
                </a:solidFill>
              </a:rPr>
              <a:t>2</a:t>
            </a:r>
            <a:r>
              <a:rPr lang="ja-JP" altLang="en-US" dirty="0">
                <a:solidFill>
                  <a:srgbClr val="002847"/>
                </a:solidFill>
              </a:rPr>
              <a:t>点程度</a:t>
            </a:r>
          </a:p>
        </p:txBody>
      </p:sp>
      <p:sp>
        <p:nvSpPr>
          <p:cNvPr id="48" name="テキスト ボックス 47">
            <a:extLst>
              <a:ext uri="{FF2B5EF4-FFF2-40B4-BE49-F238E27FC236}">
                <a16:creationId xmlns:a16="http://schemas.microsoft.com/office/drawing/2014/main" id="{A90465C6-066E-4D32-AB83-BD072250AF05}"/>
              </a:ext>
            </a:extLst>
          </p:cNvPr>
          <p:cNvSpPr txBox="1"/>
          <p:nvPr/>
        </p:nvSpPr>
        <p:spPr>
          <a:xfrm>
            <a:off x="7265075" y="4097481"/>
            <a:ext cx="1336208" cy="323999"/>
          </a:xfrm>
          <a:prstGeom prst="rect">
            <a:avLst/>
          </a:prstGeom>
        </p:spPr>
        <p:txBody>
          <a:bodyPr wrap="square" lIns="0" tIns="0" rIns="0" bIns="0" rtlCol="0" anchor="t">
            <a:spAutoFit/>
          </a:bodyPr>
          <a:lstStyle>
            <a:defPPr>
              <a:defRPr lang="en-US"/>
            </a:defPPr>
            <a:lvl1pPr defTabSz="495281">
              <a:lnSpc>
                <a:spcPts val="3123"/>
              </a:lnSpc>
              <a:defRPr sz="1400" spc="34">
                <a:solidFill>
                  <a:srgbClr val="FFFFFF"/>
                </a:solidFill>
                <a:latin typeface="BIZ UDPゴシック" panose="020B0400000000000000" pitchFamily="50" charset="-128"/>
                <a:ea typeface="BIZ UDPゴシック" panose="020B0400000000000000" pitchFamily="50" charset="-128"/>
              </a:defRPr>
            </a:lvl1pPr>
          </a:lstStyle>
          <a:p>
            <a:pPr algn="ctr"/>
            <a:r>
              <a:rPr lang="ja-JP" altLang="en-US" dirty="0">
                <a:solidFill>
                  <a:srgbClr val="002847"/>
                </a:solidFill>
              </a:rPr>
              <a:t>表彰状＋副賞</a:t>
            </a:r>
          </a:p>
        </p:txBody>
      </p:sp>
      <p:sp>
        <p:nvSpPr>
          <p:cNvPr id="49" name="テキスト ボックス 48">
            <a:extLst>
              <a:ext uri="{FF2B5EF4-FFF2-40B4-BE49-F238E27FC236}">
                <a16:creationId xmlns:a16="http://schemas.microsoft.com/office/drawing/2014/main" id="{C3B74334-4B53-4CCC-94D0-16158F217EEA}"/>
              </a:ext>
            </a:extLst>
          </p:cNvPr>
          <p:cNvSpPr txBox="1"/>
          <p:nvPr/>
        </p:nvSpPr>
        <p:spPr>
          <a:xfrm>
            <a:off x="5292835" y="3218202"/>
            <a:ext cx="1336208" cy="369332"/>
          </a:xfrm>
          <a:prstGeom prst="rect">
            <a:avLst/>
          </a:prstGeom>
        </p:spPr>
        <p:txBody>
          <a:bodyPr wrap="square" lIns="0" tIns="0" rIns="0" bIns="0" rtlCol="0" anchor="t">
            <a:spAutoFit/>
          </a:bodyPr>
          <a:lstStyle>
            <a:defPPr>
              <a:defRPr lang="en-US"/>
            </a:defPPr>
            <a:lvl1pPr defTabSz="495281">
              <a:lnSpc>
                <a:spcPts val="3123"/>
              </a:lnSpc>
              <a:defRPr sz="1400" spc="34">
                <a:solidFill>
                  <a:srgbClr val="FFFFFF"/>
                </a:solidFill>
                <a:latin typeface="BIZ UDPゴシック" panose="020B0400000000000000" pitchFamily="50" charset="-128"/>
                <a:ea typeface="BIZ UDPゴシック" panose="020B0400000000000000" pitchFamily="50" charset="-128"/>
              </a:defRPr>
            </a:lvl1pPr>
          </a:lstStyle>
          <a:p>
            <a:pPr algn="ctr">
              <a:lnSpc>
                <a:spcPct val="100000"/>
              </a:lnSpc>
            </a:pPr>
            <a:r>
              <a:rPr lang="ja-JP" altLang="en-US" sz="1200" b="1" dirty="0">
                <a:solidFill>
                  <a:schemeClr val="accent2"/>
                </a:solidFill>
              </a:rPr>
              <a:t>キャッチフレーズ</a:t>
            </a:r>
            <a:endParaRPr lang="en-US" altLang="ja-JP" sz="1200" b="1" dirty="0">
              <a:solidFill>
                <a:schemeClr val="accent2"/>
              </a:solidFill>
            </a:endParaRPr>
          </a:p>
          <a:p>
            <a:pPr algn="ctr">
              <a:lnSpc>
                <a:spcPct val="100000"/>
              </a:lnSpc>
            </a:pPr>
            <a:r>
              <a:rPr lang="ja-JP" altLang="en-US" sz="1200" b="1" dirty="0">
                <a:solidFill>
                  <a:schemeClr val="accent2"/>
                </a:solidFill>
              </a:rPr>
              <a:t>として使用！</a:t>
            </a:r>
          </a:p>
        </p:txBody>
      </p:sp>
      <p:cxnSp>
        <p:nvCxnSpPr>
          <p:cNvPr id="50" name="直線コネクタ 49">
            <a:extLst>
              <a:ext uri="{FF2B5EF4-FFF2-40B4-BE49-F238E27FC236}">
                <a16:creationId xmlns:a16="http://schemas.microsoft.com/office/drawing/2014/main" id="{0D3A0F6C-6BD6-476A-A414-7CE0AC49369F}"/>
              </a:ext>
            </a:extLst>
          </p:cNvPr>
          <p:cNvCxnSpPr>
            <a:cxnSpLocks/>
          </p:cNvCxnSpPr>
          <p:nvPr/>
        </p:nvCxnSpPr>
        <p:spPr>
          <a:xfrm flipH="1" flipV="1">
            <a:off x="5197837" y="3356110"/>
            <a:ext cx="189996" cy="231424"/>
          </a:xfrm>
          <a:prstGeom prst="line">
            <a:avLst/>
          </a:prstGeom>
          <a:ln w="19050">
            <a:solidFill>
              <a:srgbClr val="EF843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973B77C7-96EC-4A2E-A10F-1222D07E9D3E}"/>
              </a:ext>
            </a:extLst>
          </p:cNvPr>
          <p:cNvCxnSpPr>
            <a:cxnSpLocks/>
          </p:cNvCxnSpPr>
          <p:nvPr/>
        </p:nvCxnSpPr>
        <p:spPr>
          <a:xfrm flipV="1">
            <a:off x="6502295" y="3356110"/>
            <a:ext cx="189996" cy="231424"/>
          </a:xfrm>
          <a:prstGeom prst="line">
            <a:avLst/>
          </a:prstGeom>
          <a:ln w="19050">
            <a:solidFill>
              <a:srgbClr val="EF843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79F7A1D6-550A-4E38-8620-0D99BCB7F734}"/>
              </a:ext>
            </a:extLst>
          </p:cNvPr>
          <p:cNvCxnSpPr>
            <a:cxnSpLocks/>
          </p:cNvCxnSpPr>
          <p:nvPr/>
        </p:nvCxnSpPr>
        <p:spPr>
          <a:xfrm flipV="1">
            <a:off x="6587403" y="3356110"/>
            <a:ext cx="189996" cy="231424"/>
          </a:xfrm>
          <a:prstGeom prst="line">
            <a:avLst/>
          </a:prstGeom>
          <a:ln w="19050">
            <a:solidFill>
              <a:srgbClr val="EF843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2B143F87-3861-4EF1-888F-7C94A04B5641}"/>
              </a:ext>
            </a:extLst>
          </p:cNvPr>
          <p:cNvCxnSpPr>
            <a:cxnSpLocks/>
          </p:cNvCxnSpPr>
          <p:nvPr/>
        </p:nvCxnSpPr>
        <p:spPr>
          <a:xfrm flipH="1" flipV="1">
            <a:off x="5112958" y="3356110"/>
            <a:ext cx="189996" cy="231424"/>
          </a:xfrm>
          <a:prstGeom prst="line">
            <a:avLst/>
          </a:prstGeom>
          <a:ln w="19050">
            <a:solidFill>
              <a:srgbClr val="EF8430"/>
            </a:solidFill>
          </a:ln>
        </p:spPr>
        <p:style>
          <a:lnRef idx="1">
            <a:schemeClr val="accent1"/>
          </a:lnRef>
          <a:fillRef idx="0">
            <a:schemeClr val="accent1"/>
          </a:fillRef>
          <a:effectRef idx="0">
            <a:schemeClr val="accent1"/>
          </a:effectRef>
          <a:fontRef idx="minor">
            <a:schemeClr val="tx1"/>
          </a:fontRef>
        </p:style>
      </p:cxnSp>
      <p:sp>
        <p:nvSpPr>
          <p:cNvPr id="56" name="TextBox 9">
            <a:extLst>
              <a:ext uri="{FF2B5EF4-FFF2-40B4-BE49-F238E27FC236}">
                <a16:creationId xmlns:a16="http://schemas.microsoft.com/office/drawing/2014/main" id="{D75EEC33-9E54-495D-BCF2-2184AE50996C}"/>
              </a:ext>
            </a:extLst>
          </p:cNvPr>
          <p:cNvSpPr txBox="1"/>
          <p:nvPr/>
        </p:nvSpPr>
        <p:spPr>
          <a:xfrm>
            <a:off x="3643668" y="6258264"/>
            <a:ext cx="4824466" cy="212687"/>
          </a:xfrm>
          <a:prstGeom prst="rect">
            <a:avLst/>
          </a:prstGeom>
        </p:spPr>
        <p:txBody>
          <a:bodyPr wrap="square" lIns="0" tIns="0" rIns="0" bIns="0" rtlCol="0" anchor="t">
            <a:spAutoFit/>
          </a:bodyPr>
          <a:lstStyle>
            <a:defPPr>
              <a:defRPr lang="en-US"/>
            </a:defPPr>
            <a:lvl1pPr defTabSz="495281">
              <a:defRPr sz="1200" b="1" spc="51">
                <a:solidFill>
                  <a:srgbClr val="002847"/>
                </a:solidFill>
                <a:latin typeface="BIZ UDPゴシック" panose="020B0400000000000000" pitchFamily="50" charset="-128"/>
                <a:ea typeface="BIZ UDPゴシック" panose="020B0400000000000000" pitchFamily="50" charset="-128"/>
              </a:defRPr>
            </a:lvl1pPr>
          </a:lstStyle>
          <a:p>
            <a:pPr defTabSz="495281">
              <a:lnSpc>
                <a:spcPts val="2000"/>
              </a:lnSpc>
              <a:defRPr/>
            </a:pPr>
            <a:r>
              <a:rPr lang="en-US" altLang="ja-JP" sz="1100" b="0" u="sng" spc="51" dirty="0">
                <a:solidFill>
                  <a:srgbClr val="002847"/>
                </a:solidFill>
                <a:latin typeface="BIZ UDPゴシック" panose="020B0400000000000000" pitchFamily="50" charset="-128"/>
                <a:ea typeface="BIZ UDPゴシック" panose="020B0400000000000000" pitchFamily="50" charset="-128"/>
              </a:rPr>
              <a:t>http://URL</a:t>
            </a:r>
            <a:endParaRPr lang="ja-JP" altLang="en-US" sz="1100" b="0" dirty="0"/>
          </a:p>
        </p:txBody>
      </p:sp>
      <p:sp>
        <p:nvSpPr>
          <p:cNvPr id="57" name="TextBox 20">
            <a:extLst>
              <a:ext uri="{FF2B5EF4-FFF2-40B4-BE49-F238E27FC236}">
                <a16:creationId xmlns:a16="http://schemas.microsoft.com/office/drawing/2014/main" id="{B9EB25C7-5B2C-45A8-95F2-ED7817BE4636}"/>
              </a:ext>
            </a:extLst>
          </p:cNvPr>
          <p:cNvSpPr txBox="1"/>
          <p:nvPr/>
        </p:nvSpPr>
        <p:spPr>
          <a:xfrm>
            <a:off x="186498" y="4952480"/>
            <a:ext cx="977647" cy="307777"/>
          </a:xfrm>
          <a:prstGeom prst="rect">
            <a:avLst/>
          </a:prstGeom>
        </p:spPr>
        <p:txBody>
          <a:bodyPr wrap="square" lIns="0" tIns="0" rIns="0" bIns="0" rtlCol="0" anchor="t">
            <a:spAutoFit/>
          </a:bodyPr>
          <a:lstStyle>
            <a:defPPr>
              <a:defRPr lang="en-US"/>
            </a:defPPr>
            <a:lvl1pPr algn="just" defTabSz="609539">
              <a:lnSpc>
                <a:spcPts val="16419"/>
              </a:lnSpc>
              <a:defRPr sz="7200" spc="179">
                <a:solidFill>
                  <a:srgbClr val="FFFFFF"/>
                </a:solidFill>
                <a:latin typeface="Futura Ultra-Bold"/>
              </a:defRPr>
            </a:lvl1pPr>
            <a:lvl2pPr marL="304770" defTabSz="609539">
              <a:defRPr sz="1200"/>
            </a:lvl2pPr>
            <a:lvl3pPr marL="609539" defTabSz="609539">
              <a:defRPr sz="1200"/>
            </a:lvl3pPr>
            <a:lvl4pPr marL="914309" defTabSz="609539">
              <a:defRPr sz="1200"/>
            </a:lvl4pPr>
            <a:lvl5pPr marL="1219078" defTabSz="609539">
              <a:defRPr sz="1200"/>
            </a:lvl5pPr>
            <a:lvl6pPr marL="1523848" defTabSz="609539">
              <a:defRPr sz="1200"/>
            </a:lvl6pPr>
            <a:lvl7pPr marL="1828617" defTabSz="609539">
              <a:defRPr sz="1200"/>
            </a:lvl7pPr>
            <a:lvl8pPr marL="2133387" defTabSz="609539">
              <a:defRPr sz="1200"/>
            </a:lvl8pPr>
            <a:lvl9pPr marL="2438156" defTabSz="609539">
              <a:defRPr sz="1200"/>
            </a:lvl9pPr>
          </a:lstStyle>
          <a:p>
            <a:pPr algn="l" defTabSz="495281">
              <a:lnSpc>
                <a:spcPct val="100000"/>
              </a:lnSpc>
            </a:pPr>
            <a:r>
              <a:rPr lang="en-US" sz="2000" spc="146" dirty="0">
                <a:solidFill>
                  <a:srgbClr val="002847"/>
                </a:solidFill>
                <a:latin typeface="Arial Black" panose="020B0A04020102020204" pitchFamily="34" charset="0"/>
                <a:ea typeface="UD デジタル 教科書体 N-R" panose="02020400000000000000" pitchFamily="17" charset="-128"/>
              </a:rPr>
              <a:t>0</a:t>
            </a:r>
            <a:r>
              <a:rPr lang="en-US" altLang="ja-JP" sz="2000" spc="146" dirty="0">
                <a:solidFill>
                  <a:srgbClr val="002847"/>
                </a:solidFill>
                <a:latin typeface="Arial Black" panose="020B0A04020102020204" pitchFamily="34" charset="0"/>
                <a:ea typeface="UD デジタル 教科書体 N-R" panose="02020400000000000000" pitchFamily="17" charset="-128"/>
              </a:rPr>
              <a:t>9</a:t>
            </a:r>
            <a:endParaRPr lang="en-US" sz="2000" spc="146" dirty="0">
              <a:solidFill>
                <a:srgbClr val="002847"/>
              </a:solidFill>
              <a:latin typeface="Arial Black" panose="020B0A04020102020204" pitchFamily="34" charset="0"/>
              <a:ea typeface="UD デジタル 教科書体 N-R" panose="02020400000000000000" pitchFamily="17" charset="-128"/>
            </a:endParaRPr>
          </a:p>
        </p:txBody>
      </p:sp>
      <p:sp>
        <p:nvSpPr>
          <p:cNvPr id="58" name="TextBox 21">
            <a:extLst>
              <a:ext uri="{FF2B5EF4-FFF2-40B4-BE49-F238E27FC236}">
                <a16:creationId xmlns:a16="http://schemas.microsoft.com/office/drawing/2014/main" id="{265B4F39-CBDC-4FDD-A6E7-160090CB6BD4}"/>
              </a:ext>
            </a:extLst>
          </p:cNvPr>
          <p:cNvSpPr txBox="1"/>
          <p:nvPr/>
        </p:nvSpPr>
        <p:spPr>
          <a:xfrm>
            <a:off x="186498" y="5242823"/>
            <a:ext cx="935704" cy="215444"/>
          </a:xfrm>
          <a:prstGeom prst="rect">
            <a:avLst/>
          </a:prstGeom>
        </p:spPr>
        <p:txBody>
          <a:bodyPr wrap="square" lIns="0" tIns="0" rIns="0" bIns="0" rtlCol="0" anchor="t">
            <a:spAutoFit/>
          </a:bodyPr>
          <a:lstStyle>
            <a:defPPr>
              <a:defRPr lang="en-US"/>
            </a:defPPr>
            <a:lvl1pPr defTabSz="495281">
              <a:lnSpc>
                <a:spcPts val="3123"/>
              </a:lnSpc>
              <a:defRPr sz="2000" spc="34">
                <a:solidFill>
                  <a:srgbClr val="002847"/>
                </a:solidFill>
                <a:latin typeface="BIZ UDPゴシック" panose="020B0400000000000000" pitchFamily="50" charset="-128"/>
                <a:ea typeface="BIZ UDPゴシック" panose="020B0400000000000000" pitchFamily="50" charset="-128"/>
              </a:defRPr>
            </a:lvl1pPr>
          </a:lstStyle>
          <a:p>
            <a:pPr>
              <a:lnSpc>
                <a:spcPct val="100000"/>
              </a:lnSpc>
            </a:pPr>
            <a:r>
              <a:rPr lang="ja-JP" altLang="en-US" sz="1400" dirty="0"/>
              <a:t>応募方法</a:t>
            </a:r>
            <a:endParaRPr lang="en-US" sz="1400" dirty="0"/>
          </a:p>
        </p:txBody>
      </p:sp>
      <p:sp>
        <p:nvSpPr>
          <p:cNvPr id="59" name="正方形/長方形 58">
            <a:extLst>
              <a:ext uri="{FF2B5EF4-FFF2-40B4-BE49-F238E27FC236}">
                <a16:creationId xmlns:a16="http://schemas.microsoft.com/office/drawing/2014/main" id="{396AE6CA-9C7A-406C-995F-B5E0E1B67786}"/>
              </a:ext>
            </a:extLst>
          </p:cNvPr>
          <p:cNvSpPr/>
          <p:nvPr/>
        </p:nvSpPr>
        <p:spPr>
          <a:xfrm>
            <a:off x="1775440" y="5386725"/>
            <a:ext cx="1211597" cy="118525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8383494A-6F49-460B-A065-50EF8EE8137A}"/>
              </a:ext>
            </a:extLst>
          </p:cNvPr>
          <p:cNvSpPr txBox="1"/>
          <p:nvPr/>
        </p:nvSpPr>
        <p:spPr>
          <a:xfrm>
            <a:off x="1530792" y="5645433"/>
            <a:ext cx="1720850" cy="646331"/>
          </a:xfrm>
          <a:prstGeom prst="rect">
            <a:avLst/>
          </a:prstGeom>
        </p:spPr>
        <p:txBody>
          <a:bodyPr wrap="square" lIns="0" tIns="0" rIns="0" bIns="0" rtlCol="0" anchor="t">
            <a:spAutoFit/>
          </a:bodyPr>
          <a:lstStyle>
            <a:defPPr>
              <a:defRPr lang="en-US"/>
            </a:defPPr>
            <a:lvl1pPr algn="ctr" defTabSz="495281">
              <a:lnSpc>
                <a:spcPts val="3123"/>
              </a:lnSpc>
              <a:defRPr sz="1400" spc="34">
                <a:solidFill>
                  <a:srgbClr val="FFFFFF"/>
                </a:solidFill>
                <a:latin typeface="BIZ UDPゴシック" panose="020B0400000000000000" pitchFamily="50" charset="-128"/>
                <a:ea typeface="BIZ UDPゴシック" panose="020B0400000000000000" pitchFamily="50" charset="-128"/>
              </a:defRPr>
            </a:lvl1pPr>
          </a:lstStyle>
          <a:p>
            <a:pPr>
              <a:lnSpc>
                <a:spcPct val="100000"/>
              </a:lnSpc>
            </a:pPr>
            <a:r>
              <a:rPr lang="en-US" altLang="ja-JP" sz="1050" b="1" dirty="0">
                <a:solidFill>
                  <a:srgbClr val="002847"/>
                </a:solidFill>
              </a:rPr>
              <a:t>QR</a:t>
            </a:r>
            <a:r>
              <a:rPr lang="ja-JP" altLang="en-US" sz="1050" b="1" dirty="0">
                <a:solidFill>
                  <a:srgbClr val="002847"/>
                </a:solidFill>
              </a:rPr>
              <a:t>コード</a:t>
            </a:r>
            <a:endParaRPr lang="en-US" altLang="ja-JP" sz="1050" b="1" dirty="0">
              <a:solidFill>
                <a:srgbClr val="002847"/>
              </a:solidFill>
            </a:endParaRPr>
          </a:p>
          <a:p>
            <a:pPr>
              <a:lnSpc>
                <a:spcPct val="100000"/>
              </a:lnSpc>
            </a:pPr>
            <a:endParaRPr lang="en-US" altLang="ja-JP" sz="1050" dirty="0">
              <a:solidFill>
                <a:srgbClr val="002847"/>
              </a:solidFill>
            </a:endParaRPr>
          </a:p>
          <a:p>
            <a:pPr>
              <a:lnSpc>
                <a:spcPct val="100000"/>
              </a:lnSpc>
            </a:pPr>
            <a:r>
              <a:rPr lang="ja-JP" altLang="en-US" sz="1050" dirty="0">
                <a:solidFill>
                  <a:srgbClr val="002847"/>
                </a:solidFill>
              </a:rPr>
              <a:t>応募フォームを</a:t>
            </a:r>
            <a:endParaRPr lang="en-US" altLang="ja-JP" sz="1050" dirty="0">
              <a:solidFill>
                <a:srgbClr val="002847"/>
              </a:solidFill>
            </a:endParaRPr>
          </a:p>
          <a:p>
            <a:pPr>
              <a:lnSpc>
                <a:spcPct val="100000"/>
              </a:lnSpc>
            </a:pPr>
            <a:r>
              <a:rPr lang="ja-JP" altLang="en-US" sz="1050" dirty="0">
                <a:solidFill>
                  <a:srgbClr val="002847"/>
                </a:solidFill>
              </a:rPr>
              <a:t>掲載しているページ</a:t>
            </a:r>
          </a:p>
        </p:txBody>
      </p:sp>
      <p:sp>
        <p:nvSpPr>
          <p:cNvPr id="61" name="テキスト ボックス 60">
            <a:extLst>
              <a:ext uri="{FF2B5EF4-FFF2-40B4-BE49-F238E27FC236}">
                <a16:creationId xmlns:a16="http://schemas.microsoft.com/office/drawing/2014/main" id="{C07195A7-7739-4195-8EBE-B47646A60AFD}"/>
              </a:ext>
            </a:extLst>
          </p:cNvPr>
          <p:cNvSpPr txBox="1"/>
          <p:nvPr/>
        </p:nvSpPr>
        <p:spPr>
          <a:xfrm>
            <a:off x="1463990" y="4884643"/>
            <a:ext cx="4801210" cy="335092"/>
          </a:xfrm>
          <a:prstGeom prst="rect">
            <a:avLst/>
          </a:prstGeom>
        </p:spPr>
        <p:txBody>
          <a:bodyPr wrap="square" lIns="0" tIns="0" rIns="0" bIns="0" rtlCol="0" anchor="t">
            <a:spAutoFit/>
          </a:bodyPr>
          <a:lstStyle>
            <a:defPPr>
              <a:defRPr lang="en-US"/>
            </a:defPPr>
            <a:lvl1pPr algn="ctr" defTabSz="495281">
              <a:lnSpc>
                <a:spcPts val="3123"/>
              </a:lnSpc>
              <a:defRPr sz="1400" spc="34">
                <a:solidFill>
                  <a:srgbClr val="FFFFFF"/>
                </a:solidFill>
                <a:latin typeface="BIZ UDPゴシック" panose="020B0400000000000000" pitchFamily="50" charset="-128"/>
                <a:ea typeface="BIZ UDPゴシック" panose="020B0400000000000000" pitchFamily="50" charset="-128"/>
              </a:defRPr>
            </a:lvl1pPr>
          </a:lstStyle>
          <a:p>
            <a:pPr algn="l"/>
            <a:r>
              <a:rPr lang="en-US" altLang="ja-JP" b="1" dirty="0">
                <a:solidFill>
                  <a:srgbClr val="002847"/>
                </a:solidFill>
              </a:rPr>
              <a:t>WEB</a:t>
            </a:r>
            <a:r>
              <a:rPr lang="ja-JP" altLang="en-US" b="1" dirty="0">
                <a:solidFill>
                  <a:srgbClr val="002847"/>
                </a:solidFill>
              </a:rPr>
              <a:t>で公開している応募フォームより応募ください。</a:t>
            </a:r>
          </a:p>
        </p:txBody>
      </p:sp>
      <p:sp>
        <p:nvSpPr>
          <p:cNvPr id="62" name="テキスト ボックス 61">
            <a:extLst>
              <a:ext uri="{FF2B5EF4-FFF2-40B4-BE49-F238E27FC236}">
                <a16:creationId xmlns:a16="http://schemas.microsoft.com/office/drawing/2014/main" id="{ECB17646-9562-47AD-B3E0-2250F062ADA0}"/>
              </a:ext>
            </a:extLst>
          </p:cNvPr>
          <p:cNvSpPr txBox="1"/>
          <p:nvPr/>
        </p:nvSpPr>
        <p:spPr>
          <a:xfrm>
            <a:off x="3400178" y="5467169"/>
            <a:ext cx="3261492" cy="335092"/>
          </a:xfrm>
          <a:prstGeom prst="roundRect">
            <a:avLst/>
          </a:prstGeom>
          <a:ln>
            <a:solidFill>
              <a:srgbClr val="002847">
                <a:alpha val="97000"/>
              </a:srgbClr>
            </a:solidFill>
          </a:ln>
        </p:spPr>
        <p:txBody>
          <a:bodyPr wrap="square" lIns="0" tIns="0" rIns="0" bIns="0" rtlCol="0" anchor="t">
            <a:spAutoFit/>
          </a:bodyPr>
          <a:lstStyle>
            <a:defPPr>
              <a:defRPr lang="en-US"/>
            </a:defPPr>
            <a:lvl1pPr algn="ctr" defTabSz="495281">
              <a:lnSpc>
                <a:spcPts val="3123"/>
              </a:lnSpc>
              <a:defRPr sz="1400" spc="34">
                <a:solidFill>
                  <a:srgbClr val="FFFFFF"/>
                </a:solidFill>
                <a:latin typeface="BIZ UDPゴシック" panose="020B0400000000000000" pitchFamily="50" charset="-128"/>
                <a:ea typeface="BIZ UDPゴシック" panose="020B0400000000000000" pitchFamily="50" charset="-128"/>
              </a:defRPr>
            </a:lvl1pPr>
          </a:lstStyle>
          <a:p>
            <a:pPr algn="l"/>
            <a:endParaRPr lang="ja-JP" altLang="en-US" dirty="0">
              <a:solidFill>
                <a:srgbClr val="002847"/>
              </a:solidFill>
            </a:endParaRPr>
          </a:p>
        </p:txBody>
      </p:sp>
      <p:pic>
        <p:nvPicPr>
          <p:cNvPr id="63" name="図 62" descr="アイコン&#10;&#10;自動的に生成された説明">
            <a:extLst>
              <a:ext uri="{FF2B5EF4-FFF2-40B4-BE49-F238E27FC236}">
                <a16:creationId xmlns:a16="http://schemas.microsoft.com/office/drawing/2014/main" id="{840E6117-8411-4849-880D-6145B5C68F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0958" y="5512005"/>
            <a:ext cx="245420" cy="245419"/>
          </a:xfrm>
          <a:prstGeom prst="rect">
            <a:avLst/>
          </a:prstGeom>
        </p:spPr>
      </p:pic>
      <p:sp>
        <p:nvSpPr>
          <p:cNvPr id="64" name="テキスト ボックス 63">
            <a:extLst>
              <a:ext uri="{FF2B5EF4-FFF2-40B4-BE49-F238E27FC236}">
                <a16:creationId xmlns:a16="http://schemas.microsoft.com/office/drawing/2014/main" id="{88F3B71D-2B41-4571-AAC2-30C3E4E080AA}"/>
              </a:ext>
            </a:extLst>
          </p:cNvPr>
          <p:cNvSpPr txBox="1"/>
          <p:nvPr/>
        </p:nvSpPr>
        <p:spPr>
          <a:xfrm>
            <a:off x="2585410" y="5411519"/>
            <a:ext cx="5426897" cy="327718"/>
          </a:xfrm>
          <a:prstGeom prst="rect">
            <a:avLst/>
          </a:prstGeom>
        </p:spPr>
        <p:txBody>
          <a:bodyPr wrap="square" lIns="0" tIns="0" rIns="0" bIns="0" rtlCol="0" anchor="t">
            <a:spAutoFit/>
          </a:bodyPr>
          <a:lstStyle>
            <a:defPPr>
              <a:defRPr lang="en-US"/>
            </a:defPPr>
            <a:lvl1pPr defTabSz="495281">
              <a:lnSpc>
                <a:spcPts val="3123"/>
              </a:lnSpc>
              <a:defRPr sz="2000" b="1" spc="34">
                <a:solidFill>
                  <a:srgbClr val="002847"/>
                </a:solidFill>
                <a:latin typeface="BIZ UDPゴシック" panose="020B0400000000000000" pitchFamily="50" charset="-128"/>
                <a:ea typeface="BIZ UDPゴシック" panose="020B0400000000000000" pitchFamily="50" charset="-128"/>
              </a:defRPr>
            </a:lvl1pPr>
          </a:lstStyle>
          <a:p>
            <a:pPr algn="ctr"/>
            <a:r>
              <a:rPr lang="ja-JP" altLang="en-US" sz="1400" dirty="0"/>
              <a:t>新大阪　　キャッチフレーズ</a:t>
            </a:r>
          </a:p>
        </p:txBody>
      </p:sp>
      <p:sp>
        <p:nvSpPr>
          <p:cNvPr id="65" name="テキスト ボックス 64">
            <a:extLst>
              <a:ext uri="{FF2B5EF4-FFF2-40B4-BE49-F238E27FC236}">
                <a16:creationId xmlns:a16="http://schemas.microsoft.com/office/drawing/2014/main" id="{34AE6FCA-A3B7-4B61-8AF5-7780999A42DB}"/>
              </a:ext>
            </a:extLst>
          </p:cNvPr>
          <p:cNvSpPr txBox="1"/>
          <p:nvPr/>
        </p:nvSpPr>
        <p:spPr>
          <a:xfrm>
            <a:off x="6767285" y="5442383"/>
            <a:ext cx="1199639" cy="320344"/>
          </a:xfrm>
          <a:prstGeom prst="rect">
            <a:avLst/>
          </a:prstGeom>
        </p:spPr>
        <p:txBody>
          <a:bodyPr wrap="square" lIns="0" tIns="0" rIns="0" bIns="0" rtlCol="0" anchor="t">
            <a:spAutoFit/>
          </a:bodyPr>
          <a:lstStyle>
            <a:defPPr>
              <a:defRPr lang="en-US"/>
            </a:defPPr>
            <a:lvl1pPr defTabSz="495281">
              <a:lnSpc>
                <a:spcPts val="3123"/>
              </a:lnSpc>
              <a:defRPr sz="2000" b="1" spc="34">
                <a:solidFill>
                  <a:srgbClr val="002847"/>
                </a:solidFill>
                <a:latin typeface="BIZ UDPゴシック" panose="020B0400000000000000" pitchFamily="50" charset="-128"/>
                <a:ea typeface="BIZ UDPゴシック" panose="020B0400000000000000" pitchFamily="50" charset="-128"/>
              </a:defRPr>
            </a:lvl1pPr>
          </a:lstStyle>
          <a:p>
            <a:r>
              <a:rPr lang="ja-JP" altLang="en-US" sz="1200" b="0" dirty="0"/>
              <a:t>で検索！</a:t>
            </a:r>
          </a:p>
        </p:txBody>
      </p:sp>
      <p:sp>
        <p:nvSpPr>
          <p:cNvPr id="66" name="テキスト ボックス 65">
            <a:extLst>
              <a:ext uri="{FF2B5EF4-FFF2-40B4-BE49-F238E27FC236}">
                <a16:creationId xmlns:a16="http://schemas.microsoft.com/office/drawing/2014/main" id="{132CA608-C2DE-424C-A248-DBA7D7E4AEDC}"/>
              </a:ext>
            </a:extLst>
          </p:cNvPr>
          <p:cNvSpPr txBox="1"/>
          <p:nvPr/>
        </p:nvSpPr>
        <p:spPr>
          <a:xfrm>
            <a:off x="3439703" y="5869011"/>
            <a:ext cx="3229105" cy="331373"/>
          </a:xfrm>
          <a:prstGeom prst="rect">
            <a:avLst/>
          </a:prstGeom>
        </p:spPr>
        <p:txBody>
          <a:bodyPr wrap="square" lIns="0" tIns="0" rIns="0" bIns="0" rtlCol="0" anchor="t">
            <a:spAutoFit/>
          </a:bodyPr>
          <a:lstStyle>
            <a:defPPr>
              <a:defRPr lang="en-US"/>
            </a:defPPr>
            <a:lvl1pPr defTabSz="495281">
              <a:lnSpc>
                <a:spcPts val="3123"/>
              </a:lnSpc>
              <a:defRPr sz="2000" b="1" spc="34">
                <a:solidFill>
                  <a:srgbClr val="002847"/>
                </a:solidFill>
                <a:latin typeface="BIZ UDPゴシック" panose="020B0400000000000000" pitchFamily="50" charset="-128"/>
                <a:ea typeface="BIZ UDPゴシック" panose="020B0400000000000000" pitchFamily="50" charset="-128"/>
              </a:defRPr>
            </a:lvl1pPr>
          </a:lstStyle>
          <a:p>
            <a:r>
              <a:rPr lang="ja-JP" altLang="en-US" sz="1200" b="0" dirty="0"/>
              <a:t>大阪府行政オンラインシステム</a:t>
            </a:r>
          </a:p>
        </p:txBody>
      </p:sp>
      <p:sp>
        <p:nvSpPr>
          <p:cNvPr id="67" name="正方形/長方形 66">
            <a:extLst>
              <a:ext uri="{FF2B5EF4-FFF2-40B4-BE49-F238E27FC236}">
                <a16:creationId xmlns:a16="http://schemas.microsoft.com/office/drawing/2014/main" id="{A30927F7-397A-438C-92DB-A1D4F910676F}"/>
              </a:ext>
            </a:extLst>
          </p:cNvPr>
          <p:cNvSpPr/>
          <p:nvPr/>
        </p:nvSpPr>
        <p:spPr>
          <a:xfrm>
            <a:off x="66959" y="1211119"/>
            <a:ext cx="9014227" cy="5475633"/>
          </a:xfrm>
          <a:prstGeom prst="rect">
            <a:avLst/>
          </a:prstGeom>
          <a:no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8" name="グループ化 67">
            <a:extLst>
              <a:ext uri="{FF2B5EF4-FFF2-40B4-BE49-F238E27FC236}">
                <a16:creationId xmlns:a16="http://schemas.microsoft.com/office/drawing/2014/main" id="{EA9072EE-DB69-4CAA-800B-9B4CC7DC1DE6}"/>
              </a:ext>
            </a:extLst>
          </p:cNvPr>
          <p:cNvGrpSpPr/>
          <p:nvPr/>
        </p:nvGrpSpPr>
        <p:grpSpPr>
          <a:xfrm>
            <a:off x="244448" y="829482"/>
            <a:ext cx="4751835" cy="325980"/>
            <a:chOff x="242256" y="1023852"/>
            <a:chExt cx="1597453" cy="325980"/>
          </a:xfrm>
        </p:grpSpPr>
        <p:sp>
          <p:nvSpPr>
            <p:cNvPr id="69" name="四角形: 角を丸くする 68">
              <a:extLst>
                <a:ext uri="{FF2B5EF4-FFF2-40B4-BE49-F238E27FC236}">
                  <a16:creationId xmlns:a16="http://schemas.microsoft.com/office/drawing/2014/main" id="{EF241933-2C8F-43BB-B120-841FCC28B30E}"/>
                </a:ext>
              </a:extLst>
            </p:cNvPr>
            <p:cNvSpPr/>
            <p:nvPr/>
          </p:nvSpPr>
          <p:spPr>
            <a:xfrm>
              <a:off x="253996" y="1023852"/>
              <a:ext cx="1585713" cy="3259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　　　　キャッチフレーズの募集要項案（内容抜粋）</a:t>
              </a:r>
            </a:p>
          </p:txBody>
        </p:sp>
        <p:sp>
          <p:nvSpPr>
            <p:cNvPr id="70" name="四角形: 角を丸くする 69">
              <a:extLst>
                <a:ext uri="{FF2B5EF4-FFF2-40B4-BE49-F238E27FC236}">
                  <a16:creationId xmlns:a16="http://schemas.microsoft.com/office/drawing/2014/main" id="{7853AC7F-A313-443B-B411-75D136273A97}"/>
                </a:ext>
              </a:extLst>
            </p:cNvPr>
            <p:cNvSpPr/>
            <p:nvPr/>
          </p:nvSpPr>
          <p:spPr>
            <a:xfrm>
              <a:off x="242256" y="1023852"/>
              <a:ext cx="199605" cy="32598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②</a:t>
              </a:r>
            </a:p>
          </p:txBody>
        </p:sp>
      </p:grpSp>
      <p:sp>
        <p:nvSpPr>
          <p:cNvPr id="71" name="正方形/長方形 70">
            <a:extLst>
              <a:ext uri="{FF2B5EF4-FFF2-40B4-BE49-F238E27FC236}">
                <a16:creationId xmlns:a16="http://schemas.microsoft.com/office/drawing/2014/main" id="{5D3E0607-3C34-417D-A5C6-4B381081F30A}"/>
              </a:ext>
            </a:extLst>
          </p:cNvPr>
          <p:cNvSpPr/>
          <p:nvPr/>
        </p:nvSpPr>
        <p:spPr>
          <a:xfrm>
            <a:off x="66959" y="469357"/>
            <a:ext cx="118025" cy="31606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06F0ED75-BB6E-4AB2-B5F3-934364808BCA}"/>
              </a:ext>
            </a:extLst>
          </p:cNvPr>
          <p:cNvSpPr txBox="1"/>
          <p:nvPr/>
        </p:nvSpPr>
        <p:spPr>
          <a:xfrm>
            <a:off x="6578769" y="469357"/>
            <a:ext cx="2565231"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募集要項案は資料１別紙</a:t>
            </a:r>
            <a:endParaRPr kumimoji="1" lang="en-US" altLang="ja-JP" sz="1400" dirty="0">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B8CDA1D9-E056-49A4-B977-877E3F0101FB}"/>
              </a:ext>
            </a:extLst>
          </p:cNvPr>
          <p:cNvSpPr txBox="1"/>
          <p:nvPr/>
        </p:nvSpPr>
        <p:spPr>
          <a:xfrm>
            <a:off x="125972" y="439940"/>
            <a:ext cx="533671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（２）新大阪駅エリアまちづくりのキャッチフレーズの選定方法</a:t>
            </a:r>
          </a:p>
        </p:txBody>
      </p:sp>
    </p:spTree>
    <p:extLst>
      <p:ext uri="{BB962C8B-B14F-4D97-AF65-F5344CB8AC3E}">
        <p14:creationId xmlns:p14="http://schemas.microsoft.com/office/powerpoint/2010/main" val="265971210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2155</Words>
  <Application>Microsoft Office PowerPoint</Application>
  <PresentationFormat>画面に合わせる (4:3)</PresentationFormat>
  <Paragraphs>300</Paragraphs>
  <Slides>11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11</vt:i4>
      </vt:variant>
    </vt:vector>
  </HeadingPairs>
  <TitlesOfParts>
    <vt:vector size="19" baseType="lpstr">
      <vt:lpstr>BIZ UDPゴシック</vt:lpstr>
      <vt:lpstr>Meiryo UI</vt:lpstr>
      <vt:lpstr>游ゴシック</vt:lpstr>
      <vt:lpstr>Arial</vt:lpstr>
      <vt:lpstr>Arial Black</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2024-08-27T01:08:05Z</dcterms:created>
  <dcterms:modified xsi:type="dcterms:W3CDTF">2024-08-27T01:08:18Z</dcterms:modified>
</cp:coreProperties>
</file>