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72" r:id="rId1"/>
  </p:sldMasterIdLst>
  <p:notesMasterIdLst>
    <p:notesMasterId r:id="rId7"/>
  </p:notesMasterIdLst>
  <p:sldIdLst>
    <p:sldId id="256" r:id="rId2"/>
    <p:sldId id="260" r:id="rId3"/>
    <p:sldId id="311" r:id="rId4"/>
    <p:sldId id="310" r:id="rId5"/>
    <p:sldId id="306" r:id="rId6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8" autoAdjust="0"/>
    <p:restoredTop sz="94238" autoAdjust="0"/>
  </p:normalViewPr>
  <p:slideViewPr>
    <p:cSldViewPr snapToGrid="0">
      <p:cViewPr varScale="1">
        <p:scale>
          <a:sx n="91" d="100"/>
          <a:sy n="91" d="100"/>
        </p:scale>
        <p:origin x="121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00BDC-BB22-41D1-8B19-CD8CA03792DD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FD297-8B02-4607-A2A8-11BDD5FA0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64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C9FC-38FC-44E0-9BDE-D63D7D2C5BC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05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42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39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9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8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67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57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8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61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53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48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5EF6-F67E-4E9A-8D8F-0E1541C4C6D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38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F5EF6-F67E-4E9A-8D8F-0E1541C4C6D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22CBC-3743-41A5-9737-0C7E44FC2E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09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9A0EB300-020D-158D-4B9B-6E626981F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27141"/>
            <a:ext cx="9906000" cy="1403718"/>
          </a:xfrm>
        </p:spPr>
        <p:txBody>
          <a:bodyPr anchor="ctr" anchorCtr="0">
            <a:normAutofit/>
          </a:bodyPr>
          <a:lstStyle/>
          <a:p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これまでの検討状況について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6F194D-1980-EC6D-1FC6-A0EDA1094B58}"/>
              </a:ext>
            </a:extLst>
          </p:cNvPr>
          <p:cNvSpPr txBox="1"/>
          <p:nvPr/>
        </p:nvSpPr>
        <p:spPr>
          <a:xfrm>
            <a:off x="8168640" y="263769"/>
            <a:ext cx="139466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参考資料２</a:t>
            </a:r>
          </a:p>
        </p:txBody>
      </p:sp>
    </p:spTree>
    <p:extLst>
      <p:ext uri="{BB962C8B-B14F-4D97-AF65-F5344CB8AC3E}">
        <p14:creationId xmlns:p14="http://schemas.microsoft.com/office/powerpoint/2010/main" val="26449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3">
            <a:extLst>
              <a:ext uri="{FF2B5EF4-FFF2-40B4-BE49-F238E27FC236}">
                <a16:creationId xmlns:a16="http://schemas.microsoft.com/office/drawing/2014/main" id="{448039D3-9FD9-46B1-B36F-89F9CD920246}"/>
              </a:ext>
            </a:extLst>
          </p:cNvPr>
          <p:cNvSpPr/>
          <p:nvPr/>
        </p:nvSpPr>
        <p:spPr>
          <a:xfrm>
            <a:off x="203517" y="2649575"/>
            <a:ext cx="2411062" cy="27103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めざすべき大きな方向性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AFEC455-8DC6-4C50-885F-E99D6A4B73DD}"/>
              </a:ext>
            </a:extLst>
          </p:cNvPr>
          <p:cNvSpPr txBox="1"/>
          <p:nvPr/>
        </p:nvSpPr>
        <p:spPr>
          <a:xfrm>
            <a:off x="410513" y="3035009"/>
            <a:ext cx="4532326" cy="308170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pPr marL="75753" marR="0" lvl="0" indent="-75753" algn="l" defTabSz="422041" rtl="0" eaLnBrk="1" fontAlgn="auto" latinLnBrk="0" hangingPunct="1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世界有数の広域交通ターミナルのまちづくりの実現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49AAFE6-A1D3-4A8B-B293-67E99EF07C6D}"/>
              </a:ext>
            </a:extLst>
          </p:cNvPr>
          <p:cNvSpPr/>
          <p:nvPr/>
        </p:nvSpPr>
        <p:spPr>
          <a:xfrm>
            <a:off x="63818" y="674244"/>
            <a:ext cx="123187" cy="299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810C284-1A89-43D5-9B16-30D925B6AB16}"/>
              </a:ext>
            </a:extLst>
          </p:cNvPr>
          <p:cNvSpPr txBox="1"/>
          <p:nvPr/>
        </p:nvSpPr>
        <p:spPr>
          <a:xfrm>
            <a:off x="125411" y="653946"/>
            <a:ext cx="2271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まちづくりの方向性・経過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50AC428-EFD6-4246-8332-53DD872D6FAD}"/>
              </a:ext>
            </a:extLst>
          </p:cNvPr>
          <p:cNvSpPr txBox="1"/>
          <p:nvPr/>
        </p:nvSpPr>
        <p:spPr>
          <a:xfrm>
            <a:off x="276977" y="4440408"/>
            <a:ext cx="1257927" cy="1632636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2018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年８月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年３月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2022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年６月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2022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年７月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2022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月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FB0ED86-9215-4035-8282-0BAFB81C2D0B}"/>
              </a:ext>
            </a:extLst>
          </p:cNvPr>
          <p:cNvSpPr txBox="1"/>
          <p:nvPr/>
        </p:nvSpPr>
        <p:spPr>
          <a:xfrm>
            <a:off x="1450688" y="4440408"/>
            <a:ext cx="4532326" cy="1632636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都市再生緊急整備地域の候補地域として公表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まちづくり方針の骨格の公表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まちづくり方針２０２２の公表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都市再生緊急整備地域の指定の申出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都市再生緊急整備地域に指定</a:t>
            </a:r>
            <a:endParaRPr kumimoji="1" lang="en-US" altLang="ja-JP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E5B6A3F-FDB7-42FD-9188-A5B808AC1E63}"/>
              </a:ext>
            </a:extLst>
          </p:cNvPr>
          <p:cNvSpPr txBox="1"/>
          <p:nvPr/>
        </p:nvSpPr>
        <p:spPr>
          <a:xfrm>
            <a:off x="276977" y="6126169"/>
            <a:ext cx="1257927" cy="277393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2022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12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月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6A4463E-F0A5-4413-A72C-09A1E0C90455}"/>
              </a:ext>
            </a:extLst>
          </p:cNvPr>
          <p:cNvSpPr txBox="1"/>
          <p:nvPr/>
        </p:nvSpPr>
        <p:spPr>
          <a:xfrm>
            <a:off x="1492796" y="6126169"/>
            <a:ext cx="4490218" cy="277393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「新大阪駅周辺地域都市再生緊急整備協議会」設置</a:t>
            </a:r>
          </a:p>
        </p:txBody>
      </p:sp>
      <p:sp>
        <p:nvSpPr>
          <p:cNvPr id="31" name="角丸四角形 3">
            <a:extLst>
              <a:ext uri="{FF2B5EF4-FFF2-40B4-BE49-F238E27FC236}">
                <a16:creationId xmlns:a16="http://schemas.microsoft.com/office/drawing/2014/main" id="{085C96F0-E0E9-4DAD-B57E-7E9D8C97FAD7}"/>
              </a:ext>
            </a:extLst>
          </p:cNvPr>
          <p:cNvSpPr/>
          <p:nvPr/>
        </p:nvSpPr>
        <p:spPr>
          <a:xfrm>
            <a:off x="203517" y="1244539"/>
            <a:ext cx="1750491" cy="27103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対象地域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68C289-DAD4-4FC2-B7D8-BAE7FC3E55AC}"/>
              </a:ext>
            </a:extLst>
          </p:cNvPr>
          <p:cNvSpPr txBox="1"/>
          <p:nvPr/>
        </p:nvSpPr>
        <p:spPr>
          <a:xfrm>
            <a:off x="410513" y="1604806"/>
            <a:ext cx="4288353" cy="277393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pPr marL="75753" marR="0" lvl="0" indent="-75753" algn="l" defTabSz="422041" rtl="0" eaLnBrk="1" fontAlgn="auto" latinLnBrk="0" hangingPunct="1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E8E7F3C-2906-4A12-9817-12907B379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438" y="1764413"/>
            <a:ext cx="4491322" cy="3307854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18689B1-89DB-40AA-AC6A-B42AC56DC7C0}"/>
              </a:ext>
            </a:extLst>
          </p:cNvPr>
          <p:cNvSpPr txBox="1"/>
          <p:nvPr/>
        </p:nvSpPr>
        <p:spPr>
          <a:xfrm>
            <a:off x="410512" y="1612382"/>
            <a:ext cx="4288353" cy="308170"/>
          </a:xfrm>
          <a:prstGeom prst="rect">
            <a:avLst/>
          </a:prstGeom>
          <a:noFill/>
        </p:spPr>
        <p:txBody>
          <a:bodyPr wrap="square" lIns="61350" tIns="30675" rIns="61350" bIns="30675" rtlCol="0" anchor="t">
            <a:spAutoFit/>
          </a:bodyPr>
          <a:lstStyle/>
          <a:p>
            <a:pPr marL="75753" marR="0" lvl="0" indent="-75753" algn="l" defTabSz="422041" rtl="0" eaLnBrk="1" fontAlgn="auto" latinLnBrk="0" hangingPunct="1">
              <a:lnSpc>
                <a:spcPct val="100000"/>
              </a:lnSpc>
              <a:spcBef>
                <a:spcPts val="2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新大阪駅、十三駅、淡路駅周辺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66ACC1C-4E17-698B-44D5-A62F7B30EEFD}"/>
              </a:ext>
            </a:extLst>
          </p:cNvPr>
          <p:cNvSpPr/>
          <p:nvPr/>
        </p:nvSpPr>
        <p:spPr>
          <a:xfrm>
            <a:off x="1" y="-1"/>
            <a:ext cx="9906000" cy="413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新大阪駅周辺地域のまちづくり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C14365-CC7B-13F2-8832-98FECC2E65A1}"/>
              </a:ext>
            </a:extLst>
          </p:cNvPr>
          <p:cNvSpPr txBox="1"/>
          <p:nvPr/>
        </p:nvSpPr>
        <p:spPr>
          <a:xfrm>
            <a:off x="5430932" y="6517958"/>
            <a:ext cx="4238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50" dirty="0">
                <a:solidFill>
                  <a:prstClr val="black"/>
                </a:solidFill>
                <a:latin typeface="Meiryo UI"/>
                <a:ea typeface="Meiryo UI"/>
              </a:rPr>
              <a:t>（第３回新大阪駅周辺まちづくり検討部会　資料１より抜粋）</a:t>
            </a:r>
            <a:endParaRPr kumimoji="1" lang="zh-TW" altLang="en-US" sz="1050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1D6A1F6F-BA72-2A3A-6606-995F0ADEA78F}"/>
              </a:ext>
            </a:extLst>
          </p:cNvPr>
          <p:cNvSpPr txBox="1">
            <a:spLocks/>
          </p:cNvSpPr>
          <p:nvPr/>
        </p:nvSpPr>
        <p:spPr>
          <a:xfrm>
            <a:off x="7670639" y="650147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0A2B0-AAA5-4C41-85EE-5287B33C4E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Meiryo UI"/>
                <a:ea typeface="Meiryo UI"/>
              </a:rPr>
              <a:pPr/>
              <a:t>1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  <a:latin typeface="Meiryo UI"/>
              <a:ea typeface="Meiryo UI"/>
            </a:endParaRPr>
          </a:p>
        </p:txBody>
      </p:sp>
      <p:sp>
        <p:nvSpPr>
          <p:cNvPr id="32" name="角丸四角形 3">
            <a:extLst>
              <a:ext uri="{FF2B5EF4-FFF2-40B4-BE49-F238E27FC236}">
                <a16:creationId xmlns:a16="http://schemas.microsoft.com/office/drawing/2014/main" id="{658B65C3-B18E-461C-A4D7-BEB9DD13B44F}"/>
              </a:ext>
            </a:extLst>
          </p:cNvPr>
          <p:cNvSpPr/>
          <p:nvPr/>
        </p:nvSpPr>
        <p:spPr>
          <a:xfrm>
            <a:off x="203517" y="3991052"/>
            <a:ext cx="1750491" cy="27103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dirty="0">
                <a:solidFill>
                  <a:prstClr val="white"/>
                </a:solidFill>
                <a:latin typeface="Meiryo UI"/>
                <a:ea typeface="Meiryo UI"/>
              </a:rPr>
              <a:t>検討の経過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45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CBF857A1-8ECE-409B-83B8-487C4D485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196" y="1637716"/>
            <a:ext cx="6725336" cy="1773619"/>
          </a:xfrm>
          <a:prstGeom prst="rect">
            <a:avLst/>
          </a:prstGeom>
          <a:solidFill>
            <a:srgbClr val="E7E6E6">
              <a:lumMod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D33362-1F0A-4316-711C-6A2B30A6D991}"/>
              </a:ext>
            </a:extLst>
          </p:cNvPr>
          <p:cNvSpPr txBox="1"/>
          <p:nvPr/>
        </p:nvSpPr>
        <p:spPr>
          <a:xfrm>
            <a:off x="187005" y="1053498"/>
            <a:ext cx="8581075" cy="5232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具体的な検討項目について協議・調整を行うため、協議会にまちづくり検討部会を設置</a:t>
            </a: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必要に応じて、検討項目ごとに協議・調整するための組織（検討会）を設置</a:t>
            </a: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55EBEE01-680F-67B7-EAC0-2C59222AF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307" y="3537079"/>
            <a:ext cx="58104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ja-JP" altLang="en-US" sz="1600" b="1" dirty="0">
                <a:solidFill>
                  <a:prstClr val="black"/>
                </a:solidFill>
                <a:latin typeface="Meiryo UI"/>
                <a:ea typeface="Meiryo UI"/>
              </a:rPr>
              <a:t>新大阪駅周辺地域まちづくり検討部会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（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2022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12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月設置）</a:t>
            </a:r>
            <a:endParaRPr kumimoji="1" lang="ja-JP" altLang="en-US" sz="12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>
              <a:spcBef>
                <a:spcPts val="0"/>
              </a:spcBef>
              <a:buFontTx/>
              <a:buNone/>
            </a:pPr>
            <a:endParaRPr lang="ja-JP" altLang="en-US" sz="1600" b="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2B877152-5313-DD69-7884-1947E20E5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717" y="2231453"/>
            <a:ext cx="6529469" cy="1109162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8" name="テキスト ボックス 13">
            <a:extLst>
              <a:ext uri="{FF2B5EF4-FFF2-40B4-BE49-F238E27FC236}">
                <a16:creationId xmlns:a16="http://schemas.microsoft.com/office/drawing/2014/main" id="{8553589F-0E56-4F4A-94EC-FB1E5CCC9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009" y="2515979"/>
            <a:ext cx="4035534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都市再生緊急整備協議会の体制</a:t>
            </a:r>
            <a:endParaRPr lang="en-US" altLang="ja-JP" sz="140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ロードマップ</a:t>
            </a:r>
            <a:endParaRPr lang="en-US" altLang="ja-JP" sz="140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まちづくり方針の更新（新幹線新駅関連）</a:t>
            </a:r>
            <a:endParaRPr lang="en-US" altLang="ja-JP" sz="140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法定計画関係　など</a:t>
            </a:r>
          </a:p>
        </p:txBody>
      </p:sp>
      <p:sp>
        <p:nvSpPr>
          <p:cNvPr id="9" name="テキスト ボックス 13">
            <a:extLst>
              <a:ext uri="{FF2B5EF4-FFF2-40B4-BE49-F238E27FC236}">
                <a16:creationId xmlns:a16="http://schemas.microsoft.com/office/drawing/2014/main" id="{73982016-E232-F968-0EC3-8BBAD0B0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212" y="3806798"/>
            <a:ext cx="5644149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新大阪駅周辺地域全体のプロモーション</a:t>
            </a:r>
            <a:endParaRPr lang="en-US" altLang="ja-JP" sz="140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民間都市開発プロジェクトの推進・誘導方策検討</a:t>
            </a:r>
            <a:endParaRPr lang="en-US" altLang="ja-JP" sz="140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新幹線新駅関連プロジェクトの検討</a:t>
            </a:r>
            <a:endParaRPr lang="en-US" altLang="ja-JP" sz="140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十三駅エリア・淡路駅エリアのエリア計画の検討　など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0DE07D90-6C81-FA42-CF4E-CC874F8A9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717" y="1741431"/>
            <a:ext cx="6529471" cy="344517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none" anchor="t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400">
              <a:spcBef>
                <a:spcPts val="0"/>
              </a:spcBef>
              <a:buNone/>
              <a:defRPr/>
            </a:pPr>
            <a:r>
              <a:rPr kumimoji="1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</a:rPr>
              <a:t> 新大阪駅周辺地域都市再生緊急整備協議会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（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2022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12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月設置）</a:t>
            </a:r>
            <a:endParaRPr kumimoji="1" lang="ja-JP" altLang="en-US" sz="12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6611C2C9-6C10-AAD4-88FF-176255AA8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164" y="2238931"/>
            <a:ext cx="64800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ja-JP" altLang="en-US" sz="1600" b="1" dirty="0">
                <a:solidFill>
                  <a:prstClr val="black"/>
                </a:solidFill>
                <a:latin typeface="Meiryo UI"/>
                <a:ea typeface="Meiryo UI"/>
              </a:rPr>
              <a:t>新大阪駅周辺地域都市再生緊急整備協議会会議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（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2022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12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月設置）</a:t>
            </a:r>
            <a:endParaRPr kumimoji="1" lang="ja-JP" altLang="en-US" sz="12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altLang="ja-JP" sz="1600" b="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9B293FDE-C59B-6A17-C5EE-2523BF5D6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859" y="3520856"/>
            <a:ext cx="6218091" cy="1109162"/>
          </a:xfrm>
          <a:prstGeom prst="rect">
            <a:avLst/>
          </a:prstGeom>
          <a:noFill/>
          <a:ln w="28575">
            <a:solidFill>
              <a:srgbClr val="E7E6E6">
                <a:lumMod val="9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13" name="曲折矢印 59">
            <a:extLst>
              <a:ext uri="{FF2B5EF4-FFF2-40B4-BE49-F238E27FC236}">
                <a16:creationId xmlns:a16="http://schemas.microsoft.com/office/drawing/2014/main" id="{15FAC082-603A-607B-FDA0-D5A9B0671E8B}"/>
              </a:ext>
            </a:extLst>
          </p:cNvPr>
          <p:cNvSpPr/>
          <p:nvPr/>
        </p:nvSpPr>
        <p:spPr>
          <a:xfrm flipV="1">
            <a:off x="1398867" y="3415646"/>
            <a:ext cx="291556" cy="441952"/>
          </a:xfrm>
          <a:prstGeom prst="bentArrow">
            <a:avLst>
              <a:gd name="adj1" fmla="val 31534"/>
              <a:gd name="adj2" fmla="val 36761"/>
              <a:gd name="adj3" fmla="val 25000"/>
              <a:gd name="adj4" fmla="val 43750"/>
            </a:avLst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FF64D11-0D04-5C5D-1F9A-19364119961C}"/>
              </a:ext>
            </a:extLst>
          </p:cNvPr>
          <p:cNvCxnSpPr>
            <a:cxnSpLocks/>
            <a:stCxn id="10" idx="2"/>
            <a:endCxn id="7" idx="0"/>
          </p:cNvCxnSpPr>
          <p:nvPr/>
        </p:nvCxnSpPr>
        <p:spPr>
          <a:xfrm flipH="1">
            <a:off x="4690452" y="2085948"/>
            <a:ext cx="1" cy="145505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154F78D-8931-06E8-3656-19FE45C618A7}"/>
              </a:ext>
            </a:extLst>
          </p:cNvPr>
          <p:cNvSpPr txBox="1"/>
          <p:nvPr/>
        </p:nvSpPr>
        <p:spPr>
          <a:xfrm>
            <a:off x="2088806" y="5106731"/>
            <a:ext cx="6218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prstClr val="black"/>
                </a:solidFill>
                <a:latin typeface="Meiryo UI"/>
                <a:ea typeface="Meiryo UI"/>
              </a:rPr>
              <a:t>各種 検討会</a:t>
            </a:r>
            <a:r>
              <a:rPr kumimoji="1"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（必要に応じて、検討項目ごとに協議・調整するための組織を設置）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E56A666-FC7C-F6F3-3A38-D20349894FED}"/>
              </a:ext>
            </a:extLst>
          </p:cNvPr>
          <p:cNvSpPr/>
          <p:nvPr/>
        </p:nvSpPr>
        <p:spPr>
          <a:xfrm>
            <a:off x="63818" y="674244"/>
            <a:ext cx="123187" cy="299618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27BE52-86FD-C6FF-45FF-2C934816FE35}"/>
              </a:ext>
            </a:extLst>
          </p:cNvPr>
          <p:cNvSpPr txBox="1"/>
          <p:nvPr/>
        </p:nvSpPr>
        <p:spPr>
          <a:xfrm>
            <a:off x="125411" y="653946"/>
            <a:ext cx="4681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prstClr val="black"/>
                </a:solidFill>
                <a:latin typeface="Meiryo UI"/>
                <a:ea typeface="Meiryo UI"/>
              </a:rPr>
              <a:t>新大阪駅周辺地域都市再生緊急整備協議会の体制</a:t>
            </a:r>
            <a:endParaRPr kumimoji="1" lang="en-US" altLang="ja-JP" sz="1600" b="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1E7F175-15B5-8679-55C0-A1348201CF36}"/>
              </a:ext>
            </a:extLst>
          </p:cNvPr>
          <p:cNvGrpSpPr/>
          <p:nvPr/>
        </p:nvGrpSpPr>
        <p:grpSpPr>
          <a:xfrm>
            <a:off x="508423" y="5453551"/>
            <a:ext cx="9082539" cy="1047600"/>
            <a:chOff x="444852" y="5355935"/>
            <a:chExt cx="9082539" cy="1047600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4E10A416-73B4-03F5-89E6-978A511999EB}"/>
                </a:ext>
              </a:extLst>
            </p:cNvPr>
            <p:cNvSpPr txBox="1"/>
            <p:nvPr/>
          </p:nvSpPr>
          <p:spPr>
            <a:xfrm>
              <a:off x="2769860" y="5356515"/>
              <a:ext cx="2107516" cy="1046440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新大阪駅エリアの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民間都市開発の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誘導方策検討会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（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2023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年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7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月設置）</a:t>
              </a:r>
              <a:endParaRPr kumimoji="1" lang="ja-JP" altLang="en-US" sz="1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F07C7503-F6AB-E332-A58F-A277BC677D6F}"/>
                </a:ext>
              </a:extLst>
            </p:cNvPr>
            <p:cNvSpPr txBox="1"/>
            <p:nvPr/>
          </p:nvSpPr>
          <p:spPr>
            <a:xfrm>
              <a:off x="444852" y="5355935"/>
              <a:ext cx="2107516" cy="1047600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新大阪駅周辺地域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プロモーション検討会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（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2023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年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7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月設置）　</a:t>
              </a:r>
              <a:endPara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98EF6911-7FB4-624A-937A-B66C121FAC11}"/>
                </a:ext>
              </a:extLst>
            </p:cNvPr>
            <p:cNvSpPr txBox="1"/>
            <p:nvPr/>
          </p:nvSpPr>
          <p:spPr>
            <a:xfrm>
              <a:off x="7419875" y="5355935"/>
              <a:ext cx="2107516" cy="1047600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淡路駅エリア計画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策定検討会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182563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（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2024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年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2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月設置）　</a:t>
              </a:r>
              <a:endPara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227E1BB0-4085-AF4B-525C-2C2AB03621C9}"/>
                </a:ext>
              </a:extLst>
            </p:cNvPr>
            <p:cNvSpPr txBox="1"/>
            <p:nvPr/>
          </p:nvSpPr>
          <p:spPr>
            <a:xfrm>
              <a:off x="5094868" y="5355935"/>
              <a:ext cx="2107516" cy="1047600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十三駅エリア計画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策定検討会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182563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（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2024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年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2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月設置）　</a:t>
              </a:r>
              <a:endPara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sp>
        <p:nvSpPr>
          <p:cNvPr id="31" name="Rectangle 16">
            <a:extLst>
              <a:ext uri="{FF2B5EF4-FFF2-40B4-BE49-F238E27FC236}">
                <a16:creationId xmlns:a16="http://schemas.microsoft.com/office/drawing/2014/main" id="{459024C6-B6E3-6768-E9B0-14445B2D3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09" y="5081330"/>
            <a:ext cx="9342166" cy="1510605"/>
          </a:xfrm>
          <a:prstGeom prst="rect">
            <a:avLst/>
          </a:prstGeom>
          <a:noFill/>
          <a:ln w="28575">
            <a:solidFill>
              <a:srgbClr val="E7E6E6">
                <a:lumMod val="9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32" name="矢印: 下 31">
            <a:extLst>
              <a:ext uri="{FF2B5EF4-FFF2-40B4-BE49-F238E27FC236}">
                <a16:creationId xmlns:a16="http://schemas.microsoft.com/office/drawing/2014/main" id="{089873EE-7972-178B-08EF-AE7D82744C83}"/>
              </a:ext>
            </a:extLst>
          </p:cNvPr>
          <p:cNvSpPr/>
          <p:nvPr/>
        </p:nvSpPr>
        <p:spPr>
          <a:xfrm>
            <a:off x="1776037" y="4667834"/>
            <a:ext cx="260350" cy="394704"/>
          </a:xfrm>
          <a:prstGeom prst="downArrow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kern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4EEA844-A7CA-46D6-A879-53B0572AFE80}"/>
              </a:ext>
            </a:extLst>
          </p:cNvPr>
          <p:cNvSpPr/>
          <p:nvPr/>
        </p:nvSpPr>
        <p:spPr>
          <a:xfrm>
            <a:off x="1" y="-1"/>
            <a:ext cx="9906000" cy="413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新大阪駅周辺地域のまちづくり</a:t>
            </a:r>
          </a:p>
        </p:txBody>
      </p:sp>
      <p:sp>
        <p:nvSpPr>
          <p:cNvPr id="25" name="スライド番号プレースホルダー 5">
            <a:extLst>
              <a:ext uri="{FF2B5EF4-FFF2-40B4-BE49-F238E27FC236}">
                <a16:creationId xmlns:a16="http://schemas.microsoft.com/office/drawing/2014/main" id="{272BA6E1-D421-4EBE-84A3-6CE0AC011562}"/>
              </a:ext>
            </a:extLst>
          </p:cNvPr>
          <p:cNvSpPr txBox="1">
            <a:spLocks/>
          </p:cNvSpPr>
          <p:nvPr/>
        </p:nvSpPr>
        <p:spPr>
          <a:xfrm>
            <a:off x="7670639" y="650147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0A2B0-AAA5-4C41-85EE-5287B33C4E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Meiryo UI"/>
                <a:ea typeface="Meiryo UI"/>
              </a:rPr>
              <a:pPr/>
              <a:t>2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294963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8D07EAEA-01CB-18CE-8FFB-5DA06F910207}"/>
              </a:ext>
            </a:extLst>
          </p:cNvPr>
          <p:cNvSpPr/>
          <p:nvPr/>
        </p:nvSpPr>
        <p:spPr>
          <a:xfrm>
            <a:off x="63818" y="552636"/>
            <a:ext cx="123187" cy="299618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kern="0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ED1B3A95-7F02-413E-11D8-646BC8A72378}"/>
              </a:ext>
            </a:extLst>
          </p:cNvPr>
          <p:cNvSpPr txBox="1"/>
          <p:nvPr/>
        </p:nvSpPr>
        <p:spPr>
          <a:xfrm>
            <a:off x="125411" y="532338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prstClr val="black"/>
                </a:solidFill>
                <a:latin typeface="Meiryo UI"/>
                <a:ea typeface="Meiryo UI"/>
              </a:rPr>
              <a:t>まちづくりのステップ</a:t>
            </a:r>
            <a:endParaRPr kumimoji="1" lang="en-US" altLang="ja-JP" sz="1600" b="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27974E89-3532-CB42-DC67-A64712C76BA8}"/>
              </a:ext>
            </a:extLst>
          </p:cNvPr>
          <p:cNvSpPr txBox="1"/>
          <p:nvPr/>
        </p:nvSpPr>
        <p:spPr>
          <a:xfrm>
            <a:off x="5430932" y="6517958"/>
            <a:ext cx="4238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50" dirty="0">
                <a:solidFill>
                  <a:prstClr val="black"/>
                </a:solidFill>
                <a:latin typeface="Meiryo UI"/>
                <a:ea typeface="Meiryo UI"/>
              </a:rPr>
              <a:t>（第３回新大阪駅周辺まちづくり検討部会　資料１より抜粋）</a:t>
            </a:r>
            <a:endParaRPr kumimoji="1" lang="zh-TW" altLang="en-US" sz="1050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F909561-76CA-41BA-9B13-343A8E3E72FD}"/>
              </a:ext>
            </a:extLst>
          </p:cNvPr>
          <p:cNvGrpSpPr/>
          <p:nvPr/>
        </p:nvGrpSpPr>
        <p:grpSpPr>
          <a:xfrm>
            <a:off x="52773" y="989246"/>
            <a:ext cx="9724788" cy="5243773"/>
            <a:chOff x="1041463" y="2943439"/>
            <a:chExt cx="8736097" cy="3578998"/>
          </a:xfrm>
        </p:grpSpPr>
        <p:sp>
          <p:nvSpPr>
            <p:cNvPr id="189" name="正方形/長方形 188">
              <a:extLst>
                <a:ext uri="{FF2B5EF4-FFF2-40B4-BE49-F238E27FC236}">
                  <a16:creationId xmlns:a16="http://schemas.microsoft.com/office/drawing/2014/main" id="{E0BBAD80-8755-D557-2CD2-2EC53E7EA71D}"/>
                </a:ext>
              </a:extLst>
            </p:cNvPr>
            <p:cNvSpPr/>
            <p:nvPr/>
          </p:nvSpPr>
          <p:spPr>
            <a:xfrm>
              <a:off x="1041463" y="2943439"/>
              <a:ext cx="8736097" cy="3578998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kumimoji="1" lang="ja-JP" altLang="en-US" kern="0">
                <a:solidFill>
                  <a:prstClr val="white"/>
                </a:solidFill>
                <a:latin typeface="Meiryo UI"/>
                <a:ea typeface="Meiryo UI"/>
              </a:endParaRPr>
            </a:p>
          </p:txBody>
        </p:sp>
        <p:pic>
          <p:nvPicPr>
            <p:cNvPr id="190" name="図 189">
              <a:extLst>
                <a:ext uri="{FF2B5EF4-FFF2-40B4-BE49-F238E27FC236}">
                  <a16:creationId xmlns:a16="http://schemas.microsoft.com/office/drawing/2014/main" id="{D83E4577-8A69-CA5F-C092-C4F093CB1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0067" y="3175436"/>
              <a:ext cx="8411542" cy="3204667"/>
            </a:xfrm>
            <a:prstGeom prst="rect">
              <a:avLst/>
            </a:prstGeom>
          </p:spPr>
        </p:pic>
      </p:grpSp>
      <p:sp>
        <p:nvSpPr>
          <p:cNvPr id="192" name="スライド番号プレースホルダー 5">
            <a:extLst>
              <a:ext uri="{FF2B5EF4-FFF2-40B4-BE49-F238E27FC236}">
                <a16:creationId xmlns:a16="http://schemas.microsoft.com/office/drawing/2014/main" id="{7D83FE82-A823-DAAC-CDC0-4697E3BB9CB4}"/>
              </a:ext>
            </a:extLst>
          </p:cNvPr>
          <p:cNvSpPr txBox="1">
            <a:spLocks/>
          </p:cNvSpPr>
          <p:nvPr/>
        </p:nvSpPr>
        <p:spPr>
          <a:xfrm>
            <a:off x="7670639" y="650147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0A2B0-AAA5-4C41-85EE-5287B33C4E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Meiryo UI"/>
                <a:ea typeface="Meiryo UI"/>
              </a:rPr>
              <a:pPr/>
              <a:t>3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  <a:latin typeface="Meiryo UI"/>
              <a:ea typeface="Meiryo UI"/>
            </a:endParaRPr>
          </a:p>
        </p:txBody>
      </p:sp>
      <p:sp>
        <p:nvSpPr>
          <p:cNvPr id="194" name="正方形/長方形 193">
            <a:extLst>
              <a:ext uri="{FF2B5EF4-FFF2-40B4-BE49-F238E27FC236}">
                <a16:creationId xmlns:a16="http://schemas.microsoft.com/office/drawing/2014/main" id="{009CF845-798C-F7E4-9DA4-FB8347012275}"/>
              </a:ext>
            </a:extLst>
          </p:cNvPr>
          <p:cNvSpPr/>
          <p:nvPr/>
        </p:nvSpPr>
        <p:spPr>
          <a:xfrm>
            <a:off x="1" y="-1"/>
            <a:ext cx="9906000" cy="413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新大阪駅周辺地域のまちづくり</a:t>
            </a:r>
          </a:p>
        </p:txBody>
      </p:sp>
    </p:spTree>
    <p:extLst>
      <p:ext uri="{BB962C8B-B14F-4D97-AF65-F5344CB8AC3E}">
        <p14:creationId xmlns:p14="http://schemas.microsoft.com/office/powerpoint/2010/main" val="191040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16">
            <a:extLst>
              <a:ext uri="{FF2B5EF4-FFF2-40B4-BE49-F238E27FC236}">
                <a16:creationId xmlns:a16="http://schemas.microsoft.com/office/drawing/2014/main" id="{C4251837-E59A-4F8D-A304-66AD16B68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62" y="4725593"/>
            <a:ext cx="5253666" cy="1214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endParaRPr lang="ja-JP" altLang="en-US" sz="1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3FF730DD-F525-4293-976E-481A35E22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89" y="1744832"/>
            <a:ext cx="5265739" cy="215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8D943375-A0DF-4C28-8448-EB0DFA011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452" y="1492667"/>
            <a:ext cx="2522658" cy="6283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t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新大阪駅周辺地域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新大阪駅エリア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Text Box 3">
            <a:extLst>
              <a:ext uri="{FF2B5EF4-FFF2-40B4-BE49-F238E27FC236}">
                <a16:creationId xmlns:a16="http://schemas.microsoft.com/office/drawing/2014/main" id="{0B2556AF-9B97-48D1-A75F-BBD82CDC8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825" y="4532005"/>
            <a:ext cx="1984818" cy="338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t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十三駅エリア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Text Box 3">
            <a:extLst>
              <a:ext uri="{FF2B5EF4-FFF2-40B4-BE49-F238E27FC236}">
                <a16:creationId xmlns:a16="http://schemas.microsoft.com/office/drawing/2014/main" id="{3105FD42-7806-4CF7-9C8B-59EE0E91A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562" y="4539709"/>
            <a:ext cx="1984818" cy="341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t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淡路駅エリア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C178418-11C5-4ED2-8BE1-216825FB6224}"/>
              </a:ext>
            </a:extLst>
          </p:cNvPr>
          <p:cNvSpPr txBox="1"/>
          <p:nvPr/>
        </p:nvSpPr>
        <p:spPr>
          <a:xfrm>
            <a:off x="293139" y="2601846"/>
            <a:ext cx="6098910" cy="11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（１）プロモーションの取組概要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（２）新大阪駅エリアまちづくりのキャッチフレーズの選定方法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（３）新大阪駅周辺地域まちづくりシンポジウムの開催内容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6A25F3C-D8D4-402A-82C9-13BC786709FF}"/>
              </a:ext>
            </a:extLst>
          </p:cNvPr>
          <p:cNvSpPr/>
          <p:nvPr/>
        </p:nvSpPr>
        <p:spPr>
          <a:xfrm>
            <a:off x="183084" y="674244"/>
            <a:ext cx="123187" cy="299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2A1F02D-159C-489D-8AD0-7B40D8D8D1B4}"/>
              </a:ext>
            </a:extLst>
          </p:cNvPr>
          <p:cNvSpPr txBox="1"/>
          <p:nvPr/>
        </p:nvSpPr>
        <p:spPr>
          <a:xfrm>
            <a:off x="244677" y="653946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議題の構成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0012205-7B2E-4367-B518-DD3EE03E7587}"/>
              </a:ext>
            </a:extLst>
          </p:cNvPr>
          <p:cNvSpPr txBox="1"/>
          <p:nvPr/>
        </p:nvSpPr>
        <p:spPr>
          <a:xfrm>
            <a:off x="255689" y="2101956"/>
            <a:ext cx="5512449" cy="50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１．　新大阪駅周辺地域のプロモーションの取組　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資料</a:t>
            </a:r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333A332-9FDA-4586-8EA5-F1BE315BC912}"/>
              </a:ext>
            </a:extLst>
          </p:cNvPr>
          <p:cNvSpPr txBox="1"/>
          <p:nvPr/>
        </p:nvSpPr>
        <p:spPr>
          <a:xfrm>
            <a:off x="3905311" y="5290573"/>
            <a:ext cx="1141659" cy="50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資料２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1293A34-3708-4EE0-BB1D-B690CF724290}"/>
              </a:ext>
            </a:extLst>
          </p:cNvPr>
          <p:cNvSpPr txBox="1"/>
          <p:nvPr/>
        </p:nvSpPr>
        <p:spPr>
          <a:xfrm>
            <a:off x="283720" y="4993526"/>
            <a:ext cx="3749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２．十三駅エリア・淡路駅エリアのまちづくり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082C98F-0B11-4105-A4E0-1FF0BE30090A}"/>
              </a:ext>
            </a:extLst>
          </p:cNvPr>
          <p:cNvGrpSpPr/>
          <p:nvPr/>
        </p:nvGrpSpPr>
        <p:grpSpPr>
          <a:xfrm>
            <a:off x="10451354" y="2516717"/>
            <a:ext cx="3266129" cy="2431202"/>
            <a:chOff x="7375659" y="1154806"/>
            <a:chExt cx="2447202" cy="1821619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24BA435D-CF77-4B1A-BE84-21F3AF4468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5659" y="1154806"/>
              <a:ext cx="2447202" cy="1821619"/>
            </a:xfrm>
            <a:prstGeom prst="rect">
              <a:avLst/>
            </a:prstGeom>
            <a:effectLst>
              <a:softEdge rad="241300"/>
            </a:effectLst>
          </p:spPr>
        </p:pic>
        <p:sp>
          <p:nvSpPr>
            <p:cNvPr id="30" name="円/楕円 49">
              <a:extLst>
                <a:ext uri="{FF2B5EF4-FFF2-40B4-BE49-F238E27FC236}">
                  <a16:creationId xmlns:a16="http://schemas.microsoft.com/office/drawing/2014/main" id="{6E0B05EA-3E46-4449-8917-09EF07364F57}"/>
                </a:ext>
              </a:extLst>
            </p:cNvPr>
            <p:cNvSpPr/>
            <p:nvPr/>
          </p:nvSpPr>
          <p:spPr>
            <a:xfrm rot="19466024">
              <a:off x="7626721" y="1616018"/>
              <a:ext cx="1806768" cy="826863"/>
            </a:xfrm>
            <a:prstGeom prst="ellipse">
              <a:avLst/>
            </a:prstGeom>
            <a:solidFill>
              <a:srgbClr val="FF99CC">
                <a:alpha val="60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B83568A4-2211-4261-A6D2-5040243E971E}"/>
                </a:ext>
              </a:extLst>
            </p:cNvPr>
            <p:cNvSpPr txBox="1"/>
            <p:nvPr/>
          </p:nvSpPr>
          <p:spPr>
            <a:xfrm>
              <a:off x="8262451" y="1679378"/>
              <a:ext cx="1003451" cy="161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>
                  <a:effectLst>
                    <a:glow rad="2032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新大阪駅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5BC261BD-04BA-4F9D-8E8A-B05CFC6163D0}"/>
                </a:ext>
              </a:extLst>
            </p:cNvPr>
            <p:cNvSpPr txBox="1"/>
            <p:nvPr/>
          </p:nvSpPr>
          <p:spPr>
            <a:xfrm>
              <a:off x="7588390" y="2150453"/>
              <a:ext cx="683686" cy="161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>
                  <a:effectLst>
                    <a:glow rad="2032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十三駅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34806605-7AE8-4692-B8A9-0E2F8F9D2A2E}"/>
                </a:ext>
              </a:extLst>
            </p:cNvPr>
            <p:cNvSpPr txBox="1"/>
            <p:nvPr/>
          </p:nvSpPr>
          <p:spPr>
            <a:xfrm>
              <a:off x="8808570" y="1429349"/>
              <a:ext cx="683686" cy="161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>
                  <a:effectLst>
                    <a:glow rad="203200">
                      <a:schemeClr val="bg1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淡路駅</a:t>
              </a:r>
            </a:p>
          </p:txBody>
        </p:sp>
        <p:sp>
          <p:nvSpPr>
            <p:cNvPr id="36" name="円/楕円 47">
              <a:extLst>
                <a:ext uri="{FF2B5EF4-FFF2-40B4-BE49-F238E27FC236}">
                  <a16:creationId xmlns:a16="http://schemas.microsoft.com/office/drawing/2014/main" id="{5C765BE5-014E-465D-BAF5-2225F98369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9630" y="2313913"/>
              <a:ext cx="230715" cy="230715"/>
            </a:xfrm>
            <a:prstGeom prst="ellipse">
              <a:avLst/>
            </a:prstGeom>
            <a:solidFill>
              <a:srgbClr val="FF66CC">
                <a:alpha val="72157"/>
              </a:srgb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" name="円/楕円 47">
              <a:extLst>
                <a:ext uri="{FF2B5EF4-FFF2-40B4-BE49-F238E27FC236}">
                  <a16:creationId xmlns:a16="http://schemas.microsoft.com/office/drawing/2014/main" id="{73CE0E4D-6519-4469-8BF3-62D94D97C1E3}"/>
                </a:ext>
              </a:extLst>
            </p:cNvPr>
            <p:cNvSpPr/>
            <p:nvPr/>
          </p:nvSpPr>
          <p:spPr>
            <a:xfrm>
              <a:off x="7967520" y="2369338"/>
              <a:ext cx="119862" cy="119862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円/楕円 47">
              <a:extLst>
                <a:ext uri="{FF2B5EF4-FFF2-40B4-BE49-F238E27FC236}">
                  <a16:creationId xmlns:a16="http://schemas.microsoft.com/office/drawing/2014/main" id="{B379B958-D62E-40F1-945B-6424A83D3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19699" y="1621392"/>
              <a:ext cx="230715" cy="230715"/>
            </a:xfrm>
            <a:prstGeom prst="ellipse">
              <a:avLst/>
            </a:prstGeom>
            <a:solidFill>
              <a:srgbClr val="FF66CC">
                <a:alpha val="72157"/>
              </a:srgb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円/楕円 47">
              <a:extLst>
                <a:ext uri="{FF2B5EF4-FFF2-40B4-BE49-F238E27FC236}">
                  <a16:creationId xmlns:a16="http://schemas.microsoft.com/office/drawing/2014/main" id="{1C2F4737-00CF-40A9-B067-BF2102AA10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28168" y="1892382"/>
              <a:ext cx="230715" cy="230715"/>
            </a:xfrm>
            <a:prstGeom prst="ellipse">
              <a:avLst/>
            </a:prstGeom>
            <a:solidFill>
              <a:srgbClr val="FF66CC">
                <a:alpha val="72157"/>
              </a:srgb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2" name="円/楕円 47">
              <a:extLst>
                <a:ext uri="{FF2B5EF4-FFF2-40B4-BE49-F238E27FC236}">
                  <a16:creationId xmlns:a16="http://schemas.microsoft.com/office/drawing/2014/main" id="{F1096431-2C32-4F9B-8BBC-746D1B0E407E}"/>
                </a:ext>
              </a:extLst>
            </p:cNvPr>
            <p:cNvSpPr/>
            <p:nvPr/>
          </p:nvSpPr>
          <p:spPr>
            <a:xfrm>
              <a:off x="8483420" y="1947807"/>
              <a:ext cx="119862" cy="119862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3" name="円/楕円 47">
              <a:extLst>
                <a:ext uri="{FF2B5EF4-FFF2-40B4-BE49-F238E27FC236}">
                  <a16:creationId xmlns:a16="http://schemas.microsoft.com/office/drawing/2014/main" id="{CC185F92-E5C9-471A-8426-105E1A1D433E}"/>
                </a:ext>
              </a:extLst>
            </p:cNvPr>
            <p:cNvSpPr/>
            <p:nvPr/>
          </p:nvSpPr>
          <p:spPr>
            <a:xfrm>
              <a:off x="8970587" y="1676817"/>
              <a:ext cx="119862" cy="119862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4A714AD-DE4E-4C7E-8F07-43077D83919D}"/>
              </a:ext>
            </a:extLst>
          </p:cNvPr>
          <p:cNvSpPr txBox="1"/>
          <p:nvPr/>
        </p:nvSpPr>
        <p:spPr>
          <a:xfrm>
            <a:off x="313102" y="5373163"/>
            <a:ext cx="2874505" cy="410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（１）エリア計画の骨格について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DB270F03-F0A7-49C3-B2CA-0DBA073C0C72}"/>
              </a:ext>
            </a:extLst>
          </p:cNvPr>
          <p:cNvSpPr/>
          <p:nvPr/>
        </p:nvSpPr>
        <p:spPr>
          <a:xfrm flipV="1">
            <a:off x="2431544" y="4097658"/>
            <a:ext cx="1041620" cy="15279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48BA98B-9901-4A02-BFC7-7A73531A2DA4}"/>
              </a:ext>
            </a:extLst>
          </p:cNvPr>
          <p:cNvSpPr/>
          <p:nvPr/>
        </p:nvSpPr>
        <p:spPr>
          <a:xfrm>
            <a:off x="1" y="-1"/>
            <a:ext cx="9906000" cy="413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新大阪駅周辺地域のまちづくり</a:t>
            </a:r>
          </a:p>
        </p:txBody>
      </p:sp>
      <p:sp>
        <p:nvSpPr>
          <p:cNvPr id="44" name="スライド番号プレースホルダー 5">
            <a:extLst>
              <a:ext uri="{FF2B5EF4-FFF2-40B4-BE49-F238E27FC236}">
                <a16:creationId xmlns:a16="http://schemas.microsoft.com/office/drawing/2014/main" id="{4B863F68-9A0F-4E4F-A85D-5A8F2E85F6C1}"/>
              </a:ext>
            </a:extLst>
          </p:cNvPr>
          <p:cNvSpPr txBox="1">
            <a:spLocks/>
          </p:cNvSpPr>
          <p:nvPr/>
        </p:nvSpPr>
        <p:spPr>
          <a:xfrm>
            <a:off x="7670639" y="650147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0A2B0-AAA5-4C41-85EE-5287B33C4E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Meiryo UI"/>
                <a:ea typeface="Meiryo UI"/>
              </a:rPr>
              <a:pPr/>
              <a:t>4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  <a:latin typeface="Meiryo UI"/>
              <a:ea typeface="Meiryo UI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792B205-E58B-40E7-B05F-85154E9AF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380" y="1994955"/>
            <a:ext cx="4285988" cy="31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35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486</Words>
  <Application>Microsoft Office PowerPoint</Application>
  <PresentationFormat>A4 210 x 297 mm</PresentationFormat>
  <Paragraphs>74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Meiryo UI</vt:lpstr>
      <vt:lpstr>游ゴシック</vt:lpstr>
      <vt:lpstr>Arial</vt:lpstr>
      <vt:lpstr>Calibri</vt:lpstr>
      <vt:lpstr>Calibri Light</vt:lpstr>
      <vt:lpstr>Wingdings</vt:lpstr>
      <vt:lpstr>Office テーマ</vt:lpstr>
      <vt:lpstr>これまでの検討状況について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2024-09-10T00:45:07Z</dcterms:created>
  <dcterms:modified xsi:type="dcterms:W3CDTF">2024-09-10T00:45:41Z</dcterms:modified>
</cp:coreProperties>
</file>