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37"/>
  </p:notesMasterIdLst>
  <p:sldIdLst>
    <p:sldId id="716" r:id="rId2"/>
    <p:sldId id="695" r:id="rId3"/>
    <p:sldId id="856" r:id="rId4"/>
    <p:sldId id="770" r:id="rId5"/>
    <p:sldId id="955" r:id="rId6"/>
    <p:sldId id="1022" r:id="rId7"/>
    <p:sldId id="1036" r:id="rId8"/>
    <p:sldId id="1038" r:id="rId9"/>
    <p:sldId id="1039" r:id="rId10"/>
    <p:sldId id="1041" r:id="rId11"/>
    <p:sldId id="915" r:id="rId12"/>
    <p:sldId id="721" r:id="rId13"/>
    <p:sldId id="992" r:id="rId14"/>
    <p:sldId id="989" r:id="rId15"/>
    <p:sldId id="991" r:id="rId16"/>
    <p:sldId id="990" r:id="rId17"/>
    <p:sldId id="985" r:id="rId18"/>
    <p:sldId id="731" r:id="rId19"/>
    <p:sldId id="981" r:id="rId20"/>
    <p:sldId id="1050" r:id="rId21"/>
    <p:sldId id="999" r:id="rId22"/>
    <p:sldId id="1002" r:id="rId23"/>
    <p:sldId id="984" r:id="rId24"/>
    <p:sldId id="1000" r:id="rId25"/>
    <p:sldId id="743" r:id="rId26"/>
    <p:sldId id="980" r:id="rId27"/>
    <p:sldId id="1045" r:id="rId28"/>
    <p:sldId id="1010" r:id="rId29"/>
    <p:sldId id="1008" r:id="rId30"/>
    <p:sldId id="1051" r:id="rId31"/>
    <p:sldId id="1033" r:id="rId32"/>
    <p:sldId id="786" r:id="rId33"/>
    <p:sldId id="575" r:id="rId34"/>
    <p:sldId id="1031" r:id="rId35"/>
    <p:sldId id="1034" r:id="rId3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平谷 忠雄" initials="平谷" lastIdx="1" clrIdx="0">
    <p:extLst>
      <p:ext uri="{19B8F6BF-5375-455C-9EA6-DF929625EA0E}">
        <p15:presenceInfo xmlns:p15="http://schemas.microsoft.com/office/powerpoint/2012/main" userId="013907519f5c8a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2903B5"/>
    <a:srgbClr val="0033CC"/>
    <a:srgbClr val="C93838"/>
    <a:srgbClr val="D26D6D"/>
    <a:srgbClr val="E6E6E6"/>
    <a:srgbClr val="333399"/>
    <a:srgbClr val="E341B9"/>
    <a:srgbClr val="FF9900"/>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6667" autoAdjust="0"/>
  </p:normalViewPr>
  <p:slideViewPr>
    <p:cSldViewPr snapToGrid="0">
      <p:cViewPr varScale="1">
        <p:scale>
          <a:sx n="103" d="100"/>
          <a:sy n="103" d="100"/>
        </p:scale>
        <p:origin x="1932" y="108"/>
      </p:cViewPr>
      <p:guideLst>
        <p:guide pos="2880"/>
        <p:guide orient="horz"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0000SV0NS101\D11518w$\&#20316;&#26989;&#29992;\&#32784;&#38663;&#65319;\01_10&#12533;&#24180;_&#23529;&#35696;&#20250;\R02_10&#12533;&#24180;_&#20013;&#38291;&#35211;&#30452;&#12375;\03_&#32784;&#38663;&#21270;&#29575;&#12398;&#25512;&#35336;\99_&#20316;&#26989;&#12501;&#12457;&#12523;&#12480;\01.&#23529;&#35696;&#20250;&#36039;&#26009;&#20316;&#25104;\&#20316;&#26989;&#20013;\&#9733;&#32784;&#38663;&#21270;&#12464;&#12521;&#12501;_200615.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305;\02_&#32784;&#38663;&#37096;&#20250;\02_&#20196;&#21644;&#65302;&#24180;&#24230;&#31532;&#65297;&#22238;&#65288;&#31532;&#65298;&#22238;&#37096;&#20250;&#65289;\02_&#37096;&#20250;&#36039;&#26009;&#12304;&#31532;&#65297;&#22238;&#12305;\&#36039;&#26009;&#12493;&#12479;&#38598;&#65288;&#36942;&#21435;&#37096;&#20250;&#31561;&#36039;&#26009;&#26684;&#32013;&#22580;&#25152;&#65289;\&#26408;&#36896;\99-02&#12304;&#26408;&#36896;&#12305;_9&#12308;&#21442;&#32771;&#12309;&#30906;&#23455;&#12394;&#26222;&#21450;&#21843;&#30330;&#23455;&#32318;&#19968;&#35239;_240331.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305;\02_&#32784;&#38663;&#37096;&#20250;\02_&#20196;&#21644;&#65302;&#24180;&#24230;&#31532;&#65297;&#22238;&#65288;&#31532;&#65298;&#22238;&#37096;&#20250;&#65289;\02_&#37096;&#20250;&#36039;&#26009;&#12304;&#31532;&#65297;&#22238;&#12305;\&#36039;&#26009;&#12493;&#12479;&#38598;&#65288;&#36942;&#21435;&#37096;&#20250;&#31561;&#36039;&#26009;&#26684;&#32013;&#22580;&#25152;&#65289;\&#26408;&#36896;\99-02&#12304;&#26408;&#36896;&#12305;_9&#12308;&#21442;&#32771;&#12309;&#30906;&#23455;&#12394;&#26222;&#21450;&#21843;&#30330;&#23455;&#32318;&#19968;&#35239;_240331.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1_10&#12533;&#24180;_&#23529;&#35696;&#20250;\R06_10&#12533;&#24180;&#12304;&#37096;&#20250;&#12539;WG&#12539;&#22996;&#21729;&#25913;&#36984;&#12539;&#12450;&#12531;&#12465;&#12540;&#12488;&#12305;\02_&#32784;&#38663;&#37096;&#20250;\02_&#20196;&#21644;&#65302;&#24180;&#24230;&#31532;&#65297;&#22238;&#65288;&#31532;&#65298;&#22238;&#37096;&#20250;&#65289;\02_&#37096;&#20250;&#36039;&#26009;&#12304;&#31532;&#65297;&#22238;&#12305;\&#36039;&#26009;&#12493;&#12479;&#38598;&#65288;&#36942;&#21435;&#37096;&#20250;&#31561;&#36039;&#26009;&#26684;&#32013;&#22580;&#25152;&#65289;\&#26408;&#36896;\&#30456;&#35527;&#31379;&#21475;.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02_&#26408;&#36896;\2022&#24066;&#30010;&#26449;&#20250;&#35696;&#36039;&#26009;&#20803;&#12487;&#12540;&#12479;\&#12464;&#12521;&#12501;.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80_&#20491;&#20154;&#12501;&#12457;&#12523;&#12480;\&#26441;&#35895;\10&#12363;&#24180;\&#36039;&#26009;\&#22823;&#35215;&#27169;&#34920;.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G0000SV0NS101\D11491w$\&#20316;&#26989;&#29992;\&#37117;&#24066;&#38450;&#28797;&#35506;&#65288;&#12487;&#12540;&#12479;&#31227;&#34892;&#65289;\&#32784;&#38663;G\80_&#20491;&#20154;&#12501;&#12457;&#12523;&#12480;\&#26441;&#35895;\10&#12363;&#24180;\&#36039;&#26009;\&#22823;&#35215;&#27169;&#12539;&#27839;&#36947;&#34920;.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70728963357744"/>
          <c:y val="7.6660809881102035E-2"/>
          <c:w val="0.7635499028181475"/>
          <c:h val="0.78803144393648938"/>
        </c:manualLayout>
      </c:layout>
      <c:barChart>
        <c:barDir val="col"/>
        <c:grouping val="stacked"/>
        <c:varyColors val="0"/>
        <c:ser>
          <c:idx val="0"/>
          <c:order val="0"/>
          <c:tx>
            <c:strRef>
              <c:f>'耐震化グラフ（H27年版）'!$N$3</c:f>
              <c:strCache>
                <c:ptCount val="1"/>
                <c:pt idx="0">
                  <c:v>耐震性が不十分な住宅</c:v>
                </c:pt>
              </c:strCache>
            </c:strRef>
          </c:tx>
          <c:spPr>
            <a:solidFill>
              <a:srgbClr val="0033CC"/>
            </a:solidFill>
            <a:ln w="12700">
              <a:solidFill>
                <a:srgbClr val="000000"/>
              </a:solidFill>
              <a:prstDash val="solid"/>
            </a:ln>
          </c:spPr>
          <c:invertIfNegative val="0"/>
          <c:cat>
            <c:strRef>
              <c:f>'耐震化グラフ（H27年版）'!$O$2:$S$2</c:f>
              <c:strCache>
                <c:ptCount val="5"/>
                <c:pt idx="0">
                  <c:v>平成18年度
(2006年度)</c:v>
                </c:pt>
                <c:pt idx="1">
                  <c:v>平成22年度
(2010年度)</c:v>
                </c:pt>
                <c:pt idx="2">
                  <c:v>平成27年度
(2015年度)</c:v>
                </c:pt>
                <c:pt idx="3">
                  <c:v>令和2年度
(2020年度)</c:v>
                </c:pt>
                <c:pt idx="4">
                  <c:v>令和7年度
(2025年度)</c:v>
                </c:pt>
              </c:strCache>
            </c:strRef>
          </c:cat>
          <c:val>
            <c:numRef>
              <c:f>'耐震化グラフ（H27年版）'!$O$3:$S$3</c:f>
              <c:numCache>
                <c:formatCode>#,##0_);[Red]\(#,##0\)</c:formatCode>
                <c:ptCount val="5"/>
                <c:pt idx="0">
                  <c:v>935000</c:v>
                </c:pt>
                <c:pt idx="1">
                  <c:v>817439</c:v>
                </c:pt>
                <c:pt idx="2">
                  <c:v>649495</c:v>
                </c:pt>
                <c:pt idx="3">
                  <c:v>450643</c:v>
                </c:pt>
                <c:pt idx="4">
                  <c:v>200500</c:v>
                </c:pt>
              </c:numCache>
            </c:numRef>
          </c:val>
          <c:extLst>
            <c:ext xmlns:c16="http://schemas.microsoft.com/office/drawing/2014/chart" uri="{C3380CC4-5D6E-409C-BE32-E72D297353CC}">
              <c16:uniqueId val="{00000000-5C72-4C70-BE7E-D21DED98F9A5}"/>
            </c:ext>
          </c:extLst>
        </c:ser>
        <c:ser>
          <c:idx val="1"/>
          <c:order val="1"/>
          <c:tx>
            <c:strRef>
              <c:f>'耐震化グラフ（H27年版）'!$N$4</c:f>
              <c:strCache>
                <c:ptCount val="1"/>
                <c:pt idx="0">
                  <c:v>耐震化を促進</c:v>
                </c:pt>
              </c:strCache>
            </c:strRef>
          </c:tx>
          <c:spPr>
            <a:solidFill>
              <a:srgbClr val="C0C0C0"/>
            </a:solidFill>
            <a:ln w="12700">
              <a:solidFill>
                <a:srgbClr val="000000"/>
              </a:solidFill>
              <a:prstDash val="solid"/>
            </a:ln>
          </c:spPr>
          <c:invertIfNegative val="0"/>
          <c:dLbls>
            <c:dLbl>
              <c:idx val="2"/>
              <c:spPr>
                <a:noFill/>
                <a:ln w="25400">
                  <a:noFill/>
                </a:ln>
              </c:spPr>
              <c:txPr>
                <a:bodyPr/>
                <a:lstStyle/>
                <a:p>
                  <a:pPr>
                    <a:defRPr sz="9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C72-4C70-BE7E-D21DED98F9A5}"/>
                </c:ext>
              </c:extLst>
            </c:dLbl>
            <c:dLbl>
              <c:idx val="3"/>
              <c:spPr>
                <a:solidFill>
                  <a:srgbClr val="C0C0C0"/>
                </a:solidFill>
                <a:ln w="25400">
                  <a:noFill/>
                </a:ln>
              </c:spPr>
              <c:txPr>
                <a:bodyPr/>
                <a:lstStyle/>
                <a:p>
                  <a:pPr>
                    <a:defRPr sz="9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extLst>
                <c:ext xmlns:c16="http://schemas.microsoft.com/office/drawing/2014/chart" uri="{C3380CC4-5D6E-409C-BE32-E72D297353CC}">
                  <c16:uniqueId val="{00000002-5C72-4C70-BE7E-D21DED98F9A5}"/>
                </c:ext>
              </c:extLst>
            </c:dLbl>
            <c:spPr>
              <a:solidFill>
                <a:srgbClr val="C0C0C0"/>
              </a:solidFill>
              <a:ln w="25400">
                <a:noFill/>
              </a:ln>
            </c:spPr>
            <c:txPr>
              <a:bodyPr wrap="square" lIns="38100" tIns="19050" rIns="38100" bIns="19050" anchor="ctr">
                <a:spAutoFit/>
              </a:bodyPr>
              <a:lstStyle/>
              <a:p>
                <a:pPr>
                  <a:defRPr sz="900" b="0" i="0" u="none" strike="noStrike" baseline="0">
                    <a:solidFill>
                      <a:srgbClr val="FFFFFF"/>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'耐震化グラフ（H27年版）'!$O$2:$S$2</c:f>
              <c:strCache>
                <c:ptCount val="5"/>
                <c:pt idx="0">
                  <c:v>平成18年度
(2006年度)</c:v>
                </c:pt>
                <c:pt idx="1">
                  <c:v>平成22年度
(2010年度)</c:v>
                </c:pt>
                <c:pt idx="2">
                  <c:v>平成27年度
(2015年度)</c:v>
                </c:pt>
                <c:pt idx="3">
                  <c:v>令和2年度
(2020年度)</c:v>
                </c:pt>
                <c:pt idx="4">
                  <c:v>令和7年度
(2025年度)</c:v>
                </c:pt>
              </c:strCache>
            </c:strRef>
          </c:cat>
          <c:val>
            <c:numRef>
              <c:f>'耐震化グラフ（H27年版）'!$O$4:$S$4</c:f>
              <c:numCache>
                <c:formatCode>General</c:formatCode>
                <c:ptCount val="5"/>
              </c:numCache>
            </c:numRef>
          </c:val>
          <c:extLst>
            <c:ext xmlns:c16="http://schemas.microsoft.com/office/drawing/2014/chart" uri="{C3380CC4-5D6E-409C-BE32-E72D297353CC}">
              <c16:uniqueId val="{00000003-5C72-4C70-BE7E-D21DED98F9A5}"/>
            </c:ext>
          </c:extLst>
        </c:ser>
        <c:ser>
          <c:idx val="2"/>
          <c:order val="2"/>
          <c:tx>
            <c:strRef>
              <c:f>'耐震化グラフ（H27年版）'!$N$5</c:f>
              <c:strCache>
                <c:ptCount val="1"/>
                <c:pt idx="0">
                  <c:v>自然更新(建替)</c:v>
                </c:pt>
              </c:strCache>
            </c:strRef>
          </c:tx>
          <c:spPr>
            <a:pattFill prst="pct5">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FFFFFF" mc:Ignorable="a14" a14:legacySpreadsheetColorIndex="9"/>
              </a:bgClr>
            </a:pattFill>
            <a:ln w="12700">
              <a:solidFill>
                <a:srgbClr val="000000"/>
              </a:solidFill>
              <a:prstDash val="solid"/>
            </a:ln>
          </c:spPr>
          <c:invertIfNegative val="0"/>
          <c:cat>
            <c:strRef>
              <c:f>'耐震化グラフ（H27年版）'!$O$2:$S$2</c:f>
              <c:strCache>
                <c:ptCount val="5"/>
                <c:pt idx="0">
                  <c:v>平成18年度
(2006年度)</c:v>
                </c:pt>
                <c:pt idx="1">
                  <c:v>平成22年度
(2010年度)</c:v>
                </c:pt>
                <c:pt idx="2">
                  <c:v>平成27年度
(2015年度)</c:v>
                </c:pt>
                <c:pt idx="3">
                  <c:v>令和2年度
(2020年度)</c:v>
                </c:pt>
                <c:pt idx="4">
                  <c:v>令和7年度
(2025年度)</c:v>
                </c:pt>
              </c:strCache>
            </c:strRef>
          </c:cat>
          <c:val>
            <c:numRef>
              <c:f>'耐震化グラフ（H27年版）'!$O$5:$S$5</c:f>
              <c:numCache>
                <c:formatCode>General</c:formatCode>
                <c:ptCount val="5"/>
                <c:pt idx="3" formatCode="#,##0_);[Red]\(#,##0\)">
                  <c:v>0</c:v>
                </c:pt>
              </c:numCache>
            </c:numRef>
          </c:val>
          <c:extLst>
            <c:ext xmlns:c16="http://schemas.microsoft.com/office/drawing/2014/chart" uri="{C3380CC4-5D6E-409C-BE32-E72D297353CC}">
              <c16:uniqueId val="{00000004-5C72-4C70-BE7E-D21DED98F9A5}"/>
            </c:ext>
          </c:extLst>
        </c:ser>
        <c:ser>
          <c:idx val="3"/>
          <c:order val="3"/>
          <c:tx>
            <c:strRef>
              <c:f>'耐震化グラフ（H27年版）'!$N$6</c:f>
              <c:strCache>
                <c:ptCount val="1"/>
                <c:pt idx="0">
                  <c:v>耐震性を満たす住宅</c:v>
                </c:pt>
              </c:strCache>
            </c:strRef>
          </c:tx>
          <c:spPr>
            <a:solidFill>
              <a:srgbClr val="FFFFFF"/>
            </a:solidFill>
            <a:ln w="12700">
              <a:solidFill>
                <a:srgbClr val="000000"/>
              </a:solidFill>
              <a:prstDash val="solid"/>
            </a:ln>
          </c:spPr>
          <c:invertIfNegative val="0"/>
          <c:cat>
            <c:strRef>
              <c:f>'耐震化グラフ（H27年版）'!$O$2:$S$2</c:f>
              <c:strCache>
                <c:ptCount val="5"/>
                <c:pt idx="0">
                  <c:v>平成18年度
(2006年度)</c:v>
                </c:pt>
                <c:pt idx="1">
                  <c:v>平成22年度
(2010年度)</c:v>
                </c:pt>
                <c:pt idx="2">
                  <c:v>平成27年度
(2015年度)</c:v>
                </c:pt>
                <c:pt idx="3">
                  <c:v>令和2年度
(2020年度)</c:v>
                </c:pt>
                <c:pt idx="4">
                  <c:v>令和7年度
(2025年度)</c:v>
                </c:pt>
              </c:strCache>
            </c:strRef>
          </c:cat>
          <c:val>
            <c:numRef>
              <c:f>'耐震化グラフ（H27年版）'!$O$6:$S$6</c:f>
              <c:numCache>
                <c:formatCode>#,##0_);[Red]\(#,##0\)</c:formatCode>
                <c:ptCount val="5"/>
                <c:pt idx="0">
                  <c:v>2581000</c:v>
                </c:pt>
                <c:pt idx="1">
                  <c:v>2886024</c:v>
                </c:pt>
                <c:pt idx="2">
                  <c:v>3277447</c:v>
                </c:pt>
                <c:pt idx="3">
                  <c:v>3530751</c:v>
                </c:pt>
                <c:pt idx="4">
                  <c:v>3809500</c:v>
                </c:pt>
              </c:numCache>
            </c:numRef>
          </c:val>
          <c:extLst>
            <c:ext xmlns:c16="http://schemas.microsoft.com/office/drawing/2014/chart" uri="{C3380CC4-5D6E-409C-BE32-E72D297353CC}">
              <c16:uniqueId val="{00000005-5C72-4C70-BE7E-D21DED98F9A5}"/>
            </c:ext>
          </c:extLst>
        </c:ser>
        <c:dLbls>
          <c:showLegendKey val="0"/>
          <c:showVal val="0"/>
          <c:showCatName val="0"/>
          <c:showSerName val="0"/>
          <c:showPercent val="0"/>
          <c:showBubbleSize val="0"/>
        </c:dLbls>
        <c:gapWidth val="100"/>
        <c:overlap val="100"/>
        <c:serLines>
          <c:spPr>
            <a:ln w="3175">
              <a:solidFill>
                <a:srgbClr val="000000"/>
              </a:solidFill>
              <a:prstDash val="sysDash"/>
            </a:ln>
          </c:spPr>
        </c:serLines>
        <c:axId val="2042753615"/>
        <c:axId val="1"/>
      </c:barChart>
      <c:lineChart>
        <c:grouping val="standard"/>
        <c:varyColors val="0"/>
        <c:ser>
          <c:idx val="4"/>
          <c:order val="4"/>
          <c:tx>
            <c:strRef>
              <c:f>'耐震化グラフ（H27年版）'!$N$7</c:f>
              <c:strCache>
                <c:ptCount val="1"/>
                <c:pt idx="0">
                  <c:v>耐震化率</c:v>
                </c:pt>
              </c:strCache>
            </c:strRef>
          </c:tx>
          <c:spPr>
            <a:ln w="25400">
              <a:solidFill>
                <a:srgbClr val="000000"/>
              </a:solidFill>
              <a:prstDash val="solid"/>
            </a:ln>
          </c:spPr>
          <c:marker>
            <c:symbol val="square"/>
            <c:size val="7"/>
            <c:spPr>
              <a:solidFill>
                <a:srgbClr val="000000"/>
              </a:solidFill>
              <a:ln>
                <a:solidFill>
                  <a:srgbClr val="000000"/>
                </a:solidFill>
                <a:prstDash val="solid"/>
              </a:ln>
            </c:spPr>
          </c:marker>
          <c:dPt>
            <c:idx val="3"/>
            <c:marker>
              <c:spPr>
                <a:solidFill>
                  <a:srgbClr val="FF0000"/>
                </a:solidFill>
                <a:ln>
                  <a:solidFill>
                    <a:srgbClr val="000000"/>
                  </a:solidFill>
                  <a:prstDash val="solid"/>
                </a:ln>
              </c:spPr>
            </c:marker>
            <c:bubble3D val="0"/>
            <c:extLst>
              <c:ext xmlns:c16="http://schemas.microsoft.com/office/drawing/2014/chart" uri="{C3380CC4-5D6E-409C-BE32-E72D297353CC}">
                <c16:uniqueId val="{00000006-5C72-4C70-BE7E-D21DED98F9A5}"/>
              </c:ext>
            </c:extLst>
          </c:dPt>
          <c:dPt>
            <c:idx val="4"/>
            <c:marker>
              <c:spPr>
                <a:solidFill>
                  <a:srgbClr val="FF0000"/>
                </a:solidFill>
                <a:ln>
                  <a:solidFill>
                    <a:srgbClr val="000000"/>
                  </a:solidFill>
                  <a:prstDash val="solid"/>
                </a:ln>
              </c:spPr>
            </c:marker>
            <c:bubble3D val="0"/>
            <c:spPr>
              <a:ln w="25400">
                <a:noFill/>
                <a:prstDash val="sysDot"/>
              </a:ln>
            </c:spPr>
            <c:extLst>
              <c:ext xmlns:c16="http://schemas.microsoft.com/office/drawing/2014/chart" uri="{C3380CC4-5D6E-409C-BE32-E72D297353CC}">
                <c16:uniqueId val="{00000008-5C72-4C70-BE7E-D21DED98F9A5}"/>
              </c:ext>
            </c:extLst>
          </c:dPt>
          <c:dLbls>
            <c:spPr>
              <a:noFill/>
              <a:ln w="25400">
                <a:noFill/>
              </a:ln>
            </c:spPr>
            <c:txPr>
              <a:bodyPr wrap="square" lIns="38100" tIns="19050" rIns="38100" bIns="19050" anchor="ctr">
                <a:spAutoFit/>
              </a:bodyPr>
              <a:lstStyle/>
              <a:p>
                <a:pPr>
                  <a:defRPr sz="900" b="0" i="0" u="none" strike="noStrike" baseline="0">
                    <a:solidFill>
                      <a:srgbClr val="000000"/>
                    </a:solidFill>
                    <a:latin typeface="Meiryo UI"/>
                    <a:ea typeface="Meiryo UI"/>
                    <a:cs typeface="Meiryo UI"/>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'耐震化グラフ（H27年版）'!$O$2:$S$2</c:f>
              <c:strCache>
                <c:ptCount val="5"/>
                <c:pt idx="0">
                  <c:v>平成18年度
(2006年度)</c:v>
                </c:pt>
                <c:pt idx="1">
                  <c:v>平成22年度
(2010年度)</c:v>
                </c:pt>
                <c:pt idx="2">
                  <c:v>平成27年度
(2015年度)</c:v>
                </c:pt>
                <c:pt idx="3">
                  <c:v>令和2年度
(2020年度)</c:v>
                </c:pt>
                <c:pt idx="4">
                  <c:v>令和7年度
(2025年度)</c:v>
                </c:pt>
              </c:strCache>
            </c:strRef>
          </c:cat>
          <c:val>
            <c:numRef>
              <c:f>'耐震化グラフ（H27年版）'!$O$7:$S$7</c:f>
              <c:numCache>
                <c:formatCode>0%</c:formatCode>
                <c:ptCount val="5"/>
                <c:pt idx="0">
                  <c:v>0.73407281001137659</c:v>
                </c:pt>
                <c:pt idx="1">
                  <c:v>0.77927712522036807</c:v>
                </c:pt>
                <c:pt idx="2">
                  <c:v>0.83460540033440778</c:v>
                </c:pt>
                <c:pt idx="3">
                  <c:v>0.88681275955105177</c:v>
                </c:pt>
                <c:pt idx="4">
                  <c:v>0.95</c:v>
                </c:pt>
              </c:numCache>
            </c:numRef>
          </c:val>
          <c:smooth val="0"/>
          <c:extLst>
            <c:ext xmlns:c16="http://schemas.microsoft.com/office/drawing/2014/chart" uri="{C3380CC4-5D6E-409C-BE32-E72D297353CC}">
              <c16:uniqueId val="{00000009-5C72-4C70-BE7E-D21DED98F9A5}"/>
            </c:ext>
          </c:extLst>
        </c:ser>
        <c:dLbls>
          <c:showLegendKey val="0"/>
          <c:showVal val="0"/>
          <c:showCatName val="0"/>
          <c:showSerName val="0"/>
          <c:showPercent val="0"/>
          <c:showBubbleSize val="0"/>
        </c:dLbls>
        <c:marker val="1"/>
        <c:smooth val="0"/>
        <c:axId val="3"/>
        <c:axId val="4"/>
      </c:lineChart>
      <c:catAx>
        <c:axId val="2042753615"/>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Meiryo UI"/>
                <a:ea typeface="Meiryo UI"/>
                <a:cs typeface="Meiryo UI"/>
              </a:defRPr>
            </a:pPr>
            <a:endParaRPr lang="ja-JP"/>
          </a:p>
        </c:txPr>
        <c:crossAx val="1"/>
        <c:crosses val="autoZero"/>
        <c:auto val="1"/>
        <c:lblAlgn val="ctr"/>
        <c:lblOffset val="100"/>
        <c:tickLblSkip val="1"/>
        <c:tickMarkSkip val="1"/>
        <c:noMultiLvlLbl val="0"/>
      </c:catAx>
      <c:valAx>
        <c:axId val="1"/>
        <c:scaling>
          <c:orientation val="minMax"/>
          <c:max val="4500000"/>
          <c:min val="0"/>
        </c:scaling>
        <c:delete val="0"/>
        <c:axPos val="l"/>
        <c:majorGridlines>
          <c:spPr>
            <a:ln w="3175">
              <a:solidFill>
                <a:srgbClr val="000000"/>
              </a:solidFill>
              <a:prstDash val="solid"/>
            </a:ln>
          </c:spPr>
        </c:majorGridlines>
        <c:numFmt formatCode="#,##0_);[Red]\(#,##0\)" sourceLinked="1"/>
        <c:majorTickMark val="in"/>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ＭＳ Ｐゴシック"/>
                <a:ea typeface="ＭＳ Ｐゴシック"/>
                <a:cs typeface="ＭＳ Ｐゴシック"/>
              </a:defRPr>
            </a:pPr>
            <a:endParaRPr lang="ja-JP"/>
          </a:p>
        </c:txPr>
        <c:crossAx val="2042753615"/>
        <c:crosses val="autoZero"/>
        <c:crossBetween val="between"/>
        <c:majorUnit val="500000"/>
        <c:dispUnits>
          <c:builtInUnit val="tenThousands"/>
        </c:dispUnits>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2"/>
          <c:min val="0.2"/>
        </c:scaling>
        <c:delete val="0"/>
        <c:axPos val="r"/>
        <c:numFmt formatCode="0%" sourceLinked="1"/>
        <c:majorTickMark val="in"/>
        <c:minorTickMark val="none"/>
        <c:tickLblPos val="none"/>
        <c:spPr>
          <a:ln w="3175">
            <a:solidFill>
              <a:srgbClr val="000000"/>
            </a:solidFill>
            <a:prstDash val="solid"/>
          </a:ln>
        </c:spPr>
        <c:crossAx val="3"/>
        <c:crosses val="max"/>
        <c:crossBetween val="between"/>
        <c:majorUnit val="0.2"/>
      </c:valAx>
      <c:spPr>
        <a:solidFill>
          <a:srgbClr val="FFFFFF"/>
        </a:solidFill>
        <a:ln w="127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グラフ!$A$5</c:f>
              <c:strCache>
                <c:ptCount val="1"/>
                <c:pt idx="0">
                  <c:v>DM</c:v>
                </c:pt>
              </c:strCache>
            </c:strRef>
          </c:tx>
          <c:spPr>
            <a:solidFill>
              <a:srgbClr val="92D050"/>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グラフ!$B$4:$I$4</c:f>
              <c:strCache>
                <c:ptCount val="8"/>
                <c:pt idx="0">
                  <c:v>H28</c:v>
                </c:pt>
                <c:pt idx="1">
                  <c:v>H29</c:v>
                </c:pt>
                <c:pt idx="2">
                  <c:v>H30</c:v>
                </c:pt>
                <c:pt idx="3">
                  <c:v>R1</c:v>
                </c:pt>
                <c:pt idx="4">
                  <c:v>R2</c:v>
                </c:pt>
                <c:pt idx="5">
                  <c:v>R3</c:v>
                </c:pt>
                <c:pt idx="6">
                  <c:v>R4</c:v>
                </c:pt>
                <c:pt idx="7">
                  <c:v>R5</c:v>
                </c:pt>
              </c:strCache>
            </c:strRef>
          </c:cat>
          <c:val>
            <c:numRef>
              <c:f>グラフ!$B$5:$I$5</c:f>
              <c:numCache>
                <c:formatCode>General</c:formatCode>
                <c:ptCount val="8"/>
                <c:pt idx="0">
                  <c:v>63086</c:v>
                </c:pt>
                <c:pt idx="1">
                  <c:v>207526</c:v>
                </c:pt>
                <c:pt idx="2">
                  <c:v>226575</c:v>
                </c:pt>
                <c:pt idx="3">
                  <c:v>581700</c:v>
                </c:pt>
                <c:pt idx="4">
                  <c:v>709403</c:v>
                </c:pt>
                <c:pt idx="5">
                  <c:v>745560</c:v>
                </c:pt>
                <c:pt idx="6">
                  <c:v>891855</c:v>
                </c:pt>
                <c:pt idx="7">
                  <c:v>905148</c:v>
                </c:pt>
              </c:numCache>
            </c:numRef>
          </c:val>
          <c:extLst>
            <c:ext xmlns:c16="http://schemas.microsoft.com/office/drawing/2014/chart" uri="{C3380CC4-5D6E-409C-BE32-E72D297353CC}">
              <c16:uniqueId val="{00000000-28CC-4C1A-976D-51ACD4F02BE1}"/>
            </c:ext>
          </c:extLst>
        </c:ser>
        <c:dLbls>
          <c:dLblPos val="outEnd"/>
          <c:showLegendKey val="0"/>
          <c:showVal val="1"/>
          <c:showCatName val="0"/>
          <c:showSerName val="0"/>
          <c:showPercent val="0"/>
          <c:showBubbleSize val="0"/>
        </c:dLbls>
        <c:gapWidth val="219"/>
        <c:overlap val="-27"/>
        <c:axId val="1842577504"/>
        <c:axId val="1842582912"/>
      </c:barChart>
      <c:catAx>
        <c:axId val="184257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2582912"/>
        <c:crosses val="autoZero"/>
        <c:auto val="1"/>
        <c:lblAlgn val="ctr"/>
        <c:lblOffset val="100"/>
        <c:noMultiLvlLbl val="0"/>
      </c:catAx>
      <c:valAx>
        <c:axId val="1842582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2577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グラフ!$A$2</c:f>
              <c:strCache>
                <c:ptCount val="1"/>
                <c:pt idx="0">
                  <c:v>個別訪問</c:v>
                </c:pt>
              </c:strCache>
            </c:strRef>
          </c:tx>
          <c:spPr>
            <a:solidFill>
              <a:srgbClr val="0070C0"/>
            </a:solidFill>
            <a:ln>
              <a:no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グラフ!$B$1:$I$1</c:f>
              <c:strCache>
                <c:ptCount val="8"/>
                <c:pt idx="0">
                  <c:v>H28</c:v>
                </c:pt>
                <c:pt idx="1">
                  <c:v>H29</c:v>
                </c:pt>
                <c:pt idx="2">
                  <c:v>H30</c:v>
                </c:pt>
                <c:pt idx="3">
                  <c:v>R1</c:v>
                </c:pt>
                <c:pt idx="4">
                  <c:v>R2</c:v>
                </c:pt>
                <c:pt idx="5">
                  <c:v>R3</c:v>
                </c:pt>
                <c:pt idx="6">
                  <c:v>R4</c:v>
                </c:pt>
                <c:pt idx="7">
                  <c:v>R5</c:v>
                </c:pt>
              </c:strCache>
            </c:strRef>
          </c:cat>
          <c:val>
            <c:numRef>
              <c:f>グラフ!$B$2:$I$2</c:f>
              <c:numCache>
                <c:formatCode>General</c:formatCode>
                <c:ptCount val="8"/>
                <c:pt idx="0">
                  <c:v>4939</c:v>
                </c:pt>
                <c:pt idx="1">
                  <c:v>19940</c:v>
                </c:pt>
                <c:pt idx="2">
                  <c:v>29967</c:v>
                </c:pt>
                <c:pt idx="3">
                  <c:v>15006</c:v>
                </c:pt>
                <c:pt idx="4">
                  <c:v>12436</c:v>
                </c:pt>
                <c:pt idx="5">
                  <c:v>6403</c:v>
                </c:pt>
                <c:pt idx="6">
                  <c:v>21137</c:v>
                </c:pt>
                <c:pt idx="7">
                  <c:v>24665</c:v>
                </c:pt>
              </c:numCache>
            </c:numRef>
          </c:val>
          <c:extLst>
            <c:ext xmlns:c16="http://schemas.microsoft.com/office/drawing/2014/chart" uri="{C3380CC4-5D6E-409C-BE32-E72D297353CC}">
              <c16:uniqueId val="{00000000-D647-442E-8354-7E03D883B89B}"/>
            </c:ext>
          </c:extLst>
        </c:ser>
        <c:dLbls>
          <c:dLblPos val="outEnd"/>
          <c:showLegendKey val="0"/>
          <c:showVal val="1"/>
          <c:showCatName val="0"/>
          <c:showSerName val="0"/>
          <c:showPercent val="0"/>
          <c:showBubbleSize val="0"/>
        </c:dLbls>
        <c:gapWidth val="219"/>
        <c:overlap val="-27"/>
        <c:axId val="1613188784"/>
        <c:axId val="1613189200"/>
      </c:barChart>
      <c:catAx>
        <c:axId val="161318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3189200"/>
        <c:crosses val="autoZero"/>
        <c:auto val="1"/>
        <c:lblAlgn val="ctr"/>
        <c:lblOffset val="100"/>
        <c:noMultiLvlLbl val="0"/>
      </c:catAx>
      <c:valAx>
        <c:axId val="1613189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3188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相談窓口!$A$10:$B$10</c:f>
              <c:strCache>
                <c:ptCount val="2"/>
                <c:pt idx="0">
                  <c:v>電話相談</c:v>
                </c:pt>
              </c:strCache>
            </c:strRef>
          </c:tx>
          <c:spPr>
            <a:ln w="28575" cap="rnd">
              <a:solidFill>
                <a:srgbClr val="00B050"/>
              </a:solidFill>
              <a:round/>
            </a:ln>
            <a:effectLst/>
          </c:spPr>
          <c:marker>
            <c:symbol val="none"/>
          </c:marker>
          <c:dLbls>
            <c:dLbl>
              <c:idx val="1"/>
              <c:layout>
                <c:manualLayout>
                  <c:x val="8.3123359580052486E-3"/>
                  <c:y val="-1.0503774597699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AB-40E6-9B74-3F61BE123104}"/>
                </c:ext>
              </c:extLst>
            </c:dLbl>
            <c:dLbl>
              <c:idx val="4"/>
              <c:layout>
                <c:manualLayout>
                  <c:x val="-4.8625109361329834E-2"/>
                  <c:y val="-3.95127856645234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AB-40E6-9B74-3F61BE123104}"/>
                </c:ext>
              </c:extLst>
            </c:dLbl>
            <c:dLbl>
              <c:idx val="5"/>
              <c:layout>
                <c:manualLayout>
                  <c:x val="-4.4465441819772633E-2"/>
                  <c:y val="-3.46779504867194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AB-40E6-9B74-3F61BE123104}"/>
                </c:ext>
              </c:extLst>
            </c:dLbl>
            <c:dLbl>
              <c:idx val="7"/>
              <c:layout>
                <c:manualLayout>
                  <c:x val="-7.3625109361329738E-2"/>
                  <c:y val="-5.66893941989591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AB-40E6-9B74-3F61BE123104}"/>
                </c:ext>
              </c:extLst>
            </c:dLbl>
            <c:dLbl>
              <c:idx val="8"/>
              <c:layout>
                <c:manualLayout>
                  <c:x val="-4.1806649168853894E-3"/>
                  <c:y val="-2.01734449533077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AB-40E6-9B74-3F61BE1231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相談窓口!$C$9:$K$9</c:f>
              <c:strCache>
                <c:ptCount val="9"/>
                <c:pt idx="0">
                  <c:v>H28</c:v>
                </c:pt>
                <c:pt idx="1">
                  <c:v>H29</c:v>
                </c:pt>
                <c:pt idx="2">
                  <c:v>H30</c:v>
                </c:pt>
                <c:pt idx="3">
                  <c:v>R1</c:v>
                </c:pt>
                <c:pt idx="4">
                  <c:v>R2</c:v>
                </c:pt>
                <c:pt idx="5">
                  <c:v>R3</c:v>
                </c:pt>
                <c:pt idx="6">
                  <c:v>R4</c:v>
                </c:pt>
                <c:pt idx="7">
                  <c:v>R5</c:v>
                </c:pt>
                <c:pt idx="8">
                  <c:v>R6.5</c:v>
                </c:pt>
              </c:strCache>
            </c:strRef>
          </c:cat>
          <c:val>
            <c:numRef>
              <c:f>相談窓口!$C$10:$K$10</c:f>
              <c:numCache>
                <c:formatCode>General</c:formatCode>
                <c:ptCount val="9"/>
                <c:pt idx="0">
                  <c:v>254</c:v>
                </c:pt>
                <c:pt idx="1">
                  <c:v>120</c:v>
                </c:pt>
                <c:pt idx="2">
                  <c:v>295</c:v>
                </c:pt>
                <c:pt idx="3">
                  <c:v>113</c:v>
                </c:pt>
                <c:pt idx="4">
                  <c:v>90</c:v>
                </c:pt>
                <c:pt idx="5">
                  <c:v>108</c:v>
                </c:pt>
                <c:pt idx="6">
                  <c:v>75</c:v>
                </c:pt>
                <c:pt idx="7">
                  <c:v>97</c:v>
                </c:pt>
                <c:pt idx="8">
                  <c:v>58</c:v>
                </c:pt>
              </c:numCache>
            </c:numRef>
          </c:val>
          <c:smooth val="0"/>
          <c:extLst>
            <c:ext xmlns:c16="http://schemas.microsoft.com/office/drawing/2014/chart" uri="{C3380CC4-5D6E-409C-BE32-E72D297353CC}">
              <c16:uniqueId val="{00000005-C1AB-40E6-9B74-3F61BE123104}"/>
            </c:ext>
          </c:extLst>
        </c:ser>
        <c:ser>
          <c:idx val="1"/>
          <c:order val="1"/>
          <c:tx>
            <c:strRef>
              <c:f>相談窓口!$A$11:$B$11</c:f>
              <c:strCache>
                <c:ptCount val="2"/>
                <c:pt idx="0">
                  <c:v>来所等</c:v>
                </c:pt>
              </c:strCache>
            </c:strRef>
          </c:tx>
          <c:spPr>
            <a:ln w="28575" cap="rnd">
              <a:solidFill>
                <a:schemeClr val="accent2"/>
              </a:solidFill>
              <a:round/>
            </a:ln>
            <a:effectLst/>
          </c:spPr>
          <c:marker>
            <c:symbol val="none"/>
          </c:marker>
          <c:dLbls>
            <c:dLbl>
              <c:idx val="4"/>
              <c:layout>
                <c:manualLayout>
                  <c:x val="-3.7513998250218825E-2"/>
                  <c:y val="-5.4017291197935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AB-40E6-9B74-3F61BE123104}"/>
                </c:ext>
              </c:extLst>
            </c:dLbl>
            <c:dLbl>
              <c:idx val="5"/>
              <c:layout>
                <c:manualLayout>
                  <c:x val="-3.7513998250218721E-2"/>
                  <c:y val="-4.9182456020131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AB-40E6-9B74-3F61BE123104}"/>
                </c:ext>
              </c:extLst>
            </c:dLbl>
            <c:dLbl>
              <c:idx val="6"/>
              <c:layout>
                <c:manualLayout>
                  <c:x val="-3.4736220472440946E-2"/>
                  <c:y val="-3.95127856645233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AB-40E6-9B74-3F61BE123104}"/>
                </c:ext>
              </c:extLst>
            </c:dLbl>
            <c:dLbl>
              <c:idx val="7"/>
              <c:layout>
                <c:manualLayout>
                  <c:x val="-4.3069553805774277E-2"/>
                  <c:y val="-4.43476208423273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AB-40E6-9B74-3F61BE123104}"/>
                </c:ext>
              </c:extLst>
            </c:dLbl>
            <c:dLbl>
              <c:idx val="8"/>
              <c:layout>
                <c:manualLayout>
                  <c:x val="-6.9584426946631668E-3"/>
                  <c:y val="-2.0173444953307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AB-40E6-9B74-3F61BE1231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相談窓口!$C$9:$K$9</c:f>
              <c:strCache>
                <c:ptCount val="9"/>
                <c:pt idx="0">
                  <c:v>H28</c:v>
                </c:pt>
                <c:pt idx="1">
                  <c:v>H29</c:v>
                </c:pt>
                <c:pt idx="2">
                  <c:v>H30</c:v>
                </c:pt>
                <c:pt idx="3">
                  <c:v>R1</c:v>
                </c:pt>
                <c:pt idx="4">
                  <c:v>R2</c:v>
                </c:pt>
                <c:pt idx="5">
                  <c:v>R3</c:v>
                </c:pt>
                <c:pt idx="6">
                  <c:v>R4</c:v>
                </c:pt>
                <c:pt idx="7">
                  <c:v>R5</c:v>
                </c:pt>
                <c:pt idx="8">
                  <c:v>R6.5</c:v>
                </c:pt>
              </c:strCache>
            </c:strRef>
          </c:cat>
          <c:val>
            <c:numRef>
              <c:f>相談窓口!$C$11:$K$11</c:f>
              <c:numCache>
                <c:formatCode>General</c:formatCode>
                <c:ptCount val="9"/>
                <c:pt idx="0">
                  <c:v>21</c:v>
                </c:pt>
                <c:pt idx="1">
                  <c:v>10</c:v>
                </c:pt>
                <c:pt idx="2">
                  <c:v>14</c:v>
                </c:pt>
                <c:pt idx="3">
                  <c:v>9</c:v>
                </c:pt>
                <c:pt idx="4">
                  <c:v>15</c:v>
                </c:pt>
                <c:pt idx="5">
                  <c:v>18</c:v>
                </c:pt>
                <c:pt idx="6">
                  <c:v>17</c:v>
                </c:pt>
                <c:pt idx="7">
                  <c:v>22</c:v>
                </c:pt>
                <c:pt idx="8">
                  <c:v>15</c:v>
                </c:pt>
              </c:numCache>
            </c:numRef>
          </c:val>
          <c:smooth val="0"/>
          <c:extLst>
            <c:ext xmlns:c16="http://schemas.microsoft.com/office/drawing/2014/chart" uri="{C3380CC4-5D6E-409C-BE32-E72D297353CC}">
              <c16:uniqueId val="{0000000B-C1AB-40E6-9B74-3F61BE123104}"/>
            </c:ext>
          </c:extLst>
        </c:ser>
        <c:ser>
          <c:idx val="2"/>
          <c:order val="2"/>
          <c:tx>
            <c:strRef>
              <c:f>相談窓口!$A$12:$B$12</c:f>
              <c:strCache>
                <c:ptCount val="2"/>
                <c:pt idx="0">
                  <c:v>技術者照会</c:v>
                </c:pt>
              </c:strCache>
            </c:strRef>
          </c:tx>
          <c:spPr>
            <a:ln w="28575" cap="rnd">
              <a:solidFill>
                <a:srgbClr val="FF0000"/>
              </a:solidFill>
              <a:round/>
            </a:ln>
            <a:effectLst/>
          </c:spPr>
          <c:marker>
            <c:symbol val="none"/>
          </c:marker>
          <c:dLbls>
            <c:dLbl>
              <c:idx val="1"/>
              <c:layout>
                <c:manualLayout>
                  <c:x val="-4.7243219597550332E-2"/>
                  <c:y val="-0.1313746540427978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AB-40E6-9B74-3F61BE123104}"/>
                </c:ext>
              </c:extLst>
            </c:dLbl>
            <c:dLbl>
              <c:idx val="3"/>
              <c:layout>
                <c:manualLayout>
                  <c:x val="-1.9465441819772528E-2"/>
                  <c:y val="-5.88521263757391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1AB-40E6-9B74-3F61BE123104}"/>
                </c:ext>
              </c:extLst>
            </c:dLbl>
            <c:dLbl>
              <c:idx val="7"/>
              <c:layout>
                <c:manualLayout>
                  <c:x val="-4.4465441819772529E-2"/>
                  <c:y val="-7.8191467086954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1AB-40E6-9B74-3F61BE123104}"/>
                </c:ext>
              </c:extLst>
            </c:dLbl>
            <c:dLbl>
              <c:idx val="8"/>
              <c:layout>
                <c:manualLayout>
                  <c:x val="-6.9584426946631668E-3"/>
                  <c:y val="-6.36869615535429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1AB-40E6-9B74-3F61BE1231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相談窓口!$C$9:$K$9</c:f>
              <c:strCache>
                <c:ptCount val="9"/>
                <c:pt idx="0">
                  <c:v>H28</c:v>
                </c:pt>
                <c:pt idx="1">
                  <c:v>H29</c:v>
                </c:pt>
                <c:pt idx="2">
                  <c:v>H30</c:v>
                </c:pt>
                <c:pt idx="3">
                  <c:v>R1</c:v>
                </c:pt>
                <c:pt idx="4">
                  <c:v>R2</c:v>
                </c:pt>
                <c:pt idx="5">
                  <c:v>R3</c:v>
                </c:pt>
                <c:pt idx="6">
                  <c:v>R4</c:v>
                </c:pt>
                <c:pt idx="7">
                  <c:v>R5</c:v>
                </c:pt>
                <c:pt idx="8">
                  <c:v>R6.5</c:v>
                </c:pt>
              </c:strCache>
            </c:strRef>
          </c:cat>
          <c:val>
            <c:numRef>
              <c:f>相談窓口!$C$12:$K$12</c:f>
              <c:numCache>
                <c:formatCode>General</c:formatCode>
                <c:ptCount val="9"/>
                <c:pt idx="0">
                  <c:v>392</c:v>
                </c:pt>
                <c:pt idx="1">
                  <c:v>161</c:v>
                </c:pt>
                <c:pt idx="2">
                  <c:v>540</c:v>
                </c:pt>
                <c:pt idx="3">
                  <c:v>193</c:v>
                </c:pt>
                <c:pt idx="4">
                  <c:v>138</c:v>
                </c:pt>
                <c:pt idx="5">
                  <c:v>151</c:v>
                </c:pt>
                <c:pt idx="6">
                  <c:v>152</c:v>
                </c:pt>
                <c:pt idx="7">
                  <c:v>100</c:v>
                </c:pt>
                <c:pt idx="8">
                  <c:v>79</c:v>
                </c:pt>
              </c:numCache>
            </c:numRef>
          </c:val>
          <c:smooth val="0"/>
          <c:extLst>
            <c:ext xmlns:c16="http://schemas.microsoft.com/office/drawing/2014/chart" uri="{C3380CC4-5D6E-409C-BE32-E72D297353CC}">
              <c16:uniqueId val="{00000010-C1AB-40E6-9B74-3F61BE123104}"/>
            </c:ext>
          </c:extLst>
        </c:ser>
        <c:dLbls>
          <c:dLblPos val="t"/>
          <c:showLegendKey val="0"/>
          <c:showVal val="1"/>
          <c:showCatName val="0"/>
          <c:showSerName val="0"/>
          <c:showPercent val="0"/>
          <c:showBubbleSize val="0"/>
        </c:dLbls>
        <c:smooth val="0"/>
        <c:axId val="742487760"/>
        <c:axId val="742474032"/>
      </c:lineChart>
      <c:catAx>
        <c:axId val="74248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42474032"/>
        <c:crosses val="autoZero"/>
        <c:auto val="1"/>
        <c:lblAlgn val="ctr"/>
        <c:lblOffset val="100"/>
        <c:noMultiLvlLbl val="0"/>
      </c:catAx>
      <c:valAx>
        <c:axId val="74247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4248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73546128256363E-2"/>
          <c:y val="6.4531864535801939E-2"/>
          <c:w val="0.90070997099173755"/>
          <c:h val="0.77789796582041648"/>
        </c:manualLayout>
      </c:layout>
      <c:lineChart>
        <c:grouping val="standard"/>
        <c:varyColors val="0"/>
        <c:ser>
          <c:idx val="0"/>
          <c:order val="0"/>
          <c:tx>
            <c:strRef>
              <c:f>Sheet1!$A$3</c:f>
              <c:strCache>
                <c:ptCount val="1"/>
                <c:pt idx="0">
                  <c:v>診断</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dLbls>
            <c:dLbl>
              <c:idx val="10"/>
              <c:layout>
                <c:manualLayout>
                  <c:x val="-2.7685713447261426E-2"/>
                  <c:y val="3.1611885710285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E5E-4619-9896-B425AC37915D}"/>
                </c:ext>
              </c:extLst>
            </c:dLbl>
            <c:dLbl>
              <c:idx val="12"/>
              <c:layout>
                <c:manualLayout>
                  <c:x val="-4.169670203393229E-2"/>
                  <c:y val="4.5502172134554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E5E-4619-9896-B425AC37915D}"/>
                </c:ext>
              </c:extLst>
            </c:dLbl>
            <c:dLbl>
              <c:idx val="16"/>
              <c:layout>
                <c:manualLayout>
                  <c:x val="-3.2950314828016872E-2"/>
                  <c:y val="-6.43699934814088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E5E-4619-9896-B425AC37915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B0F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Sheet1!$B$1:$R$2</c:f>
              <c:strCache>
                <c:ptCount val="17"/>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pt idx="14">
                  <c:v>R3</c:v>
                </c:pt>
                <c:pt idx="15">
                  <c:v>R4</c:v>
                </c:pt>
                <c:pt idx="16">
                  <c:v>R5</c:v>
                </c:pt>
              </c:strCache>
            </c:strRef>
          </c:cat>
          <c:val>
            <c:numRef>
              <c:f>Sheet1!$B$3:$R$3</c:f>
              <c:numCache>
                <c:formatCode>#,##0</c:formatCode>
                <c:ptCount val="17"/>
                <c:pt idx="0" formatCode="General">
                  <c:v>946</c:v>
                </c:pt>
                <c:pt idx="1">
                  <c:v>1266</c:v>
                </c:pt>
                <c:pt idx="2">
                  <c:v>1442</c:v>
                </c:pt>
                <c:pt idx="3">
                  <c:v>1607</c:v>
                </c:pt>
                <c:pt idx="4">
                  <c:v>2039</c:v>
                </c:pt>
                <c:pt idx="5">
                  <c:v>1959</c:v>
                </c:pt>
                <c:pt idx="6">
                  <c:v>2073</c:v>
                </c:pt>
                <c:pt idx="7">
                  <c:v>2222</c:v>
                </c:pt>
                <c:pt idx="8">
                  <c:v>1996</c:v>
                </c:pt>
                <c:pt idx="9">
                  <c:v>2111</c:v>
                </c:pt>
                <c:pt idx="10">
                  <c:v>1341</c:v>
                </c:pt>
                <c:pt idx="11">
                  <c:v>2584</c:v>
                </c:pt>
                <c:pt idx="12">
                  <c:v>1335</c:v>
                </c:pt>
                <c:pt idx="13" formatCode="General">
                  <c:v>979</c:v>
                </c:pt>
                <c:pt idx="14">
                  <c:v>1001</c:v>
                </c:pt>
                <c:pt idx="15">
                  <c:v>857</c:v>
                </c:pt>
                <c:pt idx="16">
                  <c:v>1298</c:v>
                </c:pt>
              </c:numCache>
            </c:numRef>
          </c:val>
          <c:smooth val="0"/>
          <c:extLst>
            <c:ext xmlns:c16="http://schemas.microsoft.com/office/drawing/2014/chart" uri="{C3380CC4-5D6E-409C-BE32-E72D297353CC}">
              <c16:uniqueId val="{00000000-AE5E-4619-9896-B425AC37915D}"/>
            </c:ext>
          </c:extLst>
        </c:ser>
        <c:ser>
          <c:idx val="1"/>
          <c:order val="1"/>
          <c:tx>
            <c:strRef>
              <c:f>Sheet1!$A$4</c:f>
              <c:strCache>
                <c:ptCount val="1"/>
                <c:pt idx="0">
                  <c:v>設計</c:v>
                </c:pt>
              </c:strCache>
            </c:strRef>
          </c:tx>
          <c:spPr>
            <a:ln w="28575" cap="rnd">
              <a:solidFill>
                <a:srgbClr val="FF0000"/>
              </a:solidFill>
              <a:round/>
            </a:ln>
            <a:effectLst/>
          </c:spPr>
          <c:marker>
            <c:symbol val="triangle"/>
            <c:size val="6"/>
            <c:spPr>
              <a:solidFill>
                <a:srgbClr val="FF0000"/>
              </a:solidFill>
              <a:ln w="9525">
                <a:solidFill>
                  <a:srgbClr val="FF0000"/>
                </a:solidFill>
              </a:ln>
              <a:effectLst/>
            </c:spPr>
          </c:marker>
          <c:dLbls>
            <c:dLbl>
              <c:idx val="4"/>
              <c:layout>
                <c:manualLayout>
                  <c:x val="-2.3128611828760567E-2"/>
                  <c:y val="3.85570289224200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5E-4619-9896-B425AC37915D}"/>
                </c:ext>
              </c:extLst>
            </c:dLbl>
            <c:dLbl>
              <c:idx val="5"/>
              <c:layout>
                <c:manualLayout>
                  <c:x val="-2.3128611828760567E-2"/>
                  <c:y val="3.85570289224200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5E-4619-9896-B425AC37915D}"/>
                </c:ext>
              </c:extLst>
            </c:dLbl>
            <c:dLbl>
              <c:idx val="6"/>
              <c:layout>
                <c:manualLayout>
                  <c:x val="-2.3128611828760616E-2"/>
                  <c:y val="4.3187124397176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5E-4619-9896-B425AC37915D}"/>
                </c:ext>
              </c:extLst>
            </c:dLbl>
            <c:dLbl>
              <c:idx val="7"/>
              <c:layout>
                <c:manualLayout>
                  <c:x val="-2.3128611828760567E-2"/>
                  <c:y val="3.85570289224199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5E-4619-9896-B425AC37915D}"/>
                </c:ext>
              </c:extLst>
            </c:dLbl>
            <c:dLbl>
              <c:idx val="8"/>
              <c:layout>
                <c:manualLayout>
                  <c:x val="-2.3128611828760567E-2"/>
                  <c:y val="3.85570289224199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5E-4619-9896-B425AC37915D}"/>
                </c:ext>
              </c:extLst>
            </c:dLbl>
            <c:dLbl>
              <c:idx val="9"/>
              <c:layout>
                <c:manualLayout>
                  <c:x val="-2.3128611828760668E-2"/>
                  <c:y val="3.39269334476638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E5E-4619-9896-B425AC37915D}"/>
                </c:ext>
              </c:extLst>
            </c:dLbl>
            <c:dLbl>
              <c:idx val="10"/>
              <c:layout>
                <c:manualLayout>
                  <c:x val="-2.3128611828760567E-2"/>
                  <c:y val="3.8557028922419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E5E-4619-9896-B425AC37915D}"/>
                </c:ext>
              </c:extLst>
            </c:dLbl>
            <c:dLbl>
              <c:idx val="11"/>
              <c:layout>
                <c:manualLayout>
                  <c:x val="-2.3128611828760567E-2"/>
                  <c:y val="-3.55244986736782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E5E-4619-9896-B425AC37915D}"/>
                </c:ext>
              </c:extLst>
            </c:dLbl>
            <c:dLbl>
              <c:idx val="12"/>
              <c:layout>
                <c:manualLayout>
                  <c:x val="-2.3128611828760567E-2"/>
                  <c:y val="4.3187124397176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E5E-4619-9896-B425AC37915D}"/>
                </c:ext>
              </c:extLst>
            </c:dLbl>
            <c:dLbl>
              <c:idx val="13"/>
              <c:layout>
                <c:manualLayout>
                  <c:x val="-2.3128611828760668E-2"/>
                  <c:y val="3.85570289224200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E5E-4619-9896-B425AC37915D}"/>
                </c:ext>
              </c:extLst>
            </c:dLbl>
            <c:dLbl>
              <c:idx val="14"/>
              <c:layout>
                <c:manualLayout>
                  <c:x val="-2.3128611828760567E-2"/>
                  <c:y val="3.3926933447663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E5E-4619-9896-B425AC37915D}"/>
                </c:ext>
              </c:extLst>
            </c:dLbl>
            <c:dLbl>
              <c:idx val="15"/>
              <c:layout>
                <c:manualLayout>
                  <c:x val="-2.3128611828760567E-2"/>
                  <c:y val="3.85570289224200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E5E-4619-9896-B425AC37915D}"/>
                </c:ext>
              </c:extLst>
            </c:dLbl>
            <c:dLbl>
              <c:idx val="16"/>
              <c:layout>
                <c:manualLayout>
                  <c:x val="-2.3128611828760567E-2"/>
                  <c:y val="3.39269334476638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E5E-4619-9896-B425AC37915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Sheet1!$B$1:$R$2</c:f>
              <c:strCache>
                <c:ptCount val="17"/>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pt idx="14">
                  <c:v>R3</c:v>
                </c:pt>
                <c:pt idx="15">
                  <c:v>R4</c:v>
                </c:pt>
                <c:pt idx="16">
                  <c:v>R5</c:v>
                </c:pt>
              </c:strCache>
            </c:strRef>
          </c:cat>
          <c:val>
            <c:numRef>
              <c:f>Sheet1!$B$4:$R$4</c:f>
              <c:numCache>
                <c:formatCode>General</c:formatCode>
                <c:ptCount val="17"/>
                <c:pt idx="4">
                  <c:v>485</c:v>
                </c:pt>
                <c:pt idx="5">
                  <c:v>445</c:v>
                </c:pt>
                <c:pt idx="6">
                  <c:v>482</c:v>
                </c:pt>
                <c:pt idx="7">
                  <c:v>481</c:v>
                </c:pt>
                <c:pt idx="8">
                  <c:v>516</c:v>
                </c:pt>
                <c:pt idx="9">
                  <c:v>462</c:v>
                </c:pt>
                <c:pt idx="10">
                  <c:v>350</c:v>
                </c:pt>
                <c:pt idx="11">
                  <c:v>496</c:v>
                </c:pt>
                <c:pt idx="12">
                  <c:v>397</c:v>
                </c:pt>
                <c:pt idx="13">
                  <c:v>202</c:v>
                </c:pt>
                <c:pt idx="14">
                  <c:v>192</c:v>
                </c:pt>
                <c:pt idx="15">
                  <c:v>205</c:v>
                </c:pt>
                <c:pt idx="16">
                  <c:v>170</c:v>
                </c:pt>
              </c:numCache>
            </c:numRef>
          </c:val>
          <c:smooth val="0"/>
          <c:extLst>
            <c:ext xmlns:c16="http://schemas.microsoft.com/office/drawing/2014/chart" uri="{C3380CC4-5D6E-409C-BE32-E72D297353CC}">
              <c16:uniqueId val="{00000001-AE5E-4619-9896-B425AC37915D}"/>
            </c:ext>
          </c:extLst>
        </c:ser>
        <c:ser>
          <c:idx val="2"/>
          <c:order val="2"/>
          <c:tx>
            <c:strRef>
              <c:f>Sheet1!$A$5</c:f>
              <c:strCache>
                <c:ptCount val="1"/>
                <c:pt idx="0">
                  <c:v>改修</c:v>
                </c:pt>
              </c:strCache>
            </c:strRef>
          </c:tx>
          <c:spPr>
            <a:ln w="28575" cap="rnd">
              <a:solidFill>
                <a:srgbClr val="92D050"/>
              </a:solidFill>
              <a:round/>
            </a:ln>
            <a:effectLst/>
          </c:spPr>
          <c:marker>
            <c:symbol val="square"/>
            <c:size val="7"/>
            <c:spPr>
              <a:solidFill>
                <a:srgbClr val="92D050"/>
              </a:solidFill>
              <a:ln w="9525">
                <a:solidFill>
                  <a:srgbClr val="92D050"/>
                </a:solidFill>
              </a:ln>
              <a:effectLst/>
            </c:spPr>
          </c:marker>
          <c:dLbls>
            <c:dLbl>
              <c:idx val="11"/>
              <c:layout>
                <c:manualLayout>
                  <c:x val="-2.3829161258094103E-2"/>
                  <c:y val="5.0132267609310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E5E-4619-9896-B425AC37915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92D05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Sheet1!$B$1:$R$2</c:f>
              <c:strCache>
                <c:ptCount val="17"/>
                <c:pt idx="0">
                  <c:v>H19</c:v>
                </c:pt>
                <c:pt idx="1">
                  <c:v>H20</c:v>
                </c:pt>
                <c:pt idx="2">
                  <c:v>H21</c:v>
                </c:pt>
                <c:pt idx="3">
                  <c:v>H22</c:v>
                </c:pt>
                <c:pt idx="4">
                  <c:v>H23</c:v>
                </c:pt>
                <c:pt idx="5">
                  <c:v>H24</c:v>
                </c:pt>
                <c:pt idx="6">
                  <c:v>H25</c:v>
                </c:pt>
                <c:pt idx="7">
                  <c:v>H26</c:v>
                </c:pt>
                <c:pt idx="8">
                  <c:v>H27</c:v>
                </c:pt>
                <c:pt idx="9">
                  <c:v>H28</c:v>
                </c:pt>
                <c:pt idx="10">
                  <c:v>H29</c:v>
                </c:pt>
                <c:pt idx="11">
                  <c:v>H30</c:v>
                </c:pt>
                <c:pt idx="12">
                  <c:v>R1</c:v>
                </c:pt>
                <c:pt idx="13">
                  <c:v>R2</c:v>
                </c:pt>
                <c:pt idx="14">
                  <c:v>R3</c:v>
                </c:pt>
                <c:pt idx="15">
                  <c:v>R4</c:v>
                </c:pt>
                <c:pt idx="16">
                  <c:v>R5</c:v>
                </c:pt>
              </c:strCache>
            </c:strRef>
          </c:cat>
          <c:val>
            <c:numRef>
              <c:f>Sheet1!$B$5:$R$5</c:f>
              <c:numCache>
                <c:formatCode>General</c:formatCode>
                <c:ptCount val="17"/>
                <c:pt idx="0">
                  <c:v>18</c:v>
                </c:pt>
                <c:pt idx="1">
                  <c:v>156</c:v>
                </c:pt>
                <c:pt idx="2">
                  <c:v>286</c:v>
                </c:pt>
                <c:pt idx="3">
                  <c:v>351</c:v>
                </c:pt>
                <c:pt idx="4">
                  <c:v>616</c:v>
                </c:pt>
                <c:pt idx="5">
                  <c:v>502</c:v>
                </c:pt>
                <c:pt idx="6">
                  <c:v>598</c:v>
                </c:pt>
                <c:pt idx="7">
                  <c:v>502</c:v>
                </c:pt>
                <c:pt idx="8">
                  <c:v>612</c:v>
                </c:pt>
                <c:pt idx="9">
                  <c:v>561</c:v>
                </c:pt>
                <c:pt idx="10">
                  <c:v>437</c:v>
                </c:pt>
                <c:pt idx="11">
                  <c:v>402</c:v>
                </c:pt>
                <c:pt idx="12">
                  <c:v>632</c:v>
                </c:pt>
                <c:pt idx="13">
                  <c:v>287</c:v>
                </c:pt>
                <c:pt idx="14">
                  <c:v>232</c:v>
                </c:pt>
                <c:pt idx="15">
                  <c:v>236</c:v>
                </c:pt>
                <c:pt idx="16">
                  <c:v>219</c:v>
                </c:pt>
              </c:numCache>
            </c:numRef>
          </c:val>
          <c:smooth val="0"/>
          <c:extLst>
            <c:ext xmlns:c16="http://schemas.microsoft.com/office/drawing/2014/chart" uri="{C3380CC4-5D6E-409C-BE32-E72D297353CC}">
              <c16:uniqueId val="{00000002-AE5E-4619-9896-B425AC37915D}"/>
            </c:ext>
          </c:extLst>
        </c:ser>
        <c:dLbls>
          <c:dLblPos val="t"/>
          <c:showLegendKey val="0"/>
          <c:showVal val="1"/>
          <c:showCatName val="0"/>
          <c:showSerName val="0"/>
          <c:showPercent val="0"/>
          <c:showBubbleSize val="0"/>
        </c:dLbls>
        <c:marker val="1"/>
        <c:smooth val="0"/>
        <c:axId val="220998352"/>
        <c:axId val="221003760"/>
      </c:lineChart>
      <c:catAx>
        <c:axId val="22099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21003760"/>
        <c:crosses val="autoZero"/>
        <c:auto val="1"/>
        <c:lblAlgn val="ctr"/>
        <c:lblOffset val="100"/>
        <c:noMultiLvlLbl val="0"/>
      </c:catAx>
      <c:valAx>
        <c:axId val="22100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220998352"/>
        <c:crosses val="autoZero"/>
        <c:crossBetween val="between"/>
        <c:majorUnit val="1000"/>
      </c:valAx>
      <c:spPr>
        <a:noFill/>
        <a:ln>
          <a:noFill/>
        </a:ln>
        <a:effectLst/>
      </c:spPr>
    </c:plotArea>
    <c:legend>
      <c:legendPos val="r"/>
      <c:layout>
        <c:manualLayout>
          <c:xMode val="edge"/>
          <c:yMode val="edge"/>
          <c:x val="0.85148352098128988"/>
          <c:y val="6.5169869817756521E-2"/>
          <c:w val="0.12805998872135149"/>
          <c:h val="0.267747848646189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c:f>
              <c:strCache>
                <c:ptCount val="1"/>
                <c:pt idx="0">
                  <c:v>耐震性が不足する棟数</c:v>
                </c:pt>
              </c:strCache>
            </c:strRef>
          </c:tx>
          <c:spPr>
            <a:solidFill>
              <a:schemeClr val="accent1"/>
            </a:solidFill>
            <a:ln>
              <a:solidFill>
                <a:srgbClr val="2903B5"/>
              </a:solidFill>
            </a:ln>
            <a:effectLst/>
          </c:spPr>
          <c:invertIfNegative val="0"/>
          <c:dPt>
            <c:idx val="8"/>
            <c:invertIfNegative val="0"/>
            <c:bubble3D val="0"/>
            <c:spPr>
              <a:pattFill prst="dkHorz">
                <a:fgClr>
                  <a:schemeClr val="accent1"/>
                </a:fgClr>
                <a:bgClr>
                  <a:schemeClr val="bg1"/>
                </a:bgClr>
              </a:pattFill>
              <a:ln>
                <a:solidFill>
                  <a:srgbClr val="2903B5"/>
                </a:solidFill>
              </a:ln>
              <a:effectLst/>
            </c:spPr>
            <c:extLst>
              <c:ext xmlns:c16="http://schemas.microsoft.com/office/drawing/2014/chart" uri="{C3380CC4-5D6E-409C-BE32-E72D297353CC}">
                <c16:uniqueId val="{0000000A-915E-405D-8041-6A84457C2010}"/>
              </c:ext>
            </c:extLst>
          </c:dPt>
          <c:dPt>
            <c:idx val="9"/>
            <c:invertIfNegative val="0"/>
            <c:bubble3D val="0"/>
            <c:spPr>
              <a:pattFill prst="dkHorz">
                <a:fgClr>
                  <a:schemeClr val="accent1"/>
                </a:fgClr>
                <a:bgClr>
                  <a:schemeClr val="bg1"/>
                </a:bgClr>
              </a:pattFill>
              <a:ln>
                <a:solidFill>
                  <a:srgbClr val="2903B5"/>
                </a:solidFill>
              </a:ln>
              <a:effectLst/>
            </c:spPr>
            <c:extLst>
              <c:ext xmlns:c16="http://schemas.microsoft.com/office/drawing/2014/chart" uri="{C3380CC4-5D6E-409C-BE32-E72D297353CC}">
                <c16:uniqueId val="{0000000B-915E-405D-8041-6A84457C2010}"/>
              </c:ext>
            </c:extLst>
          </c:dPt>
          <c:dLbls>
            <c:dLbl>
              <c:idx val="6"/>
              <c:layout>
                <c:manualLayout>
                  <c:x val="0"/>
                  <c:y val="3.7172218596060881E-2"/>
                </c:manualLayout>
              </c:layout>
              <c:tx>
                <c:rich>
                  <a:bodyPr/>
                  <a:lstStyle/>
                  <a:p>
                    <a:r>
                      <a:rPr lang="en-US" altLang="ja-JP" dirty="0"/>
                      <a:t>80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915E-405D-8041-6A84457C201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903B5"/>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Sheet1!$B$2:$K$2</c:f>
              <c:strCache>
                <c:ptCount val="10"/>
                <c:pt idx="0">
                  <c:v>H28</c:v>
                </c:pt>
                <c:pt idx="1">
                  <c:v>H29</c:v>
                </c:pt>
                <c:pt idx="2">
                  <c:v>H30</c:v>
                </c:pt>
                <c:pt idx="3">
                  <c:v>R1</c:v>
                </c:pt>
                <c:pt idx="4">
                  <c:v>R2</c:v>
                </c:pt>
                <c:pt idx="5">
                  <c:v>R3</c:v>
                </c:pt>
                <c:pt idx="6">
                  <c:v>R4</c:v>
                </c:pt>
                <c:pt idx="7">
                  <c:v>R5</c:v>
                </c:pt>
                <c:pt idx="8">
                  <c:v>R6</c:v>
                </c:pt>
                <c:pt idx="9">
                  <c:v>R7</c:v>
                </c:pt>
              </c:strCache>
            </c:strRef>
          </c:cat>
          <c:val>
            <c:numRef>
              <c:f>Sheet1!$B$4:$K$4</c:f>
              <c:numCache>
                <c:formatCode>General</c:formatCode>
                <c:ptCount val="10"/>
                <c:pt idx="0">
                  <c:v>139</c:v>
                </c:pt>
                <c:pt idx="1">
                  <c:v>133</c:v>
                </c:pt>
                <c:pt idx="2">
                  <c:v>122</c:v>
                </c:pt>
                <c:pt idx="3">
                  <c:v>105</c:v>
                </c:pt>
                <c:pt idx="4">
                  <c:v>98</c:v>
                </c:pt>
                <c:pt idx="5">
                  <c:v>90</c:v>
                </c:pt>
                <c:pt idx="6">
                  <c:v>81</c:v>
                </c:pt>
                <c:pt idx="7">
                  <c:v>71</c:v>
                </c:pt>
                <c:pt idx="8">
                  <c:v>57</c:v>
                </c:pt>
                <c:pt idx="9">
                  <c:v>43</c:v>
                </c:pt>
              </c:numCache>
            </c:numRef>
          </c:val>
          <c:extLst>
            <c:ext xmlns:c16="http://schemas.microsoft.com/office/drawing/2014/chart" uri="{C3380CC4-5D6E-409C-BE32-E72D297353CC}">
              <c16:uniqueId val="{00000000-915E-405D-8041-6A84457C2010}"/>
            </c:ext>
          </c:extLst>
        </c:ser>
        <c:dLbls>
          <c:showLegendKey val="0"/>
          <c:showVal val="0"/>
          <c:showCatName val="0"/>
          <c:showSerName val="0"/>
          <c:showPercent val="0"/>
          <c:showBubbleSize val="0"/>
        </c:dLbls>
        <c:gapWidth val="219"/>
        <c:overlap val="-27"/>
        <c:axId val="1474483088"/>
        <c:axId val="1474470192"/>
      </c:barChart>
      <c:lineChart>
        <c:grouping val="standard"/>
        <c:varyColors val="0"/>
        <c:ser>
          <c:idx val="1"/>
          <c:order val="1"/>
          <c:tx>
            <c:strRef>
              <c:f>Sheet1!$A$5</c:f>
              <c:strCache>
                <c:ptCount val="1"/>
                <c:pt idx="0">
                  <c:v>進捗率</c:v>
                </c:pt>
              </c:strCache>
            </c:strRef>
          </c:tx>
          <c:spPr>
            <a:ln w="34925" cap="rnd">
              <a:solidFill>
                <a:srgbClr val="FF0000"/>
              </a:solidFill>
              <a:round/>
            </a:ln>
            <a:effectLst/>
          </c:spPr>
          <c:marker>
            <c:symbol val="none"/>
          </c:marker>
          <c:dLbls>
            <c:dLbl>
              <c:idx val="0"/>
              <c:layout>
                <c:manualLayout>
                  <c:x val="-2.9985011429326205E-2"/>
                  <c:y val="0.11564690229885619"/>
                </c:manualLayout>
              </c:layout>
              <c:tx>
                <c:rich>
                  <a:bodyPr/>
                  <a:lstStyle/>
                  <a:p>
                    <a:r>
                      <a:rPr lang="en-US" altLang="ja-JP" dirty="0"/>
                      <a:t>83.5%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915E-405D-8041-6A84457C2010}"/>
                </c:ext>
              </c:extLst>
            </c:dLbl>
            <c:dLbl>
              <c:idx val="1"/>
              <c:layout>
                <c:manualLayout>
                  <c:x val="-2.4987509524438536E-2"/>
                  <c:y val="0.10738640927750939"/>
                </c:manualLayout>
              </c:layout>
              <c:tx>
                <c:rich>
                  <a:bodyPr/>
                  <a:lstStyle/>
                  <a:p>
                    <a:r>
                      <a:rPr lang="en-US" altLang="ja-JP" dirty="0"/>
                      <a:t>84.2%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15E-405D-8041-6A84457C2010}"/>
                </c:ext>
              </c:extLst>
            </c:dLbl>
            <c:dLbl>
              <c:idx val="2"/>
              <c:layout>
                <c:manualLayout>
                  <c:x val="-2.1655841587846704E-2"/>
                  <c:y val="0.11977714880952954"/>
                </c:manualLayout>
              </c:layout>
              <c:tx>
                <c:rich>
                  <a:bodyPr/>
                  <a:lstStyle/>
                  <a:p>
                    <a:r>
                      <a:rPr lang="en-US" altLang="ja-JP" dirty="0"/>
                      <a:t>85.3%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15E-405D-8041-6A84457C2010}"/>
                </c:ext>
              </c:extLst>
            </c:dLbl>
            <c:dLbl>
              <c:idx val="3"/>
              <c:layout>
                <c:manualLayout>
                  <c:x val="-2.6653343492734405E-2"/>
                  <c:y val="0.13629813485222336"/>
                </c:manualLayout>
              </c:layout>
              <c:tx>
                <c:rich>
                  <a:bodyPr/>
                  <a:lstStyle/>
                  <a:p>
                    <a:r>
                      <a:rPr lang="en-US" altLang="ja-JP" dirty="0"/>
                      <a:t>87.2%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15E-405D-8041-6A84457C2010}"/>
                </c:ext>
              </c:extLst>
            </c:dLbl>
            <c:dLbl>
              <c:idx val="4"/>
              <c:layout>
                <c:manualLayout>
                  <c:x val="-1.1660837778071302E-2"/>
                  <c:y val="0.12390739532020305"/>
                </c:manualLayout>
              </c:layout>
              <c:tx>
                <c:rich>
                  <a:bodyPr/>
                  <a:lstStyle/>
                  <a:p>
                    <a:r>
                      <a:rPr lang="en-US" altLang="ja-JP" dirty="0"/>
                      <a:t>88.0%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15E-405D-8041-6A84457C2010}"/>
                </c:ext>
              </c:extLst>
            </c:dLbl>
            <c:dLbl>
              <c:idx val="5"/>
              <c:layout>
                <c:manualLayout>
                  <c:x val="-2.4987509524438567E-2"/>
                  <c:y val="8.6735176724142132E-2"/>
                </c:manualLayout>
              </c:layout>
              <c:tx>
                <c:rich>
                  <a:bodyPr/>
                  <a:lstStyle/>
                  <a:p>
                    <a:r>
                      <a:rPr lang="en-US" altLang="ja-JP" dirty="0"/>
                      <a:t>88.9%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15E-405D-8041-6A84457C201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C000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Sheet1!$B$2:$K$2</c:f>
              <c:strCache>
                <c:ptCount val="10"/>
                <c:pt idx="0">
                  <c:v>H28</c:v>
                </c:pt>
                <c:pt idx="1">
                  <c:v>H29</c:v>
                </c:pt>
                <c:pt idx="2">
                  <c:v>H30</c:v>
                </c:pt>
                <c:pt idx="3">
                  <c:v>R1</c:v>
                </c:pt>
                <c:pt idx="4">
                  <c:v>R2</c:v>
                </c:pt>
                <c:pt idx="5">
                  <c:v>R3</c:v>
                </c:pt>
                <c:pt idx="6">
                  <c:v>R4</c:v>
                </c:pt>
                <c:pt idx="7">
                  <c:v>R5</c:v>
                </c:pt>
                <c:pt idx="8">
                  <c:v>R6</c:v>
                </c:pt>
                <c:pt idx="9">
                  <c:v>R7</c:v>
                </c:pt>
              </c:strCache>
            </c:strRef>
          </c:cat>
          <c:val>
            <c:numRef>
              <c:f>Sheet1!$B$5:$G$5</c:f>
              <c:numCache>
                <c:formatCode>0.00%</c:formatCode>
                <c:ptCount val="6"/>
                <c:pt idx="0">
                  <c:v>0.83499999999999996</c:v>
                </c:pt>
                <c:pt idx="1">
                  <c:v>0.84199999999999997</c:v>
                </c:pt>
                <c:pt idx="2">
                  <c:v>0.85299999999999998</c:v>
                </c:pt>
                <c:pt idx="3">
                  <c:v>0.872</c:v>
                </c:pt>
                <c:pt idx="4">
                  <c:v>0.88</c:v>
                </c:pt>
                <c:pt idx="5">
                  <c:v>0.88900000000000001</c:v>
                </c:pt>
              </c:numCache>
            </c:numRef>
          </c:val>
          <c:smooth val="0"/>
          <c:extLst>
            <c:ext xmlns:c16="http://schemas.microsoft.com/office/drawing/2014/chart" uri="{C3380CC4-5D6E-409C-BE32-E72D297353CC}">
              <c16:uniqueId val="{00000001-915E-405D-8041-6A84457C2010}"/>
            </c:ext>
          </c:extLst>
        </c:ser>
        <c:ser>
          <c:idx val="2"/>
          <c:order val="2"/>
          <c:tx>
            <c:strRef>
              <c:f>Sheet1!$A$6</c:f>
              <c:strCache>
                <c:ptCount val="1"/>
                <c:pt idx="0">
                  <c:v>進捗率（予測）</c:v>
                </c:pt>
              </c:strCache>
            </c:strRef>
          </c:tx>
          <c:spPr>
            <a:ln w="28575" cap="rnd">
              <a:solidFill>
                <a:srgbClr val="FF0000"/>
              </a:solidFill>
              <a:prstDash val="sysDash"/>
              <a:round/>
            </a:ln>
            <a:effectLst/>
          </c:spPr>
          <c:marker>
            <c:symbol val="none"/>
          </c:marker>
          <c:dPt>
            <c:idx val="6"/>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6-915E-405D-8041-6A84457C2010}"/>
              </c:ext>
            </c:extLst>
          </c:dPt>
          <c:dPt>
            <c:idx val="7"/>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7-915E-405D-8041-6A84457C2010}"/>
              </c:ext>
            </c:extLst>
          </c:dPt>
          <c:dPt>
            <c:idx val="8"/>
            <c:marker>
              <c:symbol val="none"/>
            </c:marker>
            <c:bubble3D val="0"/>
            <c:spPr>
              <a:ln w="34925" cap="rnd">
                <a:solidFill>
                  <a:srgbClr val="FF0000"/>
                </a:solidFill>
                <a:prstDash val="sysDash"/>
                <a:round/>
              </a:ln>
              <a:effectLst/>
            </c:spPr>
            <c:extLst>
              <c:ext xmlns:c16="http://schemas.microsoft.com/office/drawing/2014/chart" uri="{C3380CC4-5D6E-409C-BE32-E72D297353CC}">
                <c16:uniqueId val="{00000003-915E-405D-8041-6A84457C2010}"/>
              </c:ext>
            </c:extLst>
          </c:dPt>
          <c:dPt>
            <c:idx val="9"/>
            <c:marker>
              <c:symbol val="none"/>
            </c:marker>
            <c:bubble3D val="0"/>
            <c:spPr>
              <a:ln w="34925" cap="rnd">
                <a:solidFill>
                  <a:srgbClr val="FF0000"/>
                </a:solidFill>
                <a:prstDash val="sysDash"/>
                <a:round/>
              </a:ln>
              <a:effectLst/>
            </c:spPr>
            <c:extLst>
              <c:ext xmlns:c16="http://schemas.microsoft.com/office/drawing/2014/chart" uri="{C3380CC4-5D6E-409C-BE32-E72D297353CC}">
                <c16:uniqueId val="{00000005-915E-405D-8041-6A84457C2010}"/>
              </c:ext>
            </c:extLst>
          </c:dPt>
          <c:dLbls>
            <c:dLbl>
              <c:idx val="6"/>
              <c:layout>
                <c:manualLayout>
                  <c:x val="-4.4977517143989308E-2"/>
                  <c:y val="-0.14007812345014128"/>
                </c:manualLayout>
              </c:layout>
              <c:tx>
                <c:rich>
                  <a:bodyPr/>
                  <a:lstStyle/>
                  <a:p>
                    <a:r>
                      <a:rPr lang="en-US" altLang="ja-JP" dirty="0"/>
                      <a:t>90.1%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15E-405D-8041-6A84457C2010}"/>
                </c:ext>
              </c:extLst>
            </c:dLbl>
            <c:dLbl>
              <c:idx val="7"/>
              <c:layout>
                <c:manualLayout>
                  <c:x val="-4.1645849207397632E-2"/>
                  <c:y val="-0.12619008825393666"/>
                </c:manualLayout>
              </c:layout>
              <c:tx>
                <c:rich>
                  <a:bodyPr/>
                  <a:lstStyle/>
                  <a:p>
                    <a:r>
                      <a:rPr lang="en-US" altLang="ja-JP" dirty="0"/>
                      <a:t>91.1%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15E-405D-8041-6A84457C2010}"/>
                </c:ext>
              </c:extLst>
            </c:dLbl>
            <c:dLbl>
              <c:idx val="8"/>
              <c:layout>
                <c:manualLayout>
                  <c:x val="-3.8314181270805707E-2"/>
                  <c:y val="-8.3752293181158163E-2"/>
                </c:manualLayout>
              </c:layout>
              <c:tx>
                <c:rich>
                  <a:bodyPr/>
                  <a:lstStyle/>
                  <a:p>
                    <a:r>
                      <a:rPr lang="en-US" altLang="ja-JP" dirty="0"/>
                      <a:t>92.8%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15E-405D-8041-6A84457C2010}"/>
                </c:ext>
              </c:extLst>
            </c:dLbl>
            <c:dLbl>
              <c:idx val="9"/>
              <c:layout>
                <c:manualLayout>
                  <c:x val="-5.1640853017172909E-2"/>
                  <c:y val="-0.12129883569326513"/>
                </c:manualLayout>
              </c:layout>
              <c:tx>
                <c:rich>
                  <a:bodyPr/>
                  <a:lstStyle/>
                  <a:p>
                    <a:r>
                      <a:rPr lang="en-US" altLang="ja-JP" dirty="0"/>
                      <a:t>94.5%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15E-405D-8041-6A84457C201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C0000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Sheet1!$B$6:$K$6</c:f>
              <c:numCache>
                <c:formatCode>General</c:formatCode>
                <c:ptCount val="10"/>
                <c:pt idx="5" formatCode="0.00%">
                  <c:v>0.88900000000000001</c:v>
                </c:pt>
                <c:pt idx="6" formatCode="0.00%">
                  <c:v>0.89900000000000002</c:v>
                </c:pt>
                <c:pt idx="7" formatCode="0.00%">
                  <c:v>0.91100000000000003</c:v>
                </c:pt>
                <c:pt idx="8" formatCode="0.00%">
                  <c:v>0.92800000000000005</c:v>
                </c:pt>
                <c:pt idx="9" formatCode="0.00%">
                  <c:v>0.94499999999999995</c:v>
                </c:pt>
              </c:numCache>
            </c:numRef>
          </c:val>
          <c:smooth val="0"/>
          <c:extLst>
            <c:ext xmlns:c16="http://schemas.microsoft.com/office/drawing/2014/chart" uri="{C3380CC4-5D6E-409C-BE32-E72D297353CC}">
              <c16:uniqueId val="{00000008-915E-405D-8041-6A84457C2010}"/>
            </c:ext>
          </c:extLst>
        </c:ser>
        <c:dLbls>
          <c:showLegendKey val="0"/>
          <c:showVal val="0"/>
          <c:showCatName val="0"/>
          <c:showSerName val="0"/>
          <c:showPercent val="0"/>
          <c:showBubbleSize val="0"/>
        </c:dLbls>
        <c:marker val="1"/>
        <c:smooth val="0"/>
        <c:axId val="1474465616"/>
        <c:axId val="1474481840"/>
      </c:lineChart>
      <c:catAx>
        <c:axId val="147448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474470192"/>
        <c:crosses val="autoZero"/>
        <c:auto val="1"/>
        <c:lblAlgn val="ctr"/>
        <c:lblOffset val="100"/>
        <c:noMultiLvlLbl val="0"/>
      </c:catAx>
      <c:valAx>
        <c:axId val="1474470192"/>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4483088"/>
        <c:crosses val="autoZero"/>
        <c:crossBetween val="between"/>
        <c:majorUnit val="50"/>
      </c:valAx>
      <c:valAx>
        <c:axId val="1474481840"/>
        <c:scaling>
          <c:orientation val="minMax"/>
          <c:min val="0.75000000000000011"/>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74465616"/>
        <c:crosses val="max"/>
        <c:crossBetween val="between"/>
      </c:valAx>
      <c:catAx>
        <c:axId val="1474465616"/>
        <c:scaling>
          <c:orientation val="minMax"/>
        </c:scaling>
        <c:delete val="1"/>
        <c:axPos val="b"/>
        <c:numFmt formatCode="General" sourceLinked="1"/>
        <c:majorTickMark val="none"/>
        <c:minorTickMark val="none"/>
        <c:tickLblPos val="nextTo"/>
        <c:crossAx val="14744818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沿道!$A$3</c:f>
              <c:strCache>
                <c:ptCount val="1"/>
                <c:pt idx="0">
                  <c:v>耐震性不足棟数</c:v>
                </c:pt>
              </c:strCache>
            </c:strRef>
          </c:tx>
          <c:spPr>
            <a:solidFill>
              <a:schemeClr val="accent1"/>
            </a:solidFill>
            <a:ln>
              <a:solidFill>
                <a:srgbClr val="2903B5"/>
              </a:solidFill>
            </a:ln>
            <a:effectLst/>
          </c:spPr>
          <c:invertIfNegative val="0"/>
          <c:dPt>
            <c:idx val="6"/>
            <c:invertIfNegative val="0"/>
            <c:bubble3D val="0"/>
            <c:spPr>
              <a:pattFill prst="dkHorz">
                <a:fgClr>
                  <a:schemeClr val="accent1"/>
                </a:fgClr>
                <a:bgClr>
                  <a:schemeClr val="bg1"/>
                </a:bgClr>
              </a:pattFill>
              <a:ln>
                <a:solidFill>
                  <a:srgbClr val="2903B5"/>
                </a:solidFill>
              </a:ln>
              <a:effectLst/>
            </c:spPr>
            <c:extLst>
              <c:ext xmlns:c16="http://schemas.microsoft.com/office/drawing/2014/chart" uri="{C3380CC4-5D6E-409C-BE32-E72D297353CC}">
                <c16:uniqueId val="{00000001-5CD5-42C2-8BE6-4D597BC1246D}"/>
              </c:ext>
            </c:extLst>
          </c:dPt>
          <c:dPt>
            <c:idx val="7"/>
            <c:invertIfNegative val="0"/>
            <c:bubble3D val="0"/>
            <c:spPr>
              <a:pattFill prst="dkHorz">
                <a:fgClr>
                  <a:schemeClr val="accent1"/>
                </a:fgClr>
                <a:bgClr>
                  <a:schemeClr val="bg1"/>
                </a:bgClr>
              </a:pattFill>
              <a:ln>
                <a:solidFill>
                  <a:srgbClr val="2903B5"/>
                </a:solidFill>
              </a:ln>
              <a:effectLst/>
            </c:spPr>
            <c:extLst>
              <c:ext xmlns:c16="http://schemas.microsoft.com/office/drawing/2014/chart" uri="{C3380CC4-5D6E-409C-BE32-E72D297353CC}">
                <c16:uniqueId val="{00000003-5CD5-42C2-8BE6-4D597BC1246D}"/>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903B5"/>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沿道!$B$1:$I$1</c:f>
              <c:strCache>
                <c:ptCount val="8"/>
                <c:pt idx="0">
                  <c:v>H30</c:v>
                </c:pt>
                <c:pt idx="1">
                  <c:v>R1</c:v>
                </c:pt>
                <c:pt idx="2">
                  <c:v>R2</c:v>
                </c:pt>
                <c:pt idx="3">
                  <c:v>R3</c:v>
                </c:pt>
                <c:pt idx="4">
                  <c:v>R4</c:v>
                </c:pt>
                <c:pt idx="5">
                  <c:v>R5</c:v>
                </c:pt>
                <c:pt idx="6">
                  <c:v>R6</c:v>
                </c:pt>
                <c:pt idx="7">
                  <c:v>R7</c:v>
                </c:pt>
              </c:strCache>
            </c:strRef>
          </c:cat>
          <c:val>
            <c:numRef>
              <c:f>沿道!$B$3:$I$3</c:f>
              <c:numCache>
                <c:formatCode>General</c:formatCode>
                <c:ptCount val="8"/>
                <c:pt idx="0">
                  <c:v>228</c:v>
                </c:pt>
                <c:pt idx="1">
                  <c:v>214</c:v>
                </c:pt>
                <c:pt idx="2">
                  <c:v>204</c:v>
                </c:pt>
                <c:pt idx="3">
                  <c:v>197</c:v>
                </c:pt>
                <c:pt idx="4">
                  <c:v>187</c:v>
                </c:pt>
                <c:pt idx="5">
                  <c:v>189</c:v>
                </c:pt>
                <c:pt idx="6">
                  <c:v>179</c:v>
                </c:pt>
                <c:pt idx="7">
                  <c:v>169</c:v>
                </c:pt>
              </c:numCache>
            </c:numRef>
          </c:val>
          <c:extLst>
            <c:ext xmlns:c16="http://schemas.microsoft.com/office/drawing/2014/chart" uri="{C3380CC4-5D6E-409C-BE32-E72D297353CC}">
              <c16:uniqueId val="{00000004-5CD5-42C2-8BE6-4D597BC1246D}"/>
            </c:ext>
          </c:extLst>
        </c:ser>
        <c:dLbls>
          <c:showLegendKey val="0"/>
          <c:showVal val="0"/>
          <c:showCatName val="0"/>
          <c:showSerName val="0"/>
          <c:showPercent val="0"/>
          <c:showBubbleSize val="0"/>
        </c:dLbls>
        <c:gapWidth val="219"/>
        <c:overlap val="-27"/>
        <c:axId val="1193904192"/>
        <c:axId val="1193892544"/>
      </c:barChart>
      <c:lineChart>
        <c:grouping val="standard"/>
        <c:varyColors val="0"/>
        <c:ser>
          <c:idx val="1"/>
          <c:order val="1"/>
          <c:tx>
            <c:strRef>
              <c:f>沿道!$A$4</c:f>
              <c:strCache>
                <c:ptCount val="1"/>
                <c:pt idx="0">
                  <c:v>進捗率</c:v>
                </c:pt>
              </c:strCache>
            </c:strRef>
          </c:tx>
          <c:spPr>
            <a:ln w="28575" cap="rnd">
              <a:solidFill>
                <a:srgbClr val="FF0000"/>
              </a:solidFill>
              <a:prstDash val="solid"/>
              <a:round/>
            </a:ln>
            <a:effectLst/>
          </c:spPr>
          <c:marker>
            <c:symbol val="none"/>
          </c:marker>
          <c:dPt>
            <c:idx val="1"/>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A-5CD5-42C2-8BE6-4D597BC1246D}"/>
              </c:ext>
            </c:extLst>
          </c:dPt>
          <c:dPt>
            <c:idx val="2"/>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B-5CD5-42C2-8BE6-4D597BC1246D}"/>
              </c:ext>
            </c:extLst>
          </c:dPt>
          <c:dPt>
            <c:idx val="3"/>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C-5CD5-42C2-8BE6-4D597BC1246D}"/>
              </c:ext>
            </c:extLst>
          </c:dPt>
          <c:dPt>
            <c:idx val="4"/>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0D-5CD5-42C2-8BE6-4D597BC1246D}"/>
              </c:ext>
            </c:extLst>
          </c:dPt>
          <c:dPt>
            <c:idx val="5"/>
            <c:marker>
              <c:symbol val="none"/>
            </c:marker>
            <c:bubble3D val="0"/>
            <c:spPr>
              <a:ln w="28575" cap="rnd">
                <a:solidFill>
                  <a:srgbClr val="FF0000"/>
                </a:solidFill>
                <a:prstDash val="solid"/>
                <a:round/>
              </a:ln>
              <a:effectLst/>
            </c:spPr>
            <c:extLst>
              <c:ext xmlns:c16="http://schemas.microsoft.com/office/drawing/2014/chart" uri="{C3380CC4-5D6E-409C-BE32-E72D297353CC}">
                <c16:uniqueId val="{00000010-5CD5-42C2-8BE6-4D597BC1246D}"/>
              </c:ext>
            </c:extLst>
          </c:dPt>
          <c:dLbls>
            <c:dLbl>
              <c:idx val="0"/>
              <c:layout>
                <c:manualLayout>
                  <c:x val="-5.0064763191980624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CD5-42C2-8BE6-4D597BC1246D}"/>
                </c:ext>
              </c:extLst>
            </c:dLbl>
            <c:dLbl>
              <c:idx val="1"/>
              <c:layout>
                <c:manualLayout>
                  <c:x val="-5.0064763191980624E-2"/>
                  <c:y val="8.796296296296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CD5-42C2-8BE6-4D597BC1246D}"/>
                </c:ext>
              </c:extLst>
            </c:dLbl>
            <c:dLbl>
              <c:idx val="2"/>
              <c:layout>
                <c:manualLayout>
                  <c:x val="-5.1852790448837081E-2"/>
                  <c:y val="0.101851851851851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CD5-42C2-8BE6-4D597BC1246D}"/>
                </c:ext>
              </c:extLst>
            </c:dLbl>
            <c:dLbl>
              <c:idx val="3"/>
              <c:layout>
                <c:manualLayout>
                  <c:x val="-5.1852790448837081E-2"/>
                  <c:y val="9.2592592592592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CD5-42C2-8BE6-4D597BC1246D}"/>
                </c:ext>
              </c:extLst>
            </c:dLbl>
            <c:dLbl>
              <c:idx val="4"/>
              <c:layout>
                <c:manualLayout>
                  <c:x val="-4.8276735935124243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CD5-42C2-8BE6-4D597BC1246D}"/>
                </c:ext>
              </c:extLst>
            </c:dLbl>
            <c:dLbl>
              <c:idx val="5"/>
              <c:layout>
                <c:manualLayout>
                  <c:x val="-4.1124626907698372E-2"/>
                  <c:y val="8.796296296296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CD5-42C2-8BE6-4D597BC1246D}"/>
                </c:ext>
              </c:extLst>
            </c:dLbl>
            <c:dLbl>
              <c:idx val="6"/>
              <c:layout>
                <c:manualLayout>
                  <c:x val="-4.8276735935124174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CD5-42C2-8BE6-4D597BC1246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C000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沿道!$B$1:$I$1</c:f>
              <c:strCache>
                <c:ptCount val="8"/>
                <c:pt idx="0">
                  <c:v>H30</c:v>
                </c:pt>
                <c:pt idx="1">
                  <c:v>R1</c:v>
                </c:pt>
                <c:pt idx="2">
                  <c:v>R2</c:v>
                </c:pt>
                <c:pt idx="3">
                  <c:v>R3</c:v>
                </c:pt>
                <c:pt idx="4">
                  <c:v>R4</c:v>
                </c:pt>
                <c:pt idx="5">
                  <c:v>R5</c:v>
                </c:pt>
                <c:pt idx="6">
                  <c:v>R6</c:v>
                </c:pt>
                <c:pt idx="7">
                  <c:v>R7</c:v>
                </c:pt>
              </c:strCache>
            </c:strRef>
          </c:cat>
          <c:val>
            <c:numRef>
              <c:f>沿道!$B$4:$I$4</c:f>
              <c:numCache>
                <c:formatCode>0.00%</c:formatCode>
                <c:ptCount val="8"/>
                <c:pt idx="0">
                  <c:v>0.26</c:v>
                </c:pt>
                <c:pt idx="1">
                  <c:v>0.28399999999999997</c:v>
                </c:pt>
                <c:pt idx="2">
                  <c:v>0.29699999999999999</c:v>
                </c:pt>
                <c:pt idx="3">
                  <c:v>0.30399999999999999</c:v>
                </c:pt>
                <c:pt idx="4">
                  <c:v>0.32</c:v>
                </c:pt>
                <c:pt idx="5">
                  <c:v>0.32700000000000001</c:v>
                </c:pt>
              </c:numCache>
            </c:numRef>
          </c:val>
          <c:smooth val="0"/>
          <c:extLst>
            <c:ext xmlns:c16="http://schemas.microsoft.com/office/drawing/2014/chart" uri="{C3380CC4-5D6E-409C-BE32-E72D297353CC}">
              <c16:uniqueId val="{00000005-5CD5-42C2-8BE6-4D597BC1246D}"/>
            </c:ext>
          </c:extLst>
        </c:ser>
        <c:ser>
          <c:idx val="2"/>
          <c:order val="2"/>
          <c:tx>
            <c:strRef>
              <c:f>沿道!$A$5</c:f>
              <c:strCache>
                <c:ptCount val="1"/>
                <c:pt idx="0">
                  <c:v>進捗率（予測）</c:v>
                </c:pt>
              </c:strCache>
            </c:strRef>
          </c:tx>
          <c:spPr>
            <a:ln w="28575" cap="rnd">
              <a:solidFill>
                <a:srgbClr val="FF0000"/>
              </a:solidFill>
              <a:prstDash val="sysDash"/>
              <a:round/>
            </a:ln>
            <a:effectLst/>
          </c:spPr>
          <c:marker>
            <c:symbol val="none"/>
          </c:marker>
          <c:dLbls>
            <c:dLbl>
              <c:idx val="5"/>
              <c:delete val="1"/>
              <c:extLst>
                <c:ext xmlns:c15="http://schemas.microsoft.com/office/drawing/2012/chart" uri="{CE6537A1-D6FC-4f65-9D91-7224C49458BB}"/>
                <c:ext xmlns:c16="http://schemas.microsoft.com/office/drawing/2014/chart" uri="{C3380CC4-5D6E-409C-BE32-E72D297353CC}">
                  <c16:uniqueId val="{0000000F-5CD5-42C2-8BE6-4D597BC1246D}"/>
                </c:ext>
              </c:extLst>
            </c:dLbl>
            <c:dLbl>
              <c:idx val="6"/>
              <c:layout>
                <c:manualLayout>
                  <c:x val="-2.1456327082277411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CD5-42C2-8BE6-4D597BC1246D}"/>
                </c:ext>
              </c:extLst>
            </c:dLbl>
            <c:dLbl>
              <c:idx val="7"/>
              <c:layout>
                <c:manualLayout>
                  <c:x val="-2.1456327082277411E-2"/>
                  <c:y val="-0.245370370370370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CD5-42C2-8BE6-4D597BC1246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000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沿道!$B$5:$I$5</c:f>
              <c:numCache>
                <c:formatCode>General</c:formatCode>
                <c:ptCount val="8"/>
                <c:pt idx="5" formatCode="0.00%">
                  <c:v>0.32700000000000001</c:v>
                </c:pt>
                <c:pt idx="6" formatCode="0.00%">
                  <c:v>0.34399999999999997</c:v>
                </c:pt>
                <c:pt idx="7" formatCode="0.00%">
                  <c:v>0.36199999999999999</c:v>
                </c:pt>
              </c:numCache>
            </c:numRef>
          </c:val>
          <c:smooth val="0"/>
          <c:extLst>
            <c:ext xmlns:c16="http://schemas.microsoft.com/office/drawing/2014/chart" uri="{C3380CC4-5D6E-409C-BE32-E72D297353CC}">
              <c16:uniqueId val="{00000006-5CD5-42C2-8BE6-4D597BC1246D}"/>
            </c:ext>
          </c:extLst>
        </c:ser>
        <c:dLbls>
          <c:showLegendKey val="0"/>
          <c:showVal val="0"/>
          <c:showCatName val="0"/>
          <c:showSerName val="0"/>
          <c:showPercent val="0"/>
          <c:showBubbleSize val="0"/>
        </c:dLbls>
        <c:marker val="1"/>
        <c:smooth val="0"/>
        <c:axId val="1193896704"/>
        <c:axId val="1193903360"/>
      </c:lineChart>
      <c:catAx>
        <c:axId val="119390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93892544"/>
        <c:crosses val="autoZero"/>
        <c:auto val="1"/>
        <c:lblAlgn val="ctr"/>
        <c:lblOffset val="100"/>
        <c:noMultiLvlLbl val="0"/>
      </c:catAx>
      <c:valAx>
        <c:axId val="1193892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93904192"/>
        <c:crosses val="autoZero"/>
        <c:crossBetween val="between"/>
      </c:valAx>
      <c:valAx>
        <c:axId val="1193903360"/>
        <c:scaling>
          <c:orientation val="minMax"/>
          <c:max val="0.5"/>
          <c:min val="0.2"/>
        </c:scaling>
        <c:delete val="0"/>
        <c:axPos val="r"/>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193896704"/>
        <c:crosses val="max"/>
        <c:crossBetween val="between"/>
      </c:valAx>
      <c:catAx>
        <c:axId val="1193896704"/>
        <c:scaling>
          <c:orientation val="minMax"/>
        </c:scaling>
        <c:delete val="1"/>
        <c:axPos val="b"/>
        <c:numFmt formatCode="General" sourceLinked="1"/>
        <c:majorTickMark val="none"/>
        <c:minorTickMark val="none"/>
        <c:tickLblPos val="nextTo"/>
        <c:crossAx val="11939033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drawing1.xml><?xml version="1.0" encoding="utf-8"?>
<c:userShapes xmlns:c="http://schemas.openxmlformats.org/drawingml/2006/chart">
  <cdr:relSizeAnchor xmlns:cdr="http://schemas.openxmlformats.org/drawingml/2006/chartDrawing">
    <cdr:from>
      <cdr:x>0.02448</cdr:x>
      <cdr:y>0.30169</cdr:y>
    </cdr:from>
    <cdr:to>
      <cdr:x>0.08529</cdr:x>
      <cdr:y>0.62552</cdr:y>
    </cdr:to>
    <cdr:sp macro="" textlink="">
      <cdr:nvSpPr>
        <cdr:cNvPr id="56321" name="Text Box 1"/>
        <cdr:cNvSpPr txBox="1">
          <a:spLocks xmlns:a="http://schemas.openxmlformats.org/drawingml/2006/main" noChangeArrowheads="1"/>
        </cdr:cNvSpPr>
      </cdr:nvSpPr>
      <cdr:spPr bwMode="auto">
        <a:xfrm xmlns:a="http://schemas.openxmlformats.org/drawingml/2006/main">
          <a:off x="212932" y="1205487"/>
          <a:ext cx="528873" cy="129395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0" tIns="46800" rIns="0" bIns="46800" anchor="ctr" upright="1"/>
        <a:lstStyle xmlns:a="http://schemas.openxmlformats.org/drawingml/2006/main"/>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あ</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る</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a:t>
          </a:r>
        </a:p>
        <a:p xmlns:a="http://schemas.openxmlformats.org/drawingml/2006/main">
          <a:pPr algn="ctr" rtl="0">
            <a:lnSpc>
              <a:spcPts val="11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宅</a:t>
          </a:r>
        </a:p>
        <a:p xmlns:a="http://schemas.openxmlformats.org/drawingml/2006/main">
          <a:pPr algn="ctr" rtl="0">
            <a:lnSpc>
              <a:spcPts val="12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数</a:t>
          </a:r>
        </a:p>
        <a:p xmlns:a="http://schemas.openxmlformats.org/drawingml/2006/main">
          <a:pPr algn="ctr" rtl="0">
            <a:lnSpc>
              <a:spcPts val="1100"/>
            </a:lnSpc>
            <a:defRPr sz="1000"/>
          </a:pPr>
          <a:endPar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xmlns:a="http://schemas.openxmlformats.org/drawingml/2006/main">
          <a:pPr algn="ctr" rtl="0">
            <a:lnSpc>
              <a:spcPts val="1100"/>
            </a:lnSpc>
            <a:defRPr sz="1000"/>
          </a:pPr>
          <a:r>
            <a:rPr lang="ja-JP" altLang="en-US" sz="10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（戸）</a:t>
          </a:r>
        </a:p>
      </cdr:txBody>
    </cdr:sp>
  </cdr:relSizeAnchor>
  <cdr:relSizeAnchor xmlns:cdr="http://schemas.openxmlformats.org/drawingml/2006/chartDrawing">
    <cdr:from>
      <cdr:x>0.17404</cdr:x>
      <cdr:y>0.54696</cdr:y>
    </cdr:from>
    <cdr:to>
      <cdr:x>0.23734</cdr:x>
      <cdr:y>0.67077</cdr:y>
    </cdr:to>
    <cdr:sp macro="" textlink="">
      <cdr:nvSpPr>
        <cdr:cNvPr id="56322" name="Text Box 2"/>
        <cdr:cNvSpPr txBox="1">
          <a:spLocks xmlns:a="http://schemas.openxmlformats.org/drawingml/2006/main" noChangeArrowheads="1"/>
        </cdr:cNvSpPr>
      </cdr:nvSpPr>
      <cdr:spPr bwMode="auto">
        <a:xfrm xmlns:a="http://schemas.openxmlformats.org/drawingml/2006/main">
          <a:off x="1420447" y="2050907"/>
          <a:ext cx="516619" cy="46426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a:t>
          </a:r>
        </a:p>
      </cdr:txBody>
    </cdr:sp>
  </cdr:relSizeAnchor>
  <cdr:relSizeAnchor xmlns:cdr="http://schemas.openxmlformats.org/drawingml/2006/chartDrawing">
    <cdr:from>
      <cdr:x>0.17351</cdr:x>
      <cdr:y>0.70433</cdr:y>
    </cdr:from>
    <cdr:to>
      <cdr:x>0.2395</cdr:x>
      <cdr:y>0.79503</cdr:y>
    </cdr:to>
    <cdr:sp macro="" textlink="">
      <cdr:nvSpPr>
        <cdr:cNvPr id="56323" name="Text Box 3"/>
        <cdr:cNvSpPr txBox="1">
          <a:spLocks xmlns:a="http://schemas.openxmlformats.org/drawingml/2006/main" noChangeArrowheads="1"/>
        </cdr:cNvSpPr>
      </cdr:nvSpPr>
      <cdr:spPr bwMode="auto">
        <a:xfrm xmlns:a="http://schemas.openxmlformats.org/drawingml/2006/main">
          <a:off x="1416122" y="2640992"/>
          <a:ext cx="538504" cy="340080"/>
        </a:xfrm>
        <a:prstGeom xmlns:a="http://schemas.openxmlformats.org/drawingml/2006/main" prst="rect">
          <a:avLst/>
        </a:prstGeom>
        <a:solidFill xmlns:a="http://schemas.openxmlformats.org/drawingml/2006/main">
          <a:srgbClr val="0033CC"/>
        </a:solidFill>
        <a:ln xmlns:a="http://schemas.openxmlformats.org/drawingml/2006/main" w="9525" cap="rnd">
          <a:solidFill>
            <a:srgbClr xmlns:mc="http://schemas.openxmlformats.org/markup-compatibility/2006" xmlns:a14="http://schemas.microsoft.com/office/drawing/2010/main" val="FFFFFF" mc:Ignorable="a14" a14:legacySpreadsheetColorIndex="9"/>
          </a:solidFill>
          <a:prstDash val="sysDot"/>
          <a:miter lim="800000"/>
          <a:headEnd/>
          <a:tailEnd/>
        </a:ln>
        <a:effectLst xmlns:a="http://schemas.openxmlformats.org/drawingml/2006/main"/>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耐震性</a:t>
          </a:r>
        </a:p>
        <a:p xmlns:a="http://schemas.openxmlformats.org/drawingml/2006/main">
          <a:pPr algn="ctr" rtl="0">
            <a:lnSpc>
              <a:spcPts val="1100"/>
            </a:lnSpc>
            <a:defRPr sz="1000"/>
          </a:pPr>
          <a:r>
            <a:rPr lang="ja-JP" altLang="en-US" sz="900" b="0"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不十分</a:t>
          </a:r>
        </a:p>
      </cdr:txBody>
    </cdr:sp>
  </cdr:relSizeAnchor>
  <cdr:relSizeAnchor xmlns:cdr="http://schemas.openxmlformats.org/drawingml/2006/chartDrawing">
    <cdr:from>
      <cdr:x>0.16326</cdr:x>
      <cdr:y>0.48912</cdr:y>
    </cdr:from>
    <cdr:to>
      <cdr:x>0.25324</cdr:x>
      <cdr:y>0.52183</cdr:y>
    </cdr:to>
    <cdr:sp macro="" textlink="">
      <cdr:nvSpPr>
        <cdr:cNvPr id="56328" name="Text Box 8"/>
        <cdr:cNvSpPr txBox="1">
          <a:spLocks xmlns:a="http://schemas.openxmlformats.org/drawingml/2006/main" noChangeArrowheads="1"/>
        </cdr:cNvSpPr>
      </cdr:nvSpPr>
      <cdr:spPr bwMode="auto">
        <a:xfrm xmlns:a="http://schemas.openxmlformats.org/drawingml/2006/main">
          <a:off x="1554226" y="2843096"/>
          <a:ext cx="856558" cy="1901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258</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0.61679</cdr:x>
      <cdr:y>0.39435</cdr:y>
    </cdr:from>
    <cdr:to>
      <cdr:x>0.71096</cdr:x>
      <cdr:y>0.42706</cdr:y>
    </cdr:to>
    <cdr:sp macro="" textlink="">
      <cdr:nvSpPr>
        <cdr:cNvPr id="56329" name="Text Box 9"/>
        <cdr:cNvSpPr txBox="1">
          <a:spLocks xmlns:a="http://schemas.openxmlformats.org/drawingml/2006/main" noChangeArrowheads="1"/>
        </cdr:cNvSpPr>
      </cdr:nvSpPr>
      <cdr:spPr bwMode="auto">
        <a:xfrm xmlns:a="http://schemas.openxmlformats.org/drawingml/2006/main">
          <a:off x="5871657" y="2292190"/>
          <a:ext cx="896446" cy="1901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353</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0.46808</cdr:x>
      <cdr:y>0.43699</cdr:y>
    </cdr:from>
    <cdr:to>
      <cdr:x>0.55779</cdr:x>
      <cdr:y>0.46969</cdr:y>
    </cdr:to>
    <cdr:sp macro="" textlink="">
      <cdr:nvSpPr>
        <cdr:cNvPr id="56330" name="Text Box 10"/>
        <cdr:cNvSpPr txBox="1">
          <a:spLocks xmlns:a="http://schemas.openxmlformats.org/drawingml/2006/main" noChangeArrowheads="1"/>
        </cdr:cNvSpPr>
      </cdr:nvSpPr>
      <cdr:spPr bwMode="auto">
        <a:xfrm xmlns:a="http://schemas.openxmlformats.org/drawingml/2006/main">
          <a:off x="4455955" y="2540055"/>
          <a:ext cx="854057" cy="19007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328</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0.15668</cdr:x>
      <cdr:y>0.79357</cdr:y>
    </cdr:from>
    <cdr:to>
      <cdr:x>0.2548</cdr:x>
      <cdr:y>0.83105</cdr:y>
    </cdr:to>
    <cdr:sp macro="" textlink="">
      <cdr:nvSpPr>
        <cdr:cNvPr id="56331" name="Text Box 11"/>
        <cdr:cNvSpPr txBox="1">
          <a:spLocks xmlns:a="http://schemas.openxmlformats.org/drawingml/2006/main" noChangeArrowheads="1"/>
        </cdr:cNvSpPr>
      </cdr:nvSpPr>
      <cdr:spPr bwMode="auto">
        <a:xfrm xmlns:a="http://schemas.openxmlformats.org/drawingml/2006/main">
          <a:off x="1491519" y="4612752"/>
          <a:ext cx="934083" cy="21785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26%</a:t>
          </a:r>
        </a:p>
      </cdr:txBody>
    </cdr:sp>
  </cdr:relSizeAnchor>
  <cdr:relSizeAnchor xmlns:cdr="http://schemas.openxmlformats.org/drawingml/2006/chartDrawing">
    <cdr:from>
      <cdr:x>0.1648</cdr:x>
      <cdr:y>0.34632</cdr:y>
    </cdr:from>
    <cdr:to>
      <cdr:x>0.2464</cdr:x>
      <cdr:y>0.37803</cdr:y>
    </cdr:to>
    <cdr:sp macro="" textlink="">
      <cdr:nvSpPr>
        <cdr:cNvPr id="56336" name="Text Box 16"/>
        <cdr:cNvSpPr txBox="1">
          <a:spLocks xmlns:a="http://schemas.openxmlformats.org/drawingml/2006/main" noChangeArrowheads="1"/>
        </cdr:cNvSpPr>
      </cdr:nvSpPr>
      <cdr:spPr bwMode="auto">
        <a:xfrm xmlns:a="http://schemas.openxmlformats.org/drawingml/2006/main">
          <a:off x="1507306" y="1315756"/>
          <a:ext cx="746335" cy="12047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cap="rnd">
              <a:solidFill>
                <a:srgbClr xmlns:mc="http://schemas.openxmlformats.org/markup-compatibility/2006" val="000000" mc:Ignorable="a14" a14:legacySpreadsheetColorIndex="8"/>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耐震化率</a:t>
          </a:r>
        </a:p>
      </cdr:txBody>
    </cdr:sp>
  </cdr:relSizeAnchor>
  <cdr:relSizeAnchor xmlns:cdr="http://schemas.openxmlformats.org/drawingml/2006/chartDrawing">
    <cdr:from>
      <cdr:x>0.46348</cdr:x>
      <cdr:y>0.26817</cdr:y>
    </cdr:from>
    <cdr:to>
      <cdr:x>0.55517</cdr:x>
      <cdr:y>0.30112</cdr:y>
    </cdr:to>
    <cdr:sp macro="" textlink="">
      <cdr:nvSpPr>
        <cdr:cNvPr id="56337" name="Text Box 17"/>
        <cdr:cNvSpPr txBox="1">
          <a:spLocks xmlns:a="http://schemas.openxmlformats.org/drawingml/2006/main" noChangeArrowheads="1"/>
        </cdr:cNvSpPr>
      </cdr:nvSpPr>
      <cdr:spPr bwMode="auto">
        <a:xfrm xmlns:a="http://schemas.openxmlformats.org/drawingml/2006/main">
          <a:off x="4239114" y="1018832"/>
          <a:ext cx="838622" cy="12518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cap="rnd">
              <a:solidFill>
                <a:srgbClr xmlns:mc="http://schemas.openxmlformats.org/markup-compatibility/2006" val="000000" mc:Ignorable="a14" a14:legacySpreadsheetColorIndex="8"/>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耐震化率</a:t>
          </a:r>
        </a:p>
      </cdr:txBody>
    </cdr:sp>
  </cdr:relSizeAnchor>
  <cdr:relSizeAnchor xmlns:cdr="http://schemas.openxmlformats.org/drawingml/2006/chartDrawing">
    <cdr:from>
      <cdr:x>0.61982</cdr:x>
      <cdr:y>0.22664</cdr:y>
    </cdr:from>
    <cdr:to>
      <cdr:x>0.71227</cdr:x>
      <cdr:y>0.2559</cdr:y>
    </cdr:to>
    <cdr:sp macro="" textlink="">
      <cdr:nvSpPr>
        <cdr:cNvPr id="56338" name="Text Box 18"/>
        <cdr:cNvSpPr txBox="1">
          <a:spLocks xmlns:a="http://schemas.openxmlformats.org/drawingml/2006/main" noChangeArrowheads="1"/>
        </cdr:cNvSpPr>
      </cdr:nvSpPr>
      <cdr:spPr bwMode="auto">
        <a:xfrm xmlns:a="http://schemas.openxmlformats.org/drawingml/2006/main">
          <a:off x="5669042" y="861049"/>
          <a:ext cx="845573" cy="11116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cap="rnd">
              <a:solidFill>
                <a:srgbClr xmlns:mc="http://schemas.openxmlformats.org/markup-compatibility/2006" val="000000" mc:Ignorable="a14" a14:legacySpreadsheetColorIndex="8"/>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耐震化率</a:t>
          </a:r>
        </a:p>
      </cdr:txBody>
    </cdr:sp>
  </cdr:relSizeAnchor>
  <cdr:relSizeAnchor xmlns:cdr="http://schemas.openxmlformats.org/drawingml/2006/chartDrawing">
    <cdr:from>
      <cdr:x>0.31536</cdr:x>
      <cdr:y>0.46688</cdr:y>
    </cdr:from>
    <cdr:to>
      <cdr:x>0.40485</cdr:x>
      <cdr:y>0.49959</cdr:y>
    </cdr:to>
    <cdr:sp macro="" textlink="">
      <cdr:nvSpPr>
        <cdr:cNvPr id="56345" name="Text Box 25"/>
        <cdr:cNvSpPr txBox="1">
          <a:spLocks xmlns:a="http://schemas.openxmlformats.org/drawingml/2006/main" noChangeArrowheads="1"/>
        </cdr:cNvSpPr>
      </cdr:nvSpPr>
      <cdr:spPr bwMode="auto">
        <a:xfrm xmlns:a="http://schemas.openxmlformats.org/drawingml/2006/main">
          <a:off x="3002154" y="2713781"/>
          <a:ext cx="851928" cy="1901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289</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0.31833</cdr:x>
      <cdr:y>0.30857</cdr:y>
    </cdr:from>
    <cdr:to>
      <cdr:x>0.40042</cdr:x>
      <cdr:y>0.34053</cdr:y>
    </cdr:to>
    <cdr:sp macro="" textlink="">
      <cdr:nvSpPr>
        <cdr:cNvPr id="56346" name="Text Box 26"/>
        <cdr:cNvSpPr txBox="1">
          <a:spLocks xmlns:a="http://schemas.openxmlformats.org/drawingml/2006/main" noChangeArrowheads="1"/>
        </cdr:cNvSpPr>
      </cdr:nvSpPr>
      <cdr:spPr bwMode="auto">
        <a:xfrm xmlns:a="http://schemas.openxmlformats.org/drawingml/2006/main">
          <a:off x="2911544" y="1172342"/>
          <a:ext cx="750818" cy="12142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cap="rnd">
              <a:solidFill>
                <a:srgbClr xmlns:mc="http://schemas.openxmlformats.org/markup-compatibility/2006" val="000000" mc:Ignorable="a14" a14:legacySpreadsheetColorIndex="8"/>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耐震化率</a:t>
          </a:r>
        </a:p>
      </cdr:txBody>
    </cdr:sp>
  </cdr:relSizeAnchor>
  <cdr:relSizeAnchor xmlns:cdr="http://schemas.openxmlformats.org/drawingml/2006/chartDrawing">
    <cdr:from>
      <cdr:x>0.16131</cdr:x>
      <cdr:y>0.82862</cdr:y>
    </cdr:from>
    <cdr:to>
      <cdr:x>0.25129</cdr:x>
      <cdr:y>0.86133</cdr:y>
    </cdr:to>
    <cdr:sp macro="" textlink="">
      <cdr:nvSpPr>
        <cdr:cNvPr id="25" name="Text Box 8"/>
        <cdr:cNvSpPr txBox="1">
          <a:spLocks xmlns:a="http://schemas.openxmlformats.org/drawingml/2006/main" noChangeArrowheads="1"/>
        </cdr:cNvSpPr>
      </cdr:nvSpPr>
      <cdr:spPr bwMode="auto">
        <a:xfrm xmlns:a="http://schemas.openxmlformats.org/drawingml/2006/main">
          <a:off x="1535645" y="4816483"/>
          <a:ext cx="856593" cy="1901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0.3154</cdr:x>
      <cdr:y>0.82734</cdr:y>
    </cdr:from>
    <cdr:to>
      <cdr:x>0.40512</cdr:x>
      <cdr:y>0.86005</cdr:y>
    </cdr:to>
    <cdr:sp macro="" textlink="">
      <cdr:nvSpPr>
        <cdr:cNvPr id="26" name="Text Box 8"/>
        <cdr:cNvSpPr txBox="1">
          <a:spLocks xmlns:a="http://schemas.openxmlformats.org/drawingml/2006/main" noChangeArrowheads="1"/>
        </cdr:cNvSpPr>
      </cdr:nvSpPr>
      <cdr:spPr bwMode="auto">
        <a:xfrm xmlns:a="http://schemas.openxmlformats.org/drawingml/2006/main">
          <a:off x="3002529" y="4809035"/>
          <a:ext cx="854117" cy="19013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81</a:t>
          </a: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0.46683</cdr:x>
      <cdr:y>0.82787</cdr:y>
    </cdr:from>
    <cdr:to>
      <cdr:x>0.5568</cdr:x>
      <cdr:y>0.86058</cdr:y>
    </cdr:to>
    <cdr:sp macro="" textlink="">
      <cdr:nvSpPr>
        <cdr:cNvPr id="27" name="Text Box 8"/>
        <cdr:cNvSpPr txBox="1">
          <a:spLocks xmlns:a="http://schemas.openxmlformats.org/drawingml/2006/main" noChangeArrowheads="1"/>
        </cdr:cNvSpPr>
      </cdr:nvSpPr>
      <cdr:spPr bwMode="auto">
        <a:xfrm xmlns:a="http://schemas.openxmlformats.org/drawingml/2006/main">
          <a:off x="4444094" y="4812111"/>
          <a:ext cx="856436" cy="19013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0.61969</cdr:x>
      <cdr:y>0.82881</cdr:y>
    </cdr:from>
    <cdr:to>
      <cdr:x>0.70918</cdr:x>
      <cdr:y>0.86152</cdr:y>
    </cdr:to>
    <cdr:sp macro="" textlink="">
      <cdr:nvSpPr>
        <cdr:cNvPr id="28" name="Text Box 8"/>
        <cdr:cNvSpPr txBox="1">
          <a:spLocks xmlns:a="http://schemas.openxmlformats.org/drawingml/2006/main" noChangeArrowheads="1"/>
        </cdr:cNvSpPr>
      </cdr:nvSpPr>
      <cdr:spPr bwMode="auto">
        <a:xfrm xmlns:a="http://schemas.openxmlformats.org/drawingml/2006/main">
          <a:off x="5899264" y="4817584"/>
          <a:ext cx="851928" cy="19013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0.13817</cdr:x>
      <cdr:y>0.01432</cdr:y>
    </cdr:from>
    <cdr:to>
      <cdr:x>0.27931</cdr:x>
      <cdr:y>0.07064</cdr:y>
    </cdr:to>
    <cdr:sp macro="" textlink="">
      <cdr:nvSpPr>
        <cdr:cNvPr id="29" name="Text Box 6"/>
        <cdr:cNvSpPr txBox="1">
          <a:spLocks xmlns:a="http://schemas.openxmlformats.org/drawingml/2006/main" noChangeArrowheads="1"/>
        </cdr:cNvSpPr>
      </cdr:nvSpPr>
      <cdr:spPr bwMode="auto">
        <a:xfrm xmlns:a="http://schemas.openxmlformats.org/drawingml/2006/main">
          <a:off x="1315323" y="83237"/>
          <a:ext cx="1343594" cy="3273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352</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0.28515</cdr:x>
      <cdr:y>0.01432</cdr:y>
    </cdr:from>
    <cdr:to>
      <cdr:x>0.43522</cdr:x>
      <cdr:y>0.07064</cdr:y>
    </cdr:to>
    <cdr:sp macro="" textlink="">
      <cdr:nvSpPr>
        <cdr:cNvPr id="30" name="Text Box 7"/>
        <cdr:cNvSpPr txBox="1">
          <a:spLocks xmlns:a="http://schemas.openxmlformats.org/drawingml/2006/main" noChangeArrowheads="1"/>
        </cdr:cNvSpPr>
      </cdr:nvSpPr>
      <cdr:spPr bwMode="auto">
        <a:xfrm xmlns:a="http://schemas.openxmlformats.org/drawingml/2006/main">
          <a:off x="2714573" y="83237"/>
          <a:ext cx="1428607" cy="3273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370</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0.59806</cdr:x>
      <cdr:y>0.01432</cdr:y>
    </cdr:from>
    <cdr:to>
      <cdr:x>0.73244</cdr:x>
      <cdr:y>0.06347</cdr:y>
    </cdr:to>
    <cdr:sp macro="" textlink="">
      <cdr:nvSpPr>
        <cdr:cNvPr id="32" name="Text Box 10"/>
        <cdr:cNvSpPr txBox="1">
          <a:spLocks xmlns:a="http://schemas.openxmlformats.org/drawingml/2006/main" noChangeArrowheads="1"/>
        </cdr:cNvSpPr>
      </cdr:nvSpPr>
      <cdr:spPr bwMode="auto">
        <a:xfrm xmlns:a="http://schemas.openxmlformats.org/drawingml/2006/main">
          <a:off x="4881037" y="53695"/>
          <a:ext cx="1096697" cy="18428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（約3</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戸）</a:t>
          </a:r>
        </a:p>
      </cdr:txBody>
    </cdr:sp>
  </cdr:relSizeAnchor>
  <cdr:relSizeAnchor xmlns:cdr="http://schemas.openxmlformats.org/drawingml/2006/chartDrawing">
    <cdr:from>
      <cdr:x>0.30834</cdr:x>
      <cdr:y>0.75612</cdr:y>
    </cdr:from>
    <cdr:to>
      <cdr:x>0.41005</cdr:x>
      <cdr:y>0.80035</cdr:y>
    </cdr:to>
    <cdr:sp macro="" textlink="">
      <cdr:nvSpPr>
        <cdr:cNvPr id="39" name="Text Box 19"/>
        <cdr:cNvSpPr txBox="1">
          <a:spLocks xmlns:a="http://schemas.openxmlformats.org/drawingml/2006/main" noChangeArrowheads="1"/>
        </cdr:cNvSpPr>
      </cdr:nvSpPr>
      <cdr:spPr bwMode="auto">
        <a:xfrm xmlns:a="http://schemas.openxmlformats.org/drawingml/2006/main">
          <a:off x="2935303" y="4395054"/>
          <a:ext cx="968259" cy="25709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ja-JP" altLang="en-US" sz="900" b="0"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22%</a:t>
          </a:r>
        </a:p>
      </cdr:txBody>
    </cdr:sp>
  </cdr:relSizeAnchor>
  <cdr:relSizeAnchor xmlns:cdr="http://schemas.openxmlformats.org/drawingml/2006/chartDrawing">
    <cdr:from>
      <cdr:x>0.46162</cdr:x>
      <cdr:y>0.77235</cdr:y>
    </cdr:from>
    <cdr:to>
      <cdr:x>0.56298</cdr:x>
      <cdr:y>0.8171</cdr:y>
    </cdr:to>
    <cdr:sp macro="" textlink="">
      <cdr:nvSpPr>
        <cdr:cNvPr id="40" name="Text Box 20"/>
        <cdr:cNvSpPr txBox="1">
          <a:spLocks xmlns:a="http://schemas.openxmlformats.org/drawingml/2006/main" noChangeArrowheads="1"/>
        </cdr:cNvSpPr>
      </cdr:nvSpPr>
      <cdr:spPr bwMode="auto">
        <a:xfrm xmlns:a="http://schemas.openxmlformats.org/drawingml/2006/main">
          <a:off x="4394470" y="4489395"/>
          <a:ext cx="964927" cy="26011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17%</a:t>
          </a:r>
        </a:p>
      </cdr:txBody>
    </cdr:sp>
  </cdr:relSizeAnchor>
  <cdr:relSizeAnchor xmlns:cdr="http://schemas.openxmlformats.org/drawingml/2006/chartDrawing">
    <cdr:from>
      <cdr:x>0.61453</cdr:x>
      <cdr:y>0.78611</cdr:y>
    </cdr:from>
    <cdr:to>
      <cdr:x>0.71631</cdr:x>
      <cdr:y>0.83034</cdr:y>
    </cdr:to>
    <cdr:sp macro="" textlink="">
      <cdr:nvSpPr>
        <cdr:cNvPr id="41" name="Text Box 21"/>
        <cdr:cNvSpPr txBox="1">
          <a:spLocks xmlns:a="http://schemas.openxmlformats.org/drawingml/2006/main" noChangeArrowheads="1"/>
        </cdr:cNvSpPr>
      </cdr:nvSpPr>
      <cdr:spPr bwMode="auto">
        <a:xfrm xmlns:a="http://schemas.openxmlformats.org/drawingml/2006/main">
          <a:off x="5850167" y="4569375"/>
          <a:ext cx="968927" cy="25709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b="0" i="0" u="none" strike="noStrike" baseline="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0.43768</cdr:x>
      <cdr:y>0.01432</cdr:y>
    </cdr:from>
    <cdr:to>
      <cdr:x>0.58775</cdr:x>
      <cdr:y>0.07064</cdr:y>
    </cdr:to>
    <cdr:sp macro="" textlink="">
      <cdr:nvSpPr>
        <cdr:cNvPr id="43" name="Text Box 7"/>
        <cdr:cNvSpPr txBox="1">
          <a:spLocks xmlns:a="http://schemas.openxmlformats.org/drawingml/2006/main" noChangeArrowheads="1"/>
        </cdr:cNvSpPr>
      </cdr:nvSpPr>
      <cdr:spPr bwMode="auto">
        <a:xfrm xmlns:a="http://schemas.openxmlformats.org/drawingml/2006/main">
          <a:off x="4166601" y="83237"/>
          <a:ext cx="1428605" cy="3273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（約3</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93</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0.75106</cdr:x>
      <cdr:y>0.01592</cdr:y>
    </cdr:from>
    <cdr:to>
      <cdr:x>0.87946</cdr:x>
      <cdr:y>0.06255</cdr:y>
    </cdr:to>
    <cdr:sp macro="" textlink="">
      <cdr:nvSpPr>
        <cdr:cNvPr id="44" name="Text Box 10"/>
        <cdr:cNvSpPr txBox="1">
          <a:spLocks xmlns:a="http://schemas.openxmlformats.org/drawingml/2006/main" noChangeArrowheads="1"/>
        </cdr:cNvSpPr>
      </cdr:nvSpPr>
      <cdr:spPr bwMode="auto">
        <a:xfrm xmlns:a="http://schemas.openxmlformats.org/drawingml/2006/main">
          <a:off x="6129728" y="59685"/>
          <a:ext cx="1047926" cy="17484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0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住宅総数</a:t>
          </a:r>
        </a:p>
        <a:p xmlns:a="http://schemas.openxmlformats.org/drawingml/2006/main">
          <a:pPr algn="ctr" rtl="0">
            <a:lnSpc>
              <a:spcPts val="900"/>
            </a:lnSpc>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401</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0.77068</cdr:x>
      <cdr:y>0.17901</cdr:y>
    </cdr:from>
    <cdr:to>
      <cdr:x>0.86312</cdr:x>
      <cdr:y>0.20827</cdr:y>
    </cdr:to>
    <cdr:sp macro="" textlink="">
      <cdr:nvSpPr>
        <cdr:cNvPr id="49" name="Text Box 18"/>
        <cdr:cNvSpPr txBox="1">
          <a:spLocks xmlns:a="http://schemas.openxmlformats.org/drawingml/2006/main" noChangeArrowheads="1"/>
        </cdr:cNvSpPr>
      </cdr:nvSpPr>
      <cdr:spPr bwMode="auto">
        <a:xfrm xmlns:a="http://schemas.openxmlformats.org/drawingml/2006/main">
          <a:off x="7048849" y="680091"/>
          <a:ext cx="845481" cy="111166"/>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cap="rnd">
              <a:solidFill>
                <a:srgbClr xmlns:mc="http://schemas.openxmlformats.org/markup-compatibility/2006" val="000000" mc:Ignorable="a14" a14:legacySpreadsheetColorIndex="8"/>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耐震化率</a:t>
          </a:r>
        </a:p>
      </cdr:txBody>
    </cdr:sp>
  </cdr:relSizeAnchor>
  <cdr:relSizeAnchor xmlns:cdr="http://schemas.openxmlformats.org/drawingml/2006/chartDrawing">
    <cdr:from>
      <cdr:x>0.77068</cdr:x>
      <cdr:y>0.36029</cdr:y>
    </cdr:from>
    <cdr:to>
      <cdr:x>0.86484</cdr:x>
      <cdr:y>0.393</cdr:y>
    </cdr:to>
    <cdr:sp macro="" textlink="">
      <cdr:nvSpPr>
        <cdr:cNvPr id="55" name="Text Box 9"/>
        <cdr:cNvSpPr txBox="1">
          <a:spLocks xmlns:a="http://schemas.openxmlformats.org/drawingml/2006/main" noChangeArrowheads="1"/>
        </cdr:cNvSpPr>
      </cdr:nvSpPr>
      <cdr:spPr bwMode="auto">
        <a:xfrm xmlns:a="http://schemas.openxmlformats.org/drawingml/2006/main">
          <a:off x="7336626" y="2094248"/>
          <a:ext cx="896445" cy="19013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381</a:t>
          </a:r>
          <a:r>
            <a:rPr lang="ja-JP" altLang="en-US" sz="900" b="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0.78451</cdr:x>
      <cdr:y>0.82881</cdr:y>
    </cdr:from>
    <cdr:to>
      <cdr:x>0.874</cdr:x>
      <cdr:y>0.86152</cdr:y>
    </cdr:to>
    <cdr:sp macro="" textlink="">
      <cdr:nvSpPr>
        <cdr:cNvPr id="56" name="Text Box 8"/>
        <cdr:cNvSpPr txBox="1">
          <a:spLocks xmlns:a="http://schemas.openxmlformats.org/drawingml/2006/main" noChangeArrowheads="1"/>
        </cdr:cNvSpPr>
      </cdr:nvSpPr>
      <cdr:spPr bwMode="auto">
        <a:xfrm xmlns:a="http://schemas.openxmlformats.org/drawingml/2006/main">
          <a:off x="7461003" y="4875895"/>
          <a:ext cx="851099" cy="19243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万戸</a:t>
          </a:r>
          <a:endParaRPr lang="ja-JP" altLang="en-US" sz="8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0.77879</cdr:x>
      <cdr:y>0.785</cdr:y>
    </cdr:from>
    <cdr:to>
      <cdr:x>0.85468</cdr:x>
      <cdr:y>0.82952</cdr:y>
    </cdr:to>
    <cdr:sp macro="" textlink="">
      <cdr:nvSpPr>
        <cdr:cNvPr id="3" name="正方形/長方形 2"/>
        <cdr:cNvSpPr/>
      </cdr:nvSpPr>
      <cdr:spPr bwMode="auto">
        <a:xfrm xmlns:a="http://schemas.openxmlformats.org/drawingml/2006/main">
          <a:off x="7380277" y="4591478"/>
          <a:ext cx="719169" cy="260363"/>
        </a:xfrm>
        <a:prstGeom xmlns:a="http://schemas.openxmlformats.org/drawingml/2006/main" prst="rect">
          <a:avLst/>
        </a:prstGeom>
        <a:solidFill xmlns:a="http://schemas.openxmlformats.org/drawingml/2006/main">
          <a:srgbClr val="EEDEB2"/>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ja-JP"/>
        </a:p>
      </cdr:txBody>
    </cdr:sp>
  </cdr:relSizeAnchor>
  <cdr:relSizeAnchor xmlns:cdr="http://schemas.openxmlformats.org/drawingml/2006/chartDrawing">
    <cdr:from>
      <cdr:x>0.73955</cdr:x>
      <cdr:y>0.82431</cdr:y>
    </cdr:from>
    <cdr:to>
      <cdr:x>0.84133</cdr:x>
      <cdr:y>0.86854</cdr:y>
    </cdr:to>
    <cdr:sp macro="" textlink="">
      <cdr:nvSpPr>
        <cdr:cNvPr id="57" name="Text Box 21"/>
        <cdr:cNvSpPr txBox="1">
          <a:spLocks xmlns:a="http://schemas.openxmlformats.org/drawingml/2006/main" noChangeArrowheads="1"/>
        </cdr:cNvSpPr>
      </cdr:nvSpPr>
      <cdr:spPr bwMode="auto">
        <a:xfrm xmlns:a="http://schemas.openxmlformats.org/drawingml/2006/main">
          <a:off x="6764100" y="3423952"/>
          <a:ext cx="930907" cy="18371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altLang="ja-JP"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900" b="0" i="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cdr:txBody>
    </cdr:sp>
  </cdr:relSizeAnchor>
  <cdr:relSizeAnchor xmlns:cdr="http://schemas.openxmlformats.org/drawingml/2006/chartDrawing">
    <cdr:from>
      <cdr:x>0.77121</cdr:x>
      <cdr:y>0.78695</cdr:y>
    </cdr:from>
    <cdr:to>
      <cdr:x>0.8607</cdr:x>
      <cdr:y>0.81966</cdr:y>
    </cdr:to>
    <cdr:sp macro="" textlink="">
      <cdr:nvSpPr>
        <cdr:cNvPr id="59" name="Text Box 8"/>
        <cdr:cNvSpPr txBox="1">
          <a:spLocks xmlns:a="http://schemas.openxmlformats.org/drawingml/2006/main" noChangeArrowheads="1"/>
        </cdr:cNvSpPr>
      </cdr:nvSpPr>
      <cdr:spPr bwMode="auto">
        <a:xfrm xmlns:a="http://schemas.openxmlformats.org/drawingml/2006/main">
          <a:off x="6294157" y="2950786"/>
          <a:ext cx="730364" cy="12265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defRPr sz="1000"/>
          </a:pPr>
          <a:r>
            <a:rPr lang="ja-JP" altLang="en-US" sz="900" b="0" i="0" u="none" strike="noStrike" baseline="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baseline="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900" b="0" i="0" u="none" strike="noStrike" baseline="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0.87011</cdr:x>
      <cdr:y>0.44703</cdr:y>
    </cdr:from>
    <cdr:to>
      <cdr:x>0.98903</cdr:x>
      <cdr:y>0.70356</cdr:y>
    </cdr:to>
    <cdr:sp macro="" textlink="">
      <cdr:nvSpPr>
        <cdr:cNvPr id="64" name="AutoShape 19"/>
        <cdr:cNvSpPr>
          <a:spLocks xmlns:a="http://schemas.openxmlformats.org/drawingml/2006/main" noChangeArrowheads="1"/>
        </cdr:cNvSpPr>
      </cdr:nvSpPr>
      <cdr:spPr bwMode="auto">
        <a:xfrm xmlns:a="http://schemas.openxmlformats.org/drawingml/2006/main">
          <a:off x="7958254" y="1856817"/>
          <a:ext cx="1087657" cy="1065573"/>
        </a:xfrm>
        <a:prstGeom xmlns:a="http://schemas.openxmlformats.org/drawingml/2006/main" prst="wedgeRectCallout">
          <a:avLst>
            <a:gd name="adj1" fmla="val -82728"/>
            <a:gd name="adj2" fmla="val 80647"/>
          </a:avLst>
        </a:prstGeom>
        <a:solidFill xmlns:a="http://schemas.openxmlformats.org/drawingml/2006/main">
          <a:srgbClr val="EAEAEA"/>
        </a:solidFill>
        <a:ln xmlns:a="http://schemas.openxmlformats.org/drawingml/2006/main" w="6350">
          <a:solidFill>
            <a:srgbClr xmlns:mc="http://schemas.openxmlformats.org/markup-compatibility/2006" xmlns:a14="http://schemas.microsoft.com/office/drawing/2010/main" val="000000" mc:Ignorable="a14" a14:legacySpreadsheetColorIndex="8"/>
          </a:solidFill>
          <a:miter lim="800000"/>
          <a:headEnd/>
          <a:tailEn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wrap="square" lIns="27432" tIns="18288" rIns="27432" bIns="1828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lnSpc>
              <a:spcPts val="1200"/>
            </a:lnSpc>
            <a:defRPr sz="1000"/>
          </a:pP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耐震改修及び建替</a:t>
          </a:r>
        </a:p>
        <a:p xmlns:a="http://schemas.openxmlformats.org/drawingml/2006/main">
          <a:pPr algn="ctr" rtl="0">
            <a:lnSpc>
              <a:spcPts val="1200"/>
            </a:lnSpc>
            <a:defRPr sz="1000"/>
          </a:pP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促進で耐震化を図</a:t>
          </a:r>
        </a:p>
        <a:p xmlns:a="http://schemas.openxmlformats.org/drawingml/2006/main">
          <a:pPr algn="ctr" rtl="0">
            <a:lnSpc>
              <a:spcPts val="1200"/>
            </a:lnSpc>
            <a:defRPr sz="1000"/>
          </a:pP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る必要がある住宅</a:t>
          </a:r>
        </a:p>
        <a:p xmlns:a="http://schemas.openxmlformats.org/drawingml/2006/main">
          <a:pPr algn="ctr" rtl="0">
            <a:lnSpc>
              <a:spcPts val="1200"/>
            </a:lnSpc>
            <a:defRPr sz="1000"/>
          </a:pP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900" b="1"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万戸)</a:t>
          </a:r>
        </a:p>
      </cdr:txBody>
    </cdr:sp>
  </cdr:relSizeAnchor>
  <cdr:relSizeAnchor xmlns:cdr="http://schemas.openxmlformats.org/drawingml/2006/chartDrawing">
    <cdr:from>
      <cdr:x>0.63167</cdr:x>
      <cdr:y>0.54696</cdr:y>
    </cdr:from>
    <cdr:to>
      <cdr:x>0.69497</cdr:x>
      <cdr:y>0.67077</cdr:y>
    </cdr:to>
    <cdr:sp macro="" textlink="">
      <cdr:nvSpPr>
        <cdr:cNvPr id="46" name="Text Box 2"/>
        <cdr:cNvSpPr txBox="1">
          <a:spLocks xmlns:a="http://schemas.openxmlformats.org/drawingml/2006/main" noChangeArrowheads="1"/>
        </cdr:cNvSpPr>
      </cdr:nvSpPr>
      <cdr:spPr bwMode="auto">
        <a:xfrm xmlns:a="http://schemas.openxmlformats.org/drawingml/2006/main">
          <a:off x="5155281" y="2050907"/>
          <a:ext cx="516619" cy="46426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a:t>
          </a:r>
        </a:p>
      </cdr:txBody>
    </cdr:sp>
  </cdr:relSizeAnchor>
  <cdr:relSizeAnchor xmlns:cdr="http://schemas.openxmlformats.org/drawingml/2006/chartDrawing">
    <cdr:from>
      <cdr:x>0.78541</cdr:x>
      <cdr:y>0.54696</cdr:y>
    </cdr:from>
    <cdr:to>
      <cdr:x>0.84871</cdr:x>
      <cdr:y>0.67077</cdr:y>
    </cdr:to>
    <cdr:sp macro="" textlink="">
      <cdr:nvSpPr>
        <cdr:cNvPr id="47" name="Text Box 2"/>
        <cdr:cNvSpPr txBox="1">
          <a:spLocks xmlns:a="http://schemas.openxmlformats.org/drawingml/2006/main" noChangeArrowheads="1"/>
        </cdr:cNvSpPr>
      </cdr:nvSpPr>
      <cdr:spPr bwMode="auto">
        <a:xfrm xmlns:a="http://schemas.openxmlformats.org/drawingml/2006/main">
          <a:off x="6410085" y="2050907"/>
          <a:ext cx="516619" cy="46426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a:t>
          </a:r>
        </a:p>
      </cdr:txBody>
    </cdr:sp>
  </cdr:relSizeAnchor>
  <cdr:relSizeAnchor xmlns:cdr="http://schemas.openxmlformats.org/drawingml/2006/chartDrawing">
    <cdr:from>
      <cdr:x>0.47748</cdr:x>
      <cdr:y>0.54696</cdr:y>
    </cdr:from>
    <cdr:to>
      <cdr:x>0.54078</cdr:x>
      <cdr:y>0.67077</cdr:y>
    </cdr:to>
    <cdr:sp macro="" textlink="">
      <cdr:nvSpPr>
        <cdr:cNvPr id="48" name="Text Box 2"/>
        <cdr:cNvSpPr txBox="1">
          <a:spLocks xmlns:a="http://schemas.openxmlformats.org/drawingml/2006/main" noChangeArrowheads="1"/>
        </cdr:cNvSpPr>
      </cdr:nvSpPr>
      <cdr:spPr bwMode="auto">
        <a:xfrm xmlns:a="http://schemas.openxmlformats.org/drawingml/2006/main">
          <a:off x="3896881" y="2050907"/>
          <a:ext cx="516619" cy="46426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a:t>
          </a:r>
        </a:p>
      </cdr:txBody>
    </cdr:sp>
  </cdr:relSizeAnchor>
  <cdr:relSizeAnchor xmlns:cdr="http://schemas.openxmlformats.org/drawingml/2006/chartDrawing">
    <cdr:from>
      <cdr:x>0.32588</cdr:x>
      <cdr:y>0.54696</cdr:y>
    </cdr:from>
    <cdr:to>
      <cdr:x>0.38918</cdr:x>
      <cdr:y>0.67077</cdr:y>
    </cdr:to>
    <cdr:sp macro="" textlink="">
      <cdr:nvSpPr>
        <cdr:cNvPr id="50" name="Text Box 2"/>
        <cdr:cNvSpPr txBox="1">
          <a:spLocks xmlns:a="http://schemas.openxmlformats.org/drawingml/2006/main" noChangeArrowheads="1"/>
        </cdr:cNvSpPr>
      </cdr:nvSpPr>
      <cdr:spPr bwMode="auto">
        <a:xfrm xmlns:a="http://schemas.openxmlformats.org/drawingml/2006/main">
          <a:off x="2659604" y="2050907"/>
          <a:ext cx="516619" cy="46426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rnd">
          <a:solidFill>
            <a:srgbClr xmlns:mc="http://schemas.openxmlformats.org/markup-compatibility/2006" xmlns:a14="http://schemas.microsoft.com/office/drawing/2010/main" val="000000" mc:Ignorable="a14" a14:legacySpreadsheetColorIndex="8"/>
          </a:solidFill>
          <a:prstDash val="sysDot"/>
          <a:miter lim="800000"/>
          <a:headEnd/>
          <a:tailEn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18288" rIns="27432" bIns="18288" anchor="ctr" upright="1"/>
        <a:lstStyle xmlns:a="http://schemas.openxmlformats.org/drawingml/2006/main"/>
        <a:p xmlns:a="http://schemas.openxmlformats.org/drawingml/2006/main">
          <a:pPr algn="ctr" rtl="0">
            <a:lnSpc>
              <a:spcPts val="11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耐震性を</a:t>
          </a:r>
        </a:p>
        <a:p xmlns:a="http://schemas.openxmlformats.org/drawingml/2006/main">
          <a:pPr algn="ctr" rtl="0">
            <a:lnSpc>
              <a:spcPts val="1000"/>
            </a:lnSpc>
            <a:defRPr sz="1000"/>
          </a:pPr>
          <a:r>
            <a:rPr lang="ja-JP" altLang="en-US" sz="9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rPr>
            <a:t>満たす</a:t>
          </a:r>
        </a:p>
      </cdr:txBody>
    </cdr:sp>
  </cdr:relSizeAnchor>
  <cdr:relSizeAnchor xmlns:cdr="http://schemas.openxmlformats.org/drawingml/2006/chartDrawing">
    <cdr:from>
      <cdr:x>0.07574</cdr:x>
      <cdr:y>0</cdr:y>
    </cdr:from>
    <cdr:to>
      <cdr:x>0.16468</cdr:x>
      <cdr:y>0.07767</cdr:y>
    </cdr:to>
    <cdr:sp macro="" textlink="">
      <cdr:nvSpPr>
        <cdr:cNvPr id="37" name="テキスト ボックス 27">
          <a:extLst xmlns:a="http://schemas.openxmlformats.org/drawingml/2006/main">
            <a:ext uri="{FF2B5EF4-FFF2-40B4-BE49-F238E27FC236}">
              <a16:creationId xmlns:a16="http://schemas.microsoft.com/office/drawing/2014/main" id="{B616332F-3264-484B-BF86-D2F82ECD3517}"/>
            </a:ext>
          </a:extLst>
        </cdr:cNvPr>
        <cdr:cNvSpPr txBox="1"/>
      </cdr:nvSpPr>
      <cdr:spPr>
        <a:xfrm xmlns:a="http://schemas.openxmlformats.org/drawingml/2006/main">
          <a:off x="658679" y="0"/>
          <a:ext cx="773571" cy="31034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302242" indent="-302242" defTabSz="2015851">
            <a:lnSpc>
              <a:spcPts val="1670"/>
            </a:lnSpc>
            <a:defRPr/>
          </a:pPr>
          <a:r>
            <a:rPr lang="ja-JP" altLang="en-US" sz="1050" b="0" dirty="0">
              <a:solidFill>
                <a:prstClr val="black"/>
              </a:solidFill>
              <a:latin typeface="Meiryo UI" panose="020B0604030504040204" pitchFamily="50" charset="-128"/>
              <a:ea typeface="Meiryo UI" panose="020B0604030504040204" pitchFamily="50" charset="-128"/>
            </a:rPr>
            <a:t>万戸</a:t>
          </a:r>
          <a:endParaRPr lang="en-US" altLang="ja-JP" sz="1050" b="0" dirty="0">
            <a:solidFill>
              <a:prstClr val="black"/>
            </a:solidFill>
            <a:latin typeface="Meiryo UI" panose="020B0604030504040204" pitchFamily="50" charset="-128"/>
            <a:ea typeface="Meiryo UI" panose="020B0604030504040204"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0"/>
            <a:ext cx="2949575" cy="496888"/>
          </a:xfrm>
          <a:prstGeom prst="rect">
            <a:avLst/>
          </a:prstGeom>
        </p:spPr>
        <p:txBody>
          <a:bodyPr vert="horz" lIns="91974" tIns="45984" rIns="91974" bIns="4598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55" y="0"/>
            <a:ext cx="2949575" cy="496888"/>
          </a:xfrm>
          <a:prstGeom prst="rect">
            <a:avLst/>
          </a:prstGeom>
        </p:spPr>
        <p:txBody>
          <a:bodyPr vert="horz" lIns="91974" tIns="45984" rIns="91974" bIns="45984" rtlCol="0"/>
          <a:lstStyle>
            <a:lvl1pPr algn="r">
              <a:defRPr sz="1200"/>
            </a:lvl1pPr>
          </a:lstStyle>
          <a:p>
            <a:fld id="{EECBB802-390E-416A-9078-047B5A3BFBEC}" type="datetimeFigureOut">
              <a:rPr kumimoji="1" lang="ja-JP" altLang="en-US" smtClean="0"/>
              <a:t>2024/8/7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974" tIns="45984" rIns="91974" bIns="45984" rtlCol="0" anchor="ctr"/>
          <a:lstStyle/>
          <a:p>
            <a:endParaRPr lang="ja-JP" altLang="en-US"/>
          </a:p>
        </p:txBody>
      </p:sp>
      <p:sp>
        <p:nvSpPr>
          <p:cNvPr id="5" name="ノート プレースホルダー 4"/>
          <p:cNvSpPr>
            <a:spLocks noGrp="1"/>
          </p:cNvSpPr>
          <p:nvPr>
            <p:ph type="body" sz="quarter" idx="3"/>
          </p:nvPr>
        </p:nvSpPr>
        <p:spPr>
          <a:xfrm>
            <a:off x="681038" y="4721228"/>
            <a:ext cx="5445125" cy="4471988"/>
          </a:xfrm>
          <a:prstGeom prst="rect">
            <a:avLst/>
          </a:prstGeom>
        </p:spPr>
        <p:txBody>
          <a:bodyPr vert="horz" lIns="91974" tIns="45984" rIns="91974" bIns="4598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7" y="9440865"/>
            <a:ext cx="2949575" cy="496887"/>
          </a:xfrm>
          <a:prstGeom prst="rect">
            <a:avLst/>
          </a:prstGeom>
        </p:spPr>
        <p:txBody>
          <a:bodyPr vert="horz" lIns="91974" tIns="45984" rIns="91974" bIns="4598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55" y="9440865"/>
            <a:ext cx="2949575" cy="496887"/>
          </a:xfrm>
          <a:prstGeom prst="rect">
            <a:avLst/>
          </a:prstGeom>
        </p:spPr>
        <p:txBody>
          <a:bodyPr vert="horz" lIns="91974" tIns="45984" rIns="91974" bIns="45984" rtlCol="0" anchor="b"/>
          <a:lstStyle>
            <a:lvl1pPr algn="r">
              <a:defRPr sz="1200"/>
            </a:lvl1pPr>
          </a:lstStyle>
          <a:p>
            <a:fld id="{F951BCA7-131D-4984-B463-78DB2CA777CC}" type="slidenum">
              <a:rPr kumimoji="1" lang="ja-JP" altLang="en-US" smtClean="0"/>
              <a:t>‹#›</a:t>
            </a:fld>
            <a:endParaRPr kumimoji="1" lang="ja-JP" altLang="en-US"/>
          </a:p>
        </p:txBody>
      </p:sp>
    </p:spTree>
    <p:extLst>
      <p:ext uri="{BB962C8B-B14F-4D97-AF65-F5344CB8AC3E}">
        <p14:creationId xmlns:p14="http://schemas.microsoft.com/office/powerpoint/2010/main" val="14602249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51BCA7-131D-4984-B463-78DB2CA777CC}" type="slidenum">
              <a:rPr kumimoji="1" lang="ja-JP" altLang="en-US" smtClean="0"/>
              <a:t>6</a:t>
            </a:fld>
            <a:endParaRPr kumimoji="1" lang="ja-JP" altLang="en-US"/>
          </a:p>
        </p:txBody>
      </p:sp>
    </p:spTree>
    <p:extLst>
      <p:ext uri="{BB962C8B-B14F-4D97-AF65-F5344CB8AC3E}">
        <p14:creationId xmlns:p14="http://schemas.microsoft.com/office/powerpoint/2010/main" val="370070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30</a:t>
            </a:fld>
            <a:endParaRPr kumimoji="1" lang="ja-JP" altLang="en-US"/>
          </a:p>
        </p:txBody>
      </p:sp>
    </p:spTree>
    <p:extLst>
      <p:ext uri="{BB962C8B-B14F-4D97-AF65-F5344CB8AC3E}">
        <p14:creationId xmlns:p14="http://schemas.microsoft.com/office/powerpoint/2010/main" val="3543870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34</a:t>
            </a:fld>
            <a:endParaRPr kumimoji="1" lang="ja-JP" altLang="en-US"/>
          </a:p>
        </p:txBody>
      </p:sp>
    </p:spTree>
    <p:extLst>
      <p:ext uri="{BB962C8B-B14F-4D97-AF65-F5344CB8AC3E}">
        <p14:creationId xmlns:p14="http://schemas.microsoft.com/office/powerpoint/2010/main" val="86405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7</a:t>
            </a:fld>
            <a:endParaRPr kumimoji="1" lang="ja-JP" altLang="en-US"/>
          </a:p>
        </p:txBody>
      </p:sp>
    </p:spTree>
    <p:extLst>
      <p:ext uri="{BB962C8B-B14F-4D97-AF65-F5344CB8AC3E}">
        <p14:creationId xmlns:p14="http://schemas.microsoft.com/office/powerpoint/2010/main" val="503619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8</a:t>
            </a:fld>
            <a:endParaRPr kumimoji="1" lang="ja-JP" altLang="en-US"/>
          </a:p>
        </p:txBody>
      </p:sp>
    </p:spTree>
    <p:extLst>
      <p:ext uri="{BB962C8B-B14F-4D97-AF65-F5344CB8AC3E}">
        <p14:creationId xmlns:p14="http://schemas.microsoft.com/office/powerpoint/2010/main" val="346050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9</a:t>
            </a:fld>
            <a:endParaRPr kumimoji="1" lang="ja-JP" altLang="en-US"/>
          </a:p>
        </p:txBody>
      </p:sp>
    </p:spTree>
    <p:extLst>
      <p:ext uri="{BB962C8B-B14F-4D97-AF65-F5344CB8AC3E}">
        <p14:creationId xmlns:p14="http://schemas.microsoft.com/office/powerpoint/2010/main" val="8616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18</a:t>
            </a:fld>
            <a:endParaRPr kumimoji="1" lang="ja-JP" altLang="en-US"/>
          </a:p>
        </p:txBody>
      </p:sp>
    </p:spTree>
    <p:extLst>
      <p:ext uri="{BB962C8B-B14F-4D97-AF65-F5344CB8AC3E}">
        <p14:creationId xmlns:p14="http://schemas.microsoft.com/office/powerpoint/2010/main" val="156353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19</a:t>
            </a:fld>
            <a:endParaRPr kumimoji="1" lang="ja-JP" altLang="en-US"/>
          </a:p>
        </p:txBody>
      </p:sp>
    </p:spTree>
    <p:extLst>
      <p:ext uri="{BB962C8B-B14F-4D97-AF65-F5344CB8AC3E}">
        <p14:creationId xmlns:p14="http://schemas.microsoft.com/office/powerpoint/2010/main" val="269406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25</a:t>
            </a:fld>
            <a:endParaRPr kumimoji="1" lang="ja-JP" altLang="en-US"/>
          </a:p>
        </p:txBody>
      </p:sp>
    </p:spTree>
    <p:extLst>
      <p:ext uri="{BB962C8B-B14F-4D97-AF65-F5344CB8AC3E}">
        <p14:creationId xmlns:p14="http://schemas.microsoft.com/office/powerpoint/2010/main" val="135836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50521">
              <a:defRPr/>
            </a:pPr>
            <a:fld id="{F951BCA7-131D-4984-B463-78DB2CA777CC}" type="slidenum">
              <a:rPr lang="ja-JP" altLang="en-US">
                <a:solidFill>
                  <a:prstClr val="black"/>
                </a:solidFill>
                <a:latin typeface="Calibri"/>
                <a:ea typeface="ＭＳ Ｐゴシック" panose="020B0600070205080204" pitchFamily="50" charset="-128"/>
              </a:rPr>
              <a:pPr defTabSz="950521">
                <a:defRPr/>
              </a:pPr>
              <a:t>26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177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51BCA7-131D-4984-B463-78DB2CA777CC}" type="slidenum">
              <a:rPr kumimoji="1" lang="ja-JP" altLang="en-US" smtClean="0"/>
              <a:t>28</a:t>
            </a:fld>
            <a:endParaRPr kumimoji="1" lang="ja-JP" altLang="en-US"/>
          </a:p>
        </p:txBody>
      </p:sp>
    </p:spTree>
    <p:extLst>
      <p:ext uri="{BB962C8B-B14F-4D97-AF65-F5344CB8AC3E}">
        <p14:creationId xmlns:p14="http://schemas.microsoft.com/office/powerpoint/2010/main" val="1466976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377949" y="3284538"/>
            <a:ext cx="777600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p>
            <a:pPr fontAlgn="base">
              <a:spcBef>
                <a:spcPct val="0"/>
              </a:spcBef>
              <a:spcAft>
                <a:spcPct val="0"/>
              </a:spcAft>
            </a:pPr>
            <a:endParaRPr lang="ja-JP" altLang="en-US">
              <a:solidFill>
                <a:srgbClr val="000000"/>
              </a:solidFill>
            </a:endParaRPr>
          </a:p>
        </p:txBody>
      </p:sp>
      <p:sp>
        <p:nvSpPr>
          <p:cNvPr id="3074" name="Rectangle 2"/>
          <p:cNvSpPr>
            <a:spLocks noGrp="1" noChangeArrowheads="1"/>
          </p:cNvSpPr>
          <p:nvPr>
            <p:ph type="ctrTitle"/>
          </p:nvPr>
        </p:nvSpPr>
        <p:spPr>
          <a:xfrm>
            <a:off x="1377949" y="2133619"/>
            <a:ext cx="7766051" cy="1470025"/>
          </a:xfrm>
        </p:spPr>
        <p:txBody>
          <a:bodyPr/>
          <a:lstStyle>
            <a:lvl1pPr>
              <a:defRPr sz="4000"/>
            </a:lvl1pPr>
          </a:lstStyle>
          <a:p>
            <a:r>
              <a:rPr lang="ja-JP" altLang="en-US" dirty="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r>
              <a:rPr lang="ja-JP" altLang="en-US"/>
              <a:t>マスタ サブタイトルの書式設定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xfrm>
            <a:off x="7010400" y="6578600"/>
            <a:ext cx="2133600" cy="279400"/>
          </a:xfrm>
        </p:spPr>
        <p:txBody>
          <a:bodyPr/>
          <a:lstStyle>
            <a:lvl1pPr>
              <a:defRPr/>
            </a:lvl1pPr>
          </a:lstStyle>
          <a:p>
            <a:pPr>
              <a:defRPr/>
            </a:pPr>
            <a:fld id="{1C940F4F-E466-4ABE-BC94-D68CEE825521}" type="slidenum">
              <a:rPr lang="en-US" altLang="ja-JP">
                <a:solidFill>
                  <a:srgbClr val="000000"/>
                </a:solidFill>
              </a:rPr>
              <a:pPr>
                <a:defRPr/>
              </a:pPr>
              <a:t>‹#›</a:t>
            </a:fld>
            <a:endParaRPr lang="en-US" altLang="ja-JP">
              <a:solidFill>
                <a:srgbClr val="000000"/>
              </a:solidFill>
            </a:endParaRPr>
          </a:p>
        </p:txBody>
      </p:sp>
      <p:grpSp>
        <p:nvGrpSpPr>
          <p:cNvPr id="8" name="グループ化 4"/>
          <p:cNvGrpSpPr>
            <a:grpSpLocks/>
          </p:cNvGrpSpPr>
          <p:nvPr userDrawn="1"/>
        </p:nvGrpSpPr>
        <p:grpSpPr bwMode="auto">
          <a:xfrm>
            <a:off x="0" y="6426382"/>
            <a:ext cx="1079500" cy="361950"/>
            <a:chOff x="7164536" y="392474"/>
            <a:chExt cx="1079872" cy="361316"/>
          </a:xfrm>
        </p:grpSpPr>
        <p:pic>
          <p:nvPicPr>
            <p:cNvPr id="9" name="図 14" descr="C:\Users\fujiiyu\AppData\Local\Microsoft\Windows\Temporary Internet Files\Content.Word\fusho_03.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1" name="直線コネクタ 10"/>
          <p:cNvCxnSpPr/>
          <p:nvPr userDrawn="1"/>
        </p:nvCxnSpPr>
        <p:spPr>
          <a:xfrm>
            <a:off x="0" y="6788332"/>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6841497"/>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7E7FC-A139-4248-B9DA-2FF2B1CF20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9056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1"/>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97826D-5910-4254-867C-7E2ECFB477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73150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pPr>
              <a:defRPr/>
            </a:pPr>
            <a:fld id="{09954CD4-AF95-4C78-B160-84012AB9CED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568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19"/>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139" indent="0">
              <a:buNone/>
              <a:defRPr sz="1800"/>
            </a:lvl2pPr>
            <a:lvl3pPr marL="914278" indent="0">
              <a:buNone/>
              <a:defRPr sz="1600"/>
            </a:lvl3pPr>
            <a:lvl4pPr marL="1371417" indent="0">
              <a:buNone/>
              <a:defRPr sz="1400"/>
            </a:lvl4pPr>
            <a:lvl5pPr marL="1828555" indent="0">
              <a:buNone/>
              <a:defRPr sz="1400"/>
            </a:lvl5pPr>
            <a:lvl6pPr marL="2285694" indent="0">
              <a:buNone/>
              <a:defRPr sz="1400"/>
            </a:lvl6pPr>
            <a:lvl7pPr marL="2742833" indent="0">
              <a:buNone/>
              <a:defRPr sz="1400"/>
            </a:lvl7pPr>
            <a:lvl8pPr marL="3199972" indent="0">
              <a:buNone/>
              <a:defRPr sz="1400"/>
            </a:lvl8pPr>
            <a:lvl9pPr marL="365711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AC889-3670-44DC-89A2-5E6DA9CE2B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981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FE767-6E0E-4DA7-89ED-88A462D61E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558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393700"/>
            <a:ext cx="8229600" cy="4191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F4B267-970C-4D0F-AFA5-AA45FD1E10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82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 y="471050"/>
            <a:ext cx="7019925" cy="404813"/>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2ED30A-551E-4436-A5B2-8E8C0EE186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700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DB6D7F-53AA-4455-8AD0-F9E52A4623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8102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3" y="1098550"/>
            <a:ext cx="3008313" cy="1162050"/>
          </a:xfrm>
        </p:spPr>
        <p:txBody>
          <a:bodyPr anchor="b"/>
          <a:lstStyle>
            <a:lvl1pPr algn="l">
              <a:defRPr sz="2000" b="1"/>
            </a:lvl1pPr>
          </a:lstStyle>
          <a:p>
            <a:r>
              <a:rPr lang="ja-JP" altLang="en-US" dirty="0"/>
              <a:t>マスタ タイトルの書式設定</a:t>
            </a:r>
          </a:p>
        </p:txBody>
      </p:sp>
      <p:sp>
        <p:nvSpPr>
          <p:cNvPr id="3" name="コンテンツ プレースホルダ 2"/>
          <p:cNvSpPr>
            <a:spLocks noGrp="1"/>
          </p:cNvSpPr>
          <p:nvPr>
            <p:ph idx="1"/>
          </p:nvPr>
        </p:nvSpPr>
        <p:spPr>
          <a:xfrm>
            <a:off x="3575054" y="1066800"/>
            <a:ext cx="5111750" cy="50593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 3"/>
          <p:cNvSpPr>
            <a:spLocks noGrp="1"/>
          </p:cNvSpPr>
          <p:nvPr>
            <p:ph type="body" sz="half" idx="2"/>
          </p:nvPr>
        </p:nvSpPr>
        <p:spPr>
          <a:xfrm>
            <a:off x="457203" y="2374900"/>
            <a:ext cx="3008313" cy="3759200"/>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1C153-0189-4D41-9401-CE0A43E58F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455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1054099"/>
            <a:ext cx="5486400" cy="3673475"/>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5" indent="0">
              <a:buNone/>
              <a:defRPr sz="2000"/>
            </a:lvl5pPr>
            <a:lvl6pPr marL="2285694" indent="0">
              <a:buNone/>
              <a:defRPr sz="2000"/>
            </a:lvl6pPr>
            <a:lvl7pPr marL="2742833" indent="0">
              <a:buNone/>
              <a:defRPr sz="2000"/>
            </a:lvl7pPr>
            <a:lvl8pPr marL="3199972" indent="0">
              <a:buNone/>
              <a:defRPr sz="2000"/>
            </a:lvl8pPr>
            <a:lvl9pPr marL="365711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DE435C-7C34-4913-9A23-6BB1FBD71DF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851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5367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575425"/>
            <a:ext cx="2133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575425"/>
            <a:ext cx="2895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lgn="ct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010400" y="643337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lvl1pPr algn="r">
              <a:defRPr sz="1100" smtClean="0">
                <a:ea typeface="ＭＳ Ｐゴシック" pitchFamily="50" charset="-128"/>
              </a:defRPr>
            </a:lvl1pPr>
          </a:lstStyle>
          <a:p>
            <a:pPr fontAlgn="base">
              <a:spcBef>
                <a:spcPct val="0"/>
              </a:spcBef>
              <a:spcAft>
                <a:spcPct val="0"/>
              </a:spcAft>
              <a:defRPr/>
            </a:pPr>
            <a:fld id="{CAE3EE41-3415-4202-BC91-CCBF9140DDB8}"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
        <p:nvSpPr>
          <p:cNvPr id="2" name="Rectangle 2"/>
          <p:cNvSpPr>
            <a:spLocks noGrp="1" noChangeArrowheads="1"/>
          </p:cNvSpPr>
          <p:nvPr userDrawn="1">
            <p:ph type="title"/>
          </p:nvPr>
        </p:nvSpPr>
        <p:spPr bwMode="auto">
          <a:xfrm>
            <a:off x="0" y="471050"/>
            <a:ext cx="7019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grpSp>
        <p:nvGrpSpPr>
          <p:cNvPr id="12" name="グループ化 4"/>
          <p:cNvGrpSpPr>
            <a:grpSpLocks/>
          </p:cNvGrpSpPr>
          <p:nvPr userDrawn="1"/>
        </p:nvGrpSpPr>
        <p:grpSpPr bwMode="auto">
          <a:xfrm>
            <a:off x="8110913" y="501650"/>
            <a:ext cx="1079500" cy="361950"/>
            <a:chOff x="7164536" y="392474"/>
            <a:chExt cx="1079872" cy="361316"/>
          </a:xfrm>
        </p:grpSpPr>
        <p:pic>
          <p:nvPicPr>
            <p:cNvPr id="13" name="図 14" descr="C:\Users\fujiiyu\AppData\Local\Microsoft\Windows\Temporary Internet Files\Content.Word\fusho_03.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5" name="直線コネクタ 14"/>
          <p:cNvCxnSpPr/>
          <p:nvPr userDrawn="1"/>
        </p:nvCxnSpPr>
        <p:spPr>
          <a:xfrm>
            <a:off x="-1975" y="931863"/>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a:off x="-1975" y="893763"/>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878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264" indent="-228570" algn="l" rtl="0" fontAlgn="base">
        <a:spcBef>
          <a:spcPct val="20000"/>
        </a:spcBef>
        <a:spcAft>
          <a:spcPct val="0"/>
        </a:spcAft>
        <a:buChar char="»"/>
        <a:defRPr kumimoji="1" sz="2000">
          <a:solidFill>
            <a:schemeClr val="tx1"/>
          </a:solidFill>
          <a:latin typeface="+mn-lt"/>
          <a:ea typeface="+mn-ea"/>
        </a:defRPr>
      </a:lvl6pPr>
      <a:lvl7pPr marL="2971403" indent="-228570" algn="l" rtl="0" fontAlgn="base">
        <a:spcBef>
          <a:spcPct val="20000"/>
        </a:spcBef>
        <a:spcAft>
          <a:spcPct val="0"/>
        </a:spcAft>
        <a:buChar char="»"/>
        <a:defRPr kumimoji="1" sz="2000">
          <a:solidFill>
            <a:schemeClr val="tx1"/>
          </a:solidFill>
          <a:latin typeface="+mn-lt"/>
          <a:ea typeface="+mn-ea"/>
        </a:defRPr>
      </a:lvl7pPr>
      <a:lvl8pPr marL="3428542" indent="-228570" algn="l" rtl="0" fontAlgn="base">
        <a:spcBef>
          <a:spcPct val="20000"/>
        </a:spcBef>
        <a:spcAft>
          <a:spcPct val="0"/>
        </a:spcAft>
        <a:buChar char="»"/>
        <a:defRPr kumimoji="1" sz="2000">
          <a:solidFill>
            <a:schemeClr val="tx1"/>
          </a:solidFill>
          <a:latin typeface="+mn-lt"/>
          <a:ea typeface="+mn-ea"/>
        </a:defRPr>
      </a:lvl8pPr>
      <a:lvl9pPr marL="3885681" indent="-22857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5" algn="l" defTabSz="914278" rtl="0" eaLnBrk="1" latinLnBrk="0" hangingPunct="1">
        <a:defRPr kumimoji="1" sz="1800" kern="1200">
          <a:solidFill>
            <a:schemeClr val="tx1"/>
          </a:solidFill>
          <a:latin typeface="+mn-lt"/>
          <a:ea typeface="+mn-ea"/>
          <a:cs typeface="+mn-cs"/>
        </a:defRPr>
      </a:lvl5pPr>
      <a:lvl6pPr marL="2285694" algn="l" defTabSz="914278" rtl="0" eaLnBrk="1" latinLnBrk="0" hangingPunct="1">
        <a:defRPr kumimoji="1" sz="1800" kern="1200">
          <a:solidFill>
            <a:schemeClr val="tx1"/>
          </a:solidFill>
          <a:latin typeface="+mn-lt"/>
          <a:ea typeface="+mn-ea"/>
          <a:cs typeface="+mn-cs"/>
        </a:defRPr>
      </a:lvl6pPr>
      <a:lvl7pPr marL="2742833"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1" algn="l" defTabSz="91427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1020932" y="2171888"/>
            <a:ext cx="8219999" cy="1470025"/>
          </a:xfrm>
        </p:spPr>
        <p:txBody>
          <a:bodyPr/>
          <a:lstStyle/>
          <a:p>
            <a:r>
              <a:rPr lang="ja-JP" altLang="en-US" sz="3100" dirty="0"/>
              <a:t>「住宅建築物耐震</a:t>
            </a:r>
            <a:r>
              <a:rPr lang="en-US" altLang="ja-JP" sz="3100" dirty="0"/>
              <a:t>10</a:t>
            </a:r>
            <a:r>
              <a:rPr lang="ja-JP" altLang="en-US" sz="3100" dirty="0"/>
              <a:t>ヵ年戦略・大阪」の進捗状況</a:t>
            </a:r>
          </a:p>
        </p:txBody>
      </p:sp>
      <p:sp>
        <p:nvSpPr>
          <p:cNvPr id="5" name="正方形/長方形 4"/>
          <p:cNvSpPr/>
          <p:nvPr/>
        </p:nvSpPr>
        <p:spPr>
          <a:xfrm>
            <a:off x="7140388" y="493824"/>
            <a:ext cx="1501253" cy="584775"/>
          </a:xfrm>
          <a:prstGeom prst="rect">
            <a:avLst/>
          </a:prstGeom>
          <a:noFill/>
          <a:ln w="28575">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ctr" anchorCtr="0" compatLnSpc="1">
            <a:prstTxWarp prst="textNoShape">
              <a:avLst/>
            </a:prstTxWarp>
          </a:bodyPr>
          <a:lstStyle/>
          <a:p>
            <a:pPr algn="ctr" eaLnBrk="0" hangingPunct="0"/>
            <a:r>
              <a:rPr lang="ja-JP" altLang="en-US" sz="3200" dirty="0">
                <a:solidFill>
                  <a:srgbClr val="1F497D"/>
                </a:solidFill>
                <a:latin typeface="+mj-lt"/>
                <a:ea typeface="+mj-ea"/>
                <a:cs typeface="+mj-cs"/>
              </a:rPr>
              <a:t>資料</a:t>
            </a:r>
            <a:r>
              <a:rPr lang="en-US" altLang="ja-JP" sz="3200" dirty="0">
                <a:solidFill>
                  <a:srgbClr val="1F497D"/>
                </a:solidFill>
                <a:latin typeface="+mj-lt"/>
                <a:ea typeface="+mj-ea"/>
                <a:cs typeface="+mj-cs"/>
              </a:rPr>
              <a:t>1</a:t>
            </a:r>
          </a:p>
        </p:txBody>
      </p:sp>
    </p:spTree>
    <p:extLst>
      <p:ext uri="{BB962C8B-B14F-4D97-AF65-F5344CB8AC3E}">
        <p14:creationId xmlns:p14="http://schemas.microsoft.com/office/powerpoint/2010/main" val="18401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11E2F64-B4B2-4D61-8937-61C017BA894E}"/>
              </a:ext>
            </a:extLst>
          </p:cNvPr>
          <p:cNvSpPr txBox="1"/>
          <p:nvPr/>
        </p:nvSpPr>
        <p:spPr>
          <a:xfrm>
            <a:off x="87338" y="6035298"/>
            <a:ext cx="9485644" cy="81560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88900" indent="-88900">
              <a:spcBef>
                <a:spcPts val="300"/>
              </a:spcBef>
            </a:pPr>
            <a:r>
              <a:rPr kumimoji="1" lang="ja-JP" altLang="en-US" sz="1400" dirty="0">
                <a:solidFill>
                  <a:schemeClr val="tx1"/>
                </a:solidFill>
                <a:latin typeface="Meiryo UI" panose="020B0604030504040204" pitchFamily="50" charset="-128"/>
                <a:ea typeface="Meiryo UI" panose="020B0604030504040204" pitchFamily="50" charset="-128"/>
              </a:rPr>
              <a:t>〇代理受領制度とパッケージ化は、すべての市町村で導入するよう働きかける必要がある。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88900" indent="-88900">
              <a:spcBef>
                <a:spcPts val="300"/>
              </a:spcBef>
            </a:pPr>
            <a:r>
              <a:rPr lang="ja-JP" altLang="en-US" sz="1400" dirty="0">
                <a:solidFill>
                  <a:schemeClr val="tx1"/>
                </a:solidFill>
                <a:latin typeface="Meiryo UI" panose="020B0604030504040204" pitchFamily="50" charset="-128"/>
                <a:ea typeface="Meiryo UI" panose="020B0604030504040204" pitchFamily="50" charset="-128"/>
              </a:rPr>
              <a:t>○補助実績全体の５割近くが生命重視型改修となっている</a:t>
            </a:r>
            <a:endParaRPr lang="en-US" altLang="ja-JP" sz="1400" dirty="0">
              <a:solidFill>
                <a:schemeClr val="tx1"/>
              </a:solidFill>
              <a:latin typeface="Meiryo UI" panose="020B0604030504040204" pitchFamily="50" charset="-128"/>
              <a:ea typeface="Meiryo UI" panose="020B0604030504040204" pitchFamily="50" charset="-128"/>
            </a:endParaRPr>
          </a:p>
          <a:p>
            <a:pPr marL="88900" indent="-88900">
              <a:spcBef>
                <a:spcPts val="300"/>
              </a:spcBef>
            </a:pPr>
            <a:r>
              <a:rPr lang="ja-JP" altLang="en-US" sz="1400" dirty="0">
                <a:solidFill>
                  <a:schemeClr val="tx1"/>
                </a:solidFill>
                <a:latin typeface="Meiryo UI" panose="020B0604030504040204" pitchFamily="50" charset="-128"/>
                <a:ea typeface="Meiryo UI" panose="020B0604030504040204" pitchFamily="50" charset="-128"/>
              </a:rPr>
              <a:t>〇生命重視型改修の充実を図るように促す必要がある。</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78993"/>
            <a:ext cx="7341704" cy="770416"/>
          </a:xfrm>
        </p:spPr>
        <p:txBody>
          <a:bodyPr/>
          <a:lstStyle/>
          <a:p>
            <a:r>
              <a:rPr lang="en-US" altLang="ja-JP" dirty="0"/>
              <a:t>【</a:t>
            </a:r>
            <a:r>
              <a:rPr lang="ja-JP" altLang="en-US" dirty="0"/>
              <a:t>負担軽減の支援</a:t>
            </a:r>
            <a:r>
              <a:rPr lang="en-US" altLang="ja-JP" dirty="0"/>
              <a:t>】</a:t>
            </a:r>
            <a:r>
              <a:rPr lang="ja-JP" altLang="en-US" dirty="0"/>
              <a:t>　</a:t>
            </a:r>
            <a:br>
              <a:rPr lang="en-US" altLang="ja-JP" dirty="0"/>
            </a:br>
            <a:r>
              <a:rPr lang="ja-JP" altLang="en-US" dirty="0"/>
              <a:t>　　</a:t>
            </a:r>
            <a:r>
              <a:rPr lang="ja-JP" altLang="en-US" dirty="0">
                <a:latin typeface="+mn-ea"/>
              </a:rPr>
              <a:t>所有者の負担軽減支援のための各種取組</a:t>
            </a:r>
          </a:p>
        </p:txBody>
      </p:sp>
      <p:sp>
        <p:nvSpPr>
          <p:cNvPr id="18" name="テキスト ボックス 17">
            <a:extLst>
              <a:ext uri="{FF2B5EF4-FFF2-40B4-BE49-F238E27FC236}">
                <a16:creationId xmlns:a16="http://schemas.microsoft.com/office/drawing/2014/main" id="{53F670EA-60A0-4F80-8504-E5080457FC50}"/>
              </a:ext>
            </a:extLst>
          </p:cNvPr>
          <p:cNvSpPr txBox="1"/>
          <p:nvPr/>
        </p:nvSpPr>
        <p:spPr>
          <a:xfrm>
            <a:off x="162718" y="993175"/>
            <a:ext cx="8804548" cy="934478"/>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marL="216000" indent="-216000"/>
            <a:r>
              <a:rPr lang="ja-JP" altLang="en-US" sz="1400" dirty="0">
                <a:latin typeface="Meiryo UI" panose="020B0604030504040204" pitchFamily="50" charset="-128"/>
                <a:ea typeface="Meiryo UI" panose="020B0604030504040204" pitchFamily="50" charset="-128"/>
              </a:rPr>
              <a:t>○耐震改修事業者向け講習会をオンラインで開催し、所有者の費用負担の軽減につながるよう、経済設計やコストの低減を図る耐震改修工法などについて周知</a:t>
            </a:r>
            <a:endParaRPr lang="en-US" altLang="ja-JP" sz="1400" dirty="0">
              <a:latin typeface="Meiryo UI" panose="020B0604030504040204" pitchFamily="50" charset="-128"/>
              <a:ea typeface="Meiryo UI" panose="020B0604030504040204" pitchFamily="50" charset="-128"/>
            </a:endParaRPr>
          </a:p>
          <a:p>
            <a:pPr marL="216000" indent="-216000"/>
            <a:r>
              <a:rPr lang="ja-JP" altLang="en-US" sz="1400" dirty="0">
                <a:latin typeface="Meiryo UI" panose="020B0604030504040204" pitchFamily="50" charset="-128"/>
                <a:ea typeface="Meiryo UI" panose="020B0604030504040204" pitchFamily="50" charset="-128"/>
              </a:rPr>
              <a:t>○市町村会議や行政職員向け研修会において、代理受領制度や手続きの簡素化、生命重視型改修等について、制度を導入している市町村の職員による事例紹介を実施し、未導入市町村へ働きかけ</a:t>
            </a:r>
            <a:endParaRPr lang="en-US" altLang="ja-JP"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53F670EA-60A0-4F80-8504-E5080457FC50}"/>
              </a:ext>
            </a:extLst>
          </p:cNvPr>
          <p:cNvSpPr txBox="1"/>
          <p:nvPr/>
        </p:nvSpPr>
        <p:spPr>
          <a:xfrm>
            <a:off x="215480" y="2651792"/>
            <a:ext cx="8351665" cy="322389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spcBef>
                <a:spcPts val="300"/>
              </a:spcBef>
              <a:defRPr sz="1400">
                <a:latin typeface="Meiryo UI" panose="020B0604030504040204" pitchFamily="50" charset="-128"/>
                <a:ea typeface="Meiryo UI" panose="020B0604030504040204" pitchFamily="50" charset="-128"/>
              </a:defRPr>
            </a:lvl1pPr>
          </a:lstStyle>
          <a:p>
            <a:r>
              <a:rPr lang="ja-JP" altLang="en-US" b="1" u="sng" dirty="0">
                <a:solidFill>
                  <a:srgbClr val="0033CC"/>
                </a:solidFill>
              </a:rPr>
              <a:t>各種制度の導入状況</a:t>
            </a:r>
            <a:r>
              <a:rPr lang="en-US" altLang="ja-JP" b="1" u="sng" dirty="0">
                <a:solidFill>
                  <a:srgbClr val="0033CC"/>
                </a:solidFill>
              </a:rPr>
              <a:t>【</a:t>
            </a:r>
            <a:r>
              <a:rPr lang="ja-JP" altLang="en-US" b="1" u="sng" dirty="0">
                <a:solidFill>
                  <a:srgbClr val="0033CC"/>
                </a:solidFill>
              </a:rPr>
              <a:t>令和</a:t>
            </a:r>
            <a:r>
              <a:rPr lang="en-US" altLang="ja-JP" b="1" u="sng" dirty="0">
                <a:solidFill>
                  <a:srgbClr val="0033CC"/>
                </a:solidFill>
              </a:rPr>
              <a:t>6</a:t>
            </a:r>
            <a:r>
              <a:rPr lang="ja-JP" altLang="en-US" b="1" u="sng" dirty="0">
                <a:solidFill>
                  <a:srgbClr val="0033CC"/>
                </a:solidFill>
              </a:rPr>
              <a:t>年</a:t>
            </a:r>
            <a:r>
              <a:rPr lang="en-US" altLang="ja-JP" b="1" u="sng" dirty="0">
                <a:solidFill>
                  <a:srgbClr val="0033CC"/>
                </a:solidFill>
              </a:rPr>
              <a:t>4</a:t>
            </a:r>
            <a:r>
              <a:rPr lang="ja-JP" altLang="en-US" b="1" u="sng" dirty="0">
                <a:solidFill>
                  <a:srgbClr val="0033CC"/>
                </a:solidFill>
              </a:rPr>
              <a:t>月時点</a:t>
            </a:r>
            <a:r>
              <a:rPr lang="en-US" altLang="ja-JP" b="1" u="sng" dirty="0">
                <a:solidFill>
                  <a:srgbClr val="0033CC"/>
                </a:solidFill>
              </a:rPr>
              <a:t>】</a:t>
            </a:r>
          </a:p>
          <a:p>
            <a:r>
              <a:rPr lang="ja-JP" altLang="en-US" dirty="0"/>
              <a:t>・代理受領制度</a:t>
            </a:r>
            <a:endParaRPr lang="en-US" altLang="ja-JP" dirty="0"/>
          </a:p>
          <a:p>
            <a:r>
              <a:rPr lang="ja-JP" altLang="en-US" b="1" dirty="0"/>
              <a:t>　　　</a:t>
            </a:r>
            <a:r>
              <a:rPr lang="ja-JP" altLang="en-US" dirty="0"/>
              <a:t>自治体が工事業者に直接補助金を支払うことで、所有者は耐震改修等にかかった費用から補助金額を差し</a:t>
            </a:r>
            <a:endParaRPr lang="en-US" altLang="ja-JP" dirty="0"/>
          </a:p>
          <a:p>
            <a:r>
              <a:rPr lang="ja-JP" altLang="en-US" dirty="0"/>
              <a:t>　　　引いた金額を支払う制度で、所有者の一時的な負担費用をなくすことができる　　・代理受領制度：</a:t>
            </a:r>
            <a:r>
              <a:rPr lang="en-US" altLang="ja-JP" dirty="0"/>
              <a:t>24</a:t>
            </a:r>
            <a:r>
              <a:rPr lang="ja-JP" altLang="en-US" dirty="0"/>
              <a:t>市町村</a:t>
            </a:r>
            <a:endParaRPr lang="en-US" altLang="ja-JP" sz="900" dirty="0"/>
          </a:p>
          <a:p>
            <a:pPr>
              <a:spcBef>
                <a:spcPts val="600"/>
              </a:spcBef>
            </a:pPr>
            <a:r>
              <a:rPr lang="ja-JP" altLang="en-US" dirty="0"/>
              <a:t>・補助メニューのパッケージ化による手続きの簡素化</a:t>
            </a:r>
            <a:endParaRPr lang="en-US" altLang="ja-JP" dirty="0"/>
          </a:p>
          <a:p>
            <a:pPr indent="277813"/>
            <a:r>
              <a:rPr lang="ja-JP" altLang="en-US" dirty="0"/>
              <a:t>申請をパッケージ化することで、手続きの回数を減らし、所有者の負担を少なくすることができる</a:t>
            </a:r>
            <a:endParaRPr lang="en-US" altLang="ja-JP" dirty="0"/>
          </a:p>
          <a:p>
            <a:pPr marL="363538" indent="85725"/>
            <a:r>
              <a:rPr lang="ja-JP" altLang="en-US" dirty="0"/>
              <a:t>・診断・設計パッケージ：</a:t>
            </a:r>
            <a:r>
              <a:rPr lang="en-US" altLang="ja-JP" dirty="0"/>
              <a:t>2</a:t>
            </a:r>
            <a:r>
              <a:rPr lang="ja-JP" altLang="en-US" dirty="0"/>
              <a:t>市町村　　　</a:t>
            </a:r>
            <a:r>
              <a:rPr lang="ja-JP" altLang="en-US" dirty="0">
                <a:latin typeface="Meiryo UI" panose="020B0604030504040204" pitchFamily="50" charset="-128"/>
                <a:ea typeface="Meiryo UI" panose="020B0604030504040204" pitchFamily="50" charset="-128"/>
              </a:rPr>
              <a:t>・設計・工事パッケージ：</a:t>
            </a:r>
            <a:r>
              <a:rPr lang="en-US" altLang="ja-JP" dirty="0">
                <a:latin typeface="Meiryo UI" panose="020B0604030504040204" pitchFamily="50" charset="-128"/>
                <a:ea typeface="Meiryo UI" panose="020B0604030504040204" pitchFamily="50" charset="-128"/>
              </a:rPr>
              <a:t>34</a:t>
            </a:r>
            <a:r>
              <a:rPr lang="ja-JP" altLang="en-US" dirty="0">
                <a:latin typeface="Meiryo UI" panose="020B0604030504040204" pitchFamily="50" charset="-128"/>
                <a:ea typeface="Meiryo UI" panose="020B0604030504040204" pitchFamily="50" charset="-128"/>
              </a:rPr>
              <a:t>市町村　　</a:t>
            </a:r>
            <a:endParaRPr lang="en-US" altLang="ja-JP" sz="900" dirty="0"/>
          </a:p>
          <a:p>
            <a:pPr>
              <a:spcBef>
                <a:spcPts val="600"/>
              </a:spcBef>
            </a:pPr>
            <a:r>
              <a:rPr lang="ja-JP" altLang="en-US" dirty="0"/>
              <a:t>・生命重視型改修</a:t>
            </a:r>
            <a:endParaRPr lang="en-US" altLang="ja-JP" dirty="0"/>
          </a:p>
          <a:p>
            <a:pPr indent="363538"/>
            <a:r>
              <a:rPr lang="ja-JP" altLang="en-US" dirty="0"/>
              <a:t>建物全体の改修が困難な所有者が少しでもリスクを減らすことができる</a:t>
            </a:r>
            <a:endParaRPr lang="en-US" altLang="ja-JP" dirty="0"/>
          </a:p>
          <a:p>
            <a:pPr indent="363538">
              <a:tabLst>
                <a:tab pos="4397375" algn="l"/>
              </a:tabLst>
            </a:pPr>
            <a:r>
              <a:rPr lang="ja-JP" altLang="en-US" dirty="0"/>
              <a:t>　　　・</a:t>
            </a:r>
            <a:r>
              <a:rPr lang="ja-JP" altLang="ja-JP" dirty="0"/>
              <a:t>上部構造評点</a:t>
            </a:r>
            <a:r>
              <a:rPr lang="en-US" altLang="ja-JP" dirty="0"/>
              <a:t>0.7</a:t>
            </a:r>
            <a:r>
              <a:rPr lang="ja-JP" altLang="en-US" dirty="0"/>
              <a:t>以上</a:t>
            </a:r>
            <a:r>
              <a:rPr lang="en-US" altLang="ja-JP" dirty="0"/>
              <a:t>1.0</a:t>
            </a:r>
            <a:r>
              <a:rPr lang="ja-JP" altLang="ja-JP" dirty="0"/>
              <a:t>未満</a:t>
            </a:r>
            <a:r>
              <a:rPr lang="ja-JP" altLang="en-US" dirty="0"/>
              <a:t>を補助対象</a:t>
            </a:r>
            <a:r>
              <a:rPr lang="en-US" altLang="ja-JP" dirty="0"/>
              <a:t>	</a:t>
            </a:r>
            <a:r>
              <a:rPr lang="ja-JP" altLang="ja-JP" dirty="0"/>
              <a:t>：</a:t>
            </a:r>
            <a:r>
              <a:rPr lang="en-US" altLang="ja-JP" dirty="0"/>
              <a:t>19</a:t>
            </a:r>
            <a:r>
              <a:rPr lang="ja-JP" altLang="ja-JP" dirty="0"/>
              <a:t>市町</a:t>
            </a:r>
            <a:r>
              <a:rPr lang="ja-JP" altLang="en-US" dirty="0"/>
              <a:t>村</a:t>
            </a:r>
            <a:endParaRPr lang="ja-JP" altLang="ja-JP" dirty="0"/>
          </a:p>
          <a:p>
            <a:pPr indent="363538">
              <a:tabLst>
                <a:tab pos="4397375" algn="l"/>
              </a:tabLst>
            </a:pPr>
            <a:r>
              <a:rPr lang="ja-JP" altLang="en-US" dirty="0"/>
              <a:t>　　　　　　　　　　　　　</a:t>
            </a:r>
            <a:r>
              <a:rPr lang="en-US" altLang="ja-JP" dirty="0"/>
              <a:t>1</a:t>
            </a:r>
            <a:r>
              <a:rPr lang="ja-JP" altLang="ja-JP" dirty="0"/>
              <a:t>階のみ</a:t>
            </a:r>
            <a:r>
              <a:rPr lang="en-US" altLang="ja-JP" dirty="0"/>
              <a:t>1.0</a:t>
            </a:r>
            <a:r>
              <a:rPr lang="ja-JP" altLang="ja-JP" dirty="0"/>
              <a:t>以上</a:t>
            </a:r>
            <a:r>
              <a:rPr lang="ja-JP" altLang="en-US" dirty="0"/>
              <a:t>を補助対象</a:t>
            </a:r>
            <a:r>
              <a:rPr lang="en-US" altLang="ja-JP" dirty="0"/>
              <a:t>	</a:t>
            </a:r>
            <a:r>
              <a:rPr lang="ja-JP" altLang="ja-JP" dirty="0"/>
              <a:t>：</a:t>
            </a:r>
            <a:r>
              <a:rPr lang="en-US" altLang="ja-JP" dirty="0"/>
              <a:t>13</a:t>
            </a:r>
            <a:r>
              <a:rPr lang="ja-JP" altLang="ja-JP" dirty="0"/>
              <a:t>市町</a:t>
            </a:r>
            <a:r>
              <a:rPr lang="ja-JP" altLang="en-US" dirty="0"/>
              <a:t>村　</a:t>
            </a:r>
            <a:endParaRPr lang="en-US" altLang="ja-JP" dirty="0"/>
          </a:p>
          <a:p>
            <a:pPr indent="363538">
              <a:tabLst>
                <a:tab pos="4397375" algn="l"/>
              </a:tabLst>
            </a:pPr>
            <a:r>
              <a:rPr lang="ja-JP" altLang="en-US" dirty="0"/>
              <a:t>　　　　　　　　　　　　　　　</a:t>
            </a:r>
            <a:r>
              <a:rPr lang="ja-JP" altLang="ja-JP" dirty="0"/>
              <a:t>耐震シェルター</a:t>
            </a:r>
            <a:r>
              <a:rPr lang="ja-JP" altLang="en-US" dirty="0"/>
              <a:t>を補助対象</a:t>
            </a:r>
            <a:r>
              <a:rPr lang="en-US" altLang="ja-JP" dirty="0"/>
              <a:t>	</a:t>
            </a:r>
            <a:r>
              <a:rPr lang="ja-JP" altLang="ja-JP" dirty="0"/>
              <a:t>：</a:t>
            </a:r>
            <a:r>
              <a:rPr lang="en-US" altLang="ja-JP" dirty="0"/>
              <a:t>35</a:t>
            </a:r>
            <a:r>
              <a:rPr lang="ja-JP" altLang="ja-JP" dirty="0"/>
              <a:t>市町</a:t>
            </a:r>
            <a:r>
              <a:rPr lang="ja-JP" altLang="en-US" dirty="0"/>
              <a:t>村</a:t>
            </a:r>
            <a:endParaRPr lang="ja-JP" altLang="ja-JP" dirty="0"/>
          </a:p>
        </p:txBody>
      </p:sp>
      <p:sp>
        <p:nvSpPr>
          <p:cNvPr id="10" name="正方形/長方形 9"/>
          <p:cNvSpPr/>
          <p:nvPr/>
        </p:nvSpPr>
        <p:spPr>
          <a:xfrm>
            <a:off x="5796645" y="4957054"/>
            <a:ext cx="1936408" cy="948613"/>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p>
            <a:pPr marL="85725" indent="-85725">
              <a:spcBef>
                <a:spcPts val="300"/>
              </a:spcBef>
            </a:pPr>
            <a:r>
              <a:rPr lang="ja-JP" altLang="en-US" sz="1600" dirty="0">
                <a:solidFill>
                  <a:schemeClr val="dk1"/>
                </a:solidFill>
                <a:latin typeface="Meiryo UI" panose="020B0604030504040204" pitchFamily="50" charset="-128"/>
                <a:ea typeface="Meiryo UI" panose="020B0604030504040204" pitchFamily="50" charset="-128"/>
              </a:rPr>
              <a:t>　</a:t>
            </a:r>
            <a:r>
              <a:rPr lang="en-US" altLang="ja-JP" sz="1600" dirty="0">
                <a:solidFill>
                  <a:schemeClr val="dk1"/>
                </a:solidFill>
                <a:latin typeface="Meiryo UI" panose="020B0604030504040204" pitchFamily="50" charset="-128"/>
                <a:ea typeface="Meiryo UI" panose="020B0604030504040204" pitchFamily="50" charset="-128"/>
              </a:rPr>
              <a:t>…</a:t>
            </a:r>
            <a:r>
              <a:rPr lang="ja-JP" altLang="en-US" sz="1600" dirty="0">
                <a:solidFill>
                  <a:schemeClr val="dk1"/>
                </a:solidFill>
                <a:latin typeface="Meiryo UI" panose="020B0604030504040204" pitchFamily="50" charset="-128"/>
                <a:ea typeface="Meiryo UI" panose="020B0604030504040204" pitchFamily="50" charset="-128"/>
              </a:rPr>
              <a:t>　</a:t>
            </a:r>
            <a:r>
              <a:rPr lang="en-US" altLang="ja-JP" sz="1600" dirty="0">
                <a:solidFill>
                  <a:schemeClr val="dk1"/>
                </a:solidFill>
                <a:latin typeface="Meiryo UI" panose="020B0604030504040204" pitchFamily="50" charset="-128"/>
                <a:ea typeface="Meiryo UI" panose="020B0604030504040204" pitchFamily="50" charset="-128"/>
              </a:rPr>
              <a:t>1,279</a:t>
            </a:r>
            <a:r>
              <a:rPr lang="ja-JP" altLang="en-US" sz="1600" dirty="0">
                <a:solidFill>
                  <a:schemeClr val="dk1"/>
                </a:solidFill>
                <a:latin typeface="Meiryo UI" panose="020B0604030504040204" pitchFamily="50" charset="-128"/>
                <a:ea typeface="Meiryo UI" panose="020B0604030504040204" pitchFamily="50" charset="-128"/>
              </a:rPr>
              <a:t>戸</a:t>
            </a:r>
            <a:endParaRPr lang="en-US" altLang="ja-JP" sz="1600" dirty="0">
              <a:solidFill>
                <a:schemeClr val="dk1"/>
              </a:solidFill>
              <a:latin typeface="Meiryo UI" panose="020B0604030504040204" pitchFamily="50" charset="-128"/>
              <a:ea typeface="Meiryo UI" panose="020B0604030504040204" pitchFamily="50" charset="-128"/>
            </a:endParaRPr>
          </a:p>
          <a:p>
            <a:pPr marL="85725" indent="-85725">
              <a:spcBef>
                <a:spcPts val="300"/>
              </a:spcBef>
            </a:pPr>
            <a:r>
              <a:rPr lang="ja-JP" altLang="en-US" sz="1600" dirty="0">
                <a:solidFill>
                  <a:schemeClr val="dk1"/>
                </a:solidFill>
                <a:latin typeface="Meiryo UI" panose="020B0604030504040204" pitchFamily="50" charset="-128"/>
                <a:ea typeface="Meiryo UI" panose="020B0604030504040204" pitchFamily="50" charset="-128"/>
              </a:rPr>
              <a:t>　</a:t>
            </a:r>
            <a:r>
              <a:rPr lang="en-US" altLang="ja-JP" sz="1600" dirty="0">
                <a:solidFill>
                  <a:schemeClr val="dk1"/>
                </a:solidFill>
                <a:latin typeface="Meiryo UI" panose="020B0604030504040204" pitchFamily="50" charset="-128"/>
                <a:ea typeface="Meiryo UI" panose="020B0604030504040204" pitchFamily="50" charset="-128"/>
              </a:rPr>
              <a:t>…</a:t>
            </a:r>
            <a:r>
              <a:rPr lang="ja-JP" altLang="en-US" sz="1600" dirty="0">
                <a:solidFill>
                  <a:schemeClr val="dk1"/>
                </a:solidFill>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102</a:t>
            </a:r>
            <a:r>
              <a:rPr lang="ja-JP" altLang="en-US" sz="1600" dirty="0">
                <a:latin typeface="Meiryo UI" panose="020B0604030504040204" pitchFamily="50" charset="-128"/>
                <a:ea typeface="Meiryo UI" panose="020B0604030504040204" pitchFamily="50" charset="-128"/>
              </a:rPr>
              <a:t>戸</a:t>
            </a:r>
            <a:endParaRPr lang="en-US" altLang="ja-JP" sz="1600" dirty="0">
              <a:latin typeface="Meiryo UI" panose="020B0604030504040204" pitchFamily="50" charset="-128"/>
              <a:ea typeface="Meiryo UI" panose="020B0604030504040204" pitchFamily="50" charset="-128"/>
            </a:endParaRPr>
          </a:p>
          <a:p>
            <a:pPr marL="85725" indent="-85725">
              <a:spcBef>
                <a:spcPts val="300"/>
              </a:spcBef>
            </a:pPr>
            <a:r>
              <a:rPr lang="ja-JP" altLang="en-US" sz="1600" dirty="0">
                <a:solidFill>
                  <a:schemeClr val="dk1"/>
                </a:solidFill>
                <a:latin typeface="Meiryo UI" panose="020B0604030504040204" pitchFamily="50" charset="-128"/>
                <a:ea typeface="Meiryo UI" panose="020B0604030504040204" pitchFamily="50" charset="-128"/>
              </a:rPr>
              <a:t>　</a:t>
            </a:r>
            <a:r>
              <a:rPr lang="en-US" altLang="ja-JP" sz="1600" dirty="0">
                <a:solidFill>
                  <a:schemeClr val="dk1"/>
                </a:solidFill>
                <a:latin typeface="Meiryo UI" panose="020B0604030504040204" pitchFamily="50" charset="-128"/>
                <a:ea typeface="Meiryo UI" panose="020B0604030504040204" pitchFamily="50" charset="-128"/>
              </a:rPr>
              <a:t>…</a:t>
            </a:r>
            <a:r>
              <a:rPr lang="ja-JP" altLang="en-US" sz="1600" dirty="0">
                <a:solidFill>
                  <a:schemeClr val="dk1"/>
                </a:solidFill>
                <a:latin typeface="Meiryo UI" panose="020B0604030504040204" pitchFamily="50" charset="-128"/>
                <a:ea typeface="Meiryo UI" panose="020B0604030504040204" pitchFamily="50" charset="-128"/>
              </a:rPr>
              <a:t>　　　</a:t>
            </a:r>
            <a:r>
              <a:rPr lang="en-US" altLang="ja-JP" sz="1600" dirty="0">
                <a:solidFill>
                  <a:schemeClr val="dk1"/>
                </a:solidFill>
                <a:latin typeface="Meiryo UI" panose="020B0604030504040204" pitchFamily="50" charset="-128"/>
                <a:ea typeface="Meiryo UI" panose="020B0604030504040204" pitchFamily="50" charset="-128"/>
              </a:rPr>
              <a:t>72</a:t>
            </a:r>
            <a:r>
              <a:rPr lang="ja-JP" altLang="en-US" sz="1600" dirty="0">
                <a:latin typeface="Meiryo UI" panose="020B0604030504040204" pitchFamily="50" charset="-128"/>
                <a:ea typeface="Meiryo UI" panose="020B0604030504040204" pitchFamily="50" charset="-128"/>
              </a:rPr>
              <a:t>戸</a:t>
            </a:r>
            <a:endParaRPr lang="en-US" altLang="ja-JP" sz="1600" dirty="0">
              <a:solidFill>
                <a:schemeClr val="dk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5954542" y="4640512"/>
            <a:ext cx="2612603" cy="39126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p>
            <a:pPr marL="85725" indent="-85725">
              <a:spcBef>
                <a:spcPts val="300"/>
              </a:spcBef>
            </a:pPr>
            <a:r>
              <a:rPr lang="ja-JP" altLang="en-US" sz="1400" u="sng" dirty="0">
                <a:solidFill>
                  <a:schemeClr val="dk1"/>
                </a:solidFill>
                <a:latin typeface="Meiryo UI" panose="020B0604030504040204" pitchFamily="50" charset="-128"/>
                <a:ea typeface="Meiryo UI" panose="020B0604030504040204" pitchFamily="50" charset="-128"/>
              </a:rPr>
              <a:t>補助実績（</a:t>
            </a:r>
            <a:r>
              <a:rPr lang="en-US" altLang="ja-JP" sz="1400" u="sng" dirty="0">
                <a:solidFill>
                  <a:schemeClr val="dk1"/>
                </a:solidFill>
                <a:latin typeface="Meiryo UI" panose="020B0604030504040204" pitchFamily="50" charset="-128"/>
                <a:ea typeface="Meiryo UI" panose="020B0604030504040204" pitchFamily="50" charset="-128"/>
              </a:rPr>
              <a:t>H28</a:t>
            </a:r>
            <a:r>
              <a:rPr lang="ja-JP" altLang="en-US" sz="1400" u="sng" dirty="0">
                <a:solidFill>
                  <a:schemeClr val="dk1"/>
                </a:solidFill>
                <a:latin typeface="Meiryo UI" panose="020B0604030504040204" pitchFamily="50" charset="-128"/>
                <a:ea typeface="Meiryo UI" panose="020B0604030504040204" pitchFamily="50" charset="-128"/>
              </a:rPr>
              <a:t>～</a:t>
            </a:r>
            <a:r>
              <a:rPr lang="en-US" altLang="ja-JP" sz="1400" u="sng" dirty="0">
                <a:solidFill>
                  <a:schemeClr val="dk1"/>
                </a:solidFill>
                <a:latin typeface="Meiryo UI" panose="020B0604030504040204" pitchFamily="50" charset="-128"/>
                <a:ea typeface="Meiryo UI" panose="020B0604030504040204" pitchFamily="50" charset="-128"/>
              </a:rPr>
              <a:t>R5</a:t>
            </a:r>
            <a:r>
              <a:rPr lang="ja-JP" altLang="en-US" sz="1400" u="sng" dirty="0">
                <a:solidFill>
                  <a:schemeClr val="dk1"/>
                </a:solidFill>
                <a:latin typeface="Meiryo UI" panose="020B0604030504040204" pitchFamily="50" charset="-128"/>
                <a:ea typeface="Meiryo UI" panose="020B0604030504040204" pitchFamily="50" charset="-128"/>
              </a:rPr>
              <a:t>累計）</a:t>
            </a:r>
            <a:endParaRPr lang="en-US" altLang="ja-JP" sz="1400" u="sng" dirty="0">
              <a:solidFill>
                <a:schemeClr val="dk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03685BF-EA01-477D-B523-ED6CA49C5967}"/>
              </a:ext>
            </a:extLst>
          </p:cNvPr>
          <p:cNvSpPr/>
          <p:nvPr/>
        </p:nvSpPr>
        <p:spPr>
          <a:xfrm>
            <a:off x="141198" y="563431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評価　</a:t>
            </a:r>
            <a:r>
              <a:rPr kumimoji="1" lang="en-US" altLang="ja-JP" dirty="0"/>
              <a:t>B</a:t>
            </a:r>
            <a:endParaRPr kumimoji="1" lang="ja-JP" altLang="en-US" dirty="0"/>
          </a:p>
        </p:txBody>
      </p:sp>
      <p:sp>
        <p:nvSpPr>
          <p:cNvPr id="16" name="テキスト ボックス 15">
            <a:extLst>
              <a:ext uri="{FF2B5EF4-FFF2-40B4-BE49-F238E27FC236}">
                <a16:creationId xmlns:a16="http://schemas.microsoft.com/office/drawing/2014/main" id="{54DDD259-32B8-42A0-A91C-A08D6317B0C6}"/>
              </a:ext>
            </a:extLst>
          </p:cNvPr>
          <p:cNvSpPr txBox="1"/>
          <p:nvPr/>
        </p:nvSpPr>
        <p:spPr>
          <a:xfrm>
            <a:off x="215480" y="2361491"/>
            <a:ext cx="5150339" cy="36000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spcBef>
                <a:spcPts val="300"/>
              </a:spcBef>
              <a:defRPr sz="1400">
                <a:latin typeface="Meiryo UI" panose="020B0604030504040204" pitchFamily="50" charset="-128"/>
                <a:ea typeface="Meiryo UI" panose="020B0604030504040204" pitchFamily="50" charset="-128"/>
              </a:defRPr>
            </a:lvl1pPr>
          </a:lstStyle>
          <a:p>
            <a:r>
              <a:rPr lang="ja-JP" altLang="en-US" dirty="0">
                <a:solidFill>
                  <a:schemeClr val="tx1"/>
                </a:solidFill>
              </a:rPr>
              <a:t>・耐震改修事業者向け講習会の受講者数：</a:t>
            </a:r>
            <a:r>
              <a:rPr lang="en-US" altLang="ja-JP" dirty="0">
                <a:solidFill>
                  <a:schemeClr val="tx1"/>
                </a:solidFill>
              </a:rPr>
              <a:t>435</a:t>
            </a:r>
            <a:r>
              <a:rPr lang="ja-JP" altLang="en-US" dirty="0">
                <a:solidFill>
                  <a:schemeClr val="tx1"/>
                </a:solidFill>
              </a:rPr>
              <a:t>名（</a:t>
            </a:r>
            <a:r>
              <a:rPr lang="en-US" altLang="ja-JP" dirty="0">
                <a:solidFill>
                  <a:schemeClr val="tx1"/>
                </a:solidFill>
              </a:rPr>
              <a:t>R1</a:t>
            </a:r>
            <a:r>
              <a:rPr lang="ja-JP" altLang="en-US" dirty="0">
                <a:solidFill>
                  <a:schemeClr val="tx1"/>
                </a:solidFill>
              </a:rPr>
              <a:t>～</a:t>
            </a:r>
            <a:r>
              <a:rPr lang="en-US" altLang="ja-JP" dirty="0">
                <a:solidFill>
                  <a:schemeClr val="tx1"/>
                </a:solidFill>
              </a:rPr>
              <a:t>R</a:t>
            </a:r>
            <a:r>
              <a:rPr lang="ja-JP" altLang="en-US" dirty="0">
                <a:solidFill>
                  <a:schemeClr val="tx1"/>
                </a:solidFill>
              </a:rPr>
              <a:t>５）</a:t>
            </a:r>
            <a:endParaRPr lang="ja-JP" altLang="ja-JP" dirty="0">
              <a:solidFill>
                <a:schemeClr val="tx1"/>
              </a:solidFill>
            </a:endParaRPr>
          </a:p>
        </p:txBody>
      </p:sp>
      <p:sp>
        <p:nvSpPr>
          <p:cNvPr id="17" name="正方形/長方形 16">
            <a:extLst>
              <a:ext uri="{FF2B5EF4-FFF2-40B4-BE49-F238E27FC236}">
                <a16:creationId xmlns:a16="http://schemas.microsoft.com/office/drawing/2014/main" id="{CFB67C29-F3CE-4D9A-8354-5E54F98943DC}"/>
              </a:ext>
            </a:extLst>
          </p:cNvPr>
          <p:cNvSpPr/>
          <p:nvPr/>
        </p:nvSpPr>
        <p:spPr>
          <a:xfrm>
            <a:off x="141198" y="1967859"/>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取組実績</a:t>
            </a:r>
          </a:p>
        </p:txBody>
      </p:sp>
      <p:sp>
        <p:nvSpPr>
          <p:cNvPr id="19" name="スライド番号プレースホルダー 3">
            <a:extLst>
              <a:ext uri="{FF2B5EF4-FFF2-40B4-BE49-F238E27FC236}">
                <a16:creationId xmlns:a16="http://schemas.microsoft.com/office/drawing/2014/main" id="{AC0E77F7-12DE-46DA-BCF1-76992CAA3DB1}"/>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9</a:t>
            </a:fld>
            <a:endParaRPr lang="en-US" altLang="ja-JP" dirty="0">
              <a:solidFill>
                <a:srgbClr val="000000"/>
              </a:solidFill>
            </a:endParaRPr>
          </a:p>
        </p:txBody>
      </p:sp>
    </p:spTree>
    <p:extLst>
      <p:ext uri="{BB962C8B-B14F-4D97-AF65-F5344CB8AC3E}">
        <p14:creationId xmlns:p14="http://schemas.microsoft.com/office/powerpoint/2010/main" val="107160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2">
            <a:extLst>
              <a:ext uri="{FF2B5EF4-FFF2-40B4-BE49-F238E27FC236}">
                <a16:creationId xmlns:a16="http://schemas.microsoft.com/office/drawing/2014/main" id="{590D41AC-8F0D-4F7F-A436-8E8B484253D6}"/>
              </a:ext>
            </a:extLst>
          </p:cNvPr>
          <p:cNvSpPr txBox="1">
            <a:spLocks/>
          </p:cNvSpPr>
          <p:nvPr/>
        </p:nvSpPr>
        <p:spPr bwMode="auto">
          <a:xfrm>
            <a:off x="0" y="24170"/>
            <a:ext cx="8782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dirty="0"/>
              <a:t>　</a:t>
            </a:r>
            <a:r>
              <a:rPr lang="en-US" altLang="ja-JP" dirty="0"/>
              <a:t>【</a:t>
            </a:r>
            <a:r>
              <a:rPr lang="ja-JP" altLang="en-US" dirty="0"/>
              <a:t>負担軽減の支援</a:t>
            </a:r>
            <a:r>
              <a:rPr lang="en-US" altLang="ja-JP" dirty="0"/>
              <a:t>】</a:t>
            </a:r>
            <a:r>
              <a:rPr lang="ja-JP" altLang="en-US" dirty="0"/>
              <a:t>　</a:t>
            </a:r>
            <a:endParaRPr lang="en-US" altLang="ja-JP" dirty="0"/>
          </a:p>
          <a:p>
            <a:r>
              <a:rPr lang="ja-JP" altLang="en-US" dirty="0"/>
              <a:t>　木造住宅の補助制度</a:t>
            </a:r>
            <a:endParaRPr lang="ja-JP" altLang="ja-JP" b="1" kern="0" dirty="0">
              <a:latin typeface="Meiryo UI" panose="020B0604030504040204" pitchFamily="50" charset="-128"/>
              <a:ea typeface="Meiryo UI" panose="020B0604030504040204" pitchFamily="50" charset="-128"/>
            </a:endParaRPr>
          </a:p>
        </p:txBody>
      </p:sp>
      <p:sp>
        <p:nvSpPr>
          <p:cNvPr id="38" name="Text Box 1233">
            <a:extLst>
              <a:ext uri="{FF2B5EF4-FFF2-40B4-BE49-F238E27FC236}">
                <a16:creationId xmlns:a16="http://schemas.microsoft.com/office/drawing/2014/main" id="{B45C4BF1-EB7A-446A-BF16-A3C196FE6E2E}"/>
              </a:ext>
            </a:extLst>
          </p:cNvPr>
          <p:cNvSpPr txBox="1">
            <a:spLocks noChangeArrowheads="1"/>
          </p:cNvSpPr>
          <p:nvPr/>
        </p:nvSpPr>
        <p:spPr bwMode="auto">
          <a:xfrm>
            <a:off x="190251" y="3369505"/>
            <a:ext cx="1065793" cy="331625"/>
          </a:xfrm>
          <a:prstGeom prst="rect">
            <a:avLst/>
          </a:prstGeom>
          <a:solidFill>
            <a:schemeClr val="accent2"/>
          </a:solidFill>
          <a:ln w="9525" cap="flat" cmpd="sng" algn="ctr">
            <a:noFill/>
            <a:prstDash val="solid"/>
            <a:headEnd/>
            <a:tailEnd/>
          </a:ln>
          <a:effectLst>
            <a:outerShdw blurRad="40000" dist="23000" dir="5400000" rotWithShape="0">
              <a:srgbClr val="000000">
                <a:alpha val="35000"/>
              </a:srgbClr>
            </a:outerShdw>
          </a:effectLst>
        </p:spPr>
        <p:txBody>
          <a:bodyPr wrap="square" lIns="84579" tIns="42289" rIns="0" bIns="42289">
            <a:spAutoFit/>
          </a:bodyPr>
          <a:lstStyle/>
          <a:p>
            <a:pPr defTabSz="823170" fontAlgn="auto">
              <a:spcBef>
                <a:spcPct val="50000"/>
              </a:spcBef>
              <a:spcAft>
                <a:spcPts val="0"/>
              </a:spcAft>
              <a:defRPr/>
            </a:pPr>
            <a:r>
              <a:rPr kumimoji="0" lang="ja-JP" altLang="en-US" sz="1600" b="1" kern="0" spc="-100" dirty="0">
                <a:solidFill>
                  <a:sysClr val="window" lastClr="FFFFFF"/>
                </a:solidFill>
                <a:latin typeface="Meiryo UI" panose="020B0604030504040204" pitchFamily="50" charset="-128"/>
                <a:ea typeface="Meiryo UI" panose="020B0604030504040204" pitchFamily="50" charset="-128"/>
              </a:rPr>
              <a:t>補助実績</a:t>
            </a:r>
            <a:endParaRPr kumimoji="0" lang="en-US" altLang="ja-JP" sz="1600" b="1" kern="0" spc="-100" dirty="0">
              <a:solidFill>
                <a:sysClr val="window" lastClr="FFFFFF"/>
              </a:solidFill>
              <a:latin typeface="Meiryo UI" panose="020B0604030504040204" pitchFamily="50" charset="-128"/>
              <a:ea typeface="Meiryo UI" panose="020B0604030504040204" pitchFamily="50" charset="-128"/>
            </a:endParaRPr>
          </a:p>
        </p:txBody>
      </p:sp>
      <p:sp>
        <p:nvSpPr>
          <p:cNvPr id="39" name="Text Box 1233">
            <a:extLst>
              <a:ext uri="{FF2B5EF4-FFF2-40B4-BE49-F238E27FC236}">
                <a16:creationId xmlns:a16="http://schemas.microsoft.com/office/drawing/2014/main" id="{B03F85D5-3DE2-423E-BE36-539A1517374A}"/>
              </a:ext>
            </a:extLst>
          </p:cNvPr>
          <p:cNvSpPr txBox="1">
            <a:spLocks noChangeArrowheads="1"/>
          </p:cNvSpPr>
          <p:nvPr/>
        </p:nvSpPr>
        <p:spPr bwMode="auto">
          <a:xfrm>
            <a:off x="190250" y="1141802"/>
            <a:ext cx="1065794" cy="331625"/>
          </a:xfrm>
          <a:prstGeom prst="rect">
            <a:avLst/>
          </a:prstGeom>
          <a:solidFill>
            <a:schemeClr val="accent2"/>
          </a:solidFill>
          <a:ln w="9525" cap="flat" cmpd="sng" algn="ctr">
            <a:noFill/>
            <a:prstDash val="solid"/>
            <a:headEnd/>
            <a:tailEnd/>
          </a:ln>
          <a:effectLst>
            <a:outerShdw blurRad="40000" dist="23000" dir="5400000" rotWithShape="0">
              <a:srgbClr val="000000">
                <a:alpha val="35000"/>
              </a:srgbClr>
            </a:outerShdw>
          </a:effectLst>
        </p:spPr>
        <p:txBody>
          <a:bodyPr wrap="square" lIns="84579" tIns="42289" rIns="84579" bIns="42289">
            <a:spAutoFit/>
          </a:bodyPr>
          <a:lstStyle/>
          <a:p>
            <a:pPr defTabSz="823170" fontAlgn="auto">
              <a:spcBef>
                <a:spcPct val="50000"/>
              </a:spcBef>
              <a:spcAft>
                <a:spcPts val="0"/>
              </a:spcAft>
              <a:defRPr/>
            </a:pPr>
            <a:r>
              <a:rPr kumimoji="0" lang="ja-JP" altLang="en-US" sz="1600" b="1" kern="0" dirty="0">
                <a:solidFill>
                  <a:sysClr val="window" lastClr="FFFFFF"/>
                </a:solidFill>
                <a:latin typeface="Meiryo UI" panose="020B0604030504040204" pitchFamily="50" charset="-128"/>
                <a:ea typeface="Meiryo UI" panose="020B0604030504040204" pitchFamily="50" charset="-128"/>
              </a:rPr>
              <a:t>補助制度</a:t>
            </a:r>
            <a:endParaRPr kumimoji="0" lang="en-US" altLang="ja-JP" sz="1600" b="1" kern="0" dirty="0">
              <a:solidFill>
                <a:sysClr val="window" lastClr="FFFFFF"/>
              </a:solidFill>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67300655"/>
              </p:ext>
            </p:extLst>
          </p:nvPr>
        </p:nvGraphicFramePr>
        <p:xfrm>
          <a:off x="365760" y="1558269"/>
          <a:ext cx="8416290" cy="1543634"/>
        </p:xfrm>
        <a:graphic>
          <a:graphicData uri="http://schemas.openxmlformats.org/drawingml/2006/table">
            <a:tbl>
              <a:tblPr firstRow="1" firstCol="1">
                <a:tableStyleId>{85BE263C-DBD7-4A20-BB59-AAB30ACAA65A}</a:tableStyleId>
              </a:tblPr>
              <a:tblGrid>
                <a:gridCol w="1420839">
                  <a:extLst>
                    <a:ext uri="{9D8B030D-6E8A-4147-A177-3AD203B41FA5}">
                      <a16:colId xmlns:a16="http://schemas.microsoft.com/office/drawing/2014/main" val="1312257162"/>
                    </a:ext>
                  </a:extLst>
                </a:gridCol>
                <a:gridCol w="2331817">
                  <a:extLst>
                    <a:ext uri="{9D8B030D-6E8A-4147-A177-3AD203B41FA5}">
                      <a16:colId xmlns:a16="http://schemas.microsoft.com/office/drawing/2014/main" val="947424481"/>
                    </a:ext>
                  </a:extLst>
                </a:gridCol>
                <a:gridCol w="2331817">
                  <a:extLst>
                    <a:ext uri="{9D8B030D-6E8A-4147-A177-3AD203B41FA5}">
                      <a16:colId xmlns:a16="http://schemas.microsoft.com/office/drawing/2014/main" val="3109566869"/>
                    </a:ext>
                  </a:extLst>
                </a:gridCol>
                <a:gridCol w="2331817">
                  <a:extLst>
                    <a:ext uri="{9D8B030D-6E8A-4147-A177-3AD203B41FA5}">
                      <a16:colId xmlns:a16="http://schemas.microsoft.com/office/drawing/2014/main" val="3289548050"/>
                    </a:ext>
                  </a:extLst>
                </a:gridCol>
              </a:tblGrid>
              <a:tr h="299760">
                <a:tc>
                  <a:txBody>
                    <a:bodyPr/>
                    <a:lstStyle/>
                    <a:p>
                      <a:pPr algn="just">
                        <a:lnSpc>
                          <a:spcPct val="100000"/>
                        </a:lnSpc>
                        <a:spcAft>
                          <a:spcPts val="0"/>
                        </a:spcAft>
                      </a:pPr>
                      <a:r>
                        <a:rPr lang="en-US" sz="1400" kern="100" dirty="0">
                          <a:effectLst/>
                          <a:latin typeface="Meiryo UI" panose="020B0604030504040204" pitchFamily="50" charset="-128"/>
                          <a:ea typeface="Meiryo UI" panose="020B0604030504040204" pitchFamily="50" charset="-128"/>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lnSpc>
                          <a:spcPct val="100000"/>
                        </a:lnSpc>
                        <a:spcAft>
                          <a:spcPts val="0"/>
                        </a:spcAft>
                      </a:pPr>
                      <a:r>
                        <a:rPr lang="ja-JP" sz="1400" kern="100" dirty="0">
                          <a:effectLst/>
                          <a:latin typeface="Meiryo UI" panose="020B0604030504040204" pitchFamily="50" charset="-128"/>
                          <a:ea typeface="Meiryo UI" panose="020B0604030504040204" pitchFamily="50" charset="-128"/>
                        </a:rPr>
                        <a:t>診　断</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lnSpc>
                          <a:spcPct val="100000"/>
                        </a:lnSpc>
                        <a:spcAft>
                          <a:spcPts val="0"/>
                        </a:spcAft>
                      </a:pPr>
                      <a:r>
                        <a:rPr lang="ja-JP" sz="1400" kern="100" dirty="0">
                          <a:effectLst/>
                          <a:latin typeface="Meiryo UI" panose="020B0604030504040204" pitchFamily="50" charset="-128"/>
                          <a:ea typeface="Meiryo UI" panose="020B0604030504040204" pitchFamily="50" charset="-128"/>
                        </a:rPr>
                        <a:t>設　計</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lnSpc>
                          <a:spcPct val="100000"/>
                        </a:lnSpc>
                        <a:spcAft>
                          <a:spcPts val="0"/>
                        </a:spcAft>
                      </a:pPr>
                      <a:r>
                        <a:rPr lang="ja-JP" sz="1400" kern="100">
                          <a:effectLst/>
                          <a:latin typeface="Meiryo UI" panose="020B0604030504040204" pitchFamily="50" charset="-128"/>
                          <a:ea typeface="Meiryo UI" panose="020B0604030504040204" pitchFamily="50" charset="-128"/>
                        </a:rPr>
                        <a:t>改　修</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092364226"/>
                  </a:ext>
                </a:extLst>
              </a:tr>
              <a:tr h="845750">
                <a:tc>
                  <a:txBody>
                    <a:bodyPr/>
                    <a:lstStyle/>
                    <a:p>
                      <a:pPr algn="ctr">
                        <a:lnSpc>
                          <a:spcPct val="100000"/>
                        </a:lnSpc>
                        <a:spcAft>
                          <a:spcPts val="0"/>
                        </a:spcAft>
                      </a:pPr>
                      <a:r>
                        <a:rPr lang="ja-JP" sz="1400" kern="100" dirty="0">
                          <a:effectLst/>
                          <a:latin typeface="Meiryo UI" panose="020B0604030504040204" pitchFamily="50" charset="-128"/>
                          <a:ea typeface="Meiryo UI" panose="020B0604030504040204" pitchFamily="50" charset="-128"/>
                        </a:rPr>
                        <a:t>補助額等</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l">
                        <a:lnSpc>
                          <a:spcPct val="100000"/>
                        </a:lnSpc>
                        <a:spcAft>
                          <a:spcPts val="0"/>
                        </a:spcAft>
                      </a:pPr>
                      <a:r>
                        <a:rPr lang="ja-JP" sz="1400" kern="100" dirty="0">
                          <a:effectLst/>
                          <a:latin typeface="Meiryo UI" panose="020B0604030504040204" pitchFamily="50" charset="-128"/>
                          <a:ea typeface="Meiryo UI" panose="020B0604030504040204" pitchFamily="50" charset="-128"/>
                        </a:rPr>
                        <a:t>補助額</a:t>
                      </a:r>
                      <a:r>
                        <a:rPr lang="en-US" sz="1400" kern="100" dirty="0">
                          <a:effectLst/>
                          <a:latin typeface="Meiryo UI" panose="020B0604030504040204" pitchFamily="50" charset="-128"/>
                          <a:ea typeface="Meiryo UI" panose="020B0604030504040204" pitchFamily="50" charset="-128"/>
                        </a:rPr>
                        <a:t>5.0</a:t>
                      </a:r>
                      <a:r>
                        <a:rPr lang="ja-JP" sz="1400" kern="100" dirty="0">
                          <a:effectLst/>
                          <a:latin typeface="Meiryo UI" panose="020B0604030504040204" pitchFamily="50" charset="-128"/>
                          <a:ea typeface="Meiryo UI" panose="020B0604030504040204" pitchFamily="50" charset="-128"/>
                        </a:rPr>
                        <a:t>万円</a:t>
                      </a:r>
                      <a:r>
                        <a:rPr lang="en-US" sz="1400" kern="100" dirty="0">
                          <a:effectLst/>
                          <a:latin typeface="Meiryo UI" panose="020B0604030504040204" pitchFamily="50" charset="-128"/>
                          <a:ea typeface="Meiryo UI" panose="020B0604030504040204" pitchFamily="50" charset="-128"/>
                        </a:rPr>
                        <a:t>(</a:t>
                      </a:r>
                      <a:r>
                        <a:rPr lang="ja-JP" sz="1400" kern="100" dirty="0">
                          <a:effectLst/>
                          <a:latin typeface="Meiryo UI" panose="020B0604030504040204" pitchFamily="50" charset="-128"/>
                          <a:ea typeface="Meiryo UI" panose="020B0604030504040204" pitchFamily="50" charset="-128"/>
                        </a:rPr>
                        <a:t>定額</a:t>
                      </a:r>
                      <a:r>
                        <a:rPr lang="en-US" sz="1400" kern="100" dirty="0">
                          <a:effectLst/>
                          <a:latin typeface="Meiryo UI" panose="020B0604030504040204" pitchFamily="50" charset="-128"/>
                          <a:ea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endParaRPr>
                    </a:p>
                    <a:p>
                      <a:pPr algn="l">
                        <a:lnSpc>
                          <a:spcPct val="100000"/>
                        </a:lnSpc>
                        <a:spcAft>
                          <a:spcPts val="0"/>
                        </a:spcAft>
                      </a:pPr>
                      <a:r>
                        <a:rPr lang="ja-JP" sz="1400" kern="100" dirty="0">
                          <a:effectLst/>
                          <a:latin typeface="Meiryo UI" panose="020B0604030504040204" pitchFamily="50" charset="-128"/>
                          <a:ea typeface="Meiryo UI" panose="020B0604030504040204" pitchFamily="50" charset="-128"/>
                        </a:rPr>
                        <a:t>府民負担約５千円</a:t>
                      </a:r>
                      <a:endParaRPr lang="en-US" altLang="ja-JP" sz="1400" kern="100" dirty="0">
                        <a:effectLst/>
                        <a:latin typeface="Meiryo UI" panose="020B0604030504040204" pitchFamily="50" charset="-128"/>
                        <a:ea typeface="Meiryo UI" panose="020B0604030504040204" pitchFamily="50" charset="-128"/>
                      </a:endParaRPr>
                    </a:p>
                    <a:p>
                      <a:pPr algn="l">
                        <a:lnSpc>
                          <a:spcPct val="1000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100" kern="100" dirty="0" err="1">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府</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dirty="0" err="1">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市町村</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l">
                        <a:lnSpc>
                          <a:spcPct val="100000"/>
                        </a:lnSpc>
                        <a:spcAft>
                          <a:spcPts val="0"/>
                        </a:spcAft>
                      </a:pPr>
                      <a:r>
                        <a:rPr lang="ja-JP" sz="1400" kern="0" dirty="0">
                          <a:effectLst/>
                          <a:latin typeface="Meiryo UI" panose="020B0604030504040204" pitchFamily="50" charset="-128"/>
                          <a:ea typeface="Meiryo UI" panose="020B0604030504040204" pitchFamily="50" charset="-128"/>
                        </a:rPr>
                        <a:t>補助額</a:t>
                      </a:r>
                      <a:r>
                        <a:rPr lang="en-US" sz="1400" kern="0" dirty="0">
                          <a:effectLst/>
                          <a:latin typeface="Meiryo UI" panose="020B0604030504040204" pitchFamily="50" charset="-128"/>
                          <a:ea typeface="Meiryo UI" panose="020B0604030504040204" pitchFamily="50" charset="-128"/>
                        </a:rPr>
                        <a:t>10</a:t>
                      </a:r>
                      <a:r>
                        <a:rPr lang="ja-JP" sz="1400" kern="0" dirty="0">
                          <a:effectLst/>
                          <a:latin typeface="Meiryo UI" panose="020B0604030504040204" pitchFamily="50" charset="-128"/>
                          <a:ea typeface="Meiryo UI" panose="020B0604030504040204" pitchFamily="50" charset="-128"/>
                        </a:rPr>
                        <a:t>万円（定額）</a:t>
                      </a:r>
                      <a:endParaRPr lang="ja-JP" sz="1400" kern="100" dirty="0">
                        <a:effectLst/>
                        <a:latin typeface="Meiryo UI" panose="020B0604030504040204" pitchFamily="50" charset="-128"/>
                        <a:ea typeface="Meiryo UI" panose="020B0604030504040204" pitchFamily="50" charset="-128"/>
                      </a:endParaRPr>
                    </a:p>
                    <a:p>
                      <a:pPr marL="0" marR="0" lvl="0" indent="0" algn="l" defTabSz="914278" rtl="0" eaLnBrk="1" fontAlgn="auto" latinLnBrk="0" hangingPunct="1">
                        <a:lnSpc>
                          <a:spcPct val="100000"/>
                        </a:lnSpc>
                        <a:spcBef>
                          <a:spcPts val="0"/>
                        </a:spcBef>
                        <a:spcAft>
                          <a:spcPts val="0"/>
                        </a:spcAft>
                        <a:buClrTx/>
                        <a:buSzTx/>
                        <a:buFontTx/>
                        <a:buNone/>
                        <a:tabLst/>
                        <a:defRPr/>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100" kern="100" dirty="0" err="1">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府</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dirty="0" err="1">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市町村</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l">
                        <a:lnSpc>
                          <a:spcPct val="100000"/>
                        </a:lnSpc>
                        <a:spcAft>
                          <a:spcPts val="0"/>
                        </a:spcAft>
                      </a:pPr>
                      <a:r>
                        <a:rPr lang="ja-JP" sz="1400" kern="0" dirty="0">
                          <a:effectLst/>
                          <a:latin typeface="Meiryo UI" panose="020B0604030504040204" pitchFamily="50" charset="-128"/>
                          <a:ea typeface="Meiryo UI" panose="020B0604030504040204" pitchFamily="50" charset="-128"/>
                        </a:rPr>
                        <a:t>補助額</a:t>
                      </a:r>
                      <a:r>
                        <a:rPr lang="en-US" sz="1400" kern="0" dirty="0">
                          <a:effectLst/>
                          <a:latin typeface="Meiryo UI" panose="020B0604030504040204" pitchFamily="50" charset="-128"/>
                          <a:ea typeface="Meiryo UI" panose="020B0604030504040204" pitchFamily="50" charset="-128"/>
                        </a:rPr>
                        <a:t>40</a:t>
                      </a:r>
                      <a:r>
                        <a:rPr lang="ja-JP" sz="1400" kern="0" dirty="0">
                          <a:effectLst/>
                          <a:latin typeface="Meiryo UI" panose="020B0604030504040204" pitchFamily="50" charset="-128"/>
                          <a:ea typeface="Meiryo UI" panose="020B0604030504040204" pitchFamily="50" charset="-128"/>
                        </a:rPr>
                        <a:t>万円（定額）</a:t>
                      </a:r>
                      <a:endParaRPr lang="ja-JP" sz="1400" kern="100" dirty="0">
                        <a:effectLst/>
                        <a:latin typeface="Meiryo UI" panose="020B0604030504040204" pitchFamily="50" charset="-128"/>
                        <a:ea typeface="Meiryo UI" panose="020B0604030504040204" pitchFamily="50" charset="-128"/>
                      </a:endParaRPr>
                    </a:p>
                    <a:p>
                      <a:pPr algn="l">
                        <a:lnSpc>
                          <a:spcPct val="100000"/>
                        </a:lnSpc>
                        <a:spcAft>
                          <a:spcPts val="0"/>
                        </a:spcAft>
                      </a:pPr>
                      <a:r>
                        <a:rPr lang="ja-JP" sz="1400" kern="0" dirty="0">
                          <a:effectLst/>
                          <a:latin typeface="Meiryo UI" panose="020B0604030504040204" pitchFamily="50" charset="-128"/>
                          <a:ea typeface="Meiryo UI" panose="020B0604030504040204" pitchFamily="50" charset="-128"/>
                        </a:rPr>
                        <a:t>（低所得者</a:t>
                      </a:r>
                      <a:r>
                        <a:rPr lang="en-US" sz="1400" kern="0" dirty="0">
                          <a:effectLst/>
                          <a:latin typeface="Meiryo UI" panose="020B0604030504040204" pitchFamily="50" charset="-128"/>
                          <a:ea typeface="Meiryo UI" panose="020B0604030504040204" pitchFamily="50" charset="-128"/>
                        </a:rPr>
                        <a:t>60</a:t>
                      </a:r>
                      <a:r>
                        <a:rPr lang="ja-JP" sz="1400" kern="0" dirty="0">
                          <a:effectLst/>
                          <a:latin typeface="Meiryo UI" panose="020B0604030504040204" pitchFamily="50" charset="-128"/>
                          <a:ea typeface="Meiryo UI" panose="020B0604030504040204" pitchFamily="50" charset="-128"/>
                        </a:rPr>
                        <a:t>万円）</a:t>
                      </a:r>
                      <a:endParaRPr lang="en-US" altLang="ja-JP" sz="1400" kern="0" dirty="0">
                        <a:effectLst/>
                        <a:latin typeface="Meiryo UI" panose="020B0604030504040204" pitchFamily="50" charset="-128"/>
                        <a:ea typeface="Meiryo UI" panose="020B0604030504040204" pitchFamily="50" charset="-128"/>
                      </a:endParaRPr>
                    </a:p>
                    <a:p>
                      <a:pPr marL="0" marR="0" lvl="0" indent="0" algn="l" defTabSz="914278" rtl="0" eaLnBrk="1" fontAlgn="auto" latinLnBrk="0" hangingPunct="1">
                        <a:lnSpc>
                          <a:spcPct val="100000"/>
                        </a:lnSpc>
                        <a:spcBef>
                          <a:spcPts val="0"/>
                        </a:spcBef>
                        <a:spcAft>
                          <a:spcPts val="0"/>
                        </a:spcAft>
                        <a:buClrTx/>
                        <a:buSzTx/>
                        <a:buFontTx/>
                        <a:buNone/>
                        <a:tabLst/>
                        <a:defRPr/>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100" kern="100" dirty="0" err="1">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府</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dirty="0" err="1">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市町村</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788673072"/>
                  </a:ext>
                </a:extLst>
              </a:tr>
              <a:tr h="398124">
                <a:tc>
                  <a:txBody>
                    <a:bodyPr/>
                    <a:lstStyle/>
                    <a:p>
                      <a:pPr marL="0" algn="ctr" defTabSz="914278" rtl="0" eaLnBrk="1" latinLnBrk="0" hangingPunct="1">
                        <a:lnSpc>
                          <a:spcPct val="100000"/>
                        </a:lnSpc>
                        <a:spcAft>
                          <a:spcPts val="0"/>
                        </a:spcAft>
                      </a:pPr>
                      <a:r>
                        <a:rPr kumimoji="1" lang="ja-JP" altLang="ja-JP" sz="1400" kern="100" dirty="0">
                          <a:effectLst/>
                          <a:latin typeface="Meiryo UI" panose="020B0604030504040204" pitchFamily="50" charset="-128"/>
                          <a:ea typeface="Meiryo UI" panose="020B0604030504040204" pitchFamily="50" charset="-128"/>
                        </a:rPr>
                        <a:t>限度額</a:t>
                      </a: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lnSpc>
                          <a:spcPct val="1000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１</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00</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円／㎡</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事業費の</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割</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なし</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718088485"/>
                  </a:ext>
                </a:extLst>
              </a:tr>
            </a:tbl>
          </a:graphicData>
        </a:graphic>
      </p:graphicFrame>
      <p:sp>
        <p:nvSpPr>
          <p:cNvPr id="40" name="正方形/長方形 39"/>
          <p:cNvSpPr/>
          <p:nvPr/>
        </p:nvSpPr>
        <p:spPr>
          <a:xfrm>
            <a:off x="2054181" y="1249567"/>
            <a:ext cx="7031762" cy="257369"/>
          </a:xfrm>
          <a:prstGeom prst="rect">
            <a:avLst/>
          </a:prstGeom>
        </p:spPr>
        <p:txBody>
          <a:bodyPr wrap="square" lIns="0" tIns="36000" rIns="0" bIns="36000">
            <a:spAutoFit/>
          </a:bodyPr>
          <a:lstStyle/>
          <a:p>
            <a:pPr marL="173038" marR="152400" indent="-173038">
              <a:spcAft>
                <a:spcPts val="0"/>
              </a:spcAft>
            </a:pP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府の補助制度の要件であり、市町村によって補助制度の有無、要件、補助上限額、補助率が異なる場合あり</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224477" y="3849320"/>
            <a:ext cx="4557573" cy="257369"/>
          </a:xfrm>
          <a:prstGeom prst="rect">
            <a:avLst/>
          </a:prstGeom>
        </p:spPr>
        <p:txBody>
          <a:bodyPr wrap="square" lIns="0" tIns="36000" rIns="0" bIns="36000">
            <a:spAutoFit/>
          </a:bodyPr>
          <a:lstStyle/>
          <a:p>
            <a:pPr marL="173038" marR="152400" indent="-173038" algn="r">
              <a:spcAft>
                <a:spcPts val="0"/>
              </a:spcAft>
            </a:pP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設計については平成</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年度から補助制度創設</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グラフ 4">
            <a:extLst>
              <a:ext uri="{FF2B5EF4-FFF2-40B4-BE49-F238E27FC236}">
                <a16:creationId xmlns:a16="http://schemas.microsoft.com/office/drawing/2014/main" id="{C24FCBAF-9D06-C655-5340-B68A31F20633}"/>
              </a:ext>
            </a:extLst>
          </p:cNvPr>
          <p:cNvGraphicFramePr>
            <a:graphicFrameLocks/>
          </p:cNvGraphicFramePr>
          <p:nvPr>
            <p:extLst>
              <p:ext uri="{D42A27DB-BD31-4B8C-83A1-F6EECF244321}">
                <p14:modId xmlns:p14="http://schemas.microsoft.com/office/powerpoint/2010/main" val="1547280703"/>
              </p:ext>
            </p:extLst>
          </p:nvPr>
        </p:nvGraphicFramePr>
        <p:xfrm>
          <a:off x="541701" y="3968732"/>
          <a:ext cx="8240349" cy="2493586"/>
        </p:xfrm>
        <a:graphic>
          <a:graphicData uri="http://schemas.openxmlformats.org/drawingml/2006/chart">
            <c:chart xmlns:c="http://schemas.openxmlformats.org/drawingml/2006/chart" xmlns:r="http://schemas.openxmlformats.org/officeDocument/2006/relationships" r:id="rId2"/>
          </a:graphicData>
        </a:graphic>
      </p:graphicFrame>
      <p:sp>
        <p:nvSpPr>
          <p:cNvPr id="10" name="スライド番号プレースホルダー 3">
            <a:extLst>
              <a:ext uri="{FF2B5EF4-FFF2-40B4-BE49-F238E27FC236}">
                <a16:creationId xmlns:a16="http://schemas.microsoft.com/office/drawing/2014/main" id="{15E42E4A-E5DC-4E1B-A2C9-53187E97FF3B}"/>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10</a:t>
            </a:fld>
            <a:endParaRPr lang="en-US" altLang="ja-JP" dirty="0">
              <a:solidFill>
                <a:srgbClr val="000000"/>
              </a:solidFill>
            </a:endParaRPr>
          </a:p>
        </p:txBody>
      </p:sp>
    </p:spTree>
    <p:extLst>
      <p:ext uri="{BB962C8B-B14F-4D97-AF65-F5344CB8AC3E}">
        <p14:creationId xmlns:p14="http://schemas.microsoft.com/office/powerpoint/2010/main" val="272063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0" y="2716306"/>
            <a:ext cx="9144000" cy="819711"/>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algn="ctr">
              <a:spcBef>
                <a:spcPts val="258"/>
              </a:spcBef>
            </a:pP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a:t>
            </a:r>
            <a:endPar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spcBef>
                <a:spcPts val="258"/>
              </a:spcBef>
            </a:pP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）分譲マンション</a:t>
            </a:r>
          </a:p>
        </p:txBody>
      </p:sp>
    </p:spTree>
    <p:extLst>
      <p:ext uri="{BB962C8B-B14F-4D97-AF65-F5344CB8AC3E}">
        <p14:creationId xmlns:p14="http://schemas.microsoft.com/office/powerpoint/2010/main" val="346606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3F670EA-60A0-4F80-8504-E5080457FC50}"/>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○耐震改修や建替えに関する知識、耐震改修をした管理組合の実体験等を講演</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○管理組合が直接専門家に相談できる相談会を講演後に実施</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○耐震化だけでなくマンション管理に関する制度や融資の案内など多方面からのアプローチを実施</a:t>
            </a:r>
          </a:p>
        </p:txBody>
      </p:sp>
      <p:pic>
        <p:nvPicPr>
          <p:cNvPr id="12" name="図 11">
            <a:extLst>
              <a:ext uri="{FF2B5EF4-FFF2-40B4-BE49-F238E27FC236}">
                <a16:creationId xmlns:a16="http://schemas.microsoft.com/office/drawing/2014/main" id="{708C239B-7B30-46C1-8ABD-57BCC3AA0A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3308" y="2273818"/>
            <a:ext cx="1660042" cy="1133265"/>
          </a:xfrm>
          <a:prstGeom prst="roundRect">
            <a:avLst>
              <a:gd name="adj" fmla="val 9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タイトル 1">
            <a:extLst>
              <a:ext uri="{FF2B5EF4-FFF2-40B4-BE49-F238E27FC236}">
                <a16:creationId xmlns:a16="http://schemas.microsoft.com/office/drawing/2014/main" id="{28BC3962-4EA0-4181-B35A-CF74F6E30FB9}"/>
              </a:ext>
            </a:extLst>
          </p:cNvPr>
          <p:cNvSpPr>
            <a:spLocks noGrp="1"/>
          </p:cNvSpPr>
          <p:nvPr>
            <p:ph type="title"/>
          </p:nvPr>
        </p:nvSpPr>
        <p:spPr>
          <a:xfrm>
            <a:off x="0" y="280956"/>
            <a:ext cx="7300686" cy="404813"/>
          </a:xfrm>
        </p:spPr>
        <p:txBody>
          <a:bodyPr/>
          <a:lstStyle/>
          <a:p>
            <a:r>
              <a:rPr lang="en-US" altLang="ja-JP" dirty="0"/>
              <a:t>【</a:t>
            </a:r>
            <a:r>
              <a:rPr lang="ja-JP" altLang="en-US" dirty="0"/>
              <a:t>社会的機運の醸成</a:t>
            </a:r>
            <a:r>
              <a:rPr lang="en-US" altLang="ja-JP" dirty="0"/>
              <a:t>】</a:t>
            </a:r>
            <a:br>
              <a:rPr lang="en-US" altLang="ja-JP" dirty="0"/>
            </a:br>
            <a:r>
              <a:rPr lang="ja-JP" altLang="en-US" dirty="0"/>
              <a:t>　耐震化フォーラムの開催</a:t>
            </a:r>
            <a:endParaRPr kumimoji="1" lang="ja-JP" altLang="en-US" dirty="0"/>
          </a:p>
        </p:txBody>
      </p:sp>
      <p:sp>
        <p:nvSpPr>
          <p:cNvPr id="26" name="正方形/長方形 25">
            <a:extLst>
              <a:ext uri="{FF2B5EF4-FFF2-40B4-BE49-F238E27FC236}">
                <a16:creationId xmlns:a16="http://schemas.microsoft.com/office/drawing/2014/main" id="{C412BC1A-835A-4290-9E5B-7DFD55D13B90}"/>
              </a:ext>
            </a:extLst>
          </p:cNvPr>
          <p:cNvSpPr/>
          <p:nvPr/>
        </p:nvSpPr>
        <p:spPr>
          <a:xfrm>
            <a:off x="108000" y="2354428"/>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27" name="正方形/長方形 26">
            <a:extLst>
              <a:ext uri="{FF2B5EF4-FFF2-40B4-BE49-F238E27FC236}">
                <a16:creationId xmlns:a16="http://schemas.microsoft.com/office/drawing/2014/main" id="{B0AA5EC7-08D0-488D-B58A-8D51AAD73BC8}"/>
              </a:ext>
            </a:extLst>
          </p:cNvPr>
          <p:cNvSpPr/>
          <p:nvPr/>
        </p:nvSpPr>
        <p:spPr>
          <a:xfrm>
            <a:off x="108000" y="4950479"/>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B</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F706E1EB-DA1A-4A44-B678-006CBF83F39C}"/>
              </a:ext>
            </a:extLst>
          </p:cNvPr>
          <p:cNvSpPr txBox="1"/>
          <p:nvPr/>
        </p:nvSpPr>
        <p:spPr>
          <a:xfrm>
            <a:off x="108000" y="5329985"/>
            <a:ext cx="6189433" cy="114871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○区分所有者の参加機会が増加し、管理組合の課題把握や知識の向上</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につながっている</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a:solidFill>
                  <a:schemeClr val="tx1"/>
                </a:solidFill>
                <a:latin typeface="Meiryo UI" panose="020B0604030504040204" pitchFamily="50" charset="-128"/>
                <a:ea typeface="Meiryo UI" panose="020B0604030504040204" pitchFamily="50" charset="-128"/>
              </a:rPr>
              <a:t>○北摂</a:t>
            </a:r>
            <a:r>
              <a:rPr lang="ja-JP" altLang="en-US" sz="1600" dirty="0">
                <a:solidFill>
                  <a:schemeClr val="tx1"/>
                </a:solidFill>
                <a:latin typeface="Meiryo UI" panose="020B0604030504040204" pitchFamily="50" charset="-128"/>
                <a:ea typeface="Meiryo UI" panose="020B0604030504040204" pitchFamily="50" charset="-128"/>
              </a:rPr>
              <a:t>以外</a:t>
            </a:r>
            <a:r>
              <a:rPr lang="ja-JP" altLang="en-US" sz="1600">
                <a:solidFill>
                  <a:schemeClr val="tx1"/>
                </a:solidFill>
                <a:latin typeface="Meiryo UI" panose="020B0604030504040204" pitchFamily="50" charset="-128"/>
                <a:ea typeface="Meiryo UI" panose="020B0604030504040204" pitchFamily="50" charset="-128"/>
              </a:rPr>
              <a:t>の地域（市）にも開催を働きかける</a:t>
            </a:r>
            <a:r>
              <a:rPr lang="ja-JP" altLang="en-US" sz="1600" dirty="0">
                <a:solidFill>
                  <a:schemeClr val="tx1"/>
                </a:solidFill>
                <a:latin typeface="Meiryo UI" panose="020B0604030504040204" pitchFamily="50" charset="-128"/>
                <a:ea typeface="Meiryo UI" panose="020B0604030504040204" pitchFamily="50" charset="-128"/>
              </a:rPr>
              <a:t>必要がある</a:t>
            </a:r>
            <a:endParaRPr lang="en-US" altLang="ja-JP" sz="1600" dirty="0">
              <a:solidFill>
                <a:schemeClr val="tx1"/>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7ADB8C54-4D18-43B4-B1BE-F1B25C8EEFD5}"/>
              </a:ext>
            </a:extLst>
          </p:cNvPr>
          <p:cNvGrpSpPr>
            <a:grpSpLocks noChangeAspect="1"/>
          </p:cNvGrpSpPr>
          <p:nvPr/>
        </p:nvGrpSpPr>
        <p:grpSpPr>
          <a:xfrm>
            <a:off x="7905466" y="3069890"/>
            <a:ext cx="1133267" cy="1133265"/>
            <a:chOff x="8877427" y="5399476"/>
            <a:chExt cx="1396200" cy="1287257"/>
          </a:xfrm>
        </p:grpSpPr>
        <p:pic>
          <p:nvPicPr>
            <p:cNvPr id="18" name="図 17" descr="椅子に座っている人たち&#10;&#10;中程度の精度で自動的に生成された説明">
              <a:extLst>
                <a:ext uri="{FF2B5EF4-FFF2-40B4-BE49-F238E27FC236}">
                  <a16:creationId xmlns:a16="http://schemas.microsoft.com/office/drawing/2014/main" id="{4F96EC69-089D-456D-8C59-92A671327C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54" t="6567" r="6219" b="20199"/>
            <a:stretch/>
          </p:blipFill>
          <p:spPr>
            <a:xfrm>
              <a:off x="8897086" y="5399476"/>
              <a:ext cx="1376541" cy="1283563"/>
            </a:xfrm>
            <a:prstGeom prst="ellipse">
              <a:avLst/>
            </a:prstGeom>
            <a:ln w="3175">
              <a:solidFill>
                <a:schemeClr val="bg1"/>
              </a:solidFill>
            </a:ln>
            <a:effectLst>
              <a:softEdge rad="112500"/>
            </a:effectLst>
          </p:spPr>
        </p:pic>
        <p:sp>
          <p:nvSpPr>
            <p:cNvPr id="19" name="円: 塗りつぶしなし 18">
              <a:extLst>
                <a:ext uri="{FF2B5EF4-FFF2-40B4-BE49-F238E27FC236}">
                  <a16:creationId xmlns:a16="http://schemas.microsoft.com/office/drawing/2014/main" id="{F1ED34ED-0B3A-4796-8D47-5DFAE8A1D138}"/>
                </a:ext>
              </a:extLst>
            </p:cNvPr>
            <p:cNvSpPr/>
            <p:nvPr/>
          </p:nvSpPr>
          <p:spPr>
            <a:xfrm>
              <a:off x="8877427" y="5403170"/>
              <a:ext cx="1376541" cy="1283563"/>
            </a:xfrm>
            <a:prstGeom prst="donut">
              <a:avLst>
                <a:gd name="adj" fmla="val 3606"/>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dirty="0">
                <a:solidFill>
                  <a:schemeClr val="tx1"/>
                </a:solidFill>
                <a:latin typeface="Meiryo UI" panose="020B0604030504040204" pitchFamily="50" charset="-128"/>
                <a:ea typeface="Meiryo UI" panose="020B0604030504040204" pitchFamily="50" charset="-128"/>
              </a:endParaRPr>
            </a:p>
          </p:txBody>
        </p:sp>
      </p:grpSp>
      <p:sp>
        <p:nvSpPr>
          <p:cNvPr id="11" name="テキスト ボックス 10">
            <a:extLst>
              <a:ext uri="{FF2B5EF4-FFF2-40B4-BE49-F238E27FC236}">
                <a16:creationId xmlns:a16="http://schemas.microsoft.com/office/drawing/2014/main" id="{D3009A4F-9D11-D239-4760-2E7613C94FCF}"/>
              </a:ext>
            </a:extLst>
          </p:cNvPr>
          <p:cNvSpPr txBox="1"/>
          <p:nvPr/>
        </p:nvSpPr>
        <p:spPr>
          <a:xfrm>
            <a:off x="7770662" y="4132731"/>
            <a:ext cx="1386918"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講演後の相談会</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5C224D86-F082-443B-2018-D38A55771254}"/>
              </a:ext>
            </a:extLst>
          </p:cNvPr>
          <p:cNvSpPr txBox="1"/>
          <p:nvPr/>
        </p:nvSpPr>
        <p:spPr>
          <a:xfrm>
            <a:off x="6949152" y="3426395"/>
            <a:ext cx="646331"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講演</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graphicFrame>
        <p:nvGraphicFramePr>
          <p:cNvPr id="15" name="表 3">
            <a:extLst>
              <a:ext uri="{FF2B5EF4-FFF2-40B4-BE49-F238E27FC236}">
                <a16:creationId xmlns:a16="http://schemas.microsoft.com/office/drawing/2014/main" id="{D7DB437F-3C39-4CA0-DD35-C4E2E4CE9133}"/>
              </a:ext>
            </a:extLst>
          </p:cNvPr>
          <p:cNvGraphicFramePr>
            <a:graphicFrameLocks noGrp="1"/>
          </p:cNvGraphicFramePr>
          <p:nvPr>
            <p:extLst>
              <p:ext uri="{D42A27DB-BD31-4B8C-83A1-F6EECF244321}">
                <p14:modId xmlns:p14="http://schemas.microsoft.com/office/powerpoint/2010/main" val="2678661049"/>
              </p:ext>
            </p:extLst>
          </p:nvPr>
        </p:nvGraphicFramePr>
        <p:xfrm>
          <a:off x="114302" y="2808165"/>
          <a:ext cx="6109852" cy="2041200"/>
        </p:xfrm>
        <a:graphic>
          <a:graphicData uri="http://schemas.openxmlformats.org/drawingml/2006/table">
            <a:tbl>
              <a:tblPr bandRow="1">
                <a:tableStyleId>{073A0DAA-6AF3-43AB-8588-CEC1D06C72B9}</a:tableStyleId>
              </a:tblPr>
              <a:tblGrid>
                <a:gridCol w="601852">
                  <a:extLst>
                    <a:ext uri="{9D8B030D-6E8A-4147-A177-3AD203B41FA5}">
                      <a16:colId xmlns:a16="http://schemas.microsoft.com/office/drawing/2014/main" val="344887193"/>
                    </a:ext>
                  </a:extLst>
                </a:gridCol>
                <a:gridCol w="2340000">
                  <a:extLst>
                    <a:ext uri="{9D8B030D-6E8A-4147-A177-3AD203B41FA5}">
                      <a16:colId xmlns:a16="http://schemas.microsoft.com/office/drawing/2014/main" val="920006363"/>
                    </a:ext>
                  </a:extLst>
                </a:gridCol>
                <a:gridCol w="2340000">
                  <a:extLst>
                    <a:ext uri="{9D8B030D-6E8A-4147-A177-3AD203B41FA5}">
                      <a16:colId xmlns:a16="http://schemas.microsoft.com/office/drawing/2014/main" val="1955904510"/>
                    </a:ext>
                  </a:extLst>
                </a:gridCol>
                <a:gridCol w="828000">
                  <a:extLst>
                    <a:ext uri="{9D8B030D-6E8A-4147-A177-3AD203B41FA5}">
                      <a16:colId xmlns:a16="http://schemas.microsoft.com/office/drawing/2014/main" val="877127206"/>
                    </a:ext>
                  </a:extLst>
                </a:gridCol>
              </a:tblGrid>
              <a:tr h="316800">
                <a:tc>
                  <a:txBody>
                    <a:bodyPr/>
                    <a:lstStyle/>
                    <a:p>
                      <a:pPr algn="ctr"/>
                      <a:r>
                        <a:rPr kumimoji="1" lang="ja-JP" altLang="en-US" sz="1200" b="0" dirty="0">
                          <a:solidFill>
                            <a:schemeClr val="bg1"/>
                          </a:solidFill>
                          <a:latin typeface="Meiryo UI" panose="020B0604030504040204" pitchFamily="50" charset="-128"/>
                          <a:ea typeface="Meiryo UI" panose="020B0604030504040204" pitchFamily="50" charset="-128"/>
                        </a:rPr>
                        <a:t>年度</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kumimoji="1" lang="ja-JP" altLang="en-US" sz="1200" b="0" dirty="0">
                          <a:solidFill>
                            <a:schemeClr val="bg1"/>
                          </a:solidFill>
                          <a:latin typeface="Meiryo UI" panose="020B0604030504040204" pitchFamily="50" charset="-128"/>
                          <a:ea typeface="Meiryo UI" panose="020B0604030504040204" pitchFamily="50" charset="-128"/>
                        </a:rPr>
                        <a:t>開催地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kumimoji="1" lang="ja-JP" altLang="en-US" sz="1200" b="0" dirty="0">
                          <a:solidFill>
                            <a:schemeClr val="bg1"/>
                          </a:solidFill>
                          <a:latin typeface="Meiryo UI" panose="020B0604030504040204" pitchFamily="50" charset="-128"/>
                          <a:ea typeface="Meiryo UI" panose="020B0604030504040204" pitchFamily="50" charset="-128"/>
                        </a:rPr>
                        <a:t>参加市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kumimoji="1" lang="ja-JP" altLang="en-US" sz="1200" b="0" dirty="0">
                          <a:solidFill>
                            <a:schemeClr val="bg1"/>
                          </a:solidFill>
                          <a:latin typeface="Meiryo UI" panose="020B0604030504040204" pitchFamily="50" charset="-128"/>
                          <a:ea typeface="Meiryo UI" panose="020B0604030504040204" pitchFamily="50" charset="-128"/>
                        </a:rPr>
                        <a:t>参加人数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531911069"/>
                  </a:ext>
                </a:extLst>
              </a:tr>
              <a:tr h="316800">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R3</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200" b="0" dirty="0">
                          <a:solidFill>
                            <a:schemeClr val="tx1"/>
                          </a:solidFill>
                          <a:latin typeface="Meiryo UI" panose="020B0604030504040204" pitchFamily="50" charset="-128"/>
                          <a:ea typeface="Meiryo UI" panose="020B0604030504040204" pitchFamily="50" charset="-128"/>
                        </a:rPr>
                        <a:t>8</a:t>
                      </a:r>
                      <a:r>
                        <a:rPr kumimoji="1" lang="ja-JP" altLang="en-US" sz="1200" b="0" dirty="0">
                          <a:solidFill>
                            <a:schemeClr val="tx1"/>
                          </a:solidFill>
                          <a:latin typeface="Meiryo UI" panose="020B0604030504040204" pitchFamily="50" charset="-128"/>
                          <a:ea typeface="Meiryo UI" panose="020B0604030504040204"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03186887"/>
                  </a:ext>
                </a:extLst>
              </a:tr>
              <a:tr h="316800">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R4</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茨木市、吹田市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200" b="0" dirty="0">
                          <a:solidFill>
                            <a:schemeClr val="tx1"/>
                          </a:solidFill>
                          <a:latin typeface="Meiryo UI" panose="020B0604030504040204" pitchFamily="50" charset="-128"/>
                          <a:ea typeface="Meiryo UI" panose="020B0604030504040204" pitchFamily="50" charset="-128"/>
                        </a:rPr>
                        <a:t>30</a:t>
                      </a:r>
                      <a:r>
                        <a:rPr kumimoji="1" lang="ja-JP" altLang="en-US" sz="1200" b="0" dirty="0">
                          <a:solidFill>
                            <a:schemeClr val="tx1"/>
                          </a:solidFill>
                          <a:latin typeface="Meiryo UI" panose="020B0604030504040204" pitchFamily="50" charset="-128"/>
                          <a:ea typeface="Meiryo UI" panose="020B0604030504040204"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950923502"/>
                  </a:ext>
                </a:extLst>
              </a:tr>
              <a:tr h="316800">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R5</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zh-TW" altLang="en-US" sz="1200" b="0" dirty="0">
                          <a:solidFill>
                            <a:schemeClr val="tx1"/>
                          </a:solidFill>
                          <a:latin typeface="Meiryo UI" panose="020B0604030504040204" pitchFamily="50" charset="-128"/>
                          <a:ea typeface="Meiryo UI" panose="020B0604030504040204" pitchFamily="50" charset="-128"/>
                        </a:rPr>
                        <a:t>茨木市、吹田市</a:t>
                      </a:r>
                      <a:endParaRPr kumimoji="1" lang="ja-JP" altLang="en-US" sz="1200" b="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zh-TW" altLang="en-US" sz="1200" b="0" dirty="0">
                          <a:solidFill>
                            <a:schemeClr val="tx1"/>
                          </a:solidFill>
                          <a:latin typeface="Meiryo UI" panose="020B0604030504040204" pitchFamily="50" charset="-128"/>
                          <a:ea typeface="Meiryo UI" panose="020B0604030504040204" pitchFamily="50" charset="-128"/>
                        </a:rPr>
                        <a:t>茨木市、吹田市、豊中市、高槻市</a:t>
                      </a:r>
                      <a:endParaRPr kumimoji="1" lang="ja-JP" altLang="en-US" sz="1200" b="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200" b="0" dirty="0">
                          <a:solidFill>
                            <a:schemeClr val="tx1"/>
                          </a:solidFill>
                          <a:latin typeface="Meiryo UI" panose="020B0604030504040204" pitchFamily="50" charset="-128"/>
                          <a:ea typeface="Meiryo UI" panose="020B0604030504040204" pitchFamily="50" charset="-128"/>
                        </a:rPr>
                        <a:t>38</a:t>
                      </a:r>
                      <a:r>
                        <a:rPr kumimoji="1" lang="ja-JP" altLang="en-US" sz="1200" b="0" dirty="0">
                          <a:solidFill>
                            <a:schemeClr val="tx1"/>
                          </a:solidFill>
                          <a:latin typeface="Meiryo UI" panose="020B0604030504040204" pitchFamily="50" charset="-128"/>
                          <a:ea typeface="Meiryo UI" panose="020B0604030504040204"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136642526"/>
                  </a:ext>
                </a:extLst>
              </a:tr>
              <a:tr h="316800">
                <a:tc>
                  <a:txBody>
                    <a:bodyPr/>
                    <a:lstStyle/>
                    <a:p>
                      <a:pPr algn="ct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200" b="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200" b="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ja-JP" altLang="en-US" sz="1200" b="0" dirty="0">
                          <a:solidFill>
                            <a:schemeClr val="tx1"/>
                          </a:solidFill>
                          <a:latin typeface="Meiryo UI" panose="020B0604030504040204" pitchFamily="50" charset="-128"/>
                          <a:ea typeface="Meiryo UI" panose="020B0604030504040204" pitchFamily="50" charset="-128"/>
                        </a:rPr>
                        <a:t>計</a:t>
                      </a:r>
                      <a:r>
                        <a:rPr kumimoji="1" lang="en-US" altLang="ja-JP" sz="1200" b="0" dirty="0">
                          <a:solidFill>
                            <a:schemeClr val="tx1"/>
                          </a:solidFill>
                          <a:latin typeface="Meiryo UI" panose="020B0604030504040204" pitchFamily="50" charset="-128"/>
                          <a:ea typeface="Meiryo UI" panose="020B0604030504040204" pitchFamily="50" charset="-128"/>
                        </a:rPr>
                        <a:t>76</a:t>
                      </a:r>
                      <a:r>
                        <a:rPr kumimoji="1" lang="ja-JP" altLang="en-US" sz="1200" b="0" dirty="0">
                          <a:solidFill>
                            <a:schemeClr val="tx1"/>
                          </a:solidFill>
                          <a:latin typeface="Meiryo UI" panose="020B0604030504040204" pitchFamily="50" charset="-128"/>
                          <a:ea typeface="Meiryo UI" panose="020B0604030504040204"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755612"/>
                  </a:ext>
                </a:extLst>
              </a:tr>
              <a:tr h="316800">
                <a:tc>
                  <a:txBody>
                    <a:bodyPr/>
                    <a:lstStyle/>
                    <a:p>
                      <a:pPr algn="ctr"/>
                      <a:r>
                        <a:rPr kumimoji="1" lang="en-US" altLang="ja-JP" sz="1200" b="0" spc="0" dirty="0">
                          <a:solidFill>
                            <a:schemeClr val="tx1"/>
                          </a:solidFill>
                          <a:latin typeface="Meiryo UI" panose="020B0604030504040204" pitchFamily="50" charset="-128"/>
                          <a:ea typeface="Meiryo UI" panose="020B0604030504040204" pitchFamily="50" charset="-128"/>
                        </a:rPr>
                        <a:t>R6</a:t>
                      </a:r>
                    </a:p>
                    <a:p>
                      <a:pPr algn="ctr"/>
                      <a:r>
                        <a:rPr kumimoji="1" lang="ja-JP" altLang="en-US" sz="1200" b="0" spc="0" dirty="0">
                          <a:solidFill>
                            <a:schemeClr val="tx1"/>
                          </a:solidFill>
                          <a:latin typeface="Meiryo UI" panose="020B0604030504040204" pitchFamily="50" charset="-128"/>
                          <a:ea typeface="Meiryo UI" panose="020B0604030504040204" pitchFamily="50" charset="-128"/>
                        </a:rPr>
                        <a:t>予定</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kumimoji="1" lang="zh-TW"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茨木市、吹田市、豊中市、高槻市</a:t>
                      </a:r>
                      <a:endParaRPr kumimoji="1" lang="ja-JP" altLang="en-US" sz="1200" b="0" spc="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kumimoji="1" lang="zh-TW"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茨木市、吹田市、豊中市、高槻市</a:t>
                      </a:r>
                      <a:endParaRPr kumimoji="1" lang="ja-JP" altLang="en-US" sz="1200" b="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099564"/>
                  </a:ext>
                </a:extLst>
              </a:tr>
            </a:tbl>
          </a:graphicData>
        </a:graphic>
      </p:graphicFrame>
      <p:sp>
        <p:nvSpPr>
          <p:cNvPr id="28" name="テキスト ボックス 27">
            <a:extLst>
              <a:ext uri="{FF2B5EF4-FFF2-40B4-BE49-F238E27FC236}">
                <a16:creationId xmlns:a16="http://schemas.microsoft.com/office/drawing/2014/main" id="{635B657B-B3D5-E18E-7DEF-3A64E0B498B6}"/>
              </a:ext>
            </a:extLst>
          </p:cNvPr>
          <p:cNvSpPr txBox="1"/>
          <p:nvPr/>
        </p:nvSpPr>
        <p:spPr>
          <a:xfrm>
            <a:off x="1399513" y="2395928"/>
            <a:ext cx="3013461"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参加人数・参加市（複数市で共同開催）</a:t>
            </a:r>
          </a:p>
        </p:txBody>
      </p:sp>
      <p:sp>
        <p:nvSpPr>
          <p:cNvPr id="31" name="Rectangle 3">
            <a:extLst>
              <a:ext uri="{FF2B5EF4-FFF2-40B4-BE49-F238E27FC236}">
                <a16:creationId xmlns:a16="http://schemas.microsoft.com/office/drawing/2014/main" id="{44821C58-3CA2-A49E-D2E0-89B812613262}"/>
              </a:ext>
            </a:extLst>
          </p:cNvPr>
          <p:cNvSpPr>
            <a:spLocks noChangeArrowheads="1"/>
          </p:cNvSpPr>
          <p:nvPr/>
        </p:nvSpPr>
        <p:spPr bwMode="auto">
          <a:xfrm>
            <a:off x="6433308" y="4500479"/>
            <a:ext cx="2623355" cy="900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複数市で共同開催するメリット</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☞開催地が他市であっても参加可能</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☞各市が広報等で参加募集</a:t>
            </a:r>
            <a:endParaRPr kumimoji="0"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☞各市職員が役割分担</a:t>
            </a:r>
          </a:p>
        </p:txBody>
      </p:sp>
      <p:sp>
        <p:nvSpPr>
          <p:cNvPr id="32" name="Rectangle 3">
            <a:extLst>
              <a:ext uri="{FF2B5EF4-FFF2-40B4-BE49-F238E27FC236}">
                <a16:creationId xmlns:a16="http://schemas.microsoft.com/office/drawing/2014/main" id="{4CF723B2-E4F7-D88F-A61F-31303ED83796}"/>
              </a:ext>
            </a:extLst>
          </p:cNvPr>
          <p:cNvSpPr>
            <a:spLocks noChangeArrowheads="1"/>
          </p:cNvSpPr>
          <p:nvPr/>
        </p:nvSpPr>
        <p:spPr bwMode="auto">
          <a:xfrm>
            <a:off x="6433308" y="5536630"/>
            <a:ext cx="2623355"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参加者の声</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☞耐震診断の進め方が理解できた</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☞実例紹介で合意形成までの道のりを</a:t>
            </a:r>
            <a:endParaRPr kumimoji="0"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　　実感できた</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☞耐震改修の好事例をもっと知りたい</a:t>
            </a:r>
          </a:p>
        </p:txBody>
      </p:sp>
      <p:sp>
        <p:nvSpPr>
          <p:cNvPr id="20" name="スライド番号プレースホルダー 3">
            <a:extLst>
              <a:ext uri="{FF2B5EF4-FFF2-40B4-BE49-F238E27FC236}">
                <a16:creationId xmlns:a16="http://schemas.microsoft.com/office/drawing/2014/main" id="{821DC024-3DC0-4DB9-A455-364E73556C5D}"/>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12</a:t>
            </a:fld>
            <a:endParaRPr lang="en-US" altLang="ja-JP" dirty="0">
              <a:solidFill>
                <a:srgbClr val="000000"/>
              </a:solidFill>
            </a:endParaRPr>
          </a:p>
        </p:txBody>
      </p:sp>
    </p:spTree>
    <p:extLst>
      <p:ext uri="{BB962C8B-B14F-4D97-AF65-F5344CB8AC3E}">
        <p14:creationId xmlns:p14="http://schemas.microsoft.com/office/powerpoint/2010/main" val="241919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3F670EA-60A0-4F80-8504-E5080457FC50}"/>
              </a:ext>
            </a:extLst>
          </p:cNvPr>
          <p:cNvSpPr txBox="1"/>
          <p:nvPr/>
        </p:nvSpPr>
        <p:spPr>
          <a:xfrm>
            <a:off x="72000" y="1048827"/>
            <a:ext cx="9000000" cy="126003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a:lnSpc>
                <a:spcPct val="150000"/>
              </a:lnSpc>
            </a:pPr>
            <a:r>
              <a:rPr lang="ja-JP" altLang="en-US" sz="1600" dirty="0">
                <a:latin typeface="Meiryo UI" panose="020B0604030504040204" pitchFamily="50" charset="-128"/>
                <a:ea typeface="Meiryo UI" panose="020B0604030504040204" pitchFamily="50" charset="-128"/>
              </a:rPr>
              <a:t>○毎年、管理組合宛てに耐震化の啓発パンフレットやサポート事業者制度、</a:t>
            </a:r>
            <a:r>
              <a:rPr lang="en-US" altLang="ja-JP" sz="1600" dirty="0">
                <a:latin typeface="Meiryo UI" panose="020B0604030504040204" pitchFamily="50" charset="-128"/>
                <a:ea typeface="Meiryo UI" panose="020B0604030504040204" pitchFamily="50" charset="-128"/>
              </a:rPr>
              <a:t>WEB</a:t>
            </a:r>
            <a:r>
              <a:rPr lang="ja-JP" altLang="en-US" sz="1600" dirty="0">
                <a:latin typeface="Meiryo UI" panose="020B0604030504040204" pitchFamily="50" charset="-128"/>
                <a:ea typeface="Meiryo UI" panose="020B0604030504040204" pitchFamily="50" charset="-128"/>
              </a:rPr>
              <a:t>セミナーのチラシを送付</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○問い合わせいただいた管理組合へは、市町と連携して個別訪問し、制度概要などを説明</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○鉄道会社の協力のもと、耐震化パンフレットを駅に配架</a:t>
            </a:r>
            <a:endParaRPr lang="en-US" altLang="ja-JP" sz="1600" dirty="0">
              <a:latin typeface="Meiryo UI" panose="020B0604030504040204" pitchFamily="50" charset="-128"/>
              <a:ea typeface="Meiryo UI" panose="020B0604030504040204" pitchFamily="50" charset="-128"/>
            </a:endParaRPr>
          </a:p>
        </p:txBody>
      </p:sp>
      <p:sp>
        <p:nvSpPr>
          <p:cNvPr id="23" name="タイトル 1">
            <a:extLst>
              <a:ext uri="{FF2B5EF4-FFF2-40B4-BE49-F238E27FC236}">
                <a16:creationId xmlns:a16="http://schemas.microsoft.com/office/drawing/2014/main" id="{02962C69-BEB0-468F-83BC-B091C98E72DF}"/>
              </a:ext>
            </a:extLst>
          </p:cNvPr>
          <p:cNvSpPr>
            <a:spLocks noGrp="1"/>
          </p:cNvSpPr>
          <p:nvPr>
            <p:ph type="title"/>
          </p:nvPr>
        </p:nvSpPr>
        <p:spPr>
          <a:xfrm>
            <a:off x="0" y="0"/>
            <a:ext cx="7341704" cy="875863"/>
          </a:xfrm>
        </p:spPr>
        <p:txBody>
          <a:bodyPr/>
          <a:lstStyle/>
          <a:p>
            <a:r>
              <a:rPr lang="en-US" altLang="ja-JP" dirty="0"/>
              <a:t>【</a:t>
            </a:r>
            <a:r>
              <a:rPr lang="ja-JP" altLang="en-US" dirty="0"/>
              <a:t>きっかけづくり・具体化</a:t>
            </a:r>
            <a:r>
              <a:rPr lang="en-US" altLang="ja-JP" dirty="0"/>
              <a:t>】</a:t>
            </a:r>
            <a:r>
              <a:rPr lang="ja-JP" altLang="en-US" dirty="0"/>
              <a:t>　　</a:t>
            </a:r>
            <a:br>
              <a:rPr lang="en-US" altLang="ja-JP" dirty="0"/>
            </a:br>
            <a:r>
              <a:rPr lang="ja-JP" altLang="en-US" dirty="0">
                <a:latin typeface="+mn-ea"/>
              </a:rPr>
              <a:t>ダイレクトメール送付・個別訪問等による働きかけ</a:t>
            </a:r>
            <a:endParaRPr lang="ja-JP" altLang="en-US" dirty="0"/>
          </a:p>
        </p:txBody>
      </p:sp>
      <p:sp>
        <p:nvSpPr>
          <p:cNvPr id="27" name="正方形/長方形 26">
            <a:extLst>
              <a:ext uri="{FF2B5EF4-FFF2-40B4-BE49-F238E27FC236}">
                <a16:creationId xmlns:a16="http://schemas.microsoft.com/office/drawing/2014/main" id="{4812F800-31F7-4DC3-8E7A-A6B81CA99CAA}"/>
              </a:ext>
            </a:extLst>
          </p:cNvPr>
          <p:cNvSpPr/>
          <p:nvPr/>
        </p:nvSpPr>
        <p:spPr>
          <a:xfrm>
            <a:off x="114302" y="2641217"/>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32" name="テキスト ボックス 31">
            <a:extLst>
              <a:ext uri="{FF2B5EF4-FFF2-40B4-BE49-F238E27FC236}">
                <a16:creationId xmlns:a16="http://schemas.microsoft.com/office/drawing/2014/main" id="{B7A5873B-2B31-4591-B689-2CDAFAC7136B}"/>
              </a:ext>
            </a:extLst>
          </p:cNvPr>
          <p:cNvSpPr txBox="1"/>
          <p:nvPr/>
        </p:nvSpPr>
        <p:spPr>
          <a:xfrm>
            <a:off x="1454769" y="2641217"/>
            <a:ext cx="3710617"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latin typeface="Meiryo UI" panose="020B0604030504040204" pitchFamily="50" charset="-128"/>
                <a:ea typeface="Meiryo UI" panose="020B0604030504040204" pitchFamily="50" charset="-128"/>
              </a:rPr>
              <a:t>H30</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　ダイレクトメール　約</a:t>
            </a:r>
            <a:r>
              <a:rPr lang="en-US" altLang="ja-JP" sz="1600" dirty="0">
                <a:solidFill>
                  <a:schemeClr val="tx1"/>
                </a:solidFill>
                <a:latin typeface="Meiryo UI" panose="020B0604030504040204" pitchFamily="50" charset="-128"/>
                <a:ea typeface="Meiryo UI" panose="020B0604030504040204" pitchFamily="50" charset="-128"/>
              </a:rPr>
              <a:t>8,000</a:t>
            </a:r>
            <a:r>
              <a:rPr lang="ja-JP" altLang="en-US" sz="1600" dirty="0">
                <a:solidFill>
                  <a:schemeClr val="tx1"/>
                </a:solidFill>
                <a:latin typeface="Meiryo UI" panose="020B0604030504040204" pitchFamily="50" charset="-128"/>
                <a:ea typeface="Meiryo UI" panose="020B0604030504040204" pitchFamily="50" charset="-128"/>
              </a:rPr>
              <a:t>件</a:t>
            </a:r>
            <a:endParaRPr lang="ja-JP" altLang="en-US" sz="1600" strike="sngStrike" dirty="0">
              <a:solidFill>
                <a:schemeClr val="tx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64234596-9EAD-45C1-A000-87D64FCC105C}"/>
              </a:ext>
            </a:extLst>
          </p:cNvPr>
          <p:cNvSpPr/>
          <p:nvPr/>
        </p:nvSpPr>
        <p:spPr>
          <a:xfrm>
            <a:off x="114302" y="5258686"/>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grpSp>
        <p:nvGrpSpPr>
          <p:cNvPr id="19" name="グループ化 18">
            <a:extLst>
              <a:ext uri="{FF2B5EF4-FFF2-40B4-BE49-F238E27FC236}">
                <a16:creationId xmlns:a16="http://schemas.microsoft.com/office/drawing/2014/main" id="{5D9282E4-2C21-4FF5-9F6B-7383D5612DAD}"/>
              </a:ext>
            </a:extLst>
          </p:cNvPr>
          <p:cNvGrpSpPr/>
          <p:nvPr/>
        </p:nvGrpSpPr>
        <p:grpSpPr>
          <a:xfrm>
            <a:off x="6990464" y="4953672"/>
            <a:ext cx="2022402" cy="1516802"/>
            <a:chOff x="3513093" y="865133"/>
            <a:chExt cx="3018502" cy="2263877"/>
          </a:xfrm>
        </p:grpSpPr>
        <p:pic>
          <p:nvPicPr>
            <p:cNvPr id="20" name="図 19">
              <a:extLst>
                <a:ext uri="{FF2B5EF4-FFF2-40B4-BE49-F238E27FC236}">
                  <a16:creationId xmlns:a16="http://schemas.microsoft.com/office/drawing/2014/main" id="{CD56BBB0-49C0-4E1D-8ACD-F8348519E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093" y="865133"/>
              <a:ext cx="3018502" cy="2263877"/>
            </a:xfrm>
            <a:prstGeom prst="rect">
              <a:avLst/>
            </a:prstGeom>
          </p:spPr>
        </p:pic>
        <p:sp>
          <p:nvSpPr>
            <p:cNvPr id="21" name="楕円 20">
              <a:extLst>
                <a:ext uri="{FF2B5EF4-FFF2-40B4-BE49-F238E27FC236}">
                  <a16:creationId xmlns:a16="http://schemas.microsoft.com/office/drawing/2014/main" id="{D38E7602-621B-4463-8C24-1A281A939656}"/>
                </a:ext>
              </a:extLst>
            </p:cNvPr>
            <p:cNvSpPr/>
            <p:nvPr/>
          </p:nvSpPr>
          <p:spPr>
            <a:xfrm>
              <a:off x="4130675" y="1636707"/>
              <a:ext cx="879475" cy="735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07C93B36-7956-CD0A-6925-C0A065070CD3}"/>
              </a:ext>
            </a:extLst>
          </p:cNvPr>
          <p:cNvGrpSpPr/>
          <p:nvPr/>
        </p:nvGrpSpPr>
        <p:grpSpPr>
          <a:xfrm>
            <a:off x="5939296" y="2612656"/>
            <a:ext cx="2884480" cy="1980000"/>
            <a:chOff x="5939296" y="2352881"/>
            <a:chExt cx="2884480" cy="1980000"/>
          </a:xfrm>
        </p:grpSpPr>
        <p:pic>
          <p:nvPicPr>
            <p:cNvPr id="3" name="図 2">
              <a:extLst>
                <a:ext uri="{FF2B5EF4-FFF2-40B4-BE49-F238E27FC236}">
                  <a16:creationId xmlns:a16="http://schemas.microsoft.com/office/drawing/2014/main" id="{063122BA-AEF7-40FB-B30A-97B2DD10ED00}"/>
                </a:ext>
              </a:extLst>
            </p:cNvPr>
            <p:cNvPicPr>
              <a:picLocks noChangeAspect="1"/>
            </p:cNvPicPr>
            <p:nvPr/>
          </p:nvPicPr>
          <p:blipFill>
            <a:blip r:embed="rId3"/>
            <a:stretch>
              <a:fillRect/>
            </a:stretch>
          </p:blipFill>
          <p:spPr>
            <a:xfrm>
              <a:off x="5939296" y="2352881"/>
              <a:ext cx="1412445" cy="1980000"/>
            </a:xfrm>
            <a:prstGeom prst="rect">
              <a:avLst/>
            </a:prstGeom>
          </p:spPr>
        </p:pic>
        <p:pic>
          <p:nvPicPr>
            <p:cNvPr id="22" name="図 21">
              <a:extLst>
                <a:ext uri="{FF2B5EF4-FFF2-40B4-BE49-F238E27FC236}">
                  <a16:creationId xmlns:a16="http://schemas.microsoft.com/office/drawing/2014/main" id="{F72B737A-AD70-4226-9717-B3F27CE73E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35028" y="2352881"/>
              <a:ext cx="1388748" cy="1980000"/>
            </a:xfrm>
            <a:prstGeom prst="rect">
              <a:avLst/>
            </a:prstGeom>
          </p:spPr>
        </p:pic>
      </p:grpSp>
      <p:sp>
        <p:nvSpPr>
          <p:cNvPr id="31" name="テキスト ボックス 30">
            <a:extLst>
              <a:ext uri="{FF2B5EF4-FFF2-40B4-BE49-F238E27FC236}">
                <a16:creationId xmlns:a16="http://schemas.microsoft.com/office/drawing/2014/main" id="{6BD5DB26-09D4-4BD8-8D54-66B15626BDE3}"/>
              </a:ext>
            </a:extLst>
          </p:cNvPr>
          <p:cNvSpPr txBox="1"/>
          <p:nvPr/>
        </p:nvSpPr>
        <p:spPr>
          <a:xfrm>
            <a:off x="118395" y="4082702"/>
            <a:ext cx="5539905" cy="46166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大阪府が把握してる府内の管理組合数　約</a:t>
            </a:r>
            <a:r>
              <a:rPr lang="en-US" altLang="ja-JP" sz="1200" dirty="0">
                <a:latin typeface="Meiryo UI" panose="020B0604030504040204" pitchFamily="50" charset="-128"/>
                <a:ea typeface="Meiryo UI" panose="020B0604030504040204" pitchFamily="50" charset="-128"/>
              </a:rPr>
              <a:t>1,500</a:t>
            </a:r>
          </a:p>
          <a:p>
            <a:r>
              <a:rPr lang="ja-JP" altLang="en-US" sz="1200" dirty="0">
                <a:latin typeface="Meiryo UI" panose="020B0604030504040204" pitchFamily="50" charset="-128"/>
                <a:ea typeface="Meiryo UI" panose="020B0604030504040204" pitchFamily="50" charset="-128"/>
              </a:rPr>
              <a:t>（３階以上かつ</a:t>
            </a:r>
            <a:r>
              <a:rPr lang="en-US" altLang="ja-JP" sz="1200" dirty="0">
                <a:latin typeface="Meiryo UI" panose="020B0604030504040204" pitchFamily="50" charset="-128"/>
                <a:ea typeface="Meiryo UI" panose="020B0604030504040204" pitchFamily="50" charset="-128"/>
              </a:rPr>
              <a:t>1,000</a:t>
            </a:r>
            <a:r>
              <a:rPr lang="ja-JP" altLang="en-US" sz="1200" dirty="0">
                <a:latin typeface="Meiryo UI" panose="020B0604030504040204" pitchFamily="50" charset="-128"/>
                <a:ea typeface="Meiryo UI" panose="020B0604030504040204" pitchFamily="50" charset="-128"/>
              </a:rPr>
              <a:t>㎡以上の旧耐震基準の分譲マンション）</a:t>
            </a:r>
            <a:endParaRPr lang="en-US" altLang="ja-JP" sz="12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1BD88C9C-E8D3-1B08-CBA7-B574012E88F1}"/>
              </a:ext>
            </a:extLst>
          </p:cNvPr>
          <p:cNvSpPr txBox="1"/>
          <p:nvPr/>
        </p:nvSpPr>
        <p:spPr>
          <a:xfrm>
            <a:off x="6649605" y="4625438"/>
            <a:ext cx="1463862"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耐震化パンフレット</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56C2826-012A-EC0F-7284-E17569F39EA8}"/>
              </a:ext>
            </a:extLst>
          </p:cNvPr>
          <p:cNvSpPr txBox="1"/>
          <p:nvPr/>
        </p:nvSpPr>
        <p:spPr>
          <a:xfrm>
            <a:off x="7361412" y="6480655"/>
            <a:ext cx="800219"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駅配架</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4BD186D-FAE4-01DA-A948-27895085DCF7}"/>
              </a:ext>
            </a:extLst>
          </p:cNvPr>
          <p:cNvSpPr txBox="1"/>
          <p:nvPr/>
        </p:nvSpPr>
        <p:spPr>
          <a:xfrm>
            <a:off x="114302" y="3040562"/>
            <a:ext cx="1080000"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管理組合あて</a:t>
            </a:r>
          </a:p>
        </p:txBody>
      </p:sp>
      <p:sp>
        <p:nvSpPr>
          <p:cNvPr id="25" name="テキスト ボックス 24">
            <a:extLst>
              <a:ext uri="{FF2B5EF4-FFF2-40B4-BE49-F238E27FC236}">
                <a16:creationId xmlns:a16="http://schemas.microsoft.com/office/drawing/2014/main" id="{C26A6DB3-E489-40BC-B248-E7D66A84EA3F}"/>
              </a:ext>
            </a:extLst>
          </p:cNvPr>
          <p:cNvSpPr txBox="1"/>
          <p:nvPr/>
        </p:nvSpPr>
        <p:spPr>
          <a:xfrm>
            <a:off x="114302" y="5615043"/>
            <a:ext cx="6905334"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DM</a:t>
            </a:r>
            <a:r>
              <a:rPr lang="ja-JP" altLang="en-US" sz="1600" dirty="0">
                <a:solidFill>
                  <a:schemeClr val="tx1"/>
                </a:solidFill>
                <a:latin typeface="Meiryo UI" panose="020B0604030504040204" pitchFamily="50" charset="-128"/>
                <a:ea typeface="Meiryo UI" panose="020B0604030504040204" pitchFamily="50" charset="-128"/>
              </a:rPr>
              <a:t>を見た管理組合より初動時の進め方や補助制度についての問い合わせがある</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○個別訪問を通じて、合意形成の難しさや管理不全、資金不足など特有の</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課題があることを確認し、助言や相談につなげた</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6" name="スライド番号プレースホルダー 3">
            <a:extLst>
              <a:ext uri="{FF2B5EF4-FFF2-40B4-BE49-F238E27FC236}">
                <a16:creationId xmlns:a16="http://schemas.microsoft.com/office/drawing/2014/main" id="{0EE6A514-8B63-4217-AAC3-0048B667CF5E}"/>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13</a:t>
            </a:fld>
            <a:endParaRPr lang="en-US" altLang="ja-JP" dirty="0">
              <a:solidFill>
                <a:srgbClr val="000000"/>
              </a:solidFill>
            </a:endParaRPr>
          </a:p>
        </p:txBody>
      </p:sp>
      <p:graphicFrame>
        <p:nvGraphicFramePr>
          <p:cNvPr id="24" name="表 3">
            <a:extLst>
              <a:ext uri="{FF2B5EF4-FFF2-40B4-BE49-F238E27FC236}">
                <a16:creationId xmlns:a16="http://schemas.microsoft.com/office/drawing/2014/main" id="{DF8C7144-109B-4FFB-96DA-AFFBAE7C8386}"/>
              </a:ext>
            </a:extLst>
          </p:cNvPr>
          <p:cNvGraphicFramePr>
            <a:graphicFrameLocks noGrp="1"/>
          </p:cNvGraphicFramePr>
          <p:nvPr>
            <p:extLst>
              <p:ext uri="{D42A27DB-BD31-4B8C-83A1-F6EECF244321}">
                <p14:modId xmlns:p14="http://schemas.microsoft.com/office/powerpoint/2010/main" val="1289102807"/>
              </p:ext>
            </p:extLst>
          </p:nvPr>
        </p:nvGraphicFramePr>
        <p:xfrm>
          <a:off x="114302" y="3326702"/>
          <a:ext cx="5741703" cy="756000"/>
        </p:xfrm>
        <a:graphic>
          <a:graphicData uri="http://schemas.openxmlformats.org/drawingml/2006/table">
            <a:tbl>
              <a:tblPr firstRow="1" bandRow="1">
                <a:tableStyleId>{21E4AEA4-8DFA-4A89-87EB-49C32662AFE0}</a:tableStyleId>
              </a:tblPr>
              <a:tblGrid>
                <a:gridCol w="491985">
                  <a:extLst>
                    <a:ext uri="{9D8B030D-6E8A-4147-A177-3AD203B41FA5}">
                      <a16:colId xmlns:a16="http://schemas.microsoft.com/office/drawing/2014/main" val="344887193"/>
                    </a:ext>
                  </a:extLst>
                </a:gridCol>
                <a:gridCol w="874953">
                  <a:extLst>
                    <a:ext uri="{9D8B030D-6E8A-4147-A177-3AD203B41FA5}">
                      <a16:colId xmlns:a16="http://schemas.microsoft.com/office/drawing/2014/main" val="920006363"/>
                    </a:ext>
                  </a:extLst>
                </a:gridCol>
                <a:gridCol w="874953">
                  <a:extLst>
                    <a:ext uri="{9D8B030D-6E8A-4147-A177-3AD203B41FA5}">
                      <a16:colId xmlns:a16="http://schemas.microsoft.com/office/drawing/2014/main" val="877127206"/>
                    </a:ext>
                  </a:extLst>
                </a:gridCol>
                <a:gridCol w="874953">
                  <a:extLst>
                    <a:ext uri="{9D8B030D-6E8A-4147-A177-3AD203B41FA5}">
                      <a16:colId xmlns:a16="http://schemas.microsoft.com/office/drawing/2014/main" val="313313637"/>
                    </a:ext>
                  </a:extLst>
                </a:gridCol>
                <a:gridCol w="874953">
                  <a:extLst>
                    <a:ext uri="{9D8B030D-6E8A-4147-A177-3AD203B41FA5}">
                      <a16:colId xmlns:a16="http://schemas.microsoft.com/office/drawing/2014/main" val="1779803040"/>
                    </a:ext>
                  </a:extLst>
                </a:gridCol>
                <a:gridCol w="874953">
                  <a:extLst>
                    <a:ext uri="{9D8B030D-6E8A-4147-A177-3AD203B41FA5}">
                      <a16:colId xmlns:a16="http://schemas.microsoft.com/office/drawing/2014/main" val="1553209"/>
                    </a:ext>
                  </a:extLst>
                </a:gridCol>
                <a:gridCol w="874953">
                  <a:extLst>
                    <a:ext uri="{9D8B030D-6E8A-4147-A177-3AD203B41FA5}">
                      <a16:colId xmlns:a16="http://schemas.microsoft.com/office/drawing/2014/main" val="1443835207"/>
                    </a:ext>
                  </a:extLst>
                </a:gridCol>
              </a:tblGrid>
              <a:tr h="378000">
                <a:tc>
                  <a:txBody>
                    <a:bodyPr/>
                    <a:lstStyle/>
                    <a:p>
                      <a:pPr algn="ct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H30</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R1</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R2</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R3</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R4</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algn="ctr"/>
                      <a:r>
                        <a:rPr kumimoji="1" lang="en-US" altLang="ja-JP" sz="1400" b="0" dirty="0">
                          <a:solidFill>
                            <a:schemeClr val="bg1"/>
                          </a:solidFill>
                          <a:latin typeface="Meiryo UI" panose="020B0604030504040204" pitchFamily="50" charset="-128"/>
                          <a:ea typeface="Meiryo UI" panose="020B0604030504040204" pitchFamily="50" charset="-128"/>
                        </a:rPr>
                        <a:t>R5</a:t>
                      </a:r>
                      <a:endParaRPr kumimoji="1" lang="ja-JP" altLang="en-US" sz="1400" b="0" dirty="0">
                        <a:solidFill>
                          <a:schemeClr val="bg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extLst>
                  <a:ext uri="{0D108BD9-81ED-4DB2-BD59-A6C34878D82A}">
                    <a16:rowId xmlns:a16="http://schemas.microsoft.com/office/drawing/2014/main" val="950923502"/>
                  </a:ext>
                </a:extLst>
              </a:tr>
              <a:tr h="378000">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DM</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約</a:t>
                      </a:r>
                      <a:r>
                        <a:rPr kumimoji="1" lang="en-US" altLang="ja-JP" sz="1400" b="0" dirty="0">
                          <a:solidFill>
                            <a:schemeClr val="tx1"/>
                          </a:solidFill>
                          <a:latin typeface="Meiryo UI" panose="020B0604030504040204" pitchFamily="50" charset="-128"/>
                          <a:ea typeface="Meiryo UI" panose="020B0604030504040204" pitchFamily="50" charset="-128"/>
                        </a:rPr>
                        <a:t>1,340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約</a:t>
                      </a:r>
                      <a:r>
                        <a:rPr kumimoji="1" lang="en-US" altLang="ja-JP" sz="1400" b="0" dirty="0">
                          <a:solidFill>
                            <a:schemeClr val="tx1"/>
                          </a:solidFill>
                          <a:latin typeface="Meiryo UI" panose="020B0604030504040204" pitchFamily="50" charset="-128"/>
                          <a:ea typeface="Meiryo UI" panose="020B0604030504040204" pitchFamily="50" charset="-128"/>
                        </a:rPr>
                        <a:t>730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約</a:t>
                      </a:r>
                      <a:r>
                        <a:rPr kumimoji="1" lang="en-US" altLang="ja-JP" sz="1400" b="0" dirty="0">
                          <a:solidFill>
                            <a:schemeClr val="tx1"/>
                          </a:solidFill>
                          <a:latin typeface="Meiryo UI" panose="020B0604030504040204" pitchFamily="50" charset="-128"/>
                          <a:ea typeface="Meiryo UI" panose="020B0604030504040204" pitchFamily="50" charset="-128"/>
                        </a:rPr>
                        <a:t>1,500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約</a:t>
                      </a:r>
                      <a:r>
                        <a:rPr kumimoji="1" lang="en-US" altLang="ja-JP" sz="1400" b="0" dirty="0">
                          <a:solidFill>
                            <a:schemeClr val="tx1"/>
                          </a:solidFill>
                          <a:latin typeface="Meiryo UI" panose="020B0604030504040204" pitchFamily="50" charset="-128"/>
                          <a:ea typeface="Meiryo UI" panose="020B0604030504040204" pitchFamily="50" charset="-128"/>
                        </a:rPr>
                        <a:t>1,500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約</a:t>
                      </a:r>
                      <a:r>
                        <a:rPr kumimoji="1" lang="en-US" altLang="ja-JP" sz="1400" b="0" dirty="0">
                          <a:solidFill>
                            <a:schemeClr val="tx1"/>
                          </a:solidFill>
                          <a:latin typeface="Meiryo UI" panose="020B0604030504040204" pitchFamily="50" charset="-128"/>
                          <a:ea typeface="Meiryo UI" panose="020B0604030504040204" pitchFamily="50" charset="-128"/>
                        </a:rPr>
                        <a:t>1,460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約</a:t>
                      </a:r>
                      <a:r>
                        <a:rPr kumimoji="1" lang="en-US" altLang="ja-JP" sz="1400" b="0" dirty="0">
                          <a:solidFill>
                            <a:schemeClr val="tx1"/>
                          </a:solidFill>
                          <a:latin typeface="Meiryo UI" panose="020B0604030504040204" pitchFamily="50" charset="-128"/>
                          <a:ea typeface="Meiryo UI" panose="020B0604030504040204" pitchFamily="50" charset="-128"/>
                        </a:rPr>
                        <a:t>1,480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36642526"/>
                  </a:ext>
                </a:extLst>
              </a:tr>
            </a:tbl>
          </a:graphicData>
        </a:graphic>
      </p:graphicFrame>
      <p:sp>
        <p:nvSpPr>
          <p:cNvPr id="29" name="テキスト ボックス 28">
            <a:extLst>
              <a:ext uri="{FF2B5EF4-FFF2-40B4-BE49-F238E27FC236}">
                <a16:creationId xmlns:a16="http://schemas.microsoft.com/office/drawing/2014/main" id="{C6004C8C-2B15-45A6-89DC-5F6592D17111}"/>
              </a:ext>
            </a:extLst>
          </p:cNvPr>
          <p:cNvSpPr txBox="1"/>
          <p:nvPr/>
        </p:nvSpPr>
        <p:spPr>
          <a:xfrm>
            <a:off x="125293" y="4615966"/>
            <a:ext cx="5757836" cy="83099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啓発パンフレットを阪急電鉄の協力のもと駅に配架</a:t>
            </a:r>
            <a:endParaRPr lang="en-US" altLang="ja-JP" sz="1600" dirty="0">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R2</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R5</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400</a:t>
            </a:r>
            <a:r>
              <a:rPr lang="ja-JP" altLang="en-US" sz="1600" dirty="0">
                <a:solidFill>
                  <a:schemeClr val="tx1"/>
                </a:solidFill>
                <a:latin typeface="Meiryo UI" panose="020B0604030504040204" pitchFamily="50" charset="-128"/>
                <a:ea typeface="Meiryo UI" panose="020B0604030504040204" pitchFamily="50" charset="-128"/>
              </a:rPr>
              <a:t>部</a:t>
            </a:r>
            <a:endParaRPr lang="en-US" altLang="ja-JP" sz="1600" dirty="0">
              <a:solidFill>
                <a:schemeClr val="tx1"/>
              </a:solidFill>
              <a:latin typeface="Meiryo UI" panose="020B0604030504040204" pitchFamily="50" charset="-128"/>
              <a:ea typeface="Meiryo UI" panose="020B0604030504040204" pitchFamily="50" charset="-128"/>
            </a:endParaRPr>
          </a:p>
          <a:p>
            <a:endParaRPr lang="en-US" altLang="ja-JP" sz="1600" dirty="0">
              <a:highlight>
                <a:srgbClr val="FFFF00"/>
              </a:highligh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2363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D7D192C-FFFB-49D8-8573-70BF6F70ED7D}"/>
              </a:ext>
            </a:extLst>
          </p:cNvPr>
          <p:cNvPicPr>
            <a:picLocks noChangeAspect="1"/>
          </p:cNvPicPr>
          <p:nvPr/>
        </p:nvPicPr>
        <p:blipFill>
          <a:blip r:embed="rId2"/>
          <a:stretch>
            <a:fillRect/>
          </a:stretch>
        </p:blipFill>
        <p:spPr>
          <a:xfrm>
            <a:off x="4959940" y="2633049"/>
            <a:ext cx="2066111" cy="2984381"/>
          </a:xfrm>
          <a:prstGeom prst="rect">
            <a:avLst/>
          </a:prstGeom>
        </p:spPr>
      </p:pic>
      <p:pic>
        <p:nvPicPr>
          <p:cNvPr id="7" name="図 6">
            <a:extLst>
              <a:ext uri="{FF2B5EF4-FFF2-40B4-BE49-F238E27FC236}">
                <a16:creationId xmlns:a16="http://schemas.microsoft.com/office/drawing/2014/main" id="{9D2F83B6-DB03-495D-AA61-B1DFEB61F8B2}"/>
              </a:ext>
            </a:extLst>
          </p:cNvPr>
          <p:cNvPicPr>
            <a:picLocks noChangeAspect="1"/>
          </p:cNvPicPr>
          <p:nvPr/>
        </p:nvPicPr>
        <p:blipFill>
          <a:blip r:embed="rId3"/>
          <a:stretch>
            <a:fillRect/>
          </a:stretch>
        </p:blipFill>
        <p:spPr>
          <a:xfrm>
            <a:off x="7077889" y="2633049"/>
            <a:ext cx="2066111" cy="2984381"/>
          </a:xfrm>
          <a:prstGeom prst="rect">
            <a:avLst/>
          </a:prstGeom>
        </p:spPr>
      </p:pic>
      <p:sp>
        <p:nvSpPr>
          <p:cNvPr id="23" name="タイトル 1">
            <a:extLst>
              <a:ext uri="{FF2B5EF4-FFF2-40B4-BE49-F238E27FC236}">
                <a16:creationId xmlns:a16="http://schemas.microsoft.com/office/drawing/2014/main" id="{99C01958-F1D2-44B7-9E25-D3AF2CCD6249}"/>
              </a:ext>
            </a:extLst>
          </p:cNvPr>
          <p:cNvSpPr>
            <a:spLocks noGrp="1"/>
          </p:cNvSpPr>
          <p:nvPr>
            <p:ph type="title"/>
          </p:nvPr>
        </p:nvSpPr>
        <p:spPr>
          <a:xfrm>
            <a:off x="0" y="280956"/>
            <a:ext cx="7300686" cy="404813"/>
          </a:xfrm>
        </p:spPr>
        <p:txBody>
          <a:bodyPr/>
          <a:lstStyle/>
          <a:p>
            <a:r>
              <a:rPr lang="en-US" altLang="ja-JP" dirty="0"/>
              <a:t>【</a:t>
            </a:r>
            <a:r>
              <a:rPr lang="ja-JP" altLang="en-US" dirty="0"/>
              <a:t>きっかけづくり・具体化</a:t>
            </a:r>
            <a:r>
              <a:rPr lang="en-US" altLang="ja-JP" dirty="0"/>
              <a:t>】</a:t>
            </a:r>
            <a:br>
              <a:rPr lang="en-US" altLang="ja-JP" dirty="0"/>
            </a:br>
            <a:r>
              <a:rPr lang="ja-JP" altLang="en-US" dirty="0"/>
              <a:t>　大阪府分譲マンション耐震化サポート事業者との連携</a:t>
            </a:r>
            <a:endParaRPr kumimoji="1" lang="ja-JP" altLang="en-US" dirty="0"/>
          </a:p>
        </p:txBody>
      </p:sp>
      <p:sp>
        <p:nvSpPr>
          <p:cNvPr id="45" name="テキスト ボックス 44">
            <a:extLst>
              <a:ext uri="{FF2B5EF4-FFF2-40B4-BE49-F238E27FC236}">
                <a16:creationId xmlns:a16="http://schemas.microsoft.com/office/drawing/2014/main" id="{333F9FFA-BB12-4C65-A5C5-9FD2787BA97C}"/>
              </a:ext>
            </a:extLst>
          </p:cNvPr>
          <p:cNvSpPr txBox="1"/>
          <p:nvPr/>
        </p:nvSpPr>
        <p:spPr>
          <a:xfrm>
            <a:off x="72000" y="2844132"/>
            <a:ext cx="4998764" cy="181588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indent="0">
              <a:buFontTx/>
              <a:buNone/>
            </a:pPr>
            <a:r>
              <a:rPr kumimoji="1" lang="ja-JP" altLang="en-US" sz="1600" b="0" dirty="0">
                <a:solidFill>
                  <a:schemeClr val="tx1"/>
                </a:solidFill>
                <a:latin typeface="Meiryo UI" panose="020B0604030504040204" pitchFamily="50" charset="-128"/>
                <a:ea typeface="Meiryo UI" panose="020B0604030504040204" pitchFamily="50" charset="-128"/>
              </a:rPr>
              <a:t>・耐震化フォーラムで、耐震化の手法や進め方を講演</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marL="0" indent="0">
              <a:buFontTx/>
              <a:buNone/>
            </a:pPr>
            <a:r>
              <a:rPr kumimoji="1" lang="ja-JP" altLang="en-US" sz="1600" b="0" dirty="0">
                <a:solidFill>
                  <a:schemeClr val="tx1"/>
                </a:solidFill>
                <a:latin typeface="Meiryo UI" panose="020B0604030504040204" pitchFamily="50" charset="-128"/>
                <a:ea typeface="Meiryo UI" panose="020B0604030504040204" pitchFamily="50" charset="-128"/>
              </a:rPr>
              <a:t>・個別相談会で、管理組合からの相談対応</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marL="0" indent="0">
              <a:buFontTx/>
              <a:buNone/>
            </a:pPr>
            <a:r>
              <a:rPr kumimoji="1" lang="ja-JP" altLang="en-US" sz="1600" b="0" dirty="0">
                <a:solidFill>
                  <a:schemeClr val="tx1"/>
                </a:solidFill>
                <a:latin typeface="Meiryo UI" panose="020B0604030504040204" pitchFamily="50" charset="-128"/>
                <a:ea typeface="Meiryo UI" panose="020B0604030504040204" pitchFamily="50" charset="-128"/>
              </a:rPr>
              <a:t>・サポート事業者の耐震改修実施事例集を作成し、</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marL="0" indent="0">
              <a:buFontTx/>
              <a:buNone/>
            </a:pPr>
            <a:r>
              <a:rPr lang="ja-JP" altLang="en-US" sz="1600" dirty="0">
                <a:solidFill>
                  <a:schemeClr val="tx1"/>
                </a:solidFill>
                <a:latin typeface="Meiryo UI" panose="020B0604030504040204" pitchFamily="50" charset="-128"/>
                <a:ea typeface="Meiryo UI" panose="020B0604030504040204" pitchFamily="50" charset="-128"/>
              </a:rPr>
              <a:t>　フォーラムや</a:t>
            </a:r>
            <a:r>
              <a:rPr lang="en-US" altLang="ja-JP" sz="1600" dirty="0">
                <a:solidFill>
                  <a:schemeClr val="tx1"/>
                </a:solidFill>
                <a:latin typeface="Meiryo UI" panose="020B0604030504040204" pitchFamily="50" charset="-128"/>
                <a:ea typeface="Meiryo UI" panose="020B0604030504040204" pitchFamily="50" charset="-128"/>
              </a:rPr>
              <a:t>DM</a:t>
            </a:r>
            <a:r>
              <a:rPr lang="ja-JP" altLang="en-US" sz="1600" dirty="0">
                <a:solidFill>
                  <a:schemeClr val="tx1"/>
                </a:solidFill>
                <a:latin typeface="Meiryo UI" panose="020B0604030504040204" pitchFamily="50" charset="-128"/>
                <a:ea typeface="Meiryo UI" panose="020B0604030504040204" pitchFamily="50" charset="-128"/>
              </a:rPr>
              <a:t>で</a:t>
            </a:r>
            <a:r>
              <a:rPr kumimoji="1" lang="ja-JP" altLang="en-US" sz="1600" b="0" dirty="0">
                <a:solidFill>
                  <a:schemeClr val="tx1"/>
                </a:solidFill>
                <a:latin typeface="Meiryo UI" panose="020B0604030504040204" pitchFamily="50" charset="-128"/>
                <a:ea typeface="Meiryo UI" panose="020B0604030504040204" pitchFamily="50" charset="-128"/>
              </a:rPr>
              <a:t>配布</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marL="0" indent="0">
              <a:buFontTx/>
              <a:buNone/>
            </a:pPr>
            <a:r>
              <a:rPr lang="ja-JP" altLang="en-US" sz="1600" dirty="0">
                <a:solidFill>
                  <a:schemeClr val="tx1"/>
                </a:solidFill>
                <a:latin typeface="Meiryo UI" panose="020B0604030504040204" pitchFamily="50" charset="-128"/>
                <a:ea typeface="Meiryo UI" panose="020B0604030504040204" pitchFamily="50" charset="-128"/>
              </a:rPr>
              <a:t>・登録事業者　</a:t>
            </a:r>
            <a:r>
              <a:rPr lang="en-US" altLang="ja-JP" sz="1600" dirty="0">
                <a:solidFill>
                  <a:schemeClr val="tx1"/>
                </a:solidFill>
                <a:latin typeface="Meiryo UI" panose="020B0604030504040204" pitchFamily="50" charset="-128"/>
                <a:ea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rPr>
              <a:t>者（</a:t>
            </a:r>
            <a:r>
              <a:rPr lang="en-US" altLang="ja-JP" sz="1600" dirty="0">
                <a:solidFill>
                  <a:schemeClr val="tx1"/>
                </a:solidFill>
                <a:latin typeface="Meiryo UI" panose="020B0604030504040204" pitchFamily="50" charset="-128"/>
                <a:ea typeface="Meiryo UI" panose="020B0604030504040204" pitchFamily="50" charset="-128"/>
              </a:rPr>
              <a:t>R6.3</a:t>
            </a:r>
            <a:r>
              <a:rPr lang="ja-JP" altLang="en-US" sz="1600" dirty="0">
                <a:solidFill>
                  <a:schemeClr val="tx1"/>
                </a:solidFill>
                <a:latin typeface="Meiryo UI" panose="020B0604030504040204" pitchFamily="50" charset="-128"/>
                <a:ea typeface="Meiryo UI" panose="020B0604030504040204" pitchFamily="50" charset="-128"/>
              </a:rPr>
              <a:t>時点）</a:t>
            </a:r>
          </a:p>
          <a:p>
            <a:pPr marL="0" indent="0">
              <a:buFontTx/>
              <a:buNone/>
            </a:pPr>
            <a:r>
              <a:rPr kumimoji="1" lang="ja-JP" altLang="en-US" sz="1600" b="0" dirty="0">
                <a:solidFill>
                  <a:schemeClr val="tx1"/>
                </a:solidFill>
                <a:latin typeface="Meiryo UI" panose="020B0604030504040204" pitchFamily="50" charset="-128"/>
                <a:ea typeface="Meiryo UI" panose="020B0604030504040204" pitchFamily="50" charset="-128"/>
              </a:rPr>
              <a:t>　支援実績　 建替え　   </a:t>
            </a:r>
            <a:r>
              <a:rPr kumimoji="1" lang="en-US" altLang="ja-JP" sz="1600" b="0" dirty="0">
                <a:solidFill>
                  <a:schemeClr val="tx1"/>
                </a:solidFill>
                <a:latin typeface="Meiryo UI" panose="020B0604030504040204" pitchFamily="50" charset="-128"/>
                <a:ea typeface="Meiryo UI" panose="020B0604030504040204" pitchFamily="50" charset="-128"/>
              </a:rPr>
              <a:t>10</a:t>
            </a:r>
            <a:r>
              <a:rPr kumimoji="1" lang="ja-JP" altLang="en-US" sz="1600" b="0" dirty="0">
                <a:solidFill>
                  <a:schemeClr val="tx1"/>
                </a:solidFill>
                <a:latin typeface="Meiryo UI" panose="020B0604030504040204" pitchFamily="50" charset="-128"/>
                <a:ea typeface="Meiryo UI" panose="020B0604030504040204" pitchFamily="50" charset="-128"/>
              </a:rPr>
              <a:t>者</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marL="0" indent="0">
              <a:buFontTx/>
              <a:buNone/>
            </a:pPr>
            <a:r>
              <a:rPr lang="ja-JP" altLang="en-US" sz="1600" dirty="0">
                <a:solidFill>
                  <a:schemeClr val="tx1"/>
                </a:solidFill>
                <a:latin typeface="Meiryo UI" panose="020B0604030504040204" pitchFamily="50" charset="-128"/>
                <a:ea typeface="Meiryo UI" panose="020B0604030504040204" pitchFamily="50" charset="-128"/>
              </a:rPr>
              <a:t>　　 　　　　　　耐震改修  </a:t>
            </a:r>
            <a:r>
              <a:rPr lang="en-US" altLang="ja-JP" sz="1600" dirty="0">
                <a:solidFill>
                  <a:schemeClr val="tx1"/>
                </a:solidFill>
                <a:latin typeface="Meiryo UI" panose="020B0604030504040204" pitchFamily="50" charset="-128"/>
                <a:ea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rPr>
              <a:t>者</a:t>
            </a:r>
            <a:endParaRPr kumimoji="1" lang="en-US" altLang="ja-JP" sz="1600" b="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2F0A75E9-AD2D-02B9-7D63-D8A1EA602385}"/>
              </a:ext>
            </a:extLst>
          </p:cNvPr>
          <p:cNvSpPr/>
          <p:nvPr/>
        </p:nvSpPr>
        <p:spPr>
          <a:xfrm>
            <a:off x="108000" y="246633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5" name="正方形/長方形 4">
            <a:extLst>
              <a:ext uri="{FF2B5EF4-FFF2-40B4-BE49-F238E27FC236}">
                <a16:creationId xmlns:a16="http://schemas.microsoft.com/office/drawing/2014/main" id="{2FDDEE4D-0A9C-D6AA-48C5-4E9237565932}"/>
              </a:ext>
            </a:extLst>
          </p:cNvPr>
          <p:cNvSpPr/>
          <p:nvPr/>
        </p:nvSpPr>
        <p:spPr>
          <a:xfrm>
            <a:off x="108000" y="4671958"/>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B</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70EAA05-A52A-0A30-3514-61B2DFCDABDD}"/>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○耐震化の事業実績があり、継続的なサポートができる事業者登録制度を設け、サポート事業者の情報を</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HP</a:t>
            </a:r>
            <a:r>
              <a:rPr lang="ja-JP" altLang="en-US" sz="1600" dirty="0">
                <a:latin typeface="Meiryo UI" panose="020B0604030504040204" pitchFamily="50" charset="-128"/>
                <a:ea typeface="Meiryo UI" panose="020B0604030504040204" pitchFamily="50" charset="-128"/>
              </a:rPr>
              <a:t>等で提供</a:t>
            </a:r>
          </a:p>
          <a:p>
            <a:pPr>
              <a:lnSpc>
                <a:spcPct val="150000"/>
              </a:lnSpc>
            </a:pPr>
            <a:r>
              <a:rPr lang="ja-JP" altLang="en-US" sz="1600" dirty="0">
                <a:latin typeface="Meiryo UI" panose="020B0604030504040204" pitchFamily="50" charset="-128"/>
                <a:ea typeface="Meiryo UI" panose="020B0604030504040204" pitchFamily="50" charset="-128"/>
              </a:rPr>
              <a:t>○サポート事業者は、管理組合と契約し耐震化実現に向けた具体的な事業化を支援</a:t>
            </a:r>
          </a:p>
        </p:txBody>
      </p:sp>
      <p:sp>
        <p:nvSpPr>
          <p:cNvPr id="12" name="テキスト ボックス 11">
            <a:extLst>
              <a:ext uri="{FF2B5EF4-FFF2-40B4-BE49-F238E27FC236}">
                <a16:creationId xmlns:a16="http://schemas.microsoft.com/office/drawing/2014/main" id="{3028730B-777E-A107-71BD-B9770277B4BB}"/>
              </a:ext>
            </a:extLst>
          </p:cNvPr>
          <p:cNvSpPr txBox="1"/>
          <p:nvPr/>
        </p:nvSpPr>
        <p:spPr>
          <a:xfrm>
            <a:off x="6243872" y="5617430"/>
            <a:ext cx="1745991"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サポート事業者実例集</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CF40BF6B-027D-9216-CEC5-1E375121219B}"/>
              </a:ext>
            </a:extLst>
          </p:cNvPr>
          <p:cNvSpPr txBox="1"/>
          <p:nvPr/>
        </p:nvSpPr>
        <p:spPr>
          <a:xfrm>
            <a:off x="1354094" y="2507831"/>
            <a:ext cx="179500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サポート事業者との連携</a:t>
            </a:r>
          </a:p>
        </p:txBody>
      </p:sp>
      <p:sp>
        <p:nvSpPr>
          <p:cNvPr id="14" name="テキスト ボックス 13">
            <a:extLst>
              <a:ext uri="{FF2B5EF4-FFF2-40B4-BE49-F238E27FC236}">
                <a16:creationId xmlns:a16="http://schemas.microsoft.com/office/drawing/2014/main" id="{174FC725-68A5-4C8F-8A5B-42AA2F631B3B}"/>
              </a:ext>
            </a:extLst>
          </p:cNvPr>
          <p:cNvSpPr txBox="1"/>
          <p:nvPr/>
        </p:nvSpPr>
        <p:spPr>
          <a:xfrm>
            <a:off x="120135" y="5094210"/>
            <a:ext cx="5906592" cy="132343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solidFill>
                  <a:schemeClr val="tx1"/>
                </a:solidFill>
                <a:latin typeface="Meiryo UI" panose="020B0604030504040204" pitchFamily="50" charset="-128"/>
                <a:ea typeface="Meiryo UI" panose="020B0604030504040204" pitchFamily="50" charset="-128"/>
              </a:rPr>
              <a:t>○府</a:t>
            </a:r>
            <a:r>
              <a:rPr lang="en-US" altLang="ja-JP" sz="1600" dirty="0">
                <a:solidFill>
                  <a:schemeClr val="tx1"/>
                </a:solidFill>
                <a:latin typeface="Meiryo UI" panose="020B0604030504040204" pitchFamily="50" charset="-128"/>
                <a:ea typeface="Meiryo UI" panose="020B0604030504040204" pitchFamily="50" charset="-128"/>
              </a:rPr>
              <a:t>HP</a:t>
            </a:r>
            <a:r>
              <a:rPr lang="ja-JP" altLang="en-US" sz="1600" dirty="0">
                <a:solidFill>
                  <a:schemeClr val="tx1"/>
                </a:solidFill>
                <a:latin typeface="Meiryo UI" panose="020B0604030504040204" pitchFamily="50" charset="-128"/>
                <a:ea typeface="Meiryo UI" panose="020B0604030504040204" pitchFamily="50" charset="-128"/>
              </a:rPr>
              <a:t>での情報発信だけでなく、</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事業者が実際に耐震化に導いた実例集により、</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管理組合等に対して分かりやすく情報提供ができている</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○管理組合からサポート事業者への問合せ・相談が行われている</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○今後、耐震改修の支援実績がある</a:t>
            </a:r>
            <a:r>
              <a:rPr lang="zh-TW" altLang="en-US" sz="1600" dirty="0">
                <a:solidFill>
                  <a:schemeClr val="tx1"/>
                </a:solidFill>
                <a:latin typeface="Meiryo UI" panose="020B0604030504040204" pitchFamily="50" charset="-128"/>
                <a:ea typeface="Meiryo UI" panose="020B0604030504040204" pitchFamily="50" charset="-128"/>
              </a:rPr>
              <a:t>登録事業者</a:t>
            </a:r>
            <a:r>
              <a:rPr lang="ja-JP" altLang="en-US" sz="1600" dirty="0">
                <a:solidFill>
                  <a:schemeClr val="tx1"/>
                </a:solidFill>
                <a:latin typeface="Meiryo UI" panose="020B0604030504040204" pitchFamily="50" charset="-128"/>
                <a:ea typeface="Meiryo UI" panose="020B0604030504040204" pitchFamily="50" charset="-128"/>
              </a:rPr>
              <a:t>を増やす必要がある</a:t>
            </a:r>
            <a:endParaRPr lang="ja-JP" altLang="en-US" sz="1600" dirty="0">
              <a:solidFill>
                <a:schemeClr val="tx1"/>
              </a:solidFill>
            </a:endParaRPr>
          </a:p>
        </p:txBody>
      </p:sp>
      <p:sp>
        <p:nvSpPr>
          <p:cNvPr id="15" name="スライド番号プレースホルダー 3">
            <a:extLst>
              <a:ext uri="{FF2B5EF4-FFF2-40B4-BE49-F238E27FC236}">
                <a16:creationId xmlns:a16="http://schemas.microsoft.com/office/drawing/2014/main" id="{AE52724E-09BF-4D86-A644-609CDB5233D8}"/>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14</a:t>
            </a:fld>
            <a:endParaRPr lang="en-US" altLang="ja-JP" dirty="0">
              <a:solidFill>
                <a:srgbClr val="000000"/>
              </a:solidFill>
            </a:endParaRPr>
          </a:p>
        </p:txBody>
      </p:sp>
    </p:spTree>
    <p:extLst>
      <p:ext uri="{BB962C8B-B14F-4D97-AF65-F5344CB8AC3E}">
        <p14:creationId xmlns:p14="http://schemas.microsoft.com/office/powerpoint/2010/main" val="136587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28BC3962-4EA0-4181-B35A-CF74F6E30FB9}"/>
              </a:ext>
            </a:extLst>
          </p:cNvPr>
          <p:cNvSpPr>
            <a:spLocks noGrp="1"/>
          </p:cNvSpPr>
          <p:nvPr>
            <p:ph type="title"/>
          </p:nvPr>
        </p:nvSpPr>
        <p:spPr>
          <a:xfrm>
            <a:off x="0" y="280956"/>
            <a:ext cx="7300686" cy="404813"/>
          </a:xfrm>
        </p:spPr>
        <p:txBody>
          <a:bodyPr/>
          <a:lstStyle/>
          <a:p>
            <a:r>
              <a:rPr lang="en-US" altLang="ja-JP" dirty="0"/>
              <a:t>【</a:t>
            </a:r>
            <a:r>
              <a:rPr lang="ja-JP" altLang="en-US" dirty="0"/>
              <a:t>きっかけづくり・具体化</a:t>
            </a:r>
            <a:r>
              <a:rPr lang="en-US" altLang="ja-JP" dirty="0"/>
              <a:t>】</a:t>
            </a:r>
            <a:br>
              <a:rPr lang="en-US" altLang="ja-JP" dirty="0"/>
            </a:br>
            <a:r>
              <a:rPr lang="ja-JP" altLang="en-US" dirty="0"/>
              <a:t>　耐震化</a:t>
            </a:r>
            <a:r>
              <a:rPr lang="en-US" altLang="ja-JP" dirty="0"/>
              <a:t>WEB</a:t>
            </a:r>
            <a:r>
              <a:rPr lang="ja-JP" altLang="en-US" dirty="0"/>
              <a:t>セミナーの開催</a:t>
            </a:r>
            <a:endParaRPr kumimoji="1" lang="ja-JP" altLang="en-US" dirty="0"/>
          </a:p>
        </p:txBody>
      </p:sp>
      <p:sp>
        <p:nvSpPr>
          <p:cNvPr id="30" name="テキスト ボックス 29">
            <a:extLst>
              <a:ext uri="{FF2B5EF4-FFF2-40B4-BE49-F238E27FC236}">
                <a16:creationId xmlns:a16="http://schemas.microsoft.com/office/drawing/2014/main" id="{8033960E-F480-4FB0-8208-0A5F43BF672E}"/>
              </a:ext>
            </a:extLst>
          </p:cNvPr>
          <p:cNvSpPr txBox="1"/>
          <p:nvPr/>
        </p:nvSpPr>
        <p:spPr>
          <a:xfrm>
            <a:off x="1594739" y="2731135"/>
            <a:ext cx="1980000"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latin typeface="Meiryo UI" panose="020B0604030504040204" pitchFamily="50" charset="-128"/>
                <a:ea typeface="Meiryo UI" panose="020B0604030504040204" pitchFamily="50" charset="-128"/>
              </a:rPr>
              <a:t>R3</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：約</a:t>
            </a:r>
            <a:r>
              <a:rPr lang="en-US" altLang="ja-JP" sz="1600" dirty="0">
                <a:latin typeface="Meiryo UI" panose="020B0604030504040204" pitchFamily="50" charset="-128"/>
                <a:ea typeface="Meiryo UI" panose="020B0604030504040204" pitchFamily="50" charset="-128"/>
              </a:rPr>
              <a:t>840</a:t>
            </a:r>
            <a:r>
              <a:rPr lang="ja-JP" altLang="en-US" sz="1600" dirty="0">
                <a:latin typeface="Meiryo UI" panose="020B0604030504040204" pitchFamily="50" charset="-128"/>
                <a:ea typeface="Meiryo UI" panose="020B0604030504040204" pitchFamily="50" charset="-128"/>
              </a:rPr>
              <a:t>回</a:t>
            </a:r>
            <a:endParaRPr lang="ja-JP" altLang="en-US" sz="1600" dirty="0"/>
          </a:p>
        </p:txBody>
      </p:sp>
      <p:sp>
        <p:nvSpPr>
          <p:cNvPr id="31" name="テキスト ボックス 30">
            <a:extLst>
              <a:ext uri="{FF2B5EF4-FFF2-40B4-BE49-F238E27FC236}">
                <a16:creationId xmlns:a16="http://schemas.microsoft.com/office/drawing/2014/main" id="{021C598D-5F4B-4FC3-B357-10D1D3DC1639}"/>
              </a:ext>
            </a:extLst>
          </p:cNvPr>
          <p:cNvSpPr txBox="1"/>
          <p:nvPr/>
        </p:nvSpPr>
        <p:spPr>
          <a:xfrm>
            <a:off x="104032" y="3758445"/>
            <a:ext cx="5631198" cy="2630913"/>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WEB</a:t>
            </a:r>
            <a:r>
              <a:rPr lang="ja-JP" altLang="en-US" sz="1600" dirty="0">
                <a:solidFill>
                  <a:schemeClr val="tx1"/>
                </a:solidFill>
                <a:latin typeface="Meiryo UI" panose="020B0604030504040204" pitchFamily="50" charset="-128"/>
                <a:ea typeface="Meiryo UI" panose="020B0604030504040204" pitchFamily="50" charset="-128"/>
              </a:rPr>
              <a:t>を活用することで、</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・時間や場所の制限がなく、所有者の負担軽減になっている</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・管理組合が区分所有者への説明に利用できるため、</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行政からだけでなくマンション内からの普及啓発に活用できる</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○耐震化を実現した管理組合の合意形成に関する苦労話や</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分譲マンション耐震化サポート事業者の実例紹介など管理組合　</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の抱える課題に寄り添った情報提供ができている</a:t>
            </a:r>
            <a:endParaRPr lang="ja-JP" altLang="en-US" sz="1600" dirty="0">
              <a:solidFill>
                <a:schemeClr val="tx1"/>
              </a:solidFill>
            </a:endParaRPr>
          </a:p>
        </p:txBody>
      </p:sp>
      <p:pic>
        <p:nvPicPr>
          <p:cNvPr id="13" name="図 12">
            <a:extLst>
              <a:ext uri="{FF2B5EF4-FFF2-40B4-BE49-F238E27FC236}">
                <a16:creationId xmlns:a16="http://schemas.microsoft.com/office/drawing/2014/main" id="{EA7C8680-3686-4FB8-B509-3F94090634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58000" y="2457353"/>
            <a:ext cx="1731424" cy="2500946"/>
          </a:xfrm>
          <a:prstGeom prst="rect">
            <a:avLst/>
          </a:prstGeom>
        </p:spPr>
      </p:pic>
      <p:pic>
        <p:nvPicPr>
          <p:cNvPr id="14" name="図 13">
            <a:extLst>
              <a:ext uri="{FF2B5EF4-FFF2-40B4-BE49-F238E27FC236}">
                <a16:creationId xmlns:a16="http://schemas.microsoft.com/office/drawing/2014/main" id="{1BA4ACE6-8630-4260-AFC4-D4C8A4C2DB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69262" y="2457353"/>
            <a:ext cx="1731424" cy="2500946"/>
          </a:xfrm>
          <a:prstGeom prst="rect">
            <a:avLst/>
          </a:prstGeom>
        </p:spPr>
      </p:pic>
      <p:sp>
        <p:nvSpPr>
          <p:cNvPr id="3" name="正方形/長方形 2">
            <a:extLst>
              <a:ext uri="{FF2B5EF4-FFF2-40B4-BE49-F238E27FC236}">
                <a16:creationId xmlns:a16="http://schemas.microsoft.com/office/drawing/2014/main" id="{77121174-37EF-3B51-218C-59F61E56D59A}"/>
              </a:ext>
            </a:extLst>
          </p:cNvPr>
          <p:cNvSpPr/>
          <p:nvPr/>
        </p:nvSpPr>
        <p:spPr>
          <a:xfrm>
            <a:off x="108000" y="2496692"/>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4" name="正方形/長方形 3">
            <a:extLst>
              <a:ext uri="{FF2B5EF4-FFF2-40B4-BE49-F238E27FC236}">
                <a16:creationId xmlns:a16="http://schemas.microsoft.com/office/drawing/2014/main" id="{73159D89-781E-78B9-0E53-C00BBDF04D4D}"/>
              </a:ext>
            </a:extLst>
          </p:cNvPr>
          <p:cNvSpPr/>
          <p:nvPr/>
        </p:nvSpPr>
        <p:spPr>
          <a:xfrm>
            <a:off x="108000" y="339034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2BAA87F-1572-2A3C-DCC3-35DE1FA10C62}"/>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rPr>
              <a:t>年度から</a:t>
            </a:r>
            <a:r>
              <a:rPr lang="en-US" altLang="ja-JP" sz="1600" dirty="0">
                <a:latin typeface="Meiryo UI" panose="020B0604030504040204" pitchFamily="50" charset="-128"/>
                <a:ea typeface="Meiryo UI" panose="020B0604030504040204" pitchFamily="50" charset="-128"/>
              </a:rPr>
              <a:t>WEB</a:t>
            </a:r>
            <a:r>
              <a:rPr lang="ja-JP" altLang="en-US" sz="1600" dirty="0">
                <a:latin typeface="Meiryo UI" panose="020B0604030504040204" pitchFamily="50" charset="-128"/>
                <a:ea typeface="Meiryo UI" panose="020B0604030504040204" pitchFamily="50" charset="-128"/>
              </a:rPr>
              <a:t>を活用した分譲マンションの耐震化セミナーを開催</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○サポート事業者や耐震改修を実現した管理組合の協力を得て作成した動画（</a:t>
            </a:r>
            <a:r>
              <a:rPr lang="en-US" altLang="ja-JP" sz="1600" dirty="0">
                <a:latin typeface="Meiryo UI" panose="020B0604030504040204" pitchFamily="50" charset="-128"/>
                <a:ea typeface="Meiryo UI" panose="020B0604030504040204" pitchFamily="50" charset="-128"/>
              </a:rPr>
              <a:t>13</a:t>
            </a:r>
            <a:r>
              <a:rPr lang="ja-JP" altLang="en-US" sz="1600" dirty="0">
                <a:latin typeface="Meiryo UI" panose="020B0604030504040204" pitchFamily="50" charset="-128"/>
                <a:ea typeface="Meiryo UI" panose="020B0604030504040204" pitchFamily="50" charset="-128"/>
              </a:rPr>
              <a:t>本）を配信</a:t>
            </a:r>
          </a:p>
          <a:p>
            <a:pPr>
              <a:lnSpc>
                <a:spcPct val="150000"/>
              </a:lnSpc>
            </a:pPr>
            <a:r>
              <a:rPr lang="ja-JP" altLang="en-US" sz="1600" dirty="0">
                <a:latin typeface="Meiryo UI" panose="020B0604030504040204" pitchFamily="50" charset="-128"/>
                <a:ea typeface="Meiryo UI" panose="020B0604030504040204" pitchFamily="50" charset="-128"/>
              </a:rPr>
              <a:t>○ダイレクトメールで管理組合に周知</a:t>
            </a:r>
          </a:p>
        </p:txBody>
      </p:sp>
      <p:sp>
        <p:nvSpPr>
          <p:cNvPr id="6" name="テキスト ボックス 5">
            <a:extLst>
              <a:ext uri="{FF2B5EF4-FFF2-40B4-BE49-F238E27FC236}">
                <a16:creationId xmlns:a16="http://schemas.microsoft.com/office/drawing/2014/main" id="{9E1C7E2F-6B77-036B-E203-4D408AF0BD7F}"/>
              </a:ext>
            </a:extLst>
          </p:cNvPr>
          <p:cNvSpPr txBox="1"/>
          <p:nvPr/>
        </p:nvSpPr>
        <p:spPr>
          <a:xfrm>
            <a:off x="6311078" y="5028247"/>
            <a:ext cx="2093843"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耐震化</a:t>
            </a:r>
            <a:r>
              <a:rPr lang="en-US" altLang="ja-JP" sz="1200" dirty="0">
                <a:latin typeface="Meiryo UI" panose="020B0604030504040204" pitchFamily="50" charset="-128"/>
                <a:ea typeface="Meiryo UI" panose="020B0604030504040204" pitchFamily="50" charset="-128"/>
              </a:rPr>
              <a:t>WEB</a:t>
            </a:r>
            <a:r>
              <a:rPr lang="ja-JP" altLang="en-US" sz="1200" dirty="0">
                <a:latin typeface="Meiryo UI" panose="020B0604030504040204" pitchFamily="50" charset="-128"/>
                <a:ea typeface="Meiryo UI" panose="020B0604030504040204" pitchFamily="50" charset="-128"/>
              </a:rPr>
              <a:t>セミナーのチラシ</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9A5B72FC-B9AF-9184-0CCB-45BCD0AA2C07}"/>
              </a:ext>
            </a:extLst>
          </p:cNvPr>
          <p:cNvSpPr txBox="1"/>
          <p:nvPr/>
        </p:nvSpPr>
        <p:spPr>
          <a:xfrm>
            <a:off x="1594739" y="2454136"/>
            <a:ext cx="1080000"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視聴回数</a:t>
            </a:r>
          </a:p>
        </p:txBody>
      </p:sp>
      <p:sp>
        <p:nvSpPr>
          <p:cNvPr id="8" name="Rectangle 3">
            <a:extLst>
              <a:ext uri="{FF2B5EF4-FFF2-40B4-BE49-F238E27FC236}">
                <a16:creationId xmlns:a16="http://schemas.microsoft.com/office/drawing/2014/main" id="{65F93FD5-EC96-FB42-D0A9-4720CF367F9A}"/>
              </a:ext>
            </a:extLst>
          </p:cNvPr>
          <p:cNvSpPr>
            <a:spLocks noChangeArrowheads="1"/>
          </p:cNvSpPr>
          <p:nvPr/>
        </p:nvSpPr>
        <p:spPr bwMode="auto">
          <a:xfrm>
            <a:off x="5569262" y="5532498"/>
            <a:ext cx="3466738"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主な内容</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☞マンションの耐震改修、建替えの知識</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☞マンションにおける合意形成の極意</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☞融資制度と活用事例</a:t>
            </a:r>
            <a:endParaRPr kumimoji="0"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☞耐震化サポート事業者実例紹介</a:t>
            </a:r>
          </a:p>
        </p:txBody>
      </p:sp>
      <p:sp>
        <p:nvSpPr>
          <p:cNvPr id="15" name="スライド番号プレースホルダー 3">
            <a:extLst>
              <a:ext uri="{FF2B5EF4-FFF2-40B4-BE49-F238E27FC236}">
                <a16:creationId xmlns:a16="http://schemas.microsoft.com/office/drawing/2014/main" id="{421A988F-6A75-4B6C-83D3-2799221A3C3F}"/>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15</a:t>
            </a:fld>
            <a:endParaRPr lang="en-US" altLang="ja-JP" dirty="0">
              <a:solidFill>
                <a:srgbClr val="000000"/>
              </a:solidFill>
            </a:endParaRPr>
          </a:p>
        </p:txBody>
      </p:sp>
    </p:spTree>
    <p:extLst>
      <p:ext uri="{BB962C8B-B14F-4D97-AF65-F5344CB8AC3E}">
        <p14:creationId xmlns:p14="http://schemas.microsoft.com/office/powerpoint/2010/main" val="36087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
            <a:extLst>
              <a:ext uri="{FF2B5EF4-FFF2-40B4-BE49-F238E27FC236}">
                <a16:creationId xmlns:a16="http://schemas.microsoft.com/office/drawing/2014/main" id="{7E2CA5D0-57DB-4CC6-9E40-BD3582CBD6DF}"/>
              </a:ext>
            </a:extLst>
          </p:cNvPr>
          <p:cNvSpPr txBox="1">
            <a:spLocks noChangeArrowheads="1"/>
          </p:cNvSpPr>
          <p:nvPr/>
        </p:nvSpPr>
        <p:spPr bwMode="auto">
          <a:xfrm>
            <a:off x="72000" y="1080000"/>
            <a:ext cx="9000000" cy="3024000"/>
          </a:xfrm>
          <a:prstGeom prst="rect">
            <a:avLst/>
          </a:prstGeom>
          <a:solidFill>
            <a:schemeClr val="accent5"/>
          </a:solidFill>
          <a:ln w="19050">
            <a:noFill/>
            <a:miter lim="800000"/>
            <a:headEnd/>
            <a:tailEnd/>
          </a:ln>
        </p:spPr>
        <p:txBody>
          <a:bodyPr wrap="square" lIns="72000" tIns="36000" rIns="72000" bIns="36000" anchor="t" anchorCtr="0">
            <a:noAutofit/>
          </a:bodyPr>
          <a:lstStyle>
            <a:lvl1pPr marL="287338" indent="-287338" eaLnBrk="0" hangingPunct="0">
              <a:spcBef>
                <a:spcPct val="20000"/>
              </a:spcBef>
              <a:buChar char="•"/>
              <a:defRPr kumimoji="1" sz="3200">
                <a:solidFill>
                  <a:schemeClr val="tx1"/>
                </a:solidFill>
                <a:latin typeface="Arial" charset="0"/>
                <a:ea typeface="ＭＳ Ｐゴシック" charset="-128"/>
              </a:defRPr>
            </a:lvl1pPr>
            <a:lvl2pPr marL="741363" indent="-284163" eaLnBrk="0" hangingPunct="0">
              <a:spcBef>
                <a:spcPct val="20000"/>
              </a:spcBef>
              <a:buChar char="–"/>
              <a:defRPr kumimoji="1" sz="2800">
                <a:solidFill>
                  <a:schemeClr val="tx1"/>
                </a:solidFill>
                <a:latin typeface="Arial" charset="0"/>
                <a:ea typeface="ＭＳ Ｐゴシック" charset="-128"/>
              </a:defRPr>
            </a:lvl2pPr>
            <a:lvl3pPr marL="1141413" indent="-227013" eaLnBrk="0" hangingPunct="0">
              <a:spcBef>
                <a:spcPct val="20000"/>
              </a:spcBef>
              <a:buChar char="•"/>
              <a:defRPr kumimoji="1" sz="2400">
                <a:solidFill>
                  <a:schemeClr val="tx1"/>
                </a:solidFill>
                <a:latin typeface="Arial" charset="0"/>
                <a:ea typeface="ＭＳ Ｐゴシック" charset="-128"/>
              </a:defRPr>
            </a:lvl3pPr>
            <a:lvl4pPr marL="1598613" indent="-227013" eaLnBrk="0" hangingPunct="0">
              <a:spcBef>
                <a:spcPct val="20000"/>
              </a:spcBef>
              <a:buChar char="–"/>
              <a:defRPr kumimoji="1" sz="2000">
                <a:solidFill>
                  <a:schemeClr val="tx1"/>
                </a:solidFill>
                <a:latin typeface="Arial" charset="0"/>
                <a:ea typeface="ＭＳ Ｐゴシック" charset="-128"/>
              </a:defRPr>
            </a:lvl4pPr>
            <a:lvl5pPr marL="2055813" indent="-227013" eaLnBrk="0" hangingPunct="0">
              <a:spcBef>
                <a:spcPct val="20000"/>
              </a:spcBef>
              <a:buChar char="»"/>
              <a:defRPr kumimoji="1" sz="2000">
                <a:solidFill>
                  <a:schemeClr val="tx1"/>
                </a:solidFill>
                <a:latin typeface="Arial" charset="0"/>
                <a:ea typeface="ＭＳ Ｐゴシック" charset="-128"/>
              </a:defRPr>
            </a:lvl5pPr>
            <a:lvl6pPr marL="25130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02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74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46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a:t>
            </a:r>
            <a:r>
              <a:rPr lang="ja-JP" altLang="ja-JP" sz="1600" dirty="0">
                <a:latin typeface="Meiryo UI" panose="020B0604030504040204" pitchFamily="50" charset="-128"/>
                <a:ea typeface="Meiryo UI" panose="020B0604030504040204" pitchFamily="50" charset="-128"/>
              </a:rPr>
              <a:t>大阪府は</a:t>
            </a:r>
            <a:r>
              <a:rPr lang="ja-JP" altLang="en-US" sz="1600" dirty="0">
                <a:latin typeface="Meiryo UI" panose="020B0604030504040204" pitchFamily="50" charset="-128"/>
                <a:ea typeface="Meiryo UI" panose="020B0604030504040204" pitchFamily="50" charset="-128"/>
              </a:rPr>
              <a:t>、耐震化に係る</a:t>
            </a:r>
            <a:r>
              <a:rPr lang="ja-JP" altLang="ja-JP" sz="1600" dirty="0">
                <a:latin typeface="Meiryo UI" panose="020B0604030504040204" pitchFamily="50" charset="-128"/>
                <a:ea typeface="Meiryo UI" panose="020B0604030504040204" pitchFamily="50" charset="-128"/>
              </a:rPr>
              <a:t>補助を行う市町村に対して補助金を交付</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○補助対象</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○補助割合</a:t>
            </a:r>
            <a:endParaRPr lang="en-US" altLang="ja-JP" sz="1600" dirty="0">
              <a:latin typeface="Meiryo UI" panose="020B0604030504040204" pitchFamily="50" charset="-128"/>
              <a:ea typeface="Meiryo UI" panose="020B0604030504040204" pitchFamily="50" charset="-128"/>
            </a:endParaRPr>
          </a:p>
        </p:txBody>
      </p:sp>
      <p:sp>
        <p:nvSpPr>
          <p:cNvPr id="21" name="タイトル 1">
            <a:extLst>
              <a:ext uri="{FF2B5EF4-FFF2-40B4-BE49-F238E27FC236}">
                <a16:creationId xmlns:a16="http://schemas.microsoft.com/office/drawing/2014/main" id="{F110CF24-4DB0-46E8-9AA7-5DCE6CE727EB}"/>
              </a:ext>
            </a:extLst>
          </p:cNvPr>
          <p:cNvSpPr txBox="1">
            <a:spLocks/>
          </p:cNvSpPr>
          <p:nvPr/>
        </p:nvSpPr>
        <p:spPr bwMode="auto">
          <a:xfrm>
            <a:off x="-1" y="105401"/>
            <a:ext cx="8599251" cy="7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kern="0" dirty="0"/>
              <a:t>【</a:t>
            </a:r>
            <a:r>
              <a:rPr lang="ja-JP" altLang="en-US" kern="0" dirty="0"/>
              <a:t>負担軽減の支援</a:t>
            </a:r>
            <a:r>
              <a:rPr lang="en-US" altLang="ja-JP" kern="0" dirty="0"/>
              <a:t>】</a:t>
            </a:r>
            <a:r>
              <a:rPr lang="ja-JP" altLang="en-US" kern="0" dirty="0"/>
              <a:t>　</a:t>
            </a:r>
            <a:br>
              <a:rPr lang="en-US" altLang="ja-JP" kern="0" dirty="0"/>
            </a:br>
            <a:r>
              <a:rPr lang="ja-JP" altLang="en-US" kern="0" dirty="0"/>
              <a:t>　補助制度</a:t>
            </a:r>
          </a:p>
        </p:txBody>
      </p:sp>
      <p:graphicFrame>
        <p:nvGraphicFramePr>
          <p:cNvPr id="23" name="表 22">
            <a:extLst>
              <a:ext uri="{FF2B5EF4-FFF2-40B4-BE49-F238E27FC236}">
                <a16:creationId xmlns:a16="http://schemas.microsoft.com/office/drawing/2014/main" id="{B88528E7-C6BB-431B-9D44-66F2BF89A461}"/>
              </a:ext>
            </a:extLst>
          </p:cNvPr>
          <p:cNvGraphicFramePr>
            <a:graphicFrameLocks noGrp="1"/>
          </p:cNvGraphicFramePr>
          <p:nvPr/>
        </p:nvGraphicFramePr>
        <p:xfrm>
          <a:off x="673518" y="1709690"/>
          <a:ext cx="5544000" cy="914400"/>
        </p:xfrm>
        <a:graphic>
          <a:graphicData uri="http://schemas.openxmlformats.org/drawingml/2006/table">
            <a:tbl>
              <a:tblPr firstRow="1" firstCol="1" bandRow="1"/>
              <a:tblGrid>
                <a:gridCol w="1080000">
                  <a:extLst>
                    <a:ext uri="{9D8B030D-6E8A-4147-A177-3AD203B41FA5}">
                      <a16:colId xmlns:a16="http://schemas.microsoft.com/office/drawing/2014/main" val="453176083"/>
                    </a:ext>
                  </a:extLst>
                </a:gridCol>
                <a:gridCol w="4464000">
                  <a:extLst>
                    <a:ext uri="{9D8B030D-6E8A-4147-A177-3AD203B41FA5}">
                      <a16:colId xmlns:a16="http://schemas.microsoft.com/office/drawing/2014/main" val="193800214"/>
                    </a:ext>
                  </a:extLst>
                </a:gridCol>
              </a:tblGrid>
              <a:tr h="223971">
                <a:tc>
                  <a:txBody>
                    <a:bodyPr/>
                    <a:lstStyle/>
                    <a:p>
                      <a:pPr marL="0" indent="0" algn="ctr">
                        <a:lnSpc>
                          <a:spcPct val="100000"/>
                        </a:lnSpc>
                        <a:spcBef>
                          <a:spcPts val="0"/>
                        </a:spcBef>
                        <a:spcAft>
                          <a:spcPts val="0"/>
                        </a:spcAft>
                      </a:pPr>
                      <a:r>
                        <a:rPr lang="ja-JP" sz="1200" b="0" kern="100" dirty="0">
                          <a:effectLst/>
                          <a:latin typeface="Meiryo UI" panose="020B0604030504040204" pitchFamily="50" charset="-128"/>
                          <a:ea typeface="Meiryo UI" panose="020B0604030504040204" pitchFamily="50" charset="-128"/>
                          <a:cs typeface="Meiryo UI" panose="020B0604030504040204" pitchFamily="50" charset="-128"/>
                        </a:rPr>
                        <a:t>耐震診断</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marL="0" indent="0" algn="l">
                        <a:lnSpc>
                          <a:spcPct val="100000"/>
                        </a:lnSpc>
                        <a:spcBef>
                          <a:spcPts val="0"/>
                        </a:spcBef>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▽昭和</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年５月</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31</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日以前に建築されたもの</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00000"/>
                        </a:lnSpc>
                        <a:spcBef>
                          <a:spcPts val="0"/>
                        </a:spcBef>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▽延べ面積</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1,000</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㎡以上、かつ、地階を除く階数が３階以上のもの</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5995467"/>
                  </a:ext>
                </a:extLst>
              </a:tr>
              <a:tr h="0">
                <a:tc>
                  <a:txBody>
                    <a:bodyPr/>
                    <a:lstStyle/>
                    <a:p>
                      <a:pPr marL="0" indent="0" algn="ctr">
                        <a:lnSpc>
                          <a:spcPct val="100000"/>
                        </a:lnSpc>
                        <a:spcBef>
                          <a:spcPts val="0"/>
                        </a:spcBef>
                        <a:spcAft>
                          <a:spcPts val="0"/>
                        </a:spcAft>
                      </a:pPr>
                      <a:r>
                        <a:rPr lang="ja-JP" altLang="en-US" sz="1200" b="0" kern="100" dirty="0">
                          <a:effectLst/>
                          <a:latin typeface="Meiryo UI" panose="020B0604030504040204" pitchFamily="50" charset="-128"/>
                          <a:ea typeface="Meiryo UI" panose="020B0604030504040204" pitchFamily="50" charset="-128"/>
                          <a:cs typeface="Meiryo UI" panose="020B0604030504040204" pitchFamily="50" charset="-128"/>
                        </a:rPr>
                        <a:t>補強</a:t>
                      </a:r>
                      <a:r>
                        <a:rPr lang="ja-JP" sz="1200" b="0" kern="100" dirty="0">
                          <a:effectLst/>
                          <a:latin typeface="Meiryo UI" panose="020B0604030504040204" pitchFamily="50" charset="-128"/>
                          <a:ea typeface="Meiryo UI" panose="020B0604030504040204" pitchFamily="50" charset="-128"/>
                          <a:cs typeface="Meiryo UI" panose="020B0604030504040204" pitchFamily="50" charset="-128"/>
                        </a:rPr>
                        <a:t>設計</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3806136365"/>
                  </a:ext>
                </a:extLst>
              </a:tr>
              <a:tr h="272380">
                <a:tc>
                  <a:txBody>
                    <a:bodyPr/>
                    <a:lstStyle/>
                    <a:p>
                      <a:pPr marL="0" indent="0" algn="ctr">
                        <a:lnSpc>
                          <a:spcPct val="100000"/>
                        </a:lnSpc>
                        <a:spcBef>
                          <a:spcPts val="0"/>
                        </a:spcBef>
                        <a:spcAft>
                          <a:spcPts val="0"/>
                        </a:spcAft>
                      </a:pPr>
                      <a:r>
                        <a:rPr lang="ja-JP" sz="1200" b="0" kern="100" dirty="0">
                          <a:effectLst/>
                          <a:latin typeface="Meiryo UI" panose="020B0604030504040204" pitchFamily="50" charset="-128"/>
                          <a:ea typeface="Meiryo UI" panose="020B0604030504040204" pitchFamily="50" charset="-128"/>
                          <a:cs typeface="Meiryo UI" panose="020B0604030504040204" pitchFamily="50" charset="-128"/>
                        </a:rPr>
                        <a:t>耐震改修</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l">
                        <a:lnSpc>
                          <a:spcPct val="100000"/>
                        </a:lnSpc>
                        <a:spcBef>
                          <a:spcPts val="0"/>
                        </a:spcBef>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▽同上</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00000"/>
                        </a:lnSpc>
                        <a:spcBef>
                          <a:spcPts val="0"/>
                        </a:spcBef>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▽大規模災害時に徒歩帰宅者等に対し支援を行うものであること</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97953"/>
                  </a:ext>
                </a:extLst>
              </a:tr>
            </a:tbl>
          </a:graphicData>
        </a:graphic>
      </p:graphicFrame>
      <p:sp>
        <p:nvSpPr>
          <p:cNvPr id="25" name="正方形/長方形 24">
            <a:extLst>
              <a:ext uri="{FF2B5EF4-FFF2-40B4-BE49-F238E27FC236}">
                <a16:creationId xmlns:a16="http://schemas.microsoft.com/office/drawing/2014/main" id="{0892A7CA-09C9-4D22-8C97-E189CD0D72D0}"/>
              </a:ext>
            </a:extLst>
          </p:cNvPr>
          <p:cNvSpPr/>
          <p:nvPr/>
        </p:nvSpPr>
        <p:spPr>
          <a:xfrm>
            <a:off x="673518" y="3009833"/>
            <a:ext cx="688256" cy="442035"/>
          </a:xfrm>
          <a:prstGeom prst="rect">
            <a:avLst/>
          </a:prstGeom>
          <a:solidFill>
            <a:schemeClr val="bg1"/>
          </a:solidFill>
        </p:spPr>
        <p:txBody>
          <a:bodyPr wrap="none" lIns="36000" tIns="36000" rIns="36000" bIns="36000" anchor="ctr" anchorCtr="0">
            <a:spAutoFit/>
          </a:bodyPr>
          <a:lstStyle/>
          <a:p>
            <a:r>
              <a:rPr lang="ja-JP" altLang="en-US" sz="1200" dirty="0">
                <a:latin typeface="メイリオ" panose="020B0604030504040204" pitchFamily="50" charset="-128"/>
                <a:ea typeface="メイリオ" panose="020B0604030504040204" pitchFamily="50" charset="-128"/>
              </a:rPr>
              <a:t>耐震診断</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補強設計</a:t>
            </a:r>
          </a:p>
        </p:txBody>
      </p:sp>
      <p:sp>
        <p:nvSpPr>
          <p:cNvPr id="26" name="正方形/長方形 25">
            <a:extLst>
              <a:ext uri="{FF2B5EF4-FFF2-40B4-BE49-F238E27FC236}">
                <a16:creationId xmlns:a16="http://schemas.microsoft.com/office/drawing/2014/main" id="{5E2E66F0-C86A-4889-A61F-447266BF6AD7}"/>
              </a:ext>
            </a:extLst>
          </p:cNvPr>
          <p:cNvSpPr/>
          <p:nvPr/>
        </p:nvSpPr>
        <p:spPr>
          <a:xfrm>
            <a:off x="673518" y="3596233"/>
            <a:ext cx="688256" cy="257369"/>
          </a:xfrm>
          <a:prstGeom prst="rect">
            <a:avLst/>
          </a:prstGeom>
          <a:solidFill>
            <a:schemeClr val="bg1"/>
          </a:solidFill>
        </p:spPr>
        <p:txBody>
          <a:bodyPr wrap="none" lIns="36000" tIns="36000" rIns="36000" bIns="36000" anchor="ctr" anchorCtr="0">
            <a:spAutoFit/>
          </a:bodyPr>
          <a:lstStyle/>
          <a:p>
            <a:pPr algn="just"/>
            <a:r>
              <a:rPr lang="ja-JP" altLang="ja-JP" sz="1200" kern="100" dirty="0">
                <a:latin typeface="メイリオ" panose="020B0604030504040204" pitchFamily="50" charset="-128"/>
                <a:ea typeface="メイリオ" panose="020B0604030504040204" pitchFamily="50" charset="-128"/>
                <a:cs typeface="Meiryo UI" panose="020B0604030504040204" pitchFamily="50" charset="-128"/>
              </a:rPr>
              <a:t>耐震改修</a:t>
            </a:r>
            <a:endParaRPr lang="ja-JP" altLang="ja-JP" sz="12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29" name="グループ化 28">
            <a:extLst>
              <a:ext uri="{FF2B5EF4-FFF2-40B4-BE49-F238E27FC236}">
                <a16:creationId xmlns:a16="http://schemas.microsoft.com/office/drawing/2014/main" id="{0199EEE1-5D1B-49F2-83D2-01C7CE293C31}"/>
              </a:ext>
            </a:extLst>
          </p:cNvPr>
          <p:cNvGrpSpPr/>
          <p:nvPr/>
        </p:nvGrpSpPr>
        <p:grpSpPr>
          <a:xfrm>
            <a:off x="1478660" y="3014850"/>
            <a:ext cx="5747038" cy="432000"/>
            <a:chOff x="1845418" y="4599772"/>
            <a:chExt cx="5275737" cy="666750"/>
          </a:xfrm>
        </p:grpSpPr>
        <p:sp>
          <p:nvSpPr>
            <p:cNvPr id="30" name="テキスト ボックス 1">
              <a:extLst>
                <a:ext uri="{FF2B5EF4-FFF2-40B4-BE49-F238E27FC236}">
                  <a16:creationId xmlns:a16="http://schemas.microsoft.com/office/drawing/2014/main" id="{0B289C4F-8374-4064-A7B5-7929DC5B0DC9}"/>
                </a:ext>
              </a:extLst>
            </p:cNvPr>
            <p:cNvSpPr txBox="1"/>
            <p:nvPr/>
          </p:nvSpPr>
          <p:spPr>
            <a:xfrm>
              <a:off x="1845418" y="4599772"/>
              <a:ext cx="1362075" cy="666750"/>
            </a:xfrm>
            <a:prstGeom prst="rect">
              <a:avLst/>
            </a:prstGeom>
            <a:solidFill>
              <a:schemeClr val="tx2"/>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国</a:t>
              </a:r>
            </a:p>
            <a:p>
              <a:pPr algn="ctr">
                <a:spcAft>
                  <a:spcPts val="0"/>
                </a:spcAft>
              </a:pPr>
              <a:r>
                <a:rPr lang="en-US"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1/3</a:t>
              </a:r>
              <a:endPar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1" name="テキスト ボックス 2">
              <a:extLst>
                <a:ext uri="{FF2B5EF4-FFF2-40B4-BE49-F238E27FC236}">
                  <a16:creationId xmlns:a16="http://schemas.microsoft.com/office/drawing/2014/main" id="{6A345F6F-8CAF-4455-8E70-C91C5B83863F}"/>
                </a:ext>
              </a:extLst>
            </p:cNvPr>
            <p:cNvSpPr txBox="1"/>
            <p:nvPr/>
          </p:nvSpPr>
          <p:spPr>
            <a:xfrm>
              <a:off x="3204141" y="4599773"/>
              <a:ext cx="676275" cy="666749"/>
            </a:xfrm>
            <a:prstGeom prst="rect">
              <a:avLst/>
            </a:prstGeom>
            <a:solidFill>
              <a:schemeClr val="tx2">
                <a:lumMod val="60000"/>
                <a:lumOff val="4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府</a:t>
              </a:r>
            </a:p>
            <a:p>
              <a:pPr algn="ctr">
                <a:spcAft>
                  <a:spcPts val="0"/>
                </a:spcAft>
              </a:pPr>
              <a:r>
                <a:rPr lang="en-US"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1/6</a:t>
              </a:r>
              <a:endPar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2" name="テキスト ボックス 3">
              <a:extLst>
                <a:ext uri="{FF2B5EF4-FFF2-40B4-BE49-F238E27FC236}">
                  <a16:creationId xmlns:a16="http://schemas.microsoft.com/office/drawing/2014/main" id="{AABDE9EE-C3FF-4088-AC2A-958F2F76B261}"/>
                </a:ext>
              </a:extLst>
            </p:cNvPr>
            <p:cNvSpPr txBox="1"/>
            <p:nvPr/>
          </p:nvSpPr>
          <p:spPr>
            <a:xfrm>
              <a:off x="3878423" y="4599772"/>
              <a:ext cx="676275" cy="666750"/>
            </a:xfrm>
            <a:prstGeom prst="rect">
              <a:avLst/>
            </a:prstGeom>
            <a:solidFill>
              <a:schemeClr val="tx2">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市</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1/6</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3" name="テキスト ボックス 4">
              <a:extLst>
                <a:ext uri="{FF2B5EF4-FFF2-40B4-BE49-F238E27FC236}">
                  <a16:creationId xmlns:a16="http://schemas.microsoft.com/office/drawing/2014/main" id="{65B4AD2A-EEE9-4FF8-8BC8-A9EB5691F361}"/>
                </a:ext>
              </a:extLst>
            </p:cNvPr>
            <p:cNvSpPr txBox="1"/>
            <p:nvPr/>
          </p:nvSpPr>
          <p:spPr>
            <a:xfrm>
              <a:off x="4540421" y="4599772"/>
              <a:ext cx="1362075" cy="666750"/>
            </a:xfrm>
            <a:prstGeom prst="rect">
              <a:avLst/>
            </a:prstGeom>
            <a:solidFill>
              <a:schemeClr val="lt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1/3</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4" name="テキスト ボックス 6">
              <a:extLst>
                <a:ext uri="{FF2B5EF4-FFF2-40B4-BE49-F238E27FC236}">
                  <a16:creationId xmlns:a16="http://schemas.microsoft.com/office/drawing/2014/main" id="{8C27F78B-43BF-4735-8D56-53695FA6EAE3}"/>
                </a:ext>
              </a:extLst>
            </p:cNvPr>
            <p:cNvSpPr txBox="1"/>
            <p:nvPr/>
          </p:nvSpPr>
          <p:spPr>
            <a:xfrm>
              <a:off x="5901074" y="4599772"/>
              <a:ext cx="1220081" cy="666750"/>
            </a:xfrm>
            <a:prstGeom prst="rect">
              <a:avLst/>
            </a:prstGeom>
            <a:solidFill>
              <a:schemeClr val="lt1"/>
            </a:solidFill>
            <a:ln w="12700">
              <a:solidFill>
                <a:prstClr val="black"/>
              </a:solidFill>
              <a:prstDash val="sys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100" kern="100" dirty="0">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上限超過分</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5" name="テキスト ボックス 7">
              <a:extLst>
                <a:ext uri="{FF2B5EF4-FFF2-40B4-BE49-F238E27FC236}">
                  <a16:creationId xmlns:a16="http://schemas.microsoft.com/office/drawing/2014/main" id="{B51A1660-21CA-48D2-9204-DC60DDA9BCFB}"/>
                </a:ext>
              </a:extLst>
            </p:cNvPr>
            <p:cNvSpPr txBox="1"/>
            <p:nvPr/>
          </p:nvSpPr>
          <p:spPr>
            <a:xfrm>
              <a:off x="4792789" y="4671748"/>
              <a:ext cx="843827" cy="7606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rPr>
                <a:t>所有者</a:t>
              </a:r>
            </a:p>
          </p:txBody>
        </p:sp>
        <p:sp>
          <p:nvSpPr>
            <p:cNvPr id="36" name="テキスト ボックス 7">
              <a:extLst>
                <a:ext uri="{FF2B5EF4-FFF2-40B4-BE49-F238E27FC236}">
                  <a16:creationId xmlns:a16="http://schemas.microsoft.com/office/drawing/2014/main" id="{5B0F8AD4-CAD5-448F-B09F-95613BBD8D97}"/>
                </a:ext>
              </a:extLst>
            </p:cNvPr>
            <p:cNvSpPr txBox="1"/>
            <p:nvPr/>
          </p:nvSpPr>
          <p:spPr>
            <a:xfrm>
              <a:off x="6127881" y="4609781"/>
              <a:ext cx="798503" cy="13777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rPr>
                <a:t>所有者</a:t>
              </a:r>
            </a:p>
          </p:txBody>
        </p:sp>
      </p:grpSp>
      <p:grpSp>
        <p:nvGrpSpPr>
          <p:cNvPr id="37" name="グループ化 36">
            <a:extLst>
              <a:ext uri="{FF2B5EF4-FFF2-40B4-BE49-F238E27FC236}">
                <a16:creationId xmlns:a16="http://schemas.microsoft.com/office/drawing/2014/main" id="{B69544E3-4A14-4843-993D-75993C919935}"/>
              </a:ext>
            </a:extLst>
          </p:cNvPr>
          <p:cNvGrpSpPr/>
          <p:nvPr/>
        </p:nvGrpSpPr>
        <p:grpSpPr>
          <a:xfrm>
            <a:off x="1478660" y="3508917"/>
            <a:ext cx="5747038" cy="432000"/>
            <a:chOff x="1845418" y="4599770"/>
            <a:chExt cx="5275737" cy="666752"/>
          </a:xfrm>
        </p:grpSpPr>
        <p:sp>
          <p:nvSpPr>
            <p:cNvPr id="38" name="テキスト ボックス 1">
              <a:extLst>
                <a:ext uri="{FF2B5EF4-FFF2-40B4-BE49-F238E27FC236}">
                  <a16:creationId xmlns:a16="http://schemas.microsoft.com/office/drawing/2014/main" id="{2AC9E42A-6FBD-4D49-A89F-5899F784F8E8}"/>
                </a:ext>
              </a:extLst>
            </p:cNvPr>
            <p:cNvSpPr txBox="1"/>
            <p:nvPr/>
          </p:nvSpPr>
          <p:spPr>
            <a:xfrm>
              <a:off x="1845418" y="4599772"/>
              <a:ext cx="643023" cy="666750"/>
            </a:xfrm>
            <a:prstGeom prst="rect">
              <a:avLst/>
            </a:prstGeom>
            <a:solidFill>
              <a:schemeClr val="tx2"/>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国</a:t>
              </a:r>
            </a:p>
          </p:txBody>
        </p:sp>
        <p:sp>
          <p:nvSpPr>
            <p:cNvPr id="39" name="テキスト ボックス 2">
              <a:extLst>
                <a:ext uri="{FF2B5EF4-FFF2-40B4-BE49-F238E27FC236}">
                  <a16:creationId xmlns:a16="http://schemas.microsoft.com/office/drawing/2014/main" id="{F4268E16-A9E5-46F3-B6C2-772D04306E5D}"/>
                </a:ext>
              </a:extLst>
            </p:cNvPr>
            <p:cNvSpPr txBox="1"/>
            <p:nvPr/>
          </p:nvSpPr>
          <p:spPr>
            <a:xfrm>
              <a:off x="2485472" y="4599773"/>
              <a:ext cx="354130" cy="666749"/>
            </a:xfrm>
            <a:prstGeom prst="rect">
              <a:avLst/>
            </a:prstGeom>
            <a:solidFill>
              <a:schemeClr val="tx2">
                <a:lumMod val="60000"/>
                <a:lumOff val="4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府</a:t>
              </a:r>
            </a:p>
          </p:txBody>
        </p:sp>
        <p:sp>
          <p:nvSpPr>
            <p:cNvPr id="40" name="テキスト ボックス 3">
              <a:extLst>
                <a:ext uri="{FF2B5EF4-FFF2-40B4-BE49-F238E27FC236}">
                  <a16:creationId xmlns:a16="http://schemas.microsoft.com/office/drawing/2014/main" id="{B4630CA6-48A5-4F88-A416-741B90056554}"/>
                </a:ext>
              </a:extLst>
            </p:cNvPr>
            <p:cNvSpPr txBox="1"/>
            <p:nvPr/>
          </p:nvSpPr>
          <p:spPr>
            <a:xfrm>
              <a:off x="2836399" y="4599772"/>
              <a:ext cx="358459" cy="666750"/>
            </a:xfrm>
            <a:prstGeom prst="rect">
              <a:avLst/>
            </a:prstGeom>
            <a:solidFill>
              <a:schemeClr val="tx2">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100" kern="100" dirty="0">
                  <a:latin typeface="メイリオ" panose="020B0604030504040204" pitchFamily="50" charset="-128"/>
                  <a:ea typeface="メイリオ" panose="020B0604030504040204" pitchFamily="50" charset="-128"/>
                  <a:cs typeface="Times New Roman" panose="02020603050405020304" pitchFamily="18" charset="0"/>
                </a:rPr>
                <a:t>市</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1" name="テキスト ボックス 4">
              <a:extLst>
                <a:ext uri="{FF2B5EF4-FFF2-40B4-BE49-F238E27FC236}">
                  <a16:creationId xmlns:a16="http://schemas.microsoft.com/office/drawing/2014/main" id="{69F09C89-1B33-463C-A47C-5C5B91E3A484}"/>
                </a:ext>
              </a:extLst>
            </p:cNvPr>
            <p:cNvSpPr txBox="1"/>
            <p:nvPr/>
          </p:nvSpPr>
          <p:spPr>
            <a:xfrm>
              <a:off x="3183953" y="4599770"/>
              <a:ext cx="2717121" cy="666750"/>
            </a:xfrm>
            <a:prstGeom prst="rect">
              <a:avLst/>
            </a:prstGeom>
            <a:solidFill>
              <a:schemeClr val="lt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2/3</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2" name="テキスト ボックス 6">
              <a:extLst>
                <a:ext uri="{FF2B5EF4-FFF2-40B4-BE49-F238E27FC236}">
                  <a16:creationId xmlns:a16="http://schemas.microsoft.com/office/drawing/2014/main" id="{295CCC0B-46E6-4A03-8F2B-469628D26C06}"/>
                </a:ext>
              </a:extLst>
            </p:cNvPr>
            <p:cNvSpPr txBox="1"/>
            <p:nvPr/>
          </p:nvSpPr>
          <p:spPr>
            <a:xfrm>
              <a:off x="5901074" y="4599772"/>
              <a:ext cx="1220081" cy="666750"/>
            </a:xfrm>
            <a:prstGeom prst="rect">
              <a:avLst/>
            </a:prstGeom>
            <a:solidFill>
              <a:schemeClr val="lt1"/>
            </a:solidFill>
            <a:ln w="12700">
              <a:solidFill>
                <a:prstClr val="black"/>
              </a:solidFill>
              <a:prstDash val="sys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ja-JP" altLang="en-US" sz="1100" kern="100" dirty="0">
                  <a:effectLst/>
                  <a:latin typeface="メイリオ" panose="020B0604030504040204" pitchFamily="50" charset="-128"/>
                  <a:ea typeface="メイリオ" panose="020B0604030504040204" pitchFamily="50" charset="-128"/>
                  <a:cs typeface="Times New Roman" panose="02020603050405020304" pitchFamily="18" charset="0"/>
                </a:rPr>
                <a:t>上限超過分</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3" name="テキスト ボックス 7">
              <a:extLst>
                <a:ext uri="{FF2B5EF4-FFF2-40B4-BE49-F238E27FC236}">
                  <a16:creationId xmlns:a16="http://schemas.microsoft.com/office/drawing/2014/main" id="{DDF4AA36-88ED-40C8-9340-5F381CA02DE3}"/>
                </a:ext>
              </a:extLst>
            </p:cNvPr>
            <p:cNvSpPr txBox="1"/>
            <p:nvPr/>
          </p:nvSpPr>
          <p:spPr>
            <a:xfrm>
              <a:off x="4356910" y="4671903"/>
              <a:ext cx="388488" cy="156757"/>
            </a:xfrm>
            <a:prstGeom prst="rect">
              <a:avLst/>
            </a:prstGeom>
            <a:solidFill>
              <a:schemeClr val="lt1"/>
            </a:solid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ctr">
                <a:spcAft>
                  <a:spcPts val="0"/>
                </a:spcAft>
              </a:pPr>
              <a:r>
                <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rPr>
                <a:t>所有者</a:t>
              </a:r>
            </a:p>
          </p:txBody>
        </p:sp>
        <p:sp>
          <p:nvSpPr>
            <p:cNvPr id="44" name="テキスト ボックス 7">
              <a:extLst>
                <a:ext uri="{FF2B5EF4-FFF2-40B4-BE49-F238E27FC236}">
                  <a16:creationId xmlns:a16="http://schemas.microsoft.com/office/drawing/2014/main" id="{267D11F0-DE11-45D8-9C79-C000320D3627}"/>
                </a:ext>
              </a:extLst>
            </p:cNvPr>
            <p:cNvSpPr txBox="1"/>
            <p:nvPr/>
          </p:nvSpPr>
          <p:spPr>
            <a:xfrm>
              <a:off x="6127881" y="4623580"/>
              <a:ext cx="798503" cy="13777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rPr>
                <a:t>所有者</a:t>
              </a:r>
            </a:p>
          </p:txBody>
        </p:sp>
        <p:sp>
          <p:nvSpPr>
            <p:cNvPr id="45" name="テキスト ボックス 7">
              <a:extLst>
                <a:ext uri="{FF2B5EF4-FFF2-40B4-BE49-F238E27FC236}">
                  <a16:creationId xmlns:a16="http://schemas.microsoft.com/office/drawing/2014/main" id="{1A82CB89-E704-4898-8D22-6045B8C3E80D}"/>
                </a:ext>
              </a:extLst>
            </p:cNvPr>
            <p:cNvSpPr txBox="1"/>
            <p:nvPr/>
          </p:nvSpPr>
          <p:spPr>
            <a:xfrm>
              <a:off x="2531854" y="4966178"/>
              <a:ext cx="301666" cy="261263"/>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ctr">
                <a:spcAft>
                  <a:spcPts val="0"/>
                </a:spcAft>
              </a:pPr>
              <a:r>
                <a:rPr lang="en-US" alt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1/12</a:t>
              </a:r>
              <a:endPar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6" name="テキスト ボックス 7">
              <a:extLst>
                <a:ext uri="{FF2B5EF4-FFF2-40B4-BE49-F238E27FC236}">
                  <a16:creationId xmlns:a16="http://schemas.microsoft.com/office/drawing/2014/main" id="{FF6EF9BC-7A88-456C-BD85-831C5C918F23}"/>
                </a:ext>
              </a:extLst>
            </p:cNvPr>
            <p:cNvSpPr txBox="1"/>
            <p:nvPr/>
          </p:nvSpPr>
          <p:spPr>
            <a:xfrm>
              <a:off x="2874078" y="4967013"/>
              <a:ext cx="301666" cy="156758"/>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ctr">
                <a:spcAft>
                  <a:spcPts val="0"/>
                </a:spcAft>
              </a:pPr>
              <a:r>
                <a:rPr lang="en-US" altLang="ja-JP" sz="1100" kern="100" dirty="0">
                  <a:effectLst/>
                  <a:latin typeface="メイリオ" panose="020B0604030504040204" pitchFamily="50" charset="-128"/>
                  <a:ea typeface="メイリオ" panose="020B0604030504040204" pitchFamily="50" charset="-128"/>
                  <a:cs typeface="Times New Roman" panose="02020603050405020304" pitchFamily="18" charset="0"/>
                </a:rPr>
                <a:t>1/12</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7" name="テキスト ボックス 7">
              <a:extLst>
                <a:ext uri="{FF2B5EF4-FFF2-40B4-BE49-F238E27FC236}">
                  <a16:creationId xmlns:a16="http://schemas.microsoft.com/office/drawing/2014/main" id="{4AFC82BE-9139-4270-8EF0-3D19874AFCF2}"/>
                </a:ext>
              </a:extLst>
            </p:cNvPr>
            <p:cNvSpPr txBox="1"/>
            <p:nvPr/>
          </p:nvSpPr>
          <p:spPr>
            <a:xfrm>
              <a:off x="2057712" y="4966178"/>
              <a:ext cx="220732" cy="156758"/>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spAutoFit/>
            </a:bodyPr>
            <a:lstStyle/>
            <a:p>
              <a:pPr algn="ctr">
                <a:spcAft>
                  <a:spcPts val="0"/>
                </a:spcAft>
              </a:pPr>
              <a:r>
                <a:rPr lang="en-US" alt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rPr>
                <a:t>1/6</a:t>
              </a:r>
              <a:endParaRPr lang="ja-JP" sz="1100" kern="100" dirty="0">
                <a:solidFill>
                  <a:schemeClr val="bg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50" name="テキスト ボックス 49">
            <a:extLst>
              <a:ext uri="{FF2B5EF4-FFF2-40B4-BE49-F238E27FC236}">
                <a16:creationId xmlns:a16="http://schemas.microsoft.com/office/drawing/2014/main" id="{25A4315F-B2A0-43BC-8773-513FB6FC369F}"/>
              </a:ext>
            </a:extLst>
          </p:cNvPr>
          <p:cNvSpPr txBox="1"/>
          <p:nvPr/>
        </p:nvSpPr>
        <p:spPr>
          <a:xfrm>
            <a:off x="72000" y="4846300"/>
            <a:ext cx="4248336" cy="318924"/>
          </a:xfrm>
          <a:prstGeom prst="rect">
            <a:avLst/>
          </a:prstGeom>
          <a:no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r>
              <a:rPr lang="ja-JP" altLang="en-US" sz="1600" dirty="0">
                <a:latin typeface="Meiryo UI" panose="020B0604030504040204" pitchFamily="50" charset="-128"/>
                <a:ea typeface="Meiryo UI" panose="020B0604030504040204" pitchFamily="50" charset="-128"/>
              </a:rPr>
              <a:t>耐震診断 </a:t>
            </a:r>
            <a:r>
              <a:rPr lang="en-US" altLang="ja-JP" sz="1600" dirty="0">
                <a:latin typeface="Meiryo UI" panose="020B0604030504040204" pitchFamily="50" charset="-128"/>
                <a:ea typeface="Meiryo UI" panose="020B0604030504040204" pitchFamily="50" charset="-128"/>
              </a:rPr>
              <a:t>63</a:t>
            </a:r>
            <a:r>
              <a:rPr lang="ja-JP" altLang="en-US" sz="1600" dirty="0">
                <a:latin typeface="Meiryo UI" panose="020B0604030504040204" pitchFamily="50" charset="-128"/>
                <a:ea typeface="Meiryo UI" panose="020B0604030504040204" pitchFamily="50" charset="-128"/>
              </a:rPr>
              <a:t>棟、補強設計 </a:t>
            </a:r>
            <a:r>
              <a:rPr lang="en-US" altLang="ja-JP" sz="1600" dirty="0">
                <a:latin typeface="Meiryo UI" panose="020B0604030504040204" pitchFamily="50" charset="-128"/>
                <a:ea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rPr>
              <a:t>棟、耐震改修 </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棟</a:t>
            </a:r>
          </a:p>
        </p:txBody>
      </p:sp>
      <p:sp>
        <p:nvSpPr>
          <p:cNvPr id="5" name="正方形/長方形 4">
            <a:extLst>
              <a:ext uri="{FF2B5EF4-FFF2-40B4-BE49-F238E27FC236}">
                <a16:creationId xmlns:a16="http://schemas.microsoft.com/office/drawing/2014/main" id="{6900224B-38C8-3F24-6C35-0BF956D75E13}"/>
              </a:ext>
            </a:extLst>
          </p:cNvPr>
          <p:cNvSpPr/>
          <p:nvPr/>
        </p:nvSpPr>
        <p:spPr>
          <a:xfrm>
            <a:off x="108000" y="430053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bg1"/>
                </a:solidFill>
                <a:latin typeface="Meiryo UI" panose="020B0604030504040204" pitchFamily="50" charset="-128"/>
                <a:ea typeface="Meiryo UI" panose="020B0604030504040204" pitchFamily="50" charset="-128"/>
              </a:rPr>
              <a:t>補助</a:t>
            </a:r>
            <a:r>
              <a:rPr kumimoji="1" lang="ja-JP" altLang="en-US" sz="1600" dirty="0">
                <a:solidFill>
                  <a:schemeClr val="bg1"/>
                </a:solidFill>
                <a:latin typeface="Meiryo UI" panose="020B0604030504040204" pitchFamily="50" charset="-128"/>
                <a:ea typeface="Meiryo UI" panose="020B0604030504040204" pitchFamily="50" charset="-128"/>
              </a:rPr>
              <a:t>実績</a:t>
            </a:r>
          </a:p>
        </p:txBody>
      </p:sp>
      <p:sp>
        <p:nvSpPr>
          <p:cNvPr id="7" name="テキスト ボックス 6">
            <a:extLst>
              <a:ext uri="{FF2B5EF4-FFF2-40B4-BE49-F238E27FC236}">
                <a16:creationId xmlns:a16="http://schemas.microsoft.com/office/drawing/2014/main" id="{1FFD75FC-2117-3F11-76F2-BFA3115317F6}"/>
              </a:ext>
            </a:extLst>
          </p:cNvPr>
          <p:cNvSpPr txBox="1"/>
          <p:nvPr/>
        </p:nvSpPr>
        <p:spPr>
          <a:xfrm>
            <a:off x="1478660" y="4342032"/>
            <a:ext cx="179500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補助実績</a:t>
            </a:r>
            <a:r>
              <a:rPr lang="en-US" altLang="ja-JP" sz="1200" dirty="0">
                <a:latin typeface="Meiryo UI" panose="020B0604030504040204" pitchFamily="50" charset="-128"/>
                <a:ea typeface="Meiryo UI" panose="020B0604030504040204" pitchFamily="50" charset="-128"/>
              </a:rPr>
              <a:t>(H30</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R5</a:t>
            </a:r>
            <a:r>
              <a:rPr lang="ja-JP" altLang="en-US" sz="1200" dirty="0">
                <a:latin typeface="Meiryo UI" panose="020B0604030504040204" pitchFamily="50" charset="-128"/>
                <a:ea typeface="Meiryo UI" panose="020B0604030504040204" pitchFamily="50" charset="-128"/>
              </a:rPr>
              <a:t>）</a:t>
            </a:r>
          </a:p>
        </p:txBody>
      </p:sp>
      <p:sp>
        <p:nvSpPr>
          <p:cNvPr id="48" name="スライド番号プレースホルダー 3">
            <a:extLst>
              <a:ext uri="{FF2B5EF4-FFF2-40B4-BE49-F238E27FC236}">
                <a16:creationId xmlns:a16="http://schemas.microsoft.com/office/drawing/2014/main" id="{7D612CD5-00F8-4D5C-AF67-C61A057290CC}"/>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16</a:t>
            </a:fld>
            <a:endParaRPr lang="en-US" altLang="ja-JP" dirty="0">
              <a:solidFill>
                <a:srgbClr val="000000"/>
              </a:solidFill>
            </a:endParaRPr>
          </a:p>
        </p:txBody>
      </p:sp>
    </p:spTree>
    <p:extLst>
      <p:ext uri="{BB962C8B-B14F-4D97-AF65-F5344CB8AC3E}">
        <p14:creationId xmlns:p14="http://schemas.microsoft.com/office/powerpoint/2010/main" val="1328932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2913875"/>
            <a:ext cx="9144000" cy="62214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algn="ctr">
              <a:spcBef>
                <a:spcPts val="258"/>
              </a:spcBef>
            </a:pP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多数の者が利用する建築物（大規模建築物含む）</a:t>
            </a:r>
          </a:p>
        </p:txBody>
      </p:sp>
    </p:spTree>
    <p:extLst>
      <p:ext uri="{BB962C8B-B14F-4D97-AF65-F5344CB8AC3E}">
        <p14:creationId xmlns:p14="http://schemas.microsoft.com/office/powerpoint/2010/main" val="3193820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14665-C14D-4EEF-9E1F-852F6FE5B4C6}"/>
              </a:ext>
            </a:extLst>
          </p:cNvPr>
          <p:cNvSpPr>
            <a:spLocks noGrp="1"/>
          </p:cNvSpPr>
          <p:nvPr>
            <p:ph type="title"/>
          </p:nvPr>
        </p:nvSpPr>
        <p:spPr>
          <a:xfrm>
            <a:off x="0" y="471050"/>
            <a:ext cx="8164077" cy="404813"/>
          </a:xfrm>
        </p:spPr>
        <p:txBody>
          <a:bodyPr/>
          <a:lstStyle/>
          <a:p>
            <a:r>
              <a:rPr lang="ja-JP" altLang="en-US" dirty="0"/>
              <a:t>大規模建築物の耐震化の推移・予測</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1440948333"/>
              </p:ext>
            </p:extLst>
          </p:nvPr>
        </p:nvGraphicFramePr>
        <p:xfrm>
          <a:off x="217441" y="1171397"/>
          <a:ext cx="7447223" cy="1169610"/>
        </p:xfrm>
        <a:graphic>
          <a:graphicData uri="http://schemas.openxmlformats.org/drawingml/2006/table">
            <a:tbl>
              <a:tblPr firstRow="1">
                <a:tableStyleId>{85BE263C-DBD7-4A20-BB59-AAB30ACAA65A}</a:tableStyleId>
              </a:tblPr>
              <a:tblGrid>
                <a:gridCol w="1412473">
                  <a:extLst>
                    <a:ext uri="{9D8B030D-6E8A-4147-A177-3AD203B41FA5}">
                      <a16:colId xmlns:a16="http://schemas.microsoft.com/office/drawing/2014/main" val="1170931983"/>
                    </a:ext>
                  </a:extLst>
                </a:gridCol>
                <a:gridCol w="603475">
                  <a:extLst>
                    <a:ext uri="{9D8B030D-6E8A-4147-A177-3AD203B41FA5}">
                      <a16:colId xmlns:a16="http://schemas.microsoft.com/office/drawing/2014/main" val="4100240268"/>
                    </a:ext>
                  </a:extLst>
                </a:gridCol>
                <a:gridCol w="603475">
                  <a:extLst>
                    <a:ext uri="{9D8B030D-6E8A-4147-A177-3AD203B41FA5}">
                      <a16:colId xmlns:a16="http://schemas.microsoft.com/office/drawing/2014/main" val="3754707582"/>
                    </a:ext>
                  </a:extLst>
                </a:gridCol>
                <a:gridCol w="603475">
                  <a:extLst>
                    <a:ext uri="{9D8B030D-6E8A-4147-A177-3AD203B41FA5}">
                      <a16:colId xmlns:a16="http://schemas.microsoft.com/office/drawing/2014/main" val="38929485"/>
                    </a:ext>
                  </a:extLst>
                </a:gridCol>
                <a:gridCol w="603475">
                  <a:extLst>
                    <a:ext uri="{9D8B030D-6E8A-4147-A177-3AD203B41FA5}">
                      <a16:colId xmlns:a16="http://schemas.microsoft.com/office/drawing/2014/main" val="2077064179"/>
                    </a:ext>
                  </a:extLst>
                </a:gridCol>
                <a:gridCol w="603475">
                  <a:extLst>
                    <a:ext uri="{9D8B030D-6E8A-4147-A177-3AD203B41FA5}">
                      <a16:colId xmlns:a16="http://schemas.microsoft.com/office/drawing/2014/main" val="1635538485"/>
                    </a:ext>
                  </a:extLst>
                </a:gridCol>
                <a:gridCol w="603475">
                  <a:extLst>
                    <a:ext uri="{9D8B030D-6E8A-4147-A177-3AD203B41FA5}">
                      <a16:colId xmlns:a16="http://schemas.microsoft.com/office/drawing/2014/main" val="715722071"/>
                    </a:ext>
                  </a:extLst>
                </a:gridCol>
                <a:gridCol w="603475">
                  <a:extLst>
                    <a:ext uri="{9D8B030D-6E8A-4147-A177-3AD203B41FA5}">
                      <a16:colId xmlns:a16="http://schemas.microsoft.com/office/drawing/2014/main" val="2910120905"/>
                    </a:ext>
                  </a:extLst>
                </a:gridCol>
                <a:gridCol w="603475">
                  <a:extLst>
                    <a:ext uri="{9D8B030D-6E8A-4147-A177-3AD203B41FA5}">
                      <a16:colId xmlns:a16="http://schemas.microsoft.com/office/drawing/2014/main" val="3507531141"/>
                    </a:ext>
                  </a:extLst>
                </a:gridCol>
                <a:gridCol w="603475">
                  <a:extLst>
                    <a:ext uri="{9D8B030D-6E8A-4147-A177-3AD203B41FA5}">
                      <a16:colId xmlns:a16="http://schemas.microsoft.com/office/drawing/2014/main" val="716868199"/>
                    </a:ext>
                  </a:extLst>
                </a:gridCol>
                <a:gridCol w="603475">
                  <a:extLst>
                    <a:ext uri="{9D8B030D-6E8A-4147-A177-3AD203B41FA5}">
                      <a16:colId xmlns:a16="http://schemas.microsoft.com/office/drawing/2014/main" val="3759783971"/>
                    </a:ext>
                  </a:extLst>
                </a:gridCol>
              </a:tblGrid>
              <a:tr h="287757">
                <a:tc>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rgbClr val="0033CC"/>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H28</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H29</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H30</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R1</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R2</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R3</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R4</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R5</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R6</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R7</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608605"/>
                  </a:ext>
                </a:extLst>
              </a:tr>
              <a:tr h="433174">
                <a:tc>
                  <a:txBody>
                    <a:bodyPr/>
                    <a:lstStyle/>
                    <a:p>
                      <a:pPr algn="l" rtl="0" fontAlgn="ctr"/>
                      <a:r>
                        <a:rPr lang="ja-JP" altLang="en-US" sz="1400" u="none" strike="noStrike" dirty="0">
                          <a:effectLst/>
                          <a:latin typeface="Meiryo UI" panose="020B0604030504040204" pitchFamily="50" charset="-128"/>
                          <a:ea typeface="Meiryo UI" panose="020B0604030504040204" pitchFamily="50" charset="-128"/>
                        </a:rPr>
                        <a:t>対象棟数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1400" u="none" strike="noStrike" dirty="0">
                          <a:effectLst/>
                          <a:latin typeface="Meiryo UI" panose="020B0604030504040204" pitchFamily="50" charset="-128"/>
                          <a:ea typeface="Meiryo UI" panose="020B0604030504040204" pitchFamily="50" charset="-128"/>
                        </a:rPr>
                        <a:t>844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1400" u="none" strike="noStrike" dirty="0">
                          <a:effectLst/>
                          <a:latin typeface="Meiryo UI" panose="020B0604030504040204" pitchFamily="50" charset="-128"/>
                          <a:ea typeface="Meiryo UI" panose="020B0604030504040204" pitchFamily="50" charset="-128"/>
                        </a:rPr>
                        <a:t>840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1400" u="none" strike="noStrike" dirty="0">
                          <a:effectLst/>
                          <a:latin typeface="Meiryo UI" panose="020B0604030504040204" pitchFamily="50" charset="-128"/>
                          <a:ea typeface="Meiryo UI" panose="020B0604030504040204" pitchFamily="50" charset="-128"/>
                        </a:rPr>
                        <a:t>832</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1400" u="none" strike="noStrike" dirty="0">
                          <a:effectLst/>
                          <a:latin typeface="Meiryo UI" panose="020B0604030504040204" pitchFamily="50" charset="-128"/>
                          <a:ea typeface="Meiryo UI" panose="020B0604030504040204" pitchFamily="50" charset="-128"/>
                        </a:rPr>
                        <a:t>820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1400" u="none" strike="noStrike" dirty="0">
                          <a:effectLst/>
                          <a:latin typeface="Meiryo UI" panose="020B0604030504040204" pitchFamily="50" charset="-128"/>
                          <a:ea typeface="Meiryo UI" panose="020B0604030504040204" pitchFamily="50" charset="-128"/>
                        </a:rPr>
                        <a:t>819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1400" u="none" strike="noStrike" dirty="0">
                          <a:effectLst/>
                          <a:latin typeface="Meiryo UI" panose="020B0604030504040204" pitchFamily="50" charset="-128"/>
                          <a:ea typeface="Meiryo UI" panose="020B0604030504040204" pitchFamily="50" charset="-128"/>
                        </a:rPr>
                        <a:t>813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805</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797</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787</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777</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977480"/>
                  </a:ext>
                </a:extLst>
              </a:tr>
              <a:tr h="431636">
                <a:tc>
                  <a:txBody>
                    <a:bodyPr/>
                    <a:lstStyle/>
                    <a:p>
                      <a:pPr algn="l" fontAlgn="ctr"/>
                      <a:r>
                        <a:rPr lang="ja-JP" altLang="en-US" sz="1400" u="none" strike="noStrike" dirty="0">
                          <a:effectLst/>
                          <a:latin typeface="Meiryo UI" panose="020B0604030504040204" pitchFamily="50" charset="-128"/>
                          <a:ea typeface="Meiryo UI" panose="020B0604030504040204" pitchFamily="50" charset="-128"/>
                        </a:rPr>
                        <a:t>耐震性不足棟数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rPr>
                        <a:t>139</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rPr>
                        <a:t>133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rPr>
                        <a:t>122</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rPr>
                        <a:t>105</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rPr>
                        <a:t>98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rPr>
                        <a:t>90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80</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71</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57</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278" rtl="0" eaLnBrk="1" fontAlgn="ctr" latinLnBrk="0" hangingPunct="1"/>
                      <a:r>
                        <a:rPr kumimoji="1" lang="en-US" altLang="ja-JP" sz="1400" u="none" strike="noStrike" kern="1200" dirty="0">
                          <a:solidFill>
                            <a:schemeClr val="tx1"/>
                          </a:solidFill>
                          <a:effectLst/>
                          <a:latin typeface="Meiryo UI" panose="020B0604030504040204" pitchFamily="50" charset="-128"/>
                          <a:ea typeface="Meiryo UI" panose="020B0604030504040204" pitchFamily="50" charset="-128"/>
                          <a:cs typeface="+mn-cs"/>
                        </a:rPr>
                        <a:t>43</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68570"/>
                  </a:ext>
                </a:extLst>
              </a:tr>
            </a:tbl>
          </a:graphicData>
        </a:graphic>
      </p:graphicFrame>
      <p:sp>
        <p:nvSpPr>
          <p:cNvPr id="26" name="四角形吹き出し 25">
            <a:extLst>
              <a:ext uri="{FF2B5EF4-FFF2-40B4-BE49-F238E27FC236}">
                <a16:creationId xmlns:a16="http://schemas.microsoft.com/office/drawing/2014/main" id="{D4DAE2E7-2703-4E0D-B366-E3B2FE8BC02F}"/>
              </a:ext>
            </a:extLst>
          </p:cNvPr>
          <p:cNvSpPr/>
          <p:nvPr/>
        </p:nvSpPr>
        <p:spPr>
          <a:xfrm>
            <a:off x="7741718" y="1792941"/>
            <a:ext cx="1284371" cy="489096"/>
          </a:xfrm>
          <a:prstGeom prst="wedgeRectCallout">
            <a:avLst>
              <a:gd name="adj1" fmla="val -60239"/>
              <a:gd name="adj2" fmla="val 31064"/>
            </a:avLst>
          </a:prstGeom>
          <a:solidFill>
            <a:sysClr val="window" lastClr="FFFFFF"/>
          </a:solidFill>
          <a:ln w="19050" cap="flat" cmpd="sng" algn="ctr">
            <a:solidFill>
              <a:schemeClr val="tx1"/>
            </a:solidFill>
            <a:prstDash val="solid"/>
          </a:ln>
          <a:effectLst/>
        </p:spPr>
        <p:txBody>
          <a:bodyPr rot="0" spcFirstLastPara="0" vert="horz" wrap="square" lIns="72000" tIns="45720" rIns="72000" bIns="45720" numCol="1" spcCol="0" rtlCol="0" fromWordArt="0" anchor="ctr" anchorCtr="0" forceAA="0" compatLnSpc="1">
            <a:prstTxWarp prst="textNoShape">
              <a:avLst/>
            </a:prstTxWarp>
            <a:noAutofit/>
          </a:bodyPr>
          <a:lstStyle/>
          <a:p>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R7</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年の進捗率</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algn="r"/>
            <a:r>
              <a:rPr lang="en-US" altLang="ja-JP" sz="12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94.5</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44" name="直線コネクタ 43"/>
          <p:cNvCxnSpPr/>
          <p:nvPr/>
        </p:nvCxnSpPr>
        <p:spPr>
          <a:xfrm>
            <a:off x="6457575" y="1167187"/>
            <a:ext cx="0" cy="115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5968428" y="2997521"/>
            <a:ext cx="540000" cy="2076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F73730AE-434F-D326-ADC0-EF0BE730B0B7}"/>
              </a:ext>
            </a:extLst>
          </p:cNvPr>
          <p:cNvGrpSpPr/>
          <p:nvPr/>
        </p:nvGrpSpPr>
        <p:grpSpPr>
          <a:xfrm>
            <a:off x="1336121" y="2608777"/>
            <a:ext cx="5997369" cy="2892695"/>
            <a:chOff x="217441" y="2657450"/>
            <a:chExt cx="5997369" cy="2892695"/>
          </a:xfrm>
        </p:grpSpPr>
        <p:sp>
          <p:nvSpPr>
            <p:cNvPr id="21" name="Rectangle 3"/>
            <p:cNvSpPr>
              <a:spLocks noChangeArrowheads="1"/>
            </p:cNvSpPr>
            <p:nvPr/>
          </p:nvSpPr>
          <p:spPr bwMode="auto">
            <a:xfrm>
              <a:off x="217441" y="2668579"/>
              <a:ext cx="6442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kumimoji="0" lang="ja-JP" altLang="en-US" sz="1100" dirty="0">
                  <a:latin typeface="Meiryo UI" panose="020B0604030504040204" pitchFamily="50" charset="-128"/>
                  <a:ea typeface="Meiryo UI" panose="020B0604030504040204" pitchFamily="50" charset="-128"/>
                  <a:cs typeface="Meiryo UI" panose="020B0604030504040204" pitchFamily="50" charset="-128"/>
                </a:rPr>
                <a:t>棟数</a:t>
              </a:r>
              <a:endParaRPr kumimoji="0" lang="ja-JP" altLang="en-US" sz="1100" dirty="0">
                <a:latin typeface="Meiryo UI" panose="020B0604030504040204" pitchFamily="50" charset="-128"/>
                <a:ea typeface="Meiryo UI" panose="020B0604030504040204" pitchFamily="50" charset="-128"/>
              </a:endParaRPr>
            </a:p>
          </p:txBody>
        </p:sp>
        <p:sp>
          <p:nvSpPr>
            <p:cNvPr id="22" name="Rectangle 3"/>
            <p:cNvSpPr>
              <a:spLocks noChangeArrowheads="1"/>
            </p:cNvSpPr>
            <p:nvPr/>
          </p:nvSpPr>
          <p:spPr bwMode="auto">
            <a:xfrm>
              <a:off x="5389747" y="2657450"/>
              <a:ext cx="82506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kumimoji="0" lang="ja-JP" altLang="en-US" sz="1100" dirty="0">
                  <a:latin typeface="Meiryo UI" panose="020B0604030504040204" pitchFamily="50" charset="-128"/>
                  <a:ea typeface="Meiryo UI" panose="020B0604030504040204" pitchFamily="50" charset="-128"/>
                </a:rPr>
                <a:t>進捗率</a:t>
              </a:r>
            </a:p>
          </p:txBody>
        </p:sp>
        <p:graphicFrame>
          <p:nvGraphicFramePr>
            <p:cNvPr id="17" name="グラフ 16">
              <a:extLst>
                <a:ext uri="{FF2B5EF4-FFF2-40B4-BE49-F238E27FC236}">
                  <a16:creationId xmlns:a16="http://schemas.microsoft.com/office/drawing/2014/main" id="{90A400B1-CCF4-49F7-B047-6D24C1FF51F7}"/>
                </a:ext>
              </a:extLst>
            </p:cNvPr>
            <p:cNvGraphicFramePr>
              <a:graphicFrameLocks/>
            </p:cNvGraphicFramePr>
            <p:nvPr/>
          </p:nvGraphicFramePr>
          <p:xfrm>
            <a:off x="217441" y="2903597"/>
            <a:ext cx="5797878" cy="2646548"/>
          </p:xfrm>
          <a:graphic>
            <a:graphicData uri="http://schemas.openxmlformats.org/drawingml/2006/chart">
              <c:chart xmlns:c="http://schemas.openxmlformats.org/drawingml/2006/chart" xmlns:r="http://schemas.openxmlformats.org/officeDocument/2006/relationships" r:id="rId3"/>
            </a:graphicData>
          </a:graphic>
        </p:graphicFrame>
      </p:grpSp>
      <p:sp>
        <p:nvSpPr>
          <p:cNvPr id="9" name="Rectangle 3">
            <a:extLst>
              <a:ext uri="{FF2B5EF4-FFF2-40B4-BE49-F238E27FC236}">
                <a16:creationId xmlns:a16="http://schemas.microsoft.com/office/drawing/2014/main" id="{D2786176-6892-CE1D-F8DC-1D90C4E1414A}"/>
              </a:ext>
            </a:extLst>
          </p:cNvPr>
          <p:cNvSpPr>
            <a:spLocks noChangeArrowheads="1"/>
          </p:cNvSpPr>
          <p:nvPr/>
        </p:nvSpPr>
        <p:spPr bwMode="auto">
          <a:xfrm>
            <a:off x="217440" y="5601571"/>
            <a:ext cx="8808649" cy="860596"/>
          </a:xfrm>
          <a:prstGeom prst="roundRect">
            <a:avLst/>
          </a:prstGeom>
          <a:noFill/>
          <a:ln w="1905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令和</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年度末時点で、耐震性が不足する棟（未報告含む）は、公表時から６８棟減少（▲</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48.9%</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）しています。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☞令和</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年時点の進捗率</a:t>
            </a:r>
            <a:r>
              <a:rPr kumimoji="0"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は、約</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94.5%</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を見込んでいます。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2F2E4204-6E14-A22E-1A86-1F923BF5879B}"/>
              </a:ext>
            </a:extLst>
          </p:cNvPr>
          <p:cNvSpPr/>
          <p:nvPr/>
        </p:nvSpPr>
        <p:spPr>
          <a:xfrm>
            <a:off x="217440" y="6539575"/>
            <a:ext cx="5898384" cy="2616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進捗率：耐震診断義務付け対象建築物のうち、耐震性のある建築物の割合</a:t>
            </a:r>
          </a:p>
        </p:txBody>
      </p:sp>
      <p:sp>
        <p:nvSpPr>
          <p:cNvPr id="15" name="スライド番号プレースホルダー 3">
            <a:extLst>
              <a:ext uri="{FF2B5EF4-FFF2-40B4-BE49-F238E27FC236}">
                <a16:creationId xmlns:a16="http://schemas.microsoft.com/office/drawing/2014/main" id="{E3CAEC7C-A242-4079-BD1A-5A4AE6316480}"/>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18</a:t>
            </a:fld>
            <a:endParaRPr lang="en-US" altLang="ja-JP" dirty="0">
              <a:solidFill>
                <a:srgbClr val="000000"/>
              </a:solidFill>
            </a:endParaRPr>
          </a:p>
        </p:txBody>
      </p:sp>
    </p:spTree>
    <p:extLst>
      <p:ext uri="{BB962C8B-B14F-4D97-AF65-F5344CB8AC3E}">
        <p14:creationId xmlns:p14="http://schemas.microsoft.com/office/powerpoint/2010/main" val="83191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4F784F-54E0-4958-83D6-C139E6A21D91}"/>
              </a:ext>
            </a:extLst>
          </p:cNvPr>
          <p:cNvSpPr>
            <a:spLocks noGrp="1"/>
          </p:cNvSpPr>
          <p:nvPr>
            <p:ph type="title"/>
          </p:nvPr>
        </p:nvSpPr>
        <p:spPr/>
        <p:txBody>
          <a:bodyPr/>
          <a:lstStyle/>
          <a:p>
            <a:r>
              <a:rPr kumimoji="1" lang="ja-JP" altLang="en-US" dirty="0"/>
              <a:t>　住宅建築物耐震</a:t>
            </a:r>
            <a:r>
              <a:rPr kumimoji="1" lang="en-US" altLang="ja-JP" dirty="0"/>
              <a:t>10</a:t>
            </a:r>
            <a:r>
              <a:rPr kumimoji="1" lang="ja-JP" altLang="en-US" dirty="0"/>
              <a:t>ヵ年戦略・大阪　概要</a:t>
            </a:r>
          </a:p>
        </p:txBody>
      </p:sp>
      <p:sp>
        <p:nvSpPr>
          <p:cNvPr id="4" name="スライド番号プレースホルダー 3">
            <a:extLst>
              <a:ext uri="{FF2B5EF4-FFF2-40B4-BE49-F238E27FC236}">
                <a16:creationId xmlns:a16="http://schemas.microsoft.com/office/drawing/2014/main" id="{3CBA8186-02C9-489F-9538-FB75583A595E}"/>
              </a:ext>
            </a:extLst>
          </p:cNvPr>
          <p:cNvSpPr>
            <a:spLocks noGrp="1"/>
          </p:cNvSpPr>
          <p:nvPr>
            <p:ph type="sldNum" sz="quarter" idx="12"/>
          </p:nvPr>
        </p:nvSpPr>
        <p:spPr>
          <a:xfrm>
            <a:off x="6849036" y="6265736"/>
            <a:ext cx="2133600" cy="287337"/>
          </a:xfrm>
        </p:spPr>
        <p:txBody>
          <a:bodyPr/>
          <a:lstStyle/>
          <a:p>
            <a:pPr>
              <a:defRPr/>
            </a:pPr>
            <a:fld id="{09954CD4-AF95-4C78-B160-84012AB9CEDB}" type="slidenum">
              <a:rPr lang="en-US" altLang="ja-JP" smtClean="0">
                <a:solidFill>
                  <a:srgbClr val="000000"/>
                </a:solidFill>
              </a:rPr>
              <a:pPr>
                <a:defRPr/>
              </a:pPr>
              <a:t>1</a:t>
            </a:fld>
            <a:endParaRPr lang="en-US" altLang="ja-JP">
              <a:solidFill>
                <a:srgbClr val="000000"/>
              </a:solidFill>
            </a:endParaRPr>
          </a:p>
        </p:txBody>
      </p:sp>
      <p:sp>
        <p:nvSpPr>
          <p:cNvPr id="19" name="テキスト ボックス 67">
            <a:extLst>
              <a:ext uri="{FF2B5EF4-FFF2-40B4-BE49-F238E27FC236}">
                <a16:creationId xmlns:a16="http://schemas.microsoft.com/office/drawing/2014/main" id="{AF497E49-21DA-44AA-8E02-40F56DDB4CCD}"/>
              </a:ext>
            </a:extLst>
          </p:cNvPr>
          <p:cNvSpPr txBox="1"/>
          <p:nvPr/>
        </p:nvSpPr>
        <p:spPr bwMode="gray">
          <a:xfrm>
            <a:off x="904970" y="2977685"/>
            <a:ext cx="2932402" cy="853981"/>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r>
              <a:rPr lang="ja-JP" altLang="en-US" sz="1600" b="1" u="sng"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住宅　</a:t>
            </a:r>
            <a:r>
              <a:rPr lang="ja-JP" altLang="en-US" sz="1400" b="1" dirty="0">
                <a:latin typeface="ＭＳ Ｐゴシック" panose="020B0600070205080204" pitchFamily="50" charset="-128"/>
                <a:ea typeface="Meiryo UI" panose="020B0604030504040204" pitchFamily="50" charset="-128"/>
                <a:cs typeface="Times New Roman" panose="02020603050405020304" pitchFamily="18" charset="0"/>
              </a:rPr>
              <a:t>　</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7313" lvl="1"/>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木造住宅・分譲マンションを含む</a:t>
            </a:r>
            <a:endParaRPr lang="en-US" altLang="ja-JP" sz="1400" dirty="0">
              <a:latin typeface="ＭＳ Ｐゴシック" panose="020B0600070205080204" pitchFamily="50" charset="-128"/>
              <a:ea typeface="Meiryo UI" panose="020B0604030504040204" pitchFamily="50" charset="-128"/>
              <a:cs typeface="Times New Roman" panose="02020603050405020304" pitchFamily="18" charset="0"/>
            </a:endParaRPr>
          </a:p>
          <a:p>
            <a:pPr marL="87313" lvl="1"/>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すべての住宅</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テキスト ボックス 118">
            <a:extLst>
              <a:ext uri="{FF2B5EF4-FFF2-40B4-BE49-F238E27FC236}">
                <a16:creationId xmlns:a16="http://schemas.microsoft.com/office/drawing/2014/main" id="{82F57E38-057A-4736-9573-8344901B5234}"/>
              </a:ext>
            </a:extLst>
          </p:cNvPr>
          <p:cNvSpPr txBox="1"/>
          <p:nvPr/>
        </p:nvSpPr>
        <p:spPr bwMode="gray">
          <a:xfrm>
            <a:off x="830301" y="5668392"/>
            <a:ext cx="2525615" cy="1007128"/>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pPr marR="20998"/>
            <a:r>
              <a:rPr lang="ja-JP" altLang="en-US" sz="1500" b="1" u="sng" spc="-50"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広域緊急交通路沿道建築物</a:t>
            </a:r>
            <a:endParaRPr lang="ja-JP" altLang="en-US" sz="1500" b="1" u="sng" spc="-50" dirty="0">
              <a:solidFill>
                <a:srgbClr val="FF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7313" marR="90994">
              <a:spcBef>
                <a:spcPts val="1200"/>
              </a:spcBef>
            </a:pPr>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沿道にある一定の規模を超える建物及びブロック塀等</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1" name="テキスト ボックス 119">
            <a:extLst>
              <a:ext uri="{FF2B5EF4-FFF2-40B4-BE49-F238E27FC236}">
                <a16:creationId xmlns:a16="http://schemas.microsoft.com/office/drawing/2014/main" id="{DFF8FC10-D4E3-4CEF-9B10-5C8BFC86C405}"/>
              </a:ext>
            </a:extLst>
          </p:cNvPr>
          <p:cNvSpPr txBox="1"/>
          <p:nvPr/>
        </p:nvSpPr>
        <p:spPr bwMode="gray">
          <a:xfrm>
            <a:off x="1110112" y="4580019"/>
            <a:ext cx="2051252" cy="985627"/>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pPr marR="90994"/>
            <a:r>
              <a:rPr lang="ja-JP" altLang="en-US" sz="1600" b="1" u="sng"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大規模建築物</a:t>
            </a:r>
            <a:endParaRPr lang="ja-JP" altLang="en-US" sz="1600" u="sng" dirty="0">
              <a:solidFill>
                <a:srgbClr val="FF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7313" marR="4000"/>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不特定多数の者及び</a:t>
            </a:r>
            <a:endParaRPr lang="en-US" altLang="ja-JP" sz="1400" dirty="0">
              <a:latin typeface="ＭＳ Ｐゴシック" panose="020B0600070205080204" pitchFamily="50" charset="-128"/>
              <a:ea typeface="Meiryo UI" panose="020B0604030504040204" pitchFamily="50" charset="-128"/>
              <a:cs typeface="Times New Roman" panose="02020603050405020304" pitchFamily="18" charset="0"/>
            </a:endParaRPr>
          </a:p>
          <a:p>
            <a:pPr marL="87313" marR="4000"/>
            <a:r>
              <a:rPr lang="ja-JP" altLang="en-US" sz="1400" dirty="0">
                <a:latin typeface="ＭＳ Ｐゴシック" panose="020B0600070205080204" pitchFamily="50" charset="-128"/>
                <a:ea typeface="Meiryo UI" panose="020B0604030504040204" pitchFamily="50" charset="-128"/>
                <a:cs typeface="Times New Roman" panose="02020603050405020304" pitchFamily="18" charset="0"/>
              </a:rPr>
              <a:t>避難に配慮を要する者が利用する大規模な建築物</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7" name="右矢印 26"/>
          <p:cNvSpPr/>
          <p:nvPr/>
        </p:nvSpPr>
        <p:spPr>
          <a:xfrm>
            <a:off x="4829710" y="504345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8" name="右矢印 27"/>
          <p:cNvSpPr/>
          <p:nvPr/>
        </p:nvSpPr>
        <p:spPr>
          <a:xfrm>
            <a:off x="6660913" y="504345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9" name="右矢印 28"/>
          <p:cNvSpPr/>
          <p:nvPr/>
        </p:nvSpPr>
        <p:spPr>
          <a:xfrm>
            <a:off x="6699125" y="6095121"/>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0" name="右矢印 29"/>
          <p:cNvSpPr/>
          <p:nvPr/>
        </p:nvSpPr>
        <p:spPr>
          <a:xfrm>
            <a:off x="5313802" y="330262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1" name="右矢印 30"/>
          <p:cNvSpPr/>
          <p:nvPr/>
        </p:nvSpPr>
        <p:spPr>
          <a:xfrm>
            <a:off x="7185346" y="330262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2" name="右矢印 31"/>
          <p:cNvSpPr/>
          <p:nvPr/>
        </p:nvSpPr>
        <p:spPr>
          <a:xfrm>
            <a:off x="4867922" y="6095121"/>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3" name="テキスト ボックス 78">
            <a:extLst>
              <a:ext uri="{FF2B5EF4-FFF2-40B4-BE49-F238E27FC236}">
                <a16:creationId xmlns:a16="http://schemas.microsoft.com/office/drawing/2014/main" id="{B616332F-3264-484B-BF86-D2F82ECD3517}"/>
              </a:ext>
            </a:extLst>
          </p:cNvPr>
          <p:cNvSpPr txBox="1"/>
          <p:nvPr/>
        </p:nvSpPr>
        <p:spPr>
          <a:xfrm>
            <a:off x="3295464" y="2909539"/>
            <a:ext cx="3270928" cy="471990"/>
          </a:xfrm>
          <a:prstGeom prst="rect">
            <a:avLst/>
          </a:prstGeom>
          <a:noFill/>
          <a:ln>
            <a:noFill/>
          </a:ln>
        </p:spPr>
        <p:txBody>
          <a:bodyPr wrap="square" tIns="0" bIns="0" rtlCol="0">
            <a:noAutofit/>
          </a:bodyPr>
          <a:lstStyle/>
          <a:p>
            <a:pPr marL="203984" indent="-203984"/>
            <a:r>
              <a:rPr lang="zh-CN"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耐震化率（耐震性不足戸数）</a:t>
            </a:r>
          </a:p>
        </p:txBody>
      </p:sp>
      <p:sp>
        <p:nvSpPr>
          <p:cNvPr id="34" name="テキスト ボックス 78">
            <a:extLst>
              <a:ext uri="{FF2B5EF4-FFF2-40B4-BE49-F238E27FC236}">
                <a16:creationId xmlns:a16="http://schemas.microsoft.com/office/drawing/2014/main" id="{B616332F-3264-484B-BF86-D2F82ECD3517}"/>
              </a:ext>
            </a:extLst>
          </p:cNvPr>
          <p:cNvSpPr txBox="1"/>
          <p:nvPr/>
        </p:nvSpPr>
        <p:spPr>
          <a:xfrm>
            <a:off x="3066865" y="4658270"/>
            <a:ext cx="3270928" cy="471990"/>
          </a:xfrm>
          <a:prstGeom prst="rect">
            <a:avLst/>
          </a:prstGeom>
          <a:noFill/>
          <a:ln>
            <a:noFill/>
          </a:ln>
        </p:spPr>
        <p:txBody>
          <a:bodyPr wrap="square" tIns="0" bIns="0" rtlCol="0">
            <a:noAutofit/>
          </a:bodyPr>
          <a:lstStyle/>
          <a:p>
            <a:pPr marL="203984" indent="-203984"/>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lang="en-US" altLang="ja-JP"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5" name="テキスト ボックス 78">
            <a:extLst>
              <a:ext uri="{FF2B5EF4-FFF2-40B4-BE49-F238E27FC236}">
                <a16:creationId xmlns:a16="http://schemas.microsoft.com/office/drawing/2014/main" id="{B616332F-3264-484B-BF86-D2F82ECD3517}"/>
              </a:ext>
            </a:extLst>
          </p:cNvPr>
          <p:cNvSpPr txBox="1"/>
          <p:nvPr/>
        </p:nvSpPr>
        <p:spPr>
          <a:xfrm>
            <a:off x="3105077" y="5704386"/>
            <a:ext cx="3270928" cy="471990"/>
          </a:xfrm>
          <a:prstGeom prst="rect">
            <a:avLst/>
          </a:prstGeom>
          <a:noFill/>
          <a:ln>
            <a:noFill/>
          </a:ln>
        </p:spPr>
        <p:txBody>
          <a:bodyPr wrap="square" tIns="0" bIns="0" rtlCol="0">
            <a:noAutofit/>
          </a:bodyPr>
          <a:lstStyle/>
          <a:p>
            <a:pPr marL="203984" indent="-203984"/>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lang="en-US" altLang="ja-JP"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ja-JP" altLang="en-US"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6" name="Rectangle 2"/>
          <p:cNvSpPr>
            <a:spLocks noChangeArrowheads="1"/>
          </p:cNvSpPr>
          <p:nvPr/>
        </p:nvSpPr>
        <p:spPr bwMode="auto">
          <a:xfrm>
            <a:off x="179570" y="1743570"/>
            <a:ext cx="491650" cy="969000"/>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支援策の</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方向性</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graphicFrame>
        <p:nvGraphicFramePr>
          <p:cNvPr id="37" name="表 36"/>
          <p:cNvGraphicFramePr>
            <a:graphicFrameLocks noGrp="1"/>
          </p:cNvGraphicFramePr>
          <p:nvPr>
            <p:extLst>
              <p:ext uri="{D42A27DB-BD31-4B8C-83A1-F6EECF244321}">
                <p14:modId xmlns:p14="http://schemas.microsoft.com/office/powerpoint/2010/main" val="2865261680"/>
              </p:ext>
            </p:extLst>
          </p:nvPr>
        </p:nvGraphicFramePr>
        <p:xfrm>
          <a:off x="3654933" y="3174305"/>
          <a:ext cx="1584000" cy="49872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47265">
                <a:tc>
                  <a:txBody>
                    <a:bodyPr/>
                    <a:lstStyle/>
                    <a:p>
                      <a:pPr algn="ctr"/>
                      <a:r>
                        <a:rPr kumimoji="1" lang="en-US" altLang="ja-JP" sz="1400" dirty="0">
                          <a:latin typeface="Meiryo UI" panose="020B0604030504040204" pitchFamily="50" charset="-128"/>
                          <a:ea typeface="Meiryo UI" panose="020B0604030504040204" pitchFamily="50" charset="-128"/>
                        </a:rPr>
                        <a:t>H27</a:t>
                      </a:r>
                      <a:endParaRPr kumimoji="1" lang="ja-JP" altLang="en-US" sz="1400" dirty="0">
                        <a:latin typeface="Meiryo UI" panose="020B0604030504040204" pitchFamily="50" charset="-128"/>
                        <a:ea typeface="Meiryo UI" panose="020B0604030504040204"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372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83%(65</a:t>
                      </a:r>
                      <a:r>
                        <a:rPr kumimoji="1" lang="ja-JP" altLang="en-US" sz="1400" dirty="0">
                          <a:latin typeface="Meiryo UI" panose="020B0604030504040204" pitchFamily="50" charset="-128"/>
                          <a:ea typeface="Meiryo UI" panose="020B0604030504040204" pitchFamily="50" charset="-128"/>
                        </a:rPr>
                        <a:t>万戸</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38" name="表 37"/>
          <p:cNvGraphicFramePr>
            <a:graphicFrameLocks noGrp="1"/>
          </p:cNvGraphicFramePr>
          <p:nvPr>
            <p:extLst>
              <p:ext uri="{D42A27DB-BD31-4B8C-83A1-F6EECF244321}">
                <p14:modId xmlns:p14="http://schemas.microsoft.com/office/powerpoint/2010/main" val="3897351589"/>
              </p:ext>
            </p:extLst>
          </p:nvPr>
        </p:nvGraphicFramePr>
        <p:xfrm>
          <a:off x="5536562" y="3174305"/>
          <a:ext cx="1584000" cy="49872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47265">
                <a:tc>
                  <a:txBody>
                    <a:bodyPr/>
                    <a:lstStyle/>
                    <a:p>
                      <a:pPr algn="ctr"/>
                      <a:r>
                        <a:rPr kumimoji="1" lang="en-US" altLang="ja-JP" sz="1400" dirty="0">
                          <a:latin typeface="Meiryo UI" panose="020B0604030504040204" pitchFamily="50" charset="-128"/>
                          <a:ea typeface="Meiryo UI" panose="020B0604030504040204" pitchFamily="50" charset="-128"/>
                        </a:rPr>
                        <a:t>R</a:t>
                      </a:r>
                      <a:r>
                        <a:rPr kumimoji="1" lang="ja-JP" altLang="en-US" sz="1400" dirty="0">
                          <a:latin typeface="Meiryo UI" panose="020B0604030504040204" pitchFamily="50" charset="-128"/>
                          <a:ea typeface="Meiryo UI" panose="020B0604030504040204" pitchFamily="50" charset="-128"/>
                        </a:rPr>
                        <a:t>２</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372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89%(45</a:t>
                      </a:r>
                      <a:r>
                        <a:rPr kumimoji="1" lang="ja-JP" altLang="en-US" sz="1400" dirty="0">
                          <a:latin typeface="Meiryo UI" panose="020B0604030504040204" pitchFamily="50" charset="-128"/>
                          <a:ea typeface="Meiryo UI" panose="020B0604030504040204" pitchFamily="50" charset="-128"/>
                        </a:rPr>
                        <a:t>万戸</a:t>
                      </a:r>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39" name="表 38"/>
          <p:cNvGraphicFramePr>
            <a:graphicFrameLocks noGrp="1"/>
          </p:cNvGraphicFramePr>
          <p:nvPr>
            <p:extLst>
              <p:ext uri="{D42A27DB-BD31-4B8C-83A1-F6EECF244321}">
                <p14:modId xmlns:p14="http://schemas.microsoft.com/office/powerpoint/2010/main" val="1255011536"/>
              </p:ext>
            </p:extLst>
          </p:nvPr>
        </p:nvGraphicFramePr>
        <p:xfrm>
          <a:off x="7315798" y="3164585"/>
          <a:ext cx="1516832" cy="518160"/>
        </p:xfrm>
        <a:graphic>
          <a:graphicData uri="http://schemas.openxmlformats.org/drawingml/2006/table">
            <a:tbl>
              <a:tblPr firstRow="1" bandRow="1">
                <a:tableStyleId>{5940675A-B579-460E-94D1-54222C63F5DA}</a:tableStyleId>
              </a:tblPr>
              <a:tblGrid>
                <a:gridCol w="1516832">
                  <a:extLst>
                    <a:ext uri="{9D8B030D-6E8A-4147-A177-3AD203B41FA5}">
                      <a16:colId xmlns:a16="http://schemas.microsoft.com/office/drawing/2014/main" val="458052754"/>
                    </a:ext>
                  </a:extLst>
                </a:gridCol>
              </a:tblGrid>
              <a:tr h="147089">
                <a:tc>
                  <a:txBody>
                    <a:bodyPr/>
                    <a:lstStyle/>
                    <a:p>
                      <a:pPr algn="ctr"/>
                      <a:r>
                        <a:rPr kumimoji="1" lang="ja-JP" altLang="en-US" sz="1400" b="1" dirty="0">
                          <a:latin typeface="Meiryo UI" panose="020B0604030504040204" pitchFamily="50" charset="-128"/>
                          <a:ea typeface="Meiryo UI" panose="020B0604030504040204" pitchFamily="50" charset="-128"/>
                        </a:rPr>
                        <a:t>目標 </a:t>
                      </a: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７</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269663">
                <a:tc>
                  <a:txBody>
                    <a:bodyPr/>
                    <a:lstStyle/>
                    <a:p>
                      <a:pPr algn="ctr"/>
                      <a:r>
                        <a:rPr kumimoji="1" lang="en-US" altLang="ja-JP" sz="1400" b="1" dirty="0">
                          <a:latin typeface="Meiryo UI" panose="020B0604030504040204" pitchFamily="50" charset="-128"/>
                          <a:ea typeface="Meiryo UI" panose="020B0604030504040204" pitchFamily="50" charset="-128"/>
                        </a:rPr>
                        <a:t>95%</a:t>
                      </a:r>
                      <a:endParaRPr kumimoji="1" lang="ja-JP" altLang="en-US" sz="1400" b="1" dirty="0">
                        <a:latin typeface="Meiryo UI" panose="020B0604030504040204" pitchFamily="50" charset="-128"/>
                        <a:ea typeface="Meiryo UI" panose="020B0604030504040204" pitchFamily="50" charset="-128"/>
                      </a:endParaRPr>
                    </a:p>
                  </a:txBody>
                  <a:tcPr marL="0" marR="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40" name="表 39"/>
          <p:cNvGraphicFramePr>
            <a:graphicFrameLocks noGrp="1"/>
          </p:cNvGraphicFramePr>
          <p:nvPr>
            <p:extLst>
              <p:ext uri="{D42A27DB-BD31-4B8C-83A1-F6EECF244321}">
                <p14:modId xmlns:p14="http://schemas.microsoft.com/office/powerpoint/2010/main" val="1309719447"/>
              </p:ext>
            </p:extLst>
          </p:nvPr>
        </p:nvGraphicFramePr>
        <p:xfrm>
          <a:off x="5039023" y="4915135"/>
          <a:ext cx="1584000" cy="536963"/>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24388">
                <a:tc>
                  <a:txBody>
                    <a:bodyPr/>
                    <a:lstStyle/>
                    <a:p>
                      <a:pPr algn="ctr"/>
                      <a:r>
                        <a:rPr kumimoji="1" lang="en-US" altLang="ja-JP" sz="1400" dirty="0">
                          <a:latin typeface="Meiryo UI" panose="020B0604030504040204" pitchFamily="50" charset="-128"/>
                          <a:ea typeface="Meiryo UI" panose="020B0604030504040204" pitchFamily="50" charset="-128"/>
                        </a:rPr>
                        <a:t>R3.</a:t>
                      </a:r>
                      <a:r>
                        <a:rPr kumimoji="1" lang="ja-JP" altLang="en-US" sz="1400" dirty="0">
                          <a:latin typeface="Meiryo UI" panose="020B0604030504040204" pitchFamily="50" charset="-128"/>
                          <a:ea typeface="Meiryo UI" panose="020B0604030504040204"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3603">
                <a:tc>
                  <a:txBody>
                    <a:bodyPr/>
                    <a:lstStyle/>
                    <a:p>
                      <a:pPr algn="ctr"/>
                      <a:r>
                        <a:rPr kumimoji="1" lang="en-US" altLang="ja-JP" sz="1400" dirty="0">
                          <a:latin typeface="Meiryo UI" panose="020B0604030504040204" pitchFamily="50" charset="-128"/>
                          <a:ea typeface="Meiryo UI" panose="020B0604030504040204" pitchFamily="50" charset="-128"/>
                        </a:rPr>
                        <a:t>98</a:t>
                      </a:r>
                      <a:r>
                        <a:rPr kumimoji="1" lang="ja-JP" altLang="en-US" sz="1400" dirty="0">
                          <a:latin typeface="Meiryo UI" panose="020B0604030504040204" pitchFamily="50" charset="-128"/>
                          <a:ea typeface="Meiryo UI" panose="020B0604030504040204" pitchFamily="50" charset="-128"/>
                        </a:rPr>
                        <a:t>棟（</a:t>
                      </a:r>
                      <a:r>
                        <a:rPr kumimoji="1" lang="en-US" altLang="ja-JP" sz="1400" dirty="0">
                          <a:latin typeface="Meiryo UI" panose="020B0604030504040204" pitchFamily="50" charset="-128"/>
                          <a:ea typeface="Meiryo UI" panose="020B0604030504040204" pitchFamily="50" charset="-128"/>
                        </a:rPr>
                        <a:t>88%</a:t>
                      </a:r>
                      <a:r>
                        <a:rPr kumimoji="1" lang="ja-JP" altLang="en-US" sz="1400" dirty="0">
                          <a:latin typeface="Meiryo UI" panose="020B0604030504040204" pitchFamily="50" charset="-128"/>
                          <a:ea typeface="Meiryo UI" panose="020B0604030504040204" pitchFamily="50" charset="-128"/>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1" name="表 40"/>
          <p:cNvGraphicFramePr>
            <a:graphicFrameLocks noGrp="1"/>
          </p:cNvGraphicFramePr>
          <p:nvPr>
            <p:extLst>
              <p:ext uri="{D42A27DB-BD31-4B8C-83A1-F6EECF244321}">
                <p14:modId xmlns:p14="http://schemas.microsoft.com/office/powerpoint/2010/main" val="422618600"/>
              </p:ext>
            </p:extLst>
          </p:nvPr>
        </p:nvGraphicFramePr>
        <p:xfrm>
          <a:off x="3157394" y="4915135"/>
          <a:ext cx="1584000" cy="514235"/>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69388">
                <a:tc>
                  <a:txBody>
                    <a:bodyPr/>
                    <a:lstStyle/>
                    <a:p>
                      <a:pPr algn="ctr"/>
                      <a:r>
                        <a:rPr kumimoji="1" lang="en-US" altLang="ja-JP" sz="1400" dirty="0">
                          <a:latin typeface="Meiryo UI" panose="020B0604030504040204" pitchFamily="50" charset="-128"/>
                          <a:ea typeface="Meiryo UI" panose="020B0604030504040204" pitchFamily="50" charset="-128"/>
                        </a:rPr>
                        <a:t>H29.3</a:t>
                      </a:r>
                      <a:r>
                        <a:rPr kumimoji="1" lang="en-US" altLang="ja-JP" sz="1000" dirty="0">
                          <a:latin typeface="Meiryo UI" panose="020B0604030504040204" pitchFamily="50" charset="-128"/>
                          <a:ea typeface="Meiryo UI" panose="020B0604030504040204" pitchFamily="50" charset="-128"/>
                        </a:rPr>
                        <a:t>※2</a:t>
                      </a:r>
                    </a:p>
                  </a:txBody>
                  <a:tcPr marL="36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0875">
                <a:tc>
                  <a:txBody>
                    <a:bodyPr/>
                    <a:lstStyle/>
                    <a:p>
                      <a:pPr algn="ctr">
                        <a:lnSpc>
                          <a:spcPct val="100000"/>
                        </a:lnSpc>
                      </a:pPr>
                      <a:r>
                        <a:rPr kumimoji="1" lang="en-US" altLang="ja-JP" sz="1400" dirty="0">
                          <a:latin typeface="Meiryo UI" panose="020B0604030504040204" pitchFamily="50" charset="-128"/>
                          <a:ea typeface="Meiryo UI" panose="020B0604030504040204" pitchFamily="50" charset="-128"/>
                        </a:rPr>
                        <a:t>139</a:t>
                      </a:r>
                      <a:r>
                        <a:rPr kumimoji="1" lang="ja-JP" altLang="en-US" sz="1400" dirty="0">
                          <a:latin typeface="Meiryo UI" panose="020B0604030504040204" pitchFamily="50" charset="-128"/>
                          <a:ea typeface="Meiryo UI" panose="020B0604030504040204" pitchFamily="50" charset="-128"/>
                        </a:rPr>
                        <a:t>棟（</a:t>
                      </a:r>
                      <a:r>
                        <a:rPr kumimoji="1" lang="en-US" altLang="ja-JP" sz="1400" dirty="0">
                          <a:latin typeface="Meiryo UI" panose="020B0604030504040204" pitchFamily="50" charset="-128"/>
                          <a:ea typeface="Meiryo UI" panose="020B0604030504040204" pitchFamily="50" charset="-128"/>
                        </a:rPr>
                        <a:t>84%</a:t>
                      </a:r>
                      <a:r>
                        <a:rPr kumimoji="1" lang="ja-JP" altLang="en-US" sz="1400" dirty="0">
                          <a:latin typeface="Meiryo UI" panose="020B0604030504040204" pitchFamily="50" charset="-128"/>
                          <a:ea typeface="Meiryo UI" panose="020B0604030504040204" pitchFamily="50" charset="-128"/>
                        </a:rPr>
                        <a:t>）</a:t>
                      </a:r>
                    </a:p>
                  </a:txBody>
                  <a:tcPr marL="36000" marR="36000" marT="36000" marB="360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42" name="表 41"/>
          <p:cNvGraphicFramePr>
            <a:graphicFrameLocks noGrp="1"/>
          </p:cNvGraphicFramePr>
          <p:nvPr>
            <p:extLst>
              <p:ext uri="{D42A27DB-BD31-4B8C-83A1-F6EECF244321}">
                <p14:modId xmlns:p14="http://schemas.microsoft.com/office/powerpoint/2010/main" val="3607884148"/>
              </p:ext>
            </p:extLst>
          </p:nvPr>
        </p:nvGraphicFramePr>
        <p:xfrm>
          <a:off x="6787693" y="4915135"/>
          <a:ext cx="1516150" cy="557413"/>
        </p:xfrm>
        <a:graphic>
          <a:graphicData uri="http://schemas.openxmlformats.org/drawingml/2006/table">
            <a:tbl>
              <a:tblPr firstRow="1" bandRow="1">
                <a:tableStyleId>{5940675A-B579-460E-94D1-54222C63F5DA}</a:tableStyleId>
              </a:tblPr>
              <a:tblGrid>
                <a:gridCol w="1516150">
                  <a:extLst>
                    <a:ext uri="{9D8B030D-6E8A-4147-A177-3AD203B41FA5}">
                      <a16:colId xmlns:a16="http://schemas.microsoft.com/office/drawing/2014/main" val="458052754"/>
                    </a:ext>
                  </a:extLst>
                </a:gridCol>
              </a:tblGrid>
              <a:tr h="136703">
                <a:tc>
                  <a:txBody>
                    <a:bodyPr/>
                    <a:lstStyle/>
                    <a:p>
                      <a:pPr algn="ctr"/>
                      <a:r>
                        <a:rPr kumimoji="1" lang="ja-JP" altLang="en-US" sz="1400" b="1" dirty="0">
                          <a:latin typeface="Meiryo UI" panose="020B0604030504040204" pitchFamily="50" charset="-128"/>
                          <a:ea typeface="Meiryo UI" panose="020B0604030504040204" pitchFamily="50" charset="-128"/>
                        </a:rPr>
                        <a:t>目標 </a:t>
                      </a: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７</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44053">
                <a:tc>
                  <a:txBody>
                    <a:bodyPr/>
                    <a:lstStyle/>
                    <a:p>
                      <a:pPr algn="ctr" defTabSz="1207044">
                        <a:lnSpc>
                          <a:spcPct val="100000"/>
                        </a:lnSpc>
                        <a:defRPr/>
                      </a:pPr>
                      <a:r>
                        <a:rPr kumimoji="1" lang="ja-JP" altLang="en-US" sz="1400" b="1" dirty="0">
                          <a:latin typeface="Meiryo UI" panose="020B0604030504040204" pitchFamily="50" charset="-128"/>
                          <a:ea typeface="Meiryo UI" panose="020B0604030504040204" pitchFamily="50" charset="-128"/>
                        </a:rPr>
                        <a:t>おおむね解消</a:t>
                      </a: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2092406398"/>
              </p:ext>
            </p:extLst>
          </p:nvPr>
        </p:nvGraphicFramePr>
        <p:xfrm>
          <a:off x="5077235" y="5966797"/>
          <a:ext cx="1584000" cy="537740"/>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41907">
                <a:tc>
                  <a:txBody>
                    <a:bodyPr/>
                    <a:lstStyle/>
                    <a:p>
                      <a:pPr algn="ctr"/>
                      <a:r>
                        <a:rPr kumimoji="1" lang="en-US" altLang="ja-JP" sz="1400" dirty="0">
                          <a:latin typeface="Meiryo UI" panose="020B0604030504040204" pitchFamily="50" charset="-128"/>
                          <a:ea typeface="Meiryo UI" panose="020B0604030504040204" pitchFamily="50" charset="-128"/>
                        </a:rPr>
                        <a:t>R3.</a:t>
                      </a:r>
                      <a:r>
                        <a:rPr kumimoji="1" lang="ja-JP" altLang="en-US" sz="1400" dirty="0">
                          <a:latin typeface="Meiryo UI" panose="020B0604030504040204" pitchFamily="50" charset="-128"/>
                          <a:ea typeface="Meiryo UI" panose="020B0604030504040204"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4380">
                <a:tc>
                  <a:txBody>
                    <a:bodyPr/>
                    <a:lstStyle/>
                    <a:p>
                      <a:pPr algn="ctr"/>
                      <a:r>
                        <a:rPr kumimoji="1" lang="en-US" altLang="ja-JP" sz="1400" dirty="0">
                          <a:latin typeface="Meiryo UI" panose="020B0604030504040204" pitchFamily="50" charset="-128"/>
                          <a:ea typeface="Meiryo UI" panose="020B0604030504040204" pitchFamily="50" charset="-128"/>
                        </a:rPr>
                        <a:t>204</a:t>
                      </a:r>
                      <a:r>
                        <a:rPr kumimoji="1" lang="ja-JP" altLang="en-US" sz="1400" dirty="0">
                          <a:latin typeface="Meiryo UI" panose="020B0604030504040204" pitchFamily="50" charset="-128"/>
                          <a:ea typeface="Meiryo UI" panose="020B0604030504040204" pitchFamily="50" charset="-128"/>
                        </a:rPr>
                        <a:t>棟（</a:t>
                      </a:r>
                      <a:r>
                        <a:rPr kumimoji="1" lang="en-US" altLang="ja-JP" sz="1400" dirty="0">
                          <a:latin typeface="Meiryo UI" panose="020B0604030504040204" pitchFamily="50" charset="-128"/>
                          <a:ea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4" name="表 43"/>
          <p:cNvGraphicFramePr>
            <a:graphicFrameLocks noGrp="1"/>
          </p:cNvGraphicFramePr>
          <p:nvPr>
            <p:extLst>
              <p:ext uri="{D42A27DB-BD31-4B8C-83A1-F6EECF244321}">
                <p14:modId xmlns:p14="http://schemas.microsoft.com/office/powerpoint/2010/main" val="1087029046"/>
              </p:ext>
            </p:extLst>
          </p:nvPr>
        </p:nvGraphicFramePr>
        <p:xfrm>
          <a:off x="3195606" y="5966797"/>
          <a:ext cx="1584000" cy="514235"/>
        </p:xfrm>
        <a:graphic>
          <a:graphicData uri="http://schemas.openxmlformats.org/drawingml/2006/table">
            <a:tbl>
              <a:tblPr firstRow="1" bandRow="1">
                <a:tableStyleId>{5940675A-B579-460E-94D1-54222C63F5DA}</a:tableStyleId>
              </a:tblPr>
              <a:tblGrid>
                <a:gridCol w="1584000">
                  <a:extLst>
                    <a:ext uri="{9D8B030D-6E8A-4147-A177-3AD203B41FA5}">
                      <a16:colId xmlns:a16="http://schemas.microsoft.com/office/drawing/2014/main" val="458052754"/>
                    </a:ext>
                  </a:extLst>
                </a:gridCol>
              </a:tblGrid>
              <a:tr h="152757">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dirty="0">
                          <a:latin typeface="Meiryo UI" panose="020B0604030504040204" pitchFamily="50" charset="-128"/>
                          <a:ea typeface="Meiryo UI" panose="020B0604030504040204" pitchFamily="50" charset="-128"/>
                        </a:rPr>
                        <a:t>H31.3</a:t>
                      </a:r>
                      <a:r>
                        <a:rPr kumimoji="1" lang="en-US" altLang="ja-JP" sz="1000" dirty="0">
                          <a:latin typeface="Meiryo UI" panose="020B0604030504040204" pitchFamily="50" charset="-128"/>
                          <a:ea typeface="Meiryo UI" panose="020B0604030504040204"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0875">
                <a:tc>
                  <a:txBody>
                    <a:bodyPr/>
                    <a:lstStyle/>
                    <a:p>
                      <a:pPr algn="ctr"/>
                      <a:r>
                        <a:rPr kumimoji="1" lang="en-US" altLang="ja-JP" sz="1400" dirty="0">
                          <a:latin typeface="Meiryo UI" panose="020B0604030504040204" pitchFamily="50" charset="-128"/>
                          <a:ea typeface="Meiryo UI" panose="020B0604030504040204" pitchFamily="50" charset="-128"/>
                        </a:rPr>
                        <a:t>228</a:t>
                      </a:r>
                      <a:r>
                        <a:rPr kumimoji="1" lang="ja-JP" altLang="en-US" sz="1400" dirty="0">
                          <a:latin typeface="Meiryo UI" panose="020B0604030504040204" pitchFamily="50" charset="-128"/>
                          <a:ea typeface="Meiryo UI" panose="020B0604030504040204" pitchFamily="50" charset="-128"/>
                        </a:rPr>
                        <a:t>棟（</a:t>
                      </a:r>
                      <a:r>
                        <a:rPr kumimoji="1" lang="en-US" altLang="ja-JP" sz="1400" dirty="0">
                          <a:latin typeface="Meiryo UI" panose="020B0604030504040204" pitchFamily="50" charset="-128"/>
                          <a:ea typeface="Meiryo UI" panose="020B0604030504040204" pitchFamily="50" charset="-128"/>
                        </a:rPr>
                        <a:t>26%</a:t>
                      </a:r>
                      <a:r>
                        <a:rPr kumimoji="1" lang="ja-JP" altLang="en-US" sz="1400" dirty="0">
                          <a:latin typeface="Meiryo UI" panose="020B0604030504040204" pitchFamily="50" charset="-128"/>
                          <a:ea typeface="Meiryo UI" panose="020B0604030504040204" pitchFamily="50" charset="-128"/>
                        </a:rPr>
                        <a:t>）</a:t>
                      </a:r>
                    </a:p>
                  </a:txBody>
                  <a:tcPr marL="0" marR="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45" name="表 44"/>
          <p:cNvGraphicFramePr>
            <a:graphicFrameLocks noGrp="1"/>
          </p:cNvGraphicFramePr>
          <p:nvPr>
            <p:extLst>
              <p:ext uri="{D42A27DB-BD31-4B8C-83A1-F6EECF244321}">
                <p14:modId xmlns:p14="http://schemas.microsoft.com/office/powerpoint/2010/main" val="2980731568"/>
              </p:ext>
            </p:extLst>
          </p:nvPr>
        </p:nvGraphicFramePr>
        <p:xfrm>
          <a:off x="6815978" y="5966797"/>
          <a:ext cx="1516150" cy="544171"/>
        </p:xfrm>
        <a:graphic>
          <a:graphicData uri="http://schemas.openxmlformats.org/drawingml/2006/table">
            <a:tbl>
              <a:tblPr firstRow="1" bandRow="1">
                <a:tableStyleId>{5940675A-B579-460E-94D1-54222C63F5DA}</a:tableStyleId>
              </a:tblPr>
              <a:tblGrid>
                <a:gridCol w="1516150">
                  <a:extLst>
                    <a:ext uri="{9D8B030D-6E8A-4147-A177-3AD203B41FA5}">
                      <a16:colId xmlns:a16="http://schemas.microsoft.com/office/drawing/2014/main" val="458052754"/>
                    </a:ext>
                  </a:extLst>
                </a:gridCol>
              </a:tblGrid>
              <a:tr h="131442">
                <a:tc>
                  <a:txBody>
                    <a:bodyPr/>
                    <a:lstStyle/>
                    <a:p>
                      <a:pPr algn="ctr"/>
                      <a:r>
                        <a:rPr kumimoji="1" lang="ja-JP" altLang="en-US" sz="1400" b="1" dirty="0">
                          <a:latin typeface="Meiryo UI" panose="020B0604030504040204" pitchFamily="50" charset="-128"/>
                          <a:ea typeface="Meiryo UI" panose="020B0604030504040204" pitchFamily="50" charset="-128"/>
                        </a:rPr>
                        <a:t>目標 </a:t>
                      </a: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７</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30811">
                <a:tc>
                  <a:txBody>
                    <a:bodyPr/>
                    <a:lstStyle/>
                    <a:p>
                      <a:pPr algn="ctr" defTabSz="1207044">
                        <a:lnSpc>
                          <a:spcPct val="100000"/>
                        </a:lnSpc>
                        <a:defRPr/>
                      </a:pPr>
                      <a:r>
                        <a:rPr kumimoji="1" lang="ja-JP" altLang="en-US" sz="1400" b="1" dirty="0">
                          <a:latin typeface="Meiryo UI" panose="020B0604030504040204" pitchFamily="50" charset="-128"/>
                          <a:ea typeface="Meiryo UI" panose="020B0604030504040204" pitchFamily="50" charset="-128"/>
                        </a:rPr>
                        <a:t>おおむね解消</a:t>
                      </a: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46" name="Rectangle 2"/>
          <p:cNvSpPr>
            <a:spLocks noChangeArrowheads="1"/>
          </p:cNvSpPr>
          <p:nvPr/>
        </p:nvSpPr>
        <p:spPr bwMode="auto">
          <a:xfrm>
            <a:off x="179570" y="2790711"/>
            <a:ext cx="491650" cy="3981135"/>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耐震化の目標</a:t>
            </a:r>
            <a:endPar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47" name="テキスト ボックス 46"/>
          <p:cNvSpPr txBox="1"/>
          <p:nvPr/>
        </p:nvSpPr>
        <p:spPr>
          <a:xfrm>
            <a:off x="6323109" y="2197906"/>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rPr>
              <a:t>負担軽減の支援</a:t>
            </a:r>
            <a:endParaRPr lang="en-US" altLang="ja-JP" sz="1400" b="1" dirty="0">
              <a:solidFill>
                <a:schemeClr val="tx1"/>
              </a:solidFill>
            </a:endParaRPr>
          </a:p>
        </p:txBody>
      </p:sp>
      <p:sp>
        <p:nvSpPr>
          <p:cNvPr id="48" name="テキスト ボックス 47"/>
          <p:cNvSpPr txBox="1"/>
          <p:nvPr/>
        </p:nvSpPr>
        <p:spPr>
          <a:xfrm>
            <a:off x="3709806" y="2197906"/>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400" b="1" dirty="0"/>
              <a:t>耐震化の</a:t>
            </a:r>
            <a:endParaRPr lang="en-US" altLang="ja-JP" sz="1400" b="1" dirty="0"/>
          </a:p>
          <a:p>
            <a:r>
              <a:rPr lang="ja-JP" altLang="en-US" sz="1400" b="1" dirty="0"/>
              <a:t>きっかけづくり・具体化</a:t>
            </a:r>
          </a:p>
        </p:txBody>
      </p:sp>
      <p:sp>
        <p:nvSpPr>
          <p:cNvPr id="49" name="テキスト ボックス 48"/>
          <p:cNvSpPr txBox="1"/>
          <p:nvPr/>
        </p:nvSpPr>
        <p:spPr>
          <a:xfrm>
            <a:off x="1096508" y="2197906"/>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rPr>
              <a:t>社会的機運の醸成</a:t>
            </a:r>
            <a:endParaRPr lang="en-US" altLang="ja-JP" sz="1400" b="1" dirty="0">
              <a:solidFill>
                <a:schemeClr val="tx1"/>
              </a:solidFill>
            </a:endParaRPr>
          </a:p>
        </p:txBody>
      </p:sp>
      <p:sp>
        <p:nvSpPr>
          <p:cNvPr id="50" name="正方形/長方形 49"/>
          <p:cNvSpPr/>
          <p:nvPr/>
        </p:nvSpPr>
        <p:spPr>
          <a:xfrm>
            <a:off x="908250" y="1631145"/>
            <a:ext cx="8123208" cy="584775"/>
          </a:xfrm>
          <a:prstGeom prst="rect">
            <a:avLst/>
          </a:prstGeom>
        </p:spPr>
        <p:txBody>
          <a:bodyPr wrap="square">
            <a:spAutoFit/>
          </a:bodyPr>
          <a:lstStyle/>
          <a:p>
            <a:r>
              <a:rPr lang="ja-JP" altLang="en-US" sz="1600"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３つの支援策の方向性を軸とし、所有者の意識の変化を踏まえた切れ目のない支援策を戦略的に実施し、耐震化を実現していく</a:t>
            </a:r>
          </a:p>
        </p:txBody>
      </p:sp>
      <p:sp>
        <p:nvSpPr>
          <p:cNvPr id="51" name="楕円 50"/>
          <p:cNvSpPr/>
          <p:nvPr/>
        </p:nvSpPr>
        <p:spPr>
          <a:xfrm>
            <a:off x="3284180" y="2216586"/>
            <a:ext cx="474382" cy="463606"/>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52" name="楕円 51"/>
          <p:cNvSpPr/>
          <p:nvPr/>
        </p:nvSpPr>
        <p:spPr>
          <a:xfrm>
            <a:off x="5894530" y="2216586"/>
            <a:ext cx="474382" cy="463606"/>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53" name="角丸四角形 52"/>
          <p:cNvSpPr/>
          <p:nvPr/>
        </p:nvSpPr>
        <p:spPr>
          <a:xfrm>
            <a:off x="800674" y="2863217"/>
            <a:ext cx="8203941" cy="968449"/>
          </a:xfrm>
          <a:prstGeom prst="round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角丸四角形 53"/>
          <p:cNvSpPr/>
          <p:nvPr/>
        </p:nvSpPr>
        <p:spPr>
          <a:xfrm>
            <a:off x="809130" y="4570712"/>
            <a:ext cx="8008260" cy="978949"/>
          </a:xfrm>
          <a:prstGeom prst="round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角丸四角形 54"/>
          <p:cNvSpPr/>
          <p:nvPr/>
        </p:nvSpPr>
        <p:spPr>
          <a:xfrm>
            <a:off x="800675" y="5574125"/>
            <a:ext cx="8181962" cy="1030082"/>
          </a:xfrm>
          <a:prstGeom prst="roundRect">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テキスト ボックス 58">
            <a:extLst>
              <a:ext uri="{FF2B5EF4-FFF2-40B4-BE49-F238E27FC236}">
                <a16:creationId xmlns:a16="http://schemas.microsoft.com/office/drawing/2014/main" id="{CC660F4B-9010-43E1-BCB9-EF5BB63A53BF}"/>
              </a:ext>
            </a:extLst>
          </p:cNvPr>
          <p:cNvSpPr txBox="1"/>
          <p:nvPr/>
        </p:nvSpPr>
        <p:spPr>
          <a:xfrm>
            <a:off x="671220" y="1013192"/>
            <a:ext cx="8360238" cy="610424"/>
          </a:xfrm>
          <a:prstGeom prst="rect">
            <a:avLst/>
          </a:prstGeom>
          <a:noFill/>
        </p:spPr>
        <p:txBody>
          <a:bodyPr wrap="square" rtlCol="0" anchor="ctr">
            <a:spAutoFit/>
          </a:bodyPr>
          <a:lstStyle/>
          <a:p>
            <a:pPr marL="223838" indent="-223838" algn="ctr">
              <a:spcBef>
                <a:spcPts val="200"/>
              </a:spcBef>
            </a:pPr>
            <a:r>
              <a:rPr lang="en-US" altLang="ja-JP" sz="14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 </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効率的・効果的な</a:t>
            </a:r>
            <a:r>
              <a:rPr lang="ja-JP" altLang="en-US" sz="1400" b="1" dirty="0">
                <a:latin typeface="Meiryo UI" panose="020B0604030504040204" pitchFamily="50" charset="-128"/>
                <a:ea typeface="Meiryo UI" panose="020B0604030504040204" pitchFamily="50" charset="-128"/>
              </a:rPr>
              <a:t>施策展開により耐震化をスピードアップ </a:t>
            </a:r>
            <a:r>
              <a:rPr lang="en-US" altLang="ja-JP" sz="1400" b="1" dirty="0">
                <a:latin typeface="Meiryo UI" panose="020B0604030504040204" pitchFamily="50" charset="-128"/>
                <a:ea typeface="Meiryo UI" panose="020B0604030504040204" pitchFamily="50" charset="-128"/>
              </a:rPr>
              <a:t>》  </a:t>
            </a:r>
          </a:p>
          <a:p>
            <a:pPr marL="223838" indent="-223838" algn="ctr">
              <a:spcBef>
                <a:spcPts val="200"/>
              </a:spcBef>
            </a:pP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他施策、関係団体等と</a:t>
            </a:r>
            <a:r>
              <a:rPr lang="ja-JP" altLang="en-US" sz="16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連携を強化</a:t>
            </a:r>
            <a:r>
              <a:rPr lang="ja-JP" altLang="en-US" sz="1400" b="1" dirty="0">
                <a:solidFill>
                  <a:prstClr val="black"/>
                </a:solidFill>
                <a:latin typeface="Meiryo UI" panose="020B0604030504040204" pitchFamily="50" charset="-128"/>
                <a:ea typeface="Meiryo UI" panose="020B0604030504040204" pitchFamily="50" charset="-128"/>
              </a:rPr>
              <a:t>、多様なアプローチにより耐震化意欲を喚起 </a:t>
            </a:r>
            <a:r>
              <a:rPr lang="en-US" altLang="ja-JP" sz="1400" b="1" dirty="0">
                <a:solidFill>
                  <a:prstClr val="black"/>
                </a:solidFill>
                <a:latin typeface="Meiryo UI" panose="020B0604030504040204" pitchFamily="50" charset="-128"/>
                <a:ea typeface="Meiryo UI" panose="020B0604030504040204" pitchFamily="50" charset="-128"/>
              </a:rPr>
              <a:t>》</a:t>
            </a:r>
          </a:p>
        </p:txBody>
      </p:sp>
      <p:sp>
        <p:nvSpPr>
          <p:cNvPr id="60" name="Rectangle 2"/>
          <p:cNvSpPr>
            <a:spLocks noChangeArrowheads="1"/>
          </p:cNvSpPr>
          <p:nvPr/>
        </p:nvSpPr>
        <p:spPr bwMode="auto">
          <a:xfrm>
            <a:off x="179570" y="1006405"/>
            <a:ext cx="491650" cy="646964"/>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基本方針</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61" name="テキスト ボックス 60">
            <a:extLst>
              <a:ext uri="{FF2B5EF4-FFF2-40B4-BE49-F238E27FC236}">
                <a16:creationId xmlns:a16="http://schemas.microsoft.com/office/drawing/2014/main" id="{974EB360-497C-4DBE-BB34-04C04CDA45B2}"/>
              </a:ext>
            </a:extLst>
          </p:cNvPr>
          <p:cNvSpPr txBox="1"/>
          <p:nvPr/>
        </p:nvSpPr>
        <p:spPr>
          <a:xfrm>
            <a:off x="904970" y="4322229"/>
            <a:ext cx="5937724" cy="153888"/>
          </a:xfrm>
          <a:prstGeom prst="rect">
            <a:avLst/>
          </a:prstGeom>
          <a:noFill/>
          <a:ln>
            <a:noFill/>
          </a:ln>
        </p:spPr>
        <p:txBody>
          <a:bodyPr wrap="square" lIns="0" tIns="0" rIns="0" bIns="0" rtlCol="0">
            <a:spAutoFit/>
          </a:bodyPr>
          <a:lstStyle/>
          <a:p>
            <a:pPr algn="ctr" defTabSz="1207044">
              <a:lnSpc>
                <a:spcPts val="1200"/>
              </a:lnSpc>
              <a:defRPr/>
            </a:pPr>
            <a:r>
              <a:rPr lang="ja-JP" altLang="en-US" sz="1400" dirty="0">
                <a:solidFill>
                  <a:prstClr val="black"/>
                </a:solidFill>
                <a:latin typeface="Meiryo UI" panose="020B0604030504040204" pitchFamily="50" charset="-128"/>
                <a:ea typeface="Meiryo UI" panose="020B0604030504040204" pitchFamily="50" charset="-128"/>
              </a:rPr>
              <a:t>所管省庁が公表する用途ごとの目標・現状の耐震化率を把握、発信</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73D7757F-32C4-45D6-B0A0-FAE874B50373}"/>
              </a:ext>
            </a:extLst>
          </p:cNvPr>
          <p:cNvSpPr txBox="1"/>
          <p:nvPr/>
        </p:nvSpPr>
        <p:spPr>
          <a:xfrm>
            <a:off x="803748" y="3934412"/>
            <a:ext cx="8340252" cy="292524"/>
          </a:xfrm>
          <a:prstGeom prst="roundRect">
            <a:avLst/>
          </a:prstGeom>
          <a:noFill/>
          <a:ln>
            <a:noFill/>
          </a:ln>
        </p:spPr>
        <p:txBody>
          <a:bodyPr wrap="square" lIns="36000" tIns="18000" rIns="36000" bIns="0" rtlCol="0">
            <a:spAutoFit/>
          </a:bodyPr>
          <a:lstStyle/>
          <a:p>
            <a:pPr defTabSz="431087"/>
            <a:r>
              <a:rPr lang="ja-JP" altLang="en-US" sz="1600" b="1" dirty="0">
                <a:solidFill>
                  <a:srgbClr val="FF0000"/>
                </a:solidFill>
                <a:latin typeface="Meiryo UI" panose="020B0604030504040204" pitchFamily="50" charset="-128"/>
                <a:ea typeface="Meiryo UI" panose="020B0604030504040204" pitchFamily="50" charset="-128"/>
              </a:rPr>
              <a:t>多数の者が利用する建築物</a:t>
            </a:r>
            <a:r>
              <a:rPr lang="ja-JP" altLang="en-US" sz="16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学校・病院・ホテル・事務所など、多数の者が利用する一定規模以上の建築物</a:t>
            </a:r>
            <a:endParaRPr lang="ja-JP" altLang="en-US" sz="1400" b="1" dirty="0">
              <a:latin typeface="Meiryo UI" panose="020B0604030504040204" pitchFamily="50" charset="-128"/>
              <a:ea typeface="Meiryo UI" panose="020B0604030504040204" pitchFamily="50" charset="-128"/>
            </a:endParaRPr>
          </a:p>
        </p:txBody>
      </p:sp>
      <p:sp>
        <p:nvSpPr>
          <p:cNvPr id="64" name="角丸四角形 63"/>
          <p:cNvSpPr/>
          <p:nvPr/>
        </p:nvSpPr>
        <p:spPr>
          <a:xfrm>
            <a:off x="800674" y="3843513"/>
            <a:ext cx="8203941" cy="1722133"/>
          </a:xfrm>
          <a:prstGeom prst="roundRect">
            <a:avLst>
              <a:gd name="adj" fmla="val 12648"/>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正方形/長方形 55"/>
          <p:cNvSpPr/>
          <p:nvPr/>
        </p:nvSpPr>
        <p:spPr>
          <a:xfrm>
            <a:off x="8485278" y="4570712"/>
            <a:ext cx="514798" cy="203349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400" b="1" kern="100" dirty="0">
                <a:latin typeface="HG丸ｺﾞｼｯｸM-PRO" panose="020F0600000000000000" pitchFamily="50" charset="-128"/>
                <a:ea typeface="Meiryo UI" panose="020B0604030504040204" pitchFamily="50" charset="-128"/>
                <a:cs typeface="Times New Roman" panose="02020603050405020304" pitchFamily="18" charset="0"/>
              </a:rPr>
              <a:t>診断義務付け</a:t>
            </a:r>
            <a:endParaRPr lang="en-US" altLang="ja-JP" sz="1400" b="1" kern="100" dirty="0">
              <a:latin typeface="HG丸ｺﾞｼｯｸM-PRO" panose="020F0600000000000000" pitchFamily="50" charset="-128"/>
              <a:ea typeface="Meiryo UI" panose="020B0604030504040204" pitchFamily="50" charset="-128"/>
              <a:cs typeface="Times New Roman" panose="02020603050405020304" pitchFamily="18" charset="0"/>
            </a:endParaRPr>
          </a:p>
          <a:p>
            <a:pPr algn="ctr"/>
            <a:r>
              <a:rPr lang="ja-JP" altLang="en-US" sz="1400" b="1" kern="100" dirty="0">
                <a:latin typeface="HG丸ｺﾞｼｯｸM-PRO" panose="020F0600000000000000" pitchFamily="50" charset="-128"/>
                <a:ea typeface="Meiryo UI" panose="020B0604030504040204" pitchFamily="50" charset="-128"/>
                <a:cs typeface="Times New Roman" panose="02020603050405020304" pitchFamily="18" charset="0"/>
              </a:rPr>
              <a:t>建築物</a:t>
            </a:r>
            <a:endParaRPr lang="ja-JP" altLang="en-US" sz="14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B616332F-3264-484B-BF86-D2F82ECD3517}"/>
              </a:ext>
            </a:extLst>
          </p:cNvPr>
          <p:cNvSpPr txBox="1"/>
          <p:nvPr/>
        </p:nvSpPr>
        <p:spPr>
          <a:xfrm>
            <a:off x="3824532" y="6671432"/>
            <a:ext cx="5008098" cy="194925"/>
          </a:xfrm>
          <a:prstGeom prst="rect">
            <a:avLst/>
          </a:prstGeom>
          <a:noFill/>
          <a:ln>
            <a:noFill/>
          </a:ln>
        </p:spPr>
        <p:txBody>
          <a:bodyPr wrap="square" rtlCol="0">
            <a:spAutoFit/>
          </a:bodyPr>
          <a:lstStyle/>
          <a:p>
            <a:pPr algn="r">
              <a:lnSpc>
                <a:spcPts val="800"/>
              </a:lnSpc>
            </a:pP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１進捗率：義務付け建築物に占める耐震性ありの割合　　　　　　</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２当初公表時点</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63" name="スライド番号プレースホルダー 3">
            <a:extLst>
              <a:ext uri="{FF2B5EF4-FFF2-40B4-BE49-F238E27FC236}">
                <a16:creationId xmlns:a16="http://schemas.microsoft.com/office/drawing/2014/main" id="{40BB4B7F-E2BA-4C71-802C-D325DB4C7AC5}"/>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a:t>
            </a:fld>
            <a:endParaRPr lang="en-US" altLang="ja-JP" dirty="0">
              <a:solidFill>
                <a:srgbClr val="000000"/>
              </a:solidFill>
            </a:endParaRPr>
          </a:p>
        </p:txBody>
      </p:sp>
    </p:spTree>
    <p:extLst>
      <p:ext uri="{BB962C8B-B14F-4D97-AF65-F5344CB8AC3E}">
        <p14:creationId xmlns:p14="http://schemas.microsoft.com/office/powerpoint/2010/main" val="399947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9FC3974-1C1E-4F95-8958-1914158B2454}"/>
              </a:ext>
            </a:extLst>
          </p:cNvPr>
          <p:cNvGraphicFramePr>
            <a:graphicFrameLocks noGrp="1"/>
          </p:cNvGraphicFramePr>
          <p:nvPr>
            <p:extLst>
              <p:ext uri="{D42A27DB-BD31-4B8C-83A1-F6EECF244321}">
                <p14:modId xmlns:p14="http://schemas.microsoft.com/office/powerpoint/2010/main" val="3857218710"/>
              </p:ext>
            </p:extLst>
          </p:nvPr>
        </p:nvGraphicFramePr>
        <p:xfrm>
          <a:off x="198000" y="1069914"/>
          <a:ext cx="5253463" cy="4319992"/>
        </p:xfrm>
        <a:graphic>
          <a:graphicData uri="http://schemas.openxmlformats.org/drawingml/2006/table">
            <a:tbl>
              <a:tblPr>
                <a:tableStyleId>{616DA210-FB5B-4158-B5E0-FEB733F419BA}</a:tableStyleId>
              </a:tblPr>
              <a:tblGrid>
                <a:gridCol w="2085463">
                  <a:extLst>
                    <a:ext uri="{9D8B030D-6E8A-4147-A177-3AD203B41FA5}">
                      <a16:colId xmlns:a16="http://schemas.microsoft.com/office/drawing/2014/main" val="829386122"/>
                    </a:ext>
                  </a:extLst>
                </a:gridCol>
                <a:gridCol w="792000">
                  <a:extLst>
                    <a:ext uri="{9D8B030D-6E8A-4147-A177-3AD203B41FA5}">
                      <a16:colId xmlns:a16="http://schemas.microsoft.com/office/drawing/2014/main" val="3903023655"/>
                    </a:ext>
                  </a:extLst>
                </a:gridCol>
                <a:gridCol w="792000">
                  <a:extLst>
                    <a:ext uri="{9D8B030D-6E8A-4147-A177-3AD203B41FA5}">
                      <a16:colId xmlns:a16="http://schemas.microsoft.com/office/drawing/2014/main" val="743154951"/>
                    </a:ext>
                  </a:extLst>
                </a:gridCol>
                <a:gridCol w="792000">
                  <a:extLst>
                    <a:ext uri="{9D8B030D-6E8A-4147-A177-3AD203B41FA5}">
                      <a16:colId xmlns:a16="http://schemas.microsoft.com/office/drawing/2014/main" val="2135802299"/>
                    </a:ext>
                  </a:extLst>
                </a:gridCol>
                <a:gridCol w="792000">
                  <a:extLst>
                    <a:ext uri="{9D8B030D-6E8A-4147-A177-3AD203B41FA5}">
                      <a16:colId xmlns:a16="http://schemas.microsoft.com/office/drawing/2014/main" val="3090018348"/>
                    </a:ext>
                  </a:extLst>
                </a:gridCol>
              </a:tblGrid>
              <a:tr h="227368">
                <a:tc row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用途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総数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ja-JP" altLang="en-US" sz="1200" dirty="0">
                          <a:solidFill>
                            <a:schemeClr val="tx1"/>
                          </a:solidFill>
                          <a:latin typeface="Meiryo UI" panose="020B0604030504040204" pitchFamily="50" charset="-128"/>
                          <a:ea typeface="Meiryo UI" panose="020B0604030504040204" pitchFamily="50" charset="-128"/>
                        </a:rPr>
                        <a:t>平成</a:t>
                      </a:r>
                      <a:r>
                        <a:rPr lang="en-US" altLang="ja-JP" sz="1200" dirty="0">
                          <a:solidFill>
                            <a:schemeClr val="tx1"/>
                          </a:solidFill>
                          <a:latin typeface="Meiryo UI" panose="020B0604030504040204" pitchFamily="50" charset="-128"/>
                          <a:ea typeface="Meiryo UI" panose="020B0604030504040204" pitchFamily="50" charset="-128"/>
                        </a:rPr>
                        <a:t>29</a:t>
                      </a:r>
                      <a:r>
                        <a:rPr lang="ja-JP" altLang="en-US"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3</a:t>
                      </a:r>
                      <a:r>
                        <a:rPr lang="ja-JP" altLang="en-US" sz="1200" dirty="0">
                          <a:solidFill>
                            <a:schemeClr val="tx1"/>
                          </a:solidFill>
                          <a:latin typeface="Meiryo UI" panose="020B0604030504040204" pitchFamily="50" charset="-128"/>
                          <a:ea typeface="Meiryo UI" panose="020B0604030504040204" pitchFamily="50" charset="-128"/>
                        </a:rPr>
                        <a:t>月</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ja-JP" altLang="en-US" sz="1200" dirty="0">
                        <a:solidFill>
                          <a:schemeClr val="tx1"/>
                        </a:solidFill>
                        <a:latin typeface="Meiryo UI" panose="020B0604030504040204" pitchFamily="50" charset="-128"/>
                        <a:ea typeface="Meiryo UI" panose="020B0604030504040204"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ja-JP" altLang="en-US" sz="1200" dirty="0">
                        <a:solidFill>
                          <a:schemeClr val="tx1"/>
                        </a:solidFill>
                        <a:latin typeface="Meiryo UI" panose="020B0604030504040204" pitchFamily="50" charset="-128"/>
                        <a:ea typeface="Meiryo UI" panose="020B0604030504040204" pitchFamily="50" charset="-128"/>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47563847"/>
                  </a:ext>
                </a:extLst>
              </a:tr>
              <a:tr h="227368">
                <a:tc vMerge="1">
                  <a:txBody>
                    <a:bodyPr/>
                    <a:lstStyle/>
                    <a:p>
                      <a:endParaRPr kumimoji="1" lang="ja-JP" altLang="en-US"/>
                    </a:p>
                  </a:txBody>
                  <a:tcPr/>
                </a:tc>
                <a:tc vMerge="1">
                  <a:txBody>
                    <a:bodyPr/>
                    <a:lstStyle/>
                    <a:p>
                      <a:pPr algn="ctr" fontAlgn="ct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耐震性あり</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D050"/>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耐震性不足</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未報告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78389414"/>
                  </a:ext>
                </a:extLst>
              </a:tr>
              <a:tr h="227368">
                <a:tc>
                  <a:txBody>
                    <a:bodyPr/>
                    <a:lstStyle/>
                    <a:p>
                      <a:pPr algn="l" fontAlgn="ctr"/>
                      <a:r>
                        <a:rPr lang="zh-CN" altLang="en-US" sz="1200" u="none" strike="noStrike" dirty="0">
                          <a:solidFill>
                            <a:schemeClr val="tx1"/>
                          </a:solidFill>
                          <a:effectLst/>
                          <a:latin typeface="Meiryo UI" panose="020B0604030504040204" pitchFamily="50" charset="-128"/>
                          <a:ea typeface="Meiryo UI" panose="020B0604030504040204" pitchFamily="50" charset="-128"/>
                        </a:rPr>
                        <a:t>小学校、中学校</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89949148"/>
                  </a:ext>
                </a:extLst>
              </a:tr>
              <a:tr h="227368">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rPr>
                        <a:t>幼稚園、保育所</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109829956"/>
                  </a:ext>
                </a:extLst>
              </a:tr>
              <a:tr h="227368">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rPr>
                        <a:t>病院、診療所</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b="0" u="none" strike="noStrike" dirty="0">
                          <a:solidFill>
                            <a:schemeClr val="tx1"/>
                          </a:solidFill>
                          <a:effectLst/>
                          <a:latin typeface="Meiryo UI" panose="020B0604030504040204" pitchFamily="50" charset="-128"/>
                          <a:ea typeface="Meiryo UI" panose="020B0604030504040204" pitchFamily="50" charset="-128"/>
                        </a:rPr>
                        <a:t>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b="0" u="none" strike="noStrike" dirty="0">
                          <a:solidFill>
                            <a:schemeClr val="tx1"/>
                          </a:solidFill>
                          <a:effectLst/>
                          <a:latin typeface="Meiryo UI" panose="020B0604030504040204" pitchFamily="50" charset="-128"/>
                          <a:ea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537871664"/>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老人ホーム、老人短期入所施設</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4083452174"/>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ホテル、旅館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148031938"/>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飲食店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680532292"/>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物販店舗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72857577"/>
                  </a:ext>
                </a:extLst>
              </a:tr>
              <a:tr h="227368">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rPr>
                        <a:t>劇場、観覧場</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956856232"/>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サービス店舗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835981682"/>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ボーリング場等運動施設</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802222170"/>
                  </a:ext>
                </a:extLst>
              </a:tr>
              <a:tr h="227368">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公衆浴場</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03104229"/>
                  </a:ext>
                </a:extLst>
              </a:tr>
              <a:tr h="227368">
                <a:tc>
                  <a:txBody>
                    <a:bodyPr/>
                    <a:lstStyle/>
                    <a:p>
                      <a:pPr algn="l" fontAlgn="ctr"/>
                      <a:r>
                        <a:rPr lang="zh-CN" altLang="en-US" sz="1200" u="none" strike="noStrike" dirty="0">
                          <a:solidFill>
                            <a:schemeClr val="tx1"/>
                          </a:solidFill>
                          <a:effectLst/>
                          <a:latin typeface="Meiryo UI" panose="020B0604030504040204" pitchFamily="50" charset="-128"/>
                          <a:ea typeface="Meiryo UI" panose="020B0604030504040204" pitchFamily="50" charset="-128"/>
                        </a:rPr>
                        <a:t>集会場、公会堂</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302678765"/>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体育館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230506321"/>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遊技場</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53904252"/>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自動車車庫</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90542999"/>
                  </a:ext>
                </a:extLst>
              </a:tr>
              <a:tr h="227368">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危険物</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440888"/>
                  </a:ext>
                </a:extLst>
              </a:tr>
              <a:tr h="227368">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総計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233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05538"/>
                  </a:ext>
                </a:extLst>
              </a:tr>
            </a:tbl>
          </a:graphicData>
        </a:graphic>
      </p:graphicFrame>
      <p:sp>
        <p:nvSpPr>
          <p:cNvPr id="8" name="タイトル 1">
            <a:extLst>
              <a:ext uri="{FF2B5EF4-FFF2-40B4-BE49-F238E27FC236}">
                <a16:creationId xmlns:a16="http://schemas.microsoft.com/office/drawing/2014/main" id="{832F1A04-AAB7-4F90-ABD4-0AF1B37C2B3B}"/>
              </a:ext>
            </a:extLst>
          </p:cNvPr>
          <p:cNvSpPr txBox="1">
            <a:spLocks/>
          </p:cNvSpPr>
          <p:nvPr/>
        </p:nvSpPr>
        <p:spPr>
          <a:xfrm>
            <a:off x="-1" y="0"/>
            <a:ext cx="7357242" cy="819807"/>
          </a:xfrm>
          <a:prstGeom prst="rect">
            <a:avLst/>
          </a:prstGeom>
        </p:spPr>
        <p:txBody>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t>大規模建築物（民間）の</a:t>
            </a:r>
            <a:endParaRPr lang="en-US" altLang="ja-JP" kern="0" dirty="0"/>
          </a:p>
          <a:p>
            <a:pPr algn="r"/>
            <a:r>
              <a:rPr lang="ja-JP" altLang="en-US" kern="0" dirty="0"/>
              <a:t>耐震診断結果の公表状況（用途別）</a:t>
            </a:r>
          </a:p>
        </p:txBody>
      </p:sp>
      <p:sp>
        <p:nvSpPr>
          <p:cNvPr id="9" name="Rectangle 3">
            <a:extLst>
              <a:ext uri="{FF2B5EF4-FFF2-40B4-BE49-F238E27FC236}">
                <a16:creationId xmlns:a16="http://schemas.microsoft.com/office/drawing/2014/main" id="{CC4F501B-4246-4BAF-8D67-6550F9F416E1}"/>
              </a:ext>
            </a:extLst>
          </p:cNvPr>
          <p:cNvSpPr>
            <a:spLocks noChangeArrowheads="1"/>
          </p:cNvSpPr>
          <p:nvPr/>
        </p:nvSpPr>
        <p:spPr bwMode="auto">
          <a:xfrm>
            <a:off x="197999" y="5753441"/>
            <a:ext cx="8747999" cy="995438"/>
          </a:xfrm>
          <a:prstGeom prst="roundRect">
            <a:avLst/>
          </a:prstGeom>
          <a:noFill/>
          <a:ln w="1905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民間建築物の耐震性不足棟等は、公表時から５７棟減少（▲</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46.7%</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）しています。</a:t>
            </a:r>
          </a:p>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病院の耐震性不足棟等は、公表時から１３棟減少（▲</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41.9%</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）しています。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病院</a:t>
            </a:r>
            <a:r>
              <a:rPr kumimoji="0" lang="ja-JP" altLang="en-US" sz="1400" dirty="0">
                <a:latin typeface="Meiryo UI" panose="020B0604030504040204" pitchFamily="50" charset="-128"/>
                <a:ea typeface="Meiryo UI" panose="020B0604030504040204" pitchFamily="50" charset="-128"/>
              </a:rPr>
              <a:t>の耐震性不足等</a:t>
            </a:r>
            <a:r>
              <a:rPr kumimoji="0" lang="en-US" altLang="ja-JP" sz="1400" dirty="0">
                <a:latin typeface="Meiryo UI" panose="020B0604030504040204" pitchFamily="50" charset="-128"/>
                <a:ea typeface="Meiryo UI" panose="020B0604030504040204" pitchFamily="50" charset="-128"/>
              </a:rPr>
              <a:t>18</a:t>
            </a:r>
            <a:r>
              <a:rPr kumimoji="0" lang="ja-JP" altLang="en-US" sz="1400" dirty="0">
                <a:latin typeface="Meiryo UI" panose="020B0604030504040204" pitchFamily="50" charset="-128"/>
                <a:ea typeface="Meiryo UI" panose="020B0604030504040204" pitchFamily="50" charset="-128"/>
              </a:rPr>
              <a:t>棟のうち、４棟は工事中、９棟は建替え等を予定、５棟は耐震化を検討中です。</a:t>
            </a:r>
            <a:endParaRPr kumimoji="0" lang="en-US" altLang="ja-JP" sz="14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057E348-96BE-4B70-8A3C-E149D6AB2B6C}"/>
              </a:ext>
            </a:extLst>
          </p:cNvPr>
          <p:cNvSpPr txBox="1"/>
          <p:nvPr/>
        </p:nvSpPr>
        <p:spPr>
          <a:xfrm>
            <a:off x="197999" y="5378411"/>
            <a:ext cx="2772000"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kumimoji="0" lang="ja-JP" altLang="en-US" sz="1050" dirty="0">
                <a:latin typeface="Meiryo UI" panose="020B0604030504040204" pitchFamily="50" charset="-128"/>
                <a:ea typeface="Meiryo UI" panose="020B0604030504040204" pitchFamily="50" charset="-128"/>
                <a:cs typeface="Meiryo UI" panose="020B0604030504040204" pitchFamily="50" charset="-128"/>
              </a:rPr>
              <a:t>耐震診断結果の公表日：平成</a:t>
            </a:r>
            <a:r>
              <a:rPr kumimoji="0"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kumimoji="0"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kumimoji="0"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kumimoji="0" lang="ja-JP" altLang="en-US" sz="1050" dirty="0">
                <a:latin typeface="Meiryo UI" panose="020B0604030504040204" pitchFamily="50" charset="-128"/>
                <a:ea typeface="Meiryo UI" panose="020B0604030504040204" pitchFamily="50" charset="-128"/>
                <a:cs typeface="Meiryo UI" panose="020B0604030504040204" pitchFamily="50" charset="-128"/>
              </a:rPr>
              <a:t>日</a:t>
            </a:r>
            <a:endParaRPr lang="ja-JP" altLang="en-US" sz="1050" dirty="0"/>
          </a:p>
        </p:txBody>
      </p:sp>
      <p:graphicFrame>
        <p:nvGraphicFramePr>
          <p:cNvPr id="6" name="表 5">
            <a:extLst>
              <a:ext uri="{FF2B5EF4-FFF2-40B4-BE49-F238E27FC236}">
                <a16:creationId xmlns:a16="http://schemas.microsoft.com/office/drawing/2014/main" id="{ECECA472-C76F-4A01-9245-A4880B4CF262}"/>
              </a:ext>
            </a:extLst>
          </p:cNvPr>
          <p:cNvGraphicFramePr>
            <a:graphicFrameLocks noGrp="1"/>
          </p:cNvGraphicFramePr>
          <p:nvPr>
            <p:extLst>
              <p:ext uri="{D42A27DB-BD31-4B8C-83A1-F6EECF244321}">
                <p14:modId xmlns:p14="http://schemas.microsoft.com/office/powerpoint/2010/main" val="110693671"/>
              </p:ext>
            </p:extLst>
          </p:nvPr>
        </p:nvGraphicFramePr>
        <p:xfrm>
          <a:off x="5777998" y="1069914"/>
          <a:ext cx="3168000" cy="4319992"/>
        </p:xfrm>
        <a:graphic>
          <a:graphicData uri="http://schemas.openxmlformats.org/drawingml/2006/table">
            <a:tbl>
              <a:tblPr>
                <a:tableStyleId>{616DA210-FB5B-4158-B5E0-FEB733F419BA}</a:tableStyleId>
              </a:tblPr>
              <a:tblGrid>
                <a:gridCol w="792000">
                  <a:extLst>
                    <a:ext uri="{9D8B030D-6E8A-4147-A177-3AD203B41FA5}">
                      <a16:colId xmlns:a16="http://schemas.microsoft.com/office/drawing/2014/main" val="1961035022"/>
                    </a:ext>
                  </a:extLst>
                </a:gridCol>
                <a:gridCol w="792000">
                  <a:extLst>
                    <a:ext uri="{9D8B030D-6E8A-4147-A177-3AD203B41FA5}">
                      <a16:colId xmlns:a16="http://schemas.microsoft.com/office/drawing/2014/main" val="795107759"/>
                    </a:ext>
                  </a:extLst>
                </a:gridCol>
                <a:gridCol w="792000">
                  <a:extLst>
                    <a:ext uri="{9D8B030D-6E8A-4147-A177-3AD203B41FA5}">
                      <a16:colId xmlns:a16="http://schemas.microsoft.com/office/drawing/2014/main" val="262023928"/>
                    </a:ext>
                  </a:extLst>
                </a:gridCol>
                <a:gridCol w="792000">
                  <a:extLst>
                    <a:ext uri="{9D8B030D-6E8A-4147-A177-3AD203B41FA5}">
                      <a16:colId xmlns:a16="http://schemas.microsoft.com/office/drawing/2014/main" val="2078153257"/>
                    </a:ext>
                  </a:extLst>
                </a:gridCol>
              </a:tblGrid>
              <a:tr h="227368">
                <a:tc rowSpan="2">
                  <a:txBody>
                    <a:bodyPr/>
                    <a:lstStyle/>
                    <a:p>
                      <a:pPr marL="0" marR="0" lvl="0" indent="0" algn="ctr" defTabSz="914278"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rPr>
                        <a:t>総数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ja-JP" altLang="en-US" sz="1200" dirty="0">
                          <a:solidFill>
                            <a:schemeClr val="tx1"/>
                          </a:solidFill>
                          <a:latin typeface="Meiryo UI" panose="020B0604030504040204" pitchFamily="50" charset="-128"/>
                          <a:ea typeface="Meiryo UI" panose="020B0604030504040204" pitchFamily="50" charset="-128"/>
                        </a:rPr>
                        <a:t>令和</a:t>
                      </a:r>
                      <a:r>
                        <a:rPr lang="en-US" altLang="ja-JP" sz="1200" dirty="0">
                          <a:solidFill>
                            <a:schemeClr val="tx1"/>
                          </a:solidFill>
                          <a:latin typeface="Meiryo UI" panose="020B0604030504040204" pitchFamily="50" charset="-128"/>
                          <a:ea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3</a:t>
                      </a:r>
                      <a:r>
                        <a:rPr lang="ja-JP" altLang="en-US" sz="1200" dirty="0">
                          <a:solidFill>
                            <a:schemeClr val="tx1"/>
                          </a:solidFill>
                          <a:latin typeface="Meiryo UI" panose="020B0604030504040204" pitchFamily="50" charset="-128"/>
                          <a:ea typeface="Meiryo UI" panose="020B0604030504040204" pitchFamily="50" charset="-128"/>
                        </a:rPr>
                        <a:t>月</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ja-JP" altLang="en-US" sz="1200" dirty="0">
                        <a:solidFill>
                          <a:schemeClr val="tx1"/>
                        </a:solidFill>
                        <a:latin typeface="Meiryo UI" panose="020B0604030504040204" pitchFamily="50" charset="-128"/>
                        <a:ea typeface="Meiryo UI" panose="020B0604030504040204"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ja-JP" altLang="en-US" sz="1200" dirty="0">
                        <a:solidFill>
                          <a:schemeClr val="tx1"/>
                        </a:solidFill>
                        <a:latin typeface="Meiryo UI" panose="020B0604030504040204" pitchFamily="50" charset="-128"/>
                        <a:ea typeface="Meiryo UI" panose="020B0604030504040204" pitchFamily="50" charset="-128"/>
                      </a:endParaRP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47563847"/>
                  </a:ext>
                </a:extLst>
              </a:tr>
              <a:tr h="227368">
                <a:tc vMerge="1">
                  <a:txBody>
                    <a:bodyPr/>
                    <a:lstStyle/>
                    <a:p>
                      <a:endParaRPr kumimoji="1" lang="ja-JP" altLang="en-US"/>
                    </a:p>
                  </a:txBody>
                  <a:tcPr/>
                </a:tc>
                <a:tc>
                  <a:txBody>
                    <a:bodyPr/>
                    <a:lstStyle/>
                    <a:p>
                      <a:pPr marL="0" marR="0" lvl="0" indent="0" algn="ctr" defTabSz="914278" rtl="0" eaLnBrk="1" fontAlgn="ctr" latinLnBrk="0" hangingPunct="1">
                        <a:lnSpc>
                          <a:spcPct val="100000"/>
                        </a:lnSpc>
                        <a:spcBef>
                          <a:spcPts val="0"/>
                        </a:spcBef>
                        <a:spcAft>
                          <a:spcPts val="0"/>
                        </a:spcAft>
                        <a:buClrTx/>
                        <a:buSzTx/>
                        <a:buFontTx/>
                        <a:buNone/>
                        <a:tabLst/>
                        <a:defRPr/>
                      </a:pP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耐震性あり</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D050"/>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耐震性不足</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未報告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78389414"/>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89949148"/>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18</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109829956"/>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b="0" u="none" strike="noStrike" dirty="0">
                          <a:solidFill>
                            <a:schemeClr val="tx1"/>
                          </a:solidFill>
                          <a:effectLst/>
                          <a:latin typeface="Meiryo UI" panose="020B0604030504040204" pitchFamily="50" charset="-128"/>
                          <a:ea typeface="Meiryo UI" panose="020B0604030504040204" pitchFamily="50" charset="-128"/>
                        </a:rPr>
                        <a:t>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b="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537871664"/>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4083452174"/>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148031938"/>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5</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680532292"/>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41</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72857577"/>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956856232"/>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835981682"/>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802222170"/>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03104229"/>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4</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3</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302678765"/>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230506321"/>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53904252"/>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6</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ctr"/>
                      <a:r>
                        <a:rPr lang="en-US" altLang="ja-JP" sz="1200" u="none" strike="noStrike">
                          <a:solidFill>
                            <a:schemeClr val="tx1"/>
                          </a:solidFill>
                          <a:effectLst/>
                          <a:latin typeface="Meiryo UI" panose="020B0604030504040204" pitchFamily="50" charset="-128"/>
                          <a:ea typeface="Meiryo UI" panose="020B0604030504040204" pitchFamily="50" charset="-128"/>
                        </a:rPr>
                        <a:t>0</a:t>
                      </a:r>
                      <a:endParaRPr lang="en-US" altLang="ja-JP" sz="1200" b="0" i="0" u="none" strike="noStrike">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90542999"/>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440888"/>
                  </a:ext>
                </a:extLst>
              </a:tr>
              <a:tr h="227368">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129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305538"/>
                  </a:ext>
                </a:extLst>
              </a:tr>
            </a:tbl>
          </a:graphicData>
        </a:graphic>
      </p:graphicFrame>
      <p:sp>
        <p:nvSpPr>
          <p:cNvPr id="3" name="矢印: 五方向 2">
            <a:extLst>
              <a:ext uri="{FF2B5EF4-FFF2-40B4-BE49-F238E27FC236}">
                <a16:creationId xmlns:a16="http://schemas.microsoft.com/office/drawing/2014/main" id="{7FFBDDB0-601B-49D0-AB15-59CB085D3DD1}"/>
              </a:ext>
            </a:extLst>
          </p:cNvPr>
          <p:cNvSpPr/>
          <p:nvPr/>
        </p:nvSpPr>
        <p:spPr>
          <a:xfrm>
            <a:off x="5522080" y="2581910"/>
            <a:ext cx="185300" cy="1296000"/>
          </a:xfrm>
          <a:prstGeom prst="homePlate">
            <a:avLst>
              <a:gd name="adj" fmla="val 100000"/>
            </a:avLst>
          </a:prstGeom>
          <a:solidFill>
            <a:schemeClr val="accent5">
              <a:lumMod val="9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 name="スライド番号プレースホルダー 3">
            <a:extLst>
              <a:ext uri="{FF2B5EF4-FFF2-40B4-BE49-F238E27FC236}">
                <a16:creationId xmlns:a16="http://schemas.microsoft.com/office/drawing/2014/main" id="{8AD24D3F-2515-4ADD-BCC4-47A4090F880F}"/>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19</a:t>
            </a:fld>
            <a:endParaRPr lang="en-US" altLang="ja-JP" dirty="0">
              <a:solidFill>
                <a:srgbClr val="000000"/>
              </a:solidFill>
            </a:endParaRPr>
          </a:p>
        </p:txBody>
      </p:sp>
    </p:spTree>
    <p:extLst>
      <p:ext uri="{BB962C8B-B14F-4D97-AF65-F5344CB8AC3E}">
        <p14:creationId xmlns:p14="http://schemas.microsoft.com/office/powerpoint/2010/main" val="5801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社会的機運の醸成</a:t>
            </a:r>
            <a:r>
              <a:rPr lang="en-US" altLang="ja-JP" dirty="0"/>
              <a:t>】</a:t>
            </a:r>
            <a:r>
              <a:rPr lang="ja-JP" altLang="en-US" dirty="0"/>
              <a:t>　</a:t>
            </a:r>
            <a:br>
              <a:rPr lang="en-US" altLang="ja-JP" dirty="0"/>
            </a:br>
            <a:r>
              <a:rPr lang="ja-JP" altLang="en-US" dirty="0"/>
              <a:t>　　</a:t>
            </a:r>
            <a:r>
              <a:rPr lang="en-US" altLang="ja-JP" dirty="0"/>
              <a:t>WEB</a:t>
            </a:r>
            <a:r>
              <a:rPr lang="ja-JP" altLang="en-US" dirty="0"/>
              <a:t>を活用した講習会の開催（多数・大規模）</a:t>
            </a:r>
          </a:p>
        </p:txBody>
      </p:sp>
      <p:sp>
        <p:nvSpPr>
          <p:cNvPr id="7" name="テキスト ボックス 6">
            <a:extLst>
              <a:ext uri="{FF2B5EF4-FFF2-40B4-BE49-F238E27FC236}">
                <a16:creationId xmlns:a16="http://schemas.microsoft.com/office/drawing/2014/main" id="{6D96AD5B-7C8E-96F0-77F7-D376F51E252C}"/>
              </a:ext>
            </a:extLst>
          </p:cNvPr>
          <p:cNvSpPr txBox="1"/>
          <p:nvPr/>
        </p:nvSpPr>
        <p:spPr>
          <a:xfrm>
            <a:off x="2635961" y="2721454"/>
            <a:ext cx="1980000"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latin typeface="Meiryo UI" panose="020B0604030504040204" pitchFamily="50" charset="-128"/>
                <a:ea typeface="Meiryo UI" panose="020B0604030504040204" pitchFamily="50" charset="-128"/>
              </a:rPr>
              <a:t>R2</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：約</a:t>
            </a:r>
            <a:r>
              <a:rPr lang="en-US" altLang="ja-JP" sz="1600" dirty="0">
                <a:latin typeface="Meiryo UI" panose="020B0604030504040204" pitchFamily="50" charset="-128"/>
                <a:ea typeface="Meiryo UI" panose="020B0604030504040204" pitchFamily="50" charset="-128"/>
              </a:rPr>
              <a:t>900</a:t>
            </a:r>
            <a:r>
              <a:rPr lang="ja-JP" altLang="en-US" sz="1600" dirty="0">
                <a:latin typeface="Meiryo UI" panose="020B0604030504040204" pitchFamily="50" charset="-128"/>
                <a:ea typeface="Meiryo UI" panose="020B0604030504040204" pitchFamily="50" charset="-128"/>
              </a:rPr>
              <a:t>回</a:t>
            </a:r>
            <a:endParaRPr lang="ja-JP" altLang="en-US" sz="1600" dirty="0"/>
          </a:p>
        </p:txBody>
      </p:sp>
      <p:sp>
        <p:nvSpPr>
          <p:cNvPr id="8" name="テキスト ボックス 7">
            <a:extLst>
              <a:ext uri="{FF2B5EF4-FFF2-40B4-BE49-F238E27FC236}">
                <a16:creationId xmlns:a16="http://schemas.microsoft.com/office/drawing/2014/main" id="{31716195-853C-50FE-1F66-9A73355D54A8}"/>
              </a:ext>
            </a:extLst>
          </p:cNvPr>
          <p:cNvSpPr txBox="1"/>
          <p:nvPr/>
        </p:nvSpPr>
        <p:spPr>
          <a:xfrm>
            <a:off x="104032" y="4480809"/>
            <a:ext cx="5631198" cy="114871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WEB</a:t>
            </a:r>
            <a:r>
              <a:rPr lang="ja-JP" altLang="en-US" sz="1600" dirty="0">
                <a:solidFill>
                  <a:schemeClr val="tx1"/>
                </a:solidFill>
                <a:latin typeface="Meiryo UI" panose="020B0604030504040204" pitchFamily="50" charset="-128"/>
                <a:ea typeface="Meiryo UI" panose="020B0604030504040204" pitchFamily="50" charset="-128"/>
              </a:rPr>
              <a:t>を活用することで、</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・時間や場所の制限がなく、所有者の負担軽減になっている</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・市町村が普及啓発のツールとして活用できる</a:t>
            </a:r>
          </a:p>
        </p:txBody>
      </p:sp>
      <p:sp>
        <p:nvSpPr>
          <p:cNvPr id="11" name="正方形/長方形 10">
            <a:extLst>
              <a:ext uri="{FF2B5EF4-FFF2-40B4-BE49-F238E27FC236}">
                <a16:creationId xmlns:a16="http://schemas.microsoft.com/office/drawing/2014/main" id="{5811ED19-1D4A-B842-4FD3-D3E0482F7017}"/>
              </a:ext>
            </a:extLst>
          </p:cNvPr>
          <p:cNvSpPr/>
          <p:nvPr/>
        </p:nvSpPr>
        <p:spPr>
          <a:xfrm>
            <a:off x="108000" y="272145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13" name="正方形/長方形 12">
            <a:extLst>
              <a:ext uri="{FF2B5EF4-FFF2-40B4-BE49-F238E27FC236}">
                <a16:creationId xmlns:a16="http://schemas.microsoft.com/office/drawing/2014/main" id="{2EFD87B3-707E-ED1E-C5A1-91058CFE091C}"/>
              </a:ext>
            </a:extLst>
          </p:cNvPr>
          <p:cNvSpPr/>
          <p:nvPr/>
        </p:nvSpPr>
        <p:spPr>
          <a:xfrm>
            <a:off x="108000" y="4111819"/>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7D1F5734-B546-634A-AE58-7BC8A894A496}"/>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H29</a:t>
            </a:r>
            <a:r>
              <a:rPr lang="ja-JP" altLang="en-US" sz="1600" dirty="0">
                <a:latin typeface="Meiryo UI" panose="020B0604030504040204" pitchFamily="50" charset="-128"/>
                <a:ea typeface="Meiryo UI" panose="020B0604030504040204" pitchFamily="50" charset="-128"/>
              </a:rPr>
              <a:t>から対面で開催してきた講習会を、コロナ禍を機に令和２年度から</a:t>
            </a:r>
            <a:r>
              <a:rPr lang="en-US" altLang="ja-JP" sz="1600" dirty="0">
                <a:latin typeface="Meiryo UI" panose="020B0604030504040204" pitchFamily="50" charset="-128"/>
                <a:ea typeface="Meiryo UI" panose="020B0604030504040204" pitchFamily="50" charset="-128"/>
              </a:rPr>
              <a:t>WEB</a:t>
            </a:r>
            <a:r>
              <a:rPr lang="ja-JP" altLang="en-US" sz="1600" dirty="0">
                <a:latin typeface="Meiryo UI" panose="020B0604030504040204" pitchFamily="50" charset="-128"/>
                <a:ea typeface="Meiryo UI" panose="020B0604030504040204" pitchFamily="50" charset="-128"/>
              </a:rPr>
              <a:t>を活用した講習会に移行</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テーマを耐震診断の必要性や耐震改修事例など、所有者の段階に応じた内容を企画</a:t>
            </a:r>
          </a:p>
          <a:p>
            <a:pPr>
              <a:lnSpc>
                <a:spcPct val="150000"/>
              </a:lnSpc>
            </a:pPr>
            <a:r>
              <a:rPr lang="ja-JP" altLang="en-US" sz="1600" dirty="0">
                <a:latin typeface="Meiryo UI" panose="020B0604030504040204" pitchFamily="50" charset="-128"/>
                <a:ea typeface="Meiryo UI" panose="020B0604030504040204" pitchFamily="50" charset="-128"/>
              </a:rPr>
              <a:t>○ ビル等の所有者あてに開催案内を送付</a:t>
            </a:r>
          </a:p>
        </p:txBody>
      </p:sp>
      <p:sp>
        <p:nvSpPr>
          <p:cNvPr id="18" name="テキスト ボックス 17">
            <a:extLst>
              <a:ext uri="{FF2B5EF4-FFF2-40B4-BE49-F238E27FC236}">
                <a16:creationId xmlns:a16="http://schemas.microsoft.com/office/drawing/2014/main" id="{174C7676-AAE1-ECA4-E871-B9640C3051D9}"/>
              </a:ext>
            </a:extLst>
          </p:cNvPr>
          <p:cNvSpPr txBox="1"/>
          <p:nvPr/>
        </p:nvSpPr>
        <p:spPr>
          <a:xfrm>
            <a:off x="6078071" y="6365998"/>
            <a:ext cx="2090637"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耐震化</a:t>
            </a:r>
            <a:r>
              <a:rPr lang="en-US" altLang="ja-JP" sz="1200" dirty="0">
                <a:latin typeface="Meiryo UI" panose="020B0604030504040204" pitchFamily="50" charset="-128"/>
                <a:ea typeface="Meiryo UI" panose="020B0604030504040204" pitchFamily="50" charset="-128"/>
              </a:rPr>
              <a:t>WEB</a:t>
            </a:r>
            <a:r>
              <a:rPr lang="ja-JP" altLang="en-US" sz="1200" dirty="0">
                <a:latin typeface="Meiryo UI" panose="020B0604030504040204" pitchFamily="50" charset="-128"/>
                <a:ea typeface="Meiryo UI" panose="020B0604030504040204" pitchFamily="50" charset="-128"/>
              </a:rPr>
              <a:t>説明会のチラシ</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8A53493E-B94F-AB8F-B723-5931E4AB19F3}"/>
              </a:ext>
            </a:extLst>
          </p:cNvPr>
          <p:cNvSpPr txBox="1"/>
          <p:nvPr/>
        </p:nvSpPr>
        <p:spPr>
          <a:xfrm>
            <a:off x="1594739" y="2762955"/>
            <a:ext cx="1080000"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視聴回数</a:t>
            </a:r>
          </a:p>
        </p:txBody>
      </p:sp>
      <p:pic>
        <p:nvPicPr>
          <p:cNvPr id="3" name="図 2">
            <a:extLst>
              <a:ext uri="{FF2B5EF4-FFF2-40B4-BE49-F238E27FC236}">
                <a16:creationId xmlns:a16="http://schemas.microsoft.com/office/drawing/2014/main" id="{7D7D192C-FFFB-49D8-8573-70BF6F70ED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63184" y="1887349"/>
            <a:ext cx="3123616" cy="4420921"/>
          </a:xfrm>
          <a:prstGeom prst="rect">
            <a:avLst/>
          </a:prstGeom>
        </p:spPr>
      </p:pic>
      <p:sp>
        <p:nvSpPr>
          <p:cNvPr id="12" name="スライド番号プレースホルダー 3">
            <a:extLst>
              <a:ext uri="{FF2B5EF4-FFF2-40B4-BE49-F238E27FC236}">
                <a16:creationId xmlns:a16="http://schemas.microsoft.com/office/drawing/2014/main" id="{DA92F59F-83EB-4ECB-A854-2B980C81E38B}"/>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20</a:t>
            </a:fld>
            <a:endParaRPr lang="en-US" altLang="ja-JP" dirty="0">
              <a:solidFill>
                <a:srgbClr val="000000"/>
              </a:solidFill>
            </a:endParaRPr>
          </a:p>
        </p:txBody>
      </p:sp>
    </p:spTree>
    <p:extLst>
      <p:ext uri="{BB962C8B-B14F-4D97-AF65-F5344CB8AC3E}">
        <p14:creationId xmlns:p14="http://schemas.microsoft.com/office/powerpoint/2010/main" val="227620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社会的機運の醸成</a:t>
            </a:r>
            <a:r>
              <a:rPr lang="en-US" altLang="ja-JP" dirty="0"/>
              <a:t>】</a:t>
            </a:r>
            <a:r>
              <a:rPr lang="ja-JP" altLang="en-US" dirty="0"/>
              <a:t>　</a:t>
            </a:r>
            <a:br>
              <a:rPr lang="en-US" altLang="ja-JP" dirty="0"/>
            </a:br>
            <a:r>
              <a:rPr lang="ja-JP" altLang="en-US" dirty="0"/>
              <a:t>　　わかりやすい公表（大規模）</a:t>
            </a:r>
          </a:p>
        </p:txBody>
      </p:sp>
      <p:sp>
        <p:nvSpPr>
          <p:cNvPr id="25" name="テキスト ボックス 24">
            <a:extLst>
              <a:ext uri="{FF2B5EF4-FFF2-40B4-BE49-F238E27FC236}">
                <a16:creationId xmlns:a16="http://schemas.microsoft.com/office/drawing/2014/main" id="{4699B4EF-3879-415F-B97E-77AF576525EB}"/>
              </a:ext>
            </a:extLst>
          </p:cNvPr>
          <p:cNvSpPr txBox="1"/>
          <p:nvPr/>
        </p:nvSpPr>
        <p:spPr>
          <a:xfrm>
            <a:off x="72554" y="2921464"/>
            <a:ext cx="2823384"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令和２年より、記載内容を改善</a:t>
            </a:r>
          </a:p>
        </p:txBody>
      </p:sp>
      <p:sp>
        <p:nvSpPr>
          <p:cNvPr id="18" name="テキスト ボックス 17">
            <a:extLst>
              <a:ext uri="{FF2B5EF4-FFF2-40B4-BE49-F238E27FC236}">
                <a16:creationId xmlns:a16="http://schemas.microsoft.com/office/drawing/2014/main" id="{8F7C8976-45EC-47F8-BBA0-114A3701B21F}"/>
              </a:ext>
            </a:extLst>
          </p:cNvPr>
          <p:cNvSpPr txBox="1"/>
          <p:nvPr/>
        </p:nvSpPr>
        <p:spPr>
          <a:xfrm>
            <a:off x="72554" y="4016493"/>
            <a:ext cx="3648027" cy="77938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1600" dirty="0">
                <a:latin typeface="Meiryo UI" panose="020B0604030504040204" pitchFamily="50" charset="-128"/>
                <a:ea typeface="Meiryo UI" panose="020B0604030504040204" pitchFamily="50" charset="-128"/>
              </a:rPr>
              <a:t>○現状値と目標値を容易に比較できる</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○耐震改修の要否が容易に確認ができる</a:t>
            </a:r>
          </a:p>
        </p:txBody>
      </p:sp>
      <p:sp>
        <p:nvSpPr>
          <p:cNvPr id="3" name="正方形/長方形 2">
            <a:extLst>
              <a:ext uri="{FF2B5EF4-FFF2-40B4-BE49-F238E27FC236}">
                <a16:creationId xmlns:a16="http://schemas.microsoft.com/office/drawing/2014/main" id="{E07832B9-54C6-6E49-5CCA-3A48FE859043}"/>
              </a:ext>
            </a:extLst>
          </p:cNvPr>
          <p:cNvSpPr/>
          <p:nvPr/>
        </p:nvSpPr>
        <p:spPr>
          <a:xfrm>
            <a:off x="72554" y="252249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4" name="正方形/長方形 3">
            <a:extLst>
              <a:ext uri="{FF2B5EF4-FFF2-40B4-BE49-F238E27FC236}">
                <a16:creationId xmlns:a16="http://schemas.microsoft.com/office/drawing/2014/main" id="{E6BD8324-A6AD-DE60-B25D-9FFC4DB8F525}"/>
              </a:ext>
            </a:extLst>
          </p:cNvPr>
          <p:cNvSpPr/>
          <p:nvPr/>
        </p:nvSpPr>
        <p:spPr>
          <a:xfrm>
            <a:off x="72554" y="371608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ACEB7A8-FE95-106C-17AA-3EC9725D025B}"/>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○公表している耐震診断の結果の内容をより分かりやすくなるよう改善</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○国から示された公表する一覧表の例では一見してわかりづらいため、目標値を併記するとともに、耐震改修の</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　要否を記載</a:t>
            </a:r>
          </a:p>
        </p:txBody>
      </p:sp>
      <p:pic>
        <p:nvPicPr>
          <p:cNvPr id="8" name="図 7">
            <a:extLst>
              <a:ext uri="{FF2B5EF4-FFF2-40B4-BE49-F238E27FC236}">
                <a16:creationId xmlns:a16="http://schemas.microsoft.com/office/drawing/2014/main" id="{CF430B07-5794-4887-B5C5-0C96B40949CC}"/>
              </a:ext>
            </a:extLst>
          </p:cNvPr>
          <p:cNvPicPr>
            <a:picLocks noChangeAspect="1"/>
          </p:cNvPicPr>
          <p:nvPr/>
        </p:nvPicPr>
        <p:blipFill>
          <a:blip r:embed="rId2"/>
          <a:stretch>
            <a:fillRect/>
          </a:stretch>
        </p:blipFill>
        <p:spPr>
          <a:xfrm>
            <a:off x="3095953" y="2646583"/>
            <a:ext cx="3163559" cy="1129083"/>
          </a:xfrm>
          <a:prstGeom prst="rect">
            <a:avLst/>
          </a:prstGeom>
        </p:spPr>
      </p:pic>
      <p:pic>
        <p:nvPicPr>
          <p:cNvPr id="10" name="図 9">
            <a:extLst>
              <a:ext uri="{FF2B5EF4-FFF2-40B4-BE49-F238E27FC236}">
                <a16:creationId xmlns:a16="http://schemas.microsoft.com/office/drawing/2014/main" id="{0FE58543-66A2-4951-B9C0-178983D5C796}"/>
              </a:ext>
            </a:extLst>
          </p:cNvPr>
          <p:cNvPicPr>
            <a:picLocks noChangeAspect="1"/>
          </p:cNvPicPr>
          <p:nvPr/>
        </p:nvPicPr>
        <p:blipFill>
          <a:blip r:embed="rId3"/>
          <a:stretch>
            <a:fillRect/>
          </a:stretch>
        </p:blipFill>
        <p:spPr>
          <a:xfrm>
            <a:off x="3095953" y="5073111"/>
            <a:ext cx="3179249" cy="1129083"/>
          </a:xfrm>
          <a:prstGeom prst="rect">
            <a:avLst/>
          </a:prstGeom>
        </p:spPr>
      </p:pic>
      <p:sp>
        <p:nvSpPr>
          <p:cNvPr id="13" name="正方形/長方形 12">
            <a:extLst>
              <a:ext uri="{FF2B5EF4-FFF2-40B4-BE49-F238E27FC236}">
                <a16:creationId xmlns:a16="http://schemas.microsoft.com/office/drawing/2014/main" id="{9A8CB76F-D805-42F2-8913-9A247B26011B}"/>
              </a:ext>
            </a:extLst>
          </p:cNvPr>
          <p:cNvSpPr/>
          <p:nvPr/>
        </p:nvSpPr>
        <p:spPr>
          <a:xfrm>
            <a:off x="5127473" y="2646583"/>
            <a:ext cx="968828" cy="798971"/>
          </a:xfrm>
          <a:prstGeom prst="rect">
            <a:avLst/>
          </a:prstGeom>
          <a:no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3D9C6F24-28B5-408A-B076-4F1240A172B5}"/>
              </a:ext>
            </a:extLst>
          </p:cNvPr>
          <p:cNvPicPr>
            <a:picLocks noChangeAspect="1"/>
          </p:cNvPicPr>
          <p:nvPr/>
        </p:nvPicPr>
        <p:blipFill rotWithShape="1">
          <a:blip r:embed="rId2"/>
          <a:srcRect l="64605" r="5580" b="27841"/>
          <a:stretch/>
        </p:blipFill>
        <p:spPr>
          <a:xfrm>
            <a:off x="6514436" y="2329979"/>
            <a:ext cx="2417604" cy="2088287"/>
          </a:xfrm>
          <a:prstGeom prst="rect">
            <a:avLst/>
          </a:prstGeom>
          <a:ln w="19050">
            <a:solidFill>
              <a:schemeClr val="accent1">
                <a:lumMod val="90000"/>
              </a:schemeClr>
            </a:solidFill>
          </a:ln>
        </p:spPr>
      </p:pic>
      <p:pic>
        <p:nvPicPr>
          <p:cNvPr id="23" name="図 22">
            <a:extLst>
              <a:ext uri="{FF2B5EF4-FFF2-40B4-BE49-F238E27FC236}">
                <a16:creationId xmlns:a16="http://schemas.microsoft.com/office/drawing/2014/main" id="{28118E11-7FD1-4336-B548-6FFF47670EBF}"/>
              </a:ext>
            </a:extLst>
          </p:cNvPr>
          <p:cNvPicPr>
            <a:picLocks noChangeAspect="1"/>
          </p:cNvPicPr>
          <p:nvPr/>
        </p:nvPicPr>
        <p:blipFill rotWithShape="1">
          <a:blip r:embed="rId3"/>
          <a:srcRect l="63462" r="5555" b="30551"/>
          <a:stretch/>
        </p:blipFill>
        <p:spPr>
          <a:xfrm>
            <a:off x="6511210" y="4728876"/>
            <a:ext cx="2456361" cy="1955410"/>
          </a:xfrm>
          <a:prstGeom prst="rect">
            <a:avLst/>
          </a:prstGeom>
          <a:ln w="19050">
            <a:solidFill>
              <a:schemeClr val="accent1">
                <a:lumMod val="90000"/>
              </a:schemeClr>
            </a:solidFill>
          </a:ln>
        </p:spPr>
      </p:pic>
      <p:sp>
        <p:nvSpPr>
          <p:cNvPr id="26" name="正方形/長方形 25">
            <a:extLst>
              <a:ext uri="{FF2B5EF4-FFF2-40B4-BE49-F238E27FC236}">
                <a16:creationId xmlns:a16="http://schemas.microsoft.com/office/drawing/2014/main" id="{D9D7C071-318D-49D4-9457-49241C406D0E}"/>
              </a:ext>
            </a:extLst>
          </p:cNvPr>
          <p:cNvSpPr/>
          <p:nvPr/>
        </p:nvSpPr>
        <p:spPr>
          <a:xfrm>
            <a:off x="5127474" y="5073111"/>
            <a:ext cx="968828" cy="788285"/>
          </a:xfrm>
          <a:prstGeom prst="rect">
            <a:avLst/>
          </a:prstGeom>
          <a:no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84D3ABC-C3F4-4728-981F-ADDE20337F05}"/>
              </a:ext>
            </a:extLst>
          </p:cNvPr>
          <p:cNvSpPr txBox="1"/>
          <p:nvPr/>
        </p:nvSpPr>
        <p:spPr>
          <a:xfrm>
            <a:off x="3953724" y="3899672"/>
            <a:ext cx="128011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ja-JP" altLang="en-US" sz="1200" dirty="0">
                <a:latin typeface="Meiryo UI" panose="020B0604030504040204" pitchFamily="50" charset="-128"/>
                <a:ea typeface="Meiryo UI" panose="020B0604030504040204" pitchFamily="50" charset="-128"/>
              </a:rPr>
              <a:t>（改善前）</a:t>
            </a:r>
          </a:p>
        </p:txBody>
      </p:sp>
      <p:sp>
        <p:nvSpPr>
          <p:cNvPr id="28" name="テキスト ボックス 27">
            <a:extLst>
              <a:ext uri="{FF2B5EF4-FFF2-40B4-BE49-F238E27FC236}">
                <a16:creationId xmlns:a16="http://schemas.microsoft.com/office/drawing/2014/main" id="{796339AD-F9F9-453C-AC44-41C2FB3CE076}"/>
              </a:ext>
            </a:extLst>
          </p:cNvPr>
          <p:cNvSpPr txBox="1"/>
          <p:nvPr/>
        </p:nvSpPr>
        <p:spPr>
          <a:xfrm>
            <a:off x="3953724" y="6370556"/>
            <a:ext cx="128011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ja-JP" altLang="en-US" sz="1200" b="1" dirty="0">
                <a:solidFill>
                  <a:srgbClr val="FF0000"/>
                </a:solidFill>
                <a:latin typeface="Meiryo UI" panose="020B0604030504040204" pitchFamily="50" charset="-128"/>
                <a:ea typeface="Meiryo UI" panose="020B0604030504040204" pitchFamily="50" charset="-128"/>
              </a:rPr>
              <a:t>（改善後）</a:t>
            </a:r>
          </a:p>
        </p:txBody>
      </p:sp>
      <p:sp>
        <p:nvSpPr>
          <p:cNvPr id="36" name="矢印: 下 35">
            <a:extLst>
              <a:ext uri="{FF2B5EF4-FFF2-40B4-BE49-F238E27FC236}">
                <a16:creationId xmlns:a16="http://schemas.microsoft.com/office/drawing/2014/main" id="{011ADAC7-DA5D-4525-B547-F333EFC9CBE5}"/>
              </a:ext>
            </a:extLst>
          </p:cNvPr>
          <p:cNvSpPr/>
          <p:nvPr/>
        </p:nvSpPr>
        <p:spPr>
          <a:xfrm>
            <a:off x="4200367" y="4309789"/>
            <a:ext cx="786827" cy="630204"/>
          </a:xfrm>
          <a:prstGeom prst="downArrow">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4F8E071A-86D8-4698-A746-6EB843ECB138}"/>
              </a:ext>
            </a:extLst>
          </p:cNvPr>
          <p:cNvSpPr/>
          <p:nvPr/>
        </p:nvSpPr>
        <p:spPr>
          <a:xfrm>
            <a:off x="7265359" y="5073111"/>
            <a:ext cx="689572" cy="15744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23F903DA-C552-4D97-942F-237DFEF04153}"/>
              </a:ext>
            </a:extLst>
          </p:cNvPr>
          <p:cNvSpPr/>
          <p:nvPr/>
        </p:nvSpPr>
        <p:spPr>
          <a:xfrm>
            <a:off x="8018001" y="6202195"/>
            <a:ext cx="749086" cy="2983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下カーブ 37">
            <a:extLst>
              <a:ext uri="{FF2B5EF4-FFF2-40B4-BE49-F238E27FC236}">
                <a16:creationId xmlns:a16="http://schemas.microsoft.com/office/drawing/2014/main" id="{8738459B-5DE8-4649-9CCE-ABB7A277310F}"/>
              </a:ext>
            </a:extLst>
          </p:cNvPr>
          <p:cNvSpPr/>
          <p:nvPr/>
        </p:nvSpPr>
        <p:spPr>
          <a:xfrm rot="20479982">
            <a:off x="5800287" y="2118365"/>
            <a:ext cx="762597" cy="420491"/>
          </a:xfrm>
          <a:prstGeom prst="curved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solidFill>
                <a:schemeClr val="tx1"/>
              </a:solidFill>
            </a:endParaRPr>
          </a:p>
        </p:txBody>
      </p:sp>
      <p:sp>
        <p:nvSpPr>
          <p:cNvPr id="41" name="矢印: 下カーブ 40">
            <a:extLst>
              <a:ext uri="{FF2B5EF4-FFF2-40B4-BE49-F238E27FC236}">
                <a16:creationId xmlns:a16="http://schemas.microsoft.com/office/drawing/2014/main" id="{02A86B49-227A-47EC-AAD9-2EE64C3A4F02}"/>
              </a:ext>
            </a:extLst>
          </p:cNvPr>
          <p:cNvSpPr/>
          <p:nvPr/>
        </p:nvSpPr>
        <p:spPr>
          <a:xfrm rot="20479982">
            <a:off x="5800288" y="4556702"/>
            <a:ext cx="762597" cy="420491"/>
          </a:xfrm>
          <a:prstGeom prst="curved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solidFill>
                <a:schemeClr val="tx1"/>
              </a:solidFill>
            </a:endParaRPr>
          </a:p>
        </p:txBody>
      </p:sp>
      <p:sp>
        <p:nvSpPr>
          <p:cNvPr id="29" name="スライド番号プレースホルダー 3">
            <a:extLst>
              <a:ext uri="{FF2B5EF4-FFF2-40B4-BE49-F238E27FC236}">
                <a16:creationId xmlns:a16="http://schemas.microsoft.com/office/drawing/2014/main" id="{A4D0EBD2-994B-4ED0-9DF5-32448A2F457F}"/>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21</a:t>
            </a:fld>
            <a:endParaRPr lang="en-US" altLang="ja-JP" dirty="0">
              <a:solidFill>
                <a:srgbClr val="000000"/>
              </a:solidFill>
            </a:endParaRPr>
          </a:p>
        </p:txBody>
      </p:sp>
    </p:spTree>
    <p:extLst>
      <p:ext uri="{BB962C8B-B14F-4D97-AF65-F5344CB8AC3E}">
        <p14:creationId xmlns:p14="http://schemas.microsoft.com/office/powerpoint/2010/main" val="4158432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きっかけづくり・具体化</a:t>
            </a:r>
            <a:r>
              <a:rPr lang="en-US" altLang="ja-JP" dirty="0"/>
              <a:t>】</a:t>
            </a:r>
            <a:r>
              <a:rPr lang="ja-JP" altLang="en-US" dirty="0"/>
              <a:t>　</a:t>
            </a:r>
            <a:br>
              <a:rPr lang="en-US" altLang="ja-JP" dirty="0"/>
            </a:br>
            <a:r>
              <a:rPr lang="ja-JP" altLang="en-US" dirty="0"/>
              <a:t>　　関係部局等との連携（大規模）</a:t>
            </a:r>
          </a:p>
        </p:txBody>
      </p:sp>
      <p:pic>
        <p:nvPicPr>
          <p:cNvPr id="23" name="図 22">
            <a:extLst>
              <a:ext uri="{FF2B5EF4-FFF2-40B4-BE49-F238E27FC236}">
                <a16:creationId xmlns:a16="http://schemas.microsoft.com/office/drawing/2014/main" id="{EBCADFDE-D066-41D3-9EF3-2827E6A661F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19583" y="5013529"/>
            <a:ext cx="1837080" cy="1271824"/>
          </a:xfrm>
          <a:prstGeom prst="rect">
            <a:avLst/>
          </a:prstGeom>
        </p:spPr>
      </p:pic>
      <p:pic>
        <p:nvPicPr>
          <p:cNvPr id="3" name="図 2">
            <a:extLst>
              <a:ext uri="{FF2B5EF4-FFF2-40B4-BE49-F238E27FC236}">
                <a16:creationId xmlns:a16="http://schemas.microsoft.com/office/drawing/2014/main" id="{54AE9FE4-2174-43F9-A04A-3E61A545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779" y="2510339"/>
            <a:ext cx="3537527" cy="1989859"/>
          </a:xfrm>
          <a:prstGeom prst="rect">
            <a:avLst/>
          </a:prstGeom>
        </p:spPr>
      </p:pic>
      <p:sp>
        <p:nvSpPr>
          <p:cNvPr id="13" name="テキスト ボックス 12">
            <a:extLst>
              <a:ext uri="{FF2B5EF4-FFF2-40B4-BE49-F238E27FC236}">
                <a16:creationId xmlns:a16="http://schemas.microsoft.com/office/drawing/2014/main" id="{F79CCAF1-F4E4-40CC-B511-F90D6A2C464F}"/>
              </a:ext>
            </a:extLst>
          </p:cNvPr>
          <p:cNvSpPr txBox="1"/>
          <p:nvPr/>
        </p:nvSpPr>
        <p:spPr>
          <a:xfrm>
            <a:off x="1389431" y="2869423"/>
            <a:ext cx="3537527" cy="83099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latin typeface="Meiryo UI" panose="020B0604030504040204" pitchFamily="50" charset="-128"/>
                <a:ea typeface="Meiryo UI" panose="020B0604030504040204" pitchFamily="50" charset="-128"/>
              </a:rPr>
              <a:t>H30</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まで病院向け説明会において</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耐震化の重要性等を説明</a:t>
            </a:r>
            <a:endParaRPr lang="en-US" altLang="ja-JP" sz="1600" dirty="0">
              <a:latin typeface="Meiryo UI" panose="020B0604030504040204" pitchFamily="50" charset="-128"/>
              <a:ea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　約</a:t>
            </a:r>
            <a:r>
              <a:rPr lang="en-US" altLang="ja-JP" sz="1600" dirty="0">
                <a:latin typeface="Meiryo UI" panose="020B0604030504040204" pitchFamily="50" charset="-128"/>
                <a:ea typeface="Meiryo UI" panose="020B0604030504040204" pitchFamily="50" charset="-128"/>
              </a:rPr>
              <a:t>280</a:t>
            </a:r>
            <a:r>
              <a:rPr lang="ja-JP" altLang="en-US" sz="1600" dirty="0">
                <a:latin typeface="Meiryo UI" panose="020B0604030504040204" pitchFamily="50" charset="-128"/>
                <a:ea typeface="Meiryo UI" panose="020B0604030504040204" pitchFamily="50" charset="-128"/>
              </a:rPr>
              <a:t>医療機関</a:t>
            </a:r>
            <a:endParaRPr lang="en-US" altLang="ja-JP" sz="1600" dirty="0">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0DBD2E4F-0626-41BC-AA22-2B22BC4CAC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02779" y="4977776"/>
            <a:ext cx="1888722" cy="1307577"/>
          </a:xfrm>
          <a:prstGeom prst="rect">
            <a:avLst/>
          </a:prstGeom>
        </p:spPr>
      </p:pic>
      <p:sp>
        <p:nvSpPr>
          <p:cNvPr id="5" name="テキスト ボックス 4">
            <a:extLst>
              <a:ext uri="{FF2B5EF4-FFF2-40B4-BE49-F238E27FC236}">
                <a16:creationId xmlns:a16="http://schemas.microsoft.com/office/drawing/2014/main" id="{661FC8C9-1E6C-0F02-97CA-003F341C8DF8}"/>
              </a:ext>
            </a:extLst>
          </p:cNvPr>
          <p:cNvSpPr txBox="1"/>
          <p:nvPr/>
        </p:nvSpPr>
        <p:spPr>
          <a:xfrm>
            <a:off x="108000" y="4420077"/>
            <a:ext cx="5631198"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○病院関係者に直接、耐震化の重要性等を伝えている</a:t>
            </a:r>
            <a:endParaRPr lang="en-US" altLang="ja-JP" sz="16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F540D2D2-51D1-AB2B-69D9-CE40D13984D1}"/>
              </a:ext>
            </a:extLst>
          </p:cNvPr>
          <p:cNvSpPr/>
          <p:nvPr/>
        </p:nvSpPr>
        <p:spPr>
          <a:xfrm>
            <a:off x="108000" y="2869423"/>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7" name="正方形/長方形 6">
            <a:extLst>
              <a:ext uri="{FF2B5EF4-FFF2-40B4-BE49-F238E27FC236}">
                <a16:creationId xmlns:a16="http://schemas.microsoft.com/office/drawing/2014/main" id="{646ABB0B-88EE-48DF-CABC-D00D4583560D}"/>
              </a:ext>
            </a:extLst>
          </p:cNvPr>
          <p:cNvSpPr/>
          <p:nvPr/>
        </p:nvSpPr>
        <p:spPr>
          <a:xfrm>
            <a:off x="108000" y="391588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B8ADE726-07C1-B073-FC9F-B914E1872687}"/>
              </a:ext>
            </a:extLst>
          </p:cNvPr>
          <p:cNvSpPr txBox="1"/>
          <p:nvPr/>
        </p:nvSpPr>
        <p:spPr>
          <a:xfrm>
            <a:off x="72000" y="1080000"/>
            <a:ext cx="9000000" cy="759751"/>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○特に耐震性が不足する建築物が多い「病院」について、重点的に働きかけを実施</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○健康医療部が毎年開催する病院関係者向けの説明会にて、建物の耐震化の重要性や補助制度を紹介</a:t>
            </a:r>
          </a:p>
        </p:txBody>
      </p:sp>
      <p:sp>
        <p:nvSpPr>
          <p:cNvPr id="10" name="テキスト ボックス 9">
            <a:extLst>
              <a:ext uri="{FF2B5EF4-FFF2-40B4-BE49-F238E27FC236}">
                <a16:creationId xmlns:a16="http://schemas.microsoft.com/office/drawing/2014/main" id="{8998DD2C-9F6B-49CA-7A20-511608DFE45E}"/>
              </a:ext>
            </a:extLst>
          </p:cNvPr>
          <p:cNvSpPr txBox="1"/>
          <p:nvPr/>
        </p:nvSpPr>
        <p:spPr>
          <a:xfrm>
            <a:off x="7838970" y="4492715"/>
            <a:ext cx="1233030"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説明会の様子</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2EBDDCBE-331B-BF03-2E09-3A12191DB2AA}"/>
              </a:ext>
            </a:extLst>
          </p:cNvPr>
          <p:cNvSpPr txBox="1"/>
          <p:nvPr/>
        </p:nvSpPr>
        <p:spPr>
          <a:xfrm>
            <a:off x="7964004" y="6259123"/>
            <a:ext cx="110799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説明会資料</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4" name="スライド番号プレースホルダー 3">
            <a:extLst>
              <a:ext uri="{FF2B5EF4-FFF2-40B4-BE49-F238E27FC236}">
                <a16:creationId xmlns:a16="http://schemas.microsoft.com/office/drawing/2014/main" id="{853A472A-B2F1-4BEB-BC8D-458EB71F66C8}"/>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22</a:t>
            </a:fld>
            <a:endParaRPr lang="en-US" altLang="ja-JP" dirty="0">
              <a:solidFill>
                <a:srgbClr val="000000"/>
              </a:solidFill>
            </a:endParaRPr>
          </a:p>
        </p:txBody>
      </p:sp>
    </p:spTree>
    <p:extLst>
      <p:ext uri="{BB962C8B-B14F-4D97-AF65-F5344CB8AC3E}">
        <p14:creationId xmlns:p14="http://schemas.microsoft.com/office/powerpoint/2010/main" val="3659726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F110CF24-4DB0-46E8-9AA7-5DCE6CE727EB}"/>
              </a:ext>
            </a:extLst>
          </p:cNvPr>
          <p:cNvSpPr txBox="1">
            <a:spLocks/>
          </p:cNvSpPr>
          <p:nvPr/>
        </p:nvSpPr>
        <p:spPr bwMode="auto">
          <a:xfrm>
            <a:off x="-1" y="105401"/>
            <a:ext cx="8599251" cy="7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kern="0" dirty="0"/>
              <a:t>【</a:t>
            </a:r>
            <a:r>
              <a:rPr lang="ja-JP" altLang="en-US" kern="0" dirty="0"/>
              <a:t>負担軽減の支援</a:t>
            </a:r>
            <a:r>
              <a:rPr lang="en-US" altLang="ja-JP" kern="0" dirty="0"/>
              <a:t>】</a:t>
            </a:r>
            <a:r>
              <a:rPr lang="ja-JP" altLang="en-US" kern="0" dirty="0"/>
              <a:t>　</a:t>
            </a:r>
            <a:br>
              <a:rPr lang="en-US" altLang="ja-JP" kern="0" dirty="0"/>
            </a:br>
            <a:r>
              <a:rPr lang="ja-JP" altLang="en-US" kern="0" dirty="0"/>
              <a:t>　補助制度（多数・大規模）</a:t>
            </a:r>
          </a:p>
        </p:txBody>
      </p:sp>
      <p:sp>
        <p:nvSpPr>
          <p:cNvPr id="48" name="テキスト ボックス 47">
            <a:extLst>
              <a:ext uri="{FF2B5EF4-FFF2-40B4-BE49-F238E27FC236}">
                <a16:creationId xmlns:a16="http://schemas.microsoft.com/office/drawing/2014/main" id="{0EE24E1F-F9AF-40DE-824B-6C0EE563B805}"/>
              </a:ext>
            </a:extLst>
          </p:cNvPr>
          <p:cNvSpPr txBox="1"/>
          <p:nvPr/>
        </p:nvSpPr>
        <p:spPr>
          <a:xfrm>
            <a:off x="3096897" y="4445879"/>
            <a:ext cx="4320000"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耐震診断 </a:t>
            </a:r>
            <a:r>
              <a:rPr lang="en-US" altLang="ja-JP" sz="1600" dirty="0">
                <a:latin typeface="Meiryo UI" panose="020B0604030504040204" pitchFamily="50" charset="-128"/>
                <a:ea typeface="Meiryo UI" panose="020B0604030504040204" pitchFamily="50" charset="-128"/>
              </a:rPr>
              <a:t>38</a:t>
            </a:r>
            <a:r>
              <a:rPr lang="ja-JP" altLang="en-US" sz="1600" dirty="0">
                <a:latin typeface="Meiryo UI" panose="020B0604030504040204" pitchFamily="50" charset="-128"/>
                <a:ea typeface="Meiryo UI" panose="020B0604030504040204" pitchFamily="50" charset="-128"/>
              </a:rPr>
              <a:t>棟、補強設計 </a:t>
            </a:r>
            <a:r>
              <a:rPr lang="en-US" altLang="ja-JP" sz="1600" dirty="0">
                <a:latin typeface="Meiryo UI" panose="020B0604030504040204" pitchFamily="50" charset="-128"/>
                <a:ea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rPr>
              <a:t>棟、耐震改修 </a:t>
            </a:r>
            <a:r>
              <a:rPr lang="en-US" altLang="ja-JP" sz="1600" dirty="0">
                <a:latin typeface="Meiryo UI" panose="020B0604030504040204" pitchFamily="50" charset="-128"/>
                <a:ea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rPr>
              <a:t>棟</a:t>
            </a:r>
            <a:endParaRPr lang="en-US" altLang="ja-JP" sz="1600" dirty="0">
              <a:latin typeface="Meiryo UI" panose="020B0604030504040204" pitchFamily="50" charset="-128"/>
              <a:ea typeface="Meiryo UI" panose="020B0604030504040204" pitchFamily="50" charset="-128"/>
            </a:endParaRPr>
          </a:p>
        </p:txBody>
      </p:sp>
      <p:sp>
        <p:nvSpPr>
          <p:cNvPr id="2" name="テキスト ボックス 2">
            <a:extLst>
              <a:ext uri="{FF2B5EF4-FFF2-40B4-BE49-F238E27FC236}">
                <a16:creationId xmlns:a16="http://schemas.microsoft.com/office/drawing/2014/main" id="{18D0A04E-A2B5-6582-71B3-8FD6B991C625}"/>
              </a:ext>
            </a:extLst>
          </p:cNvPr>
          <p:cNvSpPr txBox="1">
            <a:spLocks noChangeArrowheads="1"/>
          </p:cNvSpPr>
          <p:nvPr/>
        </p:nvSpPr>
        <p:spPr bwMode="auto">
          <a:xfrm>
            <a:off x="72000" y="1080000"/>
            <a:ext cx="9000000" cy="3132000"/>
          </a:xfrm>
          <a:prstGeom prst="rect">
            <a:avLst/>
          </a:prstGeom>
          <a:solidFill>
            <a:schemeClr val="accent5"/>
          </a:solidFill>
          <a:ln w="19050">
            <a:noFill/>
            <a:miter lim="800000"/>
            <a:headEnd/>
            <a:tailEnd/>
          </a:ln>
        </p:spPr>
        <p:txBody>
          <a:bodyPr wrap="square" lIns="72000" tIns="36000" rIns="72000" bIns="36000" anchor="t" anchorCtr="0">
            <a:noAutofit/>
          </a:bodyPr>
          <a:lstStyle>
            <a:lvl1pPr marL="287338" indent="-287338" eaLnBrk="0" hangingPunct="0">
              <a:spcBef>
                <a:spcPct val="20000"/>
              </a:spcBef>
              <a:buChar char="•"/>
              <a:defRPr kumimoji="1" sz="3200">
                <a:solidFill>
                  <a:schemeClr val="tx1"/>
                </a:solidFill>
                <a:latin typeface="Arial" charset="0"/>
                <a:ea typeface="ＭＳ Ｐゴシック" charset="-128"/>
              </a:defRPr>
            </a:lvl1pPr>
            <a:lvl2pPr marL="741363" indent="-284163" eaLnBrk="0" hangingPunct="0">
              <a:spcBef>
                <a:spcPct val="20000"/>
              </a:spcBef>
              <a:buChar char="–"/>
              <a:defRPr kumimoji="1" sz="2800">
                <a:solidFill>
                  <a:schemeClr val="tx1"/>
                </a:solidFill>
                <a:latin typeface="Arial" charset="0"/>
                <a:ea typeface="ＭＳ Ｐゴシック" charset="-128"/>
              </a:defRPr>
            </a:lvl2pPr>
            <a:lvl3pPr marL="1141413" indent="-227013" eaLnBrk="0" hangingPunct="0">
              <a:spcBef>
                <a:spcPct val="20000"/>
              </a:spcBef>
              <a:buChar char="•"/>
              <a:defRPr kumimoji="1" sz="2400">
                <a:solidFill>
                  <a:schemeClr val="tx1"/>
                </a:solidFill>
                <a:latin typeface="Arial" charset="0"/>
                <a:ea typeface="ＭＳ Ｐゴシック" charset="-128"/>
              </a:defRPr>
            </a:lvl3pPr>
            <a:lvl4pPr marL="1598613" indent="-227013" eaLnBrk="0" hangingPunct="0">
              <a:spcBef>
                <a:spcPct val="20000"/>
              </a:spcBef>
              <a:buChar char="–"/>
              <a:defRPr kumimoji="1" sz="2000">
                <a:solidFill>
                  <a:schemeClr val="tx1"/>
                </a:solidFill>
                <a:latin typeface="Arial" charset="0"/>
                <a:ea typeface="ＭＳ Ｐゴシック" charset="-128"/>
              </a:defRPr>
            </a:lvl4pPr>
            <a:lvl5pPr marL="2055813" indent="-227013" eaLnBrk="0" hangingPunct="0">
              <a:spcBef>
                <a:spcPct val="20000"/>
              </a:spcBef>
              <a:buChar char="»"/>
              <a:defRPr kumimoji="1" sz="2000">
                <a:solidFill>
                  <a:schemeClr val="tx1"/>
                </a:solidFill>
                <a:latin typeface="Arial" charset="0"/>
                <a:ea typeface="ＭＳ Ｐゴシック" charset="-128"/>
              </a:defRPr>
            </a:lvl5pPr>
            <a:lvl6pPr marL="25130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02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74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46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a:t>
            </a:r>
            <a:r>
              <a:rPr lang="ja-JP" altLang="ja-JP" sz="1600" dirty="0">
                <a:latin typeface="Meiryo UI" panose="020B0604030504040204" pitchFamily="50" charset="-128"/>
                <a:ea typeface="Meiryo UI" panose="020B0604030504040204" pitchFamily="50" charset="-128"/>
              </a:rPr>
              <a:t>大阪府は</a:t>
            </a:r>
            <a:r>
              <a:rPr lang="ja-JP" altLang="en-US" sz="1600" dirty="0">
                <a:latin typeface="Meiryo UI" panose="020B0604030504040204" pitchFamily="50" charset="-128"/>
                <a:ea typeface="Meiryo UI" panose="020B0604030504040204" pitchFamily="50" charset="-128"/>
              </a:rPr>
              <a:t>、耐震化に係る</a:t>
            </a:r>
            <a:r>
              <a:rPr lang="ja-JP" altLang="ja-JP" sz="1600" dirty="0">
                <a:latin typeface="Meiryo UI" panose="020B0604030504040204" pitchFamily="50" charset="-128"/>
                <a:ea typeface="Meiryo UI" panose="020B0604030504040204" pitchFamily="50" charset="-128"/>
              </a:rPr>
              <a:t>補助を行う市町村に対して補助金を交付</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○補助対象等</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○市町村に補助制度がない場合は、国の直接補助制度を案内</a:t>
            </a:r>
            <a:endParaRPr lang="en-US" altLang="ja-JP" sz="16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9738C704-9C84-92CA-EA13-605E277E3C98}"/>
              </a:ext>
            </a:extLst>
          </p:cNvPr>
          <p:cNvSpPr/>
          <p:nvPr/>
        </p:nvSpPr>
        <p:spPr>
          <a:xfrm>
            <a:off x="108000" y="4435003"/>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bg1"/>
                </a:solidFill>
                <a:latin typeface="Meiryo UI" panose="020B0604030504040204" pitchFamily="50" charset="-128"/>
                <a:ea typeface="Meiryo UI" panose="020B0604030504040204" pitchFamily="50" charset="-128"/>
              </a:rPr>
              <a:t>補助</a:t>
            </a:r>
            <a:r>
              <a:rPr kumimoji="1" lang="ja-JP" altLang="en-US" sz="1600" dirty="0">
                <a:solidFill>
                  <a:schemeClr val="bg1"/>
                </a:solidFill>
                <a:latin typeface="Meiryo UI" panose="020B0604030504040204" pitchFamily="50" charset="-128"/>
                <a:ea typeface="Meiryo UI" panose="020B0604030504040204" pitchFamily="50" charset="-128"/>
              </a:rPr>
              <a:t>実績</a:t>
            </a:r>
          </a:p>
        </p:txBody>
      </p:sp>
      <p:sp>
        <p:nvSpPr>
          <p:cNvPr id="33" name="テキスト ボックス 32">
            <a:extLst>
              <a:ext uri="{FF2B5EF4-FFF2-40B4-BE49-F238E27FC236}">
                <a16:creationId xmlns:a16="http://schemas.microsoft.com/office/drawing/2014/main" id="{691A2491-67F8-F9E1-CB2C-D397EB1258F3}"/>
              </a:ext>
            </a:extLst>
          </p:cNvPr>
          <p:cNvSpPr txBox="1"/>
          <p:nvPr/>
        </p:nvSpPr>
        <p:spPr>
          <a:xfrm>
            <a:off x="1269649" y="4476504"/>
            <a:ext cx="2364705"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補助実績</a:t>
            </a:r>
            <a:r>
              <a:rPr lang="en-US" altLang="ja-JP" sz="1200" dirty="0">
                <a:latin typeface="Meiryo UI" panose="020B0604030504040204" pitchFamily="50" charset="-128"/>
                <a:ea typeface="Meiryo UI" panose="020B0604030504040204" pitchFamily="50" charset="-128"/>
              </a:rPr>
              <a:t>(H26</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graphicFrame>
        <p:nvGraphicFramePr>
          <p:cNvPr id="50" name="表 49">
            <a:extLst>
              <a:ext uri="{FF2B5EF4-FFF2-40B4-BE49-F238E27FC236}">
                <a16:creationId xmlns:a16="http://schemas.microsoft.com/office/drawing/2014/main" id="{71D8A39D-CD37-492E-AFF3-9B3DDE98585F}"/>
              </a:ext>
            </a:extLst>
          </p:cNvPr>
          <p:cNvGraphicFramePr>
            <a:graphicFrameLocks noGrp="1"/>
          </p:cNvGraphicFramePr>
          <p:nvPr/>
        </p:nvGraphicFramePr>
        <p:xfrm>
          <a:off x="361068" y="1760730"/>
          <a:ext cx="6799656" cy="2080260"/>
        </p:xfrm>
        <a:graphic>
          <a:graphicData uri="http://schemas.openxmlformats.org/drawingml/2006/table">
            <a:tbl>
              <a:tblPr firstRow="1" firstCol="1" bandRow="1"/>
              <a:tblGrid>
                <a:gridCol w="844728">
                  <a:extLst>
                    <a:ext uri="{9D8B030D-6E8A-4147-A177-3AD203B41FA5}">
                      <a16:colId xmlns:a16="http://schemas.microsoft.com/office/drawing/2014/main" val="453176083"/>
                    </a:ext>
                  </a:extLst>
                </a:gridCol>
                <a:gridCol w="1938094">
                  <a:extLst>
                    <a:ext uri="{9D8B030D-6E8A-4147-A177-3AD203B41FA5}">
                      <a16:colId xmlns:a16="http://schemas.microsoft.com/office/drawing/2014/main" val="193800214"/>
                    </a:ext>
                  </a:extLst>
                </a:gridCol>
                <a:gridCol w="1602662">
                  <a:extLst>
                    <a:ext uri="{9D8B030D-6E8A-4147-A177-3AD203B41FA5}">
                      <a16:colId xmlns:a16="http://schemas.microsoft.com/office/drawing/2014/main" val="2019471585"/>
                    </a:ext>
                  </a:extLst>
                </a:gridCol>
                <a:gridCol w="1118172">
                  <a:extLst>
                    <a:ext uri="{9D8B030D-6E8A-4147-A177-3AD203B41FA5}">
                      <a16:colId xmlns:a16="http://schemas.microsoft.com/office/drawing/2014/main" val="2966101194"/>
                    </a:ext>
                  </a:extLst>
                </a:gridCol>
                <a:gridCol w="648000">
                  <a:extLst>
                    <a:ext uri="{9D8B030D-6E8A-4147-A177-3AD203B41FA5}">
                      <a16:colId xmlns:a16="http://schemas.microsoft.com/office/drawing/2014/main" val="2446687460"/>
                    </a:ext>
                  </a:extLst>
                </a:gridCol>
                <a:gridCol w="648000">
                  <a:extLst>
                    <a:ext uri="{9D8B030D-6E8A-4147-A177-3AD203B41FA5}">
                      <a16:colId xmlns:a16="http://schemas.microsoft.com/office/drawing/2014/main" val="3914428216"/>
                    </a:ext>
                  </a:extLst>
                </a:gridCol>
              </a:tblGrid>
              <a:tr h="78999">
                <a:tc>
                  <a:txBody>
                    <a:bodyPr/>
                    <a:lstStyle/>
                    <a:p>
                      <a:pPr marL="0" indent="0" algn="just">
                        <a:lnSpc>
                          <a:spcPct val="100000"/>
                        </a:lnSpc>
                        <a:spcBef>
                          <a:spcPts val="0"/>
                        </a:spcBef>
                        <a:spcAft>
                          <a:spcPts val="0"/>
                        </a:spcAft>
                      </a:pPr>
                      <a:r>
                        <a:rPr lang="en-US" sz="900" b="1"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gridSpan="2">
                  <a:txBody>
                    <a:bodyPr/>
                    <a:lstStyle/>
                    <a:p>
                      <a:pPr marL="0" indent="0" algn="ctr">
                        <a:lnSpc>
                          <a:spcPct val="100000"/>
                        </a:lnSpc>
                        <a:spcBef>
                          <a:spcPts val="0"/>
                        </a:spcBef>
                        <a:spcAft>
                          <a:spcPts val="0"/>
                        </a:spcAft>
                      </a:pP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補助対象</a:t>
                      </a:r>
                      <a:r>
                        <a:rPr lang="ja-JP" altLang="en-US" sz="1050" b="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昭和</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56</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年５月</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31</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日以前に建築されたもの</a:t>
                      </a:r>
                      <a:r>
                        <a:rPr lang="ja-JP" altLang="en-US" sz="1050" b="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indent="0" algn="ctr">
                        <a:lnSpc>
                          <a:spcPct val="100000"/>
                        </a:lnSpc>
                        <a:spcBef>
                          <a:spcPts val="0"/>
                        </a:spcBef>
                        <a:spcAft>
                          <a:spcPts val="0"/>
                        </a:spcAft>
                      </a:pPr>
                      <a:endParaRPr lang="ja-JP" sz="9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補助率</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ja-JP" altLang="en-US" sz="1050" b="0" kern="100" dirty="0">
                          <a:effectLst/>
                          <a:latin typeface="Meiryo UI" panose="020B0604030504040204" pitchFamily="50" charset="-128"/>
                          <a:ea typeface="Meiryo UI" panose="020B0604030504040204" pitchFamily="50" charset="-128"/>
                          <a:cs typeface="Times New Roman" panose="02020603050405020304" pitchFamily="18" charset="0"/>
                        </a:rPr>
                        <a:t>多数</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ja-JP" altLang="en-US" sz="1050" b="0" kern="100" dirty="0">
                          <a:effectLst/>
                          <a:latin typeface="Meiryo UI" panose="020B0604030504040204" pitchFamily="50" charset="-128"/>
                          <a:ea typeface="Meiryo UI" panose="020B0604030504040204" pitchFamily="50" charset="-128"/>
                          <a:cs typeface="Times New Roman" panose="02020603050405020304" pitchFamily="18" charset="0"/>
                        </a:rPr>
                        <a:t>大規模</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59453"/>
                  </a:ext>
                </a:extLst>
              </a:tr>
              <a:tr h="0">
                <a:tc>
                  <a:txBody>
                    <a:bodyPr/>
                    <a:lstStyle/>
                    <a:p>
                      <a:pPr marL="0" marR="0" lvl="0" indent="0" algn="ctr" defTabSz="914278" rtl="0" eaLnBrk="1" fontAlgn="auto" latinLnBrk="0" hangingPunct="1">
                        <a:lnSpc>
                          <a:spcPct val="100000"/>
                        </a:lnSpc>
                        <a:spcBef>
                          <a:spcPts val="0"/>
                        </a:spcBef>
                        <a:spcAft>
                          <a:spcPts val="0"/>
                        </a:spcAft>
                        <a:buClrTx/>
                        <a:buSzTx/>
                        <a:buFontTx/>
                        <a:buNone/>
                        <a:tabLst/>
                        <a:defRPr/>
                      </a:pPr>
                      <a:r>
                        <a:rPr lang="ja-JP" altLang="ja-JP" sz="1050" b="0" kern="100" dirty="0">
                          <a:effectLst/>
                          <a:latin typeface="Meiryo UI" panose="020B0604030504040204" pitchFamily="50" charset="-128"/>
                          <a:ea typeface="Meiryo UI" panose="020B0604030504040204" pitchFamily="50" charset="-128"/>
                          <a:cs typeface="Meiryo UI" panose="020B0604030504040204" pitchFamily="50" charset="-128"/>
                        </a:rPr>
                        <a:t>耐震診断</a:t>
                      </a:r>
                      <a:endParaRPr lang="ja-JP" alt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小中学校等</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幼稚園、保育所</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福祉施設</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病院、診療所</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階数２以上かつ</a:t>
                      </a:r>
                      <a:r>
                        <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rPr>
                        <a:t>1,000</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階数２以上かつ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500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階数２以上かつ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1,000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ct val="10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階数３以上かつ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1,000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a:effectLst/>
                          <a:latin typeface="Meiryo UI" panose="020B0604030504040204" pitchFamily="50" charset="-128"/>
                          <a:ea typeface="Meiryo UI" panose="020B0604030504040204" pitchFamily="50" charset="-128"/>
                          <a:cs typeface="Meiryo UI" panose="020B0604030504040204" pitchFamily="50" charset="-128"/>
                        </a:rPr>
                        <a:t>１／３</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u="none" kern="100" dirty="0">
                          <a:effectLst/>
                          <a:latin typeface="Meiryo UI" panose="020B0604030504040204" pitchFamily="50" charset="-128"/>
                          <a:ea typeface="Meiryo UI" panose="020B0604030504040204" pitchFamily="50" charset="-128"/>
                          <a:cs typeface="Meiryo UI" panose="020B0604030504040204" pitchFamily="50" charset="-128"/>
                        </a:rPr>
                        <a:t>１／６</a:t>
                      </a:r>
                      <a:endParaRPr lang="ja-JP"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市町村</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a:effectLst/>
                          <a:latin typeface="Meiryo UI" panose="020B0604030504040204" pitchFamily="50" charset="-128"/>
                          <a:ea typeface="Meiryo UI" panose="020B0604030504040204" pitchFamily="50" charset="-128"/>
                          <a:cs typeface="Meiryo UI" panose="020B0604030504040204" pitchFamily="50" charset="-128"/>
                        </a:rPr>
                        <a:t>１／６</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a:effectLst/>
                          <a:latin typeface="Meiryo UI" panose="020B0604030504040204" pitchFamily="50" charset="-128"/>
                          <a:ea typeface="Meiryo UI" panose="020B0604030504040204" pitchFamily="50" charset="-128"/>
                          <a:cs typeface="Meiryo UI" panose="020B0604030504040204" pitchFamily="50" charset="-128"/>
                        </a:rPr>
                        <a:t>１／３</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ja-JP" altLang="en-US" sz="1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BlToTr w="635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1422015164"/>
                  </a:ext>
                </a:extLst>
              </a:tr>
              <a:tr h="0">
                <a:tc>
                  <a:txBody>
                    <a:bodyPr/>
                    <a:lstStyle/>
                    <a:p>
                      <a:pPr marL="0" indent="0" algn="ctr">
                        <a:lnSpc>
                          <a:spcPct val="100000"/>
                        </a:lnSpc>
                        <a:spcBef>
                          <a:spcPts val="0"/>
                        </a:spcBef>
                        <a:spcAft>
                          <a:spcPts val="0"/>
                        </a:spcAft>
                      </a:pPr>
                      <a:r>
                        <a:rPr lang="ja-JP" altLang="en-US" sz="1050" b="0" kern="100" dirty="0">
                          <a:effectLst/>
                          <a:latin typeface="Meiryo UI" panose="020B0604030504040204" pitchFamily="50" charset="-128"/>
                          <a:ea typeface="Meiryo UI" panose="020B0604030504040204" pitchFamily="50" charset="-128"/>
                          <a:cs typeface="Meiryo UI" panose="020B0604030504040204" pitchFamily="50" charset="-128"/>
                        </a:rPr>
                        <a:t>補強</a:t>
                      </a: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設計</a:t>
                      </a:r>
                      <a:endParaRPr kumimoji="1" lang="ja-JP" altLang="en-US" sz="1050" dirty="0">
                        <a:latin typeface="Meiryo UI" panose="020B0604030504040204" pitchFamily="50" charset="-128"/>
                        <a:ea typeface="Meiryo UI" panose="020B0604030504040204" pitchFamily="50" charset="-128"/>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小中学校等</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幼稚園、保育所</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福祉施設</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病院、診療所</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ホテル・旅館（中小企業・防災協定）</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階数２以上かつ</a:t>
                      </a:r>
                      <a:r>
                        <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rPr>
                        <a:t>3,000</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㎡以上</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階数２以上かつ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1,500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階数２以上かつ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5,000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階数３以上かつ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5,000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lnSpc>
                          <a:spcPct val="150000"/>
                        </a:lnSpc>
                        <a:spcBef>
                          <a:spcPts val="0"/>
                        </a:spcBef>
                        <a:spcAft>
                          <a:spcPts val="0"/>
                        </a:spcAft>
                      </a:pP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階数３以上かつ</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5,000</a:t>
                      </a:r>
                      <a:r>
                        <a:rPr lang="ja-JP" altLang="en-US" sz="900" kern="100" dirty="0">
                          <a:effectLst/>
                          <a:latin typeface="Meiryo UI" panose="020B0604030504040204" pitchFamily="50" charset="-128"/>
                          <a:ea typeface="Meiryo UI" panose="020B0604030504040204" pitchFamily="50" charset="-128"/>
                          <a:cs typeface="Times New Roman" panose="02020603050405020304" pitchFamily="18" charset="0"/>
                        </a:rPr>
                        <a:t>㎡以上</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２</a:t>
                      </a:r>
                      <a:endParaRPr lang="ja-JP" alt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900" u="none" kern="100" dirty="0">
                          <a:effectLst/>
                          <a:latin typeface="Meiryo UI" panose="020B0604030504040204" pitchFamily="50" charset="-128"/>
                          <a:ea typeface="Meiryo UI" panose="020B0604030504040204" pitchFamily="50" charset="-128"/>
                          <a:cs typeface="Meiryo UI" panose="020B0604030504040204" pitchFamily="50" charset="-128"/>
                        </a:rPr>
                        <a:t>６</a:t>
                      </a:r>
                      <a:endParaRPr lang="ja-JP"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市町村</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90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900" u="none" kern="100" dirty="0">
                          <a:effectLst/>
                          <a:latin typeface="Meiryo UI" panose="020B0604030504040204" pitchFamily="50" charset="-128"/>
                          <a:ea typeface="Meiryo UI" panose="020B0604030504040204" pitchFamily="50" charset="-128"/>
                          <a:cs typeface="Meiryo UI" panose="020B0604030504040204" pitchFamily="50" charset="-128"/>
                        </a:rPr>
                        <a:t>６</a:t>
                      </a:r>
                      <a:endParaRPr lang="ja-JP" altLang="ja-JP" sz="9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ja-JP" sz="9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６</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BlToTr w="6350" cap="flat" cmpd="sng" algn="ctr">
                      <a:solidFill>
                        <a:schemeClr val="tx1"/>
                      </a:solidFill>
                      <a:prstDash val="solid"/>
                      <a:round/>
                      <a:headEnd type="none" w="med" len="med"/>
                      <a:tailEnd type="none" w="med" len="med"/>
                    </a:lnBlToTr>
                    <a:solidFill>
                      <a:schemeClr val="bg1"/>
                    </a:solidFill>
                  </a:tcPr>
                </a:tc>
                <a:tc>
                  <a:txBody>
                    <a:bodyPr/>
                    <a:lstStyle/>
                    <a:p>
                      <a:pPr marL="0" indent="0" algn="ctr">
                        <a:lnSpc>
                          <a:spcPct val="100000"/>
                        </a:lnSpc>
                        <a:spcBef>
                          <a:spcPts val="0"/>
                        </a:spcBef>
                        <a:spcAft>
                          <a:spcPts val="0"/>
                        </a:spcAft>
                      </a:pPr>
                      <a:r>
                        <a:rPr lang="ja-JP" altLang="en-US" sz="1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416784"/>
                  </a:ext>
                </a:extLst>
              </a:tr>
              <a:tr h="640080">
                <a:tc>
                  <a:txBody>
                    <a:bodyPr/>
                    <a:lstStyle/>
                    <a:p>
                      <a:pPr marL="0" indent="0" algn="ctr">
                        <a:lnSpc>
                          <a:spcPct val="100000"/>
                        </a:lnSpc>
                        <a:spcBef>
                          <a:spcPts val="0"/>
                        </a:spcBef>
                        <a:spcAft>
                          <a:spcPts val="0"/>
                        </a:spcAft>
                      </a:pPr>
                      <a:r>
                        <a:rPr lang="ja-JP" altLang="ja-JP" sz="1050" b="0" kern="100" dirty="0">
                          <a:effectLst/>
                          <a:latin typeface="Meiryo UI" panose="020B0604030504040204" pitchFamily="50" charset="-128"/>
                          <a:ea typeface="Meiryo UI" panose="020B0604030504040204" pitchFamily="50" charset="-128"/>
                          <a:cs typeface="Meiryo UI" panose="020B0604030504040204" pitchFamily="50" charset="-128"/>
                        </a:rPr>
                        <a:t>耐震改修</a:t>
                      </a:r>
                      <a:endParaRPr kumimoji="1" lang="ja-JP" altLang="en-US" sz="1050" dirty="0">
                        <a:latin typeface="Meiryo UI" panose="020B0604030504040204" pitchFamily="50" charset="-128"/>
                        <a:ea typeface="Meiryo UI" panose="020B0604030504040204" pitchFamily="50" charset="-128"/>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rPr>
                        <a:t>33.3</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u="none" kern="100" dirty="0">
                          <a:effectLst/>
                          <a:latin typeface="Meiryo UI" panose="020B0604030504040204" pitchFamily="50" charset="-128"/>
                          <a:ea typeface="Meiryo UI" panose="020B0604030504040204" pitchFamily="50" charset="-128"/>
                          <a:cs typeface="Meiryo UI" panose="020B0604030504040204" pitchFamily="50" charset="-128"/>
                        </a:rPr>
                        <a:t>5.75</a:t>
                      </a:r>
                      <a:r>
                        <a:rPr lang="ja-JP" altLang="en-US" sz="900" u="none"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市町村</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u="none" kern="100" dirty="0">
                          <a:effectLst/>
                          <a:latin typeface="Meiryo UI" panose="020B0604030504040204" pitchFamily="50" charset="-128"/>
                          <a:ea typeface="Meiryo UI" panose="020B0604030504040204" pitchFamily="50" charset="-128"/>
                          <a:cs typeface="Meiryo UI" panose="020B0604030504040204" pitchFamily="50" charset="-128"/>
                        </a:rPr>
                        <a:t>5.75</a:t>
                      </a:r>
                      <a:r>
                        <a:rPr lang="ja-JP" altLang="en-US" sz="900" u="none"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just">
                        <a:lnSpc>
                          <a:spcPct val="100000"/>
                        </a:lnSpc>
                        <a:spcBef>
                          <a:spcPts val="0"/>
                        </a:spcBef>
                        <a:spcAft>
                          <a:spcPts val="0"/>
                        </a:spcAft>
                      </a:pPr>
                      <a:r>
                        <a:rPr lang="ja-JP" altLang="ja-JP" sz="90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90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0"/>
                        </a:spcBef>
                        <a:spcAft>
                          <a:spcPts val="0"/>
                        </a:spcAft>
                      </a:pP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BlToTr w="6350" cap="flat" cmpd="sng" algn="ctr">
                      <a:solidFill>
                        <a:schemeClr val="tx1"/>
                      </a:solidFill>
                      <a:prstDash val="solid"/>
                      <a:round/>
                      <a:headEnd type="none" w="med" len="med"/>
                      <a:tailEnd type="none" w="med" len="med"/>
                    </a:lnBlToTr>
                    <a:solidFill>
                      <a:schemeClr val="bg1"/>
                    </a:solidFill>
                  </a:tcPr>
                </a:tc>
                <a:tc>
                  <a:txBody>
                    <a:bodyPr/>
                    <a:lstStyle/>
                    <a:p>
                      <a:pPr marL="0" indent="0" algn="ctr">
                        <a:lnSpc>
                          <a:spcPct val="100000"/>
                        </a:lnSpc>
                        <a:spcBef>
                          <a:spcPts val="0"/>
                        </a:spcBef>
                        <a:spcAft>
                          <a:spcPts val="0"/>
                        </a:spcAft>
                      </a:pPr>
                      <a:r>
                        <a:rPr lang="ja-JP" altLang="en-US" sz="1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8686195"/>
                  </a:ext>
                </a:extLst>
              </a:tr>
            </a:tbl>
          </a:graphicData>
        </a:graphic>
      </p:graphicFrame>
      <p:sp>
        <p:nvSpPr>
          <p:cNvPr id="12" name="スライド番号プレースホルダー 3">
            <a:extLst>
              <a:ext uri="{FF2B5EF4-FFF2-40B4-BE49-F238E27FC236}">
                <a16:creationId xmlns:a16="http://schemas.microsoft.com/office/drawing/2014/main" id="{829C6077-F6D1-4D66-AF9F-077F933AD333}"/>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23</a:t>
            </a:fld>
            <a:endParaRPr lang="en-US" altLang="ja-JP" dirty="0">
              <a:solidFill>
                <a:srgbClr val="000000"/>
              </a:solidFill>
            </a:endParaRPr>
          </a:p>
        </p:txBody>
      </p:sp>
    </p:spTree>
    <p:extLst>
      <p:ext uri="{BB962C8B-B14F-4D97-AF65-F5344CB8AC3E}">
        <p14:creationId xmlns:p14="http://schemas.microsoft.com/office/powerpoint/2010/main" val="38287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0" y="2716306"/>
            <a:ext cx="9144000" cy="819711"/>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algn="ctr">
              <a:spcBef>
                <a:spcPts val="258"/>
              </a:spcBef>
            </a:pP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2585" b="1"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広域緊急交通路沿道建築物</a:t>
            </a:r>
          </a:p>
          <a:p>
            <a:pPr algn="ctr">
              <a:spcBef>
                <a:spcPts val="258"/>
              </a:spcBef>
            </a:pP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）建物</a:t>
            </a:r>
          </a:p>
        </p:txBody>
      </p:sp>
    </p:spTree>
    <p:extLst>
      <p:ext uri="{BB962C8B-B14F-4D97-AF65-F5344CB8AC3E}">
        <p14:creationId xmlns:p14="http://schemas.microsoft.com/office/powerpoint/2010/main" val="312141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3326427361"/>
              </p:ext>
            </p:extLst>
          </p:nvPr>
        </p:nvGraphicFramePr>
        <p:xfrm>
          <a:off x="175827" y="1202693"/>
          <a:ext cx="7451997" cy="1188000"/>
        </p:xfrm>
        <a:graphic>
          <a:graphicData uri="http://schemas.openxmlformats.org/drawingml/2006/table">
            <a:tbl>
              <a:tblPr firstRow="1">
                <a:tableStyleId>{85BE263C-DBD7-4A20-BB59-AAB30ACAA65A}</a:tableStyleId>
              </a:tblPr>
              <a:tblGrid>
                <a:gridCol w="1686749">
                  <a:extLst>
                    <a:ext uri="{9D8B030D-6E8A-4147-A177-3AD203B41FA5}">
                      <a16:colId xmlns:a16="http://schemas.microsoft.com/office/drawing/2014/main" val="1170931983"/>
                    </a:ext>
                  </a:extLst>
                </a:gridCol>
                <a:gridCol w="720656">
                  <a:extLst>
                    <a:ext uri="{9D8B030D-6E8A-4147-A177-3AD203B41FA5}">
                      <a16:colId xmlns:a16="http://schemas.microsoft.com/office/drawing/2014/main" val="38929485"/>
                    </a:ext>
                  </a:extLst>
                </a:gridCol>
                <a:gridCol w="720656">
                  <a:extLst>
                    <a:ext uri="{9D8B030D-6E8A-4147-A177-3AD203B41FA5}">
                      <a16:colId xmlns:a16="http://schemas.microsoft.com/office/drawing/2014/main" val="2077064179"/>
                    </a:ext>
                  </a:extLst>
                </a:gridCol>
                <a:gridCol w="720656">
                  <a:extLst>
                    <a:ext uri="{9D8B030D-6E8A-4147-A177-3AD203B41FA5}">
                      <a16:colId xmlns:a16="http://schemas.microsoft.com/office/drawing/2014/main" val="1635538485"/>
                    </a:ext>
                  </a:extLst>
                </a:gridCol>
                <a:gridCol w="720656">
                  <a:extLst>
                    <a:ext uri="{9D8B030D-6E8A-4147-A177-3AD203B41FA5}">
                      <a16:colId xmlns:a16="http://schemas.microsoft.com/office/drawing/2014/main" val="715722071"/>
                    </a:ext>
                  </a:extLst>
                </a:gridCol>
                <a:gridCol w="720656">
                  <a:extLst>
                    <a:ext uri="{9D8B030D-6E8A-4147-A177-3AD203B41FA5}">
                      <a16:colId xmlns:a16="http://schemas.microsoft.com/office/drawing/2014/main" val="2910120905"/>
                    </a:ext>
                  </a:extLst>
                </a:gridCol>
                <a:gridCol w="720656">
                  <a:extLst>
                    <a:ext uri="{9D8B030D-6E8A-4147-A177-3AD203B41FA5}">
                      <a16:colId xmlns:a16="http://schemas.microsoft.com/office/drawing/2014/main" val="3507531141"/>
                    </a:ext>
                  </a:extLst>
                </a:gridCol>
                <a:gridCol w="720656">
                  <a:extLst>
                    <a:ext uri="{9D8B030D-6E8A-4147-A177-3AD203B41FA5}">
                      <a16:colId xmlns:a16="http://schemas.microsoft.com/office/drawing/2014/main" val="716868199"/>
                    </a:ext>
                  </a:extLst>
                </a:gridCol>
                <a:gridCol w="720656">
                  <a:extLst>
                    <a:ext uri="{9D8B030D-6E8A-4147-A177-3AD203B41FA5}">
                      <a16:colId xmlns:a16="http://schemas.microsoft.com/office/drawing/2014/main" val="3759783971"/>
                    </a:ext>
                  </a:extLst>
                </a:gridCol>
              </a:tblGrid>
              <a:tr h="353302">
                <a:tc>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H30</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R1</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R2</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R3</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R4</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R5</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R6</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400" u="none" strike="noStrike" dirty="0">
                          <a:effectLst/>
                          <a:latin typeface="Meiryo UI" panose="020B0604030504040204" pitchFamily="50" charset="-128"/>
                          <a:ea typeface="Meiryo UI" panose="020B0604030504040204" pitchFamily="50" charset="-128"/>
                        </a:rPr>
                        <a:t>R7</a:t>
                      </a: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9050" cap="flat" cmpd="sng" algn="ctr">
                      <a:solidFill>
                        <a:schemeClr val="bg1"/>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608605"/>
                  </a:ext>
                </a:extLst>
              </a:tr>
              <a:tr h="417349">
                <a:tc>
                  <a:txBody>
                    <a:bodyPr/>
                    <a:lstStyle/>
                    <a:p>
                      <a:pPr algn="l" rtl="0" fontAlgn="ctr"/>
                      <a:r>
                        <a:rPr lang="ja-JP" altLang="en-US" sz="1400" u="none" strike="noStrike" dirty="0">
                          <a:effectLst/>
                          <a:latin typeface="Meiryo UI" panose="020B0604030504040204" pitchFamily="50" charset="-128"/>
                          <a:ea typeface="Meiryo UI" panose="020B0604030504040204" pitchFamily="50" charset="-128"/>
                        </a:rPr>
                        <a:t>対象棟数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308</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299</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290</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283</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275</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281</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273</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265</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0977480"/>
                  </a:ext>
                </a:extLst>
              </a:tr>
              <a:tr h="417349">
                <a:tc>
                  <a:txBody>
                    <a:bodyPr/>
                    <a:lstStyle/>
                    <a:p>
                      <a:pPr algn="l" fontAlgn="ctr"/>
                      <a:r>
                        <a:rPr lang="ja-JP" altLang="en-US" sz="1400" u="none" strike="noStrike" dirty="0">
                          <a:effectLst/>
                          <a:latin typeface="Meiryo UI" panose="020B0604030504040204" pitchFamily="50" charset="-128"/>
                          <a:ea typeface="Meiryo UI" panose="020B0604030504040204" pitchFamily="50" charset="-128"/>
                        </a:rPr>
                        <a:t>耐震性不足棟数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228</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214</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204</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rgbClr val="000000"/>
                          </a:solidFill>
                          <a:effectLst/>
                          <a:latin typeface="Meiryo UI" panose="020B0604030504040204" pitchFamily="50" charset="-128"/>
                          <a:ea typeface="Meiryo UI" panose="020B0604030504040204" pitchFamily="50" charset="-128"/>
                          <a:cs typeface="+mn-cs"/>
                        </a:rPr>
                        <a:t>197</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187</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189</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179</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278" rtl="0" eaLnBrk="1" fontAlgn="ctr" latinLnBrk="0" hangingPunct="1"/>
                      <a:r>
                        <a:rPr kumimoji="1" lang="en-US" altLang="ja-JP" sz="1400" b="0" i="0" u="none" strike="noStrike" kern="1200" dirty="0">
                          <a:solidFill>
                            <a:schemeClr val="accent4"/>
                          </a:solidFill>
                          <a:effectLst/>
                          <a:latin typeface="Meiryo UI" panose="020B0604030504040204" pitchFamily="50" charset="-128"/>
                          <a:ea typeface="Meiryo UI" panose="020B0604030504040204" pitchFamily="50" charset="-128"/>
                          <a:cs typeface="+mn-cs"/>
                        </a:rPr>
                        <a:t>169</a:t>
                      </a:r>
                    </a:p>
                  </a:txBody>
                  <a:tcPr marL="45720" marR="45720" anchor="ctr">
                    <a:lnL w="12700" cap="flat" cmpd="sng" algn="ctr">
                      <a:solidFill>
                        <a:srgbClr val="0033CC"/>
                      </a:solidFill>
                      <a:prstDash val="solid"/>
                      <a:round/>
                      <a:headEnd type="none" w="med" len="med"/>
                      <a:tailEnd type="none" w="med" len="med"/>
                    </a:lnL>
                    <a:lnR w="12700" cap="flat" cmpd="sng" algn="ctr">
                      <a:solidFill>
                        <a:srgbClr val="0033CC"/>
                      </a:solidFill>
                      <a:prstDash val="solid"/>
                      <a:round/>
                      <a:headEnd type="none" w="med" len="med"/>
                      <a:tailEnd type="none" w="med" len="med"/>
                    </a:lnR>
                    <a:lnT w="12700" cap="flat" cmpd="sng" algn="ctr">
                      <a:solidFill>
                        <a:srgbClr val="0033CC"/>
                      </a:solidFill>
                      <a:prstDash val="solid"/>
                      <a:round/>
                      <a:headEnd type="none" w="med" len="med"/>
                      <a:tailEnd type="none" w="med" len="med"/>
                    </a:lnT>
                    <a:lnB w="12700" cap="flat" cmpd="sng" algn="ctr">
                      <a:solidFill>
                        <a:srgbClr val="0033C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68570"/>
                  </a:ext>
                </a:extLst>
              </a:tr>
            </a:tbl>
          </a:graphicData>
        </a:graphic>
      </p:graphicFrame>
      <p:sp>
        <p:nvSpPr>
          <p:cNvPr id="2" name="タイトル 1">
            <a:extLst>
              <a:ext uri="{FF2B5EF4-FFF2-40B4-BE49-F238E27FC236}">
                <a16:creationId xmlns:a16="http://schemas.microsoft.com/office/drawing/2014/main" id="{77B14665-C14D-4EEF-9E1F-852F6FE5B4C6}"/>
              </a:ext>
            </a:extLst>
          </p:cNvPr>
          <p:cNvSpPr>
            <a:spLocks noGrp="1"/>
          </p:cNvSpPr>
          <p:nvPr>
            <p:ph type="title"/>
          </p:nvPr>
        </p:nvSpPr>
        <p:spPr>
          <a:xfrm>
            <a:off x="0" y="471050"/>
            <a:ext cx="8432800" cy="404813"/>
          </a:xfrm>
        </p:spPr>
        <p:txBody>
          <a:bodyPr/>
          <a:lstStyle/>
          <a:p>
            <a:r>
              <a:rPr lang="ja-JP" altLang="en-US" sz="2300" dirty="0"/>
              <a:t>　</a:t>
            </a:r>
            <a:r>
              <a:rPr lang="zh-TW" altLang="en-US" sz="2300" dirty="0"/>
              <a:t>広域緊急交通路沿道建築物</a:t>
            </a:r>
            <a:r>
              <a:rPr lang="en-US" altLang="zh-TW" sz="2300" dirty="0"/>
              <a:t>(</a:t>
            </a:r>
            <a:r>
              <a:rPr lang="ja-JP" altLang="en-US" sz="2300" dirty="0"/>
              <a:t>建物</a:t>
            </a:r>
            <a:r>
              <a:rPr lang="en-US" altLang="ja-JP" sz="2300" dirty="0"/>
              <a:t>)</a:t>
            </a:r>
            <a:r>
              <a:rPr lang="ja-JP" altLang="en-US" sz="2300" dirty="0"/>
              <a:t>の耐震化の推移・予測</a:t>
            </a:r>
            <a:endParaRPr kumimoji="1" lang="ja-JP" altLang="en-US" sz="2300" dirty="0"/>
          </a:p>
        </p:txBody>
      </p:sp>
      <p:cxnSp>
        <p:nvCxnSpPr>
          <p:cNvPr id="41" name="直線コネクタ 40"/>
          <p:cNvCxnSpPr/>
          <p:nvPr/>
        </p:nvCxnSpPr>
        <p:spPr>
          <a:xfrm flipH="1">
            <a:off x="6183733" y="1202693"/>
            <a:ext cx="0" cy="118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四角形吹き出し 44">
            <a:extLst>
              <a:ext uri="{FF2B5EF4-FFF2-40B4-BE49-F238E27FC236}">
                <a16:creationId xmlns:a16="http://schemas.microsoft.com/office/drawing/2014/main" id="{D4DAE2E7-2703-4E0D-B366-E3B2FE8BC02F}"/>
              </a:ext>
            </a:extLst>
          </p:cNvPr>
          <p:cNvSpPr/>
          <p:nvPr/>
        </p:nvSpPr>
        <p:spPr>
          <a:xfrm>
            <a:off x="7672173" y="1796693"/>
            <a:ext cx="1296000" cy="504000"/>
          </a:xfrm>
          <a:prstGeom prst="wedgeRectCallout">
            <a:avLst>
              <a:gd name="adj1" fmla="val -60239"/>
              <a:gd name="adj2" fmla="val 31064"/>
            </a:avLst>
          </a:prstGeom>
          <a:solidFill>
            <a:sysClr val="window" lastClr="FFFFFF"/>
          </a:solidFill>
          <a:ln w="19050" cap="flat" cmpd="sng" algn="ctr">
            <a:solidFill>
              <a:schemeClr val="tx1"/>
            </a:solidFill>
            <a:prstDash val="solid"/>
          </a:ln>
          <a:effectLst/>
        </p:spPr>
        <p:txBody>
          <a:bodyPr rot="0" spcFirstLastPara="0" vert="horz" wrap="square" lIns="72000" tIns="45720" rIns="72000" bIns="45720" numCol="1" spcCol="0" rtlCol="0" fromWordArt="0" anchor="ctr" anchorCtr="0" forceAA="0" compatLnSpc="1">
            <a:prstTxWarp prst="textNoShape">
              <a:avLst/>
            </a:prstTxWarp>
            <a:noAutofit/>
          </a:bodyPr>
          <a:lstStyle/>
          <a:p>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R7</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年の進捗率</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algn="r"/>
            <a:r>
              <a:rPr lang="en-US" altLang="ja-JP" sz="1200" kern="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36.2%</a:t>
            </a:r>
          </a:p>
        </p:txBody>
      </p:sp>
      <p:sp>
        <p:nvSpPr>
          <p:cNvPr id="53" name="Rectangle 3"/>
          <p:cNvSpPr>
            <a:spLocks noChangeArrowheads="1"/>
          </p:cNvSpPr>
          <p:nvPr/>
        </p:nvSpPr>
        <p:spPr bwMode="auto">
          <a:xfrm>
            <a:off x="1200249" y="2802282"/>
            <a:ext cx="6442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kumimoji="0" lang="ja-JP" altLang="en-US" sz="1100" dirty="0">
                <a:latin typeface="Meiryo UI" panose="020B0604030504040204" pitchFamily="50" charset="-128"/>
                <a:ea typeface="Meiryo UI" panose="020B0604030504040204" pitchFamily="50" charset="-128"/>
                <a:cs typeface="Meiryo UI" panose="020B0604030504040204" pitchFamily="50" charset="-128"/>
              </a:rPr>
              <a:t>棟数</a:t>
            </a:r>
            <a:endParaRPr kumimoji="0" lang="ja-JP" altLang="en-US" sz="1100" dirty="0">
              <a:latin typeface="Meiryo UI" panose="020B0604030504040204" pitchFamily="50" charset="-128"/>
              <a:ea typeface="Meiryo UI" panose="020B0604030504040204" pitchFamily="50" charset="-128"/>
            </a:endParaRPr>
          </a:p>
        </p:txBody>
      </p:sp>
      <p:sp>
        <p:nvSpPr>
          <p:cNvPr id="54" name="Rectangle 3"/>
          <p:cNvSpPr>
            <a:spLocks noChangeArrowheads="1"/>
          </p:cNvSpPr>
          <p:nvPr/>
        </p:nvSpPr>
        <p:spPr bwMode="auto">
          <a:xfrm>
            <a:off x="6656980" y="2734520"/>
            <a:ext cx="82506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kumimoji="0" lang="ja-JP" altLang="en-US" sz="1100" dirty="0">
                <a:latin typeface="Meiryo UI" panose="020B0604030504040204" pitchFamily="50" charset="-128"/>
                <a:ea typeface="Meiryo UI" panose="020B0604030504040204" pitchFamily="50" charset="-128"/>
              </a:rPr>
              <a:t>進捗率</a:t>
            </a:r>
          </a:p>
        </p:txBody>
      </p:sp>
      <p:graphicFrame>
        <p:nvGraphicFramePr>
          <p:cNvPr id="14" name="グラフ 13">
            <a:extLst>
              <a:ext uri="{FF2B5EF4-FFF2-40B4-BE49-F238E27FC236}">
                <a16:creationId xmlns:a16="http://schemas.microsoft.com/office/drawing/2014/main" id="{B39D92BE-DEDE-4EB5-85E8-79F75FB9B62C}"/>
              </a:ext>
            </a:extLst>
          </p:cNvPr>
          <p:cNvGraphicFramePr>
            <a:graphicFrameLocks/>
          </p:cNvGraphicFramePr>
          <p:nvPr>
            <p:extLst>
              <p:ext uri="{D42A27DB-BD31-4B8C-83A1-F6EECF244321}">
                <p14:modId xmlns:p14="http://schemas.microsoft.com/office/powerpoint/2010/main" val="2526084275"/>
              </p:ext>
            </p:extLst>
          </p:nvPr>
        </p:nvGraphicFramePr>
        <p:xfrm>
          <a:off x="1284253" y="3018076"/>
          <a:ext cx="5976000" cy="232053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3">
            <a:extLst>
              <a:ext uri="{FF2B5EF4-FFF2-40B4-BE49-F238E27FC236}">
                <a16:creationId xmlns:a16="http://schemas.microsoft.com/office/drawing/2014/main" id="{75AB66EA-5706-47A3-8EDA-D6D51C342331}"/>
              </a:ext>
            </a:extLst>
          </p:cNvPr>
          <p:cNvSpPr>
            <a:spLocks noChangeArrowheads="1"/>
          </p:cNvSpPr>
          <p:nvPr/>
        </p:nvSpPr>
        <p:spPr bwMode="auto">
          <a:xfrm>
            <a:off x="116934" y="2379800"/>
            <a:ext cx="64858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kumimoji="0" lang="en-US" altLang="ja-JP" sz="1200" dirty="0">
                <a:latin typeface="Meiryo UI" panose="020B0604030504040204" pitchFamily="50" charset="-128"/>
                <a:ea typeface="Meiryo UI" panose="020B0604030504040204" pitchFamily="50" charset="-128"/>
                <a:cs typeface="Meiryo UI" panose="020B0604030504040204" pitchFamily="50" charset="-128"/>
              </a:rPr>
              <a:t>※R5</a:t>
            </a:r>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に対象棟数が増加しているのは、追加路線の耐震診断結果を公表したため</a:t>
            </a:r>
            <a:endParaRPr kumimoji="0"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3">
            <a:extLst>
              <a:ext uri="{FF2B5EF4-FFF2-40B4-BE49-F238E27FC236}">
                <a16:creationId xmlns:a16="http://schemas.microsoft.com/office/drawing/2014/main" id="{9E4CC073-267B-C5F9-CC07-697F29F45CF4}"/>
              </a:ext>
            </a:extLst>
          </p:cNvPr>
          <p:cNvSpPr>
            <a:spLocks noChangeArrowheads="1"/>
          </p:cNvSpPr>
          <p:nvPr/>
        </p:nvSpPr>
        <p:spPr bwMode="auto">
          <a:xfrm>
            <a:off x="217440" y="5601571"/>
            <a:ext cx="8808649" cy="860596"/>
          </a:xfrm>
          <a:prstGeom prst="roundRect">
            <a:avLst/>
          </a:prstGeom>
          <a:noFill/>
          <a:ln w="1905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令和</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年度末時点で、耐震性が不足する棟（未報告含む）は、公表時から３９棟減少（▲</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17.1%</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）しています。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☞令和</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年時点の進捗率</a:t>
            </a:r>
            <a:r>
              <a:rPr kumimoji="0"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は、約</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36.2%</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を見込んでいます。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a:extLst>
              <a:ext uri="{FF2B5EF4-FFF2-40B4-BE49-F238E27FC236}">
                <a16:creationId xmlns:a16="http://schemas.microsoft.com/office/drawing/2014/main" id="{18870A22-E30A-853D-64BC-29D310B6D1BE}"/>
              </a:ext>
            </a:extLst>
          </p:cNvPr>
          <p:cNvSpPr/>
          <p:nvPr/>
        </p:nvSpPr>
        <p:spPr>
          <a:xfrm>
            <a:off x="217440" y="6539575"/>
            <a:ext cx="5898384" cy="2616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進捗率：耐震診断義務付け対象建築物のうち、耐震性のある建築物の割合</a:t>
            </a:r>
          </a:p>
        </p:txBody>
      </p:sp>
      <p:sp>
        <p:nvSpPr>
          <p:cNvPr id="15" name="スライド番号プレースホルダー 3">
            <a:extLst>
              <a:ext uri="{FF2B5EF4-FFF2-40B4-BE49-F238E27FC236}">
                <a16:creationId xmlns:a16="http://schemas.microsoft.com/office/drawing/2014/main" id="{E7A08076-2BB2-4752-A7C1-EFC31509140E}"/>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25</a:t>
            </a:fld>
            <a:endParaRPr lang="en-US" altLang="ja-JP" dirty="0">
              <a:solidFill>
                <a:srgbClr val="000000"/>
              </a:solidFill>
            </a:endParaRPr>
          </a:p>
        </p:txBody>
      </p:sp>
    </p:spTree>
    <p:extLst>
      <p:ext uri="{BB962C8B-B14F-4D97-AF65-F5344CB8AC3E}">
        <p14:creationId xmlns:p14="http://schemas.microsoft.com/office/powerpoint/2010/main" val="2859657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617A06EA-2A9A-497C-A48D-FA947A86430F}"/>
              </a:ext>
            </a:extLst>
          </p:cNvPr>
          <p:cNvGraphicFramePr>
            <a:graphicFrameLocks noGrp="1"/>
          </p:cNvGraphicFramePr>
          <p:nvPr/>
        </p:nvGraphicFramePr>
        <p:xfrm>
          <a:off x="269910" y="1621734"/>
          <a:ext cx="8604180" cy="3564000"/>
        </p:xfrm>
        <a:graphic>
          <a:graphicData uri="http://schemas.openxmlformats.org/drawingml/2006/table">
            <a:tbl>
              <a:tblPr firstRow="1" firstCol="1">
                <a:tableStyleId>{21E4AEA4-8DFA-4A89-87EB-49C32662AFE0}</a:tableStyleId>
              </a:tblPr>
              <a:tblGrid>
                <a:gridCol w="1944000">
                  <a:extLst>
                    <a:ext uri="{9D8B030D-6E8A-4147-A177-3AD203B41FA5}">
                      <a16:colId xmlns:a16="http://schemas.microsoft.com/office/drawing/2014/main" val="888781944"/>
                    </a:ext>
                  </a:extLst>
                </a:gridCol>
                <a:gridCol w="1110030">
                  <a:extLst>
                    <a:ext uri="{9D8B030D-6E8A-4147-A177-3AD203B41FA5}">
                      <a16:colId xmlns:a16="http://schemas.microsoft.com/office/drawing/2014/main" val="313309675"/>
                    </a:ext>
                  </a:extLst>
                </a:gridCol>
                <a:gridCol w="1110030">
                  <a:extLst>
                    <a:ext uri="{9D8B030D-6E8A-4147-A177-3AD203B41FA5}">
                      <a16:colId xmlns:a16="http://schemas.microsoft.com/office/drawing/2014/main" val="606559330"/>
                    </a:ext>
                  </a:extLst>
                </a:gridCol>
                <a:gridCol w="1110030">
                  <a:extLst>
                    <a:ext uri="{9D8B030D-6E8A-4147-A177-3AD203B41FA5}">
                      <a16:colId xmlns:a16="http://schemas.microsoft.com/office/drawing/2014/main" val="438303284"/>
                    </a:ext>
                  </a:extLst>
                </a:gridCol>
                <a:gridCol w="1110030">
                  <a:extLst>
                    <a:ext uri="{9D8B030D-6E8A-4147-A177-3AD203B41FA5}">
                      <a16:colId xmlns:a16="http://schemas.microsoft.com/office/drawing/2014/main" val="995962577"/>
                    </a:ext>
                  </a:extLst>
                </a:gridCol>
                <a:gridCol w="1110030">
                  <a:extLst>
                    <a:ext uri="{9D8B030D-6E8A-4147-A177-3AD203B41FA5}">
                      <a16:colId xmlns:a16="http://schemas.microsoft.com/office/drawing/2014/main" val="3495218698"/>
                    </a:ext>
                  </a:extLst>
                </a:gridCol>
                <a:gridCol w="1110030">
                  <a:extLst>
                    <a:ext uri="{9D8B030D-6E8A-4147-A177-3AD203B41FA5}">
                      <a16:colId xmlns:a16="http://schemas.microsoft.com/office/drawing/2014/main" val="3548759590"/>
                    </a:ext>
                  </a:extLst>
                </a:gridCol>
              </a:tblGrid>
              <a:tr h="396000">
                <a:tc>
                  <a:txBody>
                    <a:bodyPr/>
                    <a:lstStyle/>
                    <a:p>
                      <a:pPr algn="ctr" fontAlgn="ct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a:t>
                      </a:r>
                      <a:r>
                        <a:rPr lang="en-US" altLang="ja-JP" sz="1400" b="1" u="none" strike="noStrike" dirty="0">
                          <a:solidFill>
                            <a:schemeClr val="bg1"/>
                          </a:solidFill>
                          <a:effectLst/>
                          <a:latin typeface="Meiryo UI" panose="020B0604030504040204" pitchFamily="50" charset="-128"/>
                          <a:ea typeface="Meiryo UI" panose="020B0604030504040204" pitchFamily="50" charset="-128"/>
                        </a:rPr>
                        <a:t>5,000㎡</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a:t>
                      </a:r>
                      <a:r>
                        <a:rPr lang="en-US" altLang="ja-JP" sz="1400" b="1" u="none" strike="noStrike" dirty="0">
                          <a:solidFill>
                            <a:schemeClr val="bg1"/>
                          </a:solidFill>
                          <a:effectLst/>
                          <a:latin typeface="Meiryo UI" panose="020B0604030504040204" pitchFamily="50" charset="-128"/>
                          <a:ea typeface="Meiryo UI" panose="020B0604030504040204" pitchFamily="50" charset="-128"/>
                        </a:rPr>
                        <a:t>10,000㎡</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a:t>
                      </a:r>
                      <a:r>
                        <a:rPr lang="en-US" altLang="ja-JP" sz="1400" b="1" u="none" strike="noStrike" dirty="0">
                          <a:solidFill>
                            <a:schemeClr val="bg1"/>
                          </a:solidFill>
                          <a:effectLst/>
                          <a:latin typeface="Meiryo UI" panose="020B0604030504040204" pitchFamily="50" charset="-128"/>
                          <a:ea typeface="Meiryo UI" panose="020B0604030504040204" pitchFamily="50" charset="-128"/>
                        </a:rPr>
                        <a:t>15,000㎡</a:t>
                      </a:r>
                      <a:endParaRPr lang="en-US" altLang="ja-JP"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400" b="1" u="none" strike="noStrike" dirty="0">
                          <a:solidFill>
                            <a:schemeClr val="bg1"/>
                          </a:solidFill>
                          <a:effectLst/>
                          <a:latin typeface="Meiryo UI" panose="020B0604030504040204" pitchFamily="50" charset="-128"/>
                          <a:ea typeface="Meiryo UI" panose="020B0604030504040204" pitchFamily="50" charset="-128"/>
                        </a:rPr>
                        <a:t>15,001㎡</a:t>
                      </a:r>
                      <a:r>
                        <a:rPr lang="ja-JP" altLang="en-US" sz="1400" b="1" u="none" strike="noStrike" dirty="0">
                          <a:solidFill>
                            <a:schemeClr val="bg1"/>
                          </a:solidFill>
                          <a:effectLst/>
                          <a:latin typeface="Meiryo UI" panose="020B0604030504040204" pitchFamily="50" charset="-128"/>
                          <a:ea typeface="Meiryo UI" panose="020B0604030504040204" pitchFamily="50" charset="-128"/>
                        </a:rPr>
                        <a:t>～</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計</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割合</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4079464785"/>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分譲マンション</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55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29.1%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2039153651"/>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賃貸マンション</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42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22.2%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3705626129"/>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複合施設</a:t>
                      </a:r>
                      <a:endParaRPr lang="en-US" altLang="ja-JP" sz="1400" b="1"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45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23.8%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2499785734"/>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事務所</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12.7%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2494373452"/>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店舗</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8</a:t>
                      </a: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5.8%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3991700162"/>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工場等</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3167057237"/>
                  </a:ext>
                </a:extLst>
              </a:tr>
              <a:tr h="396000">
                <a:tc>
                  <a:txBody>
                    <a:bodyPr/>
                    <a:lstStyle/>
                    <a:p>
                      <a:pPr algn="l"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その他</a:t>
                      </a:r>
                      <a:r>
                        <a:rPr lang="en-US" altLang="ja-JP" sz="1400" b="1" u="none" strike="noStrike" dirty="0">
                          <a:solidFill>
                            <a:schemeClr val="bg1"/>
                          </a:solidFill>
                          <a:effectLst/>
                          <a:latin typeface="Meiryo UI" panose="020B0604030504040204" pitchFamily="50" charset="-128"/>
                          <a:ea typeface="Meiryo UI" panose="020B0604030504040204" pitchFamily="50" charset="-128"/>
                        </a:rPr>
                        <a:t>(</a:t>
                      </a:r>
                      <a:r>
                        <a:rPr lang="ja-JP" altLang="en-US" sz="1400" b="1" u="none" strike="noStrike" dirty="0">
                          <a:solidFill>
                            <a:schemeClr val="bg1"/>
                          </a:solidFill>
                          <a:effectLst/>
                          <a:latin typeface="Meiryo UI" panose="020B0604030504040204" pitchFamily="50" charset="-128"/>
                          <a:ea typeface="Meiryo UI" panose="020B0604030504040204" pitchFamily="50" charset="-128"/>
                        </a:rPr>
                        <a:t>学校・集会場等</a:t>
                      </a:r>
                      <a:r>
                        <a:rPr lang="en-US" altLang="ja-JP" sz="1400" b="1" u="none" strike="noStrike" dirty="0">
                          <a:solidFill>
                            <a:schemeClr val="bg1"/>
                          </a:solidFill>
                          <a:effectLst/>
                          <a:latin typeface="Meiryo UI" panose="020B0604030504040204" pitchFamily="50" charset="-128"/>
                          <a:ea typeface="Meiryo UI" panose="020B0604030504040204" pitchFamily="50" charset="-128"/>
                        </a:rPr>
                        <a:t>)</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ja-JP" altLang="en-US" sz="1400" b="0" u="none" strike="noStrike" dirty="0" err="1">
                          <a:solidFill>
                            <a:schemeClr val="tx1"/>
                          </a:solidFill>
                          <a:effectLst/>
                          <a:latin typeface="Meiryo UI" panose="020B0604030504040204" pitchFamily="50" charset="-128"/>
                          <a:ea typeface="Meiryo UI" panose="020B0604030504040204" pitchFamily="50" charset="-128"/>
                        </a:rPr>
                        <a:t>ー</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2727260495"/>
                  </a:ext>
                </a:extLst>
              </a:tr>
              <a:tr h="396000">
                <a:tc>
                  <a:txBody>
                    <a:bodyPr/>
                    <a:lstStyle/>
                    <a:p>
                      <a:pPr marL="0" indent="0" algn="ctr" fontAlgn="ctr"/>
                      <a:r>
                        <a:rPr lang="ja-JP" altLang="en-US" sz="1400" b="1" u="none" strike="noStrike" dirty="0">
                          <a:solidFill>
                            <a:schemeClr val="bg1"/>
                          </a:solidFill>
                          <a:effectLst/>
                          <a:latin typeface="Meiryo UI" panose="020B0604030504040204" pitchFamily="50" charset="-128"/>
                          <a:ea typeface="Meiryo UI" panose="020B0604030504040204" pitchFamily="50" charset="-128"/>
                        </a:rPr>
                        <a:t>計</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endParaRPr>
                    </a:p>
                  </a:txBody>
                  <a:tcPr marL="108000" marR="0" marT="0" marB="0" anchor="ctr"/>
                </a:tc>
                <a:tc>
                  <a:txBody>
                    <a:bodyPr/>
                    <a:lstStyle/>
                    <a:p>
                      <a:pPr marL="0" indent="0"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129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39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r>
                        <a:rPr lang="en-US" altLang="ja-JP" sz="1400" b="0" u="none" strike="noStrike" dirty="0">
                          <a:solidFill>
                            <a:schemeClr val="tx1"/>
                          </a:solidFill>
                          <a:effectLst/>
                          <a:latin typeface="Meiryo UI" panose="020B0604030504040204" pitchFamily="50" charset="-128"/>
                          <a:ea typeface="Meiryo UI" panose="020B0604030504040204" pitchFamily="50" charset="-128"/>
                        </a:rPr>
                        <a:t>189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tc>
                  <a:txBody>
                    <a:bodyPr/>
                    <a:lstStyle/>
                    <a:p>
                      <a:pPr algn="r" fontAlgn="ctr"/>
                      <a:endParaRPr lang="en-US" altLang="ja-JP" sz="1400" b="0" i="0" u="none" strike="noStrike" dirty="0">
                        <a:solidFill>
                          <a:schemeClr val="tx1"/>
                        </a:solidFill>
                        <a:effectLst/>
                        <a:latin typeface="Meiryo UI" panose="020B0604030504040204" pitchFamily="50" charset="-128"/>
                        <a:ea typeface="Meiryo UI" panose="020B0604030504040204" pitchFamily="50" charset="-128"/>
                      </a:endParaRPr>
                    </a:p>
                  </a:txBody>
                  <a:tcPr marL="0" marR="216000" marT="0" marB="0" anchor="ctr"/>
                </a:tc>
                <a:extLst>
                  <a:ext uri="{0D108BD9-81ED-4DB2-BD59-A6C34878D82A}">
                    <a16:rowId xmlns:a16="http://schemas.microsoft.com/office/drawing/2014/main" val="2060786054"/>
                  </a:ext>
                </a:extLst>
              </a:tr>
            </a:tbl>
          </a:graphicData>
        </a:graphic>
      </p:graphicFrame>
      <p:sp>
        <p:nvSpPr>
          <p:cNvPr id="16" name="テキスト ボックス 2">
            <a:extLst>
              <a:ext uri="{FF2B5EF4-FFF2-40B4-BE49-F238E27FC236}">
                <a16:creationId xmlns:a16="http://schemas.microsoft.com/office/drawing/2014/main" id="{FBF7FD2F-0CEB-454B-B770-B37918D7C8A8}"/>
              </a:ext>
            </a:extLst>
          </p:cNvPr>
          <p:cNvSpPr txBox="1">
            <a:spLocks noChangeArrowheads="1"/>
          </p:cNvSpPr>
          <p:nvPr/>
        </p:nvSpPr>
        <p:spPr bwMode="auto">
          <a:xfrm>
            <a:off x="7527568" y="1314745"/>
            <a:ext cx="1346522" cy="30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72000" rIns="0" bIns="72000">
            <a:spAutoFit/>
          </a:bodyPr>
          <a:lstStyle>
            <a:lvl1pPr marL="287338" indent="-287338"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1363" indent="-28416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1413" indent="-2270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598613" indent="-2270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5813" indent="-2270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3013" indent="-2270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0213" indent="-2270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7413" indent="-2270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4613" indent="-2270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（令和６年３月時点）</a:t>
            </a:r>
          </a:p>
        </p:txBody>
      </p:sp>
      <p:sp>
        <p:nvSpPr>
          <p:cNvPr id="7" name="タイトル 1">
            <a:extLst>
              <a:ext uri="{FF2B5EF4-FFF2-40B4-BE49-F238E27FC236}">
                <a16:creationId xmlns:a16="http://schemas.microsoft.com/office/drawing/2014/main" id="{C2613234-F029-4AF9-932D-4FE7133B3C52}"/>
              </a:ext>
            </a:extLst>
          </p:cNvPr>
          <p:cNvSpPr txBox="1">
            <a:spLocks/>
          </p:cNvSpPr>
          <p:nvPr/>
        </p:nvSpPr>
        <p:spPr>
          <a:xfrm>
            <a:off x="0" y="0"/>
            <a:ext cx="7893420" cy="404813"/>
          </a:xfrm>
          <a:prstGeom prst="rect">
            <a:avLst/>
          </a:prstGeom>
        </p:spPr>
        <p:txBody>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300" kern="0" dirty="0"/>
              <a:t>　</a:t>
            </a:r>
            <a:r>
              <a:rPr lang="zh-TW" altLang="en-US" sz="2300" kern="0" dirty="0"/>
              <a:t>広域緊急交通路沿道建築物</a:t>
            </a:r>
            <a:r>
              <a:rPr lang="en-US" altLang="zh-TW" sz="2300" kern="0" dirty="0"/>
              <a:t>(</a:t>
            </a:r>
            <a:r>
              <a:rPr lang="ja-JP" altLang="en-US" sz="2300" kern="0" dirty="0"/>
              <a:t>建物</a:t>
            </a:r>
            <a:r>
              <a:rPr lang="en-US" altLang="ja-JP" sz="2300" kern="0" dirty="0"/>
              <a:t>)</a:t>
            </a:r>
            <a:r>
              <a:rPr lang="ja-JP" altLang="en-US" sz="2300" kern="0" dirty="0"/>
              <a:t>の</a:t>
            </a:r>
            <a:endParaRPr lang="en-US" altLang="ja-JP" sz="2300" kern="0" dirty="0"/>
          </a:p>
          <a:p>
            <a:pPr algn="r"/>
            <a:r>
              <a:rPr lang="ja-JP" altLang="en-US" sz="2300" kern="0" dirty="0"/>
              <a:t>用途別・規模別の耐震性不足棟数</a:t>
            </a:r>
          </a:p>
        </p:txBody>
      </p:sp>
      <p:sp>
        <p:nvSpPr>
          <p:cNvPr id="8" name="Rectangle 3">
            <a:extLst>
              <a:ext uri="{FF2B5EF4-FFF2-40B4-BE49-F238E27FC236}">
                <a16:creationId xmlns:a16="http://schemas.microsoft.com/office/drawing/2014/main" id="{FD131977-18C5-4ABD-8947-C0FB2B0B89E1}"/>
              </a:ext>
            </a:extLst>
          </p:cNvPr>
          <p:cNvSpPr>
            <a:spLocks noChangeArrowheads="1"/>
          </p:cNvSpPr>
          <p:nvPr/>
        </p:nvSpPr>
        <p:spPr bwMode="auto">
          <a:xfrm>
            <a:off x="360000" y="5559036"/>
            <a:ext cx="8424000" cy="864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分譲マンションや複合施設など合意形成が困難な用途が約</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53%</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100</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棟）を占めています。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ct val="150000"/>
              </a:lnSpc>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5,000</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㎡を超える建物は、約</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32%</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60</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棟）を占めています。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3">
            <a:extLst>
              <a:ext uri="{FF2B5EF4-FFF2-40B4-BE49-F238E27FC236}">
                <a16:creationId xmlns:a16="http://schemas.microsoft.com/office/drawing/2014/main" id="{5A26BEEB-AF56-A4E2-948C-92DC87E061DB}"/>
              </a:ext>
            </a:extLst>
          </p:cNvPr>
          <p:cNvSpPr>
            <a:spLocks noChangeArrowheads="1"/>
          </p:cNvSpPr>
          <p:nvPr/>
        </p:nvSpPr>
        <p:spPr bwMode="auto">
          <a:xfrm>
            <a:off x="269911" y="1298963"/>
            <a:ext cx="31277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hangingPunct="0"/>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用途別・規模別耐震性不足棟数</a:t>
            </a:r>
            <a:endParaRPr kumimoji="0"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3">
            <a:extLst>
              <a:ext uri="{FF2B5EF4-FFF2-40B4-BE49-F238E27FC236}">
                <a16:creationId xmlns:a16="http://schemas.microsoft.com/office/drawing/2014/main" id="{EEC3ADCA-9C16-4D49-B5DD-8C0EB6C99029}"/>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26</a:t>
            </a:fld>
            <a:endParaRPr lang="en-US" altLang="ja-JP" dirty="0">
              <a:solidFill>
                <a:srgbClr val="000000"/>
              </a:solidFill>
            </a:endParaRPr>
          </a:p>
        </p:txBody>
      </p:sp>
    </p:spTree>
    <p:extLst>
      <p:ext uri="{BB962C8B-B14F-4D97-AF65-F5344CB8AC3E}">
        <p14:creationId xmlns:p14="http://schemas.microsoft.com/office/powerpoint/2010/main" val="250946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社会的機運の醸成</a:t>
            </a:r>
            <a:r>
              <a:rPr lang="en-US" altLang="ja-JP" dirty="0"/>
              <a:t>】</a:t>
            </a:r>
            <a:r>
              <a:rPr lang="ja-JP" altLang="en-US" dirty="0"/>
              <a:t>　</a:t>
            </a:r>
            <a:br>
              <a:rPr lang="en-US" altLang="ja-JP" dirty="0"/>
            </a:br>
            <a:r>
              <a:rPr lang="ja-JP" altLang="en-US" dirty="0"/>
              <a:t>　　分かりやすい公表（建物）等</a:t>
            </a:r>
          </a:p>
        </p:txBody>
      </p:sp>
      <p:sp>
        <p:nvSpPr>
          <p:cNvPr id="12" name="テキスト ボックス 11">
            <a:extLst>
              <a:ext uri="{FF2B5EF4-FFF2-40B4-BE49-F238E27FC236}">
                <a16:creationId xmlns:a16="http://schemas.microsoft.com/office/drawing/2014/main" id="{1BF287F0-042F-4A4A-BE03-C893A4343750}"/>
              </a:ext>
            </a:extLst>
          </p:cNvPr>
          <p:cNvSpPr txBox="1"/>
          <p:nvPr/>
        </p:nvSpPr>
        <p:spPr>
          <a:xfrm>
            <a:off x="139171" y="2737009"/>
            <a:ext cx="4446707" cy="181588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○地域住民向けパンフレットを阪急電鉄や</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en-US" altLang="ja-JP" sz="1600" dirty="0" err="1">
                <a:latin typeface="Meiryo UI" panose="020B0604030504040204" pitchFamily="50" charset="-128"/>
                <a:ea typeface="Meiryo UI" panose="020B0604030504040204" pitchFamily="50" charset="-128"/>
              </a:rPr>
              <a:t>OsakaMetro</a:t>
            </a:r>
            <a:r>
              <a:rPr lang="ja-JP" altLang="en-US" sz="1600" dirty="0">
                <a:latin typeface="Meiryo UI" panose="020B0604030504040204" pitchFamily="50" charset="-128"/>
                <a:ea typeface="Meiryo UI" panose="020B0604030504040204" pitchFamily="50" charset="-128"/>
              </a:rPr>
              <a:t>の協力のもと駅に配架</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R2</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900</a:t>
            </a:r>
            <a:r>
              <a:rPr lang="ja-JP" altLang="en-US" sz="1600" dirty="0">
                <a:latin typeface="Meiryo UI" panose="020B0604030504040204" pitchFamily="50" charset="-128"/>
                <a:ea typeface="Meiryo UI" panose="020B0604030504040204" pitchFamily="50" charset="-128"/>
              </a:rPr>
              <a:t>部</a:t>
            </a:r>
            <a:endParaRPr lang="en-US" altLang="ja-JP" sz="1600" dirty="0">
              <a:latin typeface="Meiryo UI" panose="020B0604030504040204" pitchFamily="50" charset="-128"/>
              <a:ea typeface="Meiryo UI" panose="020B0604030504040204" pitchFamily="50" charset="-128"/>
            </a:endParaRPr>
          </a:p>
          <a:p>
            <a:endParaRPr lang="en-US" altLang="ja-JP" sz="1600" dirty="0">
              <a:highlight>
                <a:srgbClr val="FFFF00"/>
              </a:highlight>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○対象路線毎に耐震性不足棟数に応じた色分け</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路線図を大阪府の</a:t>
            </a:r>
            <a:r>
              <a:rPr lang="en-US" altLang="ja-JP" sz="1600" dirty="0">
                <a:latin typeface="Meiryo UI" panose="020B0604030504040204" pitchFamily="50" charset="-128"/>
                <a:ea typeface="Meiryo UI" panose="020B0604030504040204" pitchFamily="50" charset="-128"/>
              </a:rPr>
              <a:t>HP</a:t>
            </a:r>
            <a:r>
              <a:rPr lang="ja-JP" altLang="en-US" sz="1600" dirty="0">
                <a:latin typeface="Meiryo UI" panose="020B0604030504040204" pitchFamily="50" charset="-128"/>
                <a:ea typeface="Meiryo UI" panose="020B0604030504040204" pitchFamily="50" charset="-128"/>
              </a:rPr>
              <a:t>で掲載、パンフレットに挟み</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込み配布</a:t>
            </a:r>
            <a:endParaRPr lang="en-US" altLang="ja-JP" sz="16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FD7DF0E-6240-44E1-B0C4-10E1DC43A0CD}"/>
              </a:ext>
            </a:extLst>
          </p:cNvPr>
          <p:cNvSpPr txBox="1"/>
          <p:nvPr/>
        </p:nvSpPr>
        <p:spPr>
          <a:xfrm>
            <a:off x="109646" y="5116541"/>
            <a:ext cx="4389718" cy="132343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○広域緊急交通路の重要性や機能確保の状況を</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地域住民等に周知するためには、駅での情報発信</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は有効な機会と考えている</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○色分け路線図により、機能確保の状況をより分か</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りやすく示すことができている</a:t>
            </a:r>
            <a:endParaRPr lang="en-US" altLang="ja-JP" sz="16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71458475-0A3B-AF5B-991E-1ED829C6D543}"/>
              </a:ext>
            </a:extLst>
          </p:cNvPr>
          <p:cNvSpPr/>
          <p:nvPr/>
        </p:nvSpPr>
        <p:spPr>
          <a:xfrm>
            <a:off x="108000" y="2326168"/>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7" name="正方形/長方形 6">
            <a:extLst>
              <a:ext uri="{FF2B5EF4-FFF2-40B4-BE49-F238E27FC236}">
                <a16:creationId xmlns:a16="http://schemas.microsoft.com/office/drawing/2014/main" id="{1FE04BDB-6ECB-3869-D4A0-BF78B85F0FF7}"/>
              </a:ext>
            </a:extLst>
          </p:cNvPr>
          <p:cNvSpPr/>
          <p:nvPr/>
        </p:nvSpPr>
        <p:spPr>
          <a:xfrm>
            <a:off x="108000" y="4722057"/>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DD54A6D-8B6D-2ADC-60E8-E61B329AE250}"/>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○広域緊急交通路沿道建築物の耐震化の取組みを周知するため、地域住民向けのパンフレットを作成</a:t>
            </a:r>
          </a:p>
          <a:p>
            <a:pPr>
              <a:lnSpc>
                <a:spcPct val="150000"/>
              </a:lnSpc>
            </a:pPr>
            <a:r>
              <a:rPr lang="ja-JP" altLang="en-US" sz="1600" dirty="0">
                <a:latin typeface="Meiryo UI" panose="020B0604030504040204" pitchFamily="50" charset="-128"/>
                <a:ea typeface="Meiryo UI" panose="020B0604030504040204" pitchFamily="50" charset="-128"/>
              </a:rPr>
              <a:t>○各路線ごとに耐震性が不足する建築物の分布状況を色分けで表示し、普及啓発のツールとして活用</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○イベントでパネル展示等により普及啓発</a:t>
            </a:r>
            <a:endParaRPr lang="en-US" altLang="ja-JP" sz="1600" dirty="0">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27318F45-C820-4376-B828-D246BB17A9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828910" y="2295117"/>
            <a:ext cx="3157035" cy="4209381"/>
          </a:xfrm>
          <a:prstGeom prst="rect">
            <a:avLst/>
          </a:prstGeom>
        </p:spPr>
      </p:pic>
      <p:sp>
        <p:nvSpPr>
          <p:cNvPr id="11" name="テキスト ボックス 10">
            <a:extLst>
              <a:ext uri="{FF2B5EF4-FFF2-40B4-BE49-F238E27FC236}">
                <a16:creationId xmlns:a16="http://schemas.microsoft.com/office/drawing/2014/main" id="{D2EA2EA6-B564-E5E6-8C80-4D6C04A4EF08}"/>
              </a:ext>
            </a:extLst>
          </p:cNvPr>
          <p:cNvSpPr txBox="1"/>
          <p:nvPr/>
        </p:nvSpPr>
        <p:spPr>
          <a:xfrm>
            <a:off x="7910970" y="6227499"/>
            <a:ext cx="1233030"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色分け路線図</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7D7D192C-FFFB-49D8-8573-70BF6F70E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 t="7949" r="60583" b="55572"/>
          <a:stretch/>
        </p:blipFill>
        <p:spPr>
          <a:xfrm>
            <a:off x="6056900" y="2723809"/>
            <a:ext cx="1081443" cy="1401871"/>
          </a:xfrm>
          <a:prstGeom prst="rect">
            <a:avLst/>
          </a:prstGeom>
        </p:spPr>
      </p:pic>
      <p:sp>
        <p:nvSpPr>
          <p:cNvPr id="14" name="テキスト ボックス 13">
            <a:extLst>
              <a:ext uri="{FF2B5EF4-FFF2-40B4-BE49-F238E27FC236}">
                <a16:creationId xmlns:a16="http://schemas.microsoft.com/office/drawing/2014/main" id="{B739D0B3-20BF-E13A-A288-2D96BED16CE6}"/>
              </a:ext>
            </a:extLst>
          </p:cNvPr>
          <p:cNvSpPr txBox="1"/>
          <p:nvPr/>
        </p:nvSpPr>
        <p:spPr>
          <a:xfrm>
            <a:off x="4667347" y="4140443"/>
            <a:ext cx="800219"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駅配架</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grpSp>
        <p:nvGrpSpPr>
          <p:cNvPr id="20" name="グループ化 19">
            <a:extLst>
              <a:ext uri="{FF2B5EF4-FFF2-40B4-BE49-F238E27FC236}">
                <a16:creationId xmlns:a16="http://schemas.microsoft.com/office/drawing/2014/main" id="{10EB5701-6377-4F61-97D9-EB84671D45A9}"/>
              </a:ext>
            </a:extLst>
          </p:cNvPr>
          <p:cNvGrpSpPr/>
          <p:nvPr/>
        </p:nvGrpSpPr>
        <p:grpSpPr>
          <a:xfrm>
            <a:off x="4436517" y="2623113"/>
            <a:ext cx="1261878" cy="1519554"/>
            <a:chOff x="3991000" y="1087419"/>
            <a:chExt cx="1695393" cy="2041591"/>
          </a:xfrm>
        </p:grpSpPr>
        <p:pic>
          <p:nvPicPr>
            <p:cNvPr id="23" name="図 22">
              <a:extLst>
                <a:ext uri="{FF2B5EF4-FFF2-40B4-BE49-F238E27FC236}">
                  <a16:creationId xmlns:a16="http://schemas.microsoft.com/office/drawing/2014/main" id="{47F0A784-A5FA-4CF1-9CA7-A13D11B61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819"/>
            <a:stretch/>
          </p:blipFill>
          <p:spPr>
            <a:xfrm>
              <a:off x="3991001" y="1087419"/>
              <a:ext cx="1695392" cy="2041591"/>
            </a:xfrm>
            <a:prstGeom prst="rect">
              <a:avLst/>
            </a:prstGeom>
          </p:spPr>
        </p:pic>
        <p:sp>
          <p:nvSpPr>
            <p:cNvPr id="25" name="楕円 24">
              <a:extLst>
                <a:ext uri="{FF2B5EF4-FFF2-40B4-BE49-F238E27FC236}">
                  <a16:creationId xmlns:a16="http://schemas.microsoft.com/office/drawing/2014/main" id="{5C57C141-FFA7-4919-895D-3FC8E531C375}"/>
                </a:ext>
              </a:extLst>
            </p:cNvPr>
            <p:cNvSpPr/>
            <p:nvPr/>
          </p:nvSpPr>
          <p:spPr>
            <a:xfrm>
              <a:off x="3991000" y="2308835"/>
              <a:ext cx="879475" cy="735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 name="図 16">
            <a:extLst>
              <a:ext uri="{FF2B5EF4-FFF2-40B4-BE49-F238E27FC236}">
                <a16:creationId xmlns:a16="http://schemas.microsoft.com/office/drawing/2014/main" id="{4393B4FD-825B-48D1-8F4C-E59C1340E69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70180" y="4641750"/>
            <a:ext cx="1194554" cy="1725467"/>
          </a:xfrm>
          <a:prstGeom prst="rect">
            <a:avLst/>
          </a:prstGeom>
        </p:spPr>
      </p:pic>
      <p:sp>
        <p:nvSpPr>
          <p:cNvPr id="19" name="テキスト ボックス 18">
            <a:extLst>
              <a:ext uri="{FF2B5EF4-FFF2-40B4-BE49-F238E27FC236}">
                <a16:creationId xmlns:a16="http://schemas.microsoft.com/office/drawing/2014/main" id="{8E11621E-927B-44C3-B430-6C8A180B76B4}"/>
              </a:ext>
            </a:extLst>
          </p:cNvPr>
          <p:cNvSpPr txBox="1"/>
          <p:nvPr/>
        </p:nvSpPr>
        <p:spPr>
          <a:xfrm>
            <a:off x="4276215" y="6301045"/>
            <a:ext cx="158248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地域住民向けパンフ</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61139DA9-56E3-4611-80FA-2D3CE2FA59EC}"/>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27</a:t>
            </a:fld>
            <a:endParaRPr lang="en-US" altLang="ja-JP" dirty="0">
              <a:solidFill>
                <a:srgbClr val="000000"/>
              </a:solidFill>
            </a:endParaRPr>
          </a:p>
        </p:txBody>
      </p:sp>
    </p:spTree>
    <p:extLst>
      <p:ext uri="{BB962C8B-B14F-4D97-AF65-F5344CB8AC3E}">
        <p14:creationId xmlns:p14="http://schemas.microsoft.com/office/powerpoint/2010/main" val="3120477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きっかけづくり・具体化</a:t>
            </a:r>
            <a:r>
              <a:rPr lang="en-US" altLang="ja-JP" dirty="0"/>
              <a:t>】</a:t>
            </a:r>
            <a:r>
              <a:rPr lang="ja-JP" altLang="en-US" dirty="0"/>
              <a:t>　</a:t>
            </a:r>
            <a:br>
              <a:rPr lang="en-US" altLang="ja-JP" dirty="0"/>
            </a:br>
            <a:r>
              <a:rPr lang="ja-JP" altLang="en-US" dirty="0"/>
              <a:t>　　</a:t>
            </a:r>
            <a:r>
              <a:rPr lang="ja-JP" altLang="en-US" spc="-100" dirty="0"/>
              <a:t>ダイレクトメール送付等による働きかけ（建物）</a:t>
            </a:r>
          </a:p>
        </p:txBody>
      </p:sp>
      <p:pic>
        <p:nvPicPr>
          <p:cNvPr id="3" name="図 2">
            <a:extLst>
              <a:ext uri="{FF2B5EF4-FFF2-40B4-BE49-F238E27FC236}">
                <a16:creationId xmlns:a16="http://schemas.microsoft.com/office/drawing/2014/main" id="{1C559BA1-BAFE-4610-AB66-2EFFE29C32F7}"/>
              </a:ext>
            </a:extLst>
          </p:cNvPr>
          <p:cNvPicPr>
            <a:picLocks noChangeAspect="1"/>
          </p:cNvPicPr>
          <p:nvPr/>
        </p:nvPicPr>
        <p:blipFill>
          <a:blip r:embed="rId3"/>
          <a:stretch>
            <a:fillRect/>
          </a:stretch>
        </p:blipFill>
        <p:spPr>
          <a:xfrm>
            <a:off x="5827123" y="2351542"/>
            <a:ext cx="1246153" cy="1800000"/>
          </a:xfrm>
          <a:prstGeom prst="rect">
            <a:avLst/>
          </a:prstGeom>
        </p:spPr>
      </p:pic>
      <p:pic>
        <p:nvPicPr>
          <p:cNvPr id="11" name="図 10">
            <a:extLst>
              <a:ext uri="{FF2B5EF4-FFF2-40B4-BE49-F238E27FC236}">
                <a16:creationId xmlns:a16="http://schemas.microsoft.com/office/drawing/2014/main" id="{CF02B5CC-73DA-4D7D-9453-87C6E0C945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65795" y="2351541"/>
            <a:ext cx="1246154" cy="1800000"/>
          </a:xfrm>
          <a:prstGeom prst="rect">
            <a:avLst/>
          </a:prstGeom>
        </p:spPr>
      </p:pic>
      <p:sp>
        <p:nvSpPr>
          <p:cNvPr id="15" name="テキスト ボックス 14">
            <a:extLst>
              <a:ext uri="{FF2B5EF4-FFF2-40B4-BE49-F238E27FC236}">
                <a16:creationId xmlns:a16="http://schemas.microsoft.com/office/drawing/2014/main" id="{DDC0D391-68CD-4CF9-8423-58B8A679E278}"/>
              </a:ext>
            </a:extLst>
          </p:cNvPr>
          <p:cNvSpPr txBox="1"/>
          <p:nvPr/>
        </p:nvSpPr>
        <p:spPr>
          <a:xfrm>
            <a:off x="107998" y="3031565"/>
            <a:ext cx="5048201"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○毎年、所有者へダイレクトメールを送付　</a:t>
            </a:r>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174</a:t>
            </a:r>
            <a:r>
              <a:rPr lang="ja-JP" altLang="en-US" sz="1600" dirty="0">
                <a:latin typeface="Meiryo UI" panose="020B0604030504040204" pitchFamily="50" charset="-128"/>
                <a:ea typeface="Meiryo UI" panose="020B0604030504040204" pitchFamily="50" charset="-128"/>
              </a:rPr>
              <a:t>件</a:t>
            </a:r>
            <a:endParaRPr lang="en-US" altLang="ja-JP" sz="16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A5FC0A5-3E6A-4239-9445-5EA3B26719BD}"/>
              </a:ext>
            </a:extLst>
          </p:cNvPr>
          <p:cNvSpPr txBox="1"/>
          <p:nvPr/>
        </p:nvSpPr>
        <p:spPr>
          <a:xfrm>
            <a:off x="107999" y="4343993"/>
            <a:ext cx="5611483" cy="151804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○毎年送付することで、</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・所有者への継続的な意識喚起や耐震化の検討のきっかけに</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なっている</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a:solidFill>
                  <a:schemeClr val="tx1"/>
                </a:solidFill>
                <a:latin typeface="Meiryo UI" panose="020B0604030504040204" pitchFamily="50" charset="-128"/>
                <a:ea typeface="Meiryo UI" panose="020B0604030504040204" pitchFamily="50" charset="-128"/>
              </a:rPr>
              <a:t>　　・所有権移転など状況の変化に関する情報を把握できる</a:t>
            </a:r>
          </a:p>
        </p:txBody>
      </p:sp>
      <p:sp>
        <p:nvSpPr>
          <p:cNvPr id="4" name="正方形/長方形 3">
            <a:extLst>
              <a:ext uri="{FF2B5EF4-FFF2-40B4-BE49-F238E27FC236}">
                <a16:creationId xmlns:a16="http://schemas.microsoft.com/office/drawing/2014/main" id="{3E6F1F53-B6A5-E77C-44F8-23AA8447F76C}"/>
              </a:ext>
            </a:extLst>
          </p:cNvPr>
          <p:cNvSpPr/>
          <p:nvPr/>
        </p:nvSpPr>
        <p:spPr>
          <a:xfrm>
            <a:off x="108000" y="267636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5" name="正方形/長方形 4">
            <a:extLst>
              <a:ext uri="{FF2B5EF4-FFF2-40B4-BE49-F238E27FC236}">
                <a16:creationId xmlns:a16="http://schemas.microsoft.com/office/drawing/2014/main" id="{21B3D621-6C4E-BAFC-9384-E2F7286FE514}"/>
              </a:ext>
            </a:extLst>
          </p:cNvPr>
          <p:cNvSpPr/>
          <p:nvPr/>
        </p:nvSpPr>
        <p:spPr>
          <a:xfrm>
            <a:off x="108000" y="397154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BE38E83-CE48-33D4-30B3-EFB980633533}"/>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○毎年、所有者へダイレクトメールを送付</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○広域緊急交通路の重要性を記載したパンフレットの他、耐震プロデューサー派遣や補助制度のチラシを送付</a:t>
            </a:r>
            <a:endParaRPr lang="en-US" altLang="ja-JP" sz="1600" dirty="0">
              <a:latin typeface="Meiryo UI" panose="020B0604030504040204" pitchFamily="50" charset="-128"/>
              <a:ea typeface="Meiryo UI" panose="020B0604030504040204" pitchFamily="50" charset="-128"/>
            </a:endParaRPr>
          </a:p>
          <a:p>
            <a:pPr>
              <a:lnSpc>
                <a:spcPct val="150000"/>
              </a:lnSpc>
            </a:pPr>
            <a:endParaRPr lang="en-US" altLang="ja-JP" sz="16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5DB8F46E-4009-8039-E53F-07D1494B58D7}"/>
              </a:ext>
            </a:extLst>
          </p:cNvPr>
          <p:cNvSpPr txBox="1"/>
          <p:nvPr/>
        </p:nvSpPr>
        <p:spPr>
          <a:xfrm>
            <a:off x="6574447" y="4151541"/>
            <a:ext cx="142859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所有者向けパンフ</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50300EBF-1A3C-44CE-A5BF-1223454A33E4}"/>
              </a:ext>
            </a:extLst>
          </p:cNvPr>
          <p:cNvPicPr>
            <a:picLocks noChangeAspect="1"/>
          </p:cNvPicPr>
          <p:nvPr/>
        </p:nvPicPr>
        <p:blipFill>
          <a:blip r:embed="rId5"/>
          <a:stretch>
            <a:fillRect/>
          </a:stretch>
        </p:blipFill>
        <p:spPr>
          <a:xfrm>
            <a:off x="5827123" y="4648918"/>
            <a:ext cx="1352469" cy="1800000"/>
          </a:xfrm>
          <a:prstGeom prst="rect">
            <a:avLst/>
          </a:prstGeom>
        </p:spPr>
      </p:pic>
      <p:pic>
        <p:nvPicPr>
          <p:cNvPr id="19" name="図 18">
            <a:extLst>
              <a:ext uri="{FF2B5EF4-FFF2-40B4-BE49-F238E27FC236}">
                <a16:creationId xmlns:a16="http://schemas.microsoft.com/office/drawing/2014/main" id="{AE7F9391-E1B1-4F21-AA6D-6F3AA175E9D2}"/>
              </a:ext>
            </a:extLst>
          </p:cNvPr>
          <p:cNvPicPr>
            <a:picLocks noChangeAspect="1"/>
          </p:cNvPicPr>
          <p:nvPr/>
        </p:nvPicPr>
        <p:blipFill>
          <a:blip r:embed="rId6"/>
          <a:stretch>
            <a:fillRect/>
          </a:stretch>
        </p:blipFill>
        <p:spPr>
          <a:xfrm>
            <a:off x="7458389" y="4651804"/>
            <a:ext cx="1276054" cy="1800000"/>
          </a:xfrm>
          <a:prstGeom prst="rect">
            <a:avLst/>
          </a:prstGeom>
        </p:spPr>
      </p:pic>
      <p:sp>
        <p:nvSpPr>
          <p:cNvPr id="22" name="テキスト ボックス 21">
            <a:extLst>
              <a:ext uri="{FF2B5EF4-FFF2-40B4-BE49-F238E27FC236}">
                <a16:creationId xmlns:a16="http://schemas.microsoft.com/office/drawing/2014/main" id="{D5E8814C-90DC-4B6F-AA68-ADB934E8CA6A}"/>
              </a:ext>
            </a:extLst>
          </p:cNvPr>
          <p:cNvSpPr txBox="1"/>
          <p:nvPr/>
        </p:nvSpPr>
        <p:spPr>
          <a:xfrm>
            <a:off x="5968595" y="6446770"/>
            <a:ext cx="106952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耐プロチラシ</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C0AE9B97-CA0C-4B14-BF32-BAEBDE5C74D8}"/>
              </a:ext>
            </a:extLst>
          </p:cNvPr>
          <p:cNvSpPr txBox="1"/>
          <p:nvPr/>
        </p:nvSpPr>
        <p:spPr>
          <a:xfrm>
            <a:off x="7561654" y="6446770"/>
            <a:ext cx="1151277"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補助金チラシ</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EBBF5AC7-D3CA-447F-832B-7026C20A7A22}"/>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28</a:t>
            </a:fld>
            <a:endParaRPr lang="en-US" altLang="ja-JP" dirty="0">
              <a:solidFill>
                <a:srgbClr val="000000"/>
              </a:solidFill>
            </a:endParaRPr>
          </a:p>
        </p:txBody>
      </p:sp>
    </p:spTree>
    <p:extLst>
      <p:ext uri="{BB962C8B-B14F-4D97-AF65-F5344CB8AC3E}">
        <p14:creationId xmlns:p14="http://schemas.microsoft.com/office/powerpoint/2010/main" val="1899491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ホームベース 109"/>
          <p:cNvSpPr/>
          <p:nvPr/>
        </p:nvSpPr>
        <p:spPr>
          <a:xfrm rot="5400000">
            <a:off x="-289362" y="5394463"/>
            <a:ext cx="1683245" cy="8146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ホームベース 108"/>
          <p:cNvSpPr/>
          <p:nvPr/>
        </p:nvSpPr>
        <p:spPr>
          <a:xfrm rot="5400000">
            <a:off x="-232527" y="3706438"/>
            <a:ext cx="1583981" cy="8146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ホームベース 5"/>
          <p:cNvSpPr/>
          <p:nvPr/>
        </p:nvSpPr>
        <p:spPr>
          <a:xfrm rot="5400000">
            <a:off x="-200776" y="2087495"/>
            <a:ext cx="1533574" cy="8146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1877699827"/>
              </p:ext>
            </p:extLst>
          </p:nvPr>
        </p:nvGraphicFramePr>
        <p:xfrm>
          <a:off x="1059203" y="1018405"/>
          <a:ext cx="7846409" cy="5624990"/>
        </p:xfrm>
        <a:graphic>
          <a:graphicData uri="http://schemas.openxmlformats.org/drawingml/2006/table">
            <a:tbl>
              <a:tblPr firstRow="1" bandCol="1">
                <a:tableStyleId>{72833802-FEF1-4C79-8D5D-14CF1EAF98D9}</a:tableStyleId>
              </a:tblPr>
              <a:tblGrid>
                <a:gridCol w="2419773">
                  <a:extLst>
                    <a:ext uri="{9D8B030D-6E8A-4147-A177-3AD203B41FA5}">
                      <a16:colId xmlns:a16="http://schemas.microsoft.com/office/drawing/2014/main" val="3077166092"/>
                    </a:ext>
                  </a:extLst>
                </a:gridCol>
                <a:gridCol w="2128722">
                  <a:extLst>
                    <a:ext uri="{9D8B030D-6E8A-4147-A177-3AD203B41FA5}">
                      <a16:colId xmlns:a16="http://schemas.microsoft.com/office/drawing/2014/main" val="2547656862"/>
                    </a:ext>
                  </a:extLst>
                </a:gridCol>
                <a:gridCol w="1754155">
                  <a:extLst>
                    <a:ext uri="{9D8B030D-6E8A-4147-A177-3AD203B41FA5}">
                      <a16:colId xmlns:a16="http://schemas.microsoft.com/office/drawing/2014/main" val="2105422005"/>
                    </a:ext>
                  </a:extLst>
                </a:gridCol>
                <a:gridCol w="1543759">
                  <a:extLst>
                    <a:ext uri="{9D8B030D-6E8A-4147-A177-3AD203B41FA5}">
                      <a16:colId xmlns:a16="http://schemas.microsoft.com/office/drawing/2014/main" val="775897683"/>
                    </a:ext>
                  </a:extLst>
                </a:gridCol>
              </a:tblGrid>
              <a:tr h="614478">
                <a:tc>
                  <a:txBody>
                    <a:bodyPr/>
                    <a:lstStyle/>
                    <a:p>
                      <a:pPr algn="ctr"/>
                      <a:r>
                        <a:rPr kumimoji="1" lang="ja-JP" altLang="en-US" sz="1600" dirty="0">
                          <a:latin typeface="Meiryo UI" panose="020B0604030504040204" pitchFamily="50" charset="-128"/>
                          <a:ea typeface="Meiryo UI" panose="020B0604030504040204" pitchFamily="50" charset="-128"/>
                        </a:rPr>
                        <a:t>木造住宅</a:t>
                      </a:r>
                    </a:p>
                  </a:txBody>
                  <a:tcPr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latin typeface="Meiryo UI" panose="020B0604030504040204" pitchFamily="50" charset="-128"/>
                          <a:ea typeface="Meiryo UI" panose="020B0604030504040204" pitchFamily="50" charset="-128"/>
                        </a:rPr>
                        <a:t>分譲マンション</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latin typeface="Meiryo UI" panose="020B0604030504040204" pitchFamily="50" charset="-128"/>
                          <a:ea typeface="Meiryo UI" panose="020B0604030504040204" pitchFamily="50" charset="-128"/>
                        </a:rPr>
                        <a:t>大規模建築物</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600" dirty="0">
                          <a:latin typeface="Meiryo UI" panose="020B0604030504040204" pitchFamily="50" charset="-128"/>
                          <a:ea typeface="Meiryo UI" panose="020B0604030504040204" pitchFamily="50" charset="-128"/>
                        </a:rPr>
                        <a:t>広域緊急交通路沿道建築物 </a:t>
                      </a:r>
                      <a:endParaRPr kumimoji="1" lang="ja-JP" altLang="en-US" sz="1600" dirty="0">
                        <a:latin typeface="Meiryo UI" panose="020B0604030504040204" pitchFamily="50" charset="-128"/>
                        <a:ea typeface="Meiryo UI" panose="020B0604030504040204" pitchFamily="50" charset="-128"/>
                      </a:endParaRPr>
                    </a:p>
                  </a:txBody>
                  <a:tcPr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531522"/>
                  </a:ext>
                </a:extLst>
              </a:tr>
              <a:tr h="1649390">
                <a:tc>
                  <a:txBody>
                    <a:bodyPr/>
                    <a:lstStyle/>
                    <a:p>
                      <a:pPr marL="182563" indent="-179388" defTabSz="431087"/>
                      <a:r>
                        <a:rPr lang="ja-JP" altLang="en-US" sz="1600" dirty="0">
                          <a:latin typeface="Meiryo UI" panose="020B0604030504040204" pitchFamily="50" charset="-128"/>
                          <a:ea typeface="Meiryo UI" panose="020B0604030504040204" pitchFamily="50" charset="-128"/>
                        </a:rPr>
                        <a:t>●講習会や相談会、展示会等のイベントによる耐震化普及啓発</a:t>
                      </a:r>
                      <a:endParaRPr lang="en-US" altLang="ja-JP" sz="1600" dirty="0">
                        <a:latin typeface="Meiryo UI" panose="020B0604030504040204" pitchFamily="50" charset="-128"/>
                        <a:ea typeface="Meiryo UI" panose="020B0604030504040204" pitchFamily="50" charset="-128"/>
                      </a:endParaRPr>
                    </a:p>
                    <a:p>
                      <a:pPr marL="182563" indent="-179388" defTabSz="431087"/>
                      <a:r>
                        <a:rPr lang="ja-JP" altLang="en-US" sz="1600" dirty="0">
                          <a:latin typeface="Meiryo UI" panose="020B0604030504040204" pitchFamily="50" charset="-128"/>
                          <a:ea typeface="Meiryo UI" panose="020B0604030504040204" pitchFamily="50" charset="-128"/>
                        </a:rPr>
                        <a:t>●リフォーム事業者向け講習会等での耐震化の情報発信</a:t>
                      </a:r>
                      <a:endParaRPr lang="en-US" altLang="ja-JP" sz="16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indent="-180000" defTabSz="1207044" fontAlgn="t">
                        <a:tabLst/>
                        <a:defRPr/>
                      </a:pPr>
                      <a:r>
                        <a:rPr lang="ja-JP" altLang="en-US" sz="1600" dirty="0">
                          <a:latin typeface="Meiryo UI" panose="020B0604030504040204" pitchFamily="50" charset="-128"/>
                          <a:ea typeface="Meiryo UI" panose="020B0604030504040204" pitchFamily="50" charset="-128"/>
                        </a:rPr>
                        <a:t>●</a:t>
                      </a:r>
                      <a:r>
                        <a:rPr lang="ja-JP" altLang="en-US" sz="1600" spc="-20" dirty="0">
                          <a:latin typeface="Meiryo UI" panose="020B0604030504040204" pitchFamily="50" charset="-128"/>
                          <a:ea typeface="Meiryo UI" panose="020B0604030504040204" pitchFamily="50" charset="-128"/>
                        </a:rPr>
                        <a:t>関係部局と連携した耐震化フォーラムの実施</a:t>
                      </a:r>
                      <a:endParaRPr lang="en-US" altLang="ja-JP" sz="1600" spc="-20" dirty="0">
                        <a:latin typeface="Meiryo UI" panose="020B0604030504040204" pitchFamily="50" charset="-128"/>
                        <a:ea typeface="Meiryo UI" panose="020B0604030504040204" pitchFamily="50" charset="-128"/>
                      </a:endParaRPr>
                    </a:p>
                    <a:p>
                      <a:pPr marL="180000" indent="-180000" defTabSz="1207044" fontAlgn="t">
                        <a:tabLst/>
                        <a:defRPr/>
                      </a:pPr>
                      <a:r>
                        <a:rPr lang="ja-JP" altLang="en-US" sz="1600" dirty="0">
                          <a:latin typeface="Meiryo UI" panose="020B0604030504040204" pitchFamily="50" charset="-128"/>
                          <a:ea typeface="Meiryo UI" panose="020B0604030504040204" pitchFamily="50" charset="-128"/>
                        </a:rPr>
                        <a:t>●マンション管理の制度や融資案内等多方面からのアプローチ</a:t>
                      </a:r>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indent="-180000" defTabSz="1207044" fontAlgn="t">
                        <a:tabLst>
                          <a:tab pos="167645" algn="l"/>
                        </a:tabLst>
                        <a:defRPr/>
                      </a:pPr>
                      <a:r>
                        <a:rPr lang="ja-JP" altLang="en-US" sz="1600" dirty="0">
                          <a:latin typeface="Meiryo UI" panose="020B0604030504040204" pitchFamily="50" charset="-128"/>
                          <a:ea typeface="Meiryo UI" panose="020B0604030504040204" pitchFamily="50" charset="-128"/>
                        </a:rPr>
                        <a:t>●講習会の開催による普及啓発</a:t>
                      </a:r>
                      <a:endParaRPr lang="en-US" altLang="ja-JP" sz="1600" dirty="0">
                        <a:latin typeface="Meiryo UI" panose="020B0604030504040204" pitchFamily="50" charset="-128"/>
                        <a:ea typeface="Meiryo UI" panose="020B0604030504040204" pitchFamily="50" charset="-128"/>
                      </a:endParaRPr>
                    </a:p>
                    <a:p>
                      <a:pPr marL="180000" indent="-180000" defTabSz="1207044" fontAlgn="t">
                        <a:tabLst>
                          <a:tab pos="167645" algn="l"/>
                        </a:tabLst>
                        <a:defRPr/>
                      </a:pPr>
                      <a:r>
                        <a:rPr lang="ja-JP" altLang="en-US" sz="1600" dirty="0">
                          <a:latin typeface="Meiryo UI" panose="020B0604030504040204" pitchFamily="50" charset="-128"/>
                          <a:ea typeface="Meiryo UI" panose="020B0604030504040204" pitchFamily="50" charset="-128"/>
                        </a:rPr>
                        <a:t>●施設利用者に分かりやすい公表</a:t>
                      </a:r>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indent="-180000" defTabSz="1672105" fontAlgn="t">
                        <a:tabLst>
                          <a:tab pos="167645" algn="l"/>
                        </a:tabLst>
                        <a:defRPr/>
                      </a:pPr>
                      <a:r>
                        <a:rPr lang="ja-JP" altLang="en-US" sz="1600" dirty="0">
                          <a:latin typeface="Meiryo UI" panose="020B0604030504040204" pitchFamily="50" charset="-128"/>
                          <a:ea typeface="Meiryo UI" panose="020B0604030504040204" pitchFamily="50" charset="-128"/>
                        </a:rPr>
                        <a:t>●地域住民に分かりやすい公表</a:t>
                      </a:r>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933627"/>
                  </a:ext>
                </a:extLst>
              </a:tr>
              <a:tr h="1649390">
                <a:tc>
                  <a:txBody>
                    <a:bodyPr/>
                    <a:lstStyle/>
                    <a:p>
                      <a:pPr marL="180000" indent="-180000"/>
                      <a:r>
                        <a:rPr lang="ja-JP" altLang="en-US" sz="1600" dirty="0">
                          <a:latin typeface="Meiryo UI" panose="020B0604030504040204" pitchFamily="50" charset="-128"/>
                          <a:ea typeface="Meiryo UI" panose="020B0604030504040204" pitchFamily="50" charset="-128"/>
                        </a:rPr>
                        <a:t>●個別訪問、ダイレクトメールによる働きかけ</a:t>
                      </a:r>
                      <a:endParaRPr lang="en-US" altLang="ja-JP" sz="1600" dirty="0">
                        <a:latin typeface="Meiryo UI" panose="020B0604030504040204" pitchFamily="50" charset="-128"/>
                        <a:ea typeface="Meiryo UI" panose="020B0604030504040204" pitchFamily="50" charset="-128"/>
                      </a:endParaRPr>
                    </a:p>
                    <a:p>
                      <a:pPr marL="180000" indent="-180000"/>
                      <a:r>
                        <a:rPr lang="ja-JP" altLang="en-US" sz="1600" dirty="0">
                          <a:latin typeface="Meiryo UI" panose="020B0604030504040204" pitchFamily="50" charset="-128"/>
                          <a:ea typeface="Meiryo UI" panose="020B0604030504040204" pitchFamily="50" charset="-128"/>
                        </a:rPr>
                        <a:t>●リフォーム事業者等との連携</a:t>
                      </a:r>
                      <a:endParaRPr lang="en-US" altLang="ja-JP" sz="1600" dirty="0">
                        <a:latin typeface="Meiryo UI" panose="020B0604030504040204" pitchFamily="50" charset="-128"/>
                        <a:ea typeface="Meiryo UI" panose="020B0604030504040204" pitchFamily="50" charset="-128"/>
                      </a:endParaRPr>
                    </a:p>
                    <a:p>
                      <a:pPr marL="180000" indent="-180000"/>
                      <a:r>
                        <a:rPr lang="ja-JP" altLang="en-US" sz="1600" dirty="0">
                          <a:latin typeface="Meiryo UI" panose="020B0604030504040204" pitchFamily="50" charset="-128"/>
                          <a:ea typeface="Meiryo UI" panose="020B0604030504040204" pitchFamily="50" charset="-128"/>
                        </a:rPr>
                        <a:t>●住まい手に合った耐震化方策</a:t>
                      </a:r>
                      <a:endParaRPr kumimoji="1" lang="ja-JP" altLang="en-US" sz="16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●個別訪問、ダイレクトメールによる働きかけ</a:t>
                      </a:r>
                      <a:endParaRPr kumimoji="1" lang="en-US" altLang="ja-JP" sz="1600" kern="1200" dirty="0">
                        <a:latin typeface="Meiryo UI" panose="020B0604030504040204" pitchFamily="50" charset="-128"/>
                        <a:ea typeface="Meiryo UI" panose="020B0604030504040204" pitchFamily="50" charset="-128"/>
                      </a:endParaRPr>
                    </a:p>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●耐震化サポート事業者との連携による支援</a:t>
                      </a:r>
                      <a:endParaRPr kumimoji="1" lang="en-US" altLang="ja-JP" sz="1600" kern="1200" dirty="0">
                        <a:latin typeface="Meiryo UI" panose="020B0604030504040204" pitchFamily="50" charset="-128"/>
                        <a:ea typeface="Meiryo UI" panose="020B0604030504040204" pitchFamily="50" charset="-128"/>
                      </a:endParaRPr>
                    </a:p>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a:t>
                      </a:r>
                      <a:r>
                        <a:rPr kumimoji="1" lang="en-US" altLang="ja-JP" sz="1600" kern="1200" dirty="0">
                          <a:latin typeface="Meiryo UI" panose="020B0604030504040204" pitchFamily="50" charset="-128"/>
                          <a:ea typeface="Meiryo UI" panose="020B0604030504040204" pitchFamily="50" charset="-128"/>
                        </a:rPr>
                        <a:t>WEB</a:t>
                      </a:r>
                      <a:r>
                        <a:rPr kumimoji="1" lang="ja-JP" altLang="en-US" sz="1600" kern="1200" dirty="0">
                          <a:latin typeface="Meiryo UI" panose="020B0604030504040204" pitchFamily="50" charset="-128"/>
                          <a:ea typeface="Meiryo UI" panose="020B0604030504040204" pitchFamily="50" charset="-128"/>
                        </a:rPr>
                        <a:t>セミナーの実施　</a:t>
                      </a:r>
                      <a:endParaRPr kumimoji="1" lang="en-US" altLang="ja-JP" sz="1600" kern="1200" dirty="0">
                        <a:solidFill>
                          <a:prstClr val="black"/>
                        </a:solidFill>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indent="-180000" algn="l" defTabSz="431087" rtl="0" eaLnBrk="1" latinLnBrk="0" hangingPunct="1"/>
                      <a:r>
                        <a:rPr kumimoji="1" lang="ja-JP" altLang="en-US" sz="1600" kern="1200" dirty="0">
                          <a:latin typeface="Meiryo UI" panose="020B0604030504040204" pitchFamily="50" charset="-128"/>
                          <a:ea typeface="Meiryo UI" panose="020B0604030504040204" pitchFamily="50" charset="-128"/>
                        </a:rPr>
                        <a:t>●個別訪問等による働きかけ</a:t>
                      </a:r>
                      <a:endParaRPr kumimoji="1" lang="en-US" altLang="ja-JP" sz="1600" kern="1200" dirty="0">
                        <a:latin typeface="Meiryo UI" panose="020B0604030504040204" pitchFamily="50" charset="-128"/>
                        <a:ea typeface="Meiryo UI" panose="020B0604030504040204" pitchFamily="50" charset="-128"/>
                      </a:endParaRPr>
                    </a:p>
                    <a:p>
                      <a:pPr marL="180000" indent="-180000" algn="l" defTabSz="431087" rtl="0" eaLnBrk="1" latinLnBrk="0" hangingPunct="1"/>
                      <a:r>
                        <a:rPr kumimoji="1" lang="ja-JP" altLang="en-US" sz="1600" kern="1200" dirty="0">
                          <a:latin typeface="Meiryo UI" panose="020B0604030504040204" pitchFamily="50" charset="-128"/>
                          <a:ea typeface="Meiryo UI" panose="020B0604030504040204" pitchFamily="50" charset="-128"/>
                        </a:rPr>
                        <a:t>●病院への働きかけを重点化</a:t>
                      </a:r>
                      <a:endParaRPr kumimoji="1" lang="ja-JP" altLang="en-US" sz="1600" kern="1200" dirty="0">
                        <a:solidFill>
                          <a:prstClr val="black"/>
                        </a:solidFill>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●ダイレクトメールによる働きかけ</a:t>
                      </a:r>
                      <a:endParaRPr kumimoji="1" lang="en-US" altLang="ja-JP" sz="1600" kern="1200" dirty="0">
                        <a:latin typeface="Meiryo UI" panose="020B0604030504040204" pitchFamily="50" charset="-128"/>
                        <a:ea typeface="Meiryo UI" panose="020B0604030504040204" pitchFamily="50" charset="-128"/>
                      </a:endParaRPr>
                    </a:p>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●専門家派遣による支援</a:t>
                      </a:r>
                      <a:endParaRPr kumimoji="1" lang="en-US" altLang="ja-JP" sz="1600" kern="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713527"/>
                  </a:ext>
                </a:extLst>
              </a:tr>
              <a:tr h="1711732">
                <a:tc>
                  <a:txBody>
                    <a:bodyPr/>
                    <a:lstStyle/>
                    <a:p>
                      <a:pPr marL="180000" indent="-180000"/>
                      <a:r>
                        <a:rPr lang="ja-JP" altLang="en-US" sz="1600" dirty="0">
                          <a:latin typeface="Meiryo UI" panose="020B0604030504040204" pitchFamily="50" charset="-128"/>
                          <a:ea typeface="Meiryo UI" panose="020B0604030504040204" pitchFamily="50" charset="-128"/>
                        </a:rPr>
                        <a:t>●所有者の負担軽減支援のための各種取組</a:t>
                      </a:r>
                      <a:endParaRPr lang="en-US" altLang="ja-JP" sz="1600" dirty="0">
                        <a:latin typeface="Meiryo UI" panose="020B0604030504040204" pitchFamily="50" charset="-128"/>
                        <a:ea typeface="Meiryo UI" panose="020B0604030504040204" pitchFamily="50" charset="-128"/>
                      </a:endParaRPr>
                    </a:p>
                    <a:p>
                      <a:pPr marL="180000" indent="-180000"/>
                      <a:r>
                        <a:rPr lang="ja-JP" altLang="en-US" sz="1600" dirty="0">
                          <a:latin typeface="Meiryo UI" panose="020B0604030504040204" pitchFamily="50" charset="-128"/>
                          <a:ea typeface="Meiryo UI" panose="020B0604030504040204" pitchFamily="50" charset="-128"/>
                        </a:rPr>
                        <a:t>● 「生命重視型」</a:t>
                      </a:r>
                      <a:r>
                        <a:rPr lang="en-US" altLang="ja-JP" sz="1600" baseline="300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改修の周知</a:t>
                      </a:r>
                      <a:endParaRPr lang="en-US" altLang="ja-JP" sz="1600" dirty="0">
                        <a:latin typeface="Meiryo UI" panose="020B0604030504040204" pitchFamily="50" charset="-128"/>
                        <a:ea typeface="Meiryo UI" panose="020B0604030504040204" pitchFamily="50" charset="-128"/>
                      </a:endParaRPr>
                    </a:p>
                    <a:p>
                      <a:pPr marL="180000" indent="-180000"/>
                      <a:r>
                        <a:rPr lang="ja-JP" altLang="en-US" sz="16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倒壊の可能性は残るが少しでもリスクを減らす改修</a:t>
                      </a:r>
                      <a:endParaRPr lang="en-US" altLang="ja-JP" sz="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●補助・融資・税制等、必要な情報の周知　</a:t>
                      </a:r>
                      <a:endParaRPr kumimoji="1" lang="ja-JP" altLang="en-US" sz="1600" kern="1200" dirty="0">
                        <a:solidFill>
                          <a:prstClr val="black"/>
                        </a:solidFill>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●補助・融資・税制等、必要な情報の周知</a:t>
                      </a:r>
                      <a:endParaRPr kumimoji="1" lang="ja-JP" altLang="en-US" sz="1600" kern="1200" dirty="0">
                        <a:solidFill>
                          <a:prstClr val="black"/>
                        </a:solidFill>
                        <a:latin typeface="Meiryo UI" panose="020B0604030504040204" pitchFamily="50" charset="-128"/>
                        <a:ea typeface="Meiryo UI"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000" marR="0" lvl="0" indent="-180000" algn="l" defTabSz="431087" rtl="0" eaLnBrk="1" fontAlgn="auto" latinLnBrk="0" hangingPunct="1">
                        <a:lnSpc>
                          <a:spcPct val="100000"/>
                        </a:lnSpc>
                        <a:spcBef>
                          <a:spcPts val="0"/>
                        </a:spcBef>
                        <a:spcAft>
                          <a:spcPts val="0"/>
                        </a:spcAft>
                        <a:buClrTx/>
                        <a:buSzTx/>
                        <a:buFontTx/>
                        <a:buNone/>
                        <a:tabLst/>
                        <a:defRPr/>
                      </a:pPr>
                      <a:r>
                        <a:rPr kumimoji="1" lang="ja-JP" altLang="en-US" sz="1600" kern="1200" dirty="0">
                          <a:latin typeface="Meiryo UI" panose="020B0604030504040204" pitchFamily="50" charset="-128"/>
                          <a:ea typeface="Meiryo UI" panose="020B0604030504040204" pitchFamily="50" charset="-128"/>
                        </a:rPr>
                        <a:t>●補助・融資・税制等、必要な情報の周知</a:t>
                      </a:r>
                      <a:endParaRPr kumimoji="1" lang="en-US" altLang="ja-JP" sz="1600" kern="12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756637"/>
                  </a:ext>
                </a:extLst>
              </a:tr>
            </a:tbl>
          </a:graphicData>
        </a:graphic>
      </p:graphicFrame>
      <p:sp>
        <p:nvSpPr>
          <p:cNvPr id="2" name="タイトル 1">
            <a:extLst>
              <a:ext uri="{FF2B5EF4-FFF2-40B4-BE49-F238E27FC236}">
                <a16:creationId xmlns:a16="http://schemas.microsoft.com/office/drawing/2014/main" id="{C04F784F-54E0-4958-83D6-C139E6A21D91}"/>
              </a:ext>
            </a:extLst>
          </p:cNvPr>
          <p:cNvSpPr>
            <a:spLocks noGrp="1"/>
          </p:cNvSpPr>
          <p:nvPr>
            <p:ph type="title"/>
          </p:nvPr>
        </p:nvSpPr>
        <p:spPr/>
        <p:txBody>
          <a:bodyPr/>
          <a:lstStyle/>
          <a:p>
            <a:r>
              <a:rPr lang="ja-JP" altLang="en-US" dirty="0"/>
              <a:t>　目標達成に向けた具体的な取組</a:t>
            </a:r>
            <a:endParaRPr kumimoji="1" lang="ja-JP" altLang="en-US" dirty="0"/>
          </a:p>
        </p:txBody>
      </p:sp>
      <p:sp>
        <p:nvSpPr>
          <p:cNvPr id="84" name="テキスト ボックス 83"/>
          <p:cNvSpPr txBox="1"/>
          <p:nvPr/>
        </p:nvSpPr>
        <p:spPr>
          <a:xfrm rot="5400000">
            <a:off x="241298" y="5136229"/>
            <a:ext cx="649425" cy="914255"/>
          </a:xfrm>
          <a:prstGeom prst="homePlate">
            <a:avLst/>
          </a:prstGeom>
          <a:noFill/>
          <a:ln>
            <a:noFill/>
          </a:ln>
        </p:spPr>
        <p:style>
          <a:lnRef idx="1">
            <a:schemeClr val="accent1"/>
          </a:lnRef>
          <a:fillRef idx="2">
            <a:schemeClr val="accent1"/>
          </a:fillRef>
          <a:effectRef idx="1">
            <a:schemeClr val="accent1"/>
          </a:effectRef>
          <a:fontRef idx="minor">
            <a:schemeClr val="dk1"/>
          </a:fontRef>
        </p:style>
        <p:txBody>
          <a:bodyPr vert="vert270" lIns="0" tIns="0" rIns="0" bIns="0" rtlCol="0" anchor="ctr"/>
          <a:lstStyle>
            <a:defPPr>
              <a:defRPr lang="ja-JP"/>
            </a:defPPr>
            <a:lvl1pPr algn="ctr">
              <a:lnSpc>
                <a:spcPct val="100000"/>
              </a:lnSpc>
              <a:defRPr sz="16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負担軽減の支援</a:t>
            </a:r>
            <a:endParaRPr lang="en-US" altLang="ja-JP" dirty="0"/>
          </a:p>
        </p:txBody>
      </p:sp>
      <p:sp>
        <p:nvSpPr>
          <p:cNvPr id="102" name="テキスト ボックス 101"/>
          <p:cNvSpPr txBox="1"/>
          <p:nvPr/>
        </p:nvSpPr>
        <p:spPr>
          <a:xfrm rot="5400000">
            <a:off x="246823" y="3665045"/>
            <a:ext cx="610873" cy="699189"/>
          </a:xfrm>
          <a:prstGeom prst="homePlate">
            <a:avLst/>
          </a:prstGeom>
          <a:noFill/>
          <a:ln>
            <a:noFill/>
          </a:ln>
        </p:spPr>
        <p:style>
          <a:lnRef idx="1">
            <a:schemeClr val="accent1"/>
          </a:lnRef>
          <a:fillRef idx="2">
            <a:schemeClr val="accent1"/>
          </a:fillRef>
          <a:effectRef idx="1">
            <a:schemeClr val="accent1"/>
          </a:effectRef>
          <a:fontRef idx="minor">
            <a:schemeClr val="dk1"/>
          </a:fontRef>
        </p:style>
        <p:txBody>
          <a:bodyPr vert="vert270" lIns="0" tIns="0" rIns="0" bIns="0" rtlCol="0" anchor="ctr"/>
          <a:lstStyle>
            <a:defPPr>
              <a:defRPr lang="ja-JP"/>
            </a:defPPr>
            <a:lvl1pPr algn="ctr">
              <a:lnSpc>
                <a:spcPct val="100000"/>
              </a:lnSpc>
              <a:defRPr sz="1600"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dirty="0"/>
              <a:t>きっかけづくり・具体化</a:t>
            </a:r>
          </a:p>
        </p:txBody>
      </p:sp>
      <p:sp>
        <p:nvSpPr>
          <p:cNvPr id="103" name="テキスト ボックス 102"/>
          <p:cNvSpPr txBox="1"/>
          <p:nvPr/>
        </p:nvSpPr>
        <p:spPr>
          <a:xfrm rot="5400000">
            <a:off x="233083" y="2159627"/>
            <a:ext cx="638357" cy="670361"/>
          </a:xfrm>
          <a:prstGeom prst="homePlate">
            <a:avLst/>
          </a:prstGeom>
          <a:noFill/>
          <a:ln>
            <a:noFill/>
          </a:ln>
        </p:spPr>
        <p:style>
          <a:lnRef idx="1">
            <a:schemeClr val="accent1"/>
          </a:lnRef>
          <a:fillRef idx="2">
            <a:schemeClr val="accent1"/>
          </a:fillRef>
          <a:effectRef idx="1">
            <a:schemeClr val="accent1"/>
          </a:effectRef>
          <a:fontRef idx="minor">
            <a:schemeClr val="dk1"/>
          </a:fontRef>
        </p:style>
        <p:txBody>
          <a:bodyPr vert="vert270" lIns="0" tIns="0" rIns="0" bIns="0"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ja-JP" altLang="en-US" b="1" dirty="0">
                <a:solidFill>
                  <a:schemeClr val="tx1"/>
                </a:solidFill>
              </a:rPr>
              <a:t>社会的機運の醸成</a:t>
            </a:r>
            <a:endParaRPr lang="en-US" altLang="ja-JP" b="1" dirty="0">
              <a:solidFill>
                <a:schemeClr val="tx1"/>
              </a:solidFill>
            </a:endParaRPr>
          </a:p>
        </p:txBody>
      </p:sp>
      <p:sp>
        <p:nvSpPr>
          <p:cNvPr id="11" name="スライド番号プレースホルダー 3">
            <a:extLst>
              <a:ext uri="{FF2B5EF4-FFF2-40B4-BE49-F238E27FC236}">
                <a16:creationId xmlns:a16="http://schemas.microsoft.com/office/drawing/2014/main" id="{2E19A781-A4C3-4E43-99C7-3C30F73CDD6D}"/>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a:t>
            </a:fld>
            <a:endParaRPr lang="en-US" altLang="ja-JP" dirty="0">
              <a:solidFill>
                <a:srgbClr val="000000"/>
              </a:solidFill>
            </a:endParaRPr>
          </a:p>
        </p:txBody>
      </p:sp>
    </p:spTree>
    <p:extLst>
      <p:ext uri="{BB962C8B-B14F-4D97-AF65-F5344CB8AC3E}">
        <p14:creationId xmlns:p14="http://schemas.microsoft.com/office/powerpoint/2010/main" val="975209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きっかけづくり・具体化</a:t>
            </a:r>
            <a:r>
              <a:rPr lang="en-US" altLang="ja-JP" dirty="0"/>
              <a:t>】</a:t>
            </a:r>
            <a:r>
              <a:rPr lang="ja-JP" altLang="en-US" dirty="0"/>
              <a:t>　</a:t>
            </a:r>
            <a:br>
              <a:rPr lang="en-US" altLang="ja-JP" dirty="0"/>
            </a:br>
            <a:r>
              <a:rPr lang="ja-JP" altLang="en-US" dirty="0"/>
              <a:t>　　</a:t>
            </a:r>
            <a:r>
              <a:rPr lang="ja-JP" altLang="en-US" spc="-100" dirty="0"/>
              <a:t>専門家派遣による支援（建物）</a:t>
            </a:r>
          </a:p>
        </p:txBody>
      </p:sp>
      <p:grpSp>
        <p:nvGrpSpPr>
          <p:cNvPr id="50" name="グループ化 49">
            <a:extLst>
              <a:ext uri="{FF2B5EF4-FFF2-40B4-BE49-F238E27FC236}">
                <a16:creationId xmlns:a16="http://schemas.microsoft.com/office/drawing/2014/main" id="{884FE8CC-0DD4-430B-8065-0C83E867ED0D}"/>
              </a:ext>
            </a:extLst>
          </p:cNvPr>
          <p:cNvGrpSpPr>
            <a:grpSpLocks noChangeAspect="1"/>
          </p:cNvGrpSpPr>
          <p:nvPr/>
        </p:nvGrpSpPr>
        <p:grpSpPr>
          <a:xfrm>
            <a:off x="6736154" y="5389237"/>
            <a:ext cx="1948470" cy="1309735"/>
            <a:chOff x="101658" y="3423590"/>
            <a:chExt cx="2319100" cy="1558867"/>
          </a:xfrm>
        </p:grpSpPr>
        <p:pic>
          <p:nvPicPr>
            <p:cNvPr id="51" name="図 50" descr="部屋の中にいる人たち&#10;&#10;低い精度で自動的に生成された説明">
              <a:extLst>
                <a:ext uri="{FF2B5EF4-FFF2-40B4-BE49-F238E27FC236}">
                  <a16:creationId xmlns:a16="http://schemas.microsoft.com/office/drawing/2014/main" id="{91F2E01F-4FFD-4929-918C-6D64EFE8A5D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992"/>
            <a:stretch/>
          </p:blipFill>
          <p:spPr>
            <a:xfrm>
              <a:off x="101658" y="3423590"/>
              <a:ext cx="2319100" cy="1558867"/>
            </a:xfrm>
            <a:prstGeom prst="rect">
              <a:avLst/>
            </a:prstGeom>
          </p:spPr>
        </p:pic>
        <p:sp>
          <p:nvSpPr>
            <p:cNvPr id="52" name="四角形吹き出し 39">
              <a:extLst>
                <a:ext uri="{FF2B5EF4-FFF2-40B4-BE49-F238E27FC236}">
                  <a16:creationId xmlns:a16="http://schemas.microsoft.com/office/drawing/2014/main" id="{316912B1-35DD-400F-836B-889137A8A72C}"/>
                </a:ext>
              </a:extLst>
            </p:cNvPr>
            <p:cNvSpPr/>
            <p:nvPr/>
          </p:nvSpPr>
          <p:spPr>
            <a:xfrm>
              <a:off x="984819" y="3466482"/>
              <a:ext cx="844142" cy="209597"/>
            </a:xfrm>
            <a:prstGeom prst="wedgeRectCallout">
              <a:avLst>
                <a:gd name="adj1" fmla="val -20622"/>
                <a:gd name="adj2" fmla="val 8840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耐震プロデューサー</a:t>
              </a:r>
            </a:p>
          </p:txBody>
        </p:sp>
        <p:sp>
          <p:nvSpPr>
            <p:cNvPr id="53" name="四角形吹き出し 6">
              <a:extLst>
                <a:ext uri="{FF2B5EF4-FFF2-40B4-BE49-F238E27FC236}">
                  <a16:creationId xmlns:a16="http://schemas.microsoft.com/office/drawing/2014/main" id="{FD978692-4CD4-4864-9ED1-752BA3EB8C32}"/>
                </a:ext>
              </a:extLst>
            </p:cNvPr>
            <p:cNvSpPr/>
            <p:nvPr/>
          </p:nvSpPr>
          <p:spPr>
            <a:xfrm>
              <a:off x="1793193" y="3825669"/>
              <a:ext cx="476822" cy="209597"/>
            </a:xfrm>
            <a:prstGeom prst="wedgeRectCallout">
              <a:avLst>
                <a:gd name="adj1" fmla="val 22034"/>
                <a:gd name="adj2" fmla="val 81593"/>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所有者</a:t>
              </a:r>
            </a:p>
          </p:txBody>
        </p:sp>
        <p:sp>
          <p:nvSpPr>
            <p:cNvPr id="54" name="四角形吹き出し 6">
              <a:extLst>
                <a:ext uri="{FF2B5EF4-FFF2-40B4-BE49-F238E27FC236}">
                  <a16:creationId xmlns:a16="http://schemas.microsoft.com/office/drawing/2014/main" id="{7E62961F-4C9F-401D-B663-6AFEF6E465F9}"/>
                </a:ext>
              </a:extLst>
            </p:cNvPr>
            <p:cNvSpPr/>
            <p:nvPr/>
          </p:nvSpPr>
          <p:spPr>
            <a:xfrm>
              <a:off x="250107" y="3554458"/>
              <a:ext cx="376903" cy="209597"/>
            </a:xfrm>
            <a:prstGeom prst="wedgeRectCallout">
              <a:avLst>
                <a:gd name="adj1" fmla="val -20622"/>
                <a:gd name="adj2" fmla="val 8840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市</a:t>
              </a:r>
            </a:p>
          </p:txBody>
        </p:sp>
        <p:sp>
          <p:nvSpPr>
            <p:cNvPr id="55" name="四角形吹き出し 6">
              <a:extLst>
                <a:ext uri="{FF2B5EF4-FFF2-40B4-BE49-F238E27FC236}">
                  <a16:creationId xmlns:a16="http://schemas.microsoft.com/office/drawing/2014/main" id="{761DEEDE-5D11-4E2F-BC39-27DEE378E676}"/>
                </a:ext>
              </a:extLst>
            </p:cNvPr>
            <p:cNvSpPr/>
            <p:nvPr/>
          </p:nvSpPr>
          <p:spPr>
            <a:xfrm>
              <a:off x="212609" y="4720045"/>
              <a:ext cx="466084" cy="209597"/>
            </a:xfrm>
            <a:prstGeom prst="wedgeRectCallout">
              <a:avLst>
                <a:gd name="adj1" fmla="val -23680"/>
                <a:gd name="adj2" fmla="val -9336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事務局</a:t>
              </a:r>
            </a:p>
          </p:txBody>
        </p:sp>
        <p:sp>
          <p:nvSpPr>
            <p:cNvPr id="56" name="四角形吹き出し 6">
              <a:extLst>
                <a:ext uri="{FF2B5EF4-FFF2-40B4-BE49-F238E27FC236}">
                  <a16:creationId xmlns:a16="http://schemas.microsoft.com/office/drawing/2014/main" id="{F54874BF-7040-407C-8FEF-7EEDCD9F6142}"/>
                </a:ext>
              </a:extLst>
            </p:cNvPr>
            <p:cNvSpPr/>
            <p:nvPr/>
          </p:nvSpPr>
          <p:spPr>
            <a:xfrm>
              <a:off x="1906026" y="4720045"/>
              <a:ext cx="466084" cy="209597"/>
            </a:xfrm>
            <a:prstGeom prst="wedgeRectCallout">
              <a:avLst>
                <a:gd name="adj1" fmla="val -46568"/>
                <a:gd name="adj2" fmla="val -86098"/>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大阪府</a:t>
              </a:r>
            </a:p>
          </p:txBody>
        </p:sp>
      </p:grpSp>
      <p:sp>
        <p:nvSpPr>
          <p:cNvPr id="2" name="テキスト ボックス 1">
            <a:extLst>
              <a:ext uri="{FF2B5EF4-FFF2-40B4-BE49-F238E27FC236}">
                <a16:creationId xmlns:a16="http://schemas.microsoft.com/office/drawing/2014/main" id="{3DAA9A3C-A473-4181-1AB1-5F7BCAC2E74A}"/>
              </a:ext>
            </a:extLst>
          </p:cNvPr>
          <p:cNvSpPr txBox="1"/>
          <p:nvPr/>
        </p:nvSpPr>
        <p:spPr>
          <a:xfrm>
            <a:off x="72000" y="2585176"/>
            <a:ext cx="4679154" cy="132343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○派遣棟数　  ２０棟</a:t>
            </a:r>
          </a:p>
          <a:p>
            <a:r>
              <a:rPr lang="ja-JP" altLang="en-US" sz="1600" dirty="0">
                <a:latin typeface="Meiryo UI" panose="020B0604030504040204" pitchFamily="50" charset="-128"/>
                <a:ea typeface="Meiryo UI" panose="020B0604030504040204" pitchFamily="50" charset="-128"/>
              </a:rPr>
              <a:t>○派遣回数　  ４９回</a:t>
            </a:r>
          </a:p>
          <a:p>
            <a:r>
              <a:rPr lang="ja-JP" altLang="en-US" sz="1600" dirty="0">
                <a:latin typeface="Meiryo UI" panose="020B0604030504040204" pitchFamily="50" charset="-128"/>
                <a:ea typeface="Meiryo UI" panose="020B0604030504040204" pitchFamily="50" charset="-128"/>
              </a:rPr>
              <a:t>○耐震化済　　３棟</a:t>
            </a:r>
          </a:p>
          <a:p>
            <a:r>
              <a:rPr lang="ja-JP" altLang="en-US" sz="1600" dirty="0">
                <a:latin typeface="Meiryo UI" panose="020B0604030504040204" pitchFamily="50" charset="-128"/>
                <a:ea typeface="Meiryo UI" panose="020B0604030504040204" pitchFamily="50" charset="-128"/>
              </a:rPr>
              <a:t>○Ｒ６耐震化予定　　４棟</a:t>
            </a:r>
          </a:p>
          <a:p>
            <a:r>
              <a:rPr lang="ja-JP" altLang="en-US" sz="1600" dirty="0">
                <a:latin typeface="Meiryo UI" panose="020B0604030504040204" pitchFamily="50" charset="-128"/>
                <a:ea typeface="Meiryo UI" panose="020B0604030504040204" pitchFamily="50" charset="-128"/>
              </a:rPr>
              <a:t>○前向きに検討中　　</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棟</a:t>
            </a:r>
            <a:endParaRPr lang="en-US" altLang="ja-JP" sz="16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84CF7068-9094-8B4E-6B80-F6959CBF8AF8}"/>
              </a:ext>
            </a:extLst>
          </p:cNvPr>
          <p:cNvSpPr txBox="1"/>
          <p:nvPr/>
        </p:nvSpPr>
        <p:spPr>
          <a:xfrm>
            <a:off x="72000" y="4690164"/>
            <a:ext cx="5647653" cy="181588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solidFill>
                  <a:schemeClr val="tx1"/>
                </a:solidFill>
                <a:latin typeface="Meiryo UI" panose="020B0604030504040204" pitchFamily="50" charset="-128"/>
                <a:ea typeface="Meiryo UI" panose="020B0604030504040204" pitchFamily="50" charset="-128"/>
              </a:rPr>
              <a:t>○所有者の個別事情を踏まえたアドバイスにより、</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具体的な耐震化のイメージができ、改修のきっかけに</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つながっている</a:t>
            </a:r>
          </a:p>
          <a:p>
            <a:r>
              <a:rPr lang="ja-JP" altLang="en-US" sz="1600" dirty="0">
                <a:solidFill>
                  <a:schemeClr val="tx1"/>
                </a:solidFill>
                <a:latin typeface="Meiryo UI" panose="020B0604030504040204" pitchFamily="50" charset="-128"/>
                <a:ea typeface="Meiryo UI" panose="020B0604030504040204" pitchFamily="50" charset="-128"/>
              </a:rPr>
              <a:t>○専門家の派遣後、７棟が耐震化につながっており、</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有効な取り組みと考えている</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○特に耐震性不足の多い分譲マンションの耐震化を促進するため、</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マンション管理士など専門家の拡充を図る必要がある</a:t>
            </a:r>
          </a:p>
        </p:txBody>
      </p:sp>
      <p:sp>
        <p:nvSpPr>
          <p:cNvPr id="5" name="正方形/長方形 4">
            <a:extLst>
              <a:ext uri="{FF2B5EF4-FFF2-40B4-BE49-F238E27FC236}">
                <a16:creationId xmlns:a16="http://schemas.microsoft.com/office/drawing/2014/main" id="{02824F4A-5B6C-716E-F810-37EA5E5D26D9}"/>
              </a:ext>
            </a:extLst>
          </p:cNvPr>
          <p:cNvSpPr/>
          <p:nvPr/>
        </p:nvSpPr>
        <p:spPr>
          <a:xfrm>
            <a:off x="72000" y="2246883"/>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6" name="正方形/長方形 5">
            <a:extLst>
              <a:ext uri="{FF2B5EF4-FFF2-40B4-BE49-F238E27FC236}">
                <a16:creationId xmlns:a16="http://schemas.microsoft.com/office/drawing/2014/main" id="{56F3B8FE-C287-0D78-2036-8C02FCA0D7C4}"/>
              </a:ext>
            </a:extLst>
          </p:cNvPr>
          <p:cNvSpPr/>
          <p:nvPr/>
        </p:nvSpPr>
        <p:spPr>
          <a:xfrm>
            <a:off x="72000" y="4326472"/>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Ｂ</a:t>
            </a:r>
          </a:p>
        </p:txBody>
      </p:sp>
      <p:sp>
        <p:nvSpPr>
          <p:cNvPr id="7" name="テキスト ボックス 6">
            <a:extLst>
              <a:ext uri="{FF2B5EF4-FFF2-40B4-BE49-F238E27FC236}">
                <a16:creationId xmlns:a16="http://schemas.microsoft.com/office/drawing/2014/main" id="{1F60A3CD-9B6B-3307-1EC0-1F44064BB870}"/>
              </a:ext>
            </a:extLst>
          </p:cNvPr>
          <p:cNvSpPr txBox="1"/>
          <p:nvPr/>
        </p:nvSpPr>
        <p:spPr>
          <a:xfrm>
            <a:off x="72000" y="1080000"/>
            <a:ext cx="9000000" cy="759751"/>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○耐震化に精通した耐震プロデューサーを派遣し、所有者の課題解決や事業計画立案のため、各種専門家（弁護士等）と連携しながら的確なアドバイスを行う</a:t>
            </a:r>
            <a:endParaRPr lang="en-US" altLang="ja-JP" sz="1600" dirty="0">
              <a:latin typeface="Meiryo UI" panose="020B0604030504040204" pitchFamily="50" charset="-128"/>
              <a:ea typeface="Meiryo UI" panose="020B0604030504040204" pitchFamily="50" charset="-128"/>
            </a:endParaRPr>
          </a:p>
        </p:txBody>
      </p:sp>
      <p:sp>
        <p:nvSpPr>
          <p:cNvPr id="11" name="Rectangle 3">
            <a:extLst>
              <a:ext uri="{FF2B5EF4-FFF2-40B4-BE49-F238E27FC236}">
                <a16:creationId xmlns:a16="http://schemas.microsoft.com/office/drawing/2014/main" id="{8C57132D-8E07-317B-0CBE-ACA7328A1401}"/>
              </a:ext>
            </a:extLst>
          </p:cNvPr>
          <p:cNvSpPr>
            <a:spLocks noChangeArrowheads="1"/>
          </p:cNvSpPr>
          <p:nvPr/>
        </p:nvSpPr>
        <p:spPr bwMode="auto">
          <a:xfrm>
            <a:off x="5133069" y="4320922"/>
            <a:ext cx="3823116"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r>
              <a:rPr lang="ja-JP" altLang="en-US" sz="1200" dirty="0">
                <a:latin typeface="Meiryo UI" panose="020B0604030504040204" pitchFamily="50" charset="-128"/>
                <a:ea typeface="Meiryo UI" panose="020B0604030504040204" pitchFamily="50" charset="-128"/>
              </a:rPr>
              <a:t>アドバイス等の内容</a:t>
            </a:r>
            <a:endParaRPr kumimoji="0"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☞耐震補強や建替えのイメージ案の提供</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☞概算工事費等の算出</a:t>
            </a: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☞資金計画等についての情報提供</a:t>
            </a:r>
            <a:endParaRPr kumimoji="0"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eaLnBrk="0" hangingPunct="0"/>
            <a:r>
              <a:rPr kumimoji="0" lang="ja-JP" altLang="en-US" sz="1200" dirty="0">
                <a:latin typeface="Meiryo UI" panose="020B0604030504040204" pitchFamily="50" charset="-128"/>
                <a:ea typeface="Meiryo UI" panose="020B0604030504040204" pitchFamily="50" charset="-128"/>
                <a:cs typeface="Meiryo UI" panose="020B0604030504040204" pitchFamily="50" charset="-128"/>
              </a:rPr>
              <a:t>☞区分所有者、賃借人の権利関係の法的解釈　等</a:t>
            </a:r>
          </a:p>
        </p:txBody>
      </p:sp>
      <p:grpSp>
        <p:nvGrpSpPr>
          <p:cNvPr id="13" name="グループ化 12">
            <a:extLst>
              <a:ext uri="{FF2B5EF4-FFF2-40B4-BE49-F238E27FC236}">
                <a16:creationId xmlns:a16="http://schemas.microsoft.com/office/drawing/2014/main" id="{DAE5BC15-BA99-8FB5-730F-FD125D79C28C}"/>
              </a:ext>
            </a:extLst>
          </p:cNvPr>
          <p:cNvGrpSpPr/>
          <p:nvPr/>
        </p:nvGrpSpPr>
        <p:grpSpPr>
          <a:xfrm>
            <a:off x="5133069" y="2246883"/>
            <a:ext cx="3823116" cy="1763712"/>
            <a:chOff x="5133069" y="2340884"/>
            <a:chExt cx="3823116" cy="1763712"/>
          </a:xfrm>
        </p:grpSpPr>
        <p:grpSp>
          <p:nvGrpSpPr>
            <p:cNvPr id="97" name="グループ化 96">
              <a:extLst>
                <a:ext uri="{FF2B5EF4-FFF2-40B4-BE49-F238E27FC236}">
                  <a16:creationId xmlns:a16="http://schemas.microsoft.com/office/drawing/2014/main" id="{994169A5-1627-49F9-AF08-9A2A124AD801}"/>
                </a:ext>
              </a:extLst>
            </p:cNvPr>
            <p:cNvGrpSpPr/>
            <p:nvPr/>
          </p:nvGrpSpPr>
          <p:grpSpPr>
            <a:xfrm>
              <a:off x="5133069" y="2574264"/>
              <a:ext cx="3629426" cy="1438117"/>
              <a:chOff x="7262924" y="4791553"/>
              <a:chExt cx="5134555" cy="2626222"/>
            </a:xfrm>
          </p:grpSpPr>
          <p:sp>
            <p:nvSpPr>
              <p:cNvPr id="98" name="楕円 97">
                <a:extLst>
                  <a:ext uri="{FF2B5EF4-FFF2-40B4-BE49-F238E27FC236}">
                    <a16:creationId xmlns:a16="http://schemas.microsoft.com/office/drawing/2014/main" id="{DEFE9871-FB6C-41AC-AF3D-97F983982092}"/>
                  </a:ext>
                </a:extLst>
              </p:cNvPr>
              <p:cNvSpPr/>
              <p:nvPr/>
            </p:nvSpPr>
            <p:spPr>
              <a:xfrm>
                <a:off x="8552535" y="6559281"/>
                <a:ext cx="799026" cy="570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所有者</a:t>
                </a:r>
              </a:p>
            </p:txBody>
          </p:sp>
          <p:sp>
            <p:nvSpPr>
              <p:cNvPr id="99" name="角丸四角形 35">
                <a:extLst>
                  <a:ext uri="{FF2B5EF4-FFF2-40B4-BE49-F238E27FC236}">
                    <a16:creationId xmlns:a16="http://schemas.microsoft.com/office/drawing/2014/main" id="{CC507B8E-0777-425B-9C95-1C963B8E64D4}"/>
                  </a:ext>
                </a:extLst>
              </p:cNvPr>
              <p:cNvSpPr/>
              <p:nvPr/>
            </p:nvSpPr>
            <p:spPr>
              <a:xfrm>
                <a:off x="10297986" y="5407246"/>
                <a:ext cx="354723" cy="1875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耐震</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プロデューサー</a:t>
                </a:r>
                <a:endPar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100" name="直線矢印コネクタ 99">
                <a:extLst>
                  <a:ext uri="{FF2B5EF4-FFF2-40B4-BE49-F238E27FC236}">
                    <a16:creationId xmlns:a16="http://schemas.microsoft.com/office/drawing/2014/main" id="{13E794F5-F861-4B94-BF8D-FDBF2260C76C}"/>
                  </a:ext>
                </a:extLst>
              </p:cNvPr>
              <p:cNvCxnSpPr>
                <a:stCxn id="98" idx="6"/>
              </p:cNvCxnSpPr>
              <p:nvPr/>
            </p:nvCxnSpPr>
            <p:spPr>
              <a:xfrm flipV="1">
                <a:off x="9351561" y="6842959"/>
                <a:ext cx="992038" cy="14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5F0B4CB5-5798-4E4F-BB2B-A6F292F9EDA2}"/>
                  </a:ext>
                </a:extLst>
              </p:cNvPr>
              <p:cNvSpPr/>
              <p:nvPr/>
            </p:nvSpPr>
            <p:spPr>
              <a:xfrm>
                <a:off x="9253196" y="6450375"/>
                <a:ext cx="1078880"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相談</a:t>
                </a:r>
              </a:p>
            </p:txBody>
          </p:sp>
          <p:sp>
            <p:nvSpPr>
              <p:cNvPr id="102" name="楕円 101">
                <a:extLst>
                  <a:ext uri="{FF2B5EF4-FFF2-40B4-BE49-F238E27FC236}">
                    <a16:creationId xmlns:a16="http://schemas.microsoft.com/office/drawing/2014/main" id="{217B8AAE-DCA0-477C-B6F2-D1184CA31B7A}"/>
                  </a:ext>
                </a:extLst>
              </p:cNvPr>
              <p:cNvSpPr/>
              <p:nvPr/>
            </p:nvSpPr>
            <p:spPr>
              <a:xfrm>
                <a:off x="11162554" y="6756073"/>
                <a:ext cx="1124762" cy="380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FP</a:t>
                </a:r>
              </a:p>
            </p:txBody>
          </p:sp>
          <p:sp>
            <p:nvSpPr>
              <p:cNvPr id="103" name="正方形/長方形 102">
                <a:extLst>
                  <a:ext uri="{FF2B5EF4-FFF2-40B4-BE49-F238E27FC236}">
                    <a16:creationId xmlns:a16="http://schemas.microsoft.com/office/drawing/2014/main" id="{F4547CDD-8D6E-4AEF-BB25-C85F608B0998}"/>
                  </a:ext>
                </a:extLst>
              </p:cNvPr>
              <p:cNvSpPr/>
              <p:nvPr/>
            </p:nvSpPr>
            <p:spPr>
              <a:xfrm>
                <a:off x="9491530" y="7183396"/>
                <a:ext cx="667102" cy="229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アドバイス</a:t>
                </a:r>
              </a:p>
            </p:txBody>
          </p:sp>
          <p:sp>
            <p:nvSpPr>
              <p:cNvPr id="104" name="正方形/長方形 103">
                <a:extLst>
                  <a:ext uri="{FF2B5EF4-FFF2-40B4-BE49-F238E27FC236}">
                    <a16:creationId xmlns:a16="http://schemas.microsoft.com/office/drawing/2014/main" id="{DD709AB2-9143-432A-AAA2-8C74E45E117E}"/>
                  </a:ext>
                </a:extLst>
              </p:cNvPr>
              <p:cNvSpPr/>
              <p:nvPr/>
            </p:nvSpPr>
            <p:spPr>
              <a:xfrm>
                <a:off x="10350680" y="5218756"/>
                <a:ext cx="1078880" cy="3485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連携</a:t>
                </a:r>
              </a:p>
            </p:txBody>
          </p:sp>
          <p:cxnSp>
            <p:nvCxnSpPr>
              <p:cNvPr id="105" name="直線コネクタ 104">
                <a:extLst>
                  <a:ext uri="{FF2B5EF4-FFF2-40B4-BE49-F238E27FC236}">
                    <a16:creationId xmlns:a16="http://schemas.microsoft.com/office/drawing/2014/main" id="{48631CEB-E6BB-4A10-9586-2DFD752F0156}"/>
                  </a:ext>
                </a:extLst>
              </p:cNvPr>
              <p:cNvCxnSpPr/>
              <p:nvPr/>
            </p:nvCxnSpPr>
            <p:spPr>
              <a:xfrm flipV="1">
                <a:off x="10679226" y="5614415"/>
                <a:ext cx="421786"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矢印: 左 7">
                <a:extLst>
                  <a:ext uri="{FF2B5EF4-FFF2-40B4-BE49-F238E27FC236}">
                    <a16:creationId xmlns:a16="http://schemas.microsoft.com/office/drawing/2014/main" id="{1D1CD725-56AC-4BCE-8D77-2BD5B21C6774}"/>
                  </a:ext>
                </a:extLst>
              </p:cNvPr>
              <p:cNvSpPr/>
              <p:nvPr/>
            </p:nvSpPr>
            <p:spPr>
              <a:xfrm>
                <a:off x="9362108" y="6924442"/>
                <a:ext cx="887420" cy="249188"/>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cxnSp>
            <p:nvCxnSpPr>
              <p:cNvPr id="108" name="直線コネクタ 107">
                <a:extLst>
                  <a:ext uri="{FF2B5EF4-FFF2-40B4-BE49-F238E27FC236}">
                    <a16:creationId xmlns:a16="http://schemas.microsoft.com/office/drawing/2014/main" id="{8BC59B38-82C8-48FE-A730-B37D5817D5EF}"/>
                  </a:ext>
                </a:extLst>
              </p:cNvPr>
              <p:cNvCxnSpPr/>
              <p:nvPr/>
            </p:nvCxnSpPr>
            <p:spPr>
              <a:xfrm flipV="1">
                <a:off x="10679227" y="6279945"/>
                <a:ext cx="42178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角丸四角形 46">
                <a:extLst>
                  <a:ext uri="{FF2B5EF4-FFF2-40B4-BE49-F238E27FC236}">
                    <a16:creationId xmlns:a16="http://schemas.microsoft.com/office/drawing/2014/main" id="{A36EA249-932D-41E5-8877-7F8EB74B7E17}"/>
                  </a:ext>
                </a:extLst>
              </p:cNvPr>
              <p:cNvSpPr/>
              <p:nvPr/>
            </p:nvSpPr>
            <p:spPr>
              <a:xfrm>
                <a:off x="8473382" y="5424329"/>
                <a:ext cx="937302" cy="668358"/>
              </a:xfrm>
              <a:prstGeom prst="roundRect">
                <a:avLst/>
              </a:prstGeom>
              <a:solidFill>
                <a:srgbClr val="9C9CD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事務局</a:t>
                </a:r>
              </a:p>
            </p:txBody>
          </p:sp>
          <p:sp>
            <p:nvSpPr>
              <p:cNvPr id="111" name="角丸四角形 47">
                <a:extLst>
                  <a:ext uri="{FF2B5EF4-FFF2-40B4-BE49-F238E27FC236}">
                    <a16:creationId xmlns:a16="http://schemas.microsoft.com/office/drawing/2014/main" id="{F9888133-253E-4861-864B-42B1C4572F24}"/>
                  </a:ext>
                </a:extLst>
              </p:cNvPr>
              <p:cNvSpPr/>
              <p:nvPr/>
            </p:nvSpPr>
            <p:spPr>
              <a:xfrm>
                <a:off x="7385038" y="5410364"/>
                <a:ext cx="656111" cy="66835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大阪府</a:t>
                </a:r>
              </a:p>
            </p:txBody>
          </p:sp>
          <p:sp>
            <p:nvSpPr>
              <p:cNvPr id="112" name="正方形/長方形 111">
                <a:extLst>
                  <a:ext uri="{FF2B5EF4-FFF2-40B4-BE49-F238E27FC236}">
                    <a16:creationId xmlns:a16="http://schemas.microsoft.com/office/drawing/2014/main" id="{CDBD571E-FBA3-4F2B-9645-FD1C2C5B815B}"/>
                  </a:ext>
                </a:extLst>
              </p:cNvPr>
              <p:cNvSpPr/>
              <p:nvPr/>
            </p:nvSpPr>
            <p:spPr>
              <a:xfrm>
                <a:off x="8765202" y="6154944"/>
                <a:ext cx="945353" cy="4612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派遣依頼</a:t>
                </a:r>
              </a:p>
            </p:txBody>
          </p:sp>
          <p:cxnSp>
            <p:nvCxnSpPr>
              <p:cNvPr id="113" name="直線矢印コネクタ 112">
                <a:extLst>
                  <a:ext uri="{FF2B5EF4-FFF2-40B4-BE49-F238E27FC236}">
                    <a16:creationId xmlns:a16="http://schemas.microsoft.com/office/drawing/2014/main" id="{EA042239-86AB-44C2-806C-37252DFA208F}"/>
                  </a:ext>
                </a:extLst>
              </p:cNvPr>
              <p:cNvCxnSpPr/>
              <p:nvPr/>
            </p:nvCxnSpPr>
            <p:spPr>
              <a:xfrm flipV="1">
                <a:off x="8092766" y="5622923"/>
                <a:ext cx="331810" cy="144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4" name="正方形/長方形 113">
                <a:extLst>
                  <a:ext uri="{FF2B5EF4-FFF2-40B4-BE49-F238E27FC236}">
                    <a16:creationId xmlns:a16="http://schemas.microsoft.com/office/drawing/2014/main" id="{EDB67A5B-B972-4751-BE58-DD50CDBEB601}"/>
                  </a:ext>
                </a:extLst>
              </p:cNvPr>
              <p:cNvSpPr/>
              <p:nvPr/>
            </p:nvSpPr>
            <p:spPr>
              <a:xfrm>
                <a:off x="7648253" y="5163142"/>
                <a:ext cx="1244418" cy="404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委託</a:t>
                </a:r>
              </a:p>
            </p:txBody>
          </p:sp>
          <p:cxnSp>
            <p:nvCxnSpPr>
              <p:cNvPr id="115" name="直線矢印コネクタ 114">
                <a:extLst>
                  <a:ext uri="{FF2B5EF4-FFF2-40B4-BE49-F238E27FC236}">
                    <a16:creationId xmlns:a16="http://schemas.microsoft.com/office/drawing/2014/main" id="{A77E5661-ACD7-4758-85E0-3463E6FF1059}"/>
                  </a:ext>
                </a:extLst>
              </p:cNvPr>
              <p:cNvCxnSpPr/>
              <p:nvPr/>
            </p:nvCxnSpPr>
            <p:spPr>
              <a:xfrm>
                <a:off x="9446866" y="5706952"/>
                <a:ext cx="802662" cy="5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正方形/長方形 115">
                <a:extLst>
                  <a:ext uri="{FF2B5EF4-FFF2-40B4-BE49-F238E27FC236}">
                    <a16:creationId xmlns:a16="http://schemas.microsoft.com/office/drawing/2014/main" id="{3B942E67-F588-4630-BA9C-2D8B5A151E2D}"/>
                  </a:ext>
                </a:extLst>
              </p:cNvPr>
              <p:cNvSpPr/>
              <p:nvPr/>
            </p:nvSpPr>
            <p:spPr>
              <a:xfrm>
                <a:off x="9181392" y="5324535"/>
                <a:ext cx="1244418" cy="362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出動要請</a:t>
                </a:r>
              </a:p>
            </p:txBody>
          </p:sp>
          <p:sp>
            <p:nvSpPr>
              <p:cNvPr id="117" name="角丸四角形 53">
                <a:extLst>
                  <a:ext uri="{FF2B5EF4-FFF2-40B4-BE49-F238E27FC236}">
                    <a16:creationId xmlns:a16="http://schemas.microsoft.com/office/drawing/2014/main" id="{B9FF463F-9E91-4A5E-A9DF-B6F80742DD53}"/>
                  </a:ext>
                </a:extLst>
              </p:cNvPr>
              <p:cNvSpPr/>
              <p:nvPr/>
            </p:nvSpPr>
            <p:spPr>
              <a:xfrm>
                <a:off x="10127201" y="5252781"/>
                <a:ext cx="2270278" cy="2164994"/>
              </a:xfrm>
              <a:prstGeom prst="roundRect">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118" name="直線コネクタ 117">
                <a:extLst>
                  <a:ext uri="{FF2B5EF4-FFF2-40B4-BE49-F238E27FC236}">
                    <a16:creationId xmlns:a16="http://schemas.microsoft.com/office/drawing/2014/main" id="{7A8343EE-FF6E-4C48-AB30-44927AC847AC}"/>
                  </a:ext>
                </a:extLst>
              </p:cNvPr>
              <p:cNvCxnSpPr/>
              <p:nvPr/>
            </p:nvCxnSpPr>
            <p:spPr>
              <a:xfrm flipV="1">
                <a:off x="8924168" y="5118574"/>
                <a:ext cx="0" cy="3037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305DC7EC-7D9D-421E-A65E-64BDB0D7280B}"/>
                  </a:ext>
                </a:extLst>
              </p:cNvPr>
              <p:cNvCxnSpPr/>
              <p:nvPr/>
            </p:nvCxnSpPr>
            <p:spPr>
              <a:xfrm>
                <a:off x="8916117" y="5118574"/>
                <a:ext cx="2868616" cy="9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矢印コネクタ 119">
                <a:extLst>
                  <a:ext uri="{FF2B5EF4-FFF2-40B4-BE49-F238E27FC236}">
                    <a16:creationId xmlns:a16="http://schemas.microsoft.com/office/drawing/2014/main" id="{C72A98A3-11CE-46C4-A2C7-B70A3B1B89B2}"/>
                  </a:ext>
                </a:extLst>
              </p:cNvPr>
              <p:cNvCxnSpPr>
                <a:cxnSpLocks/>
              </p:cNvCxnSpPr>
              <p:nvPr/>
            </p:nvCxnSpPr>
            <p:spPr>
              <a:xfrm>
                <a:off x="11773222" y="5128061"/>
                <a:ext cx="0" cy="27918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1" name="正方形/長方形 120">
                <a:extLst>
                  <a:ext uri="{FF2B5EF4-FFF2-40B4-BE49-F238E27FC236}">
                    <a16:creationId xmlns:a16="http://schemas.microsoft.com/office/drawing/2014/main" id="{119C2DA7-E511-4523-BB89-C00C774C8DF8}"/>
                  </a:ext>
                </a:extLst>
              </p:cNvPr>
              <p:cNvSpPr/>
              <p:nvPr/>
            </p:nvSpPr>
            <p:spPr>
              <a:xfrm>
                <a:off x="9675229" y="4791553"/>
                <a:ext cx="1244418" cy="3076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派遣要請</a:t>
                </a:r>
              </a:p>
            </p:txBody>
          </p:sp>
          <p:cxnSp>
            <p:nvCxnSpPr>
              <p:cNvPr id="122" name="直線矢印コネクタ 121">
                <a:extLst>
                  <a:ext uri="{FF2B5EF4-FFF2-40B4-BE49-F238E27FC236}">
                    <a16:creationId xmlns:a16="http://schemas.microsoft.com/office/drawing/2014/main" id="{1E0184D3-2AC7-4E44-9C1D-F522E67DC8FE}"/>
                  </a:ext>
                </a:extLst>
              </p:cNvPr>
              <p:cNvCxnSpPr/>
              <p:nvPr/>
            </p:nvCxnSpPr>
            <p:spPr>
              <a:xfrm flipH="1">
                <a:off x="8078698" y="5886040"/>
                <a:ext cx="359927" cy="340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3" name="正方形/長方形 122">
                <a:extLst>
                  <a:ext uri="{FF2B5EF4-FFF2-40B4-BE49-F238E27FC236}">
                    <a16:creationId xmlns:a16="http://schemas.microsoft.com/office/drawing/2014/main" id="{30103CDF-3A1B-4614-A05F-7A7086DB0C7F}"/>
                  </a:ext>
                </a:extLst>
              </p:cNvPr>
              <p:cNvSpPr/>
              <p:nvPr/>
            </p:nvSpPr>
            <p:spPr>
              <a:xfrm>
                <a:off x="7645611" y="5911607"/>
                <a:ext cx="1244418" cy="461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報告</a:t>
                </a:r>
              </a:p>
            </p:txBody>
          </p:sp>
          <p:cxnSp>
            <p:nvCxnSpPr>
              <p:cNvPr id="124" name="直線矢印コネクタ 123">
                <a:extLst>
                  <a:ext uri="{FF2B5EF4-FFF2-40B4-BE49-F238E27FC236}">
                    <a16:creationId xmlns:a16="http://schemas.microsoft.com/office/drawing/2014/main" id="{5AEF7A68-7BF6-434B-A636-F34FA0F93320}"/>
                  </a:ext>
                </a:extLst>
              </p:cNvPr>
              <p:cNvCxnSpPr/>
              <p:nvPr/>
            </p:nvCxnSpPr>
            <p:spPr>
              <a:xfrm flipH="1" flipV="1">
                <a:off x="9420758" y="5891745"/>
                <a:ext cx="830650" cy="7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2A95EC54-738B-4950-A283-302F63650C38}"/>
                  </a:ext>
                </a:extLst>
              </p:cNvPr>
              <p:cNvSpPr/>
              <p:nvPr/>
            </p:nvSpPr>
            <p:spPr>
              <a:xfrm>
                <a:off x="9249022" y="5817674"/>
                <a:ext cx="1244418"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報告</a:t>
                </a:r>
              </a:p>
            </p:txBody>
          </p:sp>
          <p:cxnSp>
            <p:nvCxnSpPr>
              <p:cNvPr id="126" name="直線コネクタ 125">
                <a:extLst>
                  <a:ext uri="{FF2B5EF4-FFF2-40B4-BE49-F238E27FC236}">
                    <a16:creationId xmlns:a16="http://schemas.microsoft.com/office/drawing/2014/main" id="{B74CDCEB-2639-4921-AEB6-F04ADBBCBF13}"/>
                  </a:ext>
                </a:extLst>
              </p:cNvPr>
              <p:cNvCxnSpPr/>
              <p:nvPr/>
            </p:nvCxnSpPr>
            <p:spPr>
              <a:xfrm flipH="1" flipV="1">
                <a:off x="7550125" y="6117155"/>
                <a:ext cx="2617" cy="7272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796614EC-6B9E-4291-A8EE-7143D050375D}"/>
                  </a:ext>
                </a:extLst>
              </p:cNvPr>
              <p:cNvCxnSpPr>
                <a:endCxn id="98" idx="2"/>
              </p:cNvCxnSpPr>
              <p:nvPr/>
            </p:nvCxnSpPr>
            <p:spPr>
              <a:xfrm>
                <a:off x="7544576" y="6841510"/>
                <a:ext cx="1007961" cy="289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8" name="正方形/長方形 127">
                <a:extLst>
                  <a:ext uri="{FF2B5EF4-FFF2-40B4-BE49-F238E27FC236}">
                    <a16:creationId xmlns:a16="http://schemas.microsoft.com/office/drawing/2014/main" id="{D40F69C6-855D-4068-8D5A-4C3C0827B223}"/>
                  </a:ext>
                </a:extLst>
              </p:cNvPr>
              <p:cNvSpPr/>
              <p:nvPr/>
            </p:nvSpPr>
            <p:spPr>
              <a:xfrm>
                <a:off x="7262924" y="6447892"/>
                <a:ext cx="1551066"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働きかけ</a:t>
                </a:r>
              </a:p>
            </p:txBody>
          </p:sp>
          <p:sp>
            <p:nvSpPr>
              <p:cNvPr id="129" name="楕円 128">
                <a:extLst>
                  <a:ext uri="{FF2B5EF4-FFF2-40B4-BE49-F238E27FC236}">
                    <a16:creationId xmlns:a16="http://schemas.microsoft.com/office/drawing/2014/main" id="{D714B121-AB31-47B9-89AB-CC5C5C433417}"/>
                  </a:ext>
                </a:extLst>
              </p:cNvPr>
              <p:cNvSpPr/>
              <p:nvPr/>
            </p:nvSpPr>
            <p:spPr>
              <a:xfrm>
                <a:off x="11162554" y="5424329"/>
                <a:ext cx="1124762" cy="380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弁護士</a:t>
                </a:r>
              </a:p>
            </p:txBody>
          </p:sp>
          <p:sp>
            <p:nvSpPr>
              <p:cNvPr id="130" name="楕円 129">
                <a:extLst>
                  <a:ext uri="{FF2B5EF4-FFF2-40B4-BE49-F238E27FC236}">
                    <a16:creationId xmlns:a16="http://schemas.microsoft.com/office/drawing/2014/main" id="{681EAD67-E399-460E-9DB2-14143869C31D}"/>
                  </a:ext>
                </a:extLst>
              </p:cNvPr>
              <p:cNvSpPr/>
              <p:nvPr/>
            </p:nvSpPr>
            <p:spPr>
              <a:xfrm>
                <a:off x="11162554" y="6089859"/>
                <a:ext cx="1124762" cy="3801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構造建築士</a:t>
                </a:r>
              </a:p>
            </p:txBody>
          </p:sp>
          <p:cxnSp>
            <p:nvCxnSpPr>
              <p:cNvPr id="131" name="直線コネクタ 130">
                <a:extLst>
                  <a:ext uri="{FF2B5EF4-FFF2-40B4-BE49-F238E27FC236}">
                    <a16:creationId xmlns:a16="http://schemas.microsoft.com/office/drawing/2014/main" id="{EA769A3B-E145-4B3A-942A-9BAD5D6881BB}"/>
                  </a:ext>
                </a:extLst>
              </p:cNvPr>
              <p:cNvCxnSpPr/>
              <p:nvPr/>
            </p:nvCxnSpPr>
            <p:spPr>
              <a:xfrm>
                <a:off x="10679227" y="6946159"/>
                <a:ext cx="42178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0788F9C1-6292-4307-A70D-A766005E600B}"/>
                  </a:ext>
                </a:extLst>
              </p:cNvPr>
              <p:cNvCxnSpPr/>
              <p:nvPr/>
            </p:nvCxnSpPr>
            <p:spPr>
              <a:xfrm flipV="1">
                <a:off x="8934840" y="6125604"/>
                <a:ext cx="0" cy="42147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9" name="テキスト ボックス 8">
              <a:extLst>
                <a:ext uri="{FF2B5EF4-FFF2-40B4-BE49-F238E27FC236}">
                  <a16:creationId xmlns:a16="http://schemas.microsoft.com/office/drawing/2014/main" id="{AADA3F81-59BA-CB89-D27E-9F6F46FA270D}"/>
                </a:ext>
              </a:extLst>
            </p:cNvPr>
            <p:cNvSpPr txBox="1"/>
            <p:nvPr/>
          </p:nvSpPr>
          <p:spPr>
            <a:xfrm>
              <a:off x="5260728" y="2354479"/>
              <a:ext cx="678391"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1200" dirty="0">
                  <a:latin typeface="Meiryo UI" panose="020B0604030504040204" pitchFamily="50" charset="-128"/>
                  <a:ea typeface="Meiryo UI" panose="020B0604030504040204" pitchFamily="50" charset="-128"/>
                </a:rPr>
                <a:t>フロー図</a:t>
              </a:r>
            </a:p>
          </p:txBody>
        </p:sp>
        <p:sp>
          <p:nvSpPr>
            <p:cNvPr id="12" name="Rectangle 3">
              <a:extLst>
                <a:ext uri="{FF2B5EF4-FFF2-40B4-BE49-F238E27FC236}">
                  <a16:creationId xmlns:a16="http://schemas.microsoft.com/office/drawing/2014/main" id="{AC346AC3-4E2F-CF36-01F4-69D45A109D90}"/>
                </a:ext>
              </a:extLst>
            </p:cNvPr>
            <p:cNvSpPr>
              <a:spLocks noChangeArrowheads="1"/>
            </p:cNvSpPr>
            <p:nvPr/>
          </p:nvSpPr>
          <p:spPr bwMode="auto">
            <a:xfrm>
              <a:off x="5133069" y="2340884"/>
              <a:ext cx="3823116" cy="1763712"/>
            </a:xfrm>
            <a:prstGeom prst="roundRect">
              <a:avLst>
                <a:gd name="adj" fmla="val 11123"/>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eaLnBrk="0" hangingPunct="0"/>
              <a:endParaRPr kumimoji="0"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 name="テキスト ボックス 13">
            <a:extLst>
              <a:ext uri="{FF2B5EF4-FFF2-40B4-BE49-F238E27FC236}">
                <a16:creationId xmlns:a16="http://schemas.microsoft.com/office/drawing/2014/main" id="{709B7104-105B-A885-BAB8-FF919B7A5CAB}"/>
              </a:ext>
            </a:extLst>
          </p:cNvPr>
          <p:cNvSpPr txBox="1"/>
          <p:nvPr/>
        </p:nvSpPr>
        <p:spPr>
          <a:xfrm>
            <a:off x="5548844" y="6428048"/>
            <a:ext cx="1233030"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派遣時の様子</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DD39CB44-998C-4D74-B430-D0F76EE044F7}"/>
              </a:ext>
            </a:extLst>
          </p:cNvPr>
          <p:cNvSpPr txBox="1"/>
          <p:nvPr/>
        </p:nvSpPr>
        <p:spPr>
          <a:xfrm>
            <a:off x="1514074" y="2277723"/>
            <a:ext cx="179500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年度制度創設</a:t>
            </a:r>
          </a:p>
        </p:txBody>
      </p:sp>
      <p:sp>
        <p:nvSpPr>
          <p:cNvPr id="57" name="スライド番号プレースホルダー 3">
            <a:extLst>
              <a:ext uri="{FF2B5EF4-FFF2-40B4-BE49-F238E27FC236}">
                <a16:creationId xmlns:a16="http://schemas.microsoft.com/office/drawing/2014/main" id="{CD5DD1A9-BE0D-4A42-B1E9-9D949B142EB3}"/>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29</a:t>
            </a:fld>
            <a:endParaRPr lang="en-US" altLang="ja-JP" dirty="0">
              <a:solidFill>
                <a:srgbClr val="000000"/>
              </a:solidFill>
            </a:endParaRPr>
          </a:p>
        </p:txBody>
      </p:sp>
    </p:spTree>
    <p:extLst>
      <p:ext uri="{BB962C8B-B14F-4D97-AF65-F5344CB8AC3E}">
        <p14:creationId xmlns:p14="http://schemas.microsoft.com/office/powerpoint/2010/main" val="2172740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F110CF24-4DB0-46E8-9AA7-5DCE6CE727EB}"/>
              </a:ext>
            </a:extLst>
          </p:cNvPr>
          <p:cNvSpPr txBox="1">
            <a:spLocks/>
          </p:cNvSpPr>
          <p:nvPr/>
        </p:nvSpPr>
        <p:spPr bwMode="auto">
          <a:xfrm>
            <a:off x="-1" y="105401"/>
            <a:ext cx="8599251" cy="7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kern="0" dirty="0"/>
              <a:t>【</a:t>
            </a:r>
            <a:r>
              <a:rPr lang="ja-JP" altLang="en-US" kern="0" dirty="0"/>
              <a:t>負担軽減の支援</a:t>
            </a:r>
            <a:r>
              <a:rPr lang="en-US" altLang="ja-JP" kern="0" dirty="0"/>
              <a:t>】</a:t>
            </a:r>
            <a:r>
              <a:rPr lang="ja-JP" altLang="en-US" kern="0" dirty="0"/>
              <a:t>　</a:t>
            </a:r>
            <a:br>
              <a:rPr lang="en-US" altLang="ja-JP" kern="0" dirty="0"/>
            </a:br>
            <a:r>
              <a:rPr lang="ja-JP" altLang="en-US" kern="0" dirty="0"/>
              <a:t>　補助制度（建物）</a:t>
            </a:r>
          </a:p>
        </p:txBody>
      </p:sp>
      <p:sp>
        <p:nvSpPr>
          <p:cNvPr id="48" name="テキスト ボックス 47">
            <a:extLst>
              <a:ext uri="{FF2B5EF4-FFF2-40B4-BE49-F238E27FC236}">
                <a16:creationId xmlns:a16="http://schemas.microsoft.com/office/drawing/2014/main" id="{0EE24E1F-F9AF-40DE-824B-6C0EE563B805}"/>
              </a:ext>
            </a:extLst>
          </p:cNvPr>
          <p:cNvSpPr txBox="1"/>
          <p:nvPr/>
        </p:nvSpPr>
        <p:spPr>
          <a:xfrm>
            <a:off x="1342945" y="5332836"/>
            <a:ext cx="6458109"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耐震診断 </a:t>
            </a:r>
            <a:r>
              <a:rPr lang="en-US" altLang="ja-JP" sz="1600" dirty="0">
                <a:latin typeface="Meiryo UI" panose="020B0604030504040204" pitchFamily="50" charset="-128"/>
                <a:ea typeface="Meiryo UI" panose="020B0604030504040204" pitchFamily="50" charset="-128"/>
              </a:rPr>
              <a:t>207</a:t>
            </a:r>
            <a:r>
              <a:rPr lang="ja-JP" altLang="en-US" sz="1600" dirty="0">
                <a:latin typeface="Meiryo UI" panose="020B0604030504040204" pitchFamily="50" charset="-128"/>
                <a:ea typeface="Meiryo UI" panose="020B0604030504040204" pitchFamily="50" charset="-128"/>
              </a:rPr>
              <a:t>棟、補強設計 </a:t>
            </a:r>
            <a:r>
              <a:rPr lang="en-US" altLang="ja-JP" sz="1600" dirty="0">
                <a:latin typeface="Meiryo UI" panose="020B0604030504040204" pitchFamily="50" charset="-128"/>
                <a:ea typeface="Meiryo UI" panose="020B0604030504040204" pitchFamily="50" charset="-128"/>
              </a:rPr>
              <a:t>15</a:t>
            </a:r>
            <a:r>
              <a:rPr lang="ja-JP" altLang="en-US" sz="1600" dirty="0">
                <a:latin typeface="Meiryo UI" panose="020B0604030504040204" pitchFamily="50" charset="-128"/>
                <a:ea typeface="Meiryo UI" panose="020B0604030504040204" pitchFamily="50" charset="-128"/>
              </a:rPr>
              <a:t>棟、耐震改修等 </a:t>
            </a:r>
            <a:r>
              <a:rPr lang="en-US" altLang="ja-JP" sz="1600" dirty="0">
                <a:latin typeface="Meiryo UI" panose="020B0604030504040204" pitchFamily="50" charset="-128"/>
                <a:ea typeface="Meiryo UI" panose="020B0604030504040204" pitchFamily="50" charset="-128"/>
              </a:rPr>
              <a:t>41</a:t>
            </a:r>
            <a:r>
              <a:rPr lang="ja-JP" altLang="en-US" sz="1600" dirty="0">
                <a:latin typeface="Meiryo UI" panose="020B0604030504040204" pitchFamily="50" charset="-128"/>
                <a:ea typeface="Meiryo UI" panose="020B0604030504040204" pitchFamily="50" charset="-128"/>
              </a:rPr>
              <a:t>棟（うち除却</a:t>
            </a:r>
            <a:r>
              <a:rPr lang="en-US" altLang="ja-JP" sz="1600" dirty="0">
                <a:latin typeface="Meiryo UI" panose="020B0604030504040204" pitchFamily="50" charset="-128"/>
                <a:ea typeface="Meiryo UI" panose="020B0604030504040204" pitchFamily="50" charset="-128"/>
              </a:rPr>
              <a:t>28</a:t>
            </a:r>
            <a:r>
              <a:rPr lang="ja-JP" altLang="en-US" sz="1600" dirty="0">
                <a:latin typeface="Meiryo UI" panose="020B0604030504040204" pitchFamily="50" charset="-128"/>
                <a:ea typeface="Meiryo UI" panose="020B0604030504040204" pitchFamily="50" charset="-128"/>
              </a:rPr>
              <a:t>棟）</a:t>
            </a:r>
            <a:endParaRPr lang="en-US" altLang="ja-JP" sz="16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070AA0B9-C20E-461A-433E-7C559C095CD3}"/>
              </a:ext>
            </a:extLst>
          </p:cNvPr>
          <p:cNvSpPr txBox="1">
            <a:spLocks noChangeArrowheads="1"/>
          </p:cNvSpPr>
          <p:nvPr/>
        </p:nvSpPr>
        <p:spPr bwMode="auto">
          <a:xfrm>
            <a:off x="72000" y="1079999"/>
            <a:ext cx="9000000" cy="3565891"/>
          </a:xfrm>
          <a:prstGeom prst="rect">
            <a:avLst/>
          </a:prstGeom>
          <a:solidFill>
            <a:schemeClr val="accent5"/>
          </a:solidFill>
          <a:ln w="19050">
            <a:noFill/>
            <a:miter lim="800000"/>
            <a:headEnd/>
            <a:tailEnd/>
          </a:ln>
        </p:spPr>
        <p:txBody>
          <a:bodyPr wrap="square" lIns="72000" tIns="36000" rIns="72000" bIns="36000" anchor="t" anchorCtr="0">
            <a:noAutofit/>
          </a:bodyPr>
          <a:lstStyle>
            <a:lvl1pPr marL="287338" indent="-287338" eaLnBrk="0" hangingPunct="0">
              <a:spcBef>
                <a:spcPct val="20000"/>
              </a:spcBef>
              <a:buChar char="•"/>
              <a:defRPr kumimoji="1" sz="3200">
                <a:solidFill>
                  <a:schemeClr val="tx1"/>
                </a:solidFill>
                <a:latin typeface="Arial" charset="0"/>
                <a:ea typeface="ＭＳ Ｐゴシック" charset="-128"/>
              </a:defRPr>
            </a:lvl1pPr>
            <a:lvl2pPr marL="741363" indent="-284163" eaLnBrk="0" hangingPunct="0">
              <a:spcBef>
                <a:spcPct val="20000"/>
              </a:spcBef>
              <a:buChar char="–"/>
              <a:defRPr kumimoji="1" sz="2800">
                <a:solidFill>
                  <a:schemeClr val="tx1"/>
                </a:solidFill>
                <a:latin typeface="Arial" charset="0"/>
                <a:ea typeface="ＭＳ Ｐゴシック" charset="-128"/>
              </a:defRPr>
            </a:lvl2pPr>
            <a:lvl3pPr marL="1141413" indent="-227013" eaLnBrk="0" hangingPunct="0">
              <a:spcBef>
                <a:spcPct val="20000"/>
              </a:spcBef>
              <a:buChar char="•"/>
              <a:defRPr kumimoji="1" sz="2400">
                <a:solidFill>
                  <a:schemeClr val="tx1"/>
                </a:solidFill>
                <a:latin typeface="Arial" charset="0"/>
                <a:ea typeface="ＭＳ Ｐゴシック" charset="-128"/>
              </a:defRPr>
            </a:lvl3pPr>
            <a:lvl4pPr marL="1598613" indent="-227013" eaLnBrk="0" hangingPunct="0">
              <a:spcBef>
                <a:spcPct val="20000"/>
              </a:spcBef>
              <a:buChar char="–"/>
              <a:defRPr kumimoji="1" sz="2000">
                <a:solidFill>
                  <a:schemeClr val="tx1"/>
                </a:solidFill>
                <a:latin typeface="Arial" charset="0"/>
                <a:ea typeface="ＭＳ Ｐゴシック" charset="-128"/>
              </a:defRPr>
            </a:lvl4pPr>
            <a:lvl5pPr marL="2055813" indent="-227013" eaLnBrk="0" hangingPunct="0">
              <a:spcBef>
                <a:spcPct val="20000"/>
              </a:spcBef>
              <a:buChar char="»"/>
              <a:defRPr kumimoji="1" sz="2000">
                <a:solidFill>
                  <a:schemeClr val="tx1"/>
                </a:solidFill>
                <a:latin typeface="Arial" charset="0"/>
                <a:ea typeface="ＭＳ Ｐゴシック" charset="-128"/>
              </a:defRPr>
            </a:lvl5pPr>
            <a:lvl6pPr marL="25130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02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74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46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○沿道建築物の耐震改修等を行う場合、大阪府が直接、所有者等に対して補助金を交付</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○補助制度</a:t>
            </a:r>
            <a:endParaRPr lang="en-US" altLang="ja-JP" sz="16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4F7664A-39ED-31AB-69A7-E3182C28C715}"/>
              </a:ext>
            </a:extLst>
          </p:cNvPr>
          <p:cNvSpPr/>
          <p:nvPr/>
        </p:nvSpPr>
        <p:spPr>
          <a:xfrm>
            <a:off x="108000" y="506771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8" name="テキスト ボックス 7">
            <a:extLst>
              <a:ext uri="{FF2B5EF4-FFF2-40B4-BE49-F238E27FC236}">
                <a16:creationId xmlns:a16="http://schemas.microsoft.com/office/drawing/2014/main" id="{943D8FA0-1EAE-87B7-6682-2E52B258AFB4}"/>
              </a:ext>
            </a:extLst>
          </p:cNvPr>
          <p:cNvSpPr txBox="1"/>
          <p:nvPr/>
        </p:nvSpPr>
        <p:spPr>
          <a:xfrm>
            <a:off x="1342945" y="5070262"/>
            <a:ext cx="179500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補助実績</a:t>
            </a:r>
            <a:r>
              <a:rPr lang="en-US" altLang="ja-JP" sz="1200" dirty="0">
                <a:latin typeface="Meiryo UI" panose="020B0604030504040204" pitchFamily="50" charset="-128"/>
                <a:ea typeface="Meiryo UI" panose="020B0604030504040204" pitchFamily="50" charset="-128"/>
              </a:rPr>
              <a:t>(H25</a:t>
            </a:r>
            <a:r>
              <a:rPr lang="ja-JP" altLang="en-US" sz="1200" dirty="0">
                <a:latin typeface="Meiryo UI" panose="020B0604030504040204" pitchFamily="50" charset="-128"/>
                <a:ea typeface="Meiryo UI" panose="020B0604030504040204" pitchFamily="50" charset="-128"/>
              </a:rPr>
              <a:t>～）</a:t>
            </a:r>
          </a:p>
        </p:txBody>
      </p:sp>
      <p:graphicFrame>
        <p:nvGraphicFramePr>
          <p:cNvPr id="50" name="表 49">
            <a:extLst>
              <a:ext uri="{FF2B5EF4-FFF2-40B4-BE49-F238E27FC236}">
                <a16:creationId xmlns:a16="http://schemas.microsoft.com/office/drawing/2014/main" id="{71D8A39D-CD37-492E-AFF3-9B3DDE98585F}"/>
              </a:ext>
            </a:extLst>
          </p:cNvPr>
          <p:cNvGraphicFramePr>
            <a:graphicFrameLocks noGrp="1"/>
          </p:cNvGraphicFramePr>
          <p:nvPr>
            <p:extLst>
              <p:ext uri="{D42A27DB-BD31-4B8C-83A1-F6EECF244321}">
                <p14:modId xmlns:p14="http://schemas.microsoft.com/office/powerpoint/2010/main" val="1090741792"/>
              </p:ext>
            </p:extLst>
          </p:nvPr>
        </p:nvGraphicFramePr>
        <p:xfrm>
          <a:off x="367462" y="1866805"/>
          <a:ext cx="7769774" cy="2439288"/>
        </p:xfrm>
        <a:graphic>
          <a:graphicData uri="http://schemas.openxmlformats.org/drawingml/2006/table">
            <a:tbl>
              <a:tblPr firstRow="1" firstCol="1" bandRow="1"/>
              <a:tblGrid>
                <a:gridCol w="2317302">
                  <a:extLst>
                    <a:ext uri="{9D8B030D-6E8A-4147-A177-3AD203B41FA5}">
                      <a16:colId xmlns:a16="http://schemas.microsoft.com/office/drawing/2014/main" val="453176083"/>
                    </a:ext>
                  </a:extLst>
                </a:gridCol>
                <a:gridCol w="2726236">
                  <a:extLst>
                    <a:ext uri="{9D8B030D-6E8A-4147-A177-3AD203B41FA5}">
                      <a16:colId xmlns:a16="http://schemas.microsoft.com/office/drawing/2014/main" val="2966101194"/>
                    </a:ext>
                  </a:extLst>
                </a:gridCol>
                <a:gridCol w="2726236">
                  <a:extLst>
                    <a:ext uri="{9D8B030D-6E8A-4147-A177-3AD203B41FA5}">
                      <a16:colId xmlns:a16="http://schemas.microsoft.com/office/drawing/2014/main" val="4196627243"/>
                    </a:ext>
                  </a:extLst>
                </a:gridCol>
              </a:tblGrid>
              <a:tr h="64969">
                <a:tc>
                  <a:txBody>
                    <a:bodyPr/>
                    <a:lstStyle/>
                    <a:p>
                      <a:pPr marL="0" indent="0" algn="l">
                        <a:lnSpc>
                          <a:spcPct val="100000"/>
                        </a:lnSpc>
                        <a:spcAft>
                          <a:spcPts val="0"/>
                        </a:spcAft>
                      </a:pPr>
                      <a:r>
                        <a:rPr lang="en-US" sz="1050" b="1"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gridSpan="2">
                  <a:txBody>
                    <a:bodyPr/>
                    <a:lstStyle/>
                    <a:p>
                      <a:pPr marL="0" indent="0" algn="ctr">
                        <a:lnSpc>
                          <a:spcPct val="100000"/>
                        </a:lnSpc>
                        <a:spcAft>
                          <a:spcPts val="0"/>
                        </a:spcAft>
                      </a:pP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補助率</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indent="0" algn="l">
                        <a:lnSpc>
                          <a:spcPct val="100000"/>
                        </a:lnSpc>
                        <a:spcAft>
                          <a:spcPts val="0"/>
                        </a:spcAft>
                      </a:pP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59453"/>
                  </a:ext>
                </a:extLst>
              </a:tr>
              <a:tr h="257050">
                <a:tc>
                  <a:txBody>
                    <a:bodyPr/>
                    <a:lstStyle/>
                    <a:p>
                      <a:pPr marL="0" indent="0" algn="l">
                        <a:lnSpc>
                          <a:spcPct val="100000"/>
                        </a:lnSpc>
                        <a:spcAft>
                          <a:spcPts val="0"/>
                        </a:spcAft>
                      </a:pP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耐震診断</a:t>
                      </a:r>
                      <a:endParaRPr lang="en-US" altLang="ja-JP" sz="1050" b="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Aft>
                          <a:spcPts val="0"/>
                        </a:spcAft>
                      </a:pPr>
                      <a:r>
                        <a:rPr lang="ja-JP" altLang="en-US" sz="1050" b="0" kern="100" dirty="0">
                          <a:effectLst/>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050" b="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ja-JP" altLang="en-US" sz="1050" b="0" kern="100" dirty="0">
                          <a:effectLst/>
                          <a:latin typeface="Meiryo UI" panose="020B0604030504040204" pitchFamily="50" charset="-128"/>
                          <a:ea typeface="Meiryo UI" panose="020B0604030504040204" pitchFamily="50" charset="-128"/>
                          <a:cs typeface="Times New Roman" panose="02020603050405020304" pitchFamily="18" charset="0"/>
                        </a:rPr>
                        <a:t>年度まで）</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indent="0" algn="l">
                        <a:lnSpc>
                          <a:spcPct val="100000"/>
                        </a:lnSpc>
                        <a:spcBef>
                          <a:spcPts val="0"/>
                        </a:spcBef>
                        <a:spcAft>
                          <a:spcPts val="0"/>
                        </a:spcAft>
                      </a:pP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050" u="none"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78" rtl="0" eaLnBrk="1" fontAlgn="auto" latinLnBrk="0" hangingPunct="1">
                        <a:lnSpc>
                          <a:spcPct val="100000"/>
                        </a:lnSpc>
                        <a:spcBef>
                          <a:spcPts val="0"/>
                        </a:spcBef>
                        <a:spcAft>
                          <a:spcPts val="0"/>
                        </a:spcAft>
                        <a:buClrTx/>
                        <a:buSzTx/>
                        <a:buFontTx/>
                        <a:buNone/>
                        <a:tabLst/>
                        <a:defRPr/>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　上限超過分</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5995467"/>
                  </a:ext>
                </a:extLst>
              </a:tr>
              <a:tr h="426942">
                <a:tc rowSpan="2">
                  <a:txBody>
                    <a:bodyPr/>
                    <a:lstStyle/>
                    <a:p>
                      <a:pPr marL="0" indent="0" algn="l">
                        <a:lnSpc>
                          <a:spcPct val="100000"/>
                        </a:lnSpc>
                      </a:pPr>
                      <a:r>
                        <a:rPr lang="ja-JP" altLang="en-US" sz="1050" b="0" kern="100" dirty="0">
                          <a:effectLst/>
                          <a:latin typeface="Meiryo UI" panose="020B0604030504040204" pitchFamily="50" charset="-128"/>
                          <a:ea typeface="Meiryo UI" panose="020B0604030504040204" pitchFamily="50" charset="-128"/>
                          <a:cs typeface="Meiryo UI" panose="020B0604030504040204" pitchFamily="50" charset="-128"/>
                        </a:rPr>
                        <a:t>補強</a:t>
                      </a: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設計</a:t>
                      </a:r>
                      <a:endParaRPr kumimoji="1" lang="ja-JP" altLang="en-US" sz="1600" dirty="0">
                        <a:latin typeface="Meiryo UI" panose="020B0604030504040204" pitchFamily="50" charset="-128"/>
                        <a:ea typeface="Meiryo UI" panose="020B0604030504040204" pitchFamily="50" charset="-128"/>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5,000</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㎡以下</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４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６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７</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12</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l">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5,000</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㎡超</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８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en-US"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12 </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19</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24</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416784"/>
                  </a:ext>
                </a:extLst>
              </a:tr>
              <a:tr h="426942">
                <a:tc vMerge="1">
                  <a:txBody>
                    <a:bodyPr/>
                    <a:lstStyle/>
                    <a:p>
                      <a:pPr marL="0" indent="0" algn="l">
                        <a:lnSpc>
                          <a:spcPct val="100000"/>
                        </a:lnSpc>
                      </a:pPr>
                      <a:endParaRPr kumimoji="1" lang="ja-JP" altLang="en-US" sz="1600" dirty="0">
                        <a:latin typeface="Meiryo UI" panose="020B0604030504040204" pitchFamily="50" charset="-128"/>
                        <a:ea typeface="Meiryo UI" panose="020B0604030504040204" pitchFamily="50" charset="-128"/>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▽分譲マンション</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４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６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７</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12</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indent="0" algn="l">
                        <a:lnSpc>
                          <a:spcPct val="100000"/>
                        </a:lnSpc>
                        <a:spcBef>
                          <a:spcPts val="0"/>
                        </a:spcBef>
                        <a:spcAft>
                          <a:spcPts val="0"/>
                        </a:spcAft>
                      </a:pP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6104278"/>
                  </a:ext>
                </a:extLst>
              </a:tr>
              <a:tr h="426942">
                <a:tc rowSpan="2">
                  <a:txBody>
                    <a:bodyPr/>
                    <a:lstStyle/>
                    <a:p>
                      <a:pPr marL="0" indent="0" algn="l">
                        <a:lnSpc>
                          <a:spcPct val="100000"/>
                        </a:lnSpc>
                        <a:spcAft>
                          <a:spcPts val="0"/>
                        </a:spcAft>
                      </a:pPr>
                      <a:r>
                        <a:rPr lang="ja-JP" sz="1050" b="0" kern="100" dirty="0">
                          <a:effectLst/>
                          <a:latin typeface="Meiryo UI" panose="020B0604030504040204" pitchFamily="50" charset="-128"/>
                          <a:ea typeface="Meiryo UI" panose="020B0604030504040204" pitchFamily="50" charset="-128"/>
                          <a:cs typeface="Meiryo UI" panose="020B0604030504040204" pitchFamily="50" charset="-128"/>
                        </a:rPr>
                        <a:t>耐震改修</a:t>
                      </a: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5,000</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㎡以下</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５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６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19</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30</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l">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5,000</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㎡超</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10 </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en-US"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12 </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49</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60</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97953"/>
                  </a:ext>
                </a:extLst>
              </a:tr>
              <a:tr h="426942">
                <a:tc vMerge="1">
                  <a:txBody>
                    <a:bodyPr/>
                    <a:lstStyle/>
                    <a:p>
                      <a:pPr marL="0" indent="0" algn="l">
                        <a:lnSpc>
                          <a:spcPct val="100000"/>
                        </a:lnSpc>
                        <a:spcAft>
                          <a:spcPts val="0"/>
                        </a:spcAft>
                      </a:pPr>
                      <a:endParaRPr lang="ja-JP" sz="105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▽分譲マンション</a:t>
                      </a: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kern="100" dirty="0">
                          <a:effectLst/>
                          <a:latin typeface="Meiryo UI" panose="020B0604030504040204" pitchFamily="50" charset="-128"/>
                          <a:ea typeface="Meiryo UI" panose="020B0604030504040204" pitchFamily="50" charset="-128"/>
                          <a:cs typeface="Meiryo UI" panose="020B0604030504040204" pitchFamily="50" charset="-128"/>
                        </a:rPr>
                        <a:t>５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府</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u="none" kern="100" dirty="0">
                          <a:effectLst/>
                          <a:latin typeface="Meiryo UI" panose="020B0604030504040204" pitchFamily="50" charset="-128"/>
                          <a:ea typeface="Meiryo UI" panose="020B0604030504040204" pitchFamily="50" charset="-128"/>
                          <a:cs typeface="Meiryo UI" panose="020B0604030504040204" pitchFamily="50" charset="-128"/>
                        </a:rPr>
                        <a:t>１／</a:t>
                      </a:r>
                      <a:r>
                        <a:rPr lang="ja-JP" altLang="en-US" sz="1050" u="none" kern="100" dirty="0">
                          <a:effectLst/>
                          <a:latin typeface="Meiryo UI" panose="020B0604030504040204" pitchFamily="50" charset="-128"/>
                          <a:ea typeface="Meiryo UI" panose="020B0604030504040204" pitchFamily="50" charset="-128"/>
                          <a:cs typeface="Meiryo UI" panose="020B0604030504040204" pitchFamily="50" charset="-128"/>
                        </a:rPr>
                        <a:t>６ 、 </a:t>
                      </a:r>
                      <a:r>
                        <a:rPr lang="ja-JP" altLang="ja-JP" sz="1050" kern="0" dirty="0">
                          <a:effectLst/>
                          <a:latin typeface="Meiryo UI" panose="020B0604030504040204" pitchFamily="50" charset="-128"/>
                          <a:ea typeface="Meiryo UI" panose="020B0604030504040204" pitchFamily="50" charset="-128"/>
                          <a:cs typeface="Meiryo UI" panose="020B0604030504040204" pitchFamily="50" charset="-128"/>
                        </a:rPr>
                        <a:t>所有者</a:t>
                      </a:r>
                      <a:r>
                        <a:rPr lang="ja-JP" altLang="en-US" sz="1050" kern="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19</a:t>
                      </a:r>
                      <a:r>
                        <a:rPr lang="ja-JP" altLang="ja-JP" sz="105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rPr>
                        <a:t>30</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indent="0" algn="l">
                        <a:lnSpc>
                          <a:spcPct val="100000"/>
                        </a:lnSpc>
                        <a:spcBef>
                          <a:spcPts val="0"/>
                        </a:spcBef>
                        <a:spcAft>
                          <a:spcPts val="0"/>
                        </a:spcAft>
                      </a:pPr>
                      <a:endParaRPr lang="en-US" alt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9182647"/>
                  </a:ext>
                </a:extLst>
              </a:tr>
            </a:tbl>
          </a:graphicData>
        </a:graphic>
      </p:graphicFrame>
      <p:sp>
        <p:nvSpPr>
          <p:cNvPr id="9" name="スライド番号プレースホルダー 3">
            <a:extLst>
              <a:ext uri="{FF2B5EF4-FFF2-40B4-BE49-F238E27FC236}">
                <a16:creationId xmlns:a16="http://schemas.microsoft.com/office/drawing/2014/main" id="{D6A4E257-2CCE-49FD-A957-869236F439DC}"/>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30</a:t>
            </a:fld>
            <a:endParaRPr lang="en-US" altLang="ja-JP" dirty="0">
              <a:solidFill>
                <a:srgbClr val="000000"/>
              </a:solidFill>
            </a:endParaRPr>
          </a:p>
        </p:txBody>
      </p:sp>
    </p:spTree>
    <p:extLst>
      <p:ext uri="{BB962C8B-B14F-4D97-AF65-F5344CB8AC3E}">
        <p14:creationId xmlns:p14="http://schemas.microsoft.com/office/powerpoint/2010/main" val="3902684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0" y="2716306"/>
            <a:ext cx="9144000" cy="819711"/>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algn="ctr">
              <a:spcBef>
                <a:spcPts val="258"/>
              </a:spcBef>
            </a:pP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2585" b="1"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広域緊急交通路沿道建築物</a:t>
            </a:r>
          </a:p>
          <a:p>
            <a:pPr algn="ctr">
              <a:spcBef>
                <a:spcPts val="258"/>
              </a:spcBef>
            </a:pP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）コンクリートブロック塀等</a:t>
            </a:r>
          </a:p>
        </p:txBody>
      </p:sp>
    </p:spTree>
    <p:extLst>
      <p:ext uri="{BB962C8B-B14F-4D97-AF65-F5344CB8AC3E}">
        <p14:creationId xmlns:p14="http://schemas.microsoft.com/office/powerpoint/2010/main" val="3099644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 name="表 101">
            <a:extLst>
              <a:ext uri="{FF2B5EF4-FFF2-40B4-BE49-F238E27FC236}">
                <a16:creationId xmlns:a16="http://schemas.microsoft.com/office/drawing/2014/main" id="{F4ED4478-090B-471E-8A63-D8C029C88A35}"/>
              </a:ext>
            </a:extLst>
          </p:cNvPr>
          <p:cNvGraphicFramePr>
            <a:graphicFrameLocks noGrp="1"/>
          </p:cNvGraphicFramePr>
          <p:nvPr>
            <p:extLst>
              <p:ext uri="{D42A27DB-BD31-4B8C-83A1-F6EECF244321}">
                <p14:modId xmlns:p14="http://schemas.microsoft.com/office/powerpoint/2010/main" val="36369217"/>
              </p:ext>
            </p:extLst>
          </p:nvPr>
        </p:nvGraphicFramePr>
        <p:xfrm>
          <a:off x="5227372" y="1318526"/>
          <a:ext cx="1450550" cy="324000"/>
        </p:xfrm>
        <a:graphic>
          <a:graphicData uri="http://schemas.openxmlformats.org/drawingml/2006/table">
            <a:tbl>
              <a:tblPr>
                <a:tableStyleId>{5C22544A-7EE6-4342-B048-85BDC9FD1C3A}</a:tableStyleId>
              </a:tblPr>
              <a:tblGrid>
                <a:gridCol w="1450550">
                  <a:extLst>
                    <a:ext uri="{9D8B030D-6E8A-4147-A177-3AD203B41FA5}">
                      <a16:colId xmlns:a16="http://schemas.microsoft.com/office/drawing/2014/main" val="1106660675"/>
                    </a:ext>
                  </a:extLst>
                </a:gridCol>
              </a:tblGrid>
              <a:tr h="324000">
                <a:tc>
                  <a:txBody>
                    <a:bodyPr/>
                    <a:lstStyle/>
                    <a:p>
                      <a:pPr algn="ctr" fontAlgn="ctr"/>
                      <a:r>
                        <a:rPr lang="ja-JP" altLang="en-US" sz="1050" b="0" i="0" u="none" strike="noStrike" dirty="0">
                          <a:solidFill>
                            <a:srgbClr val="000000"/>
                          </a:solidFill>
                          <a:effectLst/>
                          <a:latin typeface="Meiryo UI" panose="020B0604030504040204" pitchFamily="50" charset="-128"/>
                          <a:ea typeface="Meiryo UI" panose="020B0604030504040204" pitchFamily="50" charset="-128"/>
                        </a:rPr>
                        <a:t>令和６年３月末時点</a:t>
                      </a:r>
                    </a:p>
                  </a:txBody>
                  <a:tcPr marL="52957"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7097485"/>
                  </a:ext>
                </a:extLst>
              </a:tr>
            </a:tbl>
          </a:graphicData>
        </a:graphic>
      </p:graphicFrame>
      <p:sp>
        <p:nvSpPr>
          <p:cNvPr id="37" name="タイトル 1">
            <a:extLst>
              <a:ext uri="{FF2B5EF4-FFF2-40B4-BE49-F238E27FC236}">
                <a16:creationId xmlns:a16="http://schemas.microsoft.com/office/drawing/2014/main" id="{D188AEBF-01B0-41CE-B691-8FC7F96A1C41}"/>
              </a:ext>
            </a:extLst>
          </p:cNvPr>
          <p:cNvSpPr txBox="1">
            <a:spLocks/>
          </p:cNvSpPr>
          <p:nvPr/>
        </p:nvSpPr>
        <p:spPr>
          <a:xfrm>
            <a:off x="0" y="471050"/>
            <a:ext cx="8432800" cy="404813"/>
          </a:xfrm>
          <a:prstGeom prst="rect">
            <a:avLst/>
          </a:prstGeom>
        </p:spPr>
        <p:txBody>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300" kern="0" dirty="0"/>
              <a:t>　</a:t>
            </a:r>
            <a:r>
              <a:rPr lang="zh-TW" altLang="en-US" sz="2300" kern="0" dirty="0"/>
              <a:t>広域緊急交通路沿道建築物</a:t>
            </a:r>
            <a:r>
              <a:rPr lang="en-US" altLang="zh-TW" sz="2300" kern="0" dirty="0"/>
              <a:t>(</a:t>
            </a:r>
            <a:r>
              <a:rPr lang="ja-JP" altLang="en-US" sz="2300" kern="0" dirty="0"/>
              <a:t>ブロック塀</a:t>
            </a:r>
            <a:r>
              <a:rPr lang="en-US" altLang="ja-JP" sz="2300" kern="0" dirty="0"/>
              <a:t>)</a:t>
            </a:r>
            <a:r>
              <a:rPr lang="ja-JP" altLang="en-US" sz="2300" kern="0" dirty="0"/>
              <a:t>の耐震化の状況</a:t>
            </a:r>
          </a:p>
        </p:txBody>
      </p:sp>
      <p:graphicFrame>
        <p:nvGraphicFramePr>
          <p:cNvPr id="2" name="表 2">
            <a:extLst>
              <a:ext uri="{FF2B5EF4-FFF2-40B4-BE49-F238E27FC236}">
                <a16:creationId xmlns:a16="http://schemas.microsoft.com/office/drawing/2014/main" id="{02E756C1-D775-0D74-FAF0-A0F26E0142ED}"/>
              </a:ext>
            </a:extLst>
          </p:cNvPr>
          <p:cNvGraphicFramePr>
            <a:graphicFrameLocks noGrp="1"/>
          </p:cNvGraphicFramePr>
          <p:nvPr>
            <p:extLst>
              <p:ext uri="{D42A27DB-BD31-4B8C-83A1-F6EECF244321}">
                <p14:modId xmlns:p14="http://schemas.microsoft.com/office/powerpoint/2010/main" val="2053251508"/>
              </p:ext>
            </p:extLst>
          </p:nvPr>
        </p:nvGraphicFramePr>
        <p:xfrm>
          <a:off x="341922" y="1584667"/>
          <a:ext cx="6336000" cy="2743200"/>
        </p:xfrm>
        <a:graphic>
          <a:graphicData uri="http://schemas.openxmlformats.org/drawingml/2006/table">
            <a:tbl>
              <a:tblPr>
                <a:tableStyleId>{BC89EF96-8CEA-46FF-86C4-4CE0E7609802}</a:tableStyleId>
              </a:tblPr>
              <a:tblGrid>
                <a:gridCol w="1080000">
                  <a:extLst>
                    <a:ext uri="{9D8B030D-6E8A-4147-A177-3AD203B41FA5}">
                      <a16:colId xmlns:a16="http://schemas.microsoft.com/office/drawing/2014/main" val="2071061926"/>
                    </a:ext>
                  </a:extLst>
                </a:gridCol>
                <a:gridCol w="792000">
                  <a:extLst>
                    <a:ext uri="{9D8B030D-6E8A-4147-A177-3AD203B41FA5}">
                      <a16:colId xmlns:a16="http://schemas.microsoft.com/office/drawing/2014/main" val="2997223656"/>
                    </a:ext>
                  </a:extLst>
                </a:gridCol>
                <a:gridCol w="792000">
                  <a:extLst>
                    <a:ext uri="{9D8B030D-6E8A-4147-A177-3AD203B41FA5}">
                      <a16:colId xmlns:a16="http://schemas.microsoft.com/office/drawing/2014/main" val="1292638478"/>
                    </a:ext>
                  </a:extLst>
                </a:gridCol>
                <a:gridCol w="792000">
                  <a:extLst>
                    <a:ext uri="{9D8B030D-6E8A-4147-A177-3AD203B41FA5}">
                      <a16:colId xmlns:a16="http://schemas.microsoft.com/office/drawing/2014/main" val="3672797342"/>
                    </a:ext>
                  </a:extLst>
                </a:gridCol>
                <a:gridCol w="900000">
                  <a:extLst>
                    <a:ext uri="{9D8B030D-6E8A-4147-A177-3AD203B41FA5}">
                      <a16:colId xmlns:a16="http://schemas.microsoft.com/office/drawing/2014/main" val="2603768624"/>
                    </a:ext>
                  </a:extLst>
                </a:gridCol>
                <a:gridCol w="792000">
                  <a:extLst>
                    <a:ext uri="{9D8B030D-6E8A-4147-A177-3AD203B41FA5}">
                      <a16:colId xmlns:a16="http://schemas.microsoft.com/office/drawing/2014/main" val="759104563"/>
                    </a:ext>
                  </a:extLst>
                </a:gridCol>
                <a:gridCol w="1188000">
                  <a:extLst>
                    <a:ext uri="{9D8B030D-6E8A-4147-A177-3AD203B41FA5}">
                      <a16:colId xmlns:a16="http://schemas.microsoft.com/office/drawing/2014/main" val="90654868"/>
                    </a:ext>
                  </a:extLst>
                </a:gridCol>
              </a:tblGrid>
              <a:tr h="295961">
                <a:tc rowSpan="3" gridSpan="2">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義務付け対象</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483E0"/>
                    </a:solidFill>
                  </a:tcPr>
                </a:tc>
                <a:tc rowSpan="3" hMerge="1">
                  <a:txBody>
                    <a:bodyPr/>
                    <a:lstStyle/>
                    <a:p>
                      <a:endParaRPr kumimoji="1" lang="ja-JP" altLang="en-US"/>
                    </a:p>
                  </a:txBody>
                  <a:tcPr/>
                </a:tc>
                <a:tc gridSpan="2">
                  <a:txBody>
                    <a:bodyPr/>
                    <a:lstStyle/>
                    <a:p>
                      <a:pPr algn="ctr"/>
                      <a:endParaRPr kumimoji="1" lang="zh-TW" altLang="en-US" sz="1400" b="0" dirty="0">
                        <a:solidFill>
                          <a:schemeClr val="tx1"/>
                        </a:solidFill>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483E0"/>
                    </a:solidFill>
                  </a:tcPr>
                </a:tc>
                <a:tc hMerge="1">
                  <a:txBody>
                    <a:bodyPr/>
                    <a:lstStyle/>
                    <a:p>
                      <a:endParaRPr kumimoji="1" lang="ja-JP" altLang="en-US"/>
                    </a:p>
                  </a:txBody>
                  <a:tcPr>
                    <a:lnL w="12700" cmpd="sng">
                      <a:noFill/>
                    </a:lnL>
                  </a:tcPr>
                </a:tc>
                <a:tc gridSpan="2">
                  <a:txBody>
                    <a:bodyPr/>
                    <a:lstStyle/>
                    <a:p>
                      <a:pPr algn="ct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483E0"/>
                    </a:solidFill>
                  </a:tcPr>
                </a:tc>
                <a:tc hMerge="1">
                  <a:txBody>
                    <a:bodyPr/>
                    <a:lstStyle/>
                    <a:p>
                      <a:endParaRPr kumimoji="1" lang="ja-JP" altLang="en-US"/>
                    </a:p>
                  </a:txBody>
                  <a:tcPr>
                    <a:lnL w="12700" cmpd="sng">
                      <a:noFill/>
                    </a:lnL>
                  </a:tcPr>
                </a:tc>
                <a:tc>
                  <a:txBody>
                    <a:bodyPr/>
                    <a:lstStyle/>
                    <a:p>
                      <a:pPr algn="ct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483E0"/>
                    </a:solidFill>
                  </a:tcPr>
                </a:tc>
                <a:extLst>
                  <a:ext uri="{0D108BD9-81ED-4DB2-BD59-A6C34878D82A}">
                    <a16:rowId xmlns:a16="http://schemas.microsoft.com/office/drawing/2014/main" val="662762292"/>
                  </a:ext>
                </a:extLst>
              </a:tr>
              <a:tr h="295961">
                <a:tc gridSpan="2" vMerge="1">
                  <a:txBody>
                    <a:bodyPr/>
                    <a:lstStyle/>
                    <a:p>
                      <a:pPr algn="ct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hMerge="1" vMerge="1">
                  <a:txBody>
                    <a:bodyPr/>
                    <a:lstStyle/>
                    <a:p>
                      <a:endParaRPr kumimoji="1" lang="ja-JP" altLang="en-US"/>
                    </a:p>
                  </a:txBody>
                  <a:tcPr/>
                </a:tc>
                <a:tc rowSpan="2" gridSpan="2">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耐震診断</a:t>
                      </a:r>
                      <a:endParaRPr kumimoji="1" lang="zh-TW" altLang="en-US" sz="1400" b="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rowSpan="2" hMerge="1">
                  <a:txBody>
                    <a:bodyPr/>
                    <a:lstStyle/>
                    <a:p>
                      <a:endParaRPr kumimoji="1" lang="ja-JP" altLang="en-US"/>
                    </a:p>
                  </a:txBody>
                  <a:tcPr>
                    <a:lnL w="12700" cmpd="sng">
                      <a:noFill/>
                    </a:lnL>
                  </a:tcPr>
                </a:tc>
                <a:tc gridSpan="2">
                  <a:txBody>
                    <a:bodyPr/>
                    <a:lstStyle/>
                    <a:p>
                      <a:pPr algn="ct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kumimoji="1" lang="ja-JP" altLang="en-US"/>
                    </a:p>
                  </a:txBody>
                  <a:tcPr>
                    <a:lnL w="6350" cap="flat" cmpd="sng" algn="ctr">
                      <a:solidFill>
                        <a:schemeClr val="tx1"/>
                      </a:solidFill>
                      <a:prstDash val="solid"/>
                      <a:round/>
                      <a:headEnd type="none" w="med" len="med"/>
                      <a:tailEnd type="none" w="med" len="med"/>
                    </a:lnL>
                  </a:tcPr>
                </a:tc>
                <a:tc>
                  <a:txBody>
                    <a:bodyPr/>
                    <a:lstStyle/>
                    <a:p>
                      <a:pPr algn="ct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086695894"/>
                  </a:ext>
                </a:extLst>
              </a:tr>
              <a:tr h="295961">
                <a:tc gridSpan="2" vMerge="1">
                  <a:txBody>
                    <a:bodyPr/>
                    <a:lstStyle/>
                    <a:p>
                      <a:pPr algn="ctr"/>
                      <a:r>
                        <a:rPr kumimoji="1" lang="ja-JP" altLang="en-US" sz="1200" b="0" dirty="0">
                          <a:solidFill>
                            <a:schemeClr val="bg1"/>
                          </a:solidFill>
                          <a:latin typeface="Meiryo UI" panose="020B0604030504040204" pitchFamily="50" charset="-128"/>
                          <a:ea typeface="Meiryo UI" panose="020B0604030504040204" pitchFamily="50" charset="-128"/>
                        </a:rPr>
                        <a:t>義務付け対象</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hMerge="1" vMerge="1">
                  <a:txBody>
                    <a:bodyPr/>
                    <a:lstStyle/>
                    <a:p>
                      <a:pPr algn="r"/>
                      <a:endParaRPr kumimoji="1" lang="en-US" altLang="ja-JP" sz="1200" b="0" dirty="0">
                        <a:highlight>
                          <a:srgbClr val="FFFF00"/>
                        </a:highlight>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vMerge="1">
                  <a:txBody>
                    <a:bodyPr/>
                    <a:lstStyle/>
                    <a:p>
                      <a:pPr algn="ctr"/>
                      <a:r>
                        <a:rPr kumimoji="1" lang="ja-JP" altLang="en-US" sz="1200" b="0" dirty="0">
                          <a:solidFill>
                            <a:schemeClr val="tx1"/>
                          </a:solidFill>
                          <a:latin typeface="Meiryo UI" panose="020B0604030504040204" pitchFamily="50" charset="-128"/>
                          <a:ea typeface="Meiryo UI" panose="020B0604030504040204" pitchFamily="50" charset="-128"/>
                        </a:rPr>
                        <a:t>耐震診断</a:t>
                      </a:r>
                      <a:endParaRPr kumimoji="1" lang="zh-TW" altLang="en-US" sz="1200" b="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hMerge="1" vMerge="1">
                  <a:txBody>
                    <a:bodyPr/>
                    <a:lstStyle/>
                    <a:p>
                      <a:pPr algn="r"/>
                      <a:endParaRPr kumimoji="1" lang="en-US" altLang="ja-JP" sz="1200" b="0" dirty="0">
                        <a:highlight>
                          <a:srgbClr val="FFFF00"/>
                        </a:highlight>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除却新設等</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algn="r"/>
                      <a:endParaRPr kumimoji="1" lang="ja-JP" altLang="en-US" sz="1200" b="0" dirty="0">
                        <a:highlight>
                          <a:srgbClr val="FFFF00"/>
                        </a:highlight>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tcPr>
                </a:tc>
                <a:tc>
                  <a:txBody>
                    <a:bodyPr/>
                    <a:lstStyle/>
                    <a:p>
                      <a:pPr algn="ct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99182838"/>
                  </a:ext>
                </a:extLst>
              </a:tr>
              <a:tr h="361731">
                <a:tc rowSpan="5">
                  <a:txBody>
                    <a:bodyPr/>
                    <a:lstStyle/>
                    <a:p>
                      <a:r>
                        <a:rPr kumimoji="1" lang="ja-JP" altLang="en-US" sz="1400" b="0" dirty="0">
                          <a:latin typeface="Meiryo UI" panose="020B0604030504040204" pitchFamily="50" charset="-128"/>
                          <a:ea typeface="Meiryo UI" panose="020B0604030504040204" pitchFamily="50" charset="-128"/>
                        </a:rPr>
                        <a:t>耐震診断義務付け対象</a:t>
                      </a:r>
                      <a:r>
                        <a:rPr kumimoji="1" lang="en-US" altLang="ja-JP" sz="1400" b="0" dirty="0">
                          <a:latin typeface="Meiryo UI" panose="020B0604030504040204" pitchFamily="50" charset="-128"/>
                          <a:ea typeface="Meiryo UI" panose="020B0604030504040204" pitchFamily="50" charset="-128"/>
                        </a:rPr>
                        <a:t>CB</a:t>
                      </a:r>
                      <a:r>
                        <a:rPr kumimoji="1" lang="ja-JP" altLang="en-US" sz="1400" b="0" dirty="0">
                          <a:latin typeface="Meiryo UI" panose="020B0604030504040204" pitchFamily="50" charset="-128"/>
                          <a:ea typeface="Meiryo UI" panose="020B0604030504040204" pitchFamily="50" charset="-128"/>
                        </a:rPr>
                        <a:t>塀等</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5">
                  <a:txBody>
                    <a:bodyPr/>
                    <a:lstStyle/>
                    <a:p>
                      <a:pPr algn="r"/>
                      <a:r>
                        <a:rPr kumimoji="1" lang="en-US" altLang="ja-JP" sz="1800" b="0" dirty="0">
                          <a:latin typeface="Meiryo UI" panose="020B0604030504040204" pitchFamily="50" charset="-128"/>
                          <a:ea typeface="Meiryo UI" panose="020B0604030504040204" pitchFamily="50" charset="-128"/>
                        </a:rPr>
                        <a:t>120</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r>
                        <a:rPr kumimoji="1" lang="zh-TW" altLang="en-US" sz="1400" b="0" dirty="0">
                          <a:latin typeface="Meiryo UI" panose="020B0604030504040204" pitchFamily="50" charset="-128"/>
                          <a:ea typeface="Meiryo UI" panose="020B0604030504040204" pitchFamily="50" charset="-128"/>
                        </a:rPr>
                        <a:t>診断</a:t>
                      </a:r>
                      <a:r>
                        <a:rPr kumimoji="1" lang="ja-JP" altLang="en-US" sz="1400" b="0" dirty="0">
                          <a:latin typeface="Meiryo UI" panose="020B0604030504040204" pitchFamily="50" charset="-128"/>
                          <a:ea typeface="Meiryo UI" panose="020B0604030504040204" pitchFamily="50" charset="-128"/>
                        </a:rPr>
                        <a:t>済</a:t>
                      </a:r>
                      <a:endParaRPr kumimoji="1" lang="zh-TW" altLang="en-US" sz="1400" b="0" dirty="0">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r"/>
                      <a:r>
                        <a:rPr kumimoji="1" lang="en-US" altLang="ja-JP" sz="1800" b="0" dirty="0">
                          <a:latin typeface="Meiryo UI" panose="020B0604030504040204" pitchFamily="50" charset="-128"/>
                          <a:ea typeface="Meiryo UI" panose="020B0604030504040204" pitchFamily="50" charset="-128"/>
                        </a:rPr>
                        <a:t>114</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zh-TW" altLang="en-US" sz="1400" b="0" dirty="0">
                          <a:latin typeface="Meiryo UI" panose="020B0604030504040204" pitchFamily="50" charset="-128"/>
                          <a:ea typeface="Meiryo UI" panose="020B0604030504040204" pitchFamily="50" charset="-128"/>
                        </a:rPr>
                        <a:t>除却新設</a:t>
                      </a:r>
                      <a:endParaRPr kumimoji="1" lang="ja-JP" altLang="en-US" sz="1400" b="0" dirty="0">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800" b="0" dirty="0">
                          <a:latin typeface="Meiryo UI" panose="020B0604030504040204" pitchFamily="50" charset="-128"/>
                          <a:ea typeface="Meiryo UI" panose="020B0604030504040204" pitchFamily="50" charset="-128"/>
                        </a:rPr>
                        <a:t>76</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en-US" altLang="ja-JP" sz="1400" b="0" dirty="0">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6406696"/>
                  </a:ext>
                </a:extLst>
              </a:tr>
              <a:tr h="320040">
                <a:tc vMerge="1">
                  <a:txBody>
                    <a:bodyPr/>
                    <a:lstStyle/>
                    <a:p>
                      <a:endParaRPr kumimoji="1" lang="ja-JP" altLang="en-US" sz="1200" b="0" dirty="0">
                        <a:latin typeface="Meiryo UI" panose="020B0604030504040204" pitchFamily="50" charset="-128"/>
                        <a:ea typeface="Meiryo UI" panose="020B0604030504040204" pitchFamily="50" charset="-128"/>
                      </a:endParaRPr>
                    </a:p>
                  </a:txBody>
                  <a:tcPr>
                    <a:lnT w="6350" cap="flat" cmpd="sng" algn="ctr">
                      <a:solidFill>
                        <a:schemeClr val="tx1"/>
                      </a:solidFill>
                      <a:prstDash val="solid"/>
                      <a:round/>
                      <a:headEnd type="none" w="med" len="med"/>
                      <a:tailEnd type="none" w="med" len="med"/>
                    </a:lnT>
                  </a:tcPr>
                </a:tc>
                <a:tc vMerge="1">
                  <a:txBody>
                    <a:bodyPr/>
                    <a:lstStyle/>
                    <a:p>
                      <a:endParaRPr kumimoji="1" lang="ja-JP" altLang="en-US" sz="1200" b="0" dirty="0">
                        <a:latin typeface="Meiryo UI" panose="020B0604030504040204" pitchFamily="50" charset="-128"/>
                        <a:ea typeface="Meiryo UI" panose="020B0604030504040204" pitchFamily="50" charset="-128"/>
                      </a:endParaRPr>
                    </a:p>
                  </a:txBody>
                  <a:tcPr>
                    <a:lnT w="6350" cap="flat" cmpd="sng" algn="ctr">
                      <a:solidFill>
                        <a:schemeClr val="tx1"/>
                      </a:solidFill>
                      <a:prstDash val="solid"/>
                      <a:round/>
                      <a:headEnd type="none" w="med" len="med"/>
                      <a:tailEnd type="none" w="med" len="med"/>
                    </a:lnT>
                  </a:tcPr>
                </a:tc>
                <a:tc vMerge="1">
                  <a:txBody>
                    <a:bodyPr/>
                    <a:lstStyle/>
                    <a:p>
                      <a:endParaRPr lang="ja-JP" altLang="en-US" dirty="0"/>
                    </a:p>
                  </a:txBody>
                  <a:tcPr>
                    <a:lnT w="6350" cap="flat" cmpd="sng" algn="ctr">
                      <a:solidFill>
                        <a:schemeClr val="tx1"/>
                      </a:solidFill>
                      <a:prstDash val="solid"/>
                      <a:round/>
                      <a:headEnd type="none" w="med" len="med"/>
                      <a:tailEnd type="none" w="med" len="med"/>
                    </a:lnT>
                  </a:tcPr>
                </a:tc>
                <a:tc vMerge="1">
                  <a:txBody>
                    <a:bodyPr/>
                    <a:lstStyle/>
                    <a:p>
                      <a:endParaRPr lang="ja-JP" altLang="en-US" dirty="0"/>
                    </a:p>
                  </a:txBody>
                  <a:tcPr>
                    <a:lnT w="6350" cap="flat" cmpd="sng" algn="ctr">
                      <a:solidFill>
                        <a:schemeClr val="tx1"/>
                      </a:solidFill>
                      <a:prstDash val="solid"/>
                      <a:round/>
                      <a:headEnd type="none" w="med" len="med"/>
                      <a:tailEnd type="none" w="med" len="med"/>
                    </a:lnT>
                  </a:tcPr>
                </a:tc>
                <a:tc rowSpan="2">
                  <a:txBody>
                    <a:bodyPr/>
                    <a:lstStyle/>
                    <a:p>
                      <a:r>
                        <a:rPr kumimoji="1" lang="zh-TW" altLang="en-US" sz="1400" b="0" dirty="0">
                          <a:latin typeface="Meiryo UI" panose="020B0604030504040204" pitchFamily="50" charset="-128"/>
                          <a:ea typeface="Meiryo UI" panose="020B0604030504040204" pitchFamily="50" charset="-128"/>
                        </a:rPr>
                        <a:t>現存</a:t>
                      </a:r>
                      <a:endParaRPr kumimoji="1" lang="ja-JP" altLang="en-US" sz="1400" b="0" dirty="0">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r" defTabSz="914278" rtl="0" eaLnBrk="1" fontAlgn="auto" latinLnBrk="0" hangingPunct="1">
                        <a:lnSpc>
                          <a:spcPct val="100000"/>
                        </a:lnSpc>
                        <a:spcBef>
                          <a:spcPts val="0"/>
                        </a:spcBef>
                        <a:spcAft>
                          <a:spcPts val="0"/>
                        </a:spcAft>
                        <a:buClrTx/>
                        <a:buSzTx/>
                        <a:buFontTx/>
                        <a:buNone/>
                        <a:tabLst/>
                        <a:defRPr/>
                      </a:pPr>
                      <a:r>
                        <a:rPr kumimoji="1" lang="en-US" altLang="ja-JP" sz="1800" b="0" dirty="0">
                          <a:latin typeface="Meiryo UI" panose="020B0604030504040204" pitchFamily="50" charset="-128"/>
                          <a:ea typeface="Meiryo UI" panose="020B0604030504040204" pitchFamily="50" charset="-128"/>
                        </a:rPr>
                        <a:t>37</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r>
                        <a:rPr kumimoji="1" lang="zh-TW" altLang="en-US" sz="1400" b="0" dirty="0">
                          <a:latin typeface="Meiryo UI" panose="020B0604030504040204" pitchFamily="50" charset="-128"/>
                          <a:ea typeface="Meiryo UI" panose="020B0604030504040204" pitchFamily="50" charset="-128"/>
                        </a:rPr>
                        <a:t>耐震性</a:t>
                      </a:r>
                      <a:r>
                        <a:rPr kumimoji="1" lang="ja-JP" altLang="en-US" sz="1400" b="0" dirty="0">
                          <a:latin typeface="Meiryo UI" panose="020B0604030504040204" pitchFamily="50" charset="-128"/>
                          <a:ea typeface="Meiryo UI" panose="020B0604030504040204" pitchFamily="50" charset="-128"/>
                        </a:rPr>
                        <a:t>なし</a:t>
                      </a:r>
                      <a:endParaRPr kumimoji="1" lang="en-US" altLang="ja-JP" sz="1400" b="0" dirty="0">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058376288"/>
                  </a:ext>
                </a:extLst>
              </a:tr>
              <a:tr h="32004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278" rtl="0" eaLnBrk="1" fontAlgn="auto" latinLnBrk="0" hangingPunct="1">
                        <a:lnSpc>
                          <a:spcPct val="100000"/>
                        </a:lnSpc>
                        <a:spcBef>
                          <a:spcPts val="0"/>
                        </a:spcBef>
                        <a:spcAft>
                          <a:spcPts val="0"/>
                        </a:spcAft>
                        <a:buClrTx/>
                        <a:buSzTx/>
                        <a:buFontTx/>
                        <a:buNone/>
                        <a:tabLst/>
                        <a:defRPr/>
                      </a:pPr>
                      <a:r>
                        <a:rPr kumimoji="1" lang="en-US" altLang="ja-JP" sz="1800" b="0" dirty="0">
                          <a:latin typeface="Meiryo UI" panose="020B0604030504040204" pitchFamily="50" charset="-128"/>
                          <a:ea typeface="Meiryo UI" panose="020B0604030504040204" pitchFamily="50" charset="-128"/>
                        </a:rPr>
                        <a:t>1</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r>
                        <a:rPr kumimoji="1" lang="ja-JP" altLang="en-US" sz="1400" b="0" dirty="0">
                          <a:latin typeface="Meiryo UI" panose="020B0604030504040204" pitchFamily="50" charset="-128"/>
                          <a:ea typeface="Meiryo UI" panose="020B0604030504040204" pitchFamily="50" charset="-128"/>
                        </a:rPr>
                        <a:t>耐震性あり</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498607"/>
                  </a:ext>
                </a:extLst>
              </a:tr>
              <a:tr h="361731">
                <a:tc vMerge="1">
                  <a:txBody>
                    <a:bodyPr/>
                    <a:lstStyle/>
                    <a:p>
                      <a:endParaRPr kumimoji="1" lang="ja-JP" altLang="en-US" sz="1200" b="0" dirty="0">
                        <a:latin typeface="Meiryo UI" panose="020B0604030504040204" pitchFamily="50" charset="-128"/>
                        <a:ea typeface="Meiryo UI" panose="020B0604030504040204" pitchFamily="50" charset="-128"/>
                      </a:endParaRPr>
                    </a:p>
                  </a:txBody>
                  <a:tcPr>
                    <a:lnT w="6350" cap="flat" cmpd="sng" algn="ctr">
                      <a:solidFill>
                        <a:schemeClr val="tx1"/>
                      </a:solidFill>
                      <a:prstDash val="solid"/>
                      <a:round/>
                      <a:headEnd type="none" w="med" len="med"/>
                      <a:tailEnd type="none" w="med" len="med"/>
                    </a:lnT>
                  </a:tcPr>
                </a:tc>
                <a:tc vMerge="1">
                  <a:txBody>
                    <a:bodyPr/>
                    <a:lstStyle/>
                    <a:p>
                      <a:endParaRPr kumimoji="1" lang="ja-JP" altLang="en-US" sz="1200" b="0">
                        <a:latin typeface="Meiryo UI" panose="020B0604030504040204" pitchFamily="50" charset="-128"/>
                        <a:ea typeface="Meiryo UI" panose="020B0604030504040204" pitchFamily="50" charset="-128"/>
                      </a:endParaRPr>
                    </a:p>
                  </a:txBody>
                  <a:tcPr>
                    <a:lnT w="6350" cap="flat" cmpd="sng" algn="ctr">
                      <a:solidFill>
                        <a:schemeClr val="tx1"/>
                      </a:solidFill>
                      <a:prstDash val="solid"/>
                      <a:round/>
                      <a:headEnd type="none" w="med" len="med"/>
                      <a:tailEnd type="none" w="med" len="med"/>
                    </a:lnT>
                  </a:tcPr>
                </a:tc>
                <a:tc rowSpan="2">
                  <a:txBody>
                    <a:bodyPr/>
                    <a:lstStyle/>
                    <a:p>
                      <a:r>
                        <a:rPr lang="ja-JP" altLang="en-US" sz="1400" dirty="0">
                          <a:latin typeface="Meiryo UI" panose="020B0604030504040204" pitchFamily="50" charset="-128"/>
                          <a:ea typeface="Meiryo UI" panose="020B0604030504040204" pitchFamily="50" charset="-128"/>
                        </a:rPr>
                        <a:t>未診断</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r"/>
                      <a:r>
                        <a:rPr lang="en-US" altLang="ja-JP" sz="1800" dirty="0">
                          <a:latin typeface="Meiryo UI" panose="020B0604030504040204" pitchFamily="50" charset="-128"/>
                          <a:ea typeface="Meiryo UI" panose="020B0604030504040204" pitchFamily="50" charset="-128"/>
                        </a:rPr>
                        <a:t>6</a:t>
                      </a:r>
                      <a:endParaRPr lang="ja-JP" altLang="en-US" sz="1800" dirty="0">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400" b="0" dirty="0">
                          <a:latin typeface="Meiryo UI" panose="020B0604030504040204" pitchFamily="50" charset="-128"/>
                          <a:ea typeface="Meiryo UI" panose="020B0604030504040204" pitchFamily="50" charset="-128"/>
                        </a:rPr>
                        <a:t>除却新設</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r" defTabSz="914278" rtl="0" eaLnBrk="1" fontAlgn="auto" latinLnBrk="0" hangingPunct="1">
                        <a:lnSpc>
                          <a:spcPct val="100000"/>
                        </a:lnSpc>
                        <a:spcBef>
                          <a:spcPts val="0"/>
                        </a:spcBef>
                        <a:spcAft>
                          <a:spcPts val="0"/>
                        </a:spcAft>
                        <a:buClrTx/>
                        <a:buSzTx/>
                        <a:buFontTx/>
                        <a:buNone/>
                        <a:tabLst/>
                        <a:defRPr/>
                      </a:pPr>
                      <a:r>
                        <a:rPr lang="en-US" altLang="ja-JP" sz="1800" b="0" i="0" u="none" strike="noStrike" dirty="0">
                          <a:solidFill>
                            <a:srgbClr val="000000"/>
                          </a:solidFill>
                          <a:effectLst/>
                          <a:latin typeface="Meiryo UI" panose="020B0604030504040204" pitchFamily="50" charset="-128"/>
                          <a:ea typeface="Meiryo UI" panose="020B0604030504040204" pitchFamily="50" charset="-128"/>
                        </a:rPr>
                        <a:t>5</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278" rtl="0" eaLnBrk="1" fontAlgn="auto" latinLnBrk="0" hangingPunct="1">
                        <a:lnSpc>
                          <a:spcPct val="100000"/>
                        </a:lnSpc>
                        <a:spcBef>
                          <a:spcPts val="0"/>
                        </a:spcBef>
                        <a:spcAft>
                          <a:spcPts val="0"/>
                        </a:spcAft>
                        <a:buClrTx/>
                        <a:buSzTx/>
                        <a:buFontTx/>
                        <a:buNone/>
                        <a:tabLst/>
                        <a:defRPr/>
                      </a:pP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459643"/>
                  </a:ext>
                </a:extLst>
              </a:tr>
              <a:tr h="361731">
                <a:tc vMerge="1">
                  <a:txBody>
                    <a:bodyPr/>
                    <a:lstStyle/>
                    <a:p>
                      <a:endParaRPr kumimoji="1" lang="ja-JP" altLang="en-US" sz="1200" b="0" dirty="0">
                        <a:latin typeface="Meiryo UI" panose="020B0604030504040204" pitchFamily="50" charset="-128"/>
                        <a:ea typeface="Meiryo UI" panose="020B0604030504040204" pitchFamily="50" charset="-128"/>
                      </a:endParaRPr>
                    </a:p>
                  </a:txBody>
                  <a:tcPr/>
                </a:tc>
                <a:tc vMerge="1">
                  <a:txBody>
                    <a:bodyPr/>
                    <a:lstStyle/>
                    <a:p>
                      <a:endParaRPr kumimoji="1" lang="ja-JP" altLang="en-US" sz="1200" b="0" dirty="0">
                        <a:latin typeface="Meiryo UI" panose="020B0604030504040204" pitchFamily="50" charset="-128"/>
                        <a:ea typeface="Meiryo UI" panose="020B0604030504040204" pitchFamily="50" charset="-128"/>
                      </a:endParaRPr>
                    </a:p>
                  </a:txBody>
                  <a:tcPr/>
                </a:tc>
                <a:tc vMerge="1">
                  <a:txBody>
                    <a:bodyPr/>
                    <a:lstStyle/>
                    <a:p>
                      <a:endParaRPr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zh-TW" altLang="en-US" sz="1400" b="0" dirty="0">
                          <a:latin typeface="Meiryo UI" panose="020B0604030504040204" pitchFamily="50" charset="-128"/>
                          <a:ea typeface="Meiryo UI" panose="020B0604030504040204" pitchFamily="50" charset="-128"/>
                        </a:rPr>
                        <a:t>未報告</a:t>
                      </a:r>
                    </a:p>
                  </a:txBody>
                  <a:tcP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800" b="0" dirty="0">
                          <a:latin typeface="Meiryo UI" panose="020B0604030504040204" pitchFamily="50" charset="-128"/>
                          <a:ea typeface="Meiryo UI" panose="020B0604030504040204" pitchFamily="50" charset="-128"/>
                        </a:rPr>
                        <a:t>1</a:t>
                      </a:r>
                    </a:p>
                  </a:txBody>
                  <a:tcP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b="0" dirty="0">
                          <a:latin typeface="Meiryo UI" panose="020B0604030504040204" pitchFamily="50" charset="-128"/>
                          <a:ea typeface="Meiryo UI" panose="020B0604030504040204" pitchFamily="50" charset="-128"/>
                        </a:rPr>
                        <a:t>命令</a:t>
                      </a:r>
                      <a:endParaRPr kumimoji="1" lang="en-US" altLang="ja-JP" sz="1400" b="0" dirty="0">
                        <a:latin typeface="Meiryo UI" panose="020B0604030504040204" pitchFamily="50" charset="-128"/>
                        <a:ea typeface="Meiryo UI" panose="020B0604030504040204"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0046786"/>
                  </a:ext>
                </a:extLst>
              </a:tr>
            </a:tbl>
          </a:graphicData>
        </a:graphic>
      </p:graphicFrame>
      <p:sp>
        <p:nvSpPr>
          <p:cNvPr id="3" name="Rectangle 3">
            <a:extLst>
              <a:ext uri="{FF2B5EF4-FFF2-40B4-BE49-F238E27FC236}">
                <a16:creationId xmlns:a16="http://schemas.microsoft.com/office/drawing/2014/main" id="{28F8EB4E-D4FE-9829-7904-9873D219821A}"/>
              </a:ext>
            </a:extLst>
          </p:cNvPr>
          <p:cNvSpPr>
            <a:spLocks noChangeArrowheads="1"/>
          </p:cNvSpPr>
          <p:nvPr/>
        </p:nvSpPr>
        <p:spPr bwMode="auto">
          <a:xfrm>
            <a:off x="341922" y="4586949"/>
            <a:ext cx="7626422" cy="1998907"/>
          </a:xfrm>
          <a:prstGeom prst="roundRect">
            <a:avLst>
              <a:gd name="adj" fmla="val 10167"/>
            </a:avLst>
          </a:prstGeom>
          <a:noFill/>
          <a:ln w="1905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spcAft>
                <a:spcPts val="600"/>
              </a:spcAft>
            </a:pP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25</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日　耐震診断義務付け</a:t>
            </a:r>
          </a:p>
          <a:p>
            <a:pPr>
              <a:spcAft>
                <a:spcPts val="600"/>
              </a:spcAft>
            </a:pP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日　報告期限</a:t>
            </a:r>
          </a:p>
          <a:p>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latin typeface="Meiryo UI" panose="020B0604030504040204" pitchFamily="50" charset="-128"/>
                <a:ea typeface="Meiryo UI" panose="020B0604030504040204" pitchFamily="50" charset="-128"/>
              </a:rPr>
              <a:t>耐震診断結果を公表</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rPr>
              <a:t>令和</a:t>
            </a:r>
            <a:r>
              <a:rPr lang="en-US" altLang="zh-TW" sz="1200" dirty="0">
                <a:latin typeface="Meiryo UI" panose="020B0604030504040204" pitchFamily="50" charset="-128"/>
                <a:ea typeface="Meiryo UI" panose="020B0604030504040204" pitchFamily="50" charset="-128"/>
              </a:rPr>
              <a:t>6</a:t>
            </a:r>
            <a:r>
              <a:rPr lang="zh-TW" altLang="en-US" sz="1200" dirty="0">
                <a:latin typeface="Meiryo UI" panose="020B0604030504040204" pitchFamily="50" charset="-128"/>
                <a:ea typeface="Meiryo UI" panose="020B0604030504040204" pitchFamily="50" charset="-128"/>
              </a:rPr>
              <a:t>年</a:t>
            </a:r>
            <a:r>
              <a:rPr lang="en-US" altLang="zh-TW" sz="1200" dirty="0">
                <a:latin typeface="Meiryo UI" panose="020B0604030504040204" pitchFamily="50" charset="-128"/>
                <a:ea typeface="Meiryo UI" panose="020B0604030504040204" pitchFamily="50" charset="-128"/>
              </a:rPr>
              <a:t>3</a:t>
            </a:r>
            <a:r>
              <a:rPr lang="zh-TW" altLang="en-US" sz="1200" dirty="0">
                <a:latin typeface="Meiryo UI" panose="020B0604030504040204" pitchFamily="50" charset="-128"/>
                <a:ea typeface="Meiryo UI" panose="020B0604030504040204" pitchFamily="50" charset="-128"/>
              </a:rPr>
              <a:t>月</a:t>
            </a:r>
            <a:r>
              <a:rPr lang="en-US" altLang="zh-TW" sz="1200" dirty="0">
                <a:latin typeface="Meiryo UI" panose="020B0604030504040204" pitchFamily="50" charset="-128"/>
                <a:ea typeface="Meiryo UI" panose="020B0604030504040204" pitchFamily="50" charset="-128"/>
              </a:rPr>
              <a:t>27</a:t>
            </a:r>
            <a:r>
              <a:rPr lang="zh-TW" altLang="en-US" sz="1200" dirty="0">
                <a:latin typeface="Meiryo UI" panose="020B0604030504040204" pitchFamily="50" charset="-128"/>
                <a:ea typeface="Meiryo UI" panose="020B0604030504040204" pitchFamily="50" charset="-128"/>
              </a:rPr>
              <a:t>日</a:t>
            </a:r>
            <a:r>
              <a:rPr lang="ja-JP" altLang="en-US" sz="1200" dirty="0">
                <a:latin typeface="Meiryo UI" panose="020B0604030504040204" pitchFamily="50" charset="-128"/>
                <a:ea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rPr>
              <a:t>大阪府、大阪市、堺市、豊中市、吹田市、高槻市、茨木市、門真市、八尾市、東大阪市</a:t>
            </a:r>
            <a:endParaRPr lang="en-US" altLang="zh-TW"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rPr>
              <a:t>令和</a:t>
            </a:r>
            <a:r>
              <a:rPr lang="en-US" altLang="zh-TW" sz="1200" dirty="0">
                <a:latin typeface="Meiryo UI" panose="020B0604030504040204" pitchFamily="50" charset="-128"/>
                <a:ea typeface="Meiryo UI" panose="020B0604030504040204" pitchFamily="50" charset="-128"/>
              </a:rPr>
              <a:t>6</a:t>
            </a:r>
            <a:r>
              <a:rPr lang="zh-TW" altLang="en-US" sz="1200" dirty="0">
                <a:latin typeface="Meiryo UI" panose="020B0604030504040204" pitchFamily="50" charset="-128"/>
                <a:ea typeface="Meiryo UI" panose="020B0604030504040204" pitchFamily="50" charset="-128"/>
              </a:rPr>
              <a:t>年</a:t>
            </a:r>
            <a:r>
              <a:rPr lang="en-US" altLang="zh-TW" sz="1200" dirty="0">
                <a:latin typeface="Meiryo UI" panose="020B0604030504040204" pitchFamily="50" charset="-128"/>
                <a:ea typeface="Meiryo UI" panose="020B0604030504040204" pitchFamily="50" charset="-128"/>
              </a:rPr>
              <a:t>3</a:t>
            </a:r>
            <a:r>
              <a:rPr lang="zh-TW" altLang="en-US" sz="1200" dirty="0">
                <a:latin typeface="Meiryo UI" panose="020B0604030504040204" pitchFamily="50" charset="-128"/>
                <a:ea typeface="Meiryo UI" panose="020B0604030504040204" pitchFamily="50" charset="-128"/>
              </a:rPr>
              <a:t>月</a:t>
            </a:r>
            <a:r>
              <a:rPr lang="en-US" altLang="zh-TW" sz="1200" dirty="0">
                <a:latin typeface="Meiryo UI" panose="020B0604030504040204" pitchFamily="50" charset="-128"/>
                <a:ea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rPr>
              <a:t>日</a:t>
            </a:r>
            <a:r>
              <a:rPr lang="ja-JP" altLang="en-US" sz="1200" dirty="0">
                <a:latin typeface="Meiryo UI" panose="020B0604030504040204" pitchFamily="50" charset="-128"/>
                <a:ea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rPr>
              <a:t>池田市</a:t>
            </a:r>
            <a:endParaRPr lang="en-US" altLang="zh-TW" sz="1200" dirty="0">
              <a:latin typeface="Meiryo UI" panose="020B0604030504040204" pitchFamily="50" charset="-128"/>
              <a:ea typeface="Meiryo UI" panose="020B0604030504040204" pitchFamily="50" charset="-128"/>
            </a:endParaRPr>
          </a:p>
          <a:p>
            <a:pPr>
              <a:spcAft>
                <a:spcPts val="600"/>
              </a:spcAft>
            </a:pP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120</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件のうち</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81</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件（</a:t>
            </a:r>
            <a:r>
              <a:rPr kumimoji="0" lang="en-US" altLang="ja-JP" sz="1600" dirty="0">
                <a:latin typeface="Meiryo UI" panose="020B0604030504040204" pitchFamily="50" charset="-128"/>
                <a:ea typeface="Meiryo UI" panose="020B0604030504040204" pitchFamily="50" charset="-128"/>
                <a:cs typeface="Meiryo UI" panose="020B0604030504040204" pitchFamily="50" charset="-128"/>
              </a:rPr>
              <a:t>67.5%</a:t>
            </a:r>
            <a:r>
              <a:rPr kumimoji="0" lang="ja-JP" altLang="en-US" sz="1600" dirty="0">
                <a:latin typeface="Meiryo UI" panose="020B0604030504040204" pitchFamily="50" charset="-128"/>
                <a:ea typeface="Meiryo UI" panose="020B0604030504040204" pitchFamily="50" charset="-128"/>
                <a:cs typeface="Meiryo UI" panose="020B0604030504040204" pitchFamily="50" charset="-128"/>
              </a:rPr>
              <a:t>）は除却等を行っています。</a:t>
            </a:r>
            <a:endParaRPr kumimoji="0"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3">
            <a:extLst>
              <a:ext uri="{FF2B5EF4-FFF2-40B4-BE49-F238E27FC236}">
                <a16:creationId xmlns:a16="http://schemas.microsoft.com/office/drawing/2014/main" id="{8BF321C1-47D0-4703-A1E3-8E35D996B1BB}"/>
              </a:ext>
            </a:extLst>
          </p:cNvPr>
          <p:cNvSpPr>
            <a:spLocks noChangeArrowheads="1"/>
          </p:cNvSpPr>
          <p:nvPr/>
        </p:nvSpPr>
        <p:spPr bwMode="auto">
          <a:xfrm>
            <a:off x="4855029" y="2873829"/>
            <a:ext cx="674914" cy="348342"/>
          </a:xfrm>
          <a:prstGeom prst="roundRect">
            <a:avLst>
              <a:gd name="adj" fmla="val 10167"/>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spcAft>
                <a:spcPts val="600"/>
              </a:spcAft>
            </a:pPr>
            <a:endParaRPr kumimoji="0"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a:extLst>
              <a:ext uri="{FF2B5EF4-FFF2-40B4-BE49-F238E27FC236}">
                <a16:creationId xmlns:a16="http://schemas.microsoft.com/office/drawing/2014/main" id="{5C8FA18F-74AA-4FB6-9D77-30A7AEAA5370}"/>
              </a:ext>
            </a:extLst>
          </p:cNvPr>
          <p:cNvSpPr>
            <a:spLocks noChangeArrowheads="1"/>
          </p:cNvSpPr>
          <p:nvPr/>
        </p:nvSpPr>
        <p:spPr bwMode="auto">
          <a:xfrm>
            <a:off x="4855029" y="3957753"/>
            <a:ext cx="674914" cy="348342"/>
          </a:xfrm>
          <a:prstGeom prst="roundRect">
            <a:avLst>
              <a:gd name="adj" fmla="val 10167"/>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spcAft>
                <a:spcPts val="600"/>
              </a:spcAft>
            </a:pPr>
            <a:endParaRPr kumimoji="0"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3">
            <a:extLst>
              <a:ext uri="{FF2B5EF4-FFF2-40B4-BE49-F238E27FC236}">
                <a16:creationId xmlns:a16="http://schemas.microsoft.com/office/drawing/2014/main" id="{39B38932-83FA-4C4F-B05C-F6389681F8D5}"/>
              </a:ext>
            </a:extLst>
          </p:cNvPr>
          <p:cNvSpPr>
            <a:spLocks noChangeArrowheads="1"/>
          </p:cNvSpPr>
          <p:nvPr/>
        </p:nvSpPr>
        <p:spPr bwMode="auto">
          <a:xfrm>
            <a:off x="7025711" y="2610099"/>
            <a:ext cx="1776367" cy="612072"/>
          </a:xfrm>
          <a:prstGeom prst="roundRect">
            <a:avLst>
              <a:gd name="adj" fmla="val 10167"/>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spcAft>
                <a:spcPts val="600"/>
              </a:spcAft>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引き続き、</a:t>
            </a:r>
            <a:r>
              <a:rPr kumimoji="0" lang="en-US" altLang="ja-JP" sz="1400" dirty="0">
                <a:latin typeface="Meiryo UI" panose="020B0604030504040204" pitchFamily="50" charset="-128"/>
                <a:ea typeface="Meiryo UI" panose="020B0604030504040204" pitchFamily="50" charset="-128"/>
                <a:cs typeface="Meiryo UI" panose="020B0604030504040204" pitchFamily="50" charset="-128"/>
              </a:rPr>
              <a:t>38</a:t>
            </a: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件に</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kumimoji="0" lang="ja-JP" altLang="en-US" sz="1400" dirty="0">
                <a:latin typeface="Meiryo UI" panose="020B0604030504040204" pitchFamily="50" charset="-128"/>
                <a:ea typeface="Meiryo UI" panose="020B0604030504040204" pitchFamily="50" charset="-128"/>
                <a:cs typeface="Meiryo UI" panose="020B0604030504040204" pitchFamily="50" charset="-128"/>
              </a:rPr>
              <a:t>耐震化を働きかけます</a:t>
            </a:r>
            <a:endParaRPr kumimoji="0"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直線矢印コネクタ 4">
            <a:extLst>
              <a:ext uri="{FF2B5EF4-FFF2-40B4-BE49-F238E27FC236}">
                <a16:creationId xmlns:a16="http://schemas.microsoft.com/office/drawing/2014/main" id="{E46420C8-5F0E-4965-B18B-41C2A5FEC5EE}"/>
              </a:ext>
            </a:extLst>
          </p:cNvPr>
          <p:cNvCxnSpPr>
            <a:cxnSpLocks/>
            <a:stCxn id="9" idx="1"/>
            <a:endCxn id="7" idx="3"/>
          </p:cNvCxnSpPr>
          <p:nvPr/>
        </p:nvCxnSpPr>
        <p:spPr>
          <a:xfrm flipH="1">
            <a:off x="5529943" y="2916135"/>
            <a:ext cx="1495768" cy="131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819E686-7C52-4193-89A4-584F46DF9328}"/>
              </a:ext>
            </a:extLst>
          </p:cNvPr>
          <p:cNvCxnSpPr>
            <a:stCxn id="9" idx="1"/>
            <a:endCxn id="8" idx="3"/>
          </p:cNvCxnSpPr>
          <p:nvPr/>
        </p:nvCxnSpPr>
        <p:spPr>
          <a:xfrm flipH="1">
            <a:off x="5529943" y="2916135"/>
            <a:ext cx="1495768" cy="12157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3">
            <a:extLst>
              <a:ext uri="{FF2B5EF4-FFF2-40B4-BE49-F238E27FC236}">
                <a16:creationId xmlns:a16="http://schemas.microsoft.com/office/drawing/2014/main" id="{FB88D930-31F4-49D9-A48A-C587F578B6EC}"/>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32</a:t>
            </a:fld>
            <a:endParaRPr lang="en-US" altLang="ja-JP" dirty="0">
              <a:solidFill>
                <a:srgbClr val="000000"/>
              </a:solidFill>
            </a:endParaRPr>
          </a:p>
        </p:txBody>
      </p:sp>
    </p:spTree>
    <p:extLst>
      <p:ext uri="{BB962C8B-B14F-4D97-AF65-F5344CB8AC3E}">
        <p14:creationId xmlns:p14="http://schemas.microsoft.com/office/powerpoint/2010/main" val="116703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8250382" cy="794468"/>
          </a:xfrm>
        </p:spPr>
        <p:txBody>
          <a:bodyPr/>
          <a:lstStyle/>
          <a:p>
            <a:r>
              <a:rPr lang="en-US" altLang="ja-JP" dirty="0"/>
              <a:t>【</a:t>
            </a:r>
            <a:r>
              <a:rPr lang="ja-JP" altLang="en-US" dirty="0"/>
              <a:t>きっかけづくり・具体化、負担軽減の支援</a:t>
            </a:r>
            <a:r>
              <a:rPr lang="en-US" altLang="ja-JP" dirty="0"/>
              <a:t>】</a:t>
            </a:r>
            <a:r>
              <a:rPr lang="ja-JP" altLang="en-US" dirty="0"/>
              <a:t>　</a:t>
            </a:r>
            <a:br>
              <a:rPr lang="en-US" altLang="ja-JP" dirty="0"/>
            </a:br>
            <a:r>
              <a:rPr lang="ja-JP" altLang="en-US" dirty="0"/>
              <a:t>　　</a:t>
            </a:r>
            <a:r>
              <a:rPr lang="ja-JP" altLang="en-US" spc="-100" dirty="0"/>
              <a:t>ダイレクトメール送付等による働きかけ（ブロック塀）</a:t>
            </a:r>
          </a:p>
        </p:txBody>
      </p:sp>
      <p:pic>
        <p:nvPicPr>
          <p:cNvPr id="2" name="図 1">
            <a:extLst>
              <a:ext uri="{FF2B5EF4-FFF2-40B4-BE49-F238E27FC236}">
                <a16:creationId xmlns:a16="http://schemas.microsoft.com/office/drawing/2014/main" id="{D8EF6BEC-EC8C-430B-A1B4-E819A4A1ED1B}"/>
              </a:ext>
            </a:extLst>
          </p:cNvPr>
          <p:cNvPicPr>
            <a:picLocks noChangeAspect="1"/>
          </p:cNvPicPr>
          <p:nvPr/>
        </p:nvPicPr>
        <p:blipFill>
          <a:blip r:embed="rId3"/>
          <a:stretch>
            <a:fillRect/>
          </a:stretch>
        </p:blipFill>
        <p:spPr>
          <a:xfrm>
            <a:off x="3343144" y="2577074"/>
            <a:ext cx="1730380" cy="2499437"/>
          </a:xfrm>
          <a:prstGeom prst="rect">
            <a:avLst/>
          </a:prstGeom>
        </p:spPr>
      </p:pic>
      <p:graphicFrame>
        <p:nvGraphicFramePr>
          <p:cNvPr id="4" name="オブジェクト 3">
            <a:extLst>
              <a:ext uri="{FF2B5EF4-FFF2-40B4-BE49-F238E27FC236}">
                <a16:creationId xmlns:a16="http://schemas.microsoft.com/office/drawing/2014/main" id="{C2653EFB-B3FE-40A8-B275-AE3C79DE7981}"/>
              </a:ext>
            </a:extLst>
          </p:cNvPr>
          <p:cNvGraphicFramePr>
            <a:graphicFrameLocks noChangeAspect="1"/>
          </p:cNvGraphicFramePr>
          <p:nvPr/>
        </p:nvGraphicFramePr>
        <p:xfrm>
          <a:off x="5157164" y="2636107"/>
          <a:ext cx="1730379" cy="2448339"/>
        </p:xfrm>
        <a:graphic>
          <a:graphicData uri="http://schemas.openxmlformats.org/presentationml/2006/ole">
            <mc:AlternateContent xmlns:mc="http://schemas.openxmlformats.org/markup-compatibility/2006">
              <mc:Choice xmlns:v="urn:schemas-microsoft-com:vml" Requires="v">
                <p:oleObj spid="_x0000_s1146" name="Acrobat Document" r:id="rId4" imgW="4533728" imgH="6415686" progId="AcroExch.Document.DC">
                  <p:embed/>
                </p:oleObj>
              </mc:Choice>
              <mc:Fallback>
                <p:oleObj name="Acrobat Document" r:id="rId4" imgW="4533728" imgH="6415686" progId="AcroExch.Document.DC">
                  <p:embed/>
                  <p:pic>
                    <p:nvPicPr>
                      <p:cNvPr id="4" name="オブジェクト 3">
                        <a:extLst>
                          <a:ext uri="{FF2B5EF4-FFF2-40B4-BE49-F238E27FC236}">
                            <a16:creationId xmlns:a16="http://schemas.microsoft.com/office/drawing/2014/main" id="{C2653EFB-B3FE-40A8-B275-AE3C79DE7981}"/>
                          </a:ext>
                        </a:extLst>
                      </p:cNvPr>
                      <p:cNvPicPr/>
                      <p:nvPr/>
                    </p:nvPicPr>
                    <p:blipFill>
                      <a:blip r:embed="rId5"/>
                      <a:stretch>
                        <a:fillRect/>
                      </a:stretch>
                    </p:blipFill>
                    <p:spPr>
                      <a:xfrm>
                        <a:off x="5157164" y="2636107"/>
                        <a:ext cx="1730379" cy="2448339"/>
                      </a:xfrm>
                      <a:prstGeom prst="rect">
                        <a:avLst/>
                      </a:prstGeom>
                    </p:spPr>
                  </p:pic>
                </p:oleObj>
              </mc:Fallback>
            </mc:AlternateContent>
          </a:graphicData>
        </a:graphic>
      </p:graphicFrame>
      <p:pic>
        <p:nvPicPr>
          <p:cNvPr id="19" name="図 18">
            <a:extLst>
              <a:ext uri="{FF2B5EF4-FFF2-40B4-BE49-F238E27FC236}">
                <a16:creationId xmlns:a16="http://schemas.microsoft.com/office/drawing/2014/main" id="{60499480-8656-49F6-8DC6-45D62E257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65689" y="2524534"/>
            <a:ext cx="1981277" cy="2544915"/>
          </a:xfrm>
          <a:prstGeom prst="rect">
            <a:avLst/>
          </a:prstGeom>
        </p:spPr>
      </p:pic>
      <p:sp>
        <p:nvSpPr>
          <p:cNvPr id="12" name="テキスト ボックス 11">
            <a:extLst>
              <a:ext uri="{FF2B5EF4-FFF2-40B4-BE49-F238E27FC236}">
                <a16:creationId xmlns:a16="http://schemas.microsoft.com/office/drawing/2014/main" id="{327FE4AF-7881-066D-9EC0-4E0A81D44869}"/>
              </a:ext>
            </a:extLst>
          </p:cNvPr>
          <p:cNvSpPr txBox="1"/>
          <p:nvPr/>
        </p:nvSpPr>
        <p:spPr>
          <a:xfrm>
            <a:off x="72000" y="3017360"/>
            <a:ext cx="3108945" cy="83099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latin typeface="Meiryo UI" panose="020B0604030504040204" pitchFamily="50" charset="-128"/>
                <a:ea typeface="Meiryo UI" panose="020B0604030504040204" pitchFamily="50" charset="-128"/>
              </a:rPr>
              <a:t>R2</a:t>
            </a:r>
            <a:r>
              <a:rPr lang="ja-JP" altLang="en-US" sz="1600" dirty="0">
                <a:latin typeface="Meiryo UI" panose="020B0604030504040204" pitchFamily="50" charset="-128"/>
                <a:ea typeface="Meiryo UI" panose="020B0604030504040204" pitchFamily="50" charset="-128"/>
              </a:rPr>
              <a:t>～毎年度、所有者へ</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ダイレクトメールを送付</a:t>
            </a:r>
            <a:endParaRPr lang="en-US" altLang="ja-JP" sz="1600" dirty="0">
              <a:latin typeface="Meiryo UI" panose="020B0604030504040204" pitchFamily="50" charset="-128"/>
              <a:ea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rPr>
              <a:t>R5</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37</a:t>
            </a:r>
            <a:r>
              <a:rPr lang="ja-JP" altLang="en-US" sz="1600" dirty="0">
                <a:latin typeface="Meiryo UI" panose="020B0604030504040204" pitchFamily="50" charset="-128"/>
                <a:ea typeface="Meiryo UI" panose="020B0604030504040204" pitchFamily="50" charset="-128"/>
              </a:rPr>
              <a:t>件</a:t>
            </a:r>
            <a:endParaRPr lang="en-US" altLang="ja-JP" sz="16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EC443E70-B62D-38E8-E9C3-C54E3E9D613B}"/>
              </a:ext>
            </a:extLst>
          </p:cNvPr>
          <p:cNvSpPr txBox="1"/>
          <p:nvPr/>
        </p:nvSpPr>
        <p:spPr>
          <a:xfrm>
            <a:off x="72000" y="5476088"/>
            <a:ext cx="8874966" cy="58477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solidFill>
                  <a:schemeClr val="tx1"/>
                </a:solidFill>
                <a:latin typeface="Meiryo UI" panose="020B0604030504040204" pitchFamily="50" charset="-128"/>
                <a:ea typeface="Meiryo UI" panose="020B0604030504040204" pitchFamily="50" charset="-128"/>
              </a:rPr>
              <a:t>○所有者の中には高齢者が多く含まれていたため、個別訪問により、診断結果の公表や補助申請の手続き</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の流れなどをより丁寧に説明したことで、多くの耐震化につながっている</a:t>
            </a:r>
          </a:p>
        </p:txBody>
      </p:sp>
      <p:sp>
        <p:nvSpPr>
          <p:cNvPr id="18" name="正方形/長方形 17">
            <a:extLst>
              <a:ext uri="{FF2B5EF4-FFF2-40B4-BE49-F238E27FC236}">
                <a16:creationId xmlns:a16="http://schemas.microsoft.com/office/drawing/2014/main" id="{C4AA084B-465C-246D-7EE2-E5ABB5F03B30}"/>
              </a:ext>
            </a:extLst>
          </p:cNvPr>
          <p:cNvSpPr/>
          <p:nvPr/>
        </p:nvSpPr>
        <p:spPr>
          <a:xfrm>
            <a:off x="72000" y="2679068"/>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20" name="正方形/長方形 19">
            <a:extLst>
              <a:ext uri="{FF2B5EF4-FFF2-40B4-BE49-F238E27FC236}">
                <a16:creationId xmlns:a16="http://schemas.microsoft.com/office/drawing/2014/main" id="{BC1F6C54-9E94-B34F-EBEB-DA42EE59A10B}"/>
              </a:ext>
            </a:extLst>
          </p:cNvPr>
          <p:cNvSpPr/>
          <p:nvPr/>
        </p:nvSpPr>
        <p:spPr>
          <a:xfrm>
            <a:off x="72000" y="5112396"/>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評価　</a:t>
            </a:r>
            <a:r>
              <a:rPr kumimoji="1" lang="en-US" altLang="ja-JP" sz="1600" dirty="0">
                <a:solidFill>
                  <a:schemeClr val="bg1"/>
                </a:solidFill>
                <a:latin typeface="Meiryo UI" panose="020B0604030504040204" pitchFamily="50" charset="-128"/>
                <a:ea typeface="Meiryo UI" panose="020B0604030504040204" pitchFamily="50" charset="-128"/>
              </a:rPr>
              <a:t>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860D30D5-CFE0-9359-3339-08AADC667731}"/>
              </a:ext>
            </a:extLst>
          </p:cNvPr>
          <p:cNvSpPr txBox="1"/>
          <p:nvPr/>
        </p:nvSpPr>
        <p:spPr>
          <a:xfrm>
            <a:off x="72000" y="1080000"/>
            <a:ext cx="9000000" cy="1129083"/>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pPr>
              <a:lnSpc>
                <a:spcPct val="150000"/>
              </a:lnSpc>
            </a:pPr>
            <a:r>
              <a:rPr lang="ja-JP" altLang="en-US" sz="1600" dirty="0">
                <a:latin typeface="Meiryo UI" panose="020B0604030504040204" pitchFamily="50" charset="-128"/>
                <a:ea typeface="Meiryo UI" panose="020B0604030504040204" pitchFamily="50" charset="-128"/>
              </a:rPr>
              <a:t>○広域緊急交通路沿道のブロック塀の所有者にダイレクトメール送付や個別訪問を実施</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○補助制度に加え、補助申請の手続きの流れのチラシを送付</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dirty="0">
                <a:latin typeface="Meiryo UI" panose="020B0604030504040204" pitchFamily="50" charset="-128"/>
                <a:ea typeface="Meiryo UI" panose="020B0604030504040204" pitchFamily="50" charset="-128"/>
              </a:rPr>
              <a:t>○令和４年度、令和５年度は耐震診断の結果の公表に向けて働きかけを強化</a:t>
            </a:r>
          </a:p>
        </p:txBody>
      </p:sp>
      <p:sp>
        <p:nvSpPr>
          <p:cNvPr id="4096" name="テキスト ボックス 4095">
            <a:extLst>
              <a:ext uri="{FF2B5EF4-FFF2-40B4-BE49-F238E27FC236}">
                <a16:creationId xmlns:a16="http://schemas.microsoft.com/office/drawing/2014/main" id="{C3020489-936F-7ECB-4723-44055798D998}"/>
              </a:ext>
            </a:extLst>
          </p:cNvPr>
          <p:cNvSpPr txBox="1"/>
          <p:nvPr/>
        </p:nvSpPr>
        <p:spPr>
          <a:xfrm>
            <a:off x="7838970" y="5195284"/>
            <a:ext cx="110799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送付資料例</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5" name="スライド番号プレースホルダー 3">
            <a:extLst>
              <a:ext uri="{FF2B5EF4-FFF2-40B4-BE49-F238E27FC236}">
                <a16:creationId xmlns:a16="http://schemas.microsoft.com/office/drawing/2014/main" id="{01778390-930F-4FEF-8A62-E472B2F61DB0}"/>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33</a:t>
            </a:fld>
            <a:endParaRPr lang="en-US" altLang="ja-JP" dirty="0">
              <a:solidFill>
                <a:srgbClr val="000000"/>
              </a:solidFill>
            </a:endParaRPr>
          </a:p>
        </p:txBody>
      </p:sp>
    </p:spTree>
    <p:extLst>
      <p:ext uri="{BB962C8B-B14F-4D97-AF65-F5344CB8AC3E}">
        <p14:creationId xmlns:p14="http://schemas.microsoft.com/office/powerpoint/2010/main" val="439358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F110CF24-4DB0-46E8-9AA7-5DCE6CE727EB}"/>
              </a:ext>
            </a:extLst>
          </p:cNvPr>
          <p:cNvSpPr txBox="1">
            <a:spLocks/>
          </p:cNvSpPr>
          <p:nvPr/>
        </p:nvSpPr>
        <p:spPr bwMode="auto">
          <a:xfrm>
            <a:off x="-1" y="105401"/>
            <a:ext cx="8599251" cy="7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kern="0" dirty="0"/>
              <a:t>【</a:t>
            </a:r>
            <a:r>
              <a:rPr lang="ja-JP" altLang="en-US" kern="0" dirty="0"/>
              <a:t>負担軽減の支援</a:t>
            </a:r>
            <a:r>
              <a:rPr lang="en-US" altLang="ja-JP" kern="0" dirty="0"/>
              <a:t>】</a:t>
            </a:r>
            <a:r>
              <a:rPr lang="ja-JP" altLang="en-US" kern="0" dirty="0"/>
              <a:t>　</a:t>
            </a:r>
            <a:br>
              <a:rPr lang="en-US" altLang="ja-JP" kern="0" dirty="0"/>
            </a:br>
            <a:r>
              <a:rPr lang="ja-JP" altLang="en-US" kern="0" dirty="0"/>
              <a:t>　補助制度（ブロック塀）</a:t>
            </a:r>
          </a:p>
        </p:txBody>
      </p:sp>
      <p:sp>
        <p:nvSpPr>
          <p:cNvPr id="48" name="テキスト ボックス 47">
            <a:extLst>
              <a:ext uri="{FF2B5EF4-FFF2-40B4-BE49-F238E27FC236}">
                <a16:creationId xmlns:a16="http://schemas.microsoft.com/office/drawing/2014/main" id="{0EE24E1F-F9AF-40DE-824B-6C0EE563B805}"/>
              </a:ext>
            </a:extLst>
          </p:cNvPr>
          <p:cNvSpPr txBox="1"/>
          <p:nvPr/>
        </p:nvSpPr>
        <p:spPr>
          <a:xfrm>
            <a:off x="2587470" y="4291854"/>
            <a:ext cx="4497263" cy="58477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600" dirty="0">
                <a:latin typeface="Meiryo UI" panose="020B0604030504040204" pitchFamily="50" charset="-128"/>
                <a:ea typeface="Meiryo UI" panose="020B0604030504040204" pitchFamily="50" charset="-128"/>
              </a:rPr>
              <a:t>義務付け対象　　耐震診断 </a:t>
            </a:r>
            <a:r>
              <a:rPr lang="en-US" altLang="ja-JP" sz="1600" dirty="0">
                <a:latin typeface="Meiryo UI" panose="020B0604030504040204" pitchFamily="50" charset="-128"/>
                <a:ea typeface="Meiryo UI" panose="020B0604030504040204" pitchFamily="50" charset="-128"/>
              </a:rPr>
              <a:t>112</a:t>
            </a:r>
            <a:r>
              <a:rPr lang="ja-JP" altLang="en-US" sz="1600" dirty="0">
                <a:latin typeface="Meiryo UI" panose="020B0604030504040204" pitchFamily="50" charset="-128"/>
                <a:ea typeface="Meiryo UI" panose="020B0604030504040204" pitchFamily="50" charset="-128"/>
              </a:rPr>
              <a:t>件、除却等</a:t>
            </a:r>
            <a:r>
              <a:rPr lang="en-US" altLang="ja-JP" sz="1600" dirty="0">
                <a:latin typeface="Meiryo UI" panose="020B0604030504040204" pitchFamily="50" charset="-128"/>
                <a:ea typeface="Meiryo UI" panose="020B0604030504040204" pitchFamily="50" charset="-128"/>
              </a:rPr>
              <a:t>69</a:t>
            </a:r>
            <a:r>
              <a:rPr lang="ja-JP" altLang="en-US" sz="1600" dirty="0">
                <a:latin typeface="Meiryo UI" panose="020B0604030504040204" pitchFamily="50" charset="-128"/>
                <a:ea typeface="Meiryo UI" panose="020B0604030504040204" pitchFamily="50" charset="-128"/>
              </a:rPr>
              <a:t>件</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義務付け対象外　除却等</a:t>
            </a:r>
            <a:r>
              <a:rPr lang="en-US" altLang="ja-JP" sz="1600" dirty="0">
                <a:latin typeface="Meiryo UI" panose="020B0604030504040204" pitchFamily="50" charset="-128"/>
                <a:ea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rPr>
              <a:t>件</a:t>
            </a:r>
            <a:endParaRPr lang="en-US" altLang="ja-JP" sz="16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830F2420-AF51-2FE8-34E4-9CFCE66343BB}"/>
              </a:ext>
            </a:extLst>
          </p:cNvPr>
          <p:cNvSpPr txBox="1">
            <a:spLocks noChangeArrowheads="1"/>
          </p:cNvSpPr>
          <p:nvPr/>
        </p:nvSpPr>
        <p:spPr bwMode="auto">
          <a:xfrm>
            <a:off x="72000" y="1080000"/>
            <a:ext cx="9000000" cy="2880000"/>
          </a:xfrm>
          <a:prstGeom prst="rect">
            <a:avLst/>
          </a:prstGeom>
          <a:solidFill>
            <a:schemeClr val="accent5"/>
          </a:solidFill>
          <a:ln w="19050">
            <a:noFill/>
            <a:miter lim="800000"/>
            <a:headEnd/>
            <a:tailEnd/>
          </a:ln>
        </p:spPr>
        <p:txBody>
          <a:bodyPr wrap="square" lIns="72000" tIns="36000" rIns="72000" bIns="36000" anchor="t" anchorCtr="0">
            <a:noAutofit/>
          </a:bodyPr>
          <a:lstStyle>
            <a:lvl1pPr marL="287338" indent="-287338" eaLnBrk="0" hangingPunct="0">
              <a:spcBef>
                <a:spcPct val="20000"/>
              </a:spcBef>
              <a:buChar char="•"/>
              <a:defRPr kumimoji="1" sz="3200">
                <a:solidFill>
                  <a:schemeClr val="tx1"/>
                </a:solidFill>
                <a:latin typeface="Arial" charset="0"/>
                <a:ea typeface="ＭＳ Ｐゴシック" charset="-128"/>
              </a:defRPr>
            </a:lvl1pPr>
            <a:lvl2pPr marL="741363" indent="-284163" eaLnBrk="0" hangingPunct="0">
              <a:spcBef>
                <a:spcPct val="20000"/>
              </a:spcBef>
              <a:buChar char="–"/>
              <a:defRPr kumimoji="1" sz="2800">
                <a:solidFill>
                  <a:schemeClr val="tx1"/>
                </a:solidFill>
                <a:latin typeface="Arial" charset="0"/>
                <a:ea typeface="ＭＳ Ｐゴシック" charset="-128"/>
              </a:defRPr>
            </a:lvl2pPr>
            <a:lvl3pPr marL="1141413" indent="-227013" eaLnBrk="0" hangingPunct="0">
              <a:spcBef>
                <a:spcPct val="20000"/>
              </a:spcBef>
              <a:buChar char="•"/>
              <a:defRPr kumimoji="1" sz="2400">
                <a:solidFill>
                  <a:schemeClr val="tx1"/>
                </a:solidFill>
                <a:latin typeface="Arial" charset="0"/>
                <a:ea typeface="ＭＳ Ｐゴシック" charset="-128"/>
              </a:defRPr>
            </a:lvl3pPr>
            <a:lvl4pPr marL="1598613" indent="-227013" eaLnBrk="0" hangingPunct="0">
              <a:spcBef>
                <a:spcPct val="20000"/>
              </a:spcBef>
              <a:buChar char="–"/>
              <a:defRPr kumimoji="1" sz="2000">
                <a:solidFill>
                  <a:schemeClr val="tx1"/>
                </a:solidFill>
                <a:latin typeface="Arial" charset="0"/>
                <a:ea typeface="ＭＳ Ｐゴシック" charset="-128"/>
              </a:defRPr>
            </a:lvl4pPr>
            <a:lvl5pPr marL="2055813" indent="-227013" eaLnBrk="0" hangingPunct="0">
              <a:spcBef>
                <a:spcPct val="20000"/>
              </a:spcBef>
              <a:buChar char="»"/>
              <a:defRPr kumimoji="1" sz="2000">
                <a:solidFill>
                  <a:schemeClr val="tx1"/>
                </a:solidFill>
                <a:latin typeface="Arial" charset="0"/>
                <a:ea typeface="ＭＳ Ｐゴシック" charset="-128"/>
              </a:defRPr>
            </a:lvl5pPr>
            <a:lvl6pPr marL="25130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02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74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4613" indent="-227013"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○沿道ブロック塀の耐震診断等を行う場合、大阪府が直接、所有者等に対して補助金を交付</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○補助制度</a:t>
            </a: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endParaRPr lang="en-US" altLang="ja-JP" sz="1600" dirty="0">
              <a:latin typeface="Meiryo UI" panose="020B0604030504040204" pitchFamily="50" charset="-128"/>
              <a:ea typeface="Meiryo UI" panose="020B0604030504040204" pitchFamily="50" charset="-128"/>
            </a:endParaRPr>
          </a:p>
          <a:p>
            <a:pPr marL="0" indent="0" eaLnBrk="1" hangingPunct="1">
              <a:lnSpc>
                <a:spcPct val="125000"/>
              </a:lnSpc>
              <a:spcBef>
                <a:spcPct val="0"/>
              </a:spcBef>
              <a:buNone/>
            </a:pPr>
            <a:r>
              <a:rPr lang="ja-JP" altLang="en-US" sz="1600" dirty="0">
                <a:latin typeface="Meiryo UI" panose="020B0604030504040204" pitchFamily="50" charset="-128"/>
                <a:ea typeface="Meiryo UI" panose="020B0604030504040204" pitchFamily="50" charset="-128"/>
              </a:rPr>
              <a:t>○耐震診断義務付け対象外のブロック塀も補助対象（ただし昭和</a:t>
            </a:r>
            <a:r>
              <a:rPr lang="en-US" altLang="ja-JP" sz="1600" dirty="0">
                <a:latin typeface="Meiryo UI" panose="020B0604030504040204" pitchFamily="50" charset="-128"/>
                <a:ea typeface="Meiryo UI" panose="020B0604030504040204" pitchFamily="50" charset="-128"/>
              </a:rPr>
              <a:t>56</a:t>
            </a:r>
            <a:r>
              <a:rPr lang="ja-JP" altLang="en-US" sz="1600" dirty="0">
                <a:latin typeface="Meiryo UI" panose="020B0604030504040204" pitchFamily="50" charset="-128"/>
                <a:ea typeface="Meiryo UI" panose="020B0604030504040204" pitchFamily="50" charset="-128"/>
              </a:rPr>
              <a:t>年以前に造られたものに限る）</a:t>
            </a:r>
            <a:endParaRPr lang="en-US" altLang="ja-JP" sz="16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782675A3-2569-7DB8-2AF5-F27115165BD0}"/>
              </a:ext>
            </a:extLst>
          </p:cNvPr>
          <p:cNvSpPr/>
          <p:nvPr/>
        </p:nvSpPr>
        <p:spPr>
          <a:xfrm>
            <a:off x="108000" y="429185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bg1"/>
                </a:solidFill>
                <a:latin typeface="Meiryo UI" panose="020B0604030504040204" pitchFamily="50" charset="-128"/>
                <a:ea typeface="Meiryo UI" panose="020B0604030504040204" pitchFamily="50" charset="-128"/>
              </a:rPr>
              <a:t>取組実績</a:t>
            </a:r>
          </a:p>
        </p:txBody>
      </p:sp>
      <p:sp>
        <p:nvSpPr>
          <p:cNvPr id="8" name="テキスト ボックス 7">
            <a:extLst>
              <a:ext uri="{FF2B5EF4-FFF2-40B4-BE49-F238E27FC236}">
                <a16:creationId xmlns:a16="http://schemas.microsoft.com/office/drawing/2014/main" id="{14696B3C-FA1E-B0B4-1AB1-D5F93F130A63}"/>
              </a:ext>
            </a:extLst>
          </p:cNvPr>
          <p:cNvSpPr txBox="1"/>
          <p:nvPr/>
        </p:nvSpPr>
        <p:spPr>
          <a:xfrm>
            <a:off x="1342945" y="4291854"/>
            <a:ext cx="1795006"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dirty="0">
                <a:latin typeface="Meiryo UI" panose="020B0604030504040204" pitchFamily="50" charset="-128"/>
                <a:ea typeface="Meiryo UI" panose="020B0604030504040204" pitchFamily="50" charset="-128"/>
              </a:rPr>
              <a:t>補助実績</a:t>
            </a:r>
            <a:r>
              <a:rPr lang="en-US" altLang="ja-JP" sz="1200" dirty="0">
                <a:latin typeface="Meiryo UI" panose="020B0604030504040204" pitchFamily="50" charset="-128"/>
                <a:ea typeface="Meiryo UI" panose="020B0604030504040204" pitchFamily="50" charset="-128"/>
              </a:rPr>
              <a:t>(R2</a:t>
            </a:r>
            <a:r>
              <a:rPr lang="ja-JP" altLang="en-US" sz="1200" dirty="0">
                <a:latin typeface="Meiryo UI" panose="020B0604030504040204" pitchFamily="50" charset="-128"/>
                <a:ea typeface="Meiryo UI" panose="020B0604030504040204" pitchFamily="50" charset="-128"/>
              </a:rPr>
              <a:t>～）</a:t>
            </a:r>
          </a:p>
        </p:txBody>
      </p:sp>
      <p:graphicFrame>
        <p:nvGraphicFramePr>
          <p:cNvPr id="50" name="表 49">
            <a:extLst>
              <a:ext uri="{FF2B5EF4-FFF2-40B4-BE49-F238E27FC236}">
                <a16:creationId xmlns:a16="http://schemas.microsoft.com/office/drawing/2014/main" id="{71D8A39D-CD37-492E-AFF3-9B3DDE98585F}"/>
              </a:ext>
            </a:extLst>
          </p:cNvPr>
          <p:cNvGraphicFramePr>
            <a:graphicFrameLocks noGrp="1"/>
          </p:cNvGraphicFramePr>
          <p:nvPr/>
        </p:nvGraphicFramePr>
        <p:xfrm>
          <a:off x="307208" y="1778164"/>
          <a:ext cx="7344000" cy="1524000"/>
        </p:xfrm>
        <a:graphic>
          <a:graphicData uri="http://schemas.openxmlformats.org/drawingml/2006/table">
            <a:tbl>
              <a:tblPr firstRow="1" firstCol="1" bandRow="1"/>
              <a:tblGrid>
                <a:gridCol w="1656000">
                  <a:extLst>
                    <a:ext uri="{9D8B030D-6E8A-4147-A177-3AD203B41FA5}">
                      <a16:colId xmlns:a16="http://schemas.microsoft.com/office/drawing/2014/main" val="453176083"/>
                    </a:ext>
                  </a:extLst>
                </a:gridCol>
                <a:gridCol w="1404000">
                  <a:extLst>
                    <a:ext uri="{9D8B030D-6E8A-4147-A177-3AD203B41FA5}">
                      <a16:colId xmlns:a16="http://schemas.microsoft.com/office/drawing/2014/main" val="4098890113"/>
                    </a:ext>
                  </a:extLst>
                </a:gridCol>
                <a:gridCol w="1404000">
                  <a:extLst>
                    <a:ext uri="{9D8B030D-6E8A-4147-A177-3AD203B41FA5}">
                      <a16:colId xmlns:a16="http://schemas.microsoft.com/office/drawing/2014/main" val="1800864278"/>
                    </a:ext>
                  </a:extLst>
                </a:gridCol>
                <a:gridCol w="1440000">
                  <a:extLst>
                    <a:ext uri="{9D8B030D-6E8A-4147-A177-3AD203B41FA5}">
                      <a16:colId xmlns:a16="http://schemas.microsoft.com/office/drawing/2014/main" val="2966101194"/>
                    </a:ext>
                  </a:extLst>
                </a:gridCol>
                <a:gridCol w="1440000">
                  <a:extLst>
                    <a:ext uri="{9D8B030D-6E8A-4147-A177-3AD203B41FA5}">
                      <a16:colId xmlns:a16="http://schemas.microsoft.com/office/drawing/2014/main" val="48417386"/>
                    </a:ext>
                  </a:extLst>
                </a:gridCol>
              </a:tblGrid>
              <a:tr h="119349">
                <a:tc rowSpan="2">
                  <a:txBody>
                    <a:bodyPr/>
                    <a:lstStyle/>
                    <a:p>
                      <a:pPr marL="0" indent="0" algn="l">
                        <a:lnSpc>
                          <a:spcPct val="100000"/>
                        </a:lnSpc>
                        <a:spcBef>
                          <a:spcPts val="0"/>
                        </a:spcBef>
                        <a:spcAft>
                          <a:spcPts val="0"/>
                        </a:spcAft>
                      </a:pPr>
                      <a:r>
                        <a:rPr lang="en-US" sz="1100" b="1" kern="100" dirty="0">
                          <a:effectLst/>
                          <a:latin typeface="メイリオ" panose="020B0604030504040204" pitchFamily="50" charset="-128"/>
                          <a:ea typeface="メイリオ" panose="020B0604030504040204" pitchFamily="50" charset="-128"/>
                          <a:cs typeface="Meiryo UI" panose="020B0604030504040204" pitchFamily="50" charset="-128"/>
                        </a:rPr>
                        <a:t> </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gridSpan="2">
                  <a:txBody>
                    <a:bodyPr/>
                    <a:lstStyle/>
                    <a:p>
                      <a:pPr marL="0" indent="0" algn="ctr">
                        <a:lnSpc>
                          <a:spcPct val="100000"/>
                        </a:lnSpc>
                        <a:spcBef>
                          <a:spcPts val="0"/>
                        </a:spcBef>
                        <a:spcAft>
                          <a:spcPts val="0"/>
                        </a:spcAft>
                      </a:pPr>
                      <a:r>
                        <a:rPr lang="ja-JP" sz="1100" b="0" kern="100" dirty="0">
                          <a:effectLst/>
                          <a:latin typeface="メイリオ" panose="020B0604030504040204" pitchFamily="50" charset="-128"/>
                          <a:ea typeface="メイリオ" panose="020B0604030504040204" pitchFamily="50" charset="-128"/>
                          <a:cs typeface="Meiryo UI" panose="020B0604030504040204" pitchFamily="50" charset="-128"/>
                        </a:rPr>
                        <a:t>補助</a:t>
                      </a:r>
                      <a:r>
                        <a:rPr lang="ja-JP" altLang="en-US" sz="1100" b="0" kern="100" dirty="0">
                          <a:effectLst/>
                          <a:latin typeface="メイリオ" panose="020B0604030504040204" pitchFamily="50" charset="-128"/>
                          <a:ea typeface="メイリオ" panose="020B0604030504040204" pitchFamily="50" charset="-128"/>
                          <a:cs typeface="Meiryo UI" panose="020B0604030504040204" pitchFamily="50" charset="-128"/>
                        </a:rPr>
                        <a:t>限度</a:t>
                      </a:r>
                      <a:r>
                        <a:rPr lang="ja-JP" sz="1100" b="0" kern="100" dirty="0">
                          <a:effectLst/>
                          <a:latin typeface="メイリオ" panose="020B0604030504040204" pitchFamily="50" charset="-128"/>
                          <a:ea typeface="メイリオ" panose="020B0604030504040204" pitchFamily="50" charset="-128"/>
                          <a:cs typeface="Meiryo UI" panose="020B0604030504040204" pitchFamily="50" charset="-128"/>
                        </a:rPr>
                        <a:t>額</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6350" cap="flat" cmpd="sng" algn="ctr">
                      <a:solidFill>
                        <a:schemeClr val="tx1"/>
                      </a:solidFill>
                      <a:prstDash val="solid"/>
                      <a:round/>
                      <a:headEnd type="none" w="med" len="med"/>
                      <a:tailEnd type="none" w="med" len="med"/>
                    </a:lnL>
                  </a:tcPr>
                </a:tc>
                <a:tc gridSpan="2">
                  <a:txBody>
                    <a:bodyPr/>
                    <a:lstStyle/>
                    <a:p>
                      <a:pPr marL="0" indent="0" algn="ctr">
                        <a:lnSpc>
                          <a:spcPct val="100000"/>
                        </a:lnSpc>
                        <a:spcBef>
                          <a:spcPts val="0"/>
                        </a:spcBef>
                        <a:spcAft>
                          <a:spcPts val="0"/>
                        </a:spcAft>
                      </a:pPr>
                      <a:r>
                        <a:rPr lang="ja-JP" sz="1100" b="0" kern="100" dirty="0">
                          <a:effectLst/>
                          <a:latin typeface="メイリオ" panose="020B0604030504040204" pitchFamily="50" charset="-128"/>
                          <a:ea typeface="メイリオ" panose="020B0604030504040204" pitchFamily="50" charset="-128"/>
                          <a:cs typeface="Meiryo UI" panose="020B0604030504040204" pitchFamily="50" charset="-128"/>
                        </a:rPr>
                        <a:t>補助率</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indent="0" algn="ctr">
                        <a:lnSpc>
                          <a:spcPct val="100000"/>
                        </a:lnSpc>
                        <a:spcBef>
                          <a:spcPts val="0"/>
                        </a:spcBef>
                        <a:spcAft>
                          <a:spcPts val="0"/>
                        </a:spcAft>
                      </a:pP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59453"/>
                  </a:ext>
                </a:extLst>
              </a:tr>
              <a:tr h="47141">
                <a:tc vMerge="1">
                  <a:txBody>
                    <a:bodyPr/>
                    <a:lstStyle/>
                    <a:p>
                      <a:pPr marL="0" indent="0" algn="l">
                        <a:lnSpc>
                          <a:spcPct val="100000"/>
                        </a:lnSpc>
                        <a:spcBef>
                          <a:spcPts val="0"/>
                        </a:spcBef>
                        <a:spcAft>
                          <a:spcPts val="0"/>
                        </a:spcAft>
                      </a:pP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marL="0" indent="0" algn="ctr">
                        <a:lnSpc>
                          <a:spcPct val="100000"/>
                        </a:lnSpc>
                        <a:spcBef>
                          <a:spcPts val="0"/>
                        </a:spcBef>
                        <a:spcAft>
                          <a:spcPts val="0"/>
                        </a:spcAft>
                      </a:pPr>
                      <a:r>
                        <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10</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ｍ未満</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10</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ｍ以上</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義務付け対象</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pP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義務付け対象外</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5482020"/>
                  </a:ext>
                </a:extLst>
              </a:tr>
              <a:tr h="542494">
                <a:tc>
                  <a:txBody>
                    <a:bodyPr/>
                    <a:lstStyle/>
                    <a:p>
                      <a:pPr marL="0" indent="0" algn="l">
                        <a:lnSpc>
                          <a:spcPct val="100000"/>
                        </a:lnSpc>
                        <a:spcBef>
                          <a:spcPts val="0"/>
                        </a:spcBef>
                        <a:spcAft>
                          <a:spcPts val="0"/>
                        </a:spcAft>
                      </a:pPr>
                      <a:r>
                        <a:rPr lang="ja-JP" sz="1100" b="0" kern="100" dirty="0">
                          <a:effectLst/>
                          <a:latin typeface="メイリオ" panose="020B0604030504040204" pitchFamily="50" charset="-128"/>
                          <a:ea typeface="メイリオ" panose="020B0604030504040204" pitchFamily="50" charset="-128"/>
                          <a:cs typeface="Meiryo UI" panose="020B0604030504040204" pitchFamily="50" charset="-128"/>
                        </a:rPr>
                        <a:t>耐震診断</a:t>
                      </a:r>
                      <a:endParaRPr lang="en-US" altLang="ja-JP" sz="1100" b="0"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en-US" sz="1100" b="0" kern="100" dirty="0">
                          <a:effectLst/>
                          <a:latin typeface="メイリオ" panose="020B0604030504040204" pitchFamily="50" charset="-128"/>
                          <a:ea typeface="メイリオ" panose="020B0604030504040204" pitchFamily="50" charset="-128"/>
                          <a:cs typeface="Times New Roman" panose="02020603050405020304" pitchFamily="18" charset="0"/>
                        </a:rPr>
                        <a:t>（令和５年度まで）</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l">
                        <a:lnSpc>
                          <a:spcPct val="100000"/>
                        </a:lnSpc>
                        <a:spcBef>
                          <a:spcPts val="0"/>
                        </a:spcBef>
                        <a:spcAft>
                          <a:spcPts val="0"/>
                        </a:spcAft>
                      </a:pPr>
                      <a:r>
                        <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5,100</a:t>
                      </a:r>
                      <a:r>
                        <a:rPr lang="ja-JP"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円／</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ｍ</a:t>
                      </a:r>
                      <a:endParaRPr lang="en-US" altLang="ja-JP" sz="1100" u="none"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48,960</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円</a:t>
                      </a:r>
                      <a:endPar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algn="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a:t>
                      </a:r>
                      <a:r>
                        <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204</a:t>
                      </a:r>
                      <a:r>
                        <a:rPr lang="ja-JP"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円／</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ｍ</a:t>
                      </a:r>
                      <a:endParaRPr kumimoji="1" lang="ja-JP" altLang="en-US" dirty="0"/>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l">
                        <a:lnSpc>
                          <a:spcPct val="100000"/>
                        </a:lnSpc>
                        <a:spcBef>
                          <a:spcPts val="0"/>
                        </a:spcBef>
                        <a:spcAft>
                          <a:spcPts val="0"/>
                        </a:spcAft>
                      </a:pPr>
                      <a:r>
                        <a:rPr lang="ja-JP" sz="1100" kern="0" dirty="0">
                          <a:effectLst/>
                          <a:latin typeface="メイリオ" panose="020B0604030504040204" pitchFamily="50" charset="-128"/>
                          <a:ea typeface="メイリオ" panose="020B0604030504040204" pitchFamily="50" charset="-128"/>
                          <a:cs typeface="Meiryo UI" panose="020B0604030504040204" pitchFamily="50" charset="-128"/>
                        </a:rPr>
                        <a:t>国</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sz="1100" kern="100" dirty="0">
                          <a:effectLst/>
                          <a:latin typeface="メイリオ" panose="020B0604030504040204" pitchFamily="50" charset="-128"/>
                          <a:ea typeface="メイリオ" panose="020B0604030504040204" pitchFamily="50" charset="-128"/>
                          <a:cs typeface="Meiryo UI" panose="020B0604030504040204" pitchFamily="50" charset="-128"/>
                        </a:rPr>
                        <a:t>１／</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２</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sz="1100" kern="0" dirty="0">
                          <a:effectLst/>
                          <a:latin typeface="メイリオ" panose="020B0604030504040204" pitchFamily="50" charset="-128"/>
                          <a:ea typeface="メイリオ" panose="020B0604030504040204" pitchFamily="50" charset="-128"/>
                          <a:cs typeface="Meiryo UI" panose="020B0604030504040204" pitchFamily="50" charset="-128"/>
                        </a:rPr>
                        <a:t>府</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１／</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２</a:t>
                      </a:r>
                      <a:endPar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所有者</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上限超過分</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国</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kern="100" dirty="0">
                          <a:effectLst/>
                          <a:latin typeface="メイリオ" panose="020B0604030504040204" pitchFamily="50" charset="-128"/>
                          <a:ea typeface="メイリオ" panose="020B0604030504040204" pitchFamily="50" charset="-128"/>
                          <a:cs typeface="Meiryo UI" panose="020B0604030504040204" pitchFamily="50" charset="-128"/>
                        </a:rPr>
                        <a:t>１／</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３</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府</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１／</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３</a:t>
                      </a:r>
                      <a:endPar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所有者</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１／３</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5995467"/>
                  </a:ext>
                </a:extLst>
              </a:tr>
              <a:tr h="305079">
                <a:tc>
                  <a:txBody>
                    <a:bodyPr/>
                    <a:lstStyle/>
                    <a:p>
                      <a:pPr marL="0" indent="0" algn="l">
                        <a:lnSpc>
                          <a:spcPct val="100000"/>
                        </a:lnSpc>
                        <a:spcBef>
                          <a:spcPts val="0"/>
                        </a:spcBef>
                        <a:spcAft>
                          <a:spcPts val="0"/>
                        </a:spcAft>
                      </a:pPr>
                      <a:r>
                        <a:rPr lang="ja-JP" altLang="en-US" sz="1100" b="0" kern="100" dirty="0">
                          <a:effectLst/>
                          <a:latin typeface="メイリオ" panose="020B0604030504040204" pitchFamily="50" charset="-128"/>
                          <a:ea typeface="メイリオ" panose="020B0604030504040204" pitchFamily="50" charset="-128"/>
                          <a:cs typeface="Times New Roman" panose="02020603050405020304" pitchFamily="18" charset="0"/>
                        </a:rPr>
                        <a:t>除却</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indent="0" algn="l">
                        <a:lnSpc>
                          <a:spcPct val="100000"/>
                        </a:lnSpc>
                        <a:spcBef>
                          <a:spcPts val="0"/>
                        </a:spcBef>
                        <a:spcAft>
                          <a:spcPts val="0"/>
                        </a:spcAft>
                      </a:pPr>
                      <a:r>
                        <a:rPr lang="en-US" altLang="ja-JP" sz="1100" u="none" kern="100" dirty="0">
                          <a:effectLst/>
                          <a:latin typeface="メイリオ" panose="020B0604030504040204" pitchFamily="50" charset="-128"/>
                          <a:ea typeface="メイリオ" panose="020B0604030504040204" pitchFamily="50" charset="-128"/>
                          <a:cs typeface="Times New Roman" panose="02020603050405020304" pitchFamily="18" charset="0"/>
                        </a:rPr>
                        <a:t>31,000</a:t>
                      </a:r>
                      <a:r>
                        <a:rPr lang="ja-JP" altLang="en-US" sz="1100" u="none" kern="100" dirty="0">
                          <a:effectLst/>
                          <a:latin typeface="メイリオ" panose="020B0604030504040204" pitchFamily="50" charset="-128"/>
                          <a:ea typeface="メイリオ" panose="020B0604030504040204" pitchFamily="50" charset="-128"/>
                          <a:cs typeface="Times New Roman" panose="02020603050405020304" pitchFamily="18" charset="0"/>
                        </a:rPr>
                        <a:t>円／ｍ</a:t>
                      </a:r>
                      <a:endParaRPr lang="ja-JP" sz="1100" u="none"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tc rowSpan="2">
                  <a:txBody>
                    <a:bodyPr/>
                    <a:lstStyle/>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国</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２</a:t>
                      </a:r>
                      <a:r>
                        <a:rPr lang="ja-JP" altLang="ja-JP" sz="1100" kern="100" dirty="0">
                          <a:effectLst/>
                          <a:latin typeface="メイリオ" panose="020B0604030504040204" pitchFamily="50" charset="-128"/>
                          <a:ea typeface="メイリオ" panose="020B0604030504040204" pitchFamily="50" charset="-128"/>
                          <a:cs typeface="Meiryo UI" panose="020B0604030504040204" pitchFamily="50" charset="-128"/>
                        </a:rPr>
                        <a:t>／</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５</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府</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２</a:t>
                      </a:r>
                      <a:r>
                        <a:rPr lang="ja-JP"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５</a:t>
                      </a:r>
                      <a:endPar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所有者</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１／５</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国</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kern="100" dirty="0">
                          <a:effectLst/>
                          <a:latin typeface="メイリオ" panose="020B0604030504040204" pitchFamily="50" charset="-128"/>
                          <a:ea typeface="メイリオ" panose="020B0604030504040204" pitchFamily="50" charset="-128"/>
                          <a:cs typeface="Meiryo UI" panose="020B0604030504040204" pitchFamily="50" charset="-128"/>
                        </a:rPr>
                        <a:t>１／</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３</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府</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１／</a:t>
                      </a:r>
                      <a:r>
                        <a:rPr lang="ja-JP" altLang="en-US" sz="1100" u="none" kern="100" dirty="0">
                          <a:effectLst/>
                          <a:latin typeface="メイリオ" panose="020B0604030504040204" pitchFamily="50" charset="-128"/>
                          <a:ea typeface="メイリオ" panose="020B0604030504040204" pitchFamily="50" charset="-128"/>
                          <a:cs typeface="Meiryo UI" panose="020B0604030504040204" pitchFamily="50" charset="-128"/>
                        </a:rPr>
                        <a:t>３</a:t>
                      </a:r>
                      <a:endParaRPr lang="en-US" altLang="ja-JP" sz="1100" u="none" kern="100" dirty="0">
                        <a:effectLst/>
                        <a:latin typeface="メイリオ" panose="020B0604030504040204" pitchFamily="50" charset="-128"/>
                        <a:ea typeface="メイリオ" panose="020B0604030504040204" pitchFamily="50" charset="-128"/>
                        <a:cs typeface="Meiryo UI" panose="020B0604030504040204" pitchFamily="50" charset="-128"/>
                      </a:endParaRPr>
                    </a:p>
                    <a:p>
                      <a:pPr marL="0" indent="0" algn="l">
                        <a:lnSpc>
                          <a:spcPct val="100000"/>
                        </a:lnSpc>
                        <a:spcBef>
                          <a:spcPts val="0"/>
                        </a:spcBef>
                        <a:spcAft>
                          <a:spcPts val="0"/>
                        </a:spcAft>
                      </a:pPr>
                      <a:r>
                        <a:rPr lang="ja-JP" altLang="ja-JP" sz="1100" kern="0" dirty="0">
                          <a:effectLst/>
                          <a:latin typeface="メイリオ" panose="020B0604030504040204" pitchFamily="50" charset="-128"/>
                          <a:ea typeface="メイリオ" panose="020B0604030504040204" pitchFamily="50" charset="-128"/>
                          <a:cs typeface="Meiryo UI" panose="020B0604030504040204" pitchFamily="50" charset="-128"/>
                        </a:rPr>
                        <a:t>所有者</a:t>
                      </a:r>
                      <a:r>
                        <a:rPr lang="ja-JP" altLang="en-US" sz="1100" kern="0" dirty="0">
                          <a:effectLst/>
                          <a:latin typeface="メイリオ" panose="020B0604030504040204" pitchFamily="50" charset="-128"/>
                          <a:ea typeface="メイリオ" panose="020B0604030504040204" pitchFamily="50" charset="-128"/>
                          <a:cs typeface="Meiryo UI" panose="020B0604030504040204" pitchFamily="50" charset="-128"/>
                        </a:rPr>
                        <a:t>　</a:t>
                      </a:r>
                      <a:r>
                        <a:rPr lang="ja-JP" altLang="en-US" sz="1100" kern="100" dirty="0">
                          <a:effectLst/>
                          <a:latin typeface="メイリオ" panose="020B0604030504040204" pitchFamily="50" charset="-128"/>
                          <a:ea typeface="メイリオ" panose="020B0604030504040204" pitchFamily="50" charset="-128"/>
                          <a:cs typeface="Meiryo UI" panose="020B0604030504040204" pitchFamily="50" charset="-128"/>
                        </a:rPr>
                        <a:t>１／３</a:t>
                      </a: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389997"/>
                  </a:ext>
                </a:extLst>
              </a:tr>
              <a:tr h="288000">
                <a:tc>
                  <a:txBody>
                    <a:bodyPr/>
                    <a:lstStyle/>
                    <a:p>
                      <a:pPr marL="0" indent="0" algn="l">
                        <a:lnSpc>
                          <a:spcPct val="100000"/>
                        </a:lnSpc>
                        <a:spcBef>
                          <a:spcPts val="0"/>
                        </a:spcBef>
                        <a:spcAft>
                          <a:spcPts val="0"/>
                        </a:spcAft>
                      </a:pPr>
                      <a:r>
                        <a:rPr lang="ja-JP" altLang="en-US" sz="1100" b="0" kern="100" dirty="0">
                          <a:effectLst/>
                          <a:latin typeface="メイリオ" panose="020B0604030504040204" pitchFamily="50" charset="-128"/>
                          <a:ea typeface="メイリオ" panose="020B0604030504040204" pitchFamily="50" charset="-128"/>
                          <a:cs typeface="Times New Roman" panose="02020603050405020304" pitchFamily="18" charset="0"/>
                        </a:rPr>
                        <a:t>新設、耐震改修</a:t>
                      </a:r>
                      <a:endParaRPr lang="ja-JP" sz="1100" b="0"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305" marR="63305"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gridSpan="2">
                  <a:txBody>
                    <a:bodyPr/>
                    <a:lstStyle/>
                    <a:p>
                      <a:pPr marL="0" indent="0" algn="l">
                        <a:lnSpc>
                          <a:spcPct val="100000"/>
                        </a:lnSpc>
                        <a:spcBef>
                          <a:spcPts val="0"/>
                        </a:spcBef>
                        <a:spcAft>
                          <a:spcPts val="0"/>
                        </a:spcAft>
                      </a:pPr>
                      <a:r>
                        <a:rPr lang="en-US" altLang="ja-JP" sz="1100" u="none" kern="100" dirty="0">
                          <a:effectLst/>
                          <a:latin typeface="メイリオ" panose="020B0604030504040204" pitchFamily="50" charset="-128"/>
                          <a:ea typeface="メイリオ" panose="020B0604030504040204" pitchFamily="50" charset="-128"/>
                          <a:cs typeface="Times New Roman" panose="02020603050405020304" pitchFamily="18" charset="0"/>
                        </a:rPr>
                        <a:t>43,900</a:t>
                      </a:r>
                      <a:r>
                        <a:rPr lang="ja-JP" altLang="en-US" sz="1100" u="none" kern="100" dirty="0">
                          <a:effectLst/>
                          <a:latin typeface="メイリオ" panose="020B0604030504040204" pitchFamily="50" charset="-128"/>
                          <a:ea typeface="メイリオ" panose="020B0604030504040204" pitchFamily="50" charset="-128"/>
                          <a:cs typeface="Times New Roman" panose="02020603050405020304" pitchFamily="18" charset="0"/>
                        </a:rPr>
                        <a:t>円／ｍ</a:t>
                      </a:r>
                      <a:endParaRPr lang="ja-JP" sz="1100" u="none" kern="1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6350" cap="flat" cmpd="sng" algn="ctr">
                      <a:solidFill>
                        <a:schemeClr val="tx1"/>
                      </a:solidFill>
                      <a:prstDash val="solid"/>
                      <a:round/>
                      <a:headEnd type="none" w="med" len="med"/>
                      <a:tailEnd type="none" w="med" len="med"/>
                    </a:lnL>
                  </a:tcPr>
                </a:tc>
                <a:tc vMerge="1">
                  <a:txBody>
                    <a:bodyPr/>
                    <a:lstStyle/>
                    <a:p>
                      <a:pPr marL="127000" marR="0" lvl="0" indent="-127000" algn="just" defTabSz="914278" rtl="0" eaLnBrk="1" fontAlgn="auto" latinLnBrk="0" hangingPunct="1">
                        <a:lnSpc>
                          <a:spcPct val="100000"/>
                        </a:lnSpc>
                        <a:spcBef>
                          <a:spcPts val="0"/>
                        </a:spcBef>
                        <a:spcAft>
                          <a:spcPts val="0"/>
                        </a:spcAft>
                        <a:buClrTx/>
                        <a:buSzTx/>
                        <a:buFontTx/>
                        <a:buNone/>
                        <a:tabLst/>
                        <a:defRPr/>
                      </a:pPr>
                      <a:endParaRPr lang="en-US" altLang="ja-JP" sz="1100" kern="100" dirty="0">
                        <a:effectLst/>
                        <a:latin typeface="メイリオ" panose="020B0604030504040204" pitchFamily="50" charset="-128"/>
                        <a:ea typeface="メイリオ" panose="020B0604030504040204" pitchFamily="50" charset="-128"/>
                        <a:cs typeface="Meiryo UI" panose="020B0604030504040204" pitchFamily="50" charset="-128"/>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857697953"/>
                  </a:ext>
                </a:extLst>
              </a:tr>
            </a:tbl>
          </a:graphicData>
        </a:graphic>
      </p:graphicFrame>
      <p:sp>
        <p:nvSpPr>
          <p:cNvPr id="9" name="スライド番号プレースホルダー 3">
            <a:extLst>
              <a:ext uri="{FF2B5EF4-FFF2-40B4-BE49-F238E27FC236}">
                <a16:creationId xmlns:a16="http://schemas.microsoft.com/office/drawing/2014/main" id="{41480AC2-59F5-4093-A4DC-436C33127A59}"/>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34</a:t>
            </a:fld>
            <a:endParaRPr lang="en-US" altLang="ja-JP" dirty="0">
              <a:solidFill>
                <a:srgbClr val="000000"/>
              </a:solidFill>
            </a:endParaRPr>
          </a:p>
        </p:txBody>
      </p:sp>
    </p:spTree>
    <p:extLst>
      <p:ext uri="{BB962C8B-B14F-4D97-AF65-F5344CB8AC3E}">
        <p14:creationId xmlns:p14="http://schemas.microsoft.com/office/powerpoint/2010/main" val="179499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2716306"/>
            <a:ext cx="9144000" cy="819711"/>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algn="ctr">
              <a:spcBef>
                <a:spcPts val="258"/>
              </a:spcBef>
            </a:pP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住宅</a:t>
            </a:r>
            <a:endPar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spcBef>
                <a:spcPts val="258"/>
              </a:spcBef>
            </a:pPr>
            <a:r>
              <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）木造住宅</a:t>
            </a:r>
          </a:p>
        </p:txBody>
      </p:sp>
    </p:spTree>
    <p:extLst>
      <p:ext uri="{BB962C8B-B14F-4D97-AF65-F5344CB8AC3E}">
        <p14:creationId xmlns:p14="http://schemas.microsoft.com/office/powerpoint/2010/main" val="107008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タイトル 1">
            <a:extLst>
              <a:ext uri="{FF2B5EF4-FFF2-40B4-BE49-F238E27FC236}">
                <a16:creationId xmlns:a16="http://schemas.microsoft.com/office/drawing/2014/main" id="{2DE8B6DF-8BAB-4F77-9402-D4EF8AF27CB1}"/>
              </a:ext>
            </a:extLst>
          </p:cNvPr>
          <p:cNvSpPr txBox="1">
            <a:spLocks/>
          </p:cNvSpPr>
          <p:nvPr/>
        </p:nvSpPr>
        <p:spPr>
          <a:xfrm>
            <a:off x="0" y="471050"/>
            <a:ext cx="7019925" cy="404813"/>
          </a:xfrm>
          <a:prstGeom prst="rect">
            <a:avLst/>
          </a:prstGeom>
        </p:spPr>
        <p:txBody>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t>　　住宅の耐震化率の推移・予測</a:t>
            </a:r>
          </a:p>
        </p:txBody>
      </p:sp>
      <p:sp>
        <p:nvSpPr>
          <p:cNvPr id="79" name="テキスト ボックス 7">
            <a:extLst>
              <a:ext uri="{FF2B5EF4-FFF2-40B4-BE49-F238E27FC236}">
                <a16:creationId xmlns:a16="http://schemas.microsoft.com/office/drawing/2014/main" id="{016A53B4-334E-4ED1-8B95-1DA968F56628}"/>
              </a:ext>
            </a:extLst>
          </p:cNvPr>
          <p:cNvSpPr txBox="1">
            <a:spLocks noChangeArrowheads="1"/>
          </p:cNvSpPr>
          <p:nvPr/>
        </p:nvSpPr>
        <p:spPr bwMode="auto">
          <a:xfrm>
            <a:off x="6439094" y="1638375"/>
            <a:ext cx="1697671" cy="261610"/>
          </a:xfrm>
          <a:prstGeom prst="rect">
            <a:avLst/>
          </a:prstGeom>
          <a:noFill/>
          <a:ln w="28575">
            <a:noFill/>
            <a:miter lim="800000"/>
            <a:headEnd/>
            <a:tailEnd/>
          </a:ln>
        </p:spPr>
        <p:txBody>
          <a:bodyPr wrap="square">
            <a:spAutoFit/>
          </a:bodyPr>
          <a:lstStyle/>
          <a:p>
            <a:pPr algn="ctr"/>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目　標</a:t>
            </a:r>
            <a:r>
              <a:rPr lang="en-US" altLang="ja-JP" sz="1100" b="1" dirty="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sp>
        <p:nvSpPr>
          <p:cNvPr id="81" name="テキスト ボックス 7">
            <a:extLst>
              <a:ext uri="{FF2B5EF4-FFF2-40B4-BE49-F238E27FC236}">
                <a16:creationId xmlns:a16="http://schemas.microsoft.com/office/drawing/2014/main" id="{016A53B4-334E-4ED1-8B95-1DA968F56628}"/>
              </a:ext>
            </a:extLst>
          </p:cNvPr>
          <p:cNvSpPr txBox="1">
            <a:spLocks noChangeArrowheads="1"/>
          </p:cNvSpPr>
          <p:nvPr/>
        </p:nvSpPr>
        <p:spPr bwMode="auto">
          <a:xfrm>
            <a:off x="7776705" y="1836570"/>
            <a:ext cx="1397000" cy="338554"/>
          </a:xfrm>
          <a:prstGeom prst="rect">
            <a:avLst/>
          </a:prstGeom>
          <a:noFill/>
          <a:ln w="28575">
            <a:noFill/>
            <a:miter lim="800000"/>
            <a:headEnd/>
            <a:tailEnd/>
          </a:ln>
        </p:spPr>
        <p:txBody>
          <a:bodyPr wrap="square">
            <a:spAutoFit/>
          </a:bodyPr>
          <a:lstStyle/>
          <a:p>
            <a:pPr marL="85725" indent="-85725"/>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住宅総数は、世帯推計値と等しいと仮定</a:t>
            </a:r>
          </a:p>
        </p:txBody>
      </p:sp>
      <p:sp>
        <p:nvSpPr>
          <p:cNvPr id="82" name="テキスト ボックス 81">
            <a:extLst>
              <a:ext uri="{FF2B5EF4-FFF2-40B4-BE49-F238E27FC236}">
                <a16:creationId xmlns:a16="http://schemas.microsoft.com/office/drawing/2014/main" id="{88AA6DCB-A6F8-4CD7-83BE-C9721037CF5B}"/>
              </a:ext>
            </a:extLst>
          </p:cNvPr>
          <p:cNvSpPr txBox="1"/>
          <p:nvPr/>
        </p:nvSpPr>
        <p:spPr>
          <a:xfrm>
            <a:off x="3227998" y="3363907"/>
            <a:ext cx="3571155" cy="369332"/>
          </a:xfrm>
          <a:prstGeom prst="rect">
            <a:avLst/>
          </a:prstGeom>
          <a:solidFill>
            <a:schemeClr val="bg1"/>
          </a:solidFill>
          <a:ln w="28575">
            <a:solidFill>
              <a:schemeClr val="tx1"/>
            </a:solidFill>
          </a:ln>
        </p:spPr>
        <p:txBody>
          <a:bodyPr wrap="square" rtlCol="0">
            <a:spAutoFit/>
          </a:bodyPr>
          <a:lstStyle/>
          <a:p>
            <a:r>
              <a:rPr kumimoji="1" lang="ja-JP" altLang="en-US" dirty="0">
                <a:latin typeface="Meiryo UI" panose="020B0604030504040204" pitchFamily="50" charset="-128"/>
                <a:ea typeface="Meiryo UI" panose="020B0604030504040204" pitchFamily="50" charset="-128"/>
              </a:rPr>
              <a:t>こんな感じの推移を示すグラフ</a:t>
            </a:r>
          </a:p>
        </p:txBody>
      </p:sp>
      <p:graphicFrame>
        <p:nvGraphicFramePr>
          <p:cNvPr id="83" name="グラフ 82"/>
          <p:cNvGraphicFramePr>
            <a:graphicFrameLocks/>
          </p:cNvGraphicFramePr>
          <p:nvPr>
            <p:extLst>
              <p:ext uri="{D42A27DB-BD31-4B8C-83A1-F6EECF244321}">
                <p14:modId xmlns:p14="http://schemas.microsoft.com/office/powerpoint/2010/main" val="2919777005"/>
              </p:ext>
            </p:extLst>
          </p:nvPr>
        </p:nvGraphicFramePr>
        <p:xfrm>
          <a:off x="152710" y="1830420"/>
          <a:ext cx="8697144" cy="3995787"/>
        </p:xfrm>
        <a:graphic>
          <a:graphicData uri="http://schemas.openxmlformats.org/drawingml/2006/chart">
            <c:chart xmlns:c="http://schemas.openxmlformats.org/drawingml/2006/chart" xmlns:r="http://schemas.openxmlformats.org/officeDocument/2006/relationships" r:id="rId2"/>
          </a:graphicData>
        </a:graphic>
      </p:graphicFrame>
      <p:sp>
        <p:nvSpPr>
          <p:cNvPr id="84" name="正方形/長方形 83"/>
          <p:cNvSpPr/>
          <p:nvPr/>
        </p:nvSpPr>
        <p:spPr>
          <a:xfrm>
            <a:off x="6356943" y="2096859"/>
            <a:ext cx="442210" cy="3204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正方形/長方形 84"/>
          <p:cNvSpPr/>
          <p:nvPr/>
        </p:nvSpPr>
        <p:spPr>
          <a:xfrm>
            <a:off x="6270561" y="4958525"/>
            <a:ext cx="648879" cy="294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86" name="直線コネクタ 85"/>
          <p:cNvCxnSpPr/>
          <p:nvPr/>
        </p:nvCxnSpPr>
        <p:spPr>
          <a:xfrm>
            <a:off x="6356095" y="2136741"/>
            <a:ext cx="0" cy="3151785"/>
          </a:xfrm>
          <a:prstGeom prst="line">
            <a:avLst/>
          </a:prstGeom>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6799153" y="2133065"/>
            <a:ext cx="0" cy="3151785"/>
          </a:xfrm>
          <a:prstGeom prst="line">
            <a:avLst/>
          </a:prstGeom>
        </p:spPr>
        <p:style>
          <a:lnRef idx="1">
            <a:schemeClr val="dk1"/>
          </a:lnRef>
          <a:fillRef idx="0">
            <a:schemeClr val="dk1"/>
          </a:fillRef>
          <a:effectRef idx="0">
            <a:schemeClr val="dk1"/>
          </a:effectRef>
          <a:fontRef idx="minor">
            <a:schemeClr val="tx1"/>
          </a:fontRef>
        </p:style>
      </p:cxnSp>
      <p:cxnSp>
        <p:nvCxnSpPr>
          <p:cNvPr id="88" name="直線コネクタ 87"/>
          <p:cNvCxnSpPr/>
          <p:nvPr/>
        </p:nvCxnSpPr>
        <p:spPr>
          <a:xfrm flipV="1">
            <a:off x="5938497" y="2920837"/>
            <a:ext cx="1304672" cy="198799"/>
          </a:xfrm>
          <a:prstGeom prst="line">
            <a:avLst/>
          </a:prstGeom>
          <a:ln w="28575">
            <a:solidFill>
              <a:srgbClr val="FF0000"/>
            </a:solidFill>
            <a:prstDash val="sysDot"/>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flipV="1">
            <a:off x="5928675" y="2967561"/>
            <a:ext cx="1324316" cy="162124"/>
          </a:xfrm>
          <a:prstGeom prst="line">
            <a:avLst/>
          </a:prstGeom>
          <a:ln w="28575">
            <a:solidFill>
              <a:srgbClr val="2903B5"/>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a:off x="7339012" y="2862263"/>
            <a:ext cx="1" cy="122133"/>
          </a:xfrm>
          <a:prstGeom prst="line">
            <a:avLst/>
          </a:prstGeom>
          <a:ln>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7339012" y="2748274"/>
            <a:ext cx="652222" cy="165554"/>
          </a:xfrm>
          <a:prstGeom prst="line">
            <a:avLst/>
          </a:prstGeom>
          <a:ln w="6350"/>
        </p:spPr>
        <p:style>
          <a:lnRef idx="1">
            <a:schemeClr val="dk1"/>
          </a:lnRef>
          <a:fillRef idx="0">
            <a:schemeClr val="dk1"/>
          </a:fillRef>
          <a:effectRef idx="0">
            <a:schemeClr val="dk1"/>
          </a:effectRef>
          <a:fontRef idx="minor">
            <a:schemeClr val="tx1"/>
          </a:fontRef>
        </p:style>
      </p:cxnSp>
      <p:sp>
        <p:nvSpPr>
          <p:cNvPr id="92" name="テキスト ボックス 91">
            <a:extLst>
              <a:ext uri="{FF2B5EF4-FFF2-40B4-BE49-F238E27FC236}">
                <a16:creationId xmlns:a16="http://schemas.microsoft.com/office/drawing/2014/main" id="{B32BA98C-3F0B-434B-9D2F-92E45A58E6A0}"/>
              </a:ext>
            </a:extLst>
          </p:cNvPr>
          <p:cNvSpPr txBox="1"/>
          <p:nvPr/>
        </p:nvSpPr>
        <p:spPr>
          <a:xfrm>
            <a:off x="7882839" y="2471102"/>
            <a:ext cx="1184731" cy="346249"/>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p>
            <a:pPr marL="174625" indent="-174625">
              <a:lnSpc>
                <a:spcPct val="125000"/>
              </a:lnSpc>
              <a:spcAft>
                <a:spcPts val="600"/>
              </a:spcAft>
              <a:defRPr/>
            </a:pP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○目標達成まで</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ポイントの上昇が必要。</a:t>
            </a:r>
            <a:endParaRPr lang="en-US" altLang="ja-JP" sz="9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3" name="直線コネクタ 92"/>
          <p:cNvCxnSpPr/>
          <p:nvPr/>
        </p:nvCxnSpPr>
        <p:spPr>
          <a:xfrm>
            <a:off x="7291388" y="2984396"/>
            <a:ext cx="813055" cy="103023"/>
          </a:xfrm>
          <a:prstGeom prst="line">
            <a:avLst/>
          </a:prstGeom>
          <a:ln w="6350"/>
        </p:spPr>
        <p:style>
          <a:lnRef idx="1">
            <a:schemeClr val="dk1"/>
          </a:lnRef>
          <a:fillRef idx="0">
            <a:schemeClr val="dk1"/>
          </a:fillRef>
          <a:effectRef idx="0">
            <a:schemeClr val="dk1"/>
          </a:effectRef>
          <a:fontRef idx="minor">
            <a:schemeClr val="tx1"/>
          </a:fontRef>
        </p:style>
      </p:cxnSp>
      <p:sp>
        <p:nvSpPr>
          <p:cNvPr id="98" name="正方形/長方形 97">
            <a:extLst>
              <a:ext uri="{FF2B5EF4-FFF2-40B4-BE49-F238E27FC236}">
                <a16:creationId xmlns:a16="http://schemas.microsoft.com/office/drawing/2014/main" id="{D4DAE2E7-2703-4E0D-B366-E3B2FE8BC02F}"/>
              </a:ext>
            </a:extLst>
          </p:cNvPr>
          <p:cNvSpPr/>
          <p:nvPr/>
        </p:nvSpPr>
        <p:spPr>
          <a:xfrm>
            <a:off x="8117864" y="2916984"/>
            <a:ext cx="938799" cy="461885"/>
          </a:xfrm>
          <a:prstGeom prst="rect">
            <a:avLst/>
          </a:prstGeom>
          <a:solidFill>
            <a:sysClr val="window" lastClr="FFFFFF"/>
          </a:solidFill>
          <a:ln w="19050" cap="flat" cmpd="sng" algn="ctr">
            <a:solidFill>
              <a:sysClr val="windowText" lastClr="000000"/>
            </a:solidFill>
            <a:prstDash val="solid"/>
          </a:ln>
          <a:effectLst/>
        </p:spPr>
        <p:txBody>
          <a:bodyPr rot="0" spcFirstLastPara="0" vert="horz" wrap="square" lIns="72000" tIns="45720" rIns="72000" bIns="45720" numCol="1" spcCol="0" rtlCol="0" fromWordArt="0" anchor="ctr" anchorCtr="0" forceAA="0" compatLnSpc="1">
            <a:prstTxWarp prst="textNoShape">
              <a:avLst/>
            </a:prstTxWarp>
            <a:noAutofit/>
          </a:bodyPr>
          <a:lstStyle/>
          <a:p>
            <a:pPr algn="l">
              <a:lnSpc>
                <a:spcPts val="1200"/>
              </a:lnSpc>
              <a:spcAft>
                <a:spcPts val="0"/>
              </a:spcAft>
            </a:pPr>
            <a:r>
              <a:rPr lang="en-US" sz="1000" b="1" kern="100" dirty="0">
                <a:effectLst/>
                <a:latin typeface="Meiryo UI" panose="020B0604030504040204" pitchFamily="50" charset="-128"/>
                <a:ea typeface="Meiryo UI" panose="020B0604030504040204" pitchFamily="50" charset="-128"/>
                <a:cs typeface="Meiryo UI" panose="020B0604030504040204" pitchFamily="50" charset="-128"/>
              </a:rPr>
              <a:t>93.</a:t>
            </a:r>
            <a:r>
              <a:rPr lang="en-US" altLang="ja-JP" sz="1000" b="1" kern="100" dirty="0">
                <a:effectLst/>
                <a:latin typeface="Meiryo UI" panose="020B0604030504040204" pitchFamily="50" charset="-128"/>
                <a:ea typeface="Meiryo UI" panose="020B0604030504040204" pitchFamily="50" charset="-128"/>
                <a:cs typeface="Meiryo UI" panose="020B0604030504040204" pitchFamily="50" charset="-128"/>
              </a:rPr>
              <a:t>9</a:t>
            </a:r>
            <a:r>
              <a:rPr lang="en-US" sz="1000" b="1"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b="1"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H</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27</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２</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の</a:t>
            </a:r>
            <a:endParaRPr lang="en-US" alt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200"/>
              </a:lnSpc>
              <a:spcAft>
                <a:spcPts val="0"/>
              </a:spcAft>
            </a:pPr>
            <a:r>
              <a:rPr lang="ja-JP" altLang="en-US" sz="900" kern="100" dirty="0">
                <a:latin typeface="Meiryo UI" panose="020B0604030504040204" pitchFamily="50" charset="-128"/>
                <a:ea typeface="Meiryo UI" panose="020B0604030504040204" pitchFamily="50" charset="-128"/>
                <a:cs typeface="Meiryo UI" panose="020B0604030504040204" pitchFamily="50" charset="-128"/>
              </a:rPr>
              <a:t>５</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年間のトレンド</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正方形/長方形 1"/>
          <p:cNvSpPr/>
          <p:nvPr/>
        </p:nvSpPr>
        <p:spPr>
          <a:xfrm>
            <a:off x="1524344" y="5309976"/>
            <a:ext cx="6465519" cy="414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rPr>
              <a:t>　  </a:t>
            </a:r>
            <a:r>
              <a:rPr kumimoji="1" lang="en-US" altLang="ja-JP" sz="1200" dirty="0">
                <a:solidFill>
                  <a:schemeClr val="tx1"/>
                </a:solidFill>
              </a:rPr>
              <a:t>H18                         H22</a:t>
            </a:r>
            <a:r>
              <a:rPr lang="en-US" altLang="ja-JP" sz="1200" dirty="0">
                <a:solidFill>
                  <a:schemeClr val="tx1"/>
                </a:solidFill>
              </a:rPr>
              <a:t>                         H27                         R2                          R7</a:t>
            </a:r>
            <a:endParaRPr lang="ja-JP" altLang="en-US" sz="1200" dirty="0">
              <a:solidFill>
                <a:schemeClr val="tx1"/>
              </a:solidFill>
            </a:endParaRPr>
          </a:p>
          <a:p>
            <a:endParaRPr lang="ja-JP" altLang="en-US" sz="1200" dirty="0">
              <a:solidFill>
                <a:schemeClr val="tx1"/>
              </a:solidFill>
            </a:endParaRPr>
          </a:p>
          <a:p>
            <a:endParaRPr lang="ja-JP" altLang="en-US" sz="1200" dirty="0">
              <a:solidFill>
                <a:schemeClr val="tx1"/>
              </a:solidFill>
            </a:endParaRPr>
          </a:p>
          <a:p>
            <a:endParaRPr kumimoji="1" lang="ja-JP" altLang="en-US" sz="1200" dirty="0">
              <a:solidFill>
                <a:schemeClr val="tx1"/>
              </a:solidFill>
            </a:endParaRPr>
          </a:p>
        </p:txBody>
      </p:sp>
      <p:sp>
        <p:nvSpPr>
          <p:cNvPr id="20" name="スライド番号プレースホルダー 3">
            <a:extLst>
              <a:ext uri="{FF2B5EF4-FFF2-40B4-BE49-F238E27FC236}">
                <a16:creationId xmlns:a16="http://schemas.microsoft.com/office/drawing/2014/main" id="{6C517E51-DCA1-43DF-9DC1-A2CE3D4C29BE}"/>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4</a:t>
            </a:fld>
            <a:endParaRPr lang="en-US" altLang="ja-JP" dirty="0">
              <a:solidFill>
                <a:srgbClr val="000000"/>
              </a:solidFill>
            </a:endParaRPr>
          </a:p>
        </p:txBody>
      </p:sp>
    </p:spTree>
    <p:extLst>
      <p:ext uri="{BB962C8B-B14F-4D97-AF65-F5344CB8AC3E}">
        <p14:creationId xmlns:p14="http://schemas.microsoft.com/office/powerpoint/2010/main" val="1769999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105401"/>
            <a:ext cx="7019925" cy="794468"/>
          </a:xfrm>
        </p:spPr>
        <p:txBody>
          <a:bodyPr/>
          <a:lstStyle/>
          <a:p>
            <a:r>
              <a:rPr lang="en-US" altLang="ja-JP" dirty="0"/>
              <a:t>【</a:t>
            </a:r>
            <a:r>
              <a:rPr lang="ja-JP" altLang="en-US" dirty="0"/>
              <a:t>社会的機運の醸成</a:t>
            </a:r>
            <a:r>
              <a:rPr lang="en-US" altLang="ja-JP" dirty="0"/>
              <a:t>】</a:t>
            </a:r>
            <a:r>
              <a:rPr lang="ja-JP" altLang="en-US" dirty="0"/>
              <a:t>　</a:t>
            </a:r>
            <a:br>
              <a:rPr lang="en-US" altLang="ja-JP" dirty="0"/>
            </a:br>
            <a:r>
              <a:rPr lang="ja-JP" altLang="en-US" dirty="0"/>
              <a:t>　　講習会やイベント等の実施</a:t>
            </a:r>
          </a:p>
        </p:txBody>
      </p:sp>
      <p:sp>
        <p:nvSpPr>
          <p:cNvPr id="8" name="テキスト ボックス 7">
            <a:extLst>
              <a:ext uri="{FF2B5EF4-FFF2-40B4-BE49-F238E27FC236}">
                <a16:creationId xmlns:a16="http://schemas.microsoft.com/office/drawing/2014/main" id="{53F670EA-60A0-4F80-8504-E5080457FC50}"/>
              </a:ext>
            </a:extLst>
          </p:cNvPr>
          <p:cNvSpPr txBox="1"/>
          <p:nvPr/>
        </p:nvSpPr>
        <p:spPr>
          <a:xfrm>
            <a:off x="162717" y="1092757"/>
            <a:ext cx="8893945" cy="565146"/>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spAutoFit/>
          </a:bodyPr>
          <a:lstStyle/>
          <a:p>
            <a:r>
              <a:rPr lang="ja-JP" altLang="en-US" sz="1600" dirty="0">
                <a:latin typeface="Meiryo UI" panose="020B0604030504040204" pitchFamily="50" charset="-128"/>
                <a:ea typeface="Meiryo UI" panose="020B0604030504040204" pitchFamily="50" charset="-128"/>
              </a:rPr>
              <a:t>○講習会や相談会、展示会等のイベントにより、幅広く府民に普及啓発を実施</a:t>
            </a:r>
          </a:p>
          <a:p>
            <a:r>
              <a:rPr lang="ja-JP" altLang="en-US" sz="1600" dirty="0">
                <a:solidFill>
                  <a:schemeClr val="tx1"/>
                </a:solidFill>
                <a:latin typeface="Meiryo UI" panose="020B0604030504040204" pitchFamily="50" charset="-128"/>
                <a:ea typeface="Meiryo UI" panose="020B0604030504040204" pitchFamily="50" charset="-128"/>
              </a:rPr>
              <a:t>○関係部局と連携し、リフォーム事業者向け講習会において、耐震改修事例等について説明</a:t>
            </a:r>
          </a:p>
        </p:txBody>
      </p:sp>
      <p:sp>
        <p:nvSpPr>
          <p:cNvPr id="10" name="テキスト ボックス 9">
            <a:extLst>
              <a:ext uri="{FF2B5EF4-FFF2-40B4-BE49-F238E27FC236}">
                <a16:creationId xmlns:a16="http://schemas.microsoft.com/office/drawing/2014/main" id="{2F635320-64B3-4992-B9E6-7E2A9226A684}"/>
              </a:ext>
            </a:extLst>
          </p:cNvPr>
          <p:cNvSpPr txBox="1"/>
          <p:nvPr/>
        </p:nvSpPr>
        <p:spPr>
          <a:xfrm>
            <a:off x="3605537" y="3696392"/>
            <a:ext cx="1529172" cy="124389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r>
              <a:rPr lang="ja-JP" altLang="en-US" sz="1200" dirty="0"/>
              <a:t>・住宅の耐震化に関する啓発パネルの展示</a:t>
            </a:r>
            <a:endParaRPr lang="en-US" altLang="ja-JP" sz="1200" dirty="0"/>
          </a:p>
          <a:p>
            <a:endParaRPr lang="en-US" altLang="ja-JP" sz="1200" dirty="0"/>
          </a:p>
          <a:p>
            <a:r>
              <a:rPr lang="ja-JP" altLang="en-US" sz="1200" dirty="0"/>
              <a:t>・木造住宅倒壊模型（ピノキオぶるる）の</a:t>
            </a:r>
            <a:endParaRPr lang="en-US" altLang="ja-JP" sz="1200" dirty="0"/>
          </a:p>
          <a:p>
            <a:r>
              <a:rPr lang="ja-JP" altLang="en-US" sz="1200" dirty="0"/>
              <a:t>　展示・実演</a:t>
            </a:r>
          </a:p>
        </p:txBody>
      </p:sp>
      <p:sp>
        <p:nvSpPr>
          <p:cNvPr id="14" name="正方形/長方形 13">
            <a:extLst>
              <a:ext uri="{FF2B5EF4-FFF2-40B4-BE49-F238E27FC236}">
                <a16:creationId xmlns:a16="http://schemas.microsoft.com/office/drawing/2014/main" id="{075D13B1-01DA-42BF-BDA1-670BE94BED21}"/>
              </a:ext>
            </a:extLst>
          </p:cNvPr>
          <p:cNvSpPr/>
          <p:nvPr/>
        </p:nvSpPr>
        <p:spPr>
          <a:xfrm>
            <a:off x="237365" y="1727225"/>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取組実績</a:t>
            </a:r>
          </a:p>
        </p:txBody>
      </p:sp>
      <p:sp>
        <p:nvSpPr>
          <p:cNvPr id="16" name="正方形/長方形 15">
            <a:extLst>
              <a:ext uri="{FF2B5EF4-FFF2-40B4-BE49-F238E27FC236}">
                <a16:creationId xmlns:a16="http://schemas.microsoft.com/office/drawing/2014/main" id="{1B8A13DA-2F49-4946-817E-0DD653E1A38D}"/>
              </a:ext>
            </a:extLst>
          </p:cNvPr>
          <p:cNvSpPr/>
          <p:nvPr/>
        </p:nvSpPr>
        <p:spPr>
          <a:xfrm>
            <a:off x="232725" y="519024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評価　</a:t>
            </a:r>
            <a:r>
              <a:rPr lang="en-US" altLang="ja-JP" dirty="0"/>
              <a:t>A</a:t>
            </a:r>
            <a:endParaRPr kumimoji="1" lang="ja-JP" altLang="en-US" dirty="0"/>
          </a:p>
        </p:txBody>
      </p:sp>
      <p:sp>
        <p:nvSpPr>
          <p:cNvPr id="17" name="テキスト ボックス 16">
            <a:extLst>
              <a:ext uri="{FF2B5EF4-FFF2-40B4-BE49-F238E27FC236}">
                <a16:creationId xmlns:a16="http://schemas.microsoft.com/office/drawing/2014/main" id="{FFA49E3C-235D-479D-8577-93CB5AB6A2D1}"/>
              </a:ext>
            </a:extLst>
          </p:cNvPr>
          <p:cNvSpPr txBox="1"/>
          <p:nvPr/>
        </p:nvSpPr>
        <p:spPr>
          <a:xfrm>
            <a:off x="210487" y="5740618"/>
            <a:ext cx="9253109" cy="62324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indent="-92075">
              <a:spcBef>
                <a:spcPts val="300"/>
              </a:spcBef>
            </a:pPr>
            <a:r>
              <a:rPr lang="ja-JP" altLang="en-US" sz="1600" dirty="0">
                <a:solidFill>
                  <a:schemeClr val="tx1"/>
                </a:solidFill>
                <a:latin typeface="Meiryo UI" panose="020B0604030504040204" pitchFamily="50" charset="-128"/>
                <a:ea typeface="Meiryo UI" panose="020B0604030504040204" pitchFamily="50" charset="-128"/>
              </a:rPr>
              <a:t>○講習会やイベント等</a:t>
            </a:r>
            <a:r>
              <a:rPr kumimoji="1" lang="ja-JP" altLang="en-US" sz="1600" dirty="0">
                <a:solidFill>
                  <a:schemeClr val="tx1"/>
                </a:solidFill>
                <a:latin typeface="Meiryo UI" panose="020B0604030504040204" pitchFamily="50" charset="-128"/>
                <a:ea typeface="Meiryo UI" panose="020B0604030504040204" pitchFamily="50" charset="-128"/>
              </a:rPr>
              <a:t>には、多数の方が参加されており、情報発信の機会として有効と考えている</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92075" indent="-92075">
              <a:spcBef>
                <a:spcPts val="300"/>
              </a:spcBef>
            </a:pPr>
            <a:r>
              <a:rPr lang="ja-JP" altLang="en-US" sz="1600" dirty="0">
                <a:solidFill>
                  <a:schemeClr val="tx1"/>
                </a:solidFill>
                <a:latin typeface="Meiryo UI" panose="020B0604030504040204" pitchFamily="50" charset="-128"/>
                <a:ea typeface="Meiryo UI" panose="020B0604030504040204" pitchFamily="50" charset="-128"/>
              </a:rPr>
              <a:t>○府内すべての市町村で講習会やイベント等を行っており、引続き取組を継続していく</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5324E160-53C7-4B28-A4B9-0F8A6D33B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19" y="2775899"/>
            <a:ext cx="3310175" cy="2206784"/>
          </a:xfrm>
          <a:prstGeom prst="rect">
            <a:avLst/>
          </a:prstGeom>
        </p:spPr>
      </p:pic>
      <p:sp>
        <p:nvSpPr>
          <p:cNvPr id="2" name="テキスト ボックス 1">
            <a:extLst>
              <a:ext uri="{FF2B5EF4-FFF2-40B4-BE49-F238E27FC236}">
                <a16:creationId xmlns:a16="http://schemas.microsoft.com/office/drawing/2014/main" id="{99ABCD3E-6EAB-4546-8502-087B165AB1FF}"/>
              </a:ext>
            </a:extLst>
          </p:cNvPr>
          <p:cNvSpPr txBox="1"/>
          <p:nvPr/>
        </p:nvSpPr>
        <p:spPr>
          <a:xfrm>
            <a:off x="302422" y="2306386"/>
            <a:ext cx="3635560" cy="46279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rtlCol="0">
            <a:noAutofit/>
          </a:bodyPr>
          <a:lstStyle/>
          <a:p>
            <a:r>
              <a:rPr lang="ja-JP" altLang="en-US" sz="1400" dirty="0">
                <a:latin typeface="Meiryo UI" panose="020B0604030504040204" pitchFamily="50" charset="-128"/>
                <a:ea typeface="Meiryo UI" panose="020B0604030504040204" pitchFamily="50" charset="-128"/>
              </a:rPr>
              <a:t>イベント等の開催回数：</a:t>
            </a:r>
            <a:r>
              <a:rPr lang="en-US" altLang="ja-JP" sz="1400" dirty="0">
                <a:latin typeface="Meiryo UI" panose="020B0604030504040204" pitchFamily="50" charset="-128"/>
                <a:ea typeface="Meiryo UI" panose="020B0604030504040204" pitchFamily="50" charset="-128"/>
              </a:rPr>
              <a:t>333</a:t>
            </a:r>
            <a:r>
              <a:rPr lang="ja-JP" altLang="en-US" sz="1400" dirty="0">
                <a:latin typeface="Meiryo UI" panose="020B0604030504040204" pitchFamily="50" charset="-128"/>
                <a:ea typeface="Meiryo UI" panose="020B0604030504040204" pitchFamily="50" charset="-128"/>
              </a:rPr>
              <a:t>回（</a:t>
            </a:r>
            <a:r>
              <a:rPr lang="en-US" altLang="ja-JP" sz="1400" dirty="0">
                <a:latin typeface="Meiryo UI" panose="020B0604030504040204" pitchFamily="50" charset="-128"/>
                <a:ea typeface="Meiryo UI" panose="020B0604030504040204" pitchFamily="50" charset="-128"/>
              </a:rPr>
              <a:t>R2</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R5</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3097FAB8-0EBF-4BC2-8349-5180A0B601C9}"/>
              </a:ext>
            </a:extLst>
          </p:cNvPr>
          <p:cNvSpPr txBox="1"/>
          <p:nvPr/>
        </p:nvSpPr>
        <p:spPr>
          <a:xfrm>
            <a:off x="4633575" y="2351445"/>
            <a:ext cx="464589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00" dirty="0">
                <a:solidFill>
                  <a:schemeClr val="tx1"/>
                </a:solidFill>
                <a:latin typeface="Meiryo UI" panose="020B0604030504040204" pitchFamily="50" charset="-128"/>
                <a:ea typeface="Meiryo UI" panose="020B0604030504040204" pitchFamily="50" charset="-128"/>
              </a:rPr>
              <a:t>リフォーム事業者向け講習会受講者数：</a:t>
            </a:r>
            <a:r>
              <a:rPr lang="en-US" altLang="ja-JP" sz="1400" dirty="0">
                <a:solidFill>
                  <a:schemeClr val="tx1"/>
                </a:solidFill>
                <a:latin typeface="Meiryo UI" panose="020B0604030504040204" pitchFamily="50" charset="-128"/>
                <a:ea typeface="Meiryo UI" panose="020B0604030504040204" pitchFamily="50" charset="-128"/>
              </a:rPr>
              <a:t>148</a:t>
            </a:r>
            <a:r>
              <a:rPr lang="ja-JP" altLang="en-US" sz="1400" dirty="0">
                <a:solidFill>
                  <a:schemeClr val="tx1"/>
                </a:solidFill>
                <a:latin typeface="Meiryo UI" panose="020B0604030504040204" pitchFamily="50" charset="-128"/>
                <a:ea typeface="Meiryo UI" panose="020B0604030504040204" pitchFamily="50" charset="-128"/>
              </a:rPr>
              <a:t>名（</a:t>
            </a:r>
            <a:r>
              <a:rPr lang="en-US" altLang="ja-JP" sz="1400" dirty="0">
                <a:solidFill>
                  <a:schemeClr val="tx1"/>
                </a:solidFill>
                <a:latin typeface="Meiryo UI" panose="020B0604030504040204" pitchFamily="50" charset="-128"/>
                <a:ea typeface="Meiryo UI" panose="020B0604030504040204" pitchFamily="50" charset="-128"/>
              </a:rPr>
              <a:t>R2</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R5</a:t>
            </a:r>
            <a:r>
              <a:rPr lang="ja-JP" altLang="en-US" sz="1400" dirty="0">
                <a:solidFill>
                  <a:schemeClr val="tx1"/>
                </a:solidFill>
                <a:latin typeface="Meiryo UI" panose="020B0604030504040204" pitchFamily="50" charset="-128"/>
                <a:ea typeface="Meiryo UI" panose="020B0604030504040204" pitchFamily="50" charset="-128"/>
              </a:rPr>
              <a:t>）</a:t>
            </a:r>
            <a:endParaRPr lang="ja-JP" altLang="en-US" sz="1400" dirty="0"/>
          </a:p>
        </p:txBody>
      </p:sp>
      <p:pic>
        <p:nvPicPr>
          <p:cNvPr id="11" name="図 10">
            <a:extLst>
              <a:ext uri="{FF2B5EF4-FFF2-40B4-BE49-F238E27FC236}">
                <a16:creationId xmlns:a16="http://schemas.microsoft.com/office/drawing/2014/main" id="{C1EF72C0-7E6A-4CDD-B2B3-12B6D00F9E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916" y="2761287"/>
            <a:ext cx="2961861" cy="2221396"/>
          </a:xfrm>
          <a:prstGeom prst="rect">
            <a:avLst/>
          </a:prstGeom>
        </p:spPr>
      </p:pic>
      <p:sp>
        <p:nvSpPr>
          <p:cNvPr id="3" name="テキスト ボックス 2">
            <a:extLst>
              <a:ext uri="{FF2B5EF4-FFF2-40B4-BE49-F238E27FC236}">
                <a16:creationId xmlns:a16="http://schemas.microsoft.com/office/drawing/2014/main" id="{4D9AD551-D49F-4C38-A2A8-9C5177CA0936}"/>
              </a:ext>
            </a:extLst>
          </p:cNvPr>
          <p:cNvSpPr txBox="1"/>
          <p:nvPr/>
        </p:nvSpPr>
        <p:spPr>
          <a:xfrm>
            <a:off x="4143257" y="97951"/>
            <a:ext cx="3946384" cy="740698"/>
          </a:xfrm>
          <a:prstGeom prst="rect">
            <a:avLst/>
          </a:prstGeom>
          <a:noFill/>
          <a:ln w="9525"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kumimoji="1" lang="ja-JP" altLang="en-US" sz="1300" dirty="0">
                <a:latin typeface="+mj-ea"/>
                <a:ea typeface="+mj-ea"/>
              </a:rPr>
              <a:t>評価</a:t>
            </a:r>
            <a:r>
              <a:rPr kumimoji="1" lang="en-US" altLang="ja-JP" sz="1300" dirty="0">
                <a:latin typeface="+mj-ea"/>
                <a:ea typeface="+mj-ea"/>
              </a:rPr>
              <a:t>A </a:t>
            </a:r>
            <a:r>
              <a:rPr lang="ja-JP" altLang="en-US" sz="1300" dirty="0">
                <a:latin typeface="+mj-ea"/>
                <a:ea typeface="+mj-ea"/>
              </a:rPr>
              <a:t>＝ </a:t>
            </a:r>
            <a:r>
              <a:rPr kumimoji="1" lang="ja-JP" altLang="en-US" sz="1300" dirty="0">
                <a:latin typeface="+mj-ea"/>
                <a:ea typeface="+mj-ea"/>
              </a:rPr>
              <a:t>取組を行うことができている</a:t>
            </a:r>
            <a:endParaRPr kumimoji="1" lang="en-US" altLang="ja-JP" sz="1300" dirty="0">
              <a:latin typeface="+mj-ea"/>
              <a:ea typeface="+mj-ea"/>
            </a:endParaRPr>
          </a:p>
          <a:p>
            <a:r>
              <a:rPr lang="ja-JP" altLang="en-US" sz="1300" dirty="0">
                <a:latin typeface="+mj-ea"/>
                <a:ea typeface="+mj-ea"/>
              </a:rPr>
              <a:t>評価</a:t>
            </a:r>
            <a:r>
              <a:rPr lang="en-US" altLang="ja-JP" sz="1300" dirty="0">
                <a:latin typeface="+mj-ea"/>
                <a:ea typeface="+mj-ea"/>
              </a:rPr>
              <a:t>B </a:t>
            </a:r>
            <a:r>
              <a:rPr lang="ja-JP" altLang="en-US" sz="1300" dirty="0">
                <a:latin typeface="+mj-ea"/>
                <a:ea typeface="+mj-ea"/>
              </a:rPr>
              <a:t>＝ さらに強化・充実を要する</a:t>
            </a:r>
            <a:endParaRPr lang="en-US" altLang="ja-JP" sz="1300" dirty="0">
              <a:latin typeface="+mj-ea"/>
              <a:ea typeface="+mj-ea"/>
            </a:endParaRPr>
          </a:p>
          <a:p>
            <a:r>
              <a:rPr lang="ja-JP" altLang="en-US" sz="1300" dirty="0">
                <a:latin typeface="+mj-ea"/>
                <a:ea typeface="+mj-ea"/>
              </a:rPr>
              <a:t>評価</a:t>
            </a:r>
            <a:r>
              <a:rPr lang="en-US" altLang="ja-JP" sz="1300" dirty="0">
                <a:latin typeface="+mj-ea"/>
                <a:ea typeface="+mj-ea"/>
              </a:rPr>
              <a:t>C</a:t>
            </a:r>
            <a:r>
              <a:rPr lang="ja-JP" altLang="en-US" sz="1300" dirty="0">
                <a:latin typeface="+mj-ea"/>
                <a:ea typeface="+mj-ea"/>
              </a:rPr>
              <a:t> ＝ 他の手法も含めより一層の検討を要する</a:t>
            </a:r>
            <a:endParaRPr lang="en-US" altLang="ja-JP" sz="1300" dirty="0">
              <a:latin typeface="+mj-ea"/>
              <a:ea typeface="+mj-ea"/>
            </a:endParaRPr>
          </a:p>
          <a:p>
            <a:endParaRPr kumimoji="1" lang="ja-JP" altLang="en-US" sz="1200" dirty="0"/>
          </a:p>
        </p:txBody>
      </p:sp>
      <p:sp>
        <p:nvSpPr>
          <p:cNvPr id="15" name="スライド番号プレースホルダー 3">
            <a:extLst>
              <a:ext uri="{FF2B5EF4-FFF2-40B4-BE49-F238E27FC236}">
                <a16:creationId xmlns:a16="http://schemas.microsoft.com/office/drawing/2014/main" id="{AD5BAE28-B2EE-4887-8AAB-6E97616543C5}"/>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5</a:t>
            </a:fld>
            <a:endParaRPr lang="en-US" altLang="ja-JP" dirty="0">
              <a:solidFill>
                <a:srgbClr val="000000"/>
              </a:solidFill>
            </a:endParaRPr>
          </a:p>
        </p:txBody>
      </p:sp>
    </p:spTree>
    <p:extLst>
      <p:ext uri="{BB962C8B-B14F-4D97-AF65-F5344CB8AC3E}">
        <p14:creationId xmlns:p14="http://schemas.microsoft.com/office/powerpoint/2010/main" val="2308116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8644745E-8A12-47B3-A7F2-6578EDD6386C}"/>
              </a:ext>
            </a:extLst>
          </p:cNvPr>
          <p:cNvSpPr txBox="1"/>
          <p:nvPr/>
        </p:nvSpPr>
        <p:spPr>
          <a:xfrm>
            <a:off x="-84770" y="5658205"/>
            <a:ext cx="9313537" cy="119263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indent="-92075">
              <a:spcBef>
                <a:spcPts val="300"/>
              </a:spcBef>
            </a:pPr>
            <a:r>
              <a:rPr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rPr>
              <a:t> 働きかけの手法として、</a:t>
            </a:r>
            <a:r>
              <a:rPr lang="ja-JP" altLang="en-US" sz="1600" dirty="0">
                <a:solidFill>
                  <a:schemeClr val="tx1"/>
                </a:solidFill>
                <a:latin typeface="Meiryo UI" panose="020B0604030504040204" pitchFamily="50" charset="-128"/>
                <a:ea typeface="Meiryo UI" panose="020B0604030504040204" pitchFamily="50" charset="-128"/>
              </a:rPr>
              <a:t>固定資産税の納税通知書に同封する市町村が増えたことで、ダイレクトメール数が増加</a:t>
            </a:r>
            <a:endParaRPr lang="en-US" altLang="ja-JP" sz="1600" dirty="0">
              <a:solidFill>
                <a:schemeClr val="tx1"/>
              </a:solidFill>
              <a:latin typeface="Meiryo UI" panose="020B0604030504040204" pitchFamily="50" charset="-128"/>
              <a:ea typeface="Meiryo UI" panose="020B0604030504040204" pitchFamily="50" charset="-128"/>
            </a:endParaRPr>
          </a:p>
          <a:p>
            <a:pPr marL="92075" indent="-92075" defTabSz="1280160">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rPr>
              <a:t>○ 個別訪問数のうち、約８割をまちまるごと支援事業で行うことができたことにより、市町村の人的負担が軽減</a:t>
            </a:r>
            <a:endParaRPr lang="en-US" altLang="ja-JP" sz="1600" dirty="0">
              <a:solidFill>
                <a:schemeClr val="tx1"/>
              </a:solidFill>
              <a:latin typeface="Meiryo UI" panose="020B0604030504040204" pitchFamily="50" charset="-128"/>
              <a:ea typeface="Meiryo UI" panose="020B0604030504040204" pitchFamily="50" charset="-128"/>
            </a:endParaRPr>
          </a:p>
          <a:p>
            <a:pPr marL="92075" indent="-92075" defTabSz="1280160">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rPr>
              <a:t> 直接所有者に働きかけ</a:t>
            </a:r>
            <a:r>
              <a:rPr kumimoji="1" lang="ja-JP" altLang="en-US" sz="1600" b="0" dirty="0">
                <a:solidFill>
                  <a:schemeClr val="tx1"/>
                </a:solidFill>
                <a:latin typeface="Meiryo UI" panose="020B0604030504040204" pitchFamily="50" charset="-128"/>
                <a:ea typeface="Meiryo UI" panose="020B0604030504040204" pitchFamily="50" charset="-128"/>
              </a:rPr>
              <a:t>を行うことにより、市町村窓口への問合せがあり、耐震診断の実施に繋がっている</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marL="92075" indent="-92075" defTabSz="1280160">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rPr>
              <a:t>○ 府内すべての市町村が管内全域に個別訪問又は</a:t>
            </a:r>
            <a:r>
              <a:rPr lang="en-US" altLang="ja-JP" sz="1600" dirty="0">
                <a:solidFill>
                  <a:schemeClr val="tx1"/>
                </a:solidFill>
                <a:latin typeface="Meiryo UI" panose="020B0604030504040204" pitchFamily="50" charset="-128"/>
                <a:ea typeface="Meiryo UI" panose="020B0604030504040204" pitchFamily="50" charset="-128"/>
              </a:rPr>
              <a:t>DM</a:t>
            </a:r>
            <a:r>
              <a:rPr lang="ja-JP" altLang="en-US" sz="1600" dirty="0">
                <a:solidFill>
                  <a:schemeClr val="tx1"/>
                </a:solidFill>
                <a:latin typeface="Meiryo UI" panose="020B0604030504040204" pitchFamily="50" charset="-128"/>
                <a:ea typeface="Meiryo UI" panose="020B0604030504040204" pitchFamily="50" charset="-128"/>
              </a:rPr>
              <a:t>等を行うよう進める必要がある</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0"/>
            <a:ext cx="7341704" cy="875863"/>
          </a:xfrm>
        </p:spPr>
        <p:txBody>
          <a:bodyPr/>
          <a:lstStyle/>
          <a:p>
            <a:r>
              <a:rPr lang="en-US" altLang="ja-JP" dirty="0"/>
              <a:t>【</a:t>
            </a:r>
            <a:r>
              <a:rPr lang="ja-JP" altLang="en-US" dirty="0"/>
              <a:t>きっかけづくり・具体化</a:t>
            </a:r>
            <a:r>
              <a:rPr lang="en-US" altLang="ja-JP" dirty="0"/>
              <a:t>】</a:t>
            </a:r>
            <a:r>
              <a:rPr lang="ja-JP" altLang="en-US" dirty="0"/>
              <a:t>　　</a:t>
            </a:r>
            <a:br>
              <a:rPr lang="en-US" altLang="ja-JP" dirty="0"/>
            </a:br>
            <a:r>
              <a:rPr lang="ja-JP" altLang="en-US" dirty="0"/>
              <a:t>　　</a:t>
            </a:r>
            <a:r>
              <a:rPr lang="ja-JP" altLang="en-US" dirty="0">
                <a:latin typeface="+mn-ea"/>
              </a:rPr>
              <a:t>個別訪問・ダイレクトメール送付等による働きかけ</a:t>
            </a:r>
            <a:endParaRPr lang="ja-JP" altLang="en-US" dirty="0"/>
          </a:p>
        </p:txBody>
      </p:sp>
      <p:sp>
        <p:nvSpPr>
          <p:cNvPr id="9" name="テキスト ボックス 8">
            <a:extLst>
              <a:ext uri="{FF2B5EF4-FFF2-40B4-BE49-F238E27FC236}">
                <a16:creationId xmlns:a16="http://schemas.microsoft.com/office/drawing/2014/main" id="{53F670EA-60A0-4F80-8504-E5080457FC50}"/>
              </a:ext>
            </a:extLst>
          </p:cNvPr>
          <p:cNvSpPr txBox="1"/>
          <p:nvPr/>
        </p:nvSpPr>
        <p:spPr>
          <a:xfrm>
            <a:off x="125027" y="1037222"/>
            <a:ext cx="8893945" cy="1478972"/>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oAutofit/>
          </a:bodyPr>
          <a:lstStyle>
            <a:defPPr>
              <a:defRPr lang="ja-JP"/>
            </a:defPPr>
            <a:lvl1pPr>
              <a:defRPr>
                <a:latin typeface="Meiryo UI" panose="020B0604030504040204" pitchFamily="50" charset="-128"/>
                <a:ea typeface="Meiryo UI" panose="020B0604030504040204" pitchFamily="50" charset="-128"/>
              </a:defRPr>
            </a:lvl1pPr>
          </a:lstStyle>
          <a:p>
            <a:pPr marL="216000" indent="-216000"/>
            <a:r>
              <a:rPr lang="ja-JP" altLang="en-US" sz="1600" dirty="0"/>
              <a:t>○個別訪問による働きかけ</a:t>
            </a:r>
            <a:endParaRPr lang="en-US" altLang="ja-JP" sz="1600" dirty="0"/>
          </a:p>
          <a:p>
            <a:pPr marL="216000" indent="-216000"/>
            <a:r>
              <a:rPr lang="ja-JP" altLang="en-US" sz="1600" dirty="0"/>
              <a:t>　　　市町村及び大阪府まちまるごと耐震化支援事業登録事業者等による訪問　</a:t>
            </a:r>
            <a:endParaRPr lang="en-US" altLang="ja-JP" sz="1600" dirty="0"/>
          </a:p>
          <a:p>
            <a:pPr marL="216000" indent="-216000">
              <a:spcBef>
                <a:spcPts val="600"/>
              </a:spcBef>
            </a:pPr>
            <a:r>
              <a:rPr lang="ja-JP" altLang="en-US" sz="1600" dirty="0"/>
              <a:t>○ダイレクトメール送付による働きかけ</a:t>
            </a:r>
          </a:p>
          <a:p>
            <a:pPr marL="216000" indent="-216000"/>
            <a:r>
              <a:rPr lang="ja-JP" altLang="en-US" sz="1600" dirty="0"/>
              <a:t>　　　所有者宛のダイレクトメールの他、固定資産税の納税通知書に同封する等により送付</a:t>
            </a:r>
            <a:endParaRPr lang="en-US" altLang="ja-JP" sz="1600" dirty="0"/>
          </a:p>
          <a:p>
            <a:pPr marL="216000" indent="-216000"/>
            <a:endParaRPr lang="en-US" altLang="ja-JP" sz="1600" dirty="0"/>
          </a:p>
        </p:txBody>
      </p:sp>
      <p:sp>
        <p:nvSpPr>
          <p:cNvPr id="8" name="テキスト ボックス 7">
            <a:extLst>
              <a:ext uri="{FF2B5EF4-FFF2-40B4-BE49-F238E27FC236}">
                <a16:creationId xmlns:a16="http://schemas.microsoft.com/office/drawing/2014/main" id="{FA96CE26-4D9F-4B18-9F97-9A628AF82013}"/>
              </a:ext>
            </a:extLst>
          </p:cNvPr>
          <p:cNvSpPr txBox="1"/>
          <p:nvPr/>
        </p:nvSpPr>
        <p:spPr>
          <a:xfrm>
            <a:off x="232725" y="3032219"/>
            <a:ext cx="2882900" cy="36933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r>
              <a:rPr lang="ja-JP" altLang="en-US" dirty="0"/>
              <a:t>□個別訪問</a:t>
            </a:r>
          </a:p>
        </p:txBody>
      </p:sp>
      <p:sp>
        <p:nvSpPr>
          <p:cNvPr id="10" name="テキスト ボックス 9">
            <a:extLst>
              <a:ext uri="{FF2B5EF4-FFF2-40B4-BE49-F238E27FC236}">
                <a16:creationId xmlns:a16="http://schemas.microsoft.com/office/drawing/2014/main" id="{D83632F1-45A2-4FE0-A539-26138863A390}"/>
              </a:ext>
            </a:extLst>
          </p:cNvPr>
          <p:cNvSpPr txBox="1"/>
          <p:nvPr/>
        </p:nvSpPr>
        <p:spPr>
          <a:xfrm>
            <a:off x="4726941" y="3032219"/>
            <a:ext cx="2882900" cy="36933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r>
              <a:rPr lang="ja-JP" altLang="en-US" dirty="0"/>
              <a:t>□ダイレクトメールの送付</a:t>
            </a:r>
          </a:p>
        </p:txBody>
      </p:sp>
      <p:sp>
        <p:nvSpPr>
          <p:cNvPr id="12" name="正方形/長方形 11">
            <a:extLst>
              <a:ext uri="{FF2B5EF4-FFF2-40B4-BE49-F238E27FC236}">
                <a16:creationId xmlns:a16="http://schemas.microsoft.com/office/drawing/2014/main" id="{CC3D2424-F1A6-4F2D-AA2A-B6B2C7B63B10}"/>
              </a:ext>
            </a:extLst>
          </p:cNvPr>
          <p:cNvSpPr/>
          <p:nvPr/>
        </p:nvSpPr>
        <p:spPr>
          <a:xfrm>
            <a:off x="232725" y="2630912"/>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取組実績</a:t>
            </a:r>
          </a:p>
        </p:txBody>
      </p:sp>
      <p:sp>
        <p:nvSpPr>
          <p:cNvPr id="13" name="正方形/長方形 12">
            <a:extLst>
              <a:ext uri="{FF2B5EF4-FFF2-40B4-BE49-F238E27FC236}">
                <a16:creationId xmlns:a16="http://schemas.microsoft.com/office/drawing/2014/main" id="{26E5AFE9-5294-4F0D-AF5D-1B815C69CF7C}"/>
              </a:ext>
            </a:extLst>
          </p:cNvPr>
          <p:cNvSpPr/>
          <p:nvPr/>
        </p:nvSpPr>
        <p:spPr>
          <a:xfrm>
            <a:off x="232725" y="529820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評価　</a:t>
            </a:r>
            <a:r>
              <a:rPr kumimoji="1" lang="en-US" altLang="ja-JP" dirty="0"/>
              <a:t>B</a:t>
            </a:r>
            <a:endParaRPr kumimoji="1" lang="ja-JP" altLang="en-US" dirty="0"/>
          </a:p>
        </p:txBody>
      </p:sp>
      <p:graphicFrame>
        <p:nvGraphicFramePr>
          <p:cNvPr id="16" name="グラフ 15">
            <a:extLst>
              <a:ext uri="{FF2B5EF4-FFF2-40B4-BE49-F238E27FC236}">
                <a16:creationId xmlns:a16="http://schemas.microsoft.com/office/drawing/2014/main" id="{33DE1F35-D8BB-4C07-895C-DB44813BE4CE}"/>
              </a:ext>
            </a:extLst>
          </p:cNvPr>
          <p:cNvGraphicFramePr>
            <a:graphicFrameLocks/>
          </p:cNvGraphicFramePr>
          <p:nvPr>
            <p:extLst>
              <p:ext uri="{D42A27DB-BD31-4B8C-83A1-F6EECF244321}">
                <p14:modId xmlns:p14="http://schemas.microsoft.com/office/powerpoint/2010/main" val="2020938545"/>
              </p:ext>
            </p:extLst>
          </p:nvPr>
        </p:nvGraphicFramePr>
        <p:xfrm>
          <a:off x="4726940" y="3360339"/>
          <a:ext cx="4261507" cy="1823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a:extLst>
              <a:ext uri="{FF2B5EF4-FFF2-40B4-BE49-F238E27FC236}">
                <a16:creationId xmlns:a16="http://schemas.microsoft.com/office/drawing/2014/main" id="{0AE0F041-BAC2-4BA4-B729-050F96DFA112}"/>
              </a:ext>
            </a:extLst>
          </p:cNvPr>
          <p:cNvGraphicFramePr>
            <a:graphicFrameLocks/>
          </p:cNvGraphicFramePr>
          <p:nvPr>
            <p:extLst>
              <p:ext uri="{D42A27DB-BD31-4B8C-83A1-F6EECF244321}">
                <p14:modId xmlns:p14="http://schemas.microsoft.com/office/powerpoint/2010/main" val="560798455"/>
              </p:ext>
            </p:extLst>
          </p:nvPr>
        </p:nvGraphicFramePr>
        <p:xfrm>
          <a:off x="314538" y="3419168"/>
          <a:ext cx="4261508" cy="1764316"/>
        </p:xfrm>
        <a:graphic>
          <a:graphicData uri="http://schemas.openxmlformats.org/drawingml/2006/chart">
            <c:chart xmlns:c="http://schemas.openxmlformats.org/drawingml/2006/chart" xmlns:r="http://schemas.openxmlformats.org/officeDocument/2006/relationships" r:id="rId4"/>
          </a:graphicData>
        </a:graphic>
      </p:graphicFrame>
      <p:sp>
        <p:nvSpPr>
          <p:cNvPr id="15" name="テキスト ボックス 14">
            <a:extLst>
              <a:ext uri="{FF2B5EF4-FFF2-40B4-BE49-F238E27FC236}">
                <a16:creationId xmlns:a16="http://schemas.microsoft.com/office/drawing/2014/main" id="{4877BDB1-1BCC-4A50-A9B4-7635A811226E}"/>
              </a:ext>
            </a:extLst>
          </p:cNvPr>
          <p:cNvSpPr txBox="1"/>
          <p:nvPr/>
        </p:nvSpPr>
        <p:spPr>
          <a:xfrm>
            <a:off x="1258826" y="3062997"/>
            <a:ext cx="2489199"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216000" indent="-216000"/>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H28</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R5</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134,493</a:t>
            </a:r>
            <a:r>
              <a:rPr lang="ja-JP" altLang="en-US" sz="1400" dirty="0">
                <a:latin typeface="Meiryo UI" panose="020B0604030504040204" pitchFamily="50" charset="-128"/>
                <a:ea typeface="Meiryo UI" panose="020B0604030504040204" pitchFamily="50" charset="-128"/>
              </a:rPr>
              <a:t>戸）</a:t>
            </a:r>
            <a:endParaRPr lang="en-US" altLang="ja-JP" sz="14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A794023F-1334-486E-BC1C-05DDE9125D90}"/>
              </a:ext>
            </a:extLst>
          </p:cNvPr>
          <p:cNvSpPr txBox="1"/>
          <p:nvPr/>
        </p:nvSpPr>
        <p:spPr>
          <a:xfrm>
            <a:off x="6538278" y="3062997"/>
            <a:ext cx="2775259"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H28</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R5</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4,330,853</a:t>
            </a:r>
            <a:r>
              <a:rPr lang="ja-JP" altLang="en-US" sz="1400" dirty="0">
                <a:latin typeface="Meiryo UI" panose="020B0604030504040204" pitchFamily="50" charset="-128"/>
                <a:ea typeface="Meiryo UI" panose="020B0604030504040204" pitchFamily="50" charset="-128"/>
              </a:rPr>
              <a:t>戸）</a:t>
            </a:r>
          </a:p>
        </p:txBody>
      </p:sp>
      <p:sp>
        <p:nvSpPr>
          <p:cNvPr id="14" name="スライド番号プレースホルダー 3">
            <a:extLst>
              <a:ext uri="{FF2B5EF4-FFF2-40B4-BE49-F238E27FC236}">
                <a16:creationId xmlns:a16="http://schemas.microsoft.com/office/drawing/2014/main" id="{EAA68CBE-63BB-439F-A9D3-47427F1051BE}"/>
              </a:ext>
            </a:extLst>
          </p:cNvPr>
          <p:cNvSpPr txBox="1">
            <a:spLocks/>
          </p:cNvSpPr>
          <p:nvPr/>
        </p:nvSpPr>
        <p:spPr bwMode="auto">
          <a:xfrm>
            <a:off x="6923063" y="657723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6</a:t>
            </a:fld>
            <a:endParaRPr lang="en-US" altLang="ja-JP" dirty="0">
              <a:solidFill>
                <a:srgbClr val="000000"/>
              </a:solidFill>
            </a:endParaRPr>
          </a:p>
        </p:txBody>
      </p:sp>
      <p:sp>
        <p:nvSpPr>
          <p:cNvPr id="20" name="テキスト ボックス 19">
            <a:extLst>
              <a:ext uri="{FF2B5EF4-FFF2-40B4-BE49-F238E27FC236}">
                <a16:creationId xmlns:a16="http://schemas.microsoft.com/office/drawing/2014/main" id="{CC67F341-325E-4C66-8145-614ED0B479E6}"/>
              </a:ext>
            </a:extLst>
          </p:cNvPr>
          <p:cNvSpPr txBox="1"/>
          <p:nvPr/>
        </p:nvSpPr>
        <p:spPr>
          <a:xfrm>
            <a:off x="194751" y="2162646"/>
            <a:ext cx="6780685" cy="33855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耐震性不足の木造住宅戸数（</a:t>
            </a:r>
            <a:r>
              <a:rPr lang="en-US" altLang="ja-JP" sz="1600" dirty="0">
                <a:latin typeface="Meiryo UI" panose="020B0604030504040204" pitchFamily="50" charset="-128"/>
                <a:ea typeface="Meiryo UI" panose="020B0604030504040204" pitchFamily="50" charset="-128"/>
              </a:rPr>
              <a:t>H28</a:t>
            </a:r>
            <a:r>
              <a:rPr lang="ja-JP" altLang="en-US" sz="1600" dirty="0">
                <a:latin typeface="Meiryo UI" panose="020B0604030504040204" pitchFamily="50" charset="-128"/>
                <a:ea typeface="Meiryo UI" panose="020B0604030504040204" pitchFamily="50" charset="-128"/>
              </a:rPr>
              <a:t>時点：</a:t>
            </a:r>
            <a:r>
              <a:rPr lang="en-US" altLang="ja-JP" sz="1600" dirty="0">
                <a:latin typeface="Meiryo UI" panose="020B0604030504040204" pitchFamily="50" charset="-128"/>
                <a:ea typeface="Meiryo UI" panose="020B0604030504040204" pitchFamily="50" charset="-128"/>
              </a:rPr>
              <a:t>39</a:t>
            </a:r>
            <a:r>
              <a:rPr lang="ja-JP" altLang="en-US" sz="1600" dirty="0">
                <a:latin typeface="Meiryo UI" panose="020B0604030504040204" pitchFamily="50" charset="-128"/>
                <a:ea typeface="Meiryo UI" panose="020B0604030504040204" pitchFamily="50" charset="-128"/>
              </a:rPr>
              <a:t>万戸）</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7850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58750" y="1004190"/>
            <a:ext cx="8801100" cy="455419"/>
          </a:xfrm>
          <a:prstGeom prst="rect">
            <a:avLst/>
          </a:prstGeom>
          <a:solidFill>
            <a:schemeClr val="accent5"/>
          </a:solidFill>
          <a:ln>
            <a:no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600" dirty="0">
                <a:latin typeface="Meiryo UI" panose="020B0604030504040204" pitchFamily="50" charset="-128"/>
                <a:ea typeface="Meiryo UI" panose="020B0604030504040204" pitchFamily="50" charset="-128"/>
              </a:rPr>
              <a:t>○ リフォームに合わせた耐震改修を幅広く進めていくため、チラシ等により所有者へ普及啓発を実施　</a:t>
            </a:r>
            <a:endParaRPr lang="en-US" altLang="ja-JP" sz="160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0" y="280956"/>
            <a:ext cx="7300686" cy="404813"/>
          </a:xfrm>
        </p:spPr>
        <p:txBody>
          <a:bodyPr/>
          <a:lstStyle/>
          <a:p>
            <a:r>
              <a:rPr lang="en-US" altLang="ja-JP" dirty="0"/>
              <a:t>【</a:t>
            </a:r>
            <a:r>
              <a:rPr lang="ja-JP" altLang="en-US" dirty="0"/>
              <a:t>きっかけづくり・具体化</a:t>
            </a:r>
            <a:r>
              <a:rPr lang="en-US" altLang="ja-JP" dirty="0"/>
              <a:t>】</a:t>
            </a:r>
            <a:br>
              <a:rPr lang="en-US" altLang="ja-JP" dirty="0"/>
            </a:br>
            <a:r>
              <a:rPr lang="ja-JP" altLang="en-US" dirty="0"/>
              <a:t>　リフォーム事業者との連携等</a:t>
            </a:r>
            <a:endParaRPr kumimoji="1" lang="ja-JP" altLang="en-US" dirty="0"/>
          </a:p>
        </p:txBody>
      </p:sp>
      <p:sp>
        <p:nvSpPr>
          <p:cNvPr id="5" name="正方形/長方形 4"/>
          <p:cNvSpPr/>
          <p:nvPr/>
        </p:nvSpPr>
        <p:spPr>
          <a:xfrm>
            <a:off x="0" y="1857314"/>
            <a:ext cx="5644380" cy="406404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Ins="0" rtlCol="0" anchor="t"/>
          <a:lstStyle/>
          <a:p>
            <a:pPr marL="449263" indent="-93663">
              <a:spcBef>
                <a:spcPts val="600"/>
              </a:spcBef>
            </a:pPr>
            <a:r>
              <a:rPr lang="ja-JP" altLang="en-US" sz="1600" dirty="0">
                <a:latin typeface="Meiryo UI" panose="020B0604030504040204" pitchFamily="50" charset="-128"/>
                <a:ea typeface="Meiryo UI" panose="020B0604030504040204" pitchFamily="50" charset="-128"/>
              </a:rPr>
              <a:t>・チラシをクリナップ株式会社、タカラスタンダード株式会社、株式会社</a:t>
            </a:r>
            <a:r>
              <a:rPr lang="en-US" altLang="ja-JP" sz="1600" dirty="0">
                <a:latin typeface="Meiryo UI" panose="020B0604030504040204" pitchFamily="50" charset="-128"/>
                <a:ea typeface="Meiryo UI" panose="020B0604030504040204" pitchFamily="50" charset="-128"/>
              </a:rPr>
              <a:t>LIXIL</a:t>
            </a:r>
            <a:r>
              <a:rPr lang="ja-JP" altLang="en-US" sz="1600" dirty="0" err="1">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TOTO</a:t>
            </a:r>
            <a:r>
              <a:rPr lang="ja-JP" altLang="en-US" sz="1600" dirty="0">
                <a:latin typeface="Meiryo UI" panose="020B0604030504040204" pitchFamily="50" charset="-128"/>
                <a:ea typeface="Meiryo UI" panose="020B0604030504040204" pitchFamily="50" charset="-128"/>
              </a:rPr>
              <a:t>株式会社、大建工業株式会社、パナソニックハウジングソリューションズ株式会社のショールームに配架。</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3,000</a:t>
            </a:r>
            <a:r>
              <a:rPr lang="ja-JP" altLang="en-US" sz="1600" dirty="0">
                <a:solidFill>
                  <a:schemeClr val="tx1"/>
                </a:solidFill>
                <a:latin typeface="Meiryo UI" panose="020B0604030504040204" pitchFamily="50" charset="-128"/>
                <a:ea typeface="Meiryo UI" panose="020B0604030504040204" pitchFamily="50" charset="-128"/>
              </a:rPr>
              <a:t>部）</a:t>
            </a:r>
            <a:endParaRPr lang="en-US" altLang="ja-JP" sz="1600" dirty="0">
              <a:solidFill>
                <a:schemeClr val="tx1"/>
              </a:solidFill>
              <a:latin typeface="Meiryo UI" panose="020B0604030504040204" pitchFamily="50" charset="-128"/>
              <a:ea typeface="Meiryo UI" panose="020B0604030504040204" pitchFamily="50" charset="-128"/>
            </a:endParaRPr>
          </a:p>
          <a:p>
            <a:pPr marL="449263" indent="-93663">
              <a:spcBef>
                <a:spcPts val="600"/>
              </a:spcBef>
            </a:pPr>
            <a:r>
              <a:rPr lang="ja-JP" altLang="en-US" sz="1600" dirty="0">
                <a:latin typeface="Meiryo UI" panose="020B0604030504040204" pitchFamily="50" charset="-128"/>
                <a:ea typeface="Meiryo UI" panose="020B0604030504040204" pitchFamily="50" charset="-128"/>
              </a:rPr>
              <a:t>・住宅の売買時や所有者の代替わりの</a:t>
            </a:r>
            <a:r>
              <a:rPr lang="ja-JP" altLang="en-US" sz="1600" dirty="0">
                <a:solidFill>
                  <a:schemeClr val="tx1"/>
                </a:solidFill>
                <a:latin typeface="Meiryo UI" panose="020B0604030504040204" pitchFamily="50" charset="-128"/>
                <a:ea typeface="Meiryo UI" panose="020B0604030504040204" pitchFamily="50" charset="-128"/>
              </a:rPr>
              <a:t>タイミングを捉えられるよう一般社団法人大阪府宅地建物取引業協会</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rPr>
              <a:t>9,700</a:t>
            </a:r>
            <a:r>
              <a:rPr lang="ja-JP" altLang="en-US" sz="1600" dirty="0">
                <a:solidFill>
                  <a:schemeClr val="tx1"/>
                </a:solidFill>
                <a:latin typeface="Meiryo UI" panose="020B0604030504040204" pitchFamily="50" charset="-128"/>
                <a:ea typeface="Meiryo UI" panose="020B0604030504040204" pitchFamily="50" charset="-128"/>
              </a:rPr>
              <a:t>社）や公益社団法人全日本不動産協会大阪府本部</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rPr>
              <a:t>5,400</a:t>
            </a:r>
            <a:r>
              <a:rPr lang="ja-JP" altLang="en-US" sz="1600" dirty="0">
                <a:solidFill>
                  <a:schemeClr val="tx1"/>
                </a:solidFill>
                <a:latin typeface="Meiryo UI" panose="020B0604030504040204" pitchFamily="50" charset="-128"/>
                <a:ea typeface="Meiryo UI" panose="020B0604030504040204" pitchFamily="50" charset="-128"/>
              </a:rPr>
              <a:t>社）</a:t>
            </a:r>
            <a:r>
              <a:rPr lang="ja-JP" altLang="en-US" sz="1600" dirty="0">
                <a:latin typeface="Meiryo UI" panose="020B0604030504040204" pitchFamily="50" charset="-128"/>
                <a:ea typeface="Meiryo UI" panose="020B0604030504040204" pitchFamily="50" charset="-128"/>
              </a:rPr>
              <a:t>の会員あてにチラシを送付し周知啓発　</a:t>
            </a:r>
            <a:endParaRPr lang="en-US" altLang="ja-JP" sz="1600" dirty="0">
              <a:latin typeface="Meiryo UI" panose="020B0604030504040204" pitchFamily="50" charset="-128"/>
              <a:ea typeface="Meiryo UI" panose="020B0604030504040204" pitchFamily="50" charset="-128"/>
            </a:endParaRPr>
          </a:p>
          <a:p>
            <a:pPr marL="361950" indent="-180975">
              <a:spcBef>
                <a:spcPts val="600"/>
              </a:spcBef>
            </a:pPr>
            <a:r>
              <a:rPr lang="ja-JP" altLang="en-US" sz="1600" b="1" dirty="0">
                <a:latin typeface="Meiryo UI" panose="020B0604030504040204" pitchFamily="50" charset="-128"/>
                <a:ea typeface="Meiryo UI" panose="020B0604030504040204" pitchFamily="50" charset="-128"/>
              </a:rPr>
              <a:t>講習会等での普及啓発</a:t>
            </a:r>
          </a:p>
          <a:p>
            <a:pPr marL="449263" indent="-93663">
              <a:spcBef>
                <a:spcPts val="300"/>
              </a:spcBef>
            </a:pPr>
            <a:r>
              <a:rPr lang="ja-JP" altLang="en-US" sz="1600" dirty="0">
                <a:latin typeface="Meiryo UI" panose="020B0604030504040204" pitchFamily="50" charset="-128"/>
                <a:ea typeface="Meiryo UI" panose="020B0604030504040204" pitchFamily="50" charset="-128"/>
              </a:rPr>
              <a:t>・所有者向け講習会や出前講座等において、リフォームの機会を捉えた耐震化について啓発。</a:t>
            </a:r>
            <a:endParaRPr lang="en-US" altLang="ja-JP" sz="1600" dirty="0">
              <a:latin typeface="Meiryo UI" panose="020B0604030504040204" pitchFamily="50" charset="-128"/>
              <a:ea typeface="Meiryo UI" panose="020B0604030504040204" pitchFamily="50" charset="-128"/>
            </a:endParaRPr>
          </a:p>
          <a:p>
            <a:pPr marL="361950" indent="-180975">
              <a:spcBef>
                <a:spcPts val="300"/>
              </a:spcBef>
            </a:pPr>
            <a:r>
              <a:rPr lang="ja-JP" altLang="en-US" sz="1600" b="1" dirty="0">
                <a:latin typeface="Meiryo UI" panose="020B0604030504040204" pitchFamily="50" charset="-128"/>
                <a:ea typeface="Meiryo UI" panose="020B0604030504040204" pitchFamily="50" charset="-128"/>
              </a:rPr>
              <a:t>耐震診断技術者紹介制度の拡充（</a:t>
            </a:r>
            <a:r>
              <a:rPr lang="en-US" altLang="ja-JP" sz="1600" b="1" dirty="0">
                <a:latin typeface="Meiryo UI" panose="020B0604030504040204" pitchFamily="50" charset="-128"/>
                <a:ea typeface="Meiryo UI" panose="020B0604030504040204" pitchFamily="50" charset="-128"/>
              </a:rPr>
              <a:t>R5.1</a:t>
            </a:r>
            <a:r>
              <a:rPr lang="ja-JP" altLang="en-US" sz="1600" b="1" dirty="0">
                <a:latin typeface="Meiryo UI" panose="020B0604030504040204" pitchFamily="50" charset="-128"/>
                <a:ea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endParaRPr>
          </a:p>
          <a:p>
            <a:pPr marL="361950" indent="-180975">
              <a:spcBef>
                <a:spcPts val="300"/>
              </a:spcBef>
            </a:pPr>
            <a:r>
              <a:rPr lang="ja-JP" altLang="en-US" sz="1600" dirty="0">
                <a:latin typeface="Meiryo UI" panose="020B0604030504040204" pitchFamily="50" charset="-128"/>
                <a:ea typeface="Meiryo UI" panose="020B0604030504040204" pitchFamily="50" charset="-128"/>
              </a:rPr>
              <a:t>　・耐震診断のノウハウのないリフォーム事業者がリフォーム工事を行う場合に診断技術者を紹介し、耐震診断を実施する。</a:t>
            </a:r>
            <a:endParaRPr lang="en-US" altLang="ja-JP" sz="1600" dirty="0">
              <a:latin typeface="Meiryo UI" panose="020B0604030504040204" pitchFamily="50" charset="-128"/>
              <a:ea typeface="Meiryo UI" panose="020B0604030504040204" pitchFamily="50" charset="-128"/>
            </a:endParaRPr>
          </a:p>
          <a:p>
            <a:pPr marL="361950" indent="-180975">
              <a:spcBef>
                <a:spcPts val="300"/>
              </a:spcBef>
            </a:pP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R4:0</a:t>
            </a:r>
            <a:r>
              <a:rPr lang="ja-JP" altLang="en-US" sz="1600" dirty="0">
                <a:latin typeface="Meiryo UI" panose="020B0604030504040204" pitchFamily="50" charset="-128"/>
                <a:ea typeface="Meiryo UI" panose="020B0604030504040204" pitchFamily="50" charset="-128"/>
              </a:rPr>
              <a:t>件、</a:t>
            </a:r>
            <a:r>
              <a:rPr lang="en-US" altLang="ja-JP" sz="1600" dirty="0">
                <a:latin typeface="Meiryo UI" panose="020B0604030504040204" pitchFamily="50" charset="-128"/>
                <a:ea typeface="Meiryo UI" panose="020B0604030504040204" pitchFamily="50" charset="-128"/>
              </a:rPr>
              <a:t>R5:2</a:t>
            </a:r>
            <a:r>
              <a:rPr lang="ja-JP" altLang="en-US" sz="1600" dirty="0">
                <a:latin typeface="Meiryo UI" panose="020B0604030504040204" pitchFamily="50" charset="-128"/>
                <a:ea typeface="Meiryo UI" panose="020B0604030504040204" pitchFamily="50" charset="-128"/>
              </a:rPr>
              <a:t>件、</a:t>
            </a:r>
            <a:r>
              <a:rPr lang="en-US" altLang="ja-JP" sz="1600" dirty="0">
                <a:solidFill>
                  <a:schemeClr val="tx1"/>
                </a:solidFill>
                <a:latin typeface="Meiryo UI" panose="020B0604030504040204" pitchFamily="50" charset="-128"/>
                <a:ea typeface="Meiryo UI" panose="020B0604030504040204" pitchFamily="50" charset="-128"/>
              </a:rPr>
              <a:t>R6.5:</a:t>
            </a:r>
            <a:r>
              <a:rPr lang="ja-JP" altLang="en-US" sz="1600" dirty="0">
                <a:solidFill>
                  <a:schemeClr val="tx1"/>
                </a:solidFill>
                <a:latin typeface="Meiryo UI" panose="020B0604030504040204" pitchFamily="50" charset="-128"/>
                <a:ea typeface="Meiryo UI" panose="020B0604030504040204" pitchFamily="50" charset="-128"/>
              </a:rPr>
              <a:t>３件</a:t>
            </a:r>
            <a:r>
              <a:rPr lang="ja-JP" altLang="en-US" sz="160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pPr marL="361950" indent="-180975">
              <a:spcBef>
                <a:spcPts val="300"/>
              </a:spcBef>
            </a:pPr>
            <a:endParaRPr lang="en-US" altLang="ja-JP" sz="16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5644381" y="1857314"/>
            <a:ext cx="3339811" cy="2348505"/>
          </a:xfrm>
          <a:prstGeom prst="rect">
            <a:avLst/>
          </a:prstGeom>
        </p:spPr>
      </p:pic>
      <p:sp>
        <p:nvSpPr>
          <p:cNvPr id="8" name="正方形/長方形 7"/>
          <p:cNvSpPr/>
          <p:nvPr/>
        </p:nvSpPr>
        <p:spPr>
          <a:xfrm>
            <a:off x="5520251" y="4248271"/>
            <a:ext cx="1490150" cy="48082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200" dirty="0">
                <a:latin typeface="Meiryo UI" panose="020B0604030504040204" pitchFamily="50" charset="-128"/>
                <a:ea typeface="Meiryo UI" panose="020B0604030504040204" pitchFamily="50" charset="-128"/>
              </a:rPr>
              <a:t>▲住まいの耐震化の</a:t>
            </a:r>
            <a:endParaRPr lang="en-US" altLang="ja-JP" sz="1200" dirty="0">
              <a:latin typeface="Meiryo UI" panose="020B0604030504040204" pitchFamily="50" charset="-128"/>
              <a:ea typeface="Meiryo UI" panose="020B0604030504040204" pitchFamily="50" charset="-128"/>
            </a:endParaRPr>
          </a:p>
          <a:p>
            <a:pPr marL="87313" indent="-87313"/>
            <a:r>
              <a:rPr lang="ja-JP" altLang="en-US" sz="1200" dirty="0">
                <a:latin typeface="Meiryo UI" panose="020B0604030504040204" pitchFamily="50" charset="-128"/>
                <a:ea typeface="Meiryo UI" panose="020B0604030504040204" pitchFamily="50" charset="-128"/>
              </a:rPr>
              <a:t>　パンフレット</a:t>
            </a:r>
          </a:p>
        </p:txBody>
      </p:sp>
      <p:sp>
        <p:nvSpPr>
          <p:cNvPr id="9" name="正方形/長方形 8"/>
          <p:cNvSpPr/>
          <p:nvPr/>
        </p:nvSpPr>
        <p:spPr>
          <a:xfrm>
            <a:off x="6359157" y="5814096"/>
            <a:ext cx="1012997" cy="49260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200" dirty="0">
                <a:latin typeface="Meiryo UI" panose="020B0604030504040204" pitchFamily="50" charset="-128"/>
                <a:ea typeface="Meiryo UI" panose="020B0604030504040204" pitchFamily="50" charset="-128"/>
              </a:rPr>
              <a:t>チラシ▶</a:t>
            </a:r>
          </a:p>
        </p:txBody>
      </p:sp>
      <p:pic>
        <p:nvPicPr>
          <p:cNvPr id="13" name="図 12">
            <a:extLst>
              <a:ext uri="{FF2B5EF4-FFF2-40B4-BE49-F238E27FC236}">
                <a16:creationId xmlns:a16="http://schemas.microsoft.com/office/drawing/2014/main" id="{A4EA3381-06FB-4FD1-BD9D-8CE2DDDBF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4268851"/>
            <a:ext cx="1740398" cy="2513908"/>
          </a:xfrm>
          <a:prstGeom prst="rect">
            <a:avLst/>
          </a:prstGeom>
        </p:spPr>
      </p:pic>
      <p:sp>
        <p:nvSpPr>
          <p:cNvPr id="12" name="正方形/長方形 11">
            <a:extLst>
              <a:ext uri="{FF2B5EF4-FFF2-40B4-BE49-F238E27FC236}">
                <a16:creationId xmlns:a16="http://schemas.microsoft.com/office/drawing/2014/main" id="{EB868C50-63EF-4929-A4DA-BB6E215E9280}"/>
              </a:ext>
            </a:extLst>
          </p:cNvPr>
          <p:cNvSpPr/>
          <p:nvPr/>
        </p:nvSpPr>
        <p:spPr>
          <a:xfrm>
            <a:off x="183762" y="1497314"/>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取組実績</a:t>
            </a:r>
          </a:p>
        </p:txBody>
      </p:sp>
      <p:sp>
        <p:nvSpPr>
          <p:cNvPr id="14" name="正方形/長方形 13">
            <a:extLst>
              <a:ext uri="{FF2B5EF4-FFF2-40B4-BE49-F238E27FC236}">
                <a16:creationId xmlns:a16="http://schemas.microsoft.com/office/drawing/2014/main" id="{4767F715-FC84-4D36-BB1B-6A4C78D498CE}"/>
              </a:ext>
            </a:extLst>
          </p:cNvPr>
          <p:cNvSpPr/>
          <p:nvPr/>
        </p:nvSpPr>
        <p:spPr>
          <a:xfrm>
            <a:off x="183762" y="585381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評価　</a:t>
            </a:r>
            <a:r>
              <a:rPr kumimoji="1" lang="en-US" altLang="ja-JP" dirty="0"/>
              <a:t>B</a:t>
            </a:r>
            <a:endParaRPr kumimoji="1" lang="ja-JP" altLang="en-US" dirty="0"/>
          </a:p>
        </p:txBody>
      </p:sp>
      <p:sp>
        <p:nvSpPr>
          <p:cNvPr id="16" name="テキスト ボックス 15">
            <a:extLst>
              <a:ext uri="{FF2B5EF4-FFF2-40B4-BE49-F238E27FC236}">
                <a16:creationId xmlns:a16="http://schemas.microsoft.com/office/drawing/2014/main" id="{E66C3EA6-2E25-4844-AD87-B2397B911269}"/>
              </a:ext>
            </a:extLst>
          </p:cNvPr>
          <p:cNvSpPr txBox="1"/>
          <p:nvPr/>
        </p:nvSpPr>
        <p:spPr>
          <a:xfrm>
            <a:off x="138666" y="6221564"/>
            <a:ext cx="6714310" cy="58477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indent="-92075">
              <a:spcBef>
                <a:spcPts val="0"/>
              </a:spcBef>
            </a:pPr>
            <a:r>
              <a:rPr lang="ja-JP" altLang="en-US" sz="1600" dirty="0">
                <a:latin typeface="Meiryo UI" panose="020B0604030504040204" pitchFamily="50" charset="-128"/>
                <a:ea typeface="Meiryo UI" panose="020B0604030504040204" pitchFamily="50" charset="-128"/>
              </a:rPr>
              <a:t>○</a:t>
            </a:r>
            <a:r>
              <a:rPr kumimoji="1" lang="en-US" altLang="ja-JP" sz="1600" dirty="0">
                <a:solidFill>
                  <a:schemeClr val="tx1"/>
                </a:solidFill>
                <a:latin typeface="Meiryo UI" panose="020B0604030504040204" pitchFamily="50" charset="-128"/>
                <a:ea typeface="Meiryo UI" panose="020B0604030504040204" pitchFamily="50" charset="-128"/>
              </a:rPr>
              <a:t>R4</a:t>
            </a:r>
            <a:r>
              <a:rPr kumimoji="1" lang="ja-JP" altLang="en-US" sz="1600" dirty="0">
                <a:solidFill>
                  <a:schemeClr val="tx1"/>
                </a:solidFill>
                <a:latin typeface="Meiryo UI" panose="020B0604030504040204" pitchFamily="50" charset="-128"/>
                <a:ea typeface="Meiryo UI" panose="020B0604030504040204" pitchFamily="50" charset="-128"/>
              </a:rPr>
              <a:t>年度末より開始した取組であるが、年々着実に耐震診断技術者紹介実績  </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92075" indent="-92075">
              <a:spcBef>
                <a:spcPts val="0"/>
              </a:spcBef>
            </a:pPr>
            <a:r>
              <a:rPr lang="ja-JP" altLang="en-US" sz="1600" dirty="0">
                <a:solidFill>
                  <a:schemeClr val="tx1"/>
                </a:solidFill>
                <a:latin typeface="Meiryo UI" panose="020B0604030504040204" pitchFamily="50" charset="-128"/>
                <a:ea typeface="Meiryo UI" panose="020B0604030504040204" pitchFamily="50" charset="-128"/>
              </a:rPr>
              <a:t>　 </a:t>
            </a:r>
            <a:r>
              <a:rPr kumimoji="1" lang="ja-JP" altLang="en-US" sz="1600" dirty="0">
                <a:solidFill>
                  <a:schemeClr val="tx1"/>
                </a:solidFill>
                <a:latin typeface="Meiryo UI" panose="020B0604030504040204" pitchFamily="50" charset="-128"/>
                <a:ea typeface="Meiryo UI" panose="020B0604030504040204" pitchFamily="50" charset="-128"/>
              </a:rPr>
              <a:t>は増えているが、関連団体への周知の機会を充実させる必要がある</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15" name="スライド番号プレースホルダー 3">
            <a:extLst>
              <a:ext uri="{FF2B5EF4-FFF2-40B4-BE49-F238E27FC236}">
                <a16:creationId xmlns:a16="http://schemas.microsoft.com/office/drawing/2014/main" id="{8553CB20-7A20-4DB6-869F-14C89B1E37E9}"/>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7</a:t>
            </a:fld>
            <a:endParaRPr lang="en-US" altLang="ja-JP" dirty="0">
              <a:solidFill>
                <a:srgbClr val="000000"/>
              </a:solidFill>
            </a:endParaRPr>
          </a:p>
        </p:txBody>
      </p:sp>
    </p:spTree>
    <p:extLst>
      <p:ext uri="{BB962C8B-B14F-4D97-AF65-F5344CB8AC3E}">
        <p14:creationId xmlns:p14="http://schemas.microsoft.com/office/powerpoint/2010/main" val="4149127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74C7E212-B3B8-4DAF-A26B-046B5D94B08E}"/>
              </a:ext>
            </a:extLst>
          </p:cNvPr>
          <p:cNvGraphicFramePr>
            <a:graphicFrameLocks/>
          </p:cNvGraphicFramePr>
          <p:nvPr>
            <p:extLst>
              <p:ext uri="{D42A27DB-BD31-4B8C-83A1-F6EECF244321}">
                <p14:modId xmlns:p14="http://schemas.microsoft.com/office/powerpoint/2010/main" val="4093737030"/>
              </p:ext>
            </p:extLst>
          </p:nvPr>
        </p:nvGraphicFramePr>
        <p:xfrm>
          <a:off x="171450" y="2997905"/>
          <a:ext cx="4572000" cy="2626770"/>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0" y="290897"/>
            <a:ext cx="9144000" cy="404813"/>
          </a:xfrm>
        </p:spPr>
        <p:txBody>
          <a:bodyPr/>
          <a:lstStyle/>
          <a:p>
            <a:r>
              <a:rPr lang="en-US" altLang="ja-JP" dirty="0"/>
              <a:t>【</a:t>
            </a:r>
            <a:r>
              <a:rPr lang="ja-JP" altLang="en-US" dirty="0"/>
              <a:t>きっかけづくり・具体化</a:t>
            </a:r>
            <a:r>
              <a:rPr lang="en-US" altLang="ja-JP" dirty="0"/>
              <a:t>】</a:t>
            </a:r>
            <a:r>
              <a:rPr lang="ja-JP" altLang="en-US" dirty="0"/>
              <a:t>　</a:t>
            </a:r>
            <a:br>
              <a:rPr lang="en-US" altLang="ja-JP" dirty="0"/>
            </a:br>
            <a:r>
              <a:rPr lang="ja-JP" altLang="en-US" dirty="0"/>
              <a:t>　　住まい手・建物に合った耐震化　など</a:t>
            </a:r>
            <a:endParaRPr kumimoji="1" lang="ja-JP" altLang="en-US" dirty="0"/>
          </a:p>
        </p:txBody>
      </p:sp>
      <p:sp>
        <p:nvSpPr>
          <p:cNvPr id="5" name="正方形/長方形 4"/>
          <p:cNvSpPr/>
          <p:nvPr/>
        </p:nvSpPr>
        <p:spPr>
          <a:xfrm>
            <a:off x="0" y="2532227"/>
            <a:ext cx="4491318" cy="442451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marL="361950" indent="-180975">
              <a:spcBef>
                <a:spcPts val="600"/>
              </a:spcBef>
            </a:pPr>
            <a:endParaRPr lang="en-US" altLang="ja-JP" sz="1600" dirty="0">
              <a:latin typeface="Meiryo UI" panose="020B0604030504040204" pitchFamily="50" charset="-128"/>
              <a:ea typeface="Meiryo UI" panose="020B0604030504040204" pitchFamily="50" charset="-128"/>
            </a:endParaRPr>
          </a:p>
        </p:txBody>
      </p:sp>
      <p:sp>
        <p:nvSpPr>
          <p:cNvPr id="7" name="四角形吹き出し 6">
            <a:extLst>
              <a:ext uri="{FF2B5EF4-FFF2-40B4-BE49-F238E27FC236}">
                <a16:creationId xmlns:a16="http://schemas.microsoft.com/office/drawing/2014/main" id="{D805C52C-5ED1-4620-8B34-1C0EB34BF9B4}"/>
              </a:ext>
            </a:extLst>
          </p:cNvPr>
          <p:cNvSpPr/>
          <p:nvPr/>
        </p:nvSpPr>
        <p:spPr>
          <a:xfrm>
            <a:off x="2229605" y="3060957"/>
            <a:ext cx="980493" cy="184271"/>
          </a:xfrm>
          <a:prstGeom prst="wedgeRectCallout">
            <a:avLst>
              <a:gd name="adj1" fmla="val -97751"/>
              <a:gd name="adj2" fmla="val 112122"/>
            </a:avLst>
          </a:prstGeom>
          <a:ln/>
        </p:spPr>
        <p:style>
          <a:lnRef idx="0">
            <a:schemeClr val="accent6"/>
          </a:lnRef>
          <a:fillRef idx="3">
            <a:schemeClr val="accent6"/>
          </a:fillRef>
          <a:effectRef idx="3">
            <a:schemeClr val="accent6"/>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a:latin typeface="Meiryo UI" panose="020B0604030504040204" pitchFamily="50" charset="-128"/>
                <a:ea typeface="Meiryo UI" panose="020B0604030504040204" pitchFamily="50" charset="-128"/>
              </a:rPr>
              <a:t>大阪北部地震</a:t>
            </a:r>
          </a:p>
        </p:txBody>
      </p:sp>
      <p:sp>
        <p:nvSpPr>
          <p:cNvPr id="8" name="正方形/長方形 7"/>
          <p:cNvSpPr/>
          <p:nvPr/>
        </p:nvSpPr>
        <p:spPr>
          <a:xfrm>
            <a:off x="528260" y="2646828"/>
            <a:ext cx="3722340" cy="60639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spcBef>
                <a:spcPts val="600"/>
              </a:spcBef>
              <a:tabLst>
                <a:tab pos="361950" algn="l"/>
              </a:tabLst>
            </a:pPr>
            <a:r>
              <a:rPr lang="ja-JP" altLang="en-US" sz="1600" dirty="0">
                <a:latin typeface="Meiryo UI" panose="020B0604030504040204" pitchFamily="50" charset="-128"/>
                <a:ea typeface="Meiryo UI" panose="020B0604030504040204" pitchFamily="50" charset="-128"/>
              </a:rPr>
              <a:t>■相談窓口・技術者紹介制度利用件数</a:t>
            </a:r>
          </a:p>
        </p:txBody>
      </p:sp>
      <p:sp>
        <p:nvSpPr>
          <p:cNvPr id="11" name="正方形/長方形 10"/>
          <p:cNvSpPr/>
          <p:nvPr/>
        </p:nvSpPr>
        <p:spPr>
          <a:xfrm>
            <a:off x="171450" y="1031406"/>
            <a:ext cx="8801100" cy="1151573"/>
          </a:xfrm>
          <a:prstGeom prst="rect">
            <a:avLst/>
          </a:prstGeom>
          <a:solidFill>
            <a:schemeClr val="accent5"/>
          </a:solidFill>
          <a:ln>
            <a:noFill/>
          </a:ln>
        </p:spPr>
        <p:style>
          <a:lnRef idx="2">
            <a:schemeClr val="accent3"/>
          </a:lnRef>
          <a:fillRef idx="1">
            <a:schemeClr val="lt1"/>
          </a:fillRef>
          <a:effectRef idx="0">
            <a:schemeClr val="accent3"/>
          </a:effectRef>
          <a:fontRef idx="minor">
            <a:schemeClr val="dk1"/>
          </a:fontRef>
        </p:style>
        <p:txBody>
          <a:bodyPr rtlCol="0" anchor="t"/>
          <a:lstStyle/>
          <a:p>
            <a:pPr marL="268288" indent="-268288">
              <a:lnSpc>
                <a:spcPct val="125000"/>
              </a:lnSpc>
            </a:pPr>
            <a:r>
              <a:rPr lang="ja-JP" altLang="en-US" sz="1400" dirty="0">
                <a:latin typeface="Meiryo UI" panose="020B0604030504040204" pitchFamily="50" charset="-128"/>
                <a:ea typeface="Meiryo UI" panose="020B0604030504040204" pitchFamily="50" charset="-128"/>
              </a:rPr>
              <a:t>○ 年齢、家族構成、収入等、属性が異なる住宅所有者に個別に対応できるよう、相談窓口の設置や技術者紹介を実施</a:t>
            </a:r>
            <a:endParaRPr lang="en-US" altLang="ja-JP" sz="1400" dirty="0">
              <a:latin typeface="Meiryo UI" panose="020B0604030504040204" pitchFamily="50" charset="-128"/>
              <a:ea typeface="Meiryo UI" panose="020B0604030504040204" pitchFamily="50" charset="-128"/>
            </a:endParaRPr>
          </a:p>
          <a:p>
            <a:pPr marL="268288" indent="-268288">
              <a:lnSpc>
                <a:spcPct val="125000"/>
              </a:lnSpc>
            </a:pPr>
            <a:r>
              <a:rPr lang="ja-JP" altLang="en-US" sz="1400" dirty="0">
                <a:latin typeface="Meiryo UI" panose="020B0604030504040204" pitchFamily="50" charset="-128"/>
                <a:ea typeface="Meiryo UI" panose="020B0604030504040204" pitchFamily="50" charset="-128"/>
              </a:rPr>
              <a:t>○ 木造伝統工法の住宅の耐震化を行いやすくするため、耐震設計の妥当性等を検証する限界耐力計算簡易レビュー制度を実施</a:t>
            </a:r>
            <a:endParaRPr lang="en-US" altLang="ja-JP" sz="1400" dirty="0">
              <a:latin typeface="Meiryo UI" panose="020B0604030504040204" pitchFamily="50" charset="-128"/>
              <a:ea typeface="Meiryo UI" panose="020B0604030504040204" pitchFamily="50" charset="-128"/>
            </a:endParaRPr>
          </a:p>
          <a:p>
            <a:pPr>
              <a:lnSpc>
                <a:spcPct val="125000"/>
              </a:lnSpc>
            </a:pPr>
            <a:r>
              <a:rPr lang="ja-JP" altLang="en-US" sz="1400" dirty="0">
                <a:latin typeface="Meiryo UI" panose="020B0604030504040204" pitchFamily="50" charset="-128"/>
                <a:ea typeface="Meiryo UI" panose="020B0604030504040204" pitchFamily="50" charset="-128"/>
              </a:rPr>
              <a:t>〇 耐震化手法として建て替えや建て替え促進のため除却補助を創設する市町村が増加</a:t>
            </a:r>
            <a:endParaRPr lang="en-US" altLang="ja-JP" sz="1400" dirty="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6C80DD83-6369-41AE-9AD3-50DB76E63BE7}"/>
              </a:ext>
            </a:extLst>
          </p:cNvPr>
          <p:cNvSpPr/>
          <p:nvPr/>
        </p:nvSpPr>
        <p:spPr>
          <a:xfrm>
            <a:off x="237365" y="2287838"/>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取組実績</a:t>
            </a:r>
          </a:p>
        </p:txBody>
      </p:sp>
      <p:sp>
        <p:nvSpPr>
          <p:cNvPr id="16" name="正方形/長方形 15">
            <a:extLst>
              <a:ext uri="{FF2B5EF4-FFF2-40B4-BE49-F238E27FC236}">
                <a16:creationId xmlns:a16="http://schemas.microsoft.com/office/drawing/2014/main" id="{36ED0AF1-0352-4AC6-9931-FAA123EB6BAB}"/>
              </a:ext>
            </a:extLst>
          </p:cNvPr>
          <p:cNvSpPr/>
          <p:nvPr/>
        </p:nvSpPr>
        <p:spPr>
          <a:xfrm>
            <a:off x="237365" y="558165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dirty="0"/>
              <a:t>評価　</a:t>
            </a:r>
            <a:r>
              <a:rPr kumimoji="1" lang="en-US" altLang="ja-JP" dirty="0"/>
              <a:t>C</a:t>
            </a:r>
            <a:endParaRPr kumimoji="1" lang="ja-JP" altLang="en-US" dirty="0"/>
          </a:p>
        </p:txBody>
      </p:sp>
      <p:sp>
        <p:nvSpPr>
          <p:cNvPr id="17" name="テキスト ボックス 16">
            <a:extLst>
              <a:ext uri="{FF2B5EF4-FFF2-40B4-BE49-F238E27FC236}">
                <a16:creationId xmlns:a16="http://schemas.microsoft.com/office/drawing/2014/main" id="{6353CB57-7C9B-4F2E-A91A-E7FD659F7A0D}"/>
              </a:ext>
            </a:extLst>
          </p:cNvPr>
          <p:cNvSpPr txBox="1"/>
          <p:nvPr/>
        </p:nvSpPr>
        <p:spPr>
          <a:xfrm>
            <a:off x="181793" y="5973922"/>
            <a:ext cx="8801100" cy="83099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indent="-92075"/>
            <a:r>
              <a:rPr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rPr>
              <a:t>大きな地震後に電話相談や技術者紹介が増加する傾向にあり、相談窓口が有効に機能している</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92075" indent="-92075"/>
            <a:r>
              <a:rPr lang="ja-JP" altLang="en-US" sz="1600" dirty="0">
                <a:solidFill>
                  <a:schemeClr val="tx1"/>
                </a:solidFill>
                <a:latin typeface="Meiryo UI" panose="020B0604030504040204" pitchFamily="50" charset="-128"/>
                <a:ea typeface="Meiryo UI" panose="020B0604030504040204" pitchFamily="50" charset="-128"/>
              </a:rPr>
              <a:t>○ニーズに応じた耐震化手法として、市町村除却補助の制度化が進んでいる</a:t>
            </a:r>
            <a:endParaRPr lang="en-US" altLang="ja-JP" sz="1600" dirty="0">
              <a:solidFill>
                <a:schemeClr val="tx1"/>
              </a:solidFill>
              <a:latin typeface="Meiryo UI" panose="020B0604030504040204" pitchFamily="50" charset="-128"/>
              <a:ea typeface="Meiryo UI" panose="020B0604030504040204" pitchFamily="50" charset="-128"/>
            </a:endParaRPr>
          </a:p>
          <a:p>
            <a:pPr marL="92075" indent="-92075"/>
            <a:r>
              <a:rPr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rPr>
              <a:t>その他、地域特性に応じた施策展開の検討を要する</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CA8777A1-3FD5-4C59-B169-58F808E6CB79}"/>
              </a:ext>
            </a:extLst>
          </p:cNvPr>
          <p:cNvSpPr/>
          <p:nvPr/>
        </p:nvSpPr>
        <p:spPr>
          <a:xfrm>
            <a:off x="5034345" y="2621852"/>
            <a:ext cx="3477036" cy="60639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spcBef>
                <a:spcPts val="600"/>
              </a:spcBef>
              <a:tabLst>
                <a:tab pos="361950" algn="l"/>
              </a:tabLst>
            </a:pPr>
            <a:r>
              <a:rPr lang="ja-JP" altLang="en-US" sz="1600" dirty="0">
                <a:latin typeface="Meiryo UI" panose="020B0604030504040204" pitchFamily="50" charset="-128"/>
                <a:ea typeface="Meiryo UI" panose="020B0604030504040204" pitchFamily="50" charset="-128"/>
              </a:rPr>
              <a:t>■除却補助創設市町村数と補助実績</a:t>
            </a:r>
            <a:endParaRPr lang="en-US" altLang="ja-JP" sz="1600" dirty="0">
              <a:latin typeface="Meiryo UI" panose="020B0604030504040204" pitchFamily="50" charset="-128"/>
              <a:ea typeface="Meiryo UI" panose="020B0604030504040204" pitchFamily="50" charset="-128"/>
            </a:endParaRPr>
          </a:p>
        </p:txBody>
      </p:sp>
      <p:graphicFrame>
        <p:nvGraphicFramePr>
          <p:cNvPr id="25" name="表 24">
            <a:extLst>
              <a:ext uri="{FF2B5EF4-FFF2-40B4-BE49-F238E27FC236}">
                <a16:creationId xmlns:a16="http://schemas.microsoft.com/office/drawing/2014/main" id="{A72E0B17-8F25-46C3-AD0B-DAA75847DC92}"/>
              </a:ext>
            </a:extLst>
          </p:cNvPr>
          <p:cNvGraphicFramePr>
            <a:graphicFrameLocks noGrp="1"/>
          </p:cNvGraphicFramePr>
          <p:nvPr>
            <p:extLst>
              <p:ext uri="{D42A27DB-BD31-4B8C-83A1-F6EECF244321}">
                <p14:modId xmlns:p14="http://schemas.microsoft.com/office/powerpoint/2010/main" val="341591276"/>
              </p:ext>
            </p:extLst>
          </p:nvPr>
        </p:nvGraphicFramePr>
        <p:xfrm>
          <a:off x="4911443" y="3087650"/>
          <a:ext cx="4133988" cy="1237632"/>
        </p:xfrm>
        <a:graphic>
          <a:graphicData uri="http://schemas.openxmlformats.org/drawingml/2006/table">
            <a:tbl>
              <a:tblPr firstRow="1">
                <a:tableStyleId>{93296810-A885-4BE3-A3E7-6D5BEEA58F35}</a:tableStyleId>
              </a:tblPr>
              <a:tblGrid>
                <a:gridCol w="459332">
                  <a:extLst>
                    <a:ext uri="{9D8B030D-6E8A-4147-A177-3AD203B41FA5}">
                      <a16:colId xmlns:a16="http://schemas.microsoft.com/office/drawing/2014/main" val="651359131"/>
                    </a:ext>
                  </a:extLst>
                </a:gridCol>
                <a:gridCol w="459332">
                  <a:extLst>
                    <a:ext uri="{9D8B030D-6E8A-4147-A177-3AD203B41FA5}">
                      <a16:colId xmlns:a16="http://schemas.microsoft.com/office/drawing/2014/main" val="3774279352"/>
                    </a:ext>
                  </a:extLst>
                </a:gridCol>
                <a:gridCol w="459332">
                  <a:extLst>
                    <a:ext uri="{9D8B030D-6E8A-4147-A177-3AD203B41FA5}">
                      <a16:colId xmlns:a16="http://schemas.microsoft.com/office/drawing/2014/main" val="3993189433"/>
                    </a:ext>
                  </a:extLst>
                </a:gridCol>
                <a:gridCol w="459332">
                  <a:extLst>
                    <a:ext uri="{9D8B030D-6E8A-4147-A177-3AD203B41FA5}">
                      <a16:colId xmlns:a16="http://schemas.microsoft.com/office/drawing/2014/main" val="3378295271"/>
                    </a:ext>
                  </a:extLst>
                </a:gridCol>
                <a:gridCol w="459332">
                  <a:extLst>
                    <a:ext uri="{9D8B030D-6E8A-4147-A177-3AD203B41FA5}">
                      <a16:colId xmlns:a16="http://schemas.microsoft.com/office/drawing/2014/main" val="3579451475"/>
                    </a:ext>
                  </a:extLst>
                </a:gridCol>
                <a:gridCol w="459332">
                  <a:extLst>
                    <a:ext uri="{9D8B030D-6E8A-4147-A177-3AD203B41FA5}">
                      <a16:colId xmlns:a16="http://schemas.microsoft.com/office/drawing/2014/main" val="348043855"/>
                    </a:ext>
                  </a:extLst>
                </a:gridCol>
                <a:gridCol w="459332">
                  <a:extLst>
                    <a:ext uri="{9D8B030D-6E8A-4147-A177-3AD203B41FA5}">
                      <a16:colId xmlns:a16="http://schemas.microsoft.com/office/drawing/2014/main" val="3651134071"/>
                    </a:ext>
                  </a:extLst>
                </a:gridCol>
                <a:gridCol w="459332">
                  <a:extLst>
                    <a:ext uri="{9D8B030D-6E8A-4147-A177-3AD203B41FA5}">
                      <a16:colId xmlns:a16="http://schemas.microsoft.com/office/drawing/2014/main" val="899712799"/>
                    </a:ext>
                  </a:extLst>
                </a:gridCol>
                <a:gridCol w="459332">
                  <a:extLst>
                    <a:ext uri="{9D8B030D-6E8A-4147-A177-3AD203B41FA5}">
                      <a16:colId xmlns:a16="http://schemas.microsoft.com/office/drawing/2014/main" val="1628840330"/>
                    </a:ext>
                  </a:extLst>
                </a:gridCol>
              </a:tblGrid>
              <a:tr h="365142">
                <a:tc>
                  <a:txBody>
                    <a:bodyPr/>
                    <a:lstStyle/>
                    <a:p>
                      <a:pPr marL="0" algn="ctr" defTabSz="914278" rtl="0" eaLnBrk="1" fontAlgn="ctr" latinLnBrk="0" hangingPunct="1"/>
                      <a:r>
                        <a:rPr kumimoji="1" lang="ja-JP" altLang="en-US" sz="1200" u="none" strike="noStrike" kern="1200" dirty="0">
                          <a:effectLst/>
                          <a:latin typeface="Meiryo UI" panose="020B0604030504040204" pitchFamily="50" charset="-128"/>
                          <a:ea typeface="Meiryo UI" panose="020B0604030504040204" pitchFamily="50" charset="-128"/>
                        </a:rPr>
                        <a:t>　</a:t>
                      </a:r>
                      <a:endParaRPr kumimoji="1" lang="ja-JP" altLang="en-US" sz="1200" u="none" strike="noStrike" kern="1200" dirty="0">
                        <a:solidFill>
                          <a:schemeClr val="dk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b="1" u="none" strike="noStrike" kern="1200" dirty="0">
                          <a:solidFill>
                            <a:schemeClr val="lt1"/>
                          </a:solidFill>
                          <a:effectLst/>
                          <a:latin typeface="Meiryo UI" panose="020B0604030504040204" pitchFamily="50" charset="-128"/>
                          <a:ea typeface="Meiryo UI" panose="020B0604030504040204" pitchFamily="50" charset="-128"/>
                          <a:cs typeface="+mn-cs"/>
                        </a:rPr>
                        <a:t>H28</a:t>
                      </a:r>
                      <a:endParaRPr kumimoji="1" lang="ja-JP" altLang="en-US" sz="1200" b="1" u="none" strike="noStrike" kern="1200" dirty="0">
                        <a:solidFill>
                          <a:schemeClr val="lt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b="1" u="none" strike="noStrike" kern="1200" dirty="0">
                          <a:solidFill>
                            <a:schemeClr val="lt1"/>
                          </a:solidFill>
                          <a:effectLst/>
                          <a:latin typeface="Meiryo UI" panose="020B0604030504040204" pitchFamily="50" charset="-128"/>
                          <a:ea typeface="Meiryo UI" panose="020B0604030504040204" pitchFamily="50" charset="-128"/>
                          <a:cs typeface="+mn-cs"/>
                        </a:rPr>
                        <a:t>H29</a:t>
                      </a:r>
                      <a:endParaRPr kumimoji="1" lang="ja-JP" altLang="en-US" sz="1200" b="1" u="none" strike="noStrike" kern="1200" dirty="0">
                        <a:solidFill>
                          <a:schemeClr val="lt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u="none" strike="noStrike" kern="1200" dirty="0">
                          <a:solidFill>
                            <a:schemeClr val="bg1"/>
                          </a:solidFill>
                          <a:effectLst/>
                          <a:latin typeface="Meiryo UI" panose="020B0604030504040204" pitchFamily="50" charset="-128"/>
                          <a:ea typeface="Meiryo UI" panose="020B0604030504040204" pitchFamily="50" charset="-128"/>
                          <a:cs typeface="+mn-cs"/>
                        </a:rPr>
                        <a:t>H30</a:t>
                      </a:r>
                      <a:endParaRPr kumimoji="1" lang="ja-JP" altLang="en-US" sz="1200" u="none" strike="noStrike" kern="1200" dirty="0">
                        <a:solidFill>
                          <a:schemeClr val="bg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u="none" strike="noStrike" kern="1200" dirty="0">
                          <a:solidFill>
                            <a:schemeClr val="bg1"/>
                          </a:solidFill>
                          <a:effectLst/>
                          <a:latin typeface="Meiryo UI" panose="020B0604030504040204" pitchFamily="50" charset="-128"/>
                          <a:ea typeface="Meiryo UI" panose="020B0604030504040204" pitchFamily="50" charset="-128"/>
                          <a:cs typeface="+mn-cs"/>
                        </a:rPr>
                        <a:t>R1</a:t>
                      </a:r>
                      <a:endParaRPr kumimoji="1" lang="ja-JP" altLang="en-US" sz="1200" u="none" strike="noStrike" kern="1200" dirty="0">
                        <a:solidFill>
                          <a:schemeClr val="bg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u="none" strike="noStrike" kern="1200" dirty="0">
                          <a:solidFill>
                            <a:schemeClr val="bg1"/>
                          </a:solidFill>
                          <a:effectLst/>
                          <a:latin typeface="Meiryo UI" panose="020B0604030504040204" pitchFamily="50" charset="-128"/>
                          <a:ea typeface="Meiryo UI" panose="020B0604030504040204" pitchFamily="50" charset="-128"/>
                          <a:cs typeface="+mn-cs"/>
                        </a:rPr>
                        <a:t>R2</a:t>
                      </a:r>
                      <a:endParaRPr kumimoji="1" lang="ja-JP" altLang="en-US" sz="1200" u="none" strike="noStrike" kern="1200" dirty="0">
                        <a:solidFill>
                          <a:schemeClr val="bg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u="none" strike="noStrike" kern="1200" dirty="0">
                          <a:solidFill>
                            <a:schemeClr val="bg1"/>
                          </a:solidFill>
                          <a:effectLst/>
                          <a:latin typeface="Meiryo UI" panose="020B0604030504040204" pitchFamily="50" charset="-128"/>
                          <a:ea typeface="Meiryo UI" panose="020B0604030504040204" pitchFamily="50" charset="-128"/>
                          <a:cs typeface="+mn-cs"/>
                        </a:rPr>
                        <a:t>R3</a:t>
                      </a:r>
                      <a:endParaRPr kumimoji="1" lang="ja-JP" altLang="en-US" sz="1200" u="none" strike="noStrike" kern="1200" dirty="0">
                        <a:solidFill>
                          <a:schemeClr val="bg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u="none" strike="noStrike" kern="1200" dirty="0">
                          <a:solidFill>
                            <a:schemeClr val="bg1"/>
                          </a:solidFill>
                          <a:effectLst/>
                          <a:latin typeface="Meiryo UI" panose="020B0604030504040204" pitchFamily="50" charset="-128"/>
                          <a:ea typeface="Meiryo UI" panose="020B0604030504040204" pitchFamily="50" charset="-128"/>
                          <a:cs typeface="+mn-cs"/>
                        </a:rPr>
                        <a:t>R4</a:t>
                      </a:r>
                      <a:endParaRPr kumimoji="1" lang="ja-JP" altLang="en-US" sz="1200" u="none" strike="noStrike" kern="1200" dirty="0">
                        <a:solidFill>
                          <a:schemeClr val="bg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278" rtl="0" eaLnBrk="1" fontAlgn="ctr" latinLnBrk="0" hangingPunct="1"/>
                      <a:r>
                        <a:rPr kumimoji="1" lang="en-US" altLang="ja-JP" sz="1200" u="none" strike="noStrike" kern="1200" dirty="0">
                          <a:solidFill>
                            <a:schemeClr val="bg1"/>
                          </a:solidFill>
                          <a:effectLst/>
                          <a:latin typeface="Meiryo UI" panose="020B0604030504040204" pitchFamily="50" charset="-128"/>
                          <a:ea typeface="Meiryo UI" panose="020B0604030504040204" pitchFamily="50" charset="-128"/>
                          <a:cs typeface="+mn-cs"/>
                        </a:rPr>
                        <a:t>R5</a:t>
                      </a:r>
                      <a:endParaRPr kumimoji="1" lang="ja-JP" altLang="en-US" sz="1200" u="none" strike="noStrike" kern="1200" dirty="0">
                        <a:solidFill>
                          <a:schemeClr val="bg1"/>
                        </a:solidFill>
                        <a:effectLst/>
                        <a:latin typeface="Meiryo UI" panose="020B0604030504040204" pitchFamily="50" charset="-128"/>
                        <a:ea typeface="Meiryo UI" panose="020B0604030504040204" pitchFamily="50" charset="-128"/>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555478"/>
                  </a:ext>
                </a:extLst>
              </a:tr>
              <a:tr h="436245">
                <a:tc>
                  <a:txBody>
                    <a:bodyPr/>
                    <a:lstStyle/>
                    <a:p>
                      <a:pPr marL="0" algn="ctr" defTabSz="914278" rtl="0" eaLnBrk="1" fontAlgn="ctr" latinLnBrk="0" hangingPunct="1"/>
                      <a:r>
                        <a:rPr kumimoji="1" lang="ja-JP" altLang="en-US" sz="1200" u="none" strike="noStrike" kern="1200" dirty="0">
                          <a:solidFill>
                            <a:schemeClr val="dk1"/>
                          </a:solidFill>
                          <a:effectLst/>
                          <a:latin typeface="Meiryo UI" panose="020B0604030504040204" pitchFamily="50" charset="-128"/>
                          <a:ea typeface="Meiryo UI" panose="020B0604030504040204" pitchFamily="50" charset="-128"/>
                          <a:cs typeface="+mn-cs"/>
                        </a:rPr>
                        <a:t>市町村数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200" u="none" strike="noStrike" kern="1200" dirty="0">
                          <a:solidFill>
                            <a:schemeClr val="dk1"/>
                          </a:solidFill>
                          <a:effectLst/>
                          <a:latin typeface="Meiryo UI" panose="020B0604030504040204" pitchFamily="50" charset="-128"/>
                          <a:ea typeface="Meiryo UI" panose="020B0604030504040204" pitchFamily="50" charset="-128"/>
                          <a:cs typeface="+mn-cs"/>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8787846"/>
                  </a:ext>
                </a:extLst>
              </a:tr>
              <a:tr h="436245">
                <a:tc>
                  <a:txBody>
                    <a:bodyPr/>
                    <a:lstStyle/>
                    <a:p>
                      <a:pPr marL="0" algn="ctr" defTabSz="914278" rtl="0" eaLnBrk="1" fontAlgn="ctr" latinLnBrk="0" hangingPunct="1"/>
                      <a:r>
                        <a:rPr kumimoji="1" lang="ja-JP" altLang="en-US" sz="1200" u="none" strike="noStrike" kern="1200" dirty="0">
                          <a:solidFill>
                            <a:schemeClr val="dk1"/>
                          </a:solidFill>
                          <a:effectLst/>
                          <a:latin typeface="Meiryo UI" panose="020B0604030504040204" pitchFamily="50" charset="-128"/>
                          <a:ea typeface="Meiryo UI" panose="020B0604030504040204" pitchFamily="50" charset="-128"/>
                          <a:cs typeface="+mn-cs"/>
                        </a:rPr>
                        <a:t>実績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200" u="none" strike="noStrike" dirty="0">
                          <a:effectLst/>
                          <a:latin typeface="+mn-lt"/>
                        </a:rPr>
                        <a:t>382</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183</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722</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956</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734</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659</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652</a:t>
                      </a:r>
                      <a:endParaRPr lang="en-US" altLang="ja-JP" sz="1200" b="0" i="0" u="none" strike="noStrike" dirty="0">
                        <a:effectLst/>
                        <a:latin typeface="+mn-lt"/>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200" u="none" strike="noStrike" dirty="0">
                          <a:effectLst/>
                          <a:latin typeface="+mn-lt"/>
                        </a:rPr>
                        <a:t>686</a:t>
                      </a:r>
                      <a:endParaRPr lang="en-US" altLang="ja-JP" sz="1200" b="0" i="0" u="none" strike="noStrike" dirty="0">
                        <a:effectLst/>
                        <a:latin typeface="+mn-lt"/>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4304958"/>
                  </a:ext>
                </a:extLst>
              </a:tr>
            </a:tbl>
          </a:graphicData>
        </a:graphic>
      </p:graphicFrame>
      <p:sp>
        <p:nvSpPr>
          <p:cNvPr id="21" name="四角形吹き出し 6">
            <a:extLst>
              <a:ext uri="{FF2B5EF4-FFF2-40B4-BE49-F238E27FC236}">
                <a16:creationId xmlns:a16="http://schemas.microsoft.com/office/drawing/2014/main" id="{473DBC4B-685A-49A9-8F38-0F427CF8C555}"/>
              </a:ext>
            </a:extLst>
          </p:cNvPr>
          <p:cNvSpPr/>
          <p:nvPr/>
        </p:nvSpPr>
        <p:spPr>
          <a:xfrm>
            <a:off x="3210099" y="3672997"/>
            <a:ext cx="1281220" cy="359780"/>
          </a:xfrm>
          <a:prstGeom prst="wedgeRectCallout">
            <a:avLst>
              <a:gd name="adj1" fmla="val 32527"/>
              <a:gd name="adj2" fmla="val 246061"/>
            </a:avLst>
          </a:prstGeom>
          <a:ln/>
        </p:spPr>
        <p:style>
          <a:lnRef idx="0">
            <a:schemeClr val="accent6"/>
          </a:lnRef>
          <a:fillRef idx="3">
            <a:schemeClr val="accent6"/>
          </a:fillRef>
          <a:effectRef idx="3">
            <a:schemeClr val="accent6"/>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000" b="1" dirty="0">
                <a:latin typeface="Meiryo UI" panose="020B0604030504040204" pitchFamily="50" charset="-128"/>
                <a:ea typeface="Meiryo UI" panose="020B0604030504040204" pitchFamily="50" charset="-128"/>
              </a:rPr>
              <a:t>R6.1</a:t>
            </a:r>
            <a:r>
              <a:rPr kumimoji="1" lang="ja-JP" altLang="en-US" sz="1000" b="1" dirty="0">
                <a:latin typeface="Meiryo UI" panose="020B0604030504040204" pitchFamily="50" charset="-128"/>
                <a:ea typeface="Meiryo UI" panose="020B0604030504040204" pitchFamily="50" charset="-128"/>
              </a:rPr>
              <a:t>能登半島地震</a:t>
            </a:r>
          </a:p>
        </p:txBody>
      </p:sp>
      <p:sp>
        <p:nvSpPr>
          <p:cNvPr id="18" name="スライド番号プレースホルダー 3">
            <a:extLst>
              <a:ext uri="{FF2B5EF4-FFF2-40B4-BE49-F238E27FC236}">
                <a16:creationId xmlns:a16="http://schemas.microsoft.com/office/drawing/2014/main" id="{360A61D8-68E0-4CD2-AF60-09BD282EC538}"/>
              </a:ext>
            </a:extLst>
          </p:cNvPr>
          <p:cNvSpPr txBox="1">
            <a:spLocks/>
          </p:cNvSpPr>
          <p:nvPr/>
        </p:nvSpPr>
        <p:spPr bwMode="auto">
          <a:xfrm>
            <a:off x="6923063"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rPr>
              <a:pPr>
                <a:defRPr/>
              </a:pPr>
              <a:t>8</a:t>
            </a:fld>
            <a:endParaRPr lang="en-US" altLang="ja-JP" dirty="0">
              <a:solidFill>
                <a:srgbClr val="000000"/>
              </a:solidFill>
            </a:endParaRPr>
          </a:p>
        </p:txBody>
      </p:sp>
    </p:spTree>
    <p:extLst>
      <p:ext uri="{BB962C8B-B14F-4D97-AF65-F5344CB8AC3E}">
        <p14:creationId xmlns:p14="http://schemas.microsoft.com/office/powerpoint/2010/main" val="205583771"/>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cap="flat" cmpd="sng" algn="ctr">
          <a:noFill/>
          <a:prstDash val="solid"/>
        </a:ln>
        <a:effectLst/>
      </a:spPr>
      <a:bodyPr wrap="square">
        <a:noAutofit/>
      </a:bodyPr>
      <a:lstStyle>
        <a:defPPr>
          <a:defRPr dirty="0"/>
        </a:defPPr>
      </a:lstStyle>
      <a:style>
        <a:lnRef idx="2">
          <a:schemeClr val="accent2"/>
        </a:lnRef>
        <a:fillRef idx="1">
          <a:schemeClr val="lt1"/>
        </a:fillRef>
        <a:effectRef idx="0">
          <a:schemeClr val="accent2"/>
        </a:effectRef>
        <a:fontRef idx="minor">
          <a:schemeClr val="dk1"/>
        </a:fontRef>
      </a: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39643</TotalTime>
  <Words>5852</Words>
  <Application>Microsoft Office PowerPoint</Application>
  <PresentationFormat>画面に合わせる (4:3)</PresentationFormat>
  <Paragraphs>1135</Paragraphs>
  <Slides>35</Slides>
  <Notes>11</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35</vt:i4>
      </vt:variant>
    </vt:vector>
  </HeadingPairs>
  <TitlesOfParts>
    <vt:vector size="44" baseType="lpstr">
      <vt:lpstr>HGP創英角ｺﾞｼｯｸUB</vt:lpstr>
      <vt:lpstr>HG丸ｺﾞｼｯｸM-PRO</vt:lpstr>
      <vt:lpstr>Meiryo UI</vt:lpstr>
      <vt:lpstr>ＭＳ Ｐゴシック</vt:lpstr>
      <vt:lpstr>メイリオ</vt:lpstr>
      <vt:lpstr>Arial</vt:lpstr>
      <vt:lpstr>Calibri</vt:lpstr>
      <vt:lpstr>標準デザイン</vt:lpstr>
      <vt:lpstr>Acrobat Document</vt:lpstr>
      <vt:lpstr>「住宅建築物耐震10ヵ年戦略・大阪」の進捗状況</vt:lpstr>
      <vt:lpstr>　住宅建築物耐震10ヵ年戦略・大阪　概要</vt:lpstr>
      <vt:lpstr>　目標達成に向けた具体的な取組</vt:lpstr>
      <vt:lpstr>PowerPoint プレゼンテーション</vt:lpstr>
      <vt:lpstr>PowerPoint プレゼンテーション</vt:lpstr>
      <vt:lpstr>【社会的機運の醸成】　 　　講習会やイベント等の実施</vt:lpstr>
      <vt:lpstr>【きっかけづくり・具体化】　　 　　個別訪問・ダイレクトメール送付等による働きかけ</vt:lpstr>
      <vt:lpstr>【きっかけづくり・具体化】 　リフォーム事業者との連携等</vt:lpstr>
      <vt:lpstr>【きっかけづくり・具体化】　 　　住まい手・建物に合った耐震化　など</vt:lpstr>
      <vt:lpstr>【負担軽減の支援】　 　　所有者の負担軽減支援のための各種取組</vt:lpstr>
      <vt:lpstr>PowerPoint プレゼンテーション</vt:lpstr>
      <vt:lpstr>PowerPoint プレゼンテーション</vt:lpstr>
      <vt:lpstr>【社会的機運の醸成】 　耐震化フォーラムの開催</vt:lpstr>
      <vt:lpstr>【きっかけづくり・具体化】　　 ダイレクトメール送付・個別訪問等による働きかけ</vt:lpstr>
      <vt:lpstr>【きっかけづくり・具体化】 　大阪府分譲マンション耐震化サポート事業者との連携</vt:lpstr>
      <vt:lpstr>【きっかけづくり・具体化】 　耐震化WEBセミナーの開催</vt:lpstr>
      <vt:lpstr>PowerPoint プレゼンテーション</vt:lpstr>
      <vt:lpstr>PowerPoint プレゼンテーション</vt:lpstr>
      <vt:lpstr>大規模建築物の耐震化の推移・予測</vt:lpstr>
      <vt:lpstr>PowerPoint プレゼンテーション</vt:lpstr>
      <vt:lpstr>【社会的機運の醸成】　 　　WEBを活用した講習会の開催（多数・大規模）</vt:lpstr>
      <vt:lpstr>【社会的機運の醸成】　 　　わかりやすい公表（大規模）</vt:lpstr>
      <vt:lpstr>【きっかけづくり・具体化】　 　　関係部局等との連携（大規模）</vt:lpstr>
      <vt:lpstr>PowerPoint プレゼンテーション</vt:lpstr>
      <vt:lpstr>PowerPoint プレゼンテーション</vt:lpstr>
      <vt:lpstr>　広域緊急交通路沿道建築物(建物)の耐震化の推移・予測</vt:lpstr>
      <vt:lpstr>PowerPoint プレゼンテーション</vt:lpstr>
      <vt:lpstr>【社会的機運の醸成】　 　　分かりやすい公表（建物）等</vt:lpstr>
      <vt:lpstr>【きっかけづくり・具体化】　 　　ダイレクトメール送付等による働きかけ（建物）</vt:lpstr>
      <vt:lpstr>【きっかけづくり・具体化】　 　　専門家派遣による支援（建物）</vt:lpstr>
      <vt:lpstr>PowerPoint プレゼンテーション</vt:lpstr>
      <vt:lpstr>PowerPoint プレゼンテーション</vt:lpstr>
      <vt:lpstr>PowerPoint プレゼンテーション</vt:lpstr>
      <vt:lpstr>【きっかけづくり・具体化、負担軽減の支援】　 　　ダイレクトメール送付等による働きかけ（ブロック塀）</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平谷　忠雄</dc:creator>
  <cp:lastModifiedBy>山本　剛士</cp:lastModifiedBy>
  <cp:revision>2190</cp:revision>
  <cp:lastPrinted>2024-07-23T01:28:50Z</cp:lastPrinted>
  <dcterms:created xsi:type="dcterms:W3CDTF">2018-04-17T05:43:55Z</dcterms:created>
  <dcterms:modified xsi:type="dcterms:W3CDTF">2024-08-07T10:09:22Z</dcterms:modified>
</cp:coreProperties>
</file>