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9"/>
  </p:notesMasterIdLst>
  <p:sldIdLst>
    <p:sldId id="716" r:id="rId3"/>
    <p:sldId id="260" r:id="rId4"/>
    <p:sldId id="261" r:id="rId5"/>
    <p:sldId id="257" r:id="rId6"/>
    <p:sldId id="258" r:id="rId7"/>
    <p:sldId id="259" r:id="rId8"/>
  </p:sldIdLst>
  <p:sldSz cx="9144000" cy="6858000" type="screen4x3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山本　剛士" initials="山本　剛士" lastIdx="1" clrIdx="0">
    <p:extLst>
      <p:ext uri="{19B8F6BF-5375-455C-9EA6-DF929625EA0E}">
        <p15:presenceInfo xmlns:p15="http://schemas.microsoft.com/office/powerpoint/2012/main" userId="S::YamamotoTakeshi02@lan.pref.osaka.jp::3d4349f8-dedb-454d-87e8-89ea4a517b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7" autoAdjust="0"/>
    <p:restoredTop sz="95896" autoAdjust="0"/>
  </p:normalViewPr>
  <p:slideViewPr>
    <p:cSldViewPr snapToGrid="0">
      <p:cViewPr varScale="1">
        <p:scale>
          <a:sx n="100" d="100"/>
          <a:sy n="100" d="100"/>
        </p:scale>
        <p:origin x="11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41.23\&#32784;&#38663;\&#35519;&#26619;&#38306;&#20418;\&#35519;&#26619;&#32080;&#26524;&#12414;&#12392;&#1241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19.41.23\&#32784;&#38663;\&#35519;&#26619;&#38306;&#20418;\&#35519;&#26619;&#32080;&#26524;&#12414;&#12392;&#1241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1491w$\&#20316;&#26989;&#29992;\&#37117;&#24066;&#38450;&#28797;&#35506;&#65288;&#12487;&#12540;&#12479;&#31227;&#34892;&#65289;\&#32784;&#38663;G\01_10&#12533;&#24180;_&#23529;&#35696;&#20250;\R06_10&#12533;&#24180;&#12304;&#37096;&#20250;&#12539;WG&#12539;&#22996;&#21729;&#25913;&#36984;&#12539;&#12450;&#12531;&#12465;&#12540;&#12488;&#12305;\02_&#32784;&#38663;&#37096;&#20250;\02_&#20196;&#21644;&#65302;&#24180;&#24230;&#31532;&#65297;&#22238;&#65288;&#31532;&#65298;&#22238;&#37096;&#20250;&#65289;\02_&#37096;&#20250;&#36039;&#26009;&#12304;&#31532;&#65297;&#22238;&#12305;\&#20998;&#26512;&#12487;&#12540;&#12479;\&#12467;&#12500;&#12540;&#35506;&#38263;&#12524;&#12463;&#24460;&#9312;&#9313;&#9314;&#12414;&#12392;&#12417;071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1491w$\&#20316;&#26989;&#29992;\&#37117;&#24066;&#38450;&#28797;&#35506;&#65288;&#12487;&#12540;&#12479;&#31227;&#34892;&#65289;\&#32784;&#38663;G\01_10&#12533;&#24180;_&#23529;&#35696;&#20250;\R06_10&#12533;&#24180;&#12304;&#37096;&#20250;&#12539;WG&#12539;&#22996;&#21729;&#25913;&#36984;&#12539;&#12450;&#12531;&#12465;&#12540;&#12488;&#12305;\02_&#32784;&#38663;&#37096;&#20250;\02_&#20196;&#21644;&#65302;&#24180;&#24230;&#31532;&#65297;&#22238;&#65288;&#31532;&#65298;&#22238;&#37096;&#20250;&#65289;\02_&#37096;&#20250;&#36039;&#26009;&#12304;&#31532;&#65297;&#22238;&#12305;\&#20998;&#26512;&#12487;&#12540;&#12479;\&#35506;&#38263;&#12524;&#12463;&#24460;&#9312;&#9313;&#9314;&#12414;&#12392;&#12417;0710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1491w$\&#20316;&#26989;&#29992;\&#37117;&#24066;&#38450;&#28797;&#35506;&#65288;&#12487;&#12540;&#12479;&#31227;&#34892;&#65289;\&#32784;&#38663;G\01_10&#12533;&#24180;_&#23529;&#35696;&#20250;\R06_10&#12533;&#24180;&#12304;&#37096;&#20250;&#12539;WG&#12539;&#22996;&#21729;&#25913;&#36984;&#12539;&#12450;&#12531;&#12465;&#12540;&#12488;&#12305;\02_&#32784;&#38663;&#37096;&#20250;\02_&#20196;&#21644;&#65302;&#24180;&#24230;&#31532;&#65297;&#22238;&#65288;&#31532;&#65298;&#22238;&#37096;&#20250;&#65289;\02_&#37096;&#20250;&#36039;&#26009;&#12304;&#31532;&#65297;&#22238;&#12305;\&#20998;&#26512;&#12487;&#12540;&#12479;\&#12467;&#12500;&#12540;&#35506;&#38263;&#12524;&#12463;&#24460;&#9312;&#9313;&#9314;&#12414;&#12392;&#12417;071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1491w$\&#20316;&#26989;&#29992;\&#37117;&#24066;&#38450;&#28797;&#35506;&#65288;&#12487;&#12540;&#12479;&#31227;&#34892;&#65289;\&#32784;&#38663;G\01_10&#12533;&#24180;_&#23529;&#35696;&#20250;\R06_10&#12533;&#24180;&#12304;&#37096;&#20250;&#12539;WG&#12539;&#22996;&#21729;&#25913;&#36984;&#12539;&#12450;&#12531;&#12465;&#12540;&#12488;&#12305;\02_&#32784;&#38663;&#37096;&#20250;\02_&#20196;&#21644;&#65302;&#24180;&#24230;&#31532;&#65297;&#22238;&#65288;&#31532;&#65298;&#22238;&#37096;&#20250;&#65289;\02_&#37096;&#20250;&#36039;&#26009;&#12304;&#31532;&#65297;&#22238;&#12305;\&#20998;&#26512;&#12487;&#12540;&#12479;\&#12467;&#12500;&#12540;&#35506;&#38263;&#12524;&#12463;&#24460;&#9312;&#9313;&#9314;&#12414;&#12392;&#12417;071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課長オーダー!$B$460</c:f>
              <c:strCache>
                <c:ptCount val="1"/>
                <c:pt idx="0">
                  <c:v>新耐震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9142138526429811E-3"/>
                  <c:y val="7.0144832868270328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47D3820C-C6A9-4373-A50C-32EF22B5DFBD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C018AFD6-AA35-403B-8710-6C1F5B4DC412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BC4F-4A7B-938F-14DD021C2D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00E8FD61-FC1A-4259-8A68-B0DB7E8AF0F6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DC153401-90C7-4BA5-8025-0571739933CD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BC4F-4A7B-938F-14DD021C2D36}"/>
                </c:ext>
              </c:extLst>
            </c:dLbl>
            <c:dLbl>
              <c:idx val="2"/>
              <c:layout>
                <c:manualLayout>
                  <c:x val="0"/>
                  <c:y val="1.255410622078699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C10D1B09-8424-4AF4-923C-C9448BEE7333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A4701A47-8E70-4DAE-B909-483FC4D031B2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BC4F-4A7B-938F-14DD021C2D36}"/>
                </c:ext>
              </c:extLst>
            </c:dLbl>
            <c:dLbl>
              <c:idx val="3"/>
              <c:layout>
                <c:manualLayout>
                  <c:x val="-1.0686236105997807E-16"/>
                  <c:y val="1.5064927464944365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1120B44F-941C-4DE8-B227-EB73AD33752D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F0596AC5-CC45-4485-97D0-4E554C3427FC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BC4F-4A7B-938F-14DD021C2D36}"/>
                </c:ext>
              </c:extLst>
            </c:dLbl>
            <c:dLbl>
              <c:idx val="4"/>
              <c:layout>
                <c:manualLayout>
                  <c:x val="0"/>
                  <c:y val="1.255410622078699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3080ACEF-0722-48E1-9EBD-B756DE38CF47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8385A875-4E31-4FEC-BD0C-65B0B5B29B35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BC4F-4A7B-938F-14DD021C2D36}"/>
                </c:ext>
              </c:extLst>
            </c:dLbl>
            <c:dLbl>
              <c:idx val="5"/>
              <c:layout>
                <c:manualLayout>
                  <c:x val="-1.258565534080843E-2"/>
                  <c:y val="4.9819042938206281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C2693A54-F91B-48AD-9758-F4A877FDDC5F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6B6AD867-98A3-4FF7-A12E-005E3729BDD7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BC4F-4A7B-938F-14DD021C2D36}"/>
                </c:ext>
              </c:extLst>
            </c:dLbl>
            <c:dLbl>
              <c:idx val="6"/>
              <c:layout>
                <c:manualLayout>
                  <c:x val="-6.3711968569710713E-3"/>
                  <c:y val="7.0144832868271247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3E5F1976-F10F-459A-84A8-D6E4BBA3FF5C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855342DD-3E47-4CEA-862C-31A867EC3BDB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BC4F-4A7B-938F-14DD021C2D36}"/>
                </c:ext>
              </c:extLst>
            </c:dLbl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課長オーダー!$C$454:$I$454</c:f>
              <c:strCache>
                <c:ptCount val="7"/>
                <c:pt idx="0">
                  <c:v>29歳以下</c:v>
                </c:pt>
                <c:pt idx="1">
                  <c:v>30歳以上</c:v>
                </c:pt>
                <c:pt idx="2">
                  <c:v>40歳以上</c:v>
                </c:pt>
                <c:pt idx="3">
                  <c:v>50歳以上</c:v>
                </c:pt>
                <c:pt idx="4">
                  <c:v>60歳以上</c:v>
                </c:pt>
                <c:pt idx="5">
                  <c:v>70歳以上</c:v>
                </c:pt>
                <c:pt idx="6">
                  <c:v>80歳以上</c:v>
                </c:pt>
              </c:strCache>
            </c:strRef>
          </c:cat>
          <c:val>
            <c:numRef>
              <c:f>課長オーダー!$C$460:$I$460</c:f>
              <c:numCache>
                <c:formatCode>General</c:formatCode>
                <c:ptCount val="7"/>
                <c:pt idx="0">
                  <c:v>18033</c:v>
                </c:pt>
                <c:pt idx="1">
                  <c:v>99848</c:v>
                </c:pt>
                <c:pt idx="2">
                  <c:v>224799</c:v>
                </c:pt>
                <c:pt idx="3">
                  <c:v>219653</c:v>
                </c:pt>
                <c:pt idx="4">
                  <c:v>218214</c:v>
                </c:pt>
                <c:pt idx="5">
                  <c:v>196919</c:v>
                </c:pt>
                <c:pt idx="6">
                  <c:v>72576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課長オーダー!$C$464:$I$464</c15:f>
                <c15:dlblRangeCache>
                  <c:ptCount val="7"/>
                  <c:pt idx="0">
                    <c:v>2%</c:v>
                  </c:pt>
                  <c:pt idx="1">
                    <c:v>10%</c:v>
                  </c:pt>
                  <c:pt idx="2">
                    <c:v>21%</c:v>
                  </c:pt>
                  <c:pt idx="3">
                    <c:v>21%</c:v>
                  </c:pt>
                  <c:pt idx="4">
                    <c:v>21%</c:v>
                  </c:pt>
                  <c:pt idx="5">
                    <c:v>19%</c:v>
                  </c:pt>
                  <c:pt idx="6">
                    <c:v>7%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7-BC4F-4A7B-938F-14DD021C2D36}"/>
            </c:ext>
          </c:extLst>
        </c:ser>
        <c:ser>
          <c:idx val="1"/>
          <c:order val="1"/>
          <c:tx>
            <c:strRef>
              <c:f>課長オーダー!$B$461</c:f>
              <c:strCache>
                <c:ptCount val="1"/>
                <c:pt idx="0">
                  <c:v>旧耐震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3711968569710713E-3"/>
                  <c:y val="9.2062382106610512E-17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2596DFB3-3215-42DD-A5EC-A88AA66C3035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FE029CE4-15F0-4680-BC55-BB99E4A266E8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BC4F-4A7B-938F-14DD021C2D36}"/>
                </c:ext>
              </c:extLst>
            </c:dLbl>
            <c:dLbl>
              <c:idx val="1"/>
              <c:layout>
                <c:manualLayout>
                  <c:x val="2.4569830043280369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7265F92A-F8B4-4AB4-BEE2-CF3323277100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29850BE4-949C-44AA-9684-E06E8CA297EF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BC4F-4A7B-938F-14DD021C2D36}"/>
                </c:ext>
              </c:extLst>
            </c:dLbl>
            <c:dLbl>
              <c:idx val="2"/>
              <c:layout>
                <c:manualLayout>
                  <c:x val="5.1427627261002671E-3"/>
                  <c:y val="1.4028768871193987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10F2BB65-9817-4C77-93F5-CB2C96FEC6CC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44076A1D-7E8C-44E4-9FE9-3FD129CB9826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BC4F-4A7B-938F-14DD021C2D36}"/>
                </c:ext>
              </c:extLst>
            </c:dLbl>
            <c:dLbl>
              <c:idx val="3"/>
              <c:layout>
                <c:manualLayout>
                  <c:x val="6.9854139224064735E-3"/>
                  <c:y val="1.2514368026292846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 dirty="0"/>
                      <a:t>(</a:t>
                    </a:r>
                    <a:fld id="{C2B9F908-F8EE-4F31-B9DF-DE3D8DF5F3A3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 dirty="0"/>
                      <a:t>)</a:t>
                    </a:r>
                  </a:p>
                  <a:p>
                    <a:fld id="{9704AC2B-ECC8-48AF-BF02-3ABDD68515D8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BC4F-4A7B-938F-14DD021C2D36}"/>
                </c:ext>
              </c:extLst>
            </c:dLbl>
            <c:dLbl>
              <c:idx val="4"/>
              <c:layout>
                <c:manualLayout>
                  <c:x val="8.8281798612991607E-3"/>
                  <c:y val="1.4746626504070432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E8DFE3E8-6D14-45F4-8788-B3EDAE04FAEA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428409AD-FA57-4CF0-A3A0-293DC6372DFF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BC4F-4A7B-938F-14DD021C2D36}"/>
                </c:ext>
              </c:extLst>
            </c:dLbl>
            <c:dLbl>
              <c:idx val="5"/>
              <c:layout>
                <c:manualLayout>
                  <c:x val="9.2856585536008514E-3"/>
                  <c:y val="1.1517947627036682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147E2A02-ADAB-4ACD-9D3C-4BDB1FA5E5EC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821D6243-BC3F-4E51-A145-588B5D4AAC69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BC4F-4A7B-938F-14DD021C2D36}"/>
                </c:ext>
              </c:extLst>
            </c:dLbl>
            <c:dLbl>
              <c:idx val="6"/>
              <c:layout>
                <c:manualLayout>
                  <c:x val="-2.0714773874592435E-3"/>
                  <c:y val="1.0521577518619879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065A1B83-9A5D-47EB-9917-27EB6F785627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F83EE3BD-74B0-4AAC-BEEF-4F1F4E40D16A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BC4F-4A7B-938F-14DD021C2D36}"/>
                </c:ext>
              </c:extLst>
            </c:dLbl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課長オーダー!$C$454:$I$454</c:f>
              <c:strCache>
                <c:ptCount val="7"/>
                <c:pt idx="0">
                  <c:v>29歳以下</c:v>
                </c:pt>
                <c:pt idx="1">
                  <c:v>30歳以上</c:v>
                </c:pt>
                <c:pt idx="2">
                  <c:v>40歳以上</c:v>
                </c:pt>
                <c:pt idx="3">
                  <c:v>50歳以上</c:v>
                </c:pt>
                <c:pt idx="4">
                  <c:v>60歳以上</c:v>
                </c:pt>
                <c:pt idx="5">
                  <c:v>70歳以上</c:v>
                </c:pt>
                <c:pt idx="6">
                  <c:v>80歳以上</c:v>
                </c:pt>
              </c:strCache>
            </c:strRef>
          </c:cat>
          <c:val>
            <c:numRef>
              <c:f>課長オーダー!$C$461:$I$461</c:f>
              <c:numCache>
                <c:formatCode>General</c:formatCode>
                <c:ptCount val="7"/>
                <c:pt idx="0">
                  <c:v>2452</c:v>
                </c:pt>
                <c:pt idx="1">
                  <c:v>8665</c:v>
                </c:pt>
                <c:pt idx="2">
                  <c:v>33474</c:v>
                </c:pt>
                <c:pt idx="3">
                  <c:v>57834</c:v>
                </c:pt>
                <c:pt idx="4">
                  <c:v>119388</c:v>
                </c:pt>
                <c:pt idx="5">
                  <c:v>206099</c:v>
                </c:pt>
                <c:pt idx="6">
                  <c:v>150247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課長オーダー!$C$465:$I$465</c15:f>
                <c15:dlblRangeCache>
                  <c:ptCount val="7"/>
                  <c:pt idx="0">
                    <c:v>0.4%</c:v>
                  </c:pt>
                  <c:pt idx="1">
                    <c:v>1.5%</c:v>
                  </c:pt>
                  <c:pt idx="2">
                    <c:v>5.8%</c:v>
                  </c:pt>
                  <c:pt idx="3">
                    <c:v>10.0%</c:v>
                  </c:pt>
                  <c:pt idx="4">
                    <c:v>20.6%</c:v>
                  </c:pt>
                  <c:pt idx="5">
                    <c:v>35.6%</c:v>
                  </c:pt>
                  <c:pt idx="6">
                    <c:v>26.0%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F-BC4F-4A7B-938F-14DD021C2D3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52606015"/>
        <c:axId val="352623487"/>
      </c:barChart>
      <c:catAx>
        <c:axId val="35260601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世帯主年齢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52623487"/>
        <c:crosses val="autoZero"/>
        <c:auto val="1"/>
        <c:lblAlgn val="ctr"/>
        <c:lblOffset val="100"/>
        <c:noMultiLvlLbl val="0"/>
      </c:catAx>
      <c:valAx>
        <c:axId val="352623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戸数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 " sourceLinked="0"/>
        <c:majorTickMark val="in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52606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288591530605597"/>
          <c:y val="0.87461730197283516"/>
          <c:w val="0.24561828553651915"/>
          <c:h val="7.89082434029580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779262621146"/>
          <c:y val="5.9261285756845965E-2"/>
          <c:w val="0.87695675655475103"/>
          <c:h val="0.58258349042569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課長オーダー!$AN$287</c:f>
              <c:strCache>
                <c:ptCount val="1"/>
                <c:pt idx="0">
                  <c:v>新耐震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372810960595802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/>
                      <a:t>(</a:t>
                    </a:r>
                    <a:fld id="{597FEB25-CC4B-4348-B189-68AB64AC02F6}" type="CELLRANGE">
                      <a:rPr lang="en-US" altLang="ja-JP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ysClr val="windowText" lastClr="000000">
                              <a:lumMod val="75000"/>
                              <a:lumOff val="25000"/>
                            </a:sysClr>
                          </a:solidFill>
                        </a:defRPr>
                      </a:pPr>
                      <a:t>[CELLRANGE]</a:t>
                    </a:fld>
                    <a:r>
                      <a:rPr lang="en-US" altLang="ja-JP"/>
                      <a:t>)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defRPr>
                    </a:pPr>
                    <a:r>
                      <a:rPr lang="en-US" altLang="ja-JP" baseline="0"/>
                      <a:t> </a:t>
                    </a:r>
                    <a:fld id="{2B804DED-304F-4809-92C2-E4FDDA43F67B}" type="VALUE">
                      <a:rPr lang="en-US" altLang="ja-JP" baseline="0"/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>
                          <a:solidFill>
                            <a:sysClr val="windowText" lastClr="000000">
                              <a:lumMod val="75000"/>
                              <a:lumOff val="25000"/>
                            </a:sysClr>
                          </a:solidFill>
                        </a:defRPr>
                      </a:pPr>
                      <a:t>[値]</a:t>
                    </a:fld>
                    <a:endParaRPr lang="en-US" altLang="ja-JP" baseline="0"/>
                  </a:p>
                </c:rich>
              </c:tx>
              <c:numFmt formatCode="#,##0_);[Red]\(#,##0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sz="900" b="0" i="0" u="none" strike="noStrike" kern="1200" baseline="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2C9D-40C9-913A-31B07D7B1FE0}"/>
                </c:ext>
              </c:extLst>
            </c:dLbl>
            <c:dLbl>
              <c:idx val="1"/>
              <c:layout>
                <c:manualLayout>
                  <c:x val="-8.890980823367858E-3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en-US" altLang="ja-JP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altLang="ja-JP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+mn-lt"/>
                        <a:ea typeface="+mn-ea"/>
                        <a:cs typeface="+mn-cs"/>
                      </a:rPr>
                      <a:t>(</a:t>
                    </a:r>
                    <a:fld id="{8655BF73-2C1D-4890-A87F-08138D2B14E3}" type="CELLRANGE">
                      <a:rPr lang="en-US" altLang="ja-JP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n-US" altLang="ja-JP">
                          <a:solidFill>
                            <a:sysClr val="windowText" lastClr="000000">
                              <a:lumMod val="75000"/>
                              <a:lumOff val="25000"/>
                            </a:sysClr>
                          </a:solidFill>
                        </a:defRPr>
                      </a:pPr>
                      <a:t>[CELLRANGE]</a:t>
                    </a:fld>
                    <a:r>
                      <a:rPr lang="en-US" altLang="ja-JP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+mn-lt"/>
                        <a:ea typeface="+mn-ea"/>
                        <a:cs typeface="+mn-cs"/>
                      </a:rPr>
                      <a:t>)</a:t>
                    </a:r>
                  </a:p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en-US" altLang="ja-JP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defRPr>
                    </a:pPr>
                    <a:fld id="{E07E0D2A-4030-4837-BBE0-CF1E712E96E4}" type="VALUE">
                      <a:rPr lang="en-US" altLang="ja-JP" sz="9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  <a:latin typeface="+mn-lt"/>
                        <a:ea typeface="+mn-ea"/>
                        <a:cs typeface="+mn-cs"/>
                      </a:rPr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n-US" altLang="ja-JP">
                          <a:solidFill>
                            <a:sysClr val="windowText" lastClr="000000">
                              <a:lumMod val="75000"/>
                              <a:lumOff val="25000"/>
                            </a:sysClr>
                          </a:solidFill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numFmt formatCode="#,##0_);[Red]\(#,##0\)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lang="en-US" altLang="ja-JP" sz="900" b="0" i="0" u="none" strike="noStrike" kern="1200" baseline="0">
                      <a:solidFill>
                        <a:sysClr val="windowText" lastClr="000000">
                          <a:lumMod val="75000"/>
                          <a:lumOff val="25000"/>
                        </a:sys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2C9D-40C9-913A-31B07D7B1FE0}"/>
                </c:ext>
              </c:extLst>
            </c:dLbl>
            <c:dLbl>
              <c:idx val="2"/>
              <c:layout>
                <c:manualLayout>
                  <c:x val="-1.7781961646735664E-2"/>
                  <c:y val="7.0118422401034639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60C0C484-3449-40B5-B296-6E099D7B3CF5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1583BF3E-3F45-4F23-867F-DDEF7048C9E2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2C9D-40C9-913A-31B07D7B1FE0}"/>
                </c:ext>
              </c:extLst>
            </c:dLbl>
            <c:dLbl>
              <c:idx val="3"/>
              <c:layout>
                <c:manualLayout>
                  <c:x val="-5.4206319781915705E-17"/>
                  <c:y val="2.4748138969179602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(</a:t>
                    </a:r>
                    <a:fld id="{198F8D03-EFC6-4648-872D-7B92880E656E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/>
                      <a:t>)</a:t>
                    </a:r>
                  </a:p>
                  <a:p>
                    <a:r>
                      <a:rPr lang="en-US" altLang="ja-JP"/>
                      <a:t>148,755 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2C9D-40C9-913A-31B07D7B1FE0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altLang="ja-JP"/>
                      <a:t>(</a:t>
                    </a:r>
                    <a:fld id="{591B6D48-9249-4521-88DC-725F313F575C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/>
                      <a:t>)</a:t>
                    </a:r>
                  </a:p>
                  <a:p>
                    <a:fld id="{BF501B64-937B-4276-9CCE-F34C6E833A81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2C9D-40C9-913A-31B07D7B1FE0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7EA20BA1-F0CF-4349-95FC-C3A49F187F88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45683D6D-FCA2-43BC-A14F-7F227018CA9D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2C9D-40C9-913A-31B07D7B1FE0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65DA38DF-CAEB-4B0F-80CD-07A2135A4FDE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B6A123C1-451F-4900-B86B-E4A70C1A008B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2C9D-40C9-913A-31B07D7B1FE0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921857BC-4B3A-43B4-ACAB-A56644143860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423CC6C6-D1CF-4860-BEBB-E7FE4816F183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2C9D-40C9-913A-31B07D7B1FE0}"/>
                </c:ext>
              </c:extLst>
            </c:dLbl>
            <c:dLbl>
              <c:idx val="8"/>
              <c:layout>
                <c:manualLayout>
                  <c:x val="-5.913485015776084E-3"/>
                  <c:y val="2.4748138969179602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91EEE5E2-C82E-4272-9DAA-0A4004B5AD1C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r>
                      <a:rPr lang="en-US" altLang="ja-JP" baseline="0"/>
                      <a:t>15,575 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2C9D-40C9-913A-31B07D7B1FE0}"/>
                </c:ext>
              </c:extLst>
            </c:dLbl>
            <c:dLbl>
              <c:idx val="9"/>
              <c:layout>
                <c:manualLayout>
                  <c:x val="-4.4356311338462759E-3"/>
                  <c:y val="-5.0444385870461479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E107ED0F-F930-4936-AD7A-3820370F49A0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DC71D2B1-AE78-4877-81E9-D2596A663363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2C9D-40C9-913A-31B07D7B1FE0}"/>
                </c:ext>
              </c:extLst>
            </c:dLbl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課長オーダー!$AO$286:$AX$286</c:f>
              <c:strCache>
                <c:ptCount val="10"/>
                <c:pt idx="0">
                  <c:v>100万円未満</c:v>
                </c:pt>
                <c:pt idx="1">
                  <c:v>100～200万円未満</c:v>
                </c:pt>
                <c:pt idx="2">
                  <c:v>200～300万円未満</c:v>
                </c:pt>
                <c:pt idx="3">
                  <c:v>300～400万円未満</c:v>
                </c:pt>
                <c:pt idx="4">
                  <c:v>400～500万円未満</c:v>
                </c:pt>
                <c:pt idx="5">
                  <c:v>500～700万円未満</c:v>
                </c:pt>
                <c:pt idx="6">
                  <c:v>700～1000万円未満</c:v>
                </c:pt>
                <c:pt idx="7">
                  <c:v>1000～1500万円未満</c:v>
                </c:pt>
                <c:pt idx="8">
                  <c:v>1500～2000万円未満</c:v>
                </c:pt>
                <c:pt idx="9">
                  <c:v>2000万円以上</c:v>
                </c:pt>
              </c:strCache>
            </c:strRef>
          </c:cat>
          <c:val>
            <c:numRef>
              <c:f>課長オーダー!$AO$287:$AX$287</c:f>
              <c:numCache>
                <c:formatCode>#,##0_ </c:formatCode>
                <c:ptCount val="10"/>
                <c:pt idx="0">
                  <c:v>32612</c:v>
                </c:pt>
                <c:pt idx="1">
                  <c:v>86887</c:v>
                </c:pt>
                <c:pt idx="2">
                  <c:v>148153</c:v>
                </c:pt>
                <c:pt idx="3">
                  <c:v>148755</c:v>
                </c:pt>
                <c:pt idx="4">
                  <c:v>142581</c:v>
                </c:pt>
                <c:pt idx="5">
                  <c:v>220110</c:v>
                </c:pt>
                <c:pt idx="6">
                  <c:v>169858</c:v>
                </c:pt>
                <c:pt idx="7">
                  <c:v>74367</c:v>
                </c:pt>
                <c:pt idx="8">
                  <c:v>15575</c:v>
                </c:pt>
                <c:pt idx="9">
                  <c:v>11143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課長オーダー!$BB$292:$BK$292</c15:f>
                <c15:dlblRangeCache>
                  <c:ptCount val="10"/>
                  <c:pt idx="0">
                    <c:v>3%</c:v>
                  </c:pt>
                  <c:pt idx="1">
                    <c:v>8%</c:v>
                  </c:pt>
                  <c:pt idx="2">
                    <c:v>14%</c:v>
                  </c:pt>
                  <c:pt idx="3">
                    <c:v>14%</c:v>
                  </c:pt>
                  <c:pt idx="4">
                    <c:v>14%</c:v>
                  </c:pt>
                  <c:pt idx="5">
                    <c:v>21%</c:v>
                  </c:pt>
                  <c:pt idx="6">
                    <c:v>16%</c:v>
                  </c:pt>
                  <c:pt idx="7">
                    <c:v>7%</c:v>
                  </c:pt>
                  <c:pt idx="8">
                    <c:v>1%</c:v>
                  </c:pt>
                  <c:pt idx="9">
                    <c:v>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2C9D-40C9-913A-31B07D7B1FE0}"/>
            </c:ext>
          </c:extLst>
        </c:ser>
        <c:ser>
          <c:idx val="1"/>
          <c:order val="1"/>
          <c:tx>
            <c:strRef>
              <c:f>課長オーダー!$AN$288</c:f>
              <c:strCache>
                <c:ptCount val="1"/>
                <c:pt idx="0">
                  <c:v>旧耐震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5CC820A1-B391-4BCA-9F39-C2D81600B1D9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07CBB246-CBE9-468B-8B36-BF0121C16351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2C9D-40C9-913A-31B07D7B1FE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BDC64A53-736F-4A1B-AE9F-DFF4DB31BA8A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B2B58BA2-7299-4CDE-A115-586FA27177B5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2C9D-40C9-913A-31B07D7B1FE0}"/>
                </c:ext>
              </c:extLst>
            </c:dLbl>
            <c:dLbl>
              <c:idx val="2"/>
              <c:layout>
                <c:manualLayout>
                  <c:x val="1.0372811472160931E-2"/>
                  <c:y val="9.8992555876718409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83B2F1A0-85DB-40CA-85FA-A343084E0670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7FDB0112-F248-4F2A-914C-8AA1CDAB0E25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2C9D-40C9-913A-31B07D7B1FE0}"/>
                </c:ext>
              </c:extLst>
            </c:dLbl>
            <c:dLbl>
              <c:idx val="3"/>
              <c:layout>
                <c:manualLayout>
                  <c:x val="1.3336471235051746E-2"/>
                  <c:y val="-4.6240631676278269E-17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7BBC081D-CB5E-4936-B56D-F53854046EDF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86E59925-190F-4E44-AEDB-84706A61DA8A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E-2C9D-40C9-913A-31B07D7B1FE0}"/>
                </c:ext>
              </c:extLst>
            </c:dLbl>
            <c:dLbl>
              <c:idx val="4"/>
              <c:layout>
                <c:manualLayout>
                  <c:x val="1.037281096059580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DA7D2E1F-39A0-430E-850C-3C97AB7C2591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B4EAAEB1-44F4-40BE-90CA-1DA6340D73CD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F-2C9D-40C9-913A-31B07D7B1FE0}"/>
                </c:ext>
              </c:extLst>
            </c:dLbl>
            <c:dLbl>
              <c:idx val="5"/>
              <c:layout>
                <c:manualLayout>
                  <c:x val="1.1854641097823667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A2148003-68FA-4703-A294-BFFAACB8D7A7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765AA3EA-923A-44AC-9C91-4E2ECE771593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0-2C9D-40C9-913A-31B07D7B1FE0}"/>
                </c:ext>
              </c:extLst>
            </c:dLbl>
            <c:dLbl>
              <c:idx val="6"/>
              <c:layout>
                <c:manualLayout>
                  <c:x val="1.037281096059580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AD5D70CC-DB7B-41E3-9269-B1BC83052C1E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F72A905E-0A44-4448-B6E3-FA382A9A50F3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1-2C9D-40C9-913A-31B07D7B1FE0}"/>
                </c:ext>
              </c:extLst>
            </c:dLbl>
            <c:dLbl>
              <c:idx val="7"/>
              <c:layout>
                <c:manualLayout>
                  <c:x val="8.8909808233677227E-3"/>
                  <c:y val="-9.2481263352556538E-17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51FBE4FD-5C2B-4146-A138-52B8A69C8BE6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2CC3BBDF-E746-4571-8179-A701D3ECE51A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2C9D-40C9-913A-31B07D7B1FE0}"/>
                </c:ext>
              </c:extLst>
            </c:dLbl>
            <c:dLbl>
              <c:idx val="8"/>
              <c:layout>
                <c:manualLayout>
                  <c:x val="8.8805877631602682E-3"/>
                  <c:y val="9.8992555876718409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0C661C15-B002-4EDF-B541-071ACF98A3CC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AE0DF2EE-E524-4A6B-A015-1857B16ADFCB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3-2C9D-40C9-913A-31B07D7B1FE0}"/>
                </c:ext>
              </c:extLst>
            </c:dLbl>
            <c:dLbl>
              <c:idx val="9"/>
              <c:layout>
                <c:manualLayout>
                  <c:x val="8.881158032689429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altLang="ja-JP" baseline="0"/>
                      <a:t>(</a:t>
                    </a:r>
                    <a:fld id="{B6444D2D-3D9E-4B62-93C1-D335535301DA}" type="CELLRANGE">
                      <a:rPr lang="en-US" altLang="ja-JP" sz="800" b="0" i="0" u="none" strike="noStrike" kern="1200" baseline="0">
                        <a:solidFill>
                          <a:sysClr val="windowText" lastClr="000000">
                            <a:lumMod val="75000"/>
                            <a:lumOff val="25000"/>
                          </a:sysClr>
                        </a:solidFill>
                      </a:rPr>
                      <a:pPr/>
                      <a:t>[CELLRANGE]</a:t>
                    </a:fld>
                    <a:r>
                      <a:rPr lang="en-US" altLang="ja-JP" baseline="0"/>
                      <a:t>)</a:t>
                    </a:r>
                  </a:p>
                  <a:p>
                    <a:fld id="{F9070614-F4B7-442E-A377-95DBA973841A}" type="VALUE">
                      <a:rPr lang="en-US" altLang="ja-JP" baseline="0"/>
                      <a:pPr/>
                      <a:t>[値]</a:t>
                    </a:fld>
                    <a:endParaRPr lang="ja-JP" alt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4-2C9D-40C9-913A-31B07D7B1F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課長オーダー!$AO$286:$AX$286</c:f>
              <c:strCache>
                <c:ptCount val="10"/>
                <c:pt idx="0">
                  <c:v>100万円未満</c:v>
                </c:pt>
                <c:pt idx="1">
                  <c:v>100～200万円未満</c:v>
                </c:pt>
                <c:pt idx="2">
                  <c:v>200～300万円未満</c:v>
                </c:pt>
                <c:pt idx="3">
                  <c:v>300～400万円未満</c:v>
                </c:pt>
                <c:pt idx="4">
                  <c:v>400～500万円未満</c:v>
                </c:pt>
                <c:pt idx="5">
                  <c:v>500～700万円未満</c:v>
                </c:pt>
                <c:pt idx="6">
                  <c:v>700～1000万円未満</c:v>
                </c:pt>
                <c:pt idx="7">
                  <c:v>1000～1500万円未満</c:v>
                </c:pt>
                <c:pt idx="8">
                  <c:v>1500～2000万円未満</c:v>
                </c:pt>
                <c:pt idx="9">
                  <c:v>2000万円以上</c:v>
                </c:pt>
              </c:strCache>
            </c:strRef>
          </c:cat>
          <c:val>
            <c:numRef>
              <c:f>課長オーダー!$AO$288:$AX$288</c:f>
              <c:numCache>
                <c:formatCode>#,##0_ </c:formatCode>
                <c:ptCount val="10"/>
                <c:pt idx="0">
                  <c:v>51592</c:v>
                </c:pt>
                <c:pt idx="1">
                  <c:v>118117</c:v>
                </c:pt>
                <c:pt idx="2">
                  <c:v>144348</c:v>
                </c:pt>
                <c:pt idx="3">
                  <c:v>93478</c:v>
                </c:pt>
                <c:pt idx="4">
                  <c:v>56337</c:v>
                </c:pt>
                <c:pt idx="5">
                  <c:v>57421</c:v>
                </c:pt>
                <c:pt idx="6">
                  <c:v>34804</c:v>
                </c:pt>
                <c:pt idx="7">
                  <c:v>14620</c:v>
                </c:pt>
                <c:pt idx="8">
                  <c:v>4335</c:v>
                </c:pt>
                <c:pt idx="9">
                  <c:v>3107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課長オーダー!$BB$293:$BK$293</c15:f>
                <c15:dlblRangeCache>
                  <c:ptCount val="10"/>
                  <c:pt idx="0">
                    <c:v>9%</c:v>
                  </c:pt>
                  <c:pt idx="1">
                    <c:v>20%</c:v>
                  </c:pt>
                  <c:pt idx="2">
                    <c:v>25%</c:v>
                  </c:pt>
                  <c:pt idx="3">
                    <c:v>16%</c:v>
                  </c:pt>
                  <c:pt idx="4">
                    <c:v>10%</c:v>
                  </c:pt>
                  <c:pt idx="5">
                    <c:v>10%</c:v>
                  </c:pt>
                  <c:pt idx="6">
                    <c:v>6%</c:v>
                  </c:pt>
                  <c:pt idx="7">
                    <c:v>3%</c:v>
                  </c:pt>
                  <c:pt idx="8">
                    <c:v>1%</c:v>
                  </c:pt>
                  <c:pt idx="9">
                    <c:v>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5-2C9D-40C9-913A-31B07D7B1FE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52135183"/>
        <c:axId val="252121871"/>
      </c:barChart>
      <c:catAx>
        <c:axId val="252135183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ja-JP" sz="1800" b="0" i="0" baseline="0">
                    <a:effectLst/>
                  </a:rPr>
                  <a:t>世帯全員の</a:t>
                </a:r>
                <a:r>
                  <a:rPr lang="en-US" altLang="ja-JP" sz="1800" b="0" i="0" baseline="0">
                    <a:effectLst/>
                  </a:rPr>
                  <a:t>1</a:t>
                </a:r>
                <a:r>
                  <a:rPr lang="ja-JP" altLang="ja-JP" sz="1800" b="0" i="0" baseline="0">
                    <a:effectLst/>
                  </a:rPr>
                  <a:t>年間の収入</a:t>
                </a:r>
                <a:endParaRPr lang="ja-JP" altLang="ja-JP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52121871"/>
        <c:crosses val="autoZero"/>
        <c:auto val="1"/>
        <c:lblAlgn val="ctr"/>
        <c:lblOffset val="100"/>
        <c:noMultiLvlLbl val="0"/>
      </c:catAx>
      <c:valAx>
        <c:axId val="2521218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戸数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52135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436557196364695"/>
          <c:y val="0.91376698722041094"/>
          <c:w val="0.13126873931683805"/>
          <c:h val="4.29575557765318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木造旧耐震　建て方別</a:t>
            </a:r>
          </a:p>
        </c:rich>
      </c:tx>
      <c:layout>
        <c:manualLayout>
          <c:xMode val="edge"/>
          <c:yMode val="edge"/>
          <c:x val="0.3782950010501995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まとめ分析!$B$3</c:f>
              <c:strCache>
                <c:ptCount val="1"/>
                <c:pt idx="0">
                  <c:v>戸建て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まとめ分析!$A$26:$A$30</c:f>
              <c:strCache>
                <c:ptCount val="5"/>
                <c:pt idx="0">
                  <c:v>大阪府</c:v>
                </c:pt>
                <c:pt idx="1">
                  <c:v>東京都</c:v>
                </c:pt>
                <c:pt idx="2">
                  <c:v>神奈川県</c:v>
                </c:pt>
                <c:pt idx="3">
                  <c:v>愛知県</c:v>
                </c:pt>
                <c:pt idx="4">
                  <c:v>福岡県</c:v>
                </c:pt>
              </c:strCache>
            </c:strRef>
          </c:cat>
          <c:val>
            <c:numRef>
              <c:f>まとめ分析!$B$26:$B$30</c:f>
              <c:numCache>
                <c:formatCode>0.00%</c:formatCode>
                <c:ptCount val="5"/>
                <c:pt idx="0">
                  <c:v>0.83850000000000002</c:v>
                </c:pt>
                <c:pt idx="1">
                  <c:v>0.83740000000000003</c:v>
                </c:pt>
                <c:pt idx="2">
                  <c:v>0.91479999999999995</c:v>
                </c:pt>
                <c:pt idx="3">
                  <c:v>0.94779999999999998</c:v>
                </c:pt>
                <c:pt idx="4">
                  <c:v>0.93759999999999999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F4-41BA-9C37-351E4A7F9B95}"/>
            </c:ext>
          </c:extLst>
        </c:ser>
        <c:ser>
          <c:idx val="1"/>
          <c:order val="1"/>
          <c:tx>
            <c:strRef>
              <c:f>まとめ分析!$C$3</c:f>
              <c:strCache>
                <c:ptCount val="1"/>
                <c:pt idx="0">
                  <c:v>長屋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まとめ分析!$A$26:$A$30</c:f>
              <c:strCache>
                <c:ptCount val="5"/>
                <c:pt idx="0">
                  <c:v>大阪府</c:v>
                </c:pt>
                <c:pt idx="1">
                  <c:v>東京都</c:v>
                </c:pt>
                <c:pt idx="2">
                  <c:v>神奈川県</c:v>
                </c:pt>
                <c:pt idx="3">
                  <c:v>愛知県</c:v>
                </c:pt>
                <c:pt idx="4">
                  <c:v>福岡県</c:v>
                </c:pt>
              </c:strCache>
            </c:strRef>
          </c:cat>
          <c:val>
            <c:numRef>
              <c:f>まとめ分析!$C$26:$C$30</c:f>
              <c:numCache>
                <c:formatCode>0.00%</c:formatCode>
                <c:ptCount val="5"/>
                <c:pt idx="0">
                  <c:v>0.13</c:v>
                </c:pt>
                <c:pt idx="1">
                  <c:v>1.9699999999999999E-2</c:v>
                </c:pt>
                <c:pt idx="2">
                  <c:v>1.6500000000000001E-2</c:v>
                </c:pt>
                <c:pt idx="3">
                  <c:v>3.5400000000000001E-2</c:v>
                </c:pt>
                <c:pt idx="4">
                  <c:v>4.2500000000000003E-2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F4-41BA-9C37-351E4A7F9B95}"/>
            </c:ext>
          </c:extLst>
        </c:ser>
        <c:ser>
          <c:idx val="2"/>
          <c:order val="2"/>
          <c:tx>
            <c:strRef>
              <c:f>まとめ分析!$D$3</c:f>
              <c:strCache>
                <c:ptCount val="1"/>
                <c:pt idx="0">
                  <c:v>共同住宅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まとめ分析!$A$26:$A$30</c:f>
              <c:strCache>
                <c:ptCount val="5"/>
                <c:pt idx="0">
                  <c:v>大阪府</c:v>
                </c:pt>
                <c:pt idx="1">
                  <c:v>東京都</c:v>
                </c:pt>
                <c:pt idx="2">
                  <c:v>神奈川県</c:v>
                </c:pt>
                <c:pt idx="3">
                  <c:v>愛知県</c:v>
                </c:pt>
                <c:pt idx="4">
                  <c:v>福岡県</c:v>
                </c:pt>
              </c:strCache>
            </c:strRef>
          </c:cat>
          <c:val>
            <c:numRef>
              <c:f>まとめ分析!$D$26:$D$30</c:f>
              <c:numCache>
                <c:formatCode>0.00%</c:formatCode>
                <c:ptCount val="5"/>
                <c:pt idx="0">
                  <c:v>2.98E-2</c:v>
                </c:pt>
                <c:pt idx="1">
                  <c:v>0.1396</c:v>
                </c:pt>
                <c:pt idx="2">
                  <c:v>6.5000000000000002E-2</c:v>
                </c:pt>
                <c:pt idx="3">
                  <c:v>1.49E-2</c:v>
                </c:pt>
                <c:pt idx="4">
                  <c:v>1.83E-2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F4-41BA-9C37-351E4A7F9B95}"/>
            </c:ext>
          </c:extLst>
        </c:ser>
        <c:ser>
          <c:idx val="3"/>
          <c:order val="3"/>
          <c:tx>
            <c:strRef>
              <c:f>まとめ分析!$E$3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182957393483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F4-41BA-9C37-351E4A7F9B95}"/>
                </c:ext>
              </c:extLst>
            </c:dLbl>
            <c:dLbl>
              <c:idx val="1"/>
              <c:layout>
                <c:manualLayout>
                  <c:x val="0"/>
                  <c:y val="-3.4482038429406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8F4-41BA-9C37-351E4A7F9B95}"/>
                </c:ext>
              </c:extLst>
            </c:dLbl>
            <c:dLbl>
              <c:idx val="2"/>
              <c:layout>
                <c:manualLayout>
                  <c:x val="-6.1129658594273687E-17"/>
                  <c:y val="-3.9786967418546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F4-41BA-9C37-351E4A7F9B95}"/>
                </c:ext>
              </c:extLst>
            </c:dLbl>
            <c:dLbl>
              <c:idx val="3"/>
              <c:layout>
                <c:manualLayout>
                  <c:x val="-1.2225931718854737E-16"/>
                  <c:y val="-3.7134502923976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8F4-41BA-9C37-351E4A7F9B95}"/>
                </c:ext>
              </c:extLst>
            </c:dLbl>
            <c:dLbl>
              <c:idx val="4"/>
              <c:layout>
                <c:manualLayout>
                  <c:x val="0"/>
                  <c:y val="-3.448203842940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4-41BA-9C37-351E4A7F9B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まとめ分析!$A$26:$A$30</c:f>
              <c:strCache>
                <c:ptCount val="5"/>
                <c:pt idx="0">
                  <c:v>大阪府</c:v>
                </c:pt>
                <c:pt idx="1">
                  <c:v>東京都</c:v>
                </c:pt>
                <c:pt idx="2">
                  <c:v>神奈川県</c:v>
                </c:pt>
                <c:pt idx="3">
                  <c:v>愛知県</c:v>
                </c:pt>
                <c:pt idx="4">
                  <c:v>福岡県</c:v>
                </c:pt>
              </c:strCache>
            </c:strRef>
          </c:cat>
          <c:val>
            <c:numRef>
              <c:f>まとめ分析!$E$26:$E$30</c:f>
              <c:numCache>
                <c:formatCode>0.00%</c:formatCode>
                <c:ptCount val="5"/>
                <c:pt idx="0">
                  <c:v>1.6999999999999999E-3</c:v>
                </c:pt>
                <c:pt idx="1">
                  <c:v>3.3E-3</c:v>
                </c:pt>
                <c:pt idx="2">
                  <c:v>3.7000000000000002E-3</c:v>
                </c:pt>
                <c:pt idx="3">
                  <c:v>1.9E-3</c:v>
                </c:pt>
                <c:pt idx="4">
                  <c:v>1.6000000000000001E-3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8F4-41BA-9C37-351E4A7F9B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49081968"/>
        <c:axId val="1649079056"/>
      </c:barChart>
      <c:catAx>
        <c:axId val="1649081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49079056"/>
        <c:crosses val="autoZero"/>
        <c:auto val="1"/>
        <c:lblAlgn val="ctr"/>
        <c:lblOffset val="100"/>
        <c:noMultiLvlLbl val="0"/>
      </c:catAx>
      <c:valAx>
        <c:axId val="16490790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49081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ja-JP" sz="1100" b="0" i="0" baseline="0" dirty="0">
                <a:effectLst/>
              </a:rPr>
              <a:t>木造旧耐震の中古住宅を取得及び相続・贈与により取得した時期（大阪）</a:t>
            </a:r>
            <a:endParaRPr lang="ja-JP" altLang="ja-JP" sz="1100" dirty="0">
              <a:effectLst/>
            </a:endParaRPr>
          </a:p>
        </c:rich>
      </c:tx>
      <c:layout>
        <c:manualLayout>
          <c:xMode val="edge"/>
          <c:yMode val="edge"/>
          <c:x val="0.10432073258274493"/>
          <c:y val="5.732638888888889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大阪府!$G$524</c:f>
              <c:strCache>
                <c:ptCount val="1"/>
                <c:pt idx="0">
                  <c:v>中古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73523141359877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697-4C02-897B-32B61F92EF76}"/>
                </c:ext>
              </c:extLst>
            </c:dLbl>
            <c:dLbl>
              <c:idx val="1"/>
              <c:layout>
                <c:manualLayout>
                  <c:x val="2.573523141359877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97-4C02-897B-32B61F92EF76}"/>
                </c:ext>
              </c:extLst>
            </c:dLbl>
            <c:dLbl>
              <c:idx val="2"/>
              <c:layout>
                <c:manualLayout>
                  <c:x val="2.144602617799897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697-4C02-897B-32B61F92EF76}"/>
                </c:ext>
              </c:extLst>
            </c:dLbl>
            <c:dLbl>
              <c:idx val="3"/>
              <c:layout>
                <c:manualLayout>
                  <c:x val="2.5735231413598774E-2"/>
                  <c:y val="-7.5937984201195355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697-4C02-897B-32B61F92EF76}"/>
                </c:ext>
              </c:extLst>
            </c:dLbl>
            <c:dLbl>
              <c:idx val="4"/>
              <c:layout>
                <c:manualLayout>
                  <c:x val="2.359062879579887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97-4C02-897B-32B61F92EF76}"/>
                </c:ext>
              </c:extLst>
            </c:dLbl>
            <c:dLbl>
              <c:idx val="5"/>
              <c:layout>
                <c:manualLayout>
                  <c:x val="2.14460261779989E-2"/>
                  <c:y val="7.5937984201195355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697-4C02-897B-32B61F92EF76}"/>
                </c:ext>
              </c:extLst>
            </c:dLbl>
            <c:dLbl>
              <c:idx val="6"/>
              <c:layout>
                <c:manualLayout>
                  <c:x val="2.573523141359877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697-4C02-897B-32B61F92EF76}"/>
                </c:ext>
              </c:extLst>
            </c:dLbl>
            <c:dLbl>
              <c:idx val="7"/>
              <c:layout>
                <c:manualLayout>
                  <c:x val="2.3590628795798877E-2"/>
                  <c:y val="2.48527182905243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697-4C02-897B-32B61F92EF76}"/>
                </c:ext>
              </c:extLst>
            </c:dLbl>
            <c:dLbl>
              <c:idx val="8"/>
              <c:layout>
                <c:manualLayout>
                  <c:x val="2.3590628795798877E-2"/>
                  <c:y val="3.313695772069914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697-4C02-897B-32B61F92EF76}"/>
                </c:ext>
              </c:extLst>
            </c:dLbl>
            <c:dLbl>
              <c:idx val="9"/>
              <c:layout>
                <c:manualLayout>
                  <c:x val="2.3590628795798877E-2"/>
                  <c:y val="3.7279077435786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771-478F-A38F-C6E772B5A20B}"/>
                </c:ext>
              </c:extLst>
            </c:dLbl>
            <c:dLbl>
              <c:idx val="10"/>
              <c:layout>
                <c:manualLayout>
                  <c:x val="2.1446026177998977E-2"/>
                  <c:y val="4.5563316865961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71-478F-A38F-C6E772B5A20B}"/>
                </c:ext>
              </c:extLst>
            </c:dLbl>
            <c:dLbl>
              <c:idx val="11"/>
              <c:layout>
                <c:manualLayout>
                  <c:x val="2.5735231413598774E-2"/>
                  <c:y val="4.556331686596125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771-478F-A38F-C6E772B5A20B}"/>
                </c:ext>
              </c:extLst>
            </c:dLbl>
            <c:dLbl>
              <c:idx val="12"/>
              <c:layout>
                <c:manualLayout>
                  <c:x val="2.3590628795798877E-2"/>
                  <c:y val="3.7279077435786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71-478F-A38F-C6E772B5A20B}"/>
                </c:ext>
              </c:extLst>
            </c:dLbl>
            <c:dLbl>
              <c:idx val="13"/>
              <c:layout>
                <c:manualLayout>
                  <c:x val="1.9301423560198924E-2"/>
                  <c:y val="4.5563316865961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771-478F-A38F-C6E772B5A20B}"/>
                </c:ext>
              </c:extLst>
            </c:dLbl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spcFirstLastPara="1" vertOverflow="ellipsis" vert="ea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大阪府!$F$525:$F$538</c:f>
              <c:strCache>
                <c:ptCount val="14"/>
                <c:pt idx="0">
                  <c:v>～S25</c:v>
                </c:pt>
                <c:pt idx="1">
                  <c:v>S26～S45</c:v>
                </c:pt>
                <c:pt idx="2">
                  <c:v>S46～S55</c:v>
                </c:pt>
                <c:pt idx="3">
                  <c:v>S56～H2</c:v>
                </c:pt>
                <c:pt idx="4">
                  <c:v>H3～H7</c:v>
                </c:pt>
                <c:pt idx="5">
                  <c:v>H8～H12</c:v>
                </c:pt>
                <c:pt idx="6">
                  <c:v>H13～H17</c:v>
                </c:pt>
                <c:pt idx="7">
                  <c:v>H18～H22</c:v>
                </c:pt>
                <c:pt idx="8">
                  <c:v>H23～H25</c:v>
                </c:pt>
                <c:pt idx="9">
                  <c:v>H26</c:v>
                </c:pt>
                <c:pt idx="10">
                  <c:v>H27</c:v>
                </c:pt>
                <c:pt idx="11">
                  <c:v>H28</c:v>
                </c:pt>
                <c:pt idx="12">
                  <c:v>H29</c:v>
                </c:pt>
                <c:pt idx="13">
                  <c:v>H30</c:v>
                </c:pt>
              </c:strCache>
            </c:strRef>
          </c:cat>
          <c:val>
            <c:numRef>
              <c:f>大阪府!$G$525:$G$538</c:f>
              <c:numCache>
                <c:formatCode>General</c:formatCode>
                <c:ptCount val="14"/>
                <c:pt idx="0">
                  <c:v>12662</c:v>
                </c:pt>
                <c:pt idx="1">
                  <c:v>41917</c:v>
                </c:pt>
                <c:pt idx="2">
                  <c:v>94992</c:v>
                </c:pt>
                <c:pt idx="3">
                  <c:v>76259</c:v>
                </c:pt>
                <c:pt idx="4">
                  <c:v>33938</c:v>
                </c:pt>
                <c:pt idx="5">
                  <c:v>29660</c:v>
                </c:pt>
                <c:pt idx="6">
                  <c:v>27347</c:v>
                </c:pt>
                <c:pt idx="7">
                  <c:v>20062</c:v>
                </c:pt>
                <c:pt idx="8">
                  <c:v>11274</c:v>
                </c:pt>
                <c:pt idx="9">
                  <c:v>3353</c:v>
                </c:pt>
                <c:pt idx="10">
                  <c:v>3238</c:v>
                </c:pt>
                <c:pt idx="11">
                  <c:v>2891</c:v>
                </c:pt>
                <c:pt idx="12">
                  <c:v>3006</c:v>
                </c:pt>
                <c:pt idx="13">
                  <c:v>2255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71-478F-A38F-C6E772B5A20B}"/>
            </c:ext>
          </c:extLst>
        </c:ser>
        <c:ser>
          <c:idx val="1"/>
          <c:order val="1"/>
          <c:tx>
            <c:strRef>
              <c:f>大阪府!$H$524</c:f>
              <c:strCache>
                <c:ptCount val="1"/>
                <c:pt idx="0">
                  <c:v>相続・贈与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735231413598774E-2"/>
                  <c:y val="-2.939339472150441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97-4C02-897B-32B61F92EF76}"/>
                </c:ext>
              </c:extLst>
            </c:dLbl>
            <c:dLbl>
              <c:idx val="1"/>
              <c:layout>
                <c:manualLayout>
                  <c:x val="2.5735231413598774E-2"/>
                  <c:y val="-1.11902462539093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697-4C02-897B-32B61F92EF76}"/>
                </c:ext>
              </c:extLst>
            </c:dLbl>
            <c:dLbl>
              <c:idx val="2"/>
              <c:layout>
                <c:manualLayout>
                  <c:x val="2.5735231413598774E-2"/>
                  <c:y val="-2.754542225648983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697-4C02-897B-32B61F92EF76}"/>
                </c:ext>
              </c:extLst>
            </c:dLbl>
            <c:dLbl>
              <c:idx val="3"/>
              <c:layout>
                <c:manualLayout>
                  <c:x val="2.5735231413598774E-2"/>
                  <c:y val="-4.534773095008162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697-4C02-897B-32B61F92EF76}"/>
                </c:ext>
              </c:extLst>
            </c:dLbl>
            <c:dLbl>
              <c:idx val="4"/>
              <c:layout>
                <c:manualLayout>
                  <c:x val="2.3590628795798877E-2"/>
                  <c:y val="-4.825210701802286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697-4C02-897B-32B61F92EF76}"/>
                </c:ext>
              </c:extLst>
            </c:dLbl>
            <c:dLbl>
              <c:idx val="5"/>
              <c:layout>
                <c:manualLayout>
                  <c:x val="2.5735231413598694E-2"/>
                  <c:y val="-5.024325984169274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697-4C02-897B-32B61F92EF76}"/>
                </c:ext>
              </c:extLst>
            </c:dLbl>
            <c:dLbl>
              <c:idx val="6"/>
              <c:layout>
                <c:manualLayout>
                  <c:x val="2.3590628795798877E-2"/>
                  <c:y val="-4.51246435575524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97-4C02-897B-32B61F92EF76}"/>
                </c:ext>
              </c:extLst>
            </c:dLbl>
            <c:dLbl>
              <c:idx val="7"/>
              <c:layout>
                <c:manualLayout>
                  <c:x val="2.3590628795798877E-2"/>
                  <c:y val="-4.657177624856371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697-4C02-897B-32B61F92EF76}"/>
                </c:ext>
              </c:extLst>
            </c:dLbl>
            <c:dLbl>
              <c:idx val="8"/>
              <c:layout>
                <c:manualLayout>
                  <c:x val="2.3590628795798877E-2"/>
                  <c:y val="-4.08706539950418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97-4C02-897B-32B61F92EF76}"/>
                </c:ext>
              </c:extLst>
            </c:dLbl>
            <c:dLbl>
              <c:idx val="9"/>
              <c:layout>
                <c:manualLayout>
                  <c:x val="2.3590628795798877E-2"/>
                  <c:y val="-4.8423662527482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71-478F-A38F-C6E772B5A20B}"/>
                </c:ext>
              </c:extLst>
            </c:dLbl>
            <c:dLbl>
              <c:idx val="10"/>
              <c:layout>
                <c:manualLayout>
                  <c:x val="2.1446026177998977E-2"/>
                  <c:y val="-5.8378122041197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71-478F-A38F-C6E772B5A20B}"/>
                </c:ext>
              </c:extLst>
            </c:dLbl>
            <c:dLbl>
              <c:idx val="11"/>
              <c:layout>
                <c:manualLayout>
                  <c:x val="2.3590628795799033E-2"/>
                  <c:y val="-4.41719560230823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71-478F-A38F-C6E772B5A20B}"/>
                </c:ext>
              </c:extLst>
            </c:dLbl>
            <c:dLbl>
              <c:idx val="12"/>
              <c:layout>
                <c:manualLayout>
                  <c:x val="2.1446026177998977E-2"/>
                  <c:y val="-4.619898547420592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71-478F-A38F-C6E772B5A20B}"/>
                </c:ext>
              </c:extLst>
            </c:dLbl>
            <c:dLbl>
              <c:idx val="13"/>
              <c:layout>
                <c:manualLayout>
                  <c:x val="1.9301423560198924E-2"/>
                  <c:y val="-4.89817071599637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71-478F-A38F-C6E772B5A20B}"/>
                </c:ext>
              </c:extLst>
            </c:dLbl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spcFirstLastPara="1" vertOverflow="ellipsis" vert="eaVert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大阪府!$F$525:$F$538</c:f>
              <c:strCache>
                <c:ptCount val="14"/>
                <c:pt idx="0">
                  <c:v>～S25</c:v>
                </c:pt>
                <c:pt idx="1">
                  <c:v>S26～S45</c:v>
                </c:pt>
                <c:pt idx="2">
                  <c:v>S46～S55</c:v>
                </c:pt>
                <c:pt idx="3">
                  <c:v>S56～H2</c:v>
                </c:pt>
                <c:pt idx="4">
                  <c:v>H3～H7</c:v>
                </c:pt>
                <c:pt idx="5">
                  <c:v>H8～H12</c:v>
                </c:pt>
                <c:pt idx="6">
                  <c:v>H13～H17</c:v>
                </c:pt>
                <c:pt idx="7">
                  <c:v>H18～H22</c:v>
                </c:pt>
                <c:pt idx="8">
                  <c:v>H23～H25</c:v>
                </c:pt>
                <c:pt idx="9">
                  <c:v>H26</c:v>
                </c:pt>
                <c:pt idx="10">
                  <c:v>H27</c:v>
                </c:pt>
                <c:pt idx="11">
                  <c:v>H28</c:v>
                </c:pt>
                <c:pt idx="12">
                  <c:v>H29</c:v>
                </c:pt>
                <c:pt idx="13">
                  <c:v>H30</c:v>
                </c:pt>
              </c:strCache>
            </c:strRef>
          </c:cat>
          <c:val>
            <c:numRef>
              <c:f>大阪府!$H$525:$H$538</c:f>
              <c:numCache>
                <c:formatCode>General</c:formatCode>
                <c:ptCount val="14"/>
                <c:pt idx="0">
                  <c:v>39662</c:v>
                </c:pt>
                <c:pt idx="1">
                  <c:v>34054</c:v>
                </c:pt>
                <c:pt idx="2">
                  <c:v>25555</c:v>
                </c:pt>
                <c:pt idx="3">
                  <c:v>16304</c:v>
                </c:pt>
                <c:pt idx="4">
                  <c:v>9887</c:v>
                </c:pt>
                <c:pt idx="5">
                  <c:v>13760</c:v>
                </c:pt>
                <c:pt idx="6">
                  <c:v>16420</c:v>
                </c:pt>
                <c:pt idx="7">
                  <c:v>15668</c:v>
                </c:pt>
                <c:pt idx="8">
                  <c:v>16478</c:v>
                </c:pt>
                <c:pt idx="9">
                  <c:v>5493</c:v>
                </c:pt>
                <c:pt idx="10">
                  <c:v>4625</c:v>
                </c:pt>
                <c:pt idx="11">
                  <c:v>5550</c:v>
                </c:pt>
                <c:pt idx="12">
                  <c:v>6649</c:v>
                </c:pt>
                <c:pt idx="13">
                  <c:v>5203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71-478F-A38F-C6E772B5A2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76817200"/>
        <c:axId val="1876811792"/>
      </c:barChart>
      <c:catAx>
        <c:axId val="187681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76811792"/>
        <c:crosses val="autoZero"/>
        <c:auto val="1"/>
        <c:lblAlgn val="ctr"/>
        <c:lblOffset val="100"/>
        <c:noMultiLvlLbl val="0"/>
      </c:catAx>
      <c:valAx>
        <c:axId val="187681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876817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339309738539169"/>
          <c:y val="0.88297604166666666"/>
          <c:w val="0.2130183120356281"/>
          <c:h val="6.00695561701951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木造旧耐震　取得方法別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まとめ分析!$B$38</c:f>
              <c:strCache>
                <c:ptCount val="1"/>
                <c:pt idx="0">
                  <c:v>新築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まとめ分析!$A$61:$A$65</c:f>
              <c:strCache>
                <c:ptCount val="5"/>
                <c:pt idx="0">
                  <c:v>大阪府</c:v>
                </c:pt>
                <c:pt idx="1">
                  <c:v>東京都</c:v>
                </c:pt>
                <c:pt idx="2">
                  <c:v>神奈川県</c:v>
                </c:pt>
                <c:pt idx="3">
                  <c:v>愛知県</c:v>
                </c:pt>
                <c:pt idx="4">
                  <c:v>福岡県</c:v>
                </c:pt>
              </c:strCache>
            </c:strRef>
          </c:cat>
          <c:val>
            <c:numRef>
              <c:f>まとめ分析!$B$61:$B$65</c:f>
              <c:numCache>
                <c:formatCode>0.00%</c:formatCode>
                <c:ptCount val="5"/>
                <c:pt idx="0">
                  <c:v>0.4531</c:v>
                </c:pt>
                <c:pt idx="1">
                  <c:v>0.57140000000000002</c:v>
                </c:pt>
                <c:pt idx="2">
                  <c:v>0.59140000000000004</c:v>
                </c:pt>
                <c:pt idx="3">
                  <c:v>0.55569999999999997</c:v>
                </c:pt>
                <c:pt idx="4">
                  <c:v>0.4778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9F-4CEE-92C6-9B9106789500}"/>
            </c:ext>
          </c:extLst>
        </c:ser>
        <c:ser>
          <c:idx val="1"/>
          <c:order val="1"/>
          <c:tx>
            <c:strRef>
              <c:f>まとめ分析!$C$38</c:f>
              <c:strCache>
                <c:ptCount val="1"/>
                <c:pt idx="0">
                  <c:v>中古住宅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まとめ分析!$A$61:$A$65</c:f>
              <c:strCache>
                <c:ptCount val="5"/>
                <c:pt idx="0">
                  <c:v>大阪府</c:v>
                </c:pt>
                <c:pt idx="1">
                  <c:v>東京都</c:v>
                </c:pt>
                <c:pt idx="2">
                  <c:v>神奈川県</c:v>
                </c:pt>
                <c:pt idx="3">
                  <c:v>愛知県</c:v>
                </c:pt>
                <c:pt idx="4">
                  <c:v>福岡県</c:v>
                </c:pt>
              </c:strCache>
            </c:strRef>
          </c:cat>
          <c:val>
            <c:numRef>
              <c:f>まとめ分析!$C$61:$C$65</c:f>
              <c:numCache>
                <c:formatCode>0.00%</c:formatCode>
                <c:ptCount val="5"/>
                <c:pt idx="0">
                  <c:v>0.28760000000000002</c:v>
                </c:pt>
                <c:pt idx="1">
                  <c:v>0.15359999999999999</c:v>
                </c:pt>
                <c:pt idx="2">
                  <c:v>0.1474</c:v>
                </c:pt>
                <c:pt idx="3">
                  <c:v>9.8799999999999999E-2</c:v>
                </c:pt>
                <c:pt idx="4">
                  <c:v>0.15090000000000001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9F-4CEE-92C6-9B9106789500}"/>
            </c:ext>
          </c:extLst>
        </c:ser>
        <c:ser>
          <c:idx val="2"/>
          <c:order val="2"/>
          <c:tx>
            <c:strRef>
              <c:f>まとめ分析!$D$38</c:f>
              <c:strCache>
                <c:ptCount val="1"/>
                <c:pt idx="0">
                  <c:v>相続・贈与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まとめ分析!$A$61:$A$65</c:f>
              <c:strCache>
                <c:ptCount val="5"/>
                <c:pt idx="0">
                  <c:v>大阪府</c:v>
                </c:pt>
                <c:pt idx="1">
                  <c:v>東京都</c:v>
                </c:pt>
                <c:pt idx="2">
                  <c:v>神奈川県</c:v>
                </c:pt>
                <c:pt idx="3">
                  <c:v>愛知県</c:v>
                </c:pt>
                <c:pt idx="4">
                  <c:v>福岡県</c:v>
                </c:pt>
              </c:strCache>
            </c:strRef>
          </c:cat>
          <c:val>
            <c:numRef>
              <c:f>まとめ分析!$D$61:$D$65</c:f>
              <c:numCache>
                <c:formatCode>0.00%</c:formatCode>
                <c:ptCount val="5"/>
                <c:pt idx="0">
                  <c:v>0.16830000000000001</c:v>
                </c:pt>
                <c:pt idx="1">
                  <c:v>0.1802</c:v>
                </c:pt>
                <c:pt idx="2">
                  <c:v>0.17219999999999999</c:v>
                </c:pt>
                <c:pt idx="3">
                  <c:v>0.24490000000000001</c:v>
                </c:pt>
                <c:pt idx="4">
                  <c:v>0.26200000000000001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9F-4CEE-92C6-9B9106789500}"/>
            </c:ext>
          </c:extLst>
        </c:ser>
        <c:ser>
          <c:idx val="3"/>
          <c:order val="3"/>
          <c:tx>
            <c:strRef>
              <c:f>まとめ分析!$E$38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まとめ分析!$A$61:$A$65</c:f>
              <c:strCache>
                <c:ptCount val="5"/>
                <c:pt idx="0">
                  <c:v>大阪府</c:v>
                </c:pt>
                <c:pt idx="1">
                  <c:v>東京都</c:v>
                </c:pt>
                <c:pt idx="2">
                  <c:v>神奈川県</c:v>
                </c:pt>
                <c:pt idx="3">
                  <c:v>愛知県</c:v>
                </c:pt>
                <c:pt idx="4">
                  <c:v>福岡県</c:v>
                </c:pt>
              </c:strCache>
            </c:strRef>
          </c:cat>
          <c:val>
            <c:numRef>
              <c:f>まとめ分析!$E$61:$E$65</c:f>
              <c:numCache>
                <c:formatCode>0.00%</c:formatCode>
                <c:ptCount val="5"/>
                <c:pt idx="0">
                  <c:v>9.0999999999999998E-2</c:v>
                </c:pt>
                <c:pt idx="1">
                  <c:v>9.4799999999999995E-2</c:v>
                </c:pt>
                <c:pt idx="2">
                  <c:v>8.8999999999999996E-2</c:v>
                </c:pt>
                <c:pt idx="3">
                  <c:v>0.1007</c:v>
                </c:pt>
                <c:pt idx="4">
                  <c:v>0.1094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9F-4CEE-92C6-9B91067895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4506560"/>
        <c:axId val="964507392"/>
      </c:barChart>
      <c:catAx>
        <c:axId val="96450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64507392"/>
        <c:crosses val="autoZero"/>
        <c:auto val="1"/>
        <c:lblAlgn val="ctr"/>
        <c:lblOffset val="100"/>
        <c:noMultiLvlLbl val="0"/>
      </c:catAx>
      <c:valAx>
        <c:axId val="964507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64506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045896656534953"/>
          <c:y val="0.89912708333333313"/>
          <c:w val="0.42602549814251944"/>
          <c:h val="7.441458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木造旧耐震　権利関係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まとめ分析!$B$70</c:f>
              <c:strCache>
                <c:ptCount val="1"/>
                <c:pt idx="0">
                  <c:v>土地建物自己所有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まとめ分析!$A$93:$A$97</c:f>
              <c:strCache>
                <c:ptCount val="5"/>
                <c:pt idx="0">
                  <c:v>大阪府</c:v>
                </c:pt>
                <c:pt idx="1">
                  <c:v>東京都</c:v>
                </c:pt>
                <c:pt idx="2">
                  <c:v>神奈川県</c:v>
                </c:pt>
                <c:pt idx="3">
                  <c:v>愛知県</c:v>
                </c:pt>
                <c:pt idx="4">
                  <c:v>福岡県</c:v>
                </c:pt>
              </c:strCache>
            </c:strRef>
          </c:cat>
          <c:val>
            <c:numRef>
              <c:f>まとめ分析!$B$93:$B$97</c:f>
              <c:numCache>
                <c:formatCode>0.00%</c:formatCode>
                <c:ptCount val="5"/>
                <c:pt idx="0">
                  <c:v>0.79379999999999995</c:v>
                </c:pt>
                <c:pt idx="1">
                  <c:v>0.75339999999999996</c:v>
                </c:pt>
                <c:pt idx="2">
                  <c:v>0.81169999999999998</c:v>
                </c:pt>
                <c:pt idx="3">
                  <c:v>0.879</c:v>
                </c:pt>
                <c:pt idx="4">
                  <c:v>0.85499999999999998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96-4BA6-BEAE-6E298387F985}"/>
            </c:ext>
          </c:extLst>
        </c:ser>
        <c:ser>
          <c:idx val="1"/>
          <c:order val="1"/>
          <c:tx>
            <c:strRef>
              <c:f>まとめ分析!$C$70</c:f>
              <c:strCache>
                <c:ptCount val="1"/>
                <c:pt idx="0">
                  <c:v>建物所有（借地）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まとめ分析!$A$93:$A$97</c:f>
              <c:strCache>
                <c:ptCount val="5"/>
                <c:pt idx="0">
                  <c:v>大阪府</c:v>
                </c:pt>
                <c:pt idx="1">
                  <c:v>東京都</c:v>
                </c:pt>
                <c:pt idx="2">
                  <c:v>神奈川県</c:v>
                </c:pt>
                <c:pt idx="3">
                  <c:v>愛知県</c:v>
                </c:pt>
                <c:pt idx="4">
                  <c:v>福岡県</c:v>
                </c:pt>
              </c:strCache>
            </c:strRef>
          </c:cat>
          <c:val>
            <c:numRef>
              <c:f>まとめ分析!$C$93:$C$97</c:f>
              <c:numCache>
                <c:formatCode>0.00%</c:formatCode>
                <c:ptCount val="5"/>
                <c:pt idx="0">
                  <c:v>6.4000000000000001E-2</c:v>
                </c:pt>
                <c:pt idx="1">
                  <c:v>7.4099999999999999E-2</c:v>
                </c:pt>
                <c:pt idx="2">
                  <c:v>6.2300000000000001E-2</c:v>
                </c:pt>
                <c:pt idx="3">
                  <c:v>3.7100000000000001E-2</c:v>
                </c:pt>
                <c:pt idx="4">
                  <c:v>3.39E-2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96-4BA6-BEAE-6E298387F985}"/>
            </c:ext>
          </c:extLst>
        </c:ser>
        <c:ser>
          <c:idx val="2"/>
          <c:order val="2"/>
          <c:tx>
            <c:strRef>
              <c:f>まとめ分析!$D$70</c:f>
              <c:strCache>
                <c:ptCount val="1"/>
                <c:pt idx="0">
                  <c:v>土地所有（借家）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838148203034262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96-4BA6-BEAE-6E298387F985}"/>
                </c:ext>
              </c:extLst>
            </c:dLbl>
            <c:dLbl>
              <c:idx val="1"/>
              <c:layout>
                <c:manualLayout>
                  <c:x val="-7.148973121353999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96-4BA6-BEAE-6E298387F985}"/>
                </c:ext>
              </c:extLst>
            </c:dLbl>
            <c:dLbl>
              <c:idx val="2"/>
              <c:layout>
                <c:manualLayout>
                  <c:x val="-7.45979803967374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96-4BA6-BEAE-6E298387F985}"/>
                </c:ext>
              </c:extLst>
            </c:dLbl>
            <c:dLbl>
              <c:idx val="3"/>
              <c:layout>
                <c:manualLayout>
                  <c:x val="-6.9935606621941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96-4BA6-BEAE-6E298387F985}"/>
                </c:ext>
              </c:extLst>
            </c:dLbl>
            <c:dLbl>
              <c:idx val="4"/>
              <c:layout>
                <c:manualLayout>
                  <c:x val="-6.68273574387440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796-4BA6-BEAE-6E298387F9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まとめ分析!$A$93:$A$97</c:f>
              <c:strCache>
                <c:ptCount val="5"/>
                <c:pt idx="0">
                  <c:v>大阪府</c:v>
                </c:pt>
                <c:pt idx="1">
                  <c:v>東京都</c:v>
                </c:pt>
                <c:pt idx="2">
                  <c:v>神奈川県</c:v>
                </c:pt>
                <c:pt idx="3">
                  <c:v>愛知県</c:v>
                </c:pt>
                <c:pt idx="4">
                  <c:v>福岡県</c:v>
                </c:pt>
              </c:strCache>
            </c:strRef>
          </c:cat>
          <c:val>
            <c:numRef>
              <c:f>まとめ分析!$D$93:$D$97</c:f>
              <c:numCache>
                <c:formatCode>0.00%</c:formatCode>
                <c:ptCount val="5"/>
                <c:pt idx="0">
                  <c:v>2.8E-3</c:v>
                </c:pt>
                <c:pt idx="1">
                  <c:v>3.3E-3</c:v>
                </c:pt>
                <c:pt idx="2">
                  <c:v>2.8E-3</c:v>
                </c:pt>
                <c:pt idx="3">
                  <c:v>1.9E-3</c:v>
                </c:pt>
                <c:pt idx="4">
                  <c:v>1.9E-3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96-4BA6-BEAE-6E298387F985}"/>
            </c:ext>
          </c:extLst>
        </c:ser>
        <c:ser>
          <c:idx val="3"/>
          <c:order val="3"/>
          <c:tx>
            <c:strRef>
              <c:f>まとめ分析!$E$70</c:f>
              <c:strCache>
                <c:ptCount val="1"/>
                <c:pt idx="0">
                  <c:v>借地借家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まとめ分析!$A$93:$A$97</c:f>
              <c:strCache>
                <c:ptCount val="5"/>
                <c:pt idx="0">
                  <c:v>大阪府</c:v>
                </c:pt>
                <c:pt idx="1">
                  <c:v>東京都</c:v>
                </c:pt>
                <c:pt idx="2">
                  <c:v>神奈川県</c:v>
                </c:pt>
                <c:pt idx="3">
                  <c:v>愛知県</c:v>
                </c:pt>
                <c:pt idx="4">
                  <c:v>福岡県</c:v>
                </c:pt>
              </c:strCache>
            </c:strRef>
          </c:cat>
          <c:val>
            <c:numRef>
              <c:f>まとめ分析!$E$93:$E$97</c:f>
              <c:numCache>
                <c:formatCode>0.00%</c:formatCode>
                <c:ptCount val="5"/>
                <c:pt idx="0">
                  <c:v>0.1394</c:v>
                </c:pt>
                <c:pt idx="1">
                  <c:v>0.16919999999999999</c:v>
                </c:pt>
                <c:pt idx="2">
                  <c:v>0.1232</c:v>
                </c:pt>
                <c:pt idx="3">
                  <c:v>8.2000000000000003E-2</c:v>
                </c:pt>
                <c:pt idx="4">
                  <c:v>0.10920000000000001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96-4BA6-BEAE-6E298387F9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4472448"/>
        <c:axId val="964477440"/>
      </c:barChart>
      <c:catAx>
        <c:axId val="96447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64477440"/>
        <c:crosses val="autoZero"/>
        <c:auto val="1"/>
        <c:lblAlgn val="ctr"/>
        <c:lblOffset val="100"/>
        <c:noMultiLvlLbl val="0"/>
      </c:catAx>
      <c:valAx>
        <c:axId val="964477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64472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880882" cy="490837"/>
          </a:xfrm>
          <a:prstGeom prst="rect">
            <a:avLst/>
          </a:prstGeom>
        </p:spPr>
        <p:txBody>
          <a:bodyPr vert="horz" lIns="90442" tIns="45222" rIns="90442" bIns="452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4415" y="0"/>
            <a:ext cx="2880881" cy="490837"/>
          </a:xfrm>
          <a:prstGeom prst="rect">
            <a:avLst/>
          </a:prstGeom>
        </p:spPr>
        <p:txBody>
          <a:bodyPr vert="horz" lIns="90442" tIns="45222" rIns="90442" bIns="45222" rtlCol="0"/>
          <a:lstStyle>
            <a:lvl1pPr algn="r">
              <a:defRPr sz="1200"/>
            </a:lvl1pPr>
          </a:lstStyle>
          <a:p>
            <a:fld id="{CF9E21D3-3CA6-4185-A4AD-BCED2AFD912A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25538" y="1222375"/>
            <a:ext cx="4395787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2" tIns="45222" rIns="90442" bIns="452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219" y="4705430"/>
            <a:ext cx="5318431" cy="3849610"/>
          </a:xfrm>
          <a:prstGeom prst="rect">
            <a:avLst/>
          </a:prstGeom>
        </p:spPr>
        <p:txBody>
          <a:bodyPr vert="horz" lIns="90442" tIns="45222" rIns="90442" bIns="452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286576"/>
            <a:ext cx="2880882" cy="490837"/>
          </a:xfrm>
          <a:prstGeom prst="rect">
            <a:avLst/>
          </a:prstGeom>
        </p:spPr>
        <p:txBody>
          <a:bodyPr vert="horz" lIns="90442" tIns="45222" rIns="90442" bIns="452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4415" y="9286576"/>
            <a:ext cx="2880881" cy="490837"/>
          </a:xfrm>
          <a:prstGeom prst="rect">
            <a:avLst/>
          </a:prstGeom>
        </p:spPr>
        <p:txBody>
          <a:bodyPr vert="horz" lIns="90442" tIns="45222" rIns="90442" bIns="45222" rtlCol="0" anchor="b"/>
          <a:lstStyle>
            <a:lvl1pPr algn="r">
              <a:defRPr sz="1200"/>
            </a:lvl1pPr>
          </a:lstStyle>
          <a:p>
            <a:fld id="{F5583D5C-F89E-4C37-ABF3-163485A5F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69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583D5C-F89E-4C37-ABF3-163485A5F1D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949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107E-C569-4FA1-96CA-C412CF5962F2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CB3E-DD9E-49D0-AC1F-B765941D2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95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107E-C569-4FA1-96CA-C412CF5962F2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CB3E-DD9E-49D0-AC1F-B765941D2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910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107E-C569-4FA1-96CA-C412CF5962F2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CB3E-DD9E-49D0-AC1F-B765941D2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390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1377949" y="3284538"/>
            <a:ext cx="7776000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8" tIns="45714" rIns="91428" bIns="45714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7949" y="2133619"/>
            <a:ext cx="7766051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578600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40F4F-E466-4ABE-BC94-D68CEE82552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grpSp>
        <p:nvGrpSpPr>
          <p:cNvPr id="8" name="グループ化 4"/>
          <p:cNvGrpSpPr>
            <a:grpSpLocks/>
          </p:cNvGrpSpPr>
          <p:nvPr userDrawn="1"/>
        </p:nvGrpSpPr>
        <p:grpSpPr bwMode="auto">
          <a:xfrm>
            <a:off x="0" y="6426382"/>
            <a:ext cx="1079500" cy="361950"/>
            <a:chOff x="7164536" y="392474"/>
            <a:chExt cx="1079872" cy="361316"/>
          </a:xfrm>
        </p:grpSpPr>
        <p:pic>
          <p:nvPicPr>
            <p:cNvPr id="9" name="図 14" descr="C:\Users\fujiiyu\AppData\Local\Microsoft\Windows\Temporary Internet Files\Content.Word\fusho_03.gif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536" y="392475"/>
              <a:ext cx="490855" cy="361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テキスト ボックス 23"/>
            <p:cNvSpPr txBox="1"/>
            <p:nvPr userDrawn="1"/>
          </p:nvSpPr>
          <p:spPr>
            <a:xfrm>
              <a:off x="7596485" y="392474"/>
              <a:ext cx="647923" cy="34229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b"/>
            <a:lstStyle/>
            <a:p>
              <a:pPr fontAlgn="base">
                <a:spcBef>
                  <a:spcPct val="0"/>
                </a:spcBef>
                <a:defRPr/>
              </a:pPr>
              <a:r>
                <a:rPr lang="ja-JP" altLang="en-US" sz="1200" b="1" kern="100" dirty="0">
                  <a:solidFill>
                    <a:srgbClr val="002E8A"/>
                  </a:solidFill>
                  <a:ea typeface="ＭＳ ゴシック"/>
                  <a:cs typeface="Times New Roman"/>
                </a:rPr>
                <a:t>大阪府</a:t>
              </a:r>
              <a:endParaRPr lang="ja-JP" altLang="en-US" sz="1050" kern="100" dirty="0">
                <a:solidFill>
                  <a:srgbClr val="000000"/>
                </a:solidFill>
                <a:ea typeface="ＭＳ 明朝"/>
                <a:cs typeface="Times New Roman"/>
              </a:endParaRPr>
            </a:p>
          </p:txBody>
        </p:sp>
      </p:grpSp>
      <p:cxnSp>
        <p:nvCxnSpPr>
          <p:cNvPr id="11" name="直線コネクタ 10"/>
          <p:cNvCxnSpPr/>
          <p:nvPr userDrawn="1"/>
        </p:nvCxnSpPr>
        <p:spPr>
          <a:xfrm>
            <a:off x="0" y="6788332"/>
            <a:ext cx="9144000" cy="0"/>
          </a:xfrm>
          <a:prstGeom prst="line">
            <a:avLst/>
          </a:prstGeom>
          <a:ln w="38100">
            <a:solidFill>
              <a:srgbClr val="327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0" y="6841497"/>
            <a:ext cx="9144000" cy="0"/>
          </a:xfrm>
          <a:prstGeom prst="line">
            <a:avLst/>
          </a:prstGeom>
          <a:ln w="63500"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175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09954CD4-AF95-4C78-B160-84012AB9CEDB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505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1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39" indent="0">
              <a:buNone/>
              <a:defRPr sz="1800"/>
            </a:lvl2pPr>
            <a:lvl3pPr marL="914278" indent="0">
              <a:buNone/>
              <a:defRPr sz="1600"/>
            </a:lvl3pPr>
            <a:lvl4pPr marL="1371417" indent="0">
              <a:buNone/>
              <a:defRPr sz="1400"/>
            </a:lvl4pPr>
            <a:lvl5pPr marL="1828555" indent="0">
              <a:buNone/>
              <a:defRPr sz="1400"/>
            </a:lvl5pPr>
            <a:lvl6pPr marL="2285694" indent="0">
              <a:buNone/>
              <a:defRPr sz="1400"/>
            </a:lvl6pPr>
            <a:lvl7pPr marL="2742833" indent="0">
              <a:buNone/>
              <a:defRPr sz="1400"/>
            </a:lvl7pPr>
            <a:lvl8pPr marL="3199972" indent="0">
              <a:buNone/>
              <a:defRPr sz="1400"/>
            </a:lvl8pPr>
            <a:lvl9pPr marL="3657111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AC889-3670-44DC-89A2-5E6DA9CE2B8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045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1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FE767-6E0E-4DA7-89ED-88A462D61EC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346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393700"/>
            <a:ext cx="8229600" cy="4191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9" indent="0">
              <a:buNone/>
              <a:defRPr sz="2000" b="1"/>
            </a:lvl2pPr>
            <a:lvl3pPr marL="914278" indent="0">
              <a:buNone/>
              <a:defRPr sz="1800" b="1"/>
            </a:lvl3pPr>
            <a:lvl4pPr marL="1371417" indent="0">
              <a:buNone/>
              <a:defRPr sz="1600" b="1"/>
            </a:lvl4pPr>
            <a:lvl5pPr marL="1828555" indent="0">
              <a:buNone/>
              <a:defRPr sz="1600" b="1"/>
            </a:lvl5pPr>
            <a:lvl6pPr marL="2285694" indent="0">
              <a:buNone/>
              <a:defRPr sz="1600" b="1"/>
            </a:lvl6pPr>
            <a:lvl7pPr marL="2742833" indent="0">
              <a:buNone/>
              <a:defRPr sz="1600" b="1"/>
            </a:lvl7pPr>
            <a:lvl8pPr marL="3199972" indent="0">
              <a:buNone/>
              <a:defRPr sz="1600" b="1"/>
            </a:lvl8pPr>
            <a:lvl9pPr marL="365711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9" indent="0">
              <a:buNone/>
              <a:defRPr sz="2000" b="1"/>
            </a:lvl2pPr>
            <a:lvl3pPr marL="914278" indent="0">
              <a:buNone/>
              <a:defRPr sz="1800" b="1"/>
            </a:lvl3pPr>
            <a:lvl4pPr marL="1371417" indent="0">
              <a:buNone/>
              <a:defRPr sz="1600" b="1"/>
            </a:lvl4pPr>
            <a:lvl5pPr marL="1828555" indent="0">
              <a:buNone/>
              <a:defRPr sz="1600" b="1"/>
            </a:lvl5pPr>
            <a:lvl6pPr marL="2285694" indent="0">
              <a:buNone/>
              <a:defRPr sz="1600" b="1"/>
            </a:lvl6pPr>
            <a:lvl7pPr marL="2742833" indent="0">
              <a:buNone/>
              <a:defRPr sz="1600" b="1"/>
            </a:lvl7pPr>
            <a:lvl8pPr marL="3199972" indent="0">
              <a:buNone/>
              <a:defRPr sz="1600" b="1"/>
            </a:lvl8pPr>
            <a:lvl9pPr marL="365711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4B267-970C-4D0F-AFA5-AA45FD1E102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667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3200" y="471050"/>
            <a:ext cx="7019925" cy="404813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ED30A-551E-4436-A5B2-8E8C0EE1860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273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B6D7F-53AA-4455-8AD0-F9E52A4623C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3075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1803" y="10985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4" y="1066800"/>
            <a:ext cx="5111750" cy="50593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3" y="2374900"/>
            <a:ext cx="3008313" cy="3759200"/>
          </a:xfrm>
        </p:spPr>
        <p:txBody>
          <a:bodyPr/>
          <a:lstStyle>
            <a:lvl1pPr marL="0" indent="0">
              <a:buNone/>
              <a:defRPr sz="1400"/>
            </a:lvl1pPr>
            <a:lvl2pPr marL="457139" indent="0">
              <a:buNone/>
              <a:defRPr sz="1200"/>
            </a:lvl2pPr>
            <a:lvl3pPr marL="914278" indent="0">
              <a:buNone/>
              <a:defRPr sz="1000"/>
            </a:lvl3pPr>
            <a:lvl4pPr marL="1371417" indent="0">
              <a:buNone/>
              <a:defRPr sz="900"/>
            </a:lvl4pPr>
            <a:lvl5pPr marL="1828555" indent="0">
              <a:buNone/>
              <a:defRPr sz="900"/>
            </a:lvl5pPr>
            <a:lvl6pPr marL="2285694" indent="0">
              <a:buNone/>
              <a:defRPr sz="900"/>
            </a:lvl6pPr>
            <a:lvl7pPr marL="2742833" indent="0">
              <a:buNone/>
              <a:defRPr sz="900"/>
            </a:lvl7pPr>
            <a:lvl8pPr marL="3199972" indent="0">
              <a:buNone/>
              <a:defRPr sz="900"/>
            </a:lvl8pPr>
            <a:lvl9pPr marL="365711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1C153-0189-4D41-9401-CE0A43E58F0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2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107E-C569-4FA1-96CA-C412CF5962F2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CB3E-DD9E-49D0-AC1F-B765941D2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381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1054099"/>
            <a:ext cx="5486400" cy="3673475"/>
          </a:xfrm>
        </p:spPr>
        <p:txBody>
          <a:bodyPr/>
          <a:lstStyle>
            <a:lvl1pPr marL="0" indent="0">
              <a:buNone/>
              <a:defRPr sz="3200"/>
            </a:lvl1pPr>
            <a:lvl2pPr marL="457139" indent="0">
              <a:buNone/>
              <a:defRPr sz="2800"/>
            </a:lvl2pPr>
            <a:lvl3pPr marL="914278" indent="0">
              <a:buNone/>
              <a:defRPr sz="2400"/>
            </a:lvl3pPr>
            <a:lvl4pPr marL="1371417" indent="0">
              <a:buNone/>
              <a:defRPr sz="2000"/>
            </a:lvl4pPr>
            <a:lvl5pPr marL="1828555" indent="0">
              <a:buNone/>
              <a:defRPr sz="2000"/>
            </a:lvl5pPr>
            <a:lvl6pPr marL="2285694" indent="0">
              <a:buNone/>
              <a:defRPr sz="2000"/>
            </a:lvl6pPr>
            <a:lvl7pPr marL="2742833" indent="0">
              <a:buNone/>
              <a:defRPr sz="2000"/>
            </a:lvl7pPr>
            <a:lvl8pPr marL="3199972" indent="0">
              <a:buNone/>
              <a:defRPr sz="2000"/>
            </a:lvl8pPr>
            <a:lvl9pPr marL="365711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39" indent="0">
              <a:buNone/>
              <a:defRPr sz="1200"/>
            </a:lvl2pPr>
            <a:lvl3pPr marL="914278" indent="0">
              <a:buNone/>
              <a:defRPr sz="1000"/>
            </a:lvl3pPr>
            <a:lvl4pPr marL="1371417" indent="0">
              <a:buNone/>
              <a:defRPr sz="900"/>
            </a:lvl4pPr>
            <a:lvl5pPr marL="1828555" indent="0">
              <a:buNone/>
              <a:defRPr sz="900"/>
            </a:lvl5pPr>
            <a:lvl6pPr marL="2285694" indent="0">
              <a:buNone/>
              <a:defRPr sz="900"/>
            </a:lvl6pPr>
            <a:lvl7pPr marL="2742833" indent="0">
              <a:buNone/>
              <a:defRPr sz="900"/>
            </a:lvl7pPr>
            <a:lvl8pPr marL="3199972" indent="0">
              <a:buNone/>
              <a:defRPr sz="900"/>
            </a:lvl8pPr>
            <a:lvl9pPr marL="365711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E435C-7C34-4913-9A23-6BB1FBD71DF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3046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7E7FC-A139-4248-B9DA-2FF2B1CF200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874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1"/>
            <a:ext cx="2171700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1"/>
            <a:ext cx="6362700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7826D-5910-4254-867C-7E2ECFB477B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51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107E-C569-4FA1-96CA-C412CF5962F2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CB3E-DD9E-49D0-AC1F-B765941D2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353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107E-C569-4FA1-96CA-C412CF5962F2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CB3E-DD9E-49D0-AC1F-B765941D2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96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107E-C569-4FA1-96CA-C412CF5962F2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CB3E-DD9E-49D0-AC1F-B765941D2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66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107E-C569-4FA1-96CA-C412CF5962F2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CB3E-DD9E-49D0-AC1F-B765941D2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43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107E-C569-4FA1-96CA-C412CF5962F2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CB3E-DD9E-49D0-AC1F-B765941D2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158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107E-C569-4FA1-96CA-C412CF5962F2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CB3E-DD9E-49D0-AC1F-B765941D2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15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D107E-C569-4FA1-96CA-C412CF5962F2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1CB3E-DD9E-49D0-AC1F-B765941D2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501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D107E-C569-4FA1-96CA-C412CF5962F2}" type="datetimeFigureOut">
              <a:rPr kumimoji="1" lang="ja-JP" altLang="en-US" smtClean="0"/>
              <a:t>2024/8/7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1CB3E-DD9E-49D0-AC1F-B765941D2D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90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367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75425"/>
            <a:ext cx="2133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36000" rIns="72000" bIns="3600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7542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36000" rIns="72000" bIns="3600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33376"/>
            <a:ext cx="2133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2000" tIns="36000" rIns="0" bIns="36000" numCol="1" anchor="ctr" anchorCtr="0" compatLnSpc="1">
            <a:prstTxWarp prst="textNoShape">
              <a:avLst/>
            </a:prstTxWarp>
          </a:bodyPr>
          <a:lstStyle>
            <a:lvl1pPr algn="r">
              <a:defRPr sz="1100" smtClean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3EE41-3415-4202-BC91-CCBF9140DD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0" y="471050"/>
            <a:ext cx="7019925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grpSp>
        <p:nvGrpSpPr>
          <p:cNvPr id="12" name="グループ化 4"/>
          <p:cNvGrpSpPr>
            <a:grpSpLocks/>
          </p:cNvGrpSpPr>
          <p:nvPr userDrawn="1"/>
        </p:nvGrpSpPr>
        <p:grpSpPr bwMode="auto">
          <a:xfrm>
            <a:off x="8110913" y="501650"/>
            <a:ext cx="1079500" cy="361950"/>
            <a:chOff x="7164536" y="392474"/>
            <a:chExt cx="1079872" cy="361316"/>
          </a:xfrm>
        </p:grpSpPr>
        <p:pic>
          <p:nvPicPr>
            <p:cNvPr id="13" name="図 14" descr="C:\Users\fujiiyu\AppData\Local\Microsoft\Windows\Temporary Internet Files\Content.Word\fusho_03.gif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536" y="392475"/>
              <a:ext cx="490855" cy="361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テキスト ボックス 23"/>
            <p:cNvSpPr txBox="1"/>
            <p:nvPr userDrawn="1"/>
          </p:nvSpPr>
          <p:spPr>
            <a:xfrm>
              <a:off x="7596485" y="392474"/>
              <a:ext cx="647923" cy="34229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b"/>
            <a:lstStyle/>
            <a:p>
              <a:pPr fontAlgn="base">
                <a:spcBef>
                  <a:spcPct val="0"/>
                </a:spcBef>
                <a:defRPr/>
              </a:pPr>
              <a:r>
                <a:rPr lang="ja-JP" altLang="en-US" sz="1200" b="1" kern="100" dirty="0">
                  <a:solidFill>
                    <a:srgbClr val="002E8A"/>
                  </a:solidFill>
                  <a:ea typeface="ＭＳ ゴシック"/>
                  <a:cs typeface="Times New Roman"/>
                </a:rPr>
                <a:t>大阪府</a:t>
              </a:r>
              <a:endParaRPr lang="ja-JP" altLang="en-US" sz="1050" kern="100" dirty="0">
                <a:solidFill>
                  <a:srgbClr val="000000"/>
                </a:solidFill>
                <a:ea typeface="ＭＳ 明朝"/>
                <a:cs typeface="Times New Roman"/>
              </a:endParaRPr>
            </a:p>
          </p:txBody>
        </p:sp>
      </p:grpSp>
      <p:cxnSp>
        <p:nvCxnSpPr>
          <p:cNvPr id="15" name="直線コネクタ 14"/>
          <p:cNvCxnSpPr/>
          <p:nvPr userDrawn="1"/>
        </p:nvCxnSpPr>
        <p:spPr>
          <a:xfrm>
            <a:off x="-1975" y="931863"/>
            <a:ext cx="9144000" cy="0"/>
          </a:xfrm>
          <a:prstGeom prst="line">
            <a:avLst/>
          </a:prstGeom>
          <a:ln w="63500">
            <a:solidFill>
              <a:srgbClr val="1F49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 userDrawn="1"/>
        </p:nvCxnSpPr>
        <p:spPr>
          <a:xfrm>
            <a:off x="-1975" y="893763"/>
            <a:ext cx="9144000" cy="0"/>
          </a:xfrm>
          <a:prstGeom prst="line">
            <a:avLst/>
          </a:prstGeom>
          <a:ln w="38100">
            <a:solidFill>
              <a:srgbClr val="327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85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1F49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1F497D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1F497D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1F497D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1F497D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39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278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417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555" algn="l" rtl="0" fontAlgn="base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264" indent="-22857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403" indent="-22857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542" indent="-22857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681" indent="-22857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2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9" algn="l" defTabSz="9142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8" algn="l" defTabSz="9142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7" algn="l" defTabSz="9142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55" algn="l" defTabSz="9142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94" algn="l" defTabSz="9142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33" algn="l" defTabSz="9142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72" algn="l" defTabSz="9142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11" algn="l" defTabSz="91427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ctrTitle"/>
          </p:nvPr>
        </p:nvSpPr>
        <p:spPr>
          <a:xfrm>
            <a:off x="671056" y="2059921"/>
            <a:ext cx="8472944" cy="1470025"/>
          </a:xfrm>
        </p:spPr>
        <p:txBody>
          <a:bodyPr/>
          <a:lstStyle/>
          <a:p>
            <a:r>
              <a:rPr lang="ja-JP" altLang="en-US" sz="3200" dirty="0"/>
              <a:t>大阪府内の木造住宅に係る状況分析データ資料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347460" y="493824"/>
            <a:ext cx="2294181" cy="584775"/>
          </a:xfrm>
          <a:prstGeom prst="rect">
            <a:avLst/>
          </a:prstGeom>
          <a:noFill/>
          <a:ln w="28575">
            <a:solidFill>
              <a:srgbClr val="1F497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HGP創英角ｺﾞｼｯｸUB"/>
                <a:ea typeface="HGP創英角ｺﾞｼｯｸUB"/>
                <a:cs typeface="+mn-cs"/>
              </a:rPr>
              <a:t>参考資料１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HGP創英角ｺﾞｼｯｸUB"/>
              <a:ea typeface="HGP創英角ｺﾞｼｯｸUB"/>
              <a:cs typeface="+mn-cs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D3FD1A7-FF28-4D93-8B7D-A1F76CEE3726}"/>
              </a:ext>
            </a:extLst>
          </p:cNvPr>
          <p:cNvSpPr txBox="1">
            <a:spLocks/>
          </p:cNvSpPr>
          <p:nvPr/>
        </p:nvSpPr>
        <p:spPr bwMode="auto">
          <a:xfrm>
            <a:off x="617220" y="3429000"/>
            <a:ext cx="8526780" cy="2751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4" rIns="91428" bIns="4571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1F497D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1F497D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1F497D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1F497D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139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278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417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555" algn="l" rtl="0" fontAlgn="base">
              <a:spcBef>
                <a:spcPct val="0"/>
              </a:spcBef>
              <a:spcAft>
                <a:spcPct val="0"/>
              </a:spcAft>
              <a:defRPr kumimoji="1"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defTabSz="914400">
              <a:lnSpc>
                <a:spcPts val="3500"/>
              </a:lnSpc>
            </a:pPr>
            <a:r>
              <a:rPr lang="ja-JP" altLang="en-US" sz="2500" kern="0" dirty="0"/>
              <a:t>①大阪府内の旧耐震木造住宅の世帯主年齢</a:t>
            </a:r>
            <a:endParaRPr lang="en-US" altLang="ja-JP" sz="2500" kern="0" dirty="0"/>
          </a:p>
          <a:p>
            <a:pPr defTabSz="914400">
              <a:lnSpc>
                <a:spcPts val="3500"/>
              </a:lnSpc>
            </a:pPr>
            <a:r>
              <a:rPr lang="ja-JP" altLang="en-US" sz="2500" kern="0" dirty="0"/>
              <a:t>②大阪府内の旧耐震木造住宅の世帯年収</a:t>
            </a:r>
            <a:endParaRPr lang="en-US" altLang="ja-JP" sz="2500" kern="0" dirty="0"/>
          </a:p>
          <a:p>
            <a:pPr defTabSz="914400">
              <a:lnSpc>
                <a:spcPts val="3500"/>
              </a:lnSpc>
            </a:pPr>
            <a:r>
              <a:rPr lang="ja-JP" altLang="en-US" sz="2500" kern="0" dirty="0"/>
              <a:t>③旧耐震</a:t>
            </a:r>
            <a:r>
              <a:rPr lang="ja-JP" altLang="en-US" sz="2500" dirty="0"/>
              <a:t>木造住宅の建て方別割合 </a:t>
            </a:r>
            <a:r>
              <a:rPr lang="ja-JP" altLang="en-US" sz="1800" dirty="0"/>
              <a:t>［他自治体との比較］</a:t>
            </a:r>
            <a:endParaRPr lang="en-US" altLang="ja-JP" sz="1800" kern="0" dirty="0"/>
          </a:p>
          <a:p>
            <a:pPr defTabSz="914400">
              <a:lnSpc>
                <a:spcPts val="3500"/>
              </a:lnSpc>
            </a:pPr>
            <a:r>
              <a:rPr lang="ja-JP" altLang="en-US" sz="2500" kern="0" dirty="0"/>
              <a:t>④旧耐震</a:t>
            </a:r>
            <a:r>
              <a:rPr lang="ja-JP" altLang="en-US" sz="2500" dirty="0"/>
              <a:t>木造住宅の取得方法別割合 </a:t>
            </a:r>
            <a:r>
              <a:rPr lang="ja-JP" altLang="en-US" sz="1800" dirty="0"/>
              <a:t>［他自治体との比較］</a:t>
            </a:r>
            <a:endParaRPr lang="en-US" altLang="ja-JP" sz="2800" kern="0" dirty="0"/>
          </a:p>
          <a:p>
            <a:pPr defTabSz="914400">
              <a:lnSpc>
                <a:spcPts val="3500"/>
              </a:lnSpc>
            </a:pPr>
            <a:r>
              <a:rPr lang="ja-JP" altLang="en-US" sz="2500" kern="0" dirty="0"/>
              <a:t>⑤旧耐震</a:t>
            </a:r>
            <a:r>
              <a:rPr lang="ja-JP" altLang="en-US" sz="2500" dirty="0"/>
              <a:t>木造住宅の土地建物所有権別割合</a:t>
            </a:r>
            <a:r>
              <a:rPr lang="en-US" altLang="ja-JP" sz="2500" dirty="0"/>
              <a:t> </a:t>
            </a:r>
            <a:r>
              <a:rPr lang="ja-JP" altLang="en-US" sz="1800" dirty="0"/>
              <a:t>［他自治体との比較］</a:t>
            </a:r>
            <a:endParaRPr lang="ja-JP" altLang="en-US" sz="2500" kern="0" dirty="0"/>
          </a:p>
        </p:txBody>
      </p:sp>
      <p:sp>
        <p:nvSpPr>
          <p:cNvPr id="6" name="字幕 3">
            <a:extLst>
              <a:ext uri="{FF2B5EF4-FFF2-40B4-BE49-F238E27FC236}">
                <a16:creationId xmlns:a16="http://schemas.microsoft.com/office/drawing/2014/main" id="{2C772249-9064-450B-97E2-2146F1092D49}"/>
              </a:ext>
            </a:extLst>
          </p:cNvPr>
          <p:cNvSpPr txBox="1">
            <a:spLocks/>
          </p:cNvSpPr>
          <p:nvPr/>
        </p:nvSpPr>
        <p:spPr>
          <a:xfrm>
            <a:off x="4483658" y="6475748"/>
            <a:ext cx="4281941" cy="286232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/>
              <a:t>平成</a:t>
            </a:r>
            <a:r>
              <a:rPr lang="en-US" altLang="ja-JP" sz="1400" dirty="0"/>
              <a:t>30</a:t>
            </a:r>
            <a:r>
              <a:rPr lang="ja-JP" altLang="en-US" sz="1400" dirty="0"/>
              <a:t>年　住宅･土地統計調査（総務省）より独自推計</a:t>
            </a:r>
          </a:p>
        </p:txBody>
      </p:sp>
    </p:spTree>
    <p:extLst>
      <p:ext uri="{BB962C8B-B14F-4D97-AF65-F5344CB8AC3E}">
        <p14:creationId xmlns:p14="http://schemas.microsoft.com/office/powerpoint/2010/main" val="18401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字幕 3">
            <a:extLst>
              <a:ext uri="{FF2B5EF4-FFF2-40B4-BE49-F238E27FC236}">
                <a16:creationId xmlns:a16="http://schemas.microsoft.com/office/drawing/2014/main" id="{5210C987-DF49-4AA9-BF05-2F32D1C67E44}"/>
              </a:ext>
            </a:extLst>
          </p:cNvPr>
          <p:cNvSpPr txBox="1">
            <a:spLocks/>
          </p:cNvSpPr>
          <p:nvPr/>
        </p:nvSpPr>
        <p:spPr>
          <a:xfrm>
            <a:off x="1" y="6243096"/>
            <a:ext cx="9144000" cy="31553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/>
              <a:t>　〇旧耐震の木造住宅のうち約８２％（約４７</a:t>
            </a:r>
            <a:r>
              <a:rPr lang="en-US" altLang="ja-JP" sz="1600" dirty="0"/>
              <a:t>.</a:t>
            </a:r>
            <a:r>
              <a:rPr lang="ja-JP" altLang="en-US" sz="1600" dirty="0"/>
              <a:t>６万戸）の世帯主が６０歳以上</a:t>
            </a:r>
            <a:endParaRPr lang="en-US" altLang="ja-JP" sz="1600" dirty="0"/>
          </a:p>
        </p:txBody>
      </p:sp>
      <p:sp>
        <p:nvSpPr>
          <p:cNvPr id="8" name="字幕 3">
            <a:extLst>
              <a:ext uri="{FF2B5EF4-FFF2-40B4-BE49-F238E27FC236}">
                <a16:creationId xmlns:a16="http://schemas.microsoft.com/office/drawing/2014/main" id="{CDA89205-E8CF-4056-8374-4B3C705617E4}"/>
              </a:ext>
            </a:extLst>
          </p:cNvPr>
          <p:cNvSpPr txBox="1">
            <a:spLocks/>
          </p:cNvSpPr>
          <p:nvPr/>
        </p:nvSpPr>
        <p:spPr>
          <a:xfrm>
            <a:off x="244646" y="423821"/>
            <a:ext cx="4570482" cy="34336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/>
              <a:t>①大阪府内の旧耐震木造住宅の世帯主年齢</a:t>
            </a:r>
          </a:p>
        </p:txBody>
      </p:sp>
      <p:sp>
        <p:nvSpPr>
          <p:cNvPr id="10" name="字幕 3">
            <a:extLst>
              <a:ext uri="{FF2B5EF4-FFF2-40B4-BE49-F238E27FC236}">
                <a16:creationId xmlns:a16="http://schemas.microsoft.com/office/drawing/2014/main" id="{B85A2D68-26B3-462D-BD67-CC66B92FF3D0}"/>
              </a:ext>
            </a:extLst>
          </p:cNvPr>
          <p:cNvSpPr txBox="1">
            <a:spLocks/>
          </p:cNvSpPr>
          <p:nvPr/>
        </p:nvSpPr>
        <p:spPr>
          <a:xfrm>
            <a:off x="226716" y="5997323"/>
            <a:ext cx="8715161" cy="24577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100" dirty="0"/>
              <a:t>出典：平成</a:t>
            </a:r>
            <a:r>
              <a:rPr lang="en-US" altLang="ja-JP" sz="1100" dirty="0"/>
              <a:t>30</a:t>
            </a:r>
            <a:r>
              <a:rPr lang="ja-JP" altLang="en-US" sz="1100" dirty="0"/>
              <a:t>年 住宅･土地統計調査（総務省）より独自推計</a:t>
            </a:r>
            <a:endParaRPr lang="en-US" altLang="ja-JP" sz="11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DDEF7E6-00DD-4212-AB3A-2031C7D9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6844" y="6453120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1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BC28EEAE-6F9A-4283-A5B6-2CFADE1A2F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779547"/>
              </p:ext>
            </p:extLst>
          </p:nvPr>
        </p:nvGraphicFramePr>
        <p:xfrm>
          <a:off x="226716" y="1438656"/>
          <a:ext cx="8715160" cy="4526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字幕 3">
            <a:extLst>
              <a:ext uri="{FF2B5EF4-FFF2-40B4-BE49-F238E27FC236}">
                <a16:creationId xmlns:a16="http://schemas.microsoft.com/office/drawing/2014/main" id="{1BCA4261-406C-45CE-9C67-562C06FC09B6}"/>
              </a:ext>
            </a:extLst>
          </p:cNvPr>
          <p:cNvSpPr txBox="1">
            <a:spLocks/>
          </p:cNvSpPr>
          <p:nvPr/>
        </p:nvSpPr>
        <p:spPr>
          <a:xfrm>
            <a:off x="5319388" y="95713"/>
            <a:ext cx="3723551" cy="159672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prstDash val="sysDash"/>
          </a:ln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00"/>
              </a:lnSpc>
            </a:pPr>
            <a:r>
              <a:rPr lang="ja-JP" altLang="en-US" sz="1400" dirty="0"/>
              <a:t>　総数　　　　</a:t>
            </a:r>
            <a:r>
              <a:rPr lang="en-US" altLang="ja-JP" sz="1400" dirty="0"/>
              <a:t>1,628,200</a:t>
            </a:r>
            <a:r>
              <a:rPr lang="ja-JP" altLang="en-US" sz="1400" dirty="0"/>
              <a:t> 戸</a:t>
            </a:r>
            <a:endParaRPr lang="en-US" altLang="ja-JP" sz="1400" dirty="0"/>
          </a:p>
          <a:p>
            <a:pPr algn="l">
              <a:lnSpc>
                <a:spcPts val="1300"/>
              </a:lnSpc>
            </a:pPr>
            <a:r>
              <a:rPr lang="ja-JP" altLang="en-US" sz="1400" dirty="0"/>
              <a:t>　うち新耐震　</a:t>
            </a:r>
            <a:r>
              <a:rPr lang="en-US" altLang="ja-JP" sz="1400" dirty="0"/>
              <a:t>1,050,041 </a:t>
            </a:r>
            <a:r>
              <a:rPr lang="ja-JP" altLang="en-US" sz="1400" dirty="0"/>
              <a:t>戸（</a:t>
            </a:r>
            <a:r>
              <a:rPr lang="en-US" altLang="ja-JP" sz="1400" dirty="0"/>
              <a:t>64.5</a:t>
            </a:r>
            <a:r>
              <a:rPr lang="ja-JP" altLang="en-US" sz="1400" dirty="0"/>
              <a:t>％）</a:t>
            </a:r>
            <a:endParaRPr lang="en-US" altLang="ja-JP" sz="1400" dirty="0"/>
          </a:p>
          <a:p>
            <a:pPr algn="l">
              <a:lnSpc>
                <a:spcPts val="1300"/>
              </a:lnSpc>
            </a:pPr>
            <a:r>
              <a:rPr lang="ja-JP" altLang="en-US" sz="1400" dirty="0"/>
              <a:t>　　　旧耐震　   </a:t>
            </a:r>
            <a:r>
              <a:rPr lang="en-US" altLang="ja-JP" sz="1400" dirty="0"/>
              <a:t>578,159 </a:t>
            </a:r>
            <a:r>
              <a:rPr lang="ja-JP" altLang="en-US" sz="1400" dirty="0"/>
              <a:t>戸（</a:t>
            </a:r>
            <a:r>
              <a:rPr lang="en-US" altLang="ja-JP" sz="1400" dirty="0"/>
              <a:t>35.5</a:t>
            </a:r>
            <a:r>
              <a:rPr lang="ja-JP" altLang="en-US" sz="1400" dirty="0"/>
              <a:t>％）</a:t>
            </a:r>
            <a:endParaRPr lang="en-US" altLang="ja-JP" sz="1400" dirty="0"/>
          </a:p>
          <a:p>
            <a:pPr algn="l">
              <a:lnSpc>
                <a:spcPts val="1300"/>
              </a:lnSpc>
            </a:pPr>
            <a:r>
              <a:rPr lang="ja-JP" altLang="en-US" sz="1400" dirty="0"/>
              <a:t>　</a:t>
            </a:r>
            <a:r>
              <a:rPr lang="en-US" altLang="ja-JP" sz="1400" dirty="0"/>
              <a:t>※</a:t>
            </a:r>
            <a:r>
              <a:rPr lang="ja-JP" altLang="en-US" sz="1400" dirty="0"/>
              <a:t>耐震診断結果および改修成果は</a:t>
            </a:r>
            <a:endParaRPr lang="en-US" altLang="ja-JP" sz="1400" dirty="0"/>
          </a:p>
          <a:p>
            <a:pPr algn="l">
              <a:lnSpc>
                <a:spcPts val="1300"/>
              </a:lnSpc>
            </a:pPr>
            <a:r>
              <a:rPr lang="ja-JP" altLang="en-US" sz="1400" dirty="0"/>
              <a:t>　　考慮していない</a:t>
            </a: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3401133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字幕 3">
            <a:extLst>
              <a:ext uri="{FF2B5EF4-FFF2-40B4-BE49-F238E27FC236}">
                <a16:creationId xmlns:a16="http://schemas.microsoft.com/office/drawing/2014/main" id="{5210C987-DF49-4AA9-BF05-2F32D1C67E44}"/>
              </a:ext>
            </a:extLst>
          </p:cNvPr>
          <p:cNvSpPr txBox="1">
            <a:spLocks/>
          </p:cNvSpPr>
          <p:nvPr/>
        </p:nvSpPr>
        <p:spPr>
          <a:xfrm>
            <a:off x="1" y="6145329"/>
            <a:ext cx="9144000" cy="31553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/>
              <a:t>　〇旧耐震の木造住宅のうち約７１％（４０</a:t>
            </a:r>
            <a:r>
              <a:rPr lang="en-US" altLang="ja-JP" sz="1600" dirty="0"/>
              <a:t>.</a:t>
            </a:r>
            <a:r>
              <a:rPr lang="ja-JP" altLang="en-US" sz="1600" dirty="0"/>
              <a:t>８万戸）の世帯年収が４００万円未満。</a:t>
            </a:r>
          </a:p>
        </p:txBody>
      </p:sp>
      <p:sp>
        <p:nvSpPr>
          <p:cNvPr id="8" name="字幕 3">
            <a:extLst>
              <a:ext uri="{FF2B5EF4-FFF2-40B4-BE49-F238E27FC236}">
                <a16:creationId xmlns:a16="http://schemas.microsoft.com/office/drawing/2014/main" id="{CDA89205-E8CF-4056-8374-4B3C705617E4}"/>
              </a:ext>
            </a:extLst>
          </p:cNvPr>
          <p:cNvSpPr txBox="1">
            <a:spLocks/>
          </p:cNvSpPr>
          <p:nvPr/>
        </p:nvSpPr>
        <p:spPr>
          <a:xfrm>
            <a:off x="232349" y="439354"/>
            <a:ext cx="4339650" cy="34336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/>
              <a:t>②大阪府内の旧耐震木造住宅の世帯年収</a:t>
            </a:r>
            <a:endParaRPr lang="en-US" altLang="ja-JP" sz="1800" dirty="0"/>
          </a:p>
        </p:txBody>
      </p:sp>
      <p:sp>
        <p:nvSpPr>
          <p:cNvPr id="9" name="字幕 3">
            <a:extLst>
              <a:ext uri="{FF2B5EF4-FFF2-40B4-BE49-F238E27FC236}">
                <a16:creationId xmlns:a16="http://schemas.microsoft.com/office/drawing/2014/main" id="{BF743F29-0FB8-4B40-A1EB-1EEADD5CDF31}"/>
              </a:ext>
            </a:extLst>
          </p:cNvPr>
          <p:cNvSpPr txBox="1">
            <a:spLocks/>
          </p:cNvSpPr>
          <p:nvPr/>
        </p:nvSpPr>
        <p:spPr>
          <a:xfrm>
            <a:off x="256451" y="5789705"/>
            <a:ext cx="8715161" cy="24577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100" dirty="0"/>
              <a:t>出典：平成</a:t>
            </a:r>
            <a:r>
              <a:rPr lang="en-US" altLang="ja-JP" sz="1100" dirty="0"/>
              <a:t>30</a:t>
            </a:r>
            <a:r>
              <a:rPr lang="ja-JP" altLang="en-US" sz="1100" dirty="0"/>
              <a:t>年 住宅･土地統計調査（総務省）より独自推計</a:t>
            </a:r>
            <a:endParaRPr lang="en-US" altLang="ja-JP" sz="1100" dirty="0"/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F6B5BDBE-2AE3-45C8-8C6F-787F29B984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0754806"/>
              </p:ext>
            </p:extLst>
          </p:nvPr>
        </p:nvGraphicFramePr>
        <p:xfrm>
          <a:off x="256451" y="945408"/>
          <a:ext cx="8631097" cy="4837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スライド番号プレースホルダー 1">
            <a:extLst>
              <a:ext uri="{FF2B5EF4-FFF2-40B4-BE49-F238E27FC236}">
                <a16:creationId xmlns:a16="http://schemas.microsoft.com/office/drawing/2014/main" id="{B2FB1DA1-61B7-441E-9548-AB130BAD9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6844" y="6453120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87617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3">
            <a:extLst>
              <a:ext uri="{FF2B5EF4-FFF2-40B4-BE49-F238E27FC236}">
                <a16:creationId xmlns:a16="http://schemas.microsoft.com/office/drawing/2014/main" id="{7DACEEE3-DF29-40DA-BE94-F05F4B1A8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716" y="281476"/>
            <a:ext cx="6186309" cy="343364"/>
          </a:xfrm>
        </p:spPr>
        <p:txBody>
          <a:bodyPr wrap="none">
            <a:spAutoFit/>
          </a:bodyPr>
          <a:lstStyle/>
          <a:p>
            <a:pPr algn="l"/>
            <a:r>
              <a:rPr lang="ja-JP" altLang="en-US" sz="1800" dirty="0"/>
              <a:t>③旧耐震木造住宅の建て方別割合［他自治体との比較］</a:t>
            </a:r>
          </a:p>
        </p:txBody>
      </p:sp>
      <p:sp>
        <p:nvSpPr>
          <p:cNvPr id="14" name="字幕 3">
            <a:extLst>
              <a:ext uri="{FF2B5EF4-FFF2-40B4-BE49-F238E27FC236}">
                <a16:creationId xmlns:a16="http://schemas.microsoft.com/office/drawing/2014/main" id="{5210C987-DF49-4AA9-BF05-2F32D1C67E44}"/>
              </a:ext>
            </a:extLst>
          </p:cNvPr>
          <p:cNvSpPr txBox="1">
            <a:spLocks/>
          </p:cNvSpPr>
          <p:nvPr/>
        </p:nvSpPr>
        <p:spPr>
          <a:xfrm>
            <a:off x="0" y="5750126"/>
            <a:ext cx="9144000" cy="72090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/>
              <a:t>　大阪の特徴</a:t>
            </a:r>
            <a:endParaRPr lang="en-US" altLang="ja-JP" sz="1800" dirty="0"/>
          </a:p>
          <a:p>
            <a:pPr algn="l"/>
            <a:r>
              <a:rPr lang="ja-JP" altLang="en-US" sz="1800" dirty="0"/>
              <a:t>　○他自治体と比べて長屋の割合が多く、１３％（約７</a:t>
            </a:r>
            <a:r>
              <a:rPr lang="en-US" altLang="ja-JP" sz="1800" dirty="0"/>
              <a:t>.</a:t>
            </a:r>
            <a:r>
              <a:rPr lang="ja-JP" altLang="en-US" sz="1800" dirty="0"/>
              <a:t>５万戸）存在する。</a:t>
            </a:r>
            <a:endParaRPr lang="en-US" altLang="ja-JP" sz="1800" dirty="0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E087ED01-AB15-4742-B54A-54091C3A82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5713417"/>
              </p:ext>
            </p:extLst>
          </p:nvPr>
        </p:nvGraphicFramePr>
        <p:xfrm>
          <a:off x="320040" y="739662"/>
          <a:ext cx="8060760" cy="47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字幕 3">
            <a:extLst>
              <a:ext uri="{FF2B5EF4-FFF2-40B4-BE49-F238E27FC236}">
                <a16:creationId xmlns:a16="http://schemas.microsoft.com/office/drawing/2014/main" id="{A9A7B065-B2C0-4325-88EE-2C2BDAD46D57}"/>
              </a:ext>
            </a:extLst>
          </p:cNvPr>
          <p:cNvSpPr txBox="1">
            <a:spLocks/>
          </p:cNvSpPr>
          <p:nvPr/>
        </p:nvSpPr>
        <p:spPr>
          <a:xfrm>
            <a:off x="226716" y="5527662"/>
            <a:ext cx="8715161" cy="24577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100" dirty="0"/>
              <a:t>出典：平成</a:t>
            </a:r>
            <a:r>
              <a:rPr lang="en-US" altLang="ja-JP" sz="1100" dirty="0"/>
              <a:t>30</a:t>
            </a:r>
            <a:r>
              <a:rPr lang="ja-JP" altLang="en-US" sz="1100" dirty="0"/>
              <a:t>年 住宅･土地統計調査（総務省）より独自推計</a:t>
            </a:r>
            <a:endParaRPr lang="en-US" altLang="ja-JP" sz="1100" dirty="0"/>
          </a:p>
        </p:txBody>
      </p:sp>
      <p:sp>
        <p:nvSpPr>
          <p:cNvPr id="8" name="字幕 3">
            <a:extLst>
              <a:ext uri="{FF2B5EF4-FFF2-40B4-BE49-F238E27FC236}">
                <a16:creationId xmlns:a16="http://schemas.microsoft.com/office/drawing/2014/main" id="{B137FD5A-B2EB-42CC-B438-FFE414A9D09B}"/>
              </a:ext>
            </a:extLst>
          </p:cNvPr>
          <p:cNvSpPr txBox="1">
            <a:spLocks/>
          </p:cNvSpPr>
          <p:nvPr/>
        </p:nvSpPr>
        <p:spPr>
          <a:xfrm>
            <a:off x="589280" y="1543258"/>
            <a:ext cx="1097280" cy="2596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/>
              <a:t>（長屋）</a:t>
            </a:r>
            <a:endParaRPr lang="en-US" altLang="ja-JP" sz="1200" dirty="0"/>
          </a:p>
        </p:txBody>
      </p:sp>
      <p:sp>
        <p:nvSpPr>
          <p:cNvPr id="9" name="字幕 3">
            <a:extLst>
              <a:ext uri="{FF2B5EF4-FFF2-40B4-BE49-F238E27FC236}">
                <a16:creationId xmlns:a16="http://schemas.microsoft.com/office/drawing/2014/main" id="{6478B83B-491E-4C49-9708-D54223362BE8}"/>
              </a:ext>
            </a:extLst>
          </p:cNvPr>
          <p:cNvSpPr txBox="1">
            <a:spLocks/>
          </p:cNvSpPr>
          <p:nvPr/>
        </p:nvSpPr>
        <p:spPr>
          <a:xfrm>
            <a:off x="589280" y="3275774"/>
            <a:ext cx="1097280" cy="2596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/>
              <a:t>（戸建）</a:t>
            </a:r>
            <a:endParaRPr lang="en-US" altLang="ja-JP" sz="1200" dirty="0"/>
          </a:p>
        </p:txBody>
      </p:sp>
      <p:sp>
        <p:nvSpPr>
          <p:cNvPr id="15" name="字幕 3">
            <a:extLst>
              <a:ext uri="{FF2B5EF4-FFF2-40B4-BE49-F238E27FC236}">
                <a16:creationId xmlns:a16="http://schemas.microsoft.com/office/drawing/2014/main" id="{0A44BBF9-12C4-47A1-BD55-D98667170139}"/>
              </a:ext>
            </a:extLst>
          </p:cNvPr>
          <p:cNvSpPr txBox="1">
            <a:spLocks/>
          </p:cNvSpPr>
          <p:nvPr/>
        </p:nvSpPr>
        <p:spPr>
          <a:xfrm>
            <a:off x="452120" y="1254052"/>
            <a:ext cx="1097280" cy="23179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000" dirty="0"/>
              <a:t>（共同住宅）</a:t>
            </a:r>
            <a:endParaRPr lang="en-US" altLang="ja-JP" sz="1000" dirty="0"/>
          </a:p>
        </p:txBody>
      </p:sp>
      <p:sp>
        <p:nvSpPr>
          <p:cNvPr id="16" name="字幕 3">
            <a:extLst>
              <a:ext uri="{FF2B5EF4-FFF2-40B4-BE49-F238E27FC236}">
                <a16:creationId xmlns:a16="http://schemas.microsoft.com/office/drawing/2014/main" id="{E79AC7FB-E603-45C2-B758-0A3F9C900680}"/>
              </a:ext>
            </a:extLst>
          </p:cNvPr>
          <p:cNvSpPr txBox="1">
            <a:spLocks/>
          </p:cNvSpPr>
          <p:nvPr/>
        </p:nvSpPr>
        <p:spPr>
          <a:xfrm>
            <a:off x="452120" y="1036137"/>
            <a:ext cx="1097280" cy="2596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/>
              <a:t>（その他）</a:t>
            </a:r>
            <a:endParaRPr lang="en-US" altLang="ja-JP" sz="1200" dirty="0"/>
          </a:p>
        </p:txBody>
      </p:sp>
      <p:sp>
        <p:nvSpPr>
          <p:cNvPr id="11" name="スライド番号プレースホルダー 1">
            <a:extLst>
              <a:ext uri="{FF2B5EF4-FFF2-40B4-BE49-F238E27FC236}">
                <a16:creationId xmlns:a16="http://schemas.microsoft.com/office/drawing/2014/main" id="{3877A2C3-CBAD-4DDB-AE17-F9C90D19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6844" y="6453120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912534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字幕 3">
            <a:extLst>
              <a:ext uri="{FF2B5EF4-FFF2-40B4-BE49-F238E27FC236}">
                <a16:creationId xmlns:a16="http://schemas.microsoft.com/office/drawing/2014/main" id="{5210C987-DF49-4AA9-BF05-2F32D1C67E44}"/>
              </a:ext>
            </a:extLst>
          </p:cNvPr>
          <p:cNvSpPr txBox="1">
            <a:spLocks/>
          </p:cNvSpPr>
          <p:nvPr/>
        </p:nvSpPr>
        <p:spPr>
          <a:xfrm>
            <a:off x="0" y="5492946"/>
            <a:ext cx="9144000" cy="136505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/>
              <a:t>大阪の特徴</a:t>
            </a:r>
            <a:endParaRPr lang="en-US" altLang="ja-JP" sz="1600" dirty="0"/>
          </a:p>
          <a:p>
            <a:pPr algn="l"/>
            <a:r>
              <a:rPr lang="ja-JP" altLang="en-US" sz="1600" dirty="0"/>
              <a:t>○他自治体と比べて新築以外による取得が多く、特に中古住宅によるものが多い。</a:t>
            </a:r>
            <a:endParaRPr lang="en-US" altLang="ja-JP" sz="1600" dirty="0"/>
          </a:p>
          <a:p>
            <a:pPr algn="l"/>
            <a:r>
              <a:rPr lang="ja-JP" altLang="en-US" sz="1600" dirty="0"/>
              <a:t>○中古及び相続等は、</a:t>
            </a:r>
            <a:r>
              <a:rPr lang="en-US" altLang="ja-JP" sz="1600" dirty="0"/>
              <a:t>S</a:t>
            </a:r>
            <a:r>
              <a:rPr lang="ja-JP" altLang="en-US" sz="1600" dirty="0"/>
              <a:t>４６～</a:t>
            </a:r>
            <a:r>
              <a:rPr lang="en-US" altLang="ja-JP" sz="1600" dirty="0"/>
              <a:t>S</a:t>
            </a:r>
            <a:r>
              <a:rPr lang="ja-JP" altLang="en-US" sz="1600" dirty="0"/>
              <a:t>５５年をピークに徐々に減少しているものの</a:t>
            </a:r>
            <a:endParaRPr lang="en-US" altLang="ja-JP" sz="1600" dirty="0"/>
          </a:p>
          <a:p>
            <a:pPr algn="l"/>
            <a:r>
              <a:rPr lang="ja-JP" altLang="en-US" sz="1600" dirty="0"/>
              <a:t>　現在も一定数存在する（</a:t>
            </a:r>
            <a:r>
              <a:rPr lang="en-US" altLang="ja-JP" sz="1600" dirty="0"/>
              <a:t>H30</a:t>
            </a:r>
            <a:r>
              <a:rPr lang="ja-JP" altLang="en-US" sz="1600" dirty="0"/>
              <a:t>年：中古</a:t>
            </a:r>
            <a:r>
              <a:rPr lang="en-US" altLang="ja-JP" sz="1600" dirty="0"/>
              <a:t>2,255</a:t>
            </a:r>
            <a:r>
              <a:rPr lang="ja-JP" altLang="en-US" sz="1600" dirty="0"/>
              <a:t>戸</a:t>
            </a:r>
            <a:r>
              <a:rPr lang="en-US" altLang="ja-JP" sz="1400" spc="-100" dirty="0"/>
              <a:t>(</a:t>
            </a:r>
            <a:r>
              <a:rPr lang="ja-JP" altLang="en-US" sz="1400" spc="-100" dirty="0"/>
              <a:t>うちリフォーム前の取得</a:t>
            </a:r>
            <a:r>
              <a:rPr lang="en-US" altLang="ja-JP" sz="1400" spc="-100" dirty="0"/>
              <a:t>1,729</a:t>
            </a:r>
            <a:r>
              <a:rPr lang="ja-JP" altLang="en-US" sz="1400" spc="-100" dirty="0"/>
              <a:t>戸</a:t>
            </a:r>
            <a:r>
              <a:rPr lang="en-US" altLang="ja-JP" sz="1400" spc="-100" dirty="0"/>
              <a:t>)</a:t>
            </a:r>
            <a:r>
              <a:rPr lang="ja-JP" altLang="en-US" sz="1400" spc="-100"/>
              <a:t>　</a:t>
            </a:r>
            <a:r>
              <a:rPr lang="ja-JP" altLang="en-US" sz="1600"/>
              <a:t>相続･贈与</a:t>
            </a:r>
            <a:r>
              <a:rPr lang="ja-JP" altLang="en-US" sz="1600" dirty="0"/>
              <a:t>：</a:t>
            </a:r>
            <a:r>
              <a:rPr lang="en-US" altLang="ja-JP" sz="1600" dirty="0"/>
              <a:t>5,203</a:t>
            </a:r>
            <a:r>
              <a:rPr lang="ja-JP" altLang="en-US" sz="1600" dirty="0"/>
              <a:t>戸）</a:t>
            </a:r>
            <a:endParaRPr lang="en-US" altLang="ja-JP" sz="1600" dirty="0"/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22186521-C37F-41D7-837A-63084D9221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9556187"/>
              </p:ext>
            </p:extLst>
          </p:nvPr>
        </p:nvGraphicFramePr>
        <p:xfrm>
          <a:off x="1677136" y="2887980"/>
          <a:ext cx="5921843" cy="3066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字幕 3">
            <a:extLst>
              <a:ext uri="{FF2B5EF4-FFF2-40B4-BE49-F238E27FC236}">
                <a16:creationId xmlns:a16="http://schemas.microsoft.com/office/drawing/2014/main" id="{0CE0A5BF-53F3-49A7-A6C5-0788E755B114}"/>
              </a:ext>
            </a:extLst>
          </p:cNvPr>
          <p:cNvSpPr txBox="1">
            <a:spLocks/>
          </p:cNvSpPr>
          <p:nvPr/>
        </p:nvSpPr>
        <p:spPr>
          <a:xfrm>
            <a:off x="226716" y="123502"/>
            <a:ext cx="6417141" cy="34336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/>
              <a:t>④旧耐震木造住宅の取得方法別割合［他自治体との比較］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E70ADB3E-CB12-4094-A799-4BFBBD76725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339544"/>
              </p:ext>
            </p:extLst>
          </p:nvPr>
        </p:nvGraphicFramePr>
        <p:xfrm>
          <a:off x="1676979" y="295184"/>
          <a:ext cx="5922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字幕 3">
            <a:extLst>
              <a:ext uri="{FF2B5EF4-FFF2-40B4-BE49-F238E27FC236}">
                <a16:creationId xmlns:a16="http://schemas.microsoft.com/office/drawing/2014/main" id="{F2DC32D9-30BD-4685-8B5E-2AB87BBD2F69}"/>
              </a:ext>
            </a:extLst>
          </p:cNvPr>
          <p:cNvSpPr txBox="1">
            <a:spLocks/>
          </p:cNvSpPr>
          <p:nvPr/>
        </p:nvSpPr>
        <p:spPr>
          <a:xfrm>
            <a:off x="3062588" y="5548367"/>
            <a:ext cx="5718805" cy="2457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100" dirty="0"/>
              <a:t>出典：平成</a:t>
            </a:r>
            <a:r>
              <a:rPr lang="en-US" altLang="ja-JP" sz="1100" dirty="0"/>
              <a:t>30</a:t>
            </a:r>
            <a:r>
              <a:rPr lang="ja-JP" altLang="en-US" sz="1100" dirty="0"/>
              <a:t>年 住宅</a:t>
            </a:r>
            <a:r>
              <a:rPr lang="ja-JP" altLang="en-US" dirty="0"/>
              <a:t>･</a:t>
            </a:r>
            <a:r>
              <a:rPr lang="ja-JP" altLang="en-US" sz="1100" dirty="0"/>
              <a:t>土地統計調査（総務省）より独自推計</a:t>
            </a:r>
            <a:endParaRPr lang="en-US" altLang="ja-JP" sz="1100" dirty="0"/>
          </a:p>
        </p:txBody>
      </p:sp>
      <p:sp>
        <p:nvSpPr>
          <p:cNvPr id="9" name="スライド番号プレースホルダー 1">
            <a:extLst>
              <a:ext uri="{FF2B5EF4-FFF2-40B4-BE49-F238E27FC236}">
                <a16:creationId xmlns:a16="http://schemas.microsoft.com/office/drawing/2014/main" id="{437974DB-B8F6-46F8-93E5-E25A954C5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6844" y="6453120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30807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字幕 3">
            <a:extLst>
              <a:ext uri="{FF2B5EF4-FFF2-40B4-BE49-F238E27FC236}">
                <a16:creationId xmlns:a16="http://schemas.microsoft.com/office/drawing/2014/main" id="{5210C987-DF49-4AA9-BF05-2F32D1C67E44}"/>
              </a:ext>
            </a:extLst>
          </p:cNvPr>
          <p:cNvSpPr txBox="1">
            <a:spLocks/>
          </p:cNvSpPr>
          <p:nvPr/>
        </p:nvSpPr>
        <p:spPr>
          <a:xfrm>
            <a:off x="1" y="5911149"/>
            <a:ext cx="9144000" cy="6653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/>
              <a:t>　大阪の特徴</a:t>
            </a:r>
            <a:endParaRPr lang="en-US" altLang="ja-JP" sz="1600" dirty="0"/>
          </a:p>
          <a:p>
            <a:pPr algn="l"/>
            <a:r>
              <a:rPr lang="ja-JP" altLang="en-US" sz="1600" dirty="0"/>
              <a:t>　○土地建物自己所有以外は東京に次いで多い（約２１％ 約１１</a:t>
            </a:r>
            <a:r>
              <a:rPr lang="en-US" altLang="ja-JP" sz="1600" dirty="0"/>
              <a:t>.</a:t>
            </a:r>
            <a:r>
              <a:rPr lang="ja-JP" altLang="en-US" sz="1600" dirty="0"/>
              <a:t>９万戸）</a:t>
            </a:r>
            <a:endParaRPr lang="en-US" altLang="ja-JP" sz="1600" dirty="0"/>
          </a:p>
        </p:txBody>
      </p:sp>
      <p:sp>
        <p:nvSpPr>
          <p:cNvPr id="8" name="字幕 3">
            <a:extLst>
              <a:ext uri="{FF2B5EF4-FFF2-40B4-BE49-F238E27FC236}">
                <a16:creationId xmlns:a16="http://schemas.microsoft.com/office/drawing/2014/main" id="{CDA89205-E8CF-4056-8374-4B3C705617E4}"/>
              </a:ext>
            </a:extLst>
          </p:cNvPr>
          <p:cNvSpPr txBox="1">
            <a:spLocks/>
          </p:cNvSpPr>
          <p:nvPr/>
        </p:nvSpPr>
        <p:spPr>
          <a:xfrm>
            <a:off x="226716" y="281476"/>
            <a:ext cx="7109639" cy="343364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800" dirty="0"/>
              <a:t>⑤旧耐震木造住宅の土地建物所有権別割合［他自治体との比較］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BCF85143-3F2F-4C66-BE77-CD24DF5D0C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8395806"/>
              </p:ext>
            </p:extLst>
          </p:nvPr>
        </p:nvGraphicFramePr>
        <p:xfrm>
          <a:off x="486098" y="624840"/>
          <a:ext cx="8171803" cy="494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字幕 3">
            <a:extLst>
              <a:ext uri="{FF2B5EF4-FFF2-40B4-BE49-F238E27FC236}">
                <a16:creationId xmlns:a16="http://schemas.microsoft.com/office/drawing/2014/main" id="{F2DC32D9-30BD-4685-8B5E-2AB87BBD2F69}"/>
              </a:ext>
            </a:extLst>
          </p:cNvPr>
          <p:cNvSpPr txBox="1">
            <a:spLocks/>
          </p:cNvSpPr>
          <p:nvPr/>
        </p:nvSpPr>
        <p:spPr>
          <a:xfrm>
            <a:off x="3293999" y="5616509"/>
            <a:ext cx="5718805" cy="245771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sz="1100" dirty="0"/>
              <a:t>出典：平成</a:t>
            </a:r>
            <a:r>
              <a:rPr lang="en-US" altLang="ja-JP" sz="1100" dirty="0"/>
              <a:t>30</a:t>
            </a:r>
            <a:r>
              <a:rPr lang="ja-JP" altLang="en-US" dirty="0"/>
              <a:t>年 </a:t>
            </a:r>
            <a:r>
              <a:rPr lang="ja-JP" altLang="en-US" sz="1100" dirty="0"/>
              <a:t>住宅</a:t>
            </a:r>
            <a:r>
              <a:rPr lang="ja-JP" altLang="en-US" dirty="0"/>
              <a:t>･</a:t>
            </a:r>
            <a:r>
              <a:rPr lang="ja-JP" altLang="en-US" sz="1100" dirty="0"/>
              <a:t>土地統計調査（総務省）より独自推計</a:t>
            </a:r>
            <a:endParaRPr lang="en-US" altLang="ja-JP" sz="1100" dirty="0"/>
          </a:p>
        </p:txBody>
      </p:sp>
      <p:sp>
        <p:nvSpPr>
          <p:cNvPr id="7" name="スライド番号プレースホルダー 1">
            <a:extLst>
              <a:ext uri="{FF2B5EF4-FFF2-40B4-BE49-F238E27FC236}">
                <a16:creationId xmlns:a16="http://schemas.microsoft.com/office/drawing/2014/main" id="{4CE56F67-173E-4C3D-90B2-296E2BE42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46844" y="6453120"/>
            <a:ext cx="2057400" cy="365125"/>
          </a:xfrm>
        </p:spPr>
        <p:txBody>
          <a:bodyPr/>
          <a:lstStyle/>
          <a:p>
            <a:r>
              <a:rPr kumimoji="1" lang="en-US" altLang="ja-JP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88484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 w="6350" cap="flat" cmpd="sng" algn="ctr">
          <a:noFill/>
          <a:prstDash val="solid"/>
        </a:ln>
        <a:effectLst/>
      </a:spPr>
      <a:bodyPr wrap="square">
        <a:noAutofit/>
      </a:bodyPr>
      <a:lstStyle>
        <a:defPPr>
          <a:defRPr dirty="0"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1406</TotalTime>
  <Words>693</Words>
  <Application>Microsoft Office PowerPoint</Application>
  <PresentationFormat>画面に合わせる (4:3)</PresentationFormat>
  <Paragraphs>157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HGP創英角ｺﾞｼｯｸUB</vt:lpstr>
      <vt:lpstr>Meiryo UI</vt:lpstr>
      <vt:lpstr>游ゴシック</vt:lpstr>
      <vt:lpstr>Arial</vt:lpstr>
      <vt:lpstr>Calibri</vt:lpstr>
      <vt:lpstr>Calibri Light</vt:lpstr>
      <vt:lpstr>Office テーマ</vt:lpstr>
      <vt:lpstr>標準デザイン</vt:lpstr>
      <vt:lpstr>大阪府内の木造住宅に係る状況分析データ資料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　剛士</dc:creator>
  <cp:lastModifiedBy>山本　剛士</cp:lastModifiedBy>
  <cp:revision>105</cp:revision>
  <cp:lastPrinted>2024-07-12T00:36:30Z</cp:lastPrinted>
  <dcterms:created xsi:type="dcterms:W3CDTF">2024-07-03T13:18:22Z</dcterms:created>
  <dcterms:modified xsi:type="dcterms:W3CDTF">2024-08-07T10:00:16Z</dcterms:modified>
</cp:coreProperties>
</file>