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0" r:id="rId1"/>
  </p:sldMasterIdLst>
  <p:notesMasterIdLst>
    <p:notesMasterId r:id="rId4"/>
  </p:notesMasterIdLst>
  <p:sldIdLst>
    <p:sldId id="256" r:id="rId2"/>
    <p:sldId id="257" r:id="rId3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B5FD"/>
    <a:srgbClr val="FF6699"/>
    <a:srgbClr val="6666FF"/>
    <a:srgbClr val="ED92FC"/>
    <a:srgbClr val="E6E6E6"/>
    <a:srgbClr val="E66BFB"/>
    <a:srgbClr val="00CC66"/>
    <a:srgbClr val="00FF99"/>
    <a:srgbClr val="FF9900"/>
    <a:srgbClr val="FFA2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56" autoAdjust="0"/>
    <p:restoredTop sz="94660"/>
  </p:normalViewPr>
  <p:slideViewPr>
    <p:cSldViewPr snapToGrid="0">
      <p:cViewPr varScale="1">
        <p:scale>
          <a:sx n="75" d="100"/>
          <a:sy n="75" d="100"/>
        </p:scale>
        <p:origin x="26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activeX/activeX1.xml><?xml version="1.0" encoding="utf-8"?>
<ax:ocx xmlns:ax="http://schemas.microsoft.com/office/2006/activeX" xmlns:r="http://schemas.openxmlformats.org/officeDocument/2006/relationships" ax:classid="{D9347033-9612-11D1-9D75-00C04FCC8CDC}" ax:persistence="persistPropertyBag">
  <ax:ocxPr ax:name="_cx" ax:value="2200"/>
  <ax:ocxPr ax:name="_cy" ax:value="2337"/>
  <ax:ocxPr ax:name="Style" ax:value="11"/>
  <ax:ocxPr ax:name="SubStyle" ax:value="0"/>
  <ax:ocxPr ax:name="Validation" ax:value="2"/>
  <ax:ocxPr ax:name="LineWeight" ax:value="3"/>
  <ax:ocxPr ax:name="Direction" ax:value="0"/>
  <ax:ocxPr ax:name="ShowData" ax:value="1"/>
  <ax:ocxPr ax:name="Value" ax:value="https://www.pref.osaka.lg.jp/o110100/koyotaisaku/heartfull-kensyo/r6.html"/>
  <ax:ocxPr ax:name="ForeColor" ax:value="0"/>
  <ax:ocxPr ax:name="BackColor" ax:value="16777215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33" cy="497969"/>
          </a:xfrm>
          <a:prstGeom prst="rect">
            <a:avLst/>
          </a:prstGeom>
        </p:spPr>
        <p:txBody>
          <a:bodyPr vert="horz" lIns="88313" tIns="44156" rIns="88313" bIns="441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146" y="1"/>
            <a:ext cx="2949532" cy="497969"/>
          </a:xfrm>
          <a:prstGeom prst="rect">
            <a:avLst/>
          </a:prstGeom>
        </p:spPr>
        <p:txBody>
          <a:bodyPr vert="horz" lIns="88313" tIns="44156" rIns="88313" bIns="44156" rtlCol="0"/>
          <a:lstStyle>
            <a:lvl1pPr algn="r">
              <a:defRPr sz="1200"/>
            </a:lvl1pPr>
          </a:lstStyle>
          <a:p>
            <a:fld id="{76D9B810-CB2D-421D-9801-2165D1DD1F31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7888" y="1243013"/>
            <a:ext cx="251301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313" tIns="44156" rIns="88313" bIns="4415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480" y="4783895"/>
            <a:ext cx="5445760" cy="3912834"/>
          </a:xfrm>
          <a:prstGeom prst="rect">
            <a:avLst/>
          </a:prstGeom>
        </p:spPr>
        <p:txBody>
          <a:bodyPr vert="horz" lIns="88313" tIns="44156" rIns="88313" bIns="4415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1369"/>
            <a:ext cx="2949533" cy="497969"/>
          </a:xfrm>
          <a:prstGeom prst="rect">
            <a:avLst/>
          </a:prstGeom>
        </p:spPr>
        <p:txBody>
          <a:bodyPr vert="horz" lIns="88313" tIns="44156" rIns="88313" bIns="441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146" y="9441369"/>
            <a:ext cx="2949532" cy="497969"/>
          </a:xfrm>
          <a:prstGeom prst="rect">
            <a:avLst/>
          </a:prstGeom>
        </p:spPr>
        <p:txBody>
          <a:bodyPr vert="horz" lIns="88313" tIns="44156" rIns="88313" bIns="44156" rtlCol="0" anchor="b"/>
          <a:lstStyle>
            <a:lvl1pPr algn="r">
              <a:defRPr sz="1200"/>
            </a:lvl1pPr>
          </a:lstStyle>
          <a:p>
            <a:fld id="{42F155FE-0ACD-4567-BF42-CD4EE069B0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43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098FB5-9DDE-4932-B587-D4A217433D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68D583D-63CA-4493-8E54-299E8B970D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6347B59-ECD5-416D-9336-952128401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8181-C3C3-4D6F-97F0-5A39C920BCD0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5AF221-3548-4B76-8055-17211953E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1D50F4-6299-43FB-BAFD-5E76AD76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83B05-C0A3-445D-9B04-C5DC59A38C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7520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777C99-315C-459A-943F-C4AC92E5A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BC5C60D-C7D5-43ED-8368-72B6AA9B20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BBE0A1-A02E-4464-BD29-8114DE059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8181-C3C3-4D6F-97F0-5A39C920BCD0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9B3140-0511-414E-A99B-556F308D9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5E1A4C-B876-4350-BF2C-7B514B12D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83B05-C0A3-445D-9B04-C5DC59A38C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289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E9C669F-66F2-4E02-9728-F40ECD26DA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1E1A506-8951-4665-84F2-4AF13A10F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7637B0-BA9E-4214-A79E-596ECA4DB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8181-C3C3-4D6F-97F0-5A39C920BCD0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28F17A-AB8F-43AA-BB87-165EFD593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BD7E3F-E556-4611-B18F-463A6AFF6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83B05-C0A3-445D-9B04-C5DC59A38C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470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A6C3AC-76B6-411E-B8CE-9159DF901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500EA0-F7FC-40D1-AEC3-33F1762AD1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BA17D7-6BEC-4278-9723-7C37C316B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8181-C3C3-4D6F-97F0-5A39C920BCD0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869DFD-C85B-4474-BCCF-DE1AA538D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49B20E-FD84-4591-B31A-D3E5CB48F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83B05-C0A3-445D-9B04-C5DC59A38C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059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13434C-B80C-4953-BF97-A1EE468C5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B38DEDA-CED2-4364-A996-86282C1B0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195BC0-C03F-4C25-9635-C64111851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8181-C3C3-4D6F-97F0-5A39C920BCD0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E9E522-1164-42B3-8761-1929B2B72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354D8E-7218-409A-870F-CD8DE3F79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83B05-C0A3-445D-9B04-C5DC59A38C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1083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DB3513-8143-4C64-8A46-E0E05C91A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ACAEE27-C4AC-466E-9C2E-FAD5833A0D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CD9ABF8-7AD5-4A08-8ED0-07EA0219BC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0DEAFF5-A5A0-43E1-85F5-471CE9D27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8181-C3C3-4D6F-97F0-5A39C920BCD0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C5CFF9B-81EF-495A-A076-F463EEE8E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1C5F67A-CDBA-4F72-865C-6D3BDA6D2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83B05-C0A3-445D-9B04-C5DC59A38C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58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BE9C1F-A1F2-4F2E-A097-31BF37081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494855E-1EE1-4FBC-9BAF-296A411F8C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2FD3073-FCFB-4BFC-8734-FC816A1502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C540898-1C5E-4FF3-A29F-774E505E62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0EA1910-187B-45BF-93B0-298F29F1AF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4053EDD-601B-4759-AFBB-AD28110B6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8181-C3C3-4D6F-97F0-5A39C920BCD0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86CF424-577C-471A-8485-FED1B1837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C090A9E-40B7-4314-9C7D-4965388DE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83B05-C0A3-445D-9B04-C5DC59A38C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33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3BE7F6-BD3E-4138-A076-EE1B107D5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109198C-A360-45A9-B016-0B1A8A074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8181-C3C3-4D6F-97F0-5A39C920BCD0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137C3EA-0709-4AD5-A287-6F21E4B15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35F5384-1DAE-4491-8A27-FC3B04D0D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83B05-C0A3-445D-9B04-C5DC59A38C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137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93F8FDD-EE83-4309-AC1C-885A3B550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8181-C3C3-4D6F-97F0-5A39C920BCD0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C200E17-FECD-4EC8-8E1E-2E90FDBD7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0958A97-5A07-433B-A930-59FD66975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83B05-C0A3-445D-9B04-C5DC59A38C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157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7D7E8F-E674-42A1-B2F8-767287B0F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73DC8A-5E5E-42EA-82E2-D9721F260C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601DDEA-BB04-4D04-AFCA-AED2D82DE8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AEF9739-99E0-466D-ACDA-8CB016502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8181-C3C3-4D6F-97F0-5A39C920BCD0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97C536A-7B4A-4866-8313-E3FBFAB17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4D8B45C-9D3A-4F6C-A4B9-C27A05371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83B05-C0A3-445D-9B04-C5DC59A38C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642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C312A8-2FFE-408B-93DA-2A0352E0A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38F14D9-4B98-4847-ABF5-F8F4D07775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A3AF45B-3E16-41B9-89FA-3B818276AB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710BF17-883A-4AE7-9525-2F64CD0F7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8181-C3C3-4D6F-97F0-5A39C920BCD0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57D48E2-3989-4C29-84E1-E38DFC60C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60C3C61-68B3-4BD4-A8C1-767B537F0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83B05-C0A3-445D-9B04-C5DC59A38C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3794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2D09631-6CF8-4646-BF13-9106594EA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3083499-3D04-4405-A075-2A789BD849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54E811-5F1A-4F82-B4BD-FBAFC1F8DE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A8181-C3C3-4D6F-97F0-5A39C920BCD0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B58368-DF7D-4704-8623-8CCE8DDD2E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091C28-DE2A-4557-AA1A-E37E343066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83B05-C0A3-445D-9B04-C5DC59A38C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283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  <p:sldLayoutId id="2147483921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hyperlink" Target="mailto:shugyosokushin-g04@gbox.pref.osaka.lg.jp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ef.osaka.lg.jp/o110100/koyotaisaku/heartfull-kensyo/r6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7.emf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F5B97766-935B-4FF6-AD5F-C5A70D1E49D1}"/>
              </a:ext>
            </a:extLst>
          </p:cNvPr>
          <p:cNvGrpSpPr/>
          <p:nvPr/>
        </p:nvGrpSpPr>
        <p:grpSpPr>
          <a:xfrm>
            <a:off x="0" y="2426569"/>
            <a:ext cx="6858000" cy="765111"/>
            <a:chOff x="0" y="2838049"/>
            <a:chExt cx="6858000" cy="771926"/>
          </a:xfrm>
          <a:solidFill>
            <a:srgbClr val="FF6699"/>
          </a:solidFill>
        </p:grpSpPr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0999F1E8-A052-4175-9734-F35B07A0807C}"/>
                </a:ext>
              </a:extLst>
            </p:cNvPr>
            <p:cNvCxnSpPr/>
            <p:nvPr/>
          </p:nvCxnSpPr>
          <p:spPr>
            <a:xfrm>
              <a:off x="0" y="3609975"/>
              <a:ext cx="6858000" cy="0"/>
            </a:xfrm>
            <a:prstGeom prst="line">
              <a:avLst/>
            </a:prstGeom>
            <a:grpFill/>
            <a:ln w="76200">
              <a:solidFill>
                <a:srgbClr val="FF66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1F69CFA8-D19A-429F-A42F-83AE13AA1B49}"/>
                </a:ext>
              </a:extLst>
            </p:cNvPr>
            <p:cNvSpPr txBox="1"/>
            <p:nvPr/>
          </p:nvSpPr>
          <p:spPr>
            <a:xfrm>
              <a:off x="1254507" y="2838049"/>
              <a:ext cx="479169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0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候補企業を募集中！</a:t>
              </a:r>
            </a:p>
          </p:txBody>
        </p:sp>
      </p:grpSp>
      <p:pic>
        <p:nvPicPr>
          <p:cNvPr id="5" name="図 13">
            <a:extLst>
              <a:ext uri="{FF2B5EF4-FFF2-40B4-BE49-F238E27FC236}">
                <a16:creationId xmlns:a16="http://schemas.microsoft.com/office/drawing/2014/main" id="{12F199CE-D823-4877-9A56-33BB18E3F055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96" y="33733"/>
            <a:ext cx="1121156" cy="35045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A5CBED07-7408-4EDE-8651-5E6C2B0A8704}"/>
              </a:ext>
            </a:extLst>
          </p:cNvPr>
          <p:cNvGrpSpPr/>
          <p:nvPr/>
        </p:nvGrpSpPr>
        <p:grpSpPr>
          <a:xfrm>
            <a:off x="-177621" y="502669"/>
            <a:ext cx="7795460" cy="1983878"/>
            <a:chOff x="-115162" y="626723"/>
            <a:chExt cx="7795460" cy="1983878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5F9F5D1F-0403-4150-8283-73D5420D0CCF}"/>
                </a:ext>
              </a:extLst>
            </p:cNvPr>
            <p:cNvSpPr txBox="1"/>
            <p:nvPr/>
          </p:nvSpPr>
          <p:spPr>
            <a:xfrm>
              <a:off x="266702" y="626723"/>
              <a:ext cx="6724649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b="1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  令和</a:t>
              </a:r>
              <a:r>
                <a:rPr kumimoji="1" lang="en-US" altLang="ja-JP" sz="2800" b="1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6</a:t>
              </a:r>
              <a:r>
                <a:rPr kumimoji="1" lang="ja-JP" altLang="en-US" sz="2800" b="1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年度　</a:t>
              </a:r>
              <a:endParaRPr kumimoji="1" lang="en-US" altLang="ja-JP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haroni" panose="020B0604020202020204" pitchFamily="2" charset="-79"/>
              </a:endParaRPr>
            </a:p>
            <a:p>
              <a:r>
                <a:rPr lang="ja-JP" altLang="en-US" sz="3600" b="1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　　 大阪府</a:t>
              </a:r>
              <a:endParaRPr kumimoji="1" lang="en-US" altLang="ja-JP" sz="36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haroni" panose="020B0604020202020204" pitchFamily="2" charset="-79"/>
              </a:endParaRPr>
            </a:p>
            <a:p>
              <a:r>
                <a:rPr kumimoji="1" lang="ja-JP" altLang="en-US" sz="4400" b="1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　　</a:t>
              </a:r>
              <a:r>
                <a:rPr kumimoji="1" lang="ja-JP" altLang="en-US" sz="4800" b="1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ハートフル企業顕彰</a:t>
              </a:r>
              <a:endParaRPr kumimoji="1" lang="en-US" altLang="ja-JP" sz="48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haroni" panose="020B0604020202020204" pitchFamily="2" charset="-79"/>
              </a:endParaRPr>
            </a:p>
          </p:txBody>
        </p:sp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7FF2BA49-567B-4A77-9ECF-A849FEF84B1A}"/>
                </a:ext>
              </a:extLst>
            </p:cNvPr>
            <p:cNvSpPr/>
            <p:nvPr/>
          </p:nvSpPr>
          <p:spPr>
            <a:xfrm>
              <a:off x="-115162" y="2257870"/>
              <a:ext cx="7795460" cy="352731"/>
            </a:xfrm>
            <a:prstGeom prst="ellipse">
              <a:avLst/>
            </a:prstGeom>
            <a:solidFill>
              <a:srgbClr val="FF6699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accent4"/>
                </a:solidFill>
              </a:endParaRPr>
            </a:p>
          </p:txBody>
        </p:sp>
      </p:grp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250A5475-A575-4DE1-9317-FE566D44F9D8}"/>
              </a:ext>
            </a:extLst>
          </p:cNvPr>
          <p:cNvSpPr/>
          <p:nvPr/>
        </p:nvSpPr>
        <p:spPr>
          <a:xfrm>
            <a:off x="318052" y="3406300"/>
            <a:ext cx="5951818" cy="579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　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大阪府では、</a:t>
            </a:r>
            <a:r>
              <a:rPr lang="ja-JP" altLang="en-US" sz="16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障がい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者雇用の促進等に関して、特に優れた</a:t>
            </a:r>
            <a:endParaRPr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取組みを行っている事業主を表彰しています。</a:t>
            </a:r>
            <a:endParaRPr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6FC051D9-938E-4295-B65A-4A27300DFCEE}"/>
              </a:ext>
            </a:extLst>
          </p:cNvPr>
          <p:cNvSpPr/>
          <p:nvPr/>
        </p:nvSpPr>
        <p:spPr>
          <a:xfrm>
            <a:off x="265439" y="4508951"/>
            <a:ext cx="6960160" cy="335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</a:pPr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皆様のご応募をお待ちしております。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88EBE85D-1468-415F-AF8B-F97B309B1A56}"/>
              </a:ext>
            </a:extLst>
          </p:cNvPr>
          <p:cNvSpPr/>
          <p:nvPr/>
        </p:nvSpPr>
        <p:spPr>
          <a:xfrm>
            <a:off x="0" y="4990668"/>
            <a:ext cx="6858000" cy="583144"/>
          </a:xfrm>
          <a:prstGeom prst="rect">
            <a:avLst/>
          </a:prstGeom>
          <a:solidFill>
            <a:srgbClr val="FF6699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募集期間：令和</a:t>
            </a:r>
            <a:r>
              <a:rPr kumimoji="1" lang="en-US" altLang="ja-JP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kumimoji="1" lang="ja-JP" alt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lang="ja-JP" alt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８</a:t>
            </a:r>
            <a:r>
              <a:rPr kumimoji="1" lang="ja-JP" alt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en-US" altLang="ja-JP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14</a:t>
            </a:r>
            <a:r>
              <a:rPr kumimoji="1" lang="ja-JP" alt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日（水） </a:t>
            </a:r>
            <a:r>
              <a:rPr kumimoji="1" lang="en-US" altLang="ja-JP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‣‣‣ </a:t>
            </a:r>
            <a:r>
              <a:rPr lang="en-US" altLang="ja-JP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kumimoji="1" lang="ja-JP" alt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en-US" altLang="ja-JP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</a:t>
            </a:r>
            <a:r>
              <a:rPr kumimoji="1" lang="ja-JP" alt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日（火）</a:t>
            </a:r>
          </a:p>
        </p:txBody>
      </p: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F4DF1B60-49F4-46DC-9348-454429034601}"/>
              </a:ext>
            </a:extLst>
          </p:cNvPr>
          <p:cNvGrpSpPr/>
          <p:nvPr/>
        </p:nvGrpSpPr>
        <p:grpSpPr>
          <a:xfrm>
            <a:off x="4220683" y="7890732"/>
            <a:ext cx="2422383" cy="551370"/>
            <a:chOff x="4297024" y="7625304"/>
            <a:chExt cx="2538116" cy="551370"/>
          </a:xfrm>
          <a:noFill/>
        </p:grpSpPr>
        <p:pic>
          <p:nvPicPr>
            <p:cNvPr id="35" name="図 34">
              <a:extLst>
                <a:ext uri="{FF2B5EF4-FFF2-40B4-BE49-F238E27FC236}">
                  <a16:creationId xmlns:a16="http://schemas.microsoft.com/office/drawing/2014/main" id="{1D5B01BB-0646-4CC1-94AE-B2463872597E}"/>
                </a:ext>
              </a:extLst>
            </p:cNvPr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97024" y="7625304"/>
              <a:ext cx="2538116" cy="551370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ACFFE085-EAFF-496F-ACE7-92485B6C7C53}"/>
                </a:ext>
              </a:extLst>
            </p:cNvPr>
            <p:cNvSpPr txBox="1"/>
            <p:nvPr/>
          </p:nvSpPr>
          <p:spPr>
            <a:xfrm>
              <a:off x="4297024" y="7635240"/>
              <a:ext cx="2022852" cy="2616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大阪府　ハートフル企業顕彰</a:t>
              </a:r>
              <a:endPara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02527A0F-A7A1-45F8-99B2-4FB8C794CB17}"/>
              </a:ext>
            </a:extLst>
          </p:cNvPr>
          <p:cNvGrpSpPr/>
          <p:nvPr/>
        </p:nvGrpSpPr>
        <p:grpSpPr>
          <a:xfrm>
            <a:off x="-2845583" y="4791530"/>
            <a:ext cx="9875781" cy="3015467"/>
            <a:chOff x="-3070016" y="5157785"/>
            <a:chExt cx="9875781" cy="3015467"/>
          </a:xfrm>
        </p:grpSpPr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CA132043-DDB0-4B33-96A6-C6E00A35AEDB}"/>
                </a:ext>
              </a:extLst>
            </p:cNvPr>
            <p:cNvSpPr/>
            <p:nvPr/>
          </p:nvSpPr>
          <p:spPr>
            <a:xfrm>
              <a:off x="3069527" y="7646914"/>
              <a:ext cx="3634932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障がいがある生徒の職場実習の受入れや雇用等、</a:t>
              </a:r>
              <a:endPara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支援学校等に対して職業教育に関する貢献が著しい。</a:t>
              </a:r>
            </a:p>
          </p:txBody>
        </p:sp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F5C45BBE-BC2C-43AD-89B5-128A427CAB9D}"/>
                </a:ext>
              </a:extLst>
            </p:cNvPr>
            <p:cNvSpPr/>
            <p:nvPr/>
          </p:nvSpPr>
          <p:spPr>
            <a:xfrm>
              <a:off x="-86521" y="6523242"/>
              <a:ext cx="2925943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●　</a:t>
              </a:r>
              <a:r>
                <a:rPr lang="ja-JP" altLang="en-US" sz="1600" b="1" dirty="0">
                  <a:solidFill>
                    <a:srgbClr val="00B05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ハートフル企業大賞</a:t>
              </a:r>
              <a:r>
                <a:rPr lang="ja-JP" altLang="en-US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</a:t>
              </a:r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（１者）</a:t>
              </a:r>
            </a:p>
          </p:txBody>
        </p:sp>
        <p:sp>
          <p:nvSpPr>
            <p:cNvPr id="45" name="正方形/長方形 44">
              <a:extLst>
                <a:ext uri="{FF2B5EF4-FFF2-40B4-BE49-F238E27FC236}">
                  <a16:creationId xmlns:a16="http://schemas.microsoft.com/office/drawing/2014/main" id="{A1744774-56D0-4D4F-863F-B03722D857E6}"/>
                </a:ext>
              </a:extLst>
            </p:cNvPr>
            <p:cNvSpPr/>
            <p:nvPr/>
          </p:nvSpPr>
          <p:spPr>
            <a:xfrm>
              <a:off x="-3070016" y="5157785"/>
              <a:ext cx="3429000" cy="33855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endPara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9" name="正方形/長方形 48">
              <a:extLst>
                <a:ext uri="{FF2B5EF4-FFF2-40B4-BE49-F238E27FC236}">
                  <a16:creationId xmlns:a16="http://schemas.microsoft.com/office/drawing/2014/main" id="{5A0B835A-0BD7-4203-8FBD-F39FDE47CCD7}"/>
                </a:ext>
              </a:extLst>
            </p:cNvPr>
            <p:cNvSpPr/>
            <p:nvPr/>
          </p:nvSpPr>
          <p:spPr>
            <a:xfrm>
              <a:off x="-86521" y="7037426"/>
              <a:ext cx="4013335" cy="5078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6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●　</a:t>
              </a:r>
              <a:r>
                <a:rPr lang="ja-JP" altLang="en-US" sz="1600" b="1" dirty="0">
                  <a:solidFill>
                    <a:srgbClr val="00B05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ハートフル企業チャレンジ応援賞</a:t>
              </a:r>
              <a:r>
                <a:rPr lang="en-US" altLang="ja-JP" sz="1600" b="1" dirty="0">
                  <a:solidFill>
                    <a:srgbClr val="00B05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</a:t>
              </a:r>
            </a:p>
            <a:p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　　　　　　　　　　　　　　　　　　　　　　　（</a:t>
              </a:r>
              <a:r>
                <a:rPr lang="en-US" altLang="ja-JP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2</a:t>
              </a:r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者以下）</a:t>
              </a:r>
            </a:p>
          </p:txBody>
        </p:sp>
        <p:sp>
          <p:nvSpPr>
            <p:cNvPr id="52" name="正方形/長方形 51">
              <a:extLst>
                <a:ext uri="{FF2B5EF4-FFF2-40B4-BE49-F238E27FC236}">
                  <a16:creationId xmlns:a16="http://schemas.microsoft.com/office/drawing/2014/main" id="{31458C99-F1C2-488C-BEAC-463AA597FED8}"/>
                </a:ext>
              </a:extLst>
            </p:cNvPr>
            <p:cNvSpPr/>
            <p:nvPr/>
          </p:nvSpPr>
          <p:spPr>
            <a:xfrm>
              <a:off x="-86521" y="7665421"/>
              <a:ext cx="3489467" cy="5078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6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●  </a:t>
              </a:r>
              <a:r>
                <a:rPr lang="ja-JP" altLang="en-US" sz="1600" b="1" dirty="0">
                  <a:solidFill>
                    <a:srgbClr val="00B05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ハートフル企業教育貢献賞</a:t>
              </a:r>
              <a:r>
                <a:rPr lang="en-US" altLang="ja-JP" sz="1600" b="1" dirty="0">
                  <a:solidFill>
                    <a:srgbClr val="00B05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</a:t>
              </a:r>
            </a:p>
            <a:p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　　　　　　　　　　　　　　　　　（</a:t>
              </a:r>
              <a:r>
                <a:rPr lang="en-US" altLang="ja-JP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2</a:t>
              </a:r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者以下）</a:t>
              </a:r>
            </a:p>
          </p:txBody>
        </p:sp>
        <p:sp>
          <p:nvSpPr>
            <p:cNvPr id="53" name="正方形/長方形 52">
              <a:extLst>
                <a:ext uri="{FF2B5EF4-FFF2-40B4-BE49-F238E27FC236}">
                  <a16:creationId xmlns:a16="http://schemas.microsoft.com/office/drawing/2014/main" id="{07506387-AE65-44A9-84A9-332DE257B64F}"/>
                </a:ext>
              </a:extLst>
            </p:cNvPr>
            <p:cNvSpPr/>
            <p:nvPr/>
          </p:nvSpPr>
          <p:spPr>
            <a:xfrm>
              <a:off x="3609119" y="7058308"/>
              <a:ext cx="3196646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障がい者の雇用の促進に関し先進的または</a:t>
              </a:r>
              <a:endPara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独自性に優れた取組みを行っている。</a:t>
              </a:r>
            </a:p>
          </p:txBody>
        </p:sp>
        <p:sp>
          <p:nvSpPr>
            <p:cNvPr id="54" name="正方形/長方形 53">
              <a:extLst>
                <a:ext uri="{FF2B5EF4-FFF2-40B4-BE49-F238E27FC236}">
                  <a16:creationId xmlns:a16="http://schemas.microsoft.com/office/drawing/2014/main" id="{9416FDDC-C539-45B5-9519-C6787B4A1D0D}"/>
                </a:ext>
              </a:extLst>
            </p:cNvPr>
            <p:cNvSpPr/>
            <p:nvPr/>
          </p:nvSpPr>
          <p:spPr>
            <a:xfrm>
              <a:off x="2994704" y="6594183"/>
              <a:ext cx="3709755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障がい者の雇用の促進に貢献し、功績が顕著である。</a:t>
              </a:r>
            </a:p>
          </p:txBody>
        </p:sp>
      </p:grpSp>
      <p:sp>
        <p:nvSpPr>
          <p:cNvPr id="42" name="四角形: 角を丸くする 10">
            <a:extLst>
              <a:ext uri="{FF2B5EF4-FFF2-40B4-BE49-F238E27FC236}">
                <a16:creationId xmlns:a16="http://schemas.microsoft.com/office/drawing/2014/main" id="{DB39B73B-3902-47A6-B719-39A33BA8CA00}"/>
              </a:ext>
            </a:extLst>
          </p:cNvPr>
          <p:cNvSpPr/>
          <p:nvPr/>
        </p:nvSpPr>
        <p:spPr>
          <a:xfrm>
            <a:off x="1926151" y="5812744"/>
            <a:ext cx="2560990" cy="334132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複数の区分に応募いただけます</a:t>
            </a:r>
          </a:p>
        </p:txBody>
      </p:sp>
      <p:sp>
        <p:nvSpPr>
          <p:cNvPr id="43" name="四角形: 角を丸くする 55">
            <a:extLst>
              <a:ext uri="{FF2B5EF4-FFF2-40B4-BE49-F238E27FC236}">
                <a16:creationId xmlns:a16="http://schemas.microsoft.com/office/drawing/2014/main" id="{829BE968-3AB3-4628-98A5-4EA8A1CD226C}"/>
              </a:ext>
            </a:extLst>
          </p:cNvPr>
          <p:cNvSpPr/>
          <p:nvPr/>
        </p:nvSpPr>
        <p:spPr>
          <a:xfrm>
            <a:off x="53339" y="5718854"/>
            <a:ext cx="2237786" cy="356082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表彰の区分と対象</a:t>
            </a:r>
            <a:endParaRPr lang="ja-JP" altLang="en-US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7" name="四角形: 角を丸くする 55">
            <a:extLst>
              <a:ext uri="{FF2B5EF4-FFF2-40B4-BE49-F238E27FC236}">
                <a16:creationId xmlns:a16="http://schemas.microsoft.com/office/drawing/2014/main" id="{829BE968-3AB3-4628-98A5-4EA8A1CD226C}"/>
              </a:ext>
            </a:extLst>
          </p:cNvPr>
          <p:cNvSpPr/>
          <p:nvPr/>
        </p:nvSpPr>
        <p:spPr>
          <a:xfrm>
            <a:off x="53339" y="7890732"/>
            <a:ext cx="3996704" cy="387063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応募票の提出先及び問い合わせ先　</a:t>
            </a:r>
            <a:r>
              <a:rPr lang="en-US" altLang="ja-JP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事務局</a:t>
            </a:r>
            <a:r>
              <a:rPr lang="en-US" altLang="ja-JP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lang="ja-JP" alt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487141" y="4172085"/>
            <a:ext cx="124857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800" dirty="0">
                <a:latin typeface="Meiryo-Bold"/>
              </a:rPr>
              <a:t>Ⓒ</a:t>
            </a:r>
            <a:r>
              <a:rPr lang="en-US" altLang="ja-JP" sz="800" dirty="0">
                <a:latin typeface="ƒƒCƒŠƒI"/>
              </a:rPr>
              <a:t>2014 </a:t>
            </a:r>
            <a:r>
              <a:rPr lang="ja-JP" altLang="en-US" sz="800" dirty="0">
                <a:latin typeface="Meiryo-Bold"/>
              </a:rPr>
              <a:t>大阪府も</a:t>
            </a:r>
            <a:r>
              <a:rPr lang="ja-JP" altLang="en-US" sz="800" dirty="0" err="1">
                <a:latin typeface="Meiryo-Bold"/>
              </a:rPr>
              <a:t>ずやん</a:t>
            </a:r>
            <a:endParaRPr lang="ja-JP" altLang="en-US" sz="800" dirty="0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988E3792-C8A0-4222-9872-FD7C9F879B70}"/>
              </a:ext>
            </a:extLst>
          </p:cNvPr>
          <p:cNvSpPr/>
          <p:nvPr/>
        </p:nvSpPr>
        <p:spPr>
          <a:xfrm>
            <a:off x="74607" y="8305334"/>
            <a:ext cx="5036819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 商工労働部 雇用推進室 就業促進課　障がい者雇用促進グループ</a:t>
            </a:r>
          </a:p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　〒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540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－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0031  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大阪市中央区北浜東３－１４ エル・おおさか本館１１階</a:t>
            </a:r>
          </a:p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　電話 ： 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06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－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6360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－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9077   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 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メール ： 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  <a:hlinkClick r:id="rId6"/>
              </a:rPr>
              <a:t>shugyosokushin-g04@gbox.pref.osaka.lg.jp</a:t>
            </a:r>
            <a:endParaRPr lang="ja-JP" altLang="en-US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32" name="図 3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61889" y="3248637"/>
            <a:ext cx="759681" cy="1164429"/>
          </a:xfrm>
          <a:prstGeom prst="rect">
            <a:avLst/>
          </a:prstGeom>
        </p:spPr>
      </p:pic>
      <p:sp>
        <p:nvSpPr>
          <p:cNvPr id="8" name="弦 7">
            <a:extLst>
              <a:ext uri="{FF2B5EF4-FFF2-40B4-BE49-F238E27FC236}">
                <a16:creationId xmlns:a16="http://schemas.microsoft.com/office/drawing/2014/main" id="{B4BA98DD-566F-4584-AD7D-80639F97C193}"/>
              </a:ext>
            </a:extLst>
          </p:cNvPr>
          <p:cNvSpPr/>
          <p:nvPr/>
        </p:nvSpPr>
        <p:spPr>
          <a:xfrm rot="10356986">
            <a:off x="-2177073" y="523555"/>
            <a:ext cx="3034952" cy="3038763"/>
          </a:xfrm>
          <a:prstGeom prst="chord">
            <a:avLst>
              <a:gd name="adj1" fmla="val 7390151"/>
              <a:gd name="adj2" fmla="val 15094946"/>
            </a:avLst>
          </a:prstGeom>
          <a:solidFill>
            <a:srgbClr val="F3B5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endParaRPr kumimoji="1" lang="ja-JP" altLang="en-US"/>
          </a:p>
        </p:txBody>
      </p:sp>
      <p:sp>
        <p:nvSpPr>
          <p:cNvPr id="34" name="弦 33">
            <a:extLst>
              <a:ext uri="{FF2B5EF4-FFF2-40B4-BE49-F238E27FC236}">
                <a16:creationId xmlns:a16="http://schemas.microsoft.com/office/drawing/2014/main" id="{8A192528-A0A8-42AD-8AA0-D6A9D43202FF}"/>
              </a:ext>
            </a:extLst>
          </p:cNvPr>
          <p:cNvSpPr/>
          <p:nvPr/>
        </p:nvSpPr>
        <p:spPr>
          <a:xfrm rot="17267305">
            <a:off x="4371228" y="-1555498"/>
            <a:ext cx="2984630" cy="3046367"/>
          </a:xfrm>
          <a:prstGeom prst="chord">
            <a:avLst>
              <a:gd name="adj1" fmla="val 7253841"/>
              <a:gd name="adj2" fmla="val 15094946"/>
            </a:avLst>
          </a:prstGeom>
          <a:solidFill>
            <a:srgbClr val="F3B5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直角三角形 10">
            <a:extLst>
              <a:ext uri="{FF2B5EF4-FFF2-40B4-BE49-F238E27FC236}">
                <a16:creationId xmlns:a16="http://schemas.microsoft.com/office/drawing/2014/main" id="{296463DC-5D64-4DF5-8ACD-B86CCC6477AA}"/>
              </a:ext>
            </a:extLst>
          </p:cNvPr>
          <p:cNvSpPr/>
          <p:nvPr/>
        </p:nvSpPr>
        <p:spPr>
          <a:xfrm rot="10800000">
            <a:off x="4328160" y="-9882"/>
            <a:ext cx="2529839" cy="1119180"/>
          </a:xfrm>
          <a:prstGeom prst="rtTriangle">
            <a:avLst/>
          </a:prstGeom>
          <a:solidFill>
            <a:srgbClr val="F3B5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40" name="BarCodeCtrl1" r:id="rId2" imgW="792000" imgH="841320"/>
        </mc:Choice>
        <mc:Fallback>
          <p:control name="BarCodeCtrl1" r:id="rId2" imgW="792000" imgH="841320">
            <p:pic>
              <p:nvPicPr>
                <p:cNvPr id="2" name="BarCodeCtrl1">
                  <a:extLst>
                    <a:ext uri="{FF2B5EF4-FFF2-40B4-BE49-F238E27FC236}">
                      <a16:creationId xmlns:a16="http://schemas.microsoft.com/office/drawing/2014/main" id="{F4C09259-2105-4C3E-946A-1D93947CFE8F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8"/>
                <a:srcRect/>
                <a:stretch>
                  <a:fillRect/>
                </a:stretch>
              </p:blipFill>
              <p:spPr bwMode="auto">
                <a:xfrm>
                  <a:off x="5235518" y="8253385"/>
                  <a:ext cx="791534" cy="8421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64807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四角形: 上の 2 つの角を丸める 26">
            <a:extLst>
              <a:ext uri="{FF2B5EF4-FFF2-40B4-BE49-F238E27FC236}">
                <a16:creationId xmlns:a16="http://schemas.microsoft.com/office/drawing/2014/main" id="{C7FCFDB3-71A0-40A3-8003-AD88CECB6C8E}"/>
              </a:ext>
            </a:extLst>
          </p:cNvPr>
          <p:cNvSpPr/>
          <p:nvPr/>
        </p:nvSpPr>
        <p:spPr>
          <a:xfrm rot="16200000">
            <a:off x="2100387" y="-1971415"/>
            <a:ext cx="407607" cy="4608381"/>
          </a:xfrm>
          <a:prstGeom prst="round2SameRect">
            <a:avLst>
              <a:gd name="adj1" fmla="val 0"/>
              <a:gd name="adj2" fmla="val 50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四角形: 上の 2 つの角を丸める 20">
            <a:extLst>
              <a:ext uri="{FF2B5EF4-FFF2-40B4-BE49-F238E27FC236}">
                <a16:creationId xmlns:a16="http://schemas.microsoft.com/office/drawing/2014/main" id="{3851C07B-9C50-429E-B309-D9006D378B9F}"/>
              </a:ext>
            </a:extLst>
          </p:cNvPr>
          <p:cNvSpPr/>
          <p:nvPr/>
        </p:nvSpPr>
        <p:spPr>
          <a:xfrm rot="5400000">
            <a:off x="4091496" y="-251366"/>
            <a:ext cx="391841" cy="5141166"/>
          </a:xfrm>
          <a:prstGeom prst="round2SameRect">
            <a:avLst>
              <a:gd name="adj1" fmla="val 0"/>
              <a:gd name="adj2" fmla="val 50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直角三角形 4">
            <a:extLst>
              <a:ext uri="{FF2B5EF4-FFF2-40B4-BE49-F238E27FC236}">
                <a16:creationId xmlns:a16="http://schemas.microsoft.com/office/drawing/2014/main" id="{5E1B6F90-C7E1-4120-B57A-88F3F7F26A8B}"/>
              </a:ext>
            </a:extLst>
          </p:cNvPr>
          <p:cNvSpPr/>
          <p:nvPr/>
        </p:nvSpPr>
        <p:spPr>
          <a:xfrm rot="16200000">
            <a:off x="4460242" y="6746240"/>
            <a:ext cx="2225037" cy="2570482"/>
          </a:xfrm>
          <a:prstGeom prst="rtTriangle">
            <a:avLst/>
          </a:prstGeom>
          <a:solidFill>
            <a:srgbClr val="F3B5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部分円 2">
            <a:extLst>
              <a:ext uri="{FF2B5EF4-FFF2-40B4-BE49-F238E27FC236}">
                <a16:creationId xmlns:a16="http://schemas.microsoft.com/office/drawing/2014/main" id="{6215B757-DE31-42FD-AB9C-875E51067E69}"/>
              </a:ext>
            </a:extLst>
          </p:cNvPr>
          <p:cNvSpPr/>
          <p:nvPr/>
        </p:nvSpPr>
        <p:spPr>
          <a:xfrm rot="2936265">
            <a:off x="4153769" y="6336603"/>
            <a:ext cx="2844217" cy="3426315"/>
          </a:xfrm>
          <a:prstGeom prst="pie">
            <a:avLst>
              <a:gd name="adj1" fmla="val 5443819"/>
              <a:gd name="adj2" fmla="val 16218146"/>
            </a:avLst>
          </a:prstGeom>
          <a:solidFill>
            <a:srgbClr val="F3B5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F267436C-3BC9-4A2F-A126-4A179A83F7B1}"/>
              </a:ext>
            </a:extLst>
          </p:cNvPr>
          <p:cNvGrpSpPr/>
          <p:nvPr/>
        </p:nvGrpSpPr>
        <p:grpSpPr>
          <a:xfrm>
            <a:off x="101764" y="562770"/>
            <a:ext cx="6688481" cy="1490530"/>
            <a:chOff x="101764" y="334170"/>
            <a:chExt cx="6688481" cy="1490530"/>
          </a:xfrm>
          <a:solidFill>
            <a:srgbClr val="FF6699"/>
          </a:solidFill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929450BA-A759-497A-9F68-7005C9A69A59}"/>
                </a:ext>
              </a:extLst>
            </p:cNvPr>
            <p:cNvSpPr txBox="1"/>
            <p:nvPr/>
          </p:nvSpPr>
          <p:spPr>
            <a:xfrm>
              <a:off x="1653540" y="466180"/>
              <a:ext cx="5136705" cy="11182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　　</a:t>
              </a:r>
              <a:r>
                <a:rPr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○</a:t>
              </a:r>
              <a:r>
                <a:rPr kumimoji="1"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　大阪府内に事務所または事業所を設置していること。</a:t>
              </a:r>
            </a:p>
            <a:p>
              <a:pPr>
                <a:lnSpc>
                  <a:spcPts val="1600"/>
                </a:lnSpc>
              </a:pPr>
              <a:r>
                <a:rPr kumimoji="1"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　</a:t>
              </a:r>
              <a:r>
                <a:rPr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　○　上記の事務所または事業所において、令和５年４月１日以前から</a:t>
              </a:r>
              <a:endPara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haroni" panose="020B0604020202020204" pitchFamily="2" charset="-79"/>
              </a:endParaRPr>
            </a:p>
            <a:p>
              <a:pPr>
                <a:lnSpc>
                  <a:spcPts val="1600"/>
                </a:lnSpc>
              </a:pPr>
              <a:r>
                <a:rPr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　　　 </a:t>
              </a:r>
              <a:r>
                <a:rPr lang="ja-JP" altLang="en-US" sz="1200" dirty="0" err="1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障がい</a:t>
              </a:r>
              <a:r>
                <a:rPr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者の雇用促進等に取り組んでいること。</a:t>
              </a:r>
              <a:endPara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haroni" panose="020B0604020202020204" pitchFamily="2" charset="-79"/>
              </a:endParaRPr>
            </a:p>
            <a:p>
              <a:pPr>
                <a:lnSpc>
                  <a:spcPts val="1600"/>
                </a:lnSpc>
              </a:pPr>
              <a:endPara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haroni" panose="020B0604020202020204" pitchFamily="2" charset="-79"/>
              </a:endParaRPr>
            </a:p>
            <a:p>
              <a:pPr>
                <a:lnSpc>
                  <a:spcPts val="1600"/>
                </a:lnSpc>
              </a:pPr>
              <a:r>
                <a:rPr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　　</a:t>
              </a:r>
              <a:r>
                <a:rPr lang="en-US" altLang="ja-JP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※ </a:t>
              </a:r>
              <a:r>
                <a:rPr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その他、詳しくは募集要項をご確認ください。</a:t>
              </a:r>
              <a:endPara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haroni" panose="020B0604020202020204" pitchFamily="2" charset="-79"/>
              </a:endParaRPr>
            </a:p>
          </p:txBody>
        </p:sp>
        <p:sp>
          <p:nvSpPr>
            <p:cNvPr id="8" name="フローチャート: 結合子 7">
              <a:extLst>
                <a:ext uri="{FF2B5EF4-FFF2-40B4-BE49-F238E27FC236}">
                  <a16:creationId xmlns:a16="http://schemas.microsoft.com/office/drawing/2014/main" id="{99114E74-AE5F-4DE2-B233-4B80A64CA980}"/>
                </a:ext>
              </a:extLst>
            </p:cNvPr>
            <p:cNvSpPr/>
            <p:nvPr/>
          </p:nvSpPr>
          <p:spPr>
            <a:xfrm>
              <a:off x="101764" y="334170"/>
              <a:ext cx="1569720" cy="1490530"/>
            </a:xfrm>
            <a:prstGeom prst="flowChartConnector">
              <a:avLst/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応募要件</a:t>
              </a:r>
              <a:endParaRPr kumimoji="1" lang="en-US" altLang="ja-JP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r>
                <a:rPr lang="ja-JP" altLang="en-US" sz="11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（主なもの）</a:t>
              </a:r>
              <a:endParaRPr kumimoji="1" lang="ja-JP" altLang="en-US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9" name="フローチャート: 結合子 8">
            <a:extLst>
              <a:ext uri="{FF2B5EF4-FFF2-40B4-BE49-F238E27FC236}">
                <a16:creationId xmlns:a16="http://schemas.microsoft.com/office/drawing/2014/main" id="{83711701-69DA-44CD-AA6B-F9ADF96295FB}"/>
              </a:ext>
            </a:extLst>
          </p:cNvPr>
          <p:cNvSpPr/>
          <p:nvPr/>
        </p:nvSpPr>
        <p:spPr>
          <a:xfrm>
            <a:off x="101764" y="2714950"/>
            <a:ext cx="1569719" cy="1535430"/>
          </a:xfrm>
          <a:prstGeom prst="flowChartConnector">
            <a:avLst/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応募方法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2B3CE707-4891-4CBA-AD97-39F8368FDA49}"/>
              </a:ext>
            </a:extLst>
          </p:cNvPr>
          <p:cNvSpPr/>
          <p:nvPr/>
        </p:nvSpPr>
        <p:spPr>
          <a:xfrm>
            <a:off x="1626625" y="4743158"/>
            <a:ext cx="4005580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　</a:t>
            </a:r>
            <a:r>
              <a:rPr lang="ja-JP" altLang="en-US" sz="1400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ハートフル企業大賞 　</a:t>
            </a:r>
            <a:endParaRPr lang="en-US" altLang="ja-JP" sz="1400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株式会社ショーエイコーポレーション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　</a:t>
            </a:r>
            <a:r>
              <a:rPr lang="ja-JP" altLang="en-US" sz="1400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ハートフル企業チャレンジ応援賞</a:t>
            </a:r>
            <a:endParaRPr lang="en-US" altLang="ja-JP" sz="1400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</a:t>
            </a:r>
            <a:r>
              <a:rPr lang="ja-JP" altLang="en-US" sz="14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リゾートトラスト株式会社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株式会社スタッフサービス・クラウドワーク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　</a:t>
            </a:r>
            <a:r>
              <a:rPr lang="ja-JP" altLang="en-US" sz="1400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ハートフル企業教育貢献賞</a:t>
            </a:r>
            <a:endParaRPr lang="en-US" altLang="ja-JP" sz="1400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>
              <a:spcAft>
                <a:spcPts val="0"/>
              </a:spcAft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</a:t>
            </a:r>
            <a:r>
              <a:rPr lang="zh-TW" altLang="en-US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株式会社廣野鐵工所</a:t>
            </a:r>
            <a:r>
              <a:rPr lang="ja-JP" altLang="en-US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>
              <a:spcAft>
                <a:spcPts val="0"/>
              </a:spcAft>
            </a:pPr>
            <a:r>
              <a:rPr lang="ja-JP" altLang="en-US" sz="14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　　クボタワークス株式会社</a:t>
            </a:r>
            <a:r>
              <a:rPr lang="ja-JP" altLang="ja-JP" sz="14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</a:p>
          <a:p>
            <a:r>
              <a:rPr lang="ja-JP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　　</a:t>
            </a:r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101763" y="4947947"/>
            <a:ext cx="6595029" cy="1609055"/>
            <a:chOff x="275322" y="4577577"/>
            <a:chExt cx="6595029" cy="1609055"/>
          </a:xfrm>
        </p:grpSpPr>
        <p:sp>
          <p:nvSpPr>
            <p:cNvPr id="20" name="フローチャート: 結合子 19">
              <a:extLst>
                <a:ext uri="{FF2B5EF4-FFF2-40B4-BE49-F238E27FC236}">
                  <a16:creationId xmlns:a16="http://schemas.microsoft.com/office/drawing/2014/main" id="{25699983-CDC9-4F0C-A0E1-3AC20A51CF6A}"/>
                </a:ext>
              </a:extLst>
            </p:cNvPr>
            <p:cNvSpPr/>
            <p:nvPr/>
          </p:nvSpPr>
          <p:spPr>
            <a:xfrm>
              <a:off x="275322" y="4696102"/>
              <a:ext cx="1524861" cy="1490530"/>
            </a:xfrm>
            <a:prstGeom prst="flowChartConnector">
              <a:avLst/>
            </a:prstGeom>
            <a:solidFill>
              <a:srgbClr val="E66BF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令和５</a:t>
              </a:r>
              <a:r>
                <a:rPr lang="ja-JP" altLang="en-US" sz="1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年</a:t>
              </a:r>
              <a:r>
                <a:rPr kumimoji="1" lang="ja-JP" altLang="en-US" sz="1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度表彰企業</a:t>
              </a:r>
            </a:p>
          </p:txBody>
        </p:sp>
        <p:pic>
          <p:nvPicPr>
            <p:cNvPr id="22" name="図 21" descr="標章の見本">
              <a:extLst>
                <a:ext uri="{FF2B5EF4-FFF2-40B4-BE49-F238E27FC236}">
                  <a16:creationId xmlns:a16="http://schemas.microsoft.com/office/drawing/2014/main" id="{A798C600-52E1-4717-86A6-7A4173DC590A}"/>
                </a:ext>
              </a:extLst>
            </p:cNvPr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46319" y="4577577"/>
              <a:ext cx="1124032" cy="1221918"/>
            </a:xfrm>
            <a:prstGeom prst="rect">
              <a:avLst/>
            </a:prstGeom>
            <a:noFill/>
            <a:ln w="6350">
              <a:solidFill>
                <a:srgbClr val="99CC00"/>
              </a:solidFill>
            </a:ln>
          </p:spPr>
        </p:pic>
      </p:grpSp>
      <p:cxnSp>
        <p:nvCxnSpPr>
          <p:cNvPr id="11" name="直線コネクタ 10"/>
          <p:cNvCxnSpPr/>
          <p:nvPr/>
        </p:nvCxnSpPr>
        <p:spPr>
          <a:xfrm flipV="1">
            <a:off x="567966" y="4638900"/>
            <a:ext cx="5722067" cy="10736"/>
          </a:xfrm>
          <a:prstGeom prst="line">
            <a:avLst/>
          </a:prstGeom>
          <a:ln w="38100">
            <a:solidFill>
              <a:srgbClr val="FF66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角丸四角形 22"/>
          <p:cNvSpPr/>
          <p:nvPr/>
        </p:nvSpPr>
        <p:spPr>
          <a:xfrm>
            <a:off x="4136538" y="6992582"/>
            <a:ext cx="3039685" cy="2079767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altLang="ja-JP" sz="11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/>
            <a:r>
              <a:rPr lang="ja-JP" altLang="en-US" sz="11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1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1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企業名や活動内容等を大阪府の</a:t>
            </a:r>
            <a:endParaRPr lang="en-US" altLang="ja-JP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/>
            <a:r>
              <a:rPr lang="ja-JP" altLang="en-US" sz="1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ホームページに掲載するなど広く</a:t>
            </a:r>
            <a:endParaRPr lang="en-US" altLang="ja-JP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/>
            <a:r>
              <a:rPr lang="ja-JP" altLang="en-US" sz="1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周知します。</a:t>
            </a:r>
            <a:endParaRPr lang="en-US" altLang="ja-JP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/>
            <a:endParaRPr lang="en-US" altLang="ja-JP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 algn="just"/>
            <a:r>
              <a:rPr lang="ja-JP" altLang="en-US" sz="1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企業向けの</a:t>
            </a:r>
            <a:r>
              <a:rPr lang="ja-JP" altLang="en-US" sz="1100" dirty="0" err="1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障がい</a:t>
            </a:r>
            <a:r>
              <a:rPr lang="ja-JP" altLang="en-US" sz="1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者雇用セミナーで、</a:t>
            </a:r>
            <a:endParaRPr lang="en-US" altLang="ja-JP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 algn="just"/>
            <a:r>
              <a:rPr lang="ja-JP" altLang="en-US" sz="1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取組み事例を発表していただくことが</a:t>
            </a:r>
            <a:endParaRPr lang="en-US" altLang="ja-JP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 algn="just"/>
            <a:r>
              <a:rPr lang="ja-JP" altLang="en-US" sz="1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あります。</a:t>
            </a:r>
            <a:endParaRPr lang="en-US" altLang="ja-JP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>
              <a:lnSpc>
                <a:spcPts val="1200"/>
              </a:lnSpc>
            </a:pPr>
            <a:endParaRPr lang="ja-JP" altLang="en-US" sz="11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0" y="150323"/>
            <a:ext cx="4608378" cy="378816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必ず募集要項をご確認ください。</a:t>
            </a:r>
          </a:p>
        </p:txBody>
      </p:sp>
      <p:sp>
        <p:nvSpPr>
          <p:cNvPr id="26" name="角丸四角形 25"/>
          <p:cNvSpPr/>
          <p:nvPr/>
        </p:nvSpPr>
        <p:spPr>
          <a:xfrm>
            <a:off x="1716835" y="2123295"/>
            <a:ext cx="5141165" cy="411484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締切 ： 令和</a:t>
            </a: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１０月</a:t>
            </a: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</a:t>
            </a:r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火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　</a:t>
            </a:r>
            <a:r>
              <a:rPr lang="zh-TW" alt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＊１７時必着</a:t>
            </a:r>
            <a:endParaRPr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3B7755F9-E53A-4110-A17E-5EB3FC06ABCE}"/>
              </a:ext>
            </a:extLst>
          </p:cNvPr>
          <p:cNvSpPr/>
          <p:nvPr/>
        </p:nvSpPr>
        <p:spPr>
          <a:xfrm>
            <a:off x="1619662" y="2750867"/>
            <a:ext cx="5204459" cy="1499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応募票に必要事項を記載のうえ、その他の必要書類とともに事務局へ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持参、郵送または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E-mail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にて提出してください。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募集要項及び応募票等は大阪府ホームページからダウンロードしてください。</a:t>
            </a:r>
            <a:endParaRPr lang="ja-JP" altLang="en-US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  <a:hlinkClick r:id="rId3"/>
              </a:rPr>
              <a:t>https://www.pref.osaka.lg.jp/o110100/koyotaisaku/heartfull-kensyo/r6.html</a:t>
            </a:r>
            <a:endParaRPr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75D9DF04-E6A9-4AAD-ADEA-A1DFBA768E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3584" y="6992582"/>
            <a:ext cx="2446270" cy="1941714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469AF8D1-1943-4BB8-8BDE-E77CCAF5C8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56136" y="3751130"/>
            <a:ext cx="800100" cy="853440"/>
          </a:xfrm>
          <a:prstGeom prst="rect">
            <a:avLst/>
          </a:prstGeom>
        </p:spPr>
      </p:pic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A9609DCF-3C11-4A84-919C-BE9DF36603CA}"/>
              </a:ext>
            </a:extLst>
          </p:cNvPr>
          <p:cNvGrpSpPr/>
          <p:nvPr/>
        </p:nvGrpSpPr>
        <p:grpSpPr>
          <a:xfrm>
            <a:off x="3350010" y="3956371"/>
            <a:ext cx="2422383" cy="551370"/>
            <a:chOff x="4297024" y="7625304"/>
            <a:chExt cx="2538116" cy="551370"/>
          </a:xfrm>
          <a:noFill/>
        </p:grpSpPr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F5C5944B-4EFF-48A9-AC21-4C97E0719848}"/>
                </a:ext>
              </a:extLst>
            </p:cNvPr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97024" y="7625304"/>
              <a:ext cx="2538116" cy="551370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FCB5E725-485D-4255-87BC-C1181017650E}"/>
                </a:ext>
              </a:extLst>
            </p:cNvPr>
            <p:cNvSpPr txBox="1"/>
            <p:nvPr/>
          </p:nvSpPr>
          <p:spPr>
            <a:xfrm>
              <a:off x="4297024" y="7635240"/>
              <a:ext cx="2022852" cy="2616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大阪府　ハートフル企業顕彰</a:t>
              </a:r>
              <a:endPara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47985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958</TotalTime>
  <Words>560</Words>
  <Application>Microsoft Office PowerPoint</Application>
  <PresentationFormat>画面に合わせる (4:3)</PresentationFormat>
  <Paragraphs>64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BIZ UDPゴシック</vt:lpstr>
      <vt:lpstr>ƒƒCƒŠƒI</vt:lpstr>
      <vt:lpstr>Meiryo-Bold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11</cp:revision>
  <cp:lastPrinted>2024-07-29T07:40:54Z</cp:lastPrinted>
  <dcterms:created xsi:type="dcterms:W3CDTF">2021-06-09T04:39:35Z</dcterms:created>
  <dcterms:modified xsi:type="dcterms:W3CDTF">2024-07-31T10:50:57Z</dcterms:modified>
</cp:coreProperties>
</file>