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17"/>
  </p:notesMasterIdLst>
  <p:sldIdLst>
    <p:sldId id="256" r:id="rId5"/>
    <p:sldId id="296" r:id="rId6"/>
    <p:sldId id="346" r:id="rId7"/>
    <p:sldId id="340" r:id="rId8"/>
    <p:sldId id="342" r:id="rId9"/>
    <p:sldId id="289" r:id="rId10"/>
    <p:sldId id="335" r:id="rId11"/>
    <p:sldId id="281" r:id="rId12"/>
    <p:sldId id="299" r:id="rId13"/>
    <p:sldId id="300" r:id="rId14"/>
    <p:sldId id="347" r:id="rId15"/>
    <p:sldId id="304" r:id="rId16"/>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橋　秋桜" initials="大橋　秋桜" lastIdx="10" clrIdx="0">
    <p:extLst>
      <p:ext uri="{19B8F6BF-5375-455C-9EA6-DF929625EA0E}">
        <p15:presenceInfo xmlns:p15="http://schemas.microsoft.com/office/powerpoint/2012/main" userId="S::OhashiAs@lan.pref.osaka.jp::59df7bb3-c9b1-4e0e-bdf4-7a6a451afc7d" providerId="AD"/>
      </p:ext>
    </p:extLst>
  </p:cmAuthor>
  <p:cmAuthor id="2" name="宇都宮　福敬" initials="宇都宮　福敬" lastIdx="2" clrIdx="1">
    <p:extLst>
      <p:ext uri="{19B8F6BF-5375-455C-9EA6-DF929625EA0E}">
        <p15:presenceInfo xmlns:p15="http://schemas.microsoft.com/office/powerpoint/2012/main" userId="S::UtsunomiyaY@lan.pref.osaka.jp::4ae4006a-f9b9-44bf-9307-76087a106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4472C4"/>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12" autoAdjust="0"/>
    <p:restoredTop sz="94660"/>
  </p:normalViewPr>
  <p:slideViewPr>
    <p:cSldViewPr snapToGrid="0">
      <p:cViewPr varScale="1">
        <p:scale>
          <a:sx n="113" d="100"/>
          <a:sy n="113" d="100"/>
        </p:scale>
        <p:origin x="1578" y="102"/>
      </p:cViewPr>
      <p:guideLst/>
    </p:cSldViewPr>
  </p:slideViewPr>
  <p:notesTextViewPr>
    <p:cViewPr>
      <p:scale>
        <a:sx n="1" d="1"/>
        <a:sy n="1" d="1"/>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834E557F-5872-430A-9BA2-37F879BE762B}" type="datetimeFigureOut">
              <a:rPr kumimoji="1" lang="ja-JP" altLang="en-US" smtClean="0"/>
              <a:t>2024/7/26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5BE3E63B-ECAD-403F-9286-6C7AC3DBA66A}" type="slidenum">
              <a:rPr kumimoji="1" lang="ja-JP" altLang="en-US" smtClean="0"/>
              <a:t>‹#›</a:t>
            </a:fld>
            <a:endParaRPr kumimoji="1" lang="ja-JP" altLang="en-US"/>
          </a:p>
        </p:txBody>
      </p:sp>
    </p:spTree>
    <p:extLst>
      <p:ext uri="{BB962C8B-B14F-4D97-AF65-F5344CB8AC3E}">
        <p14:creationId xmlns:p14="http://schemas.microsoft.com/office/powerpoint/2010/main" val="1693447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E683149-F08E-40F9-9742-7CCB74515FBD}" type="slidenum">
              <a:rPr kumimoji="1" lang="ja-JP" altLang="en-US" smtClean="0"/>
              <a:t>8</a:t>
            </a:fld>
            <a:endParaRPr kumimoji="1" lang="ja-JP" altLang="en-US"/>
          </a:p>
        </p:txBody>
      </p:sp>
    </p:spTree>
    <p:extLst>
      <p:ext uri="{BB962C8B-B14F-4D97-AF65-F5344CB8AC3E}">
        <p14:creationId xmlns:p14="http://schemas.microsoft.com/office/powerpoint/2010/main" val="64778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B6B81B-E5E7-4467-B50C-09A848497A77}" type="datetime1">
              <a:rPr kumimoji="1" lang="ja-JP" altLang="en-US" smtClean="0"/>
              <a:t>2024/7/26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1484" y="6480816"/>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19154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B8EDF4-7DA5-4065-AC61-67A757CD022A}" type="datetime1">
              <a:rPr kumimoji="1" lang="ja-JP" altLang="en-US" smtClean="0"/>
              <a:t>2024/7/26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09124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04C400-959D-4011-A611-69213912A1F9}" type="datetime1">
              <a:rPr kumimoji="1" lang="ja-JP" altLang="en-US" smtClean="0"/>
              <a:t>2024/7/26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8155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26E35E-B5D2-437C-BE16-A2BC390D1FAC}" type="datetime1">
              <a:rPr kumimoji="1" lang="ja-JP" altLang="en-US" smtClean="0"/>
              <a:t>2024/7/26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2690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4154AD-84F3-4133-9441-54847B079BE1}" type="datetime1">
              <a:rPr kumimoji="1" lang="ja-JP" altLang="en-US" smtClean="0"/>
              <a:t>2024/7/26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7510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D11874-19B8-41C0-894F-B99755DE0765}" type="datetime1">
              <a:rPr kumimoji="1" lang="ja-JP" altLang="en-US" smtClean="0"/>
              <a:t>2024/7/26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74035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68CC8-B688-4849-8E9C-AA5E6178CCF7}" type="datetime1">
              <a:rPr kumimoji="1" lang="ja-JP" altLang="en-US" smtClean="0"/>
              <a:t>2024/7/26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488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408194-F8DA-4E80-8B94-C161AAE542DC}" type="datetime1">
              <a:rPr kumimoji="1" lang="ja-JP" altLang="en-US" smtClean="0"/>
              <a:t>2024/7/26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8209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A37E4-19AC-4346-8E34-32EE1FCC6632}" type="datetime1">
              <a:rPr kumimoji="1" lang="ja-JP" altLang="en-US" smtClean="0"/>
              <a:t>2024/7/26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89370"/>
            <a:ext cx="2057400" cy="365125"/>
          </a:xfrm>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91812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73CF5E-A6AF-4D98-BF43-F6167D415FFA}" type="datetime1">
              <a:rPr kumimoji="1" lang="ja-JP" altLang="en-US" smtClean="0"/>
              <a:t>2024/7/26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1678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78A3F8-C9E2-4804-8BC2-CB4B645D6A70}" type="datetime1">
              <a:rPr kumimoji="1" lang="ja-JP" altLang="en-US" smtClean="0"/>
              <a:t>2024/7/26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275943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8A2B-D479-4999-8160-534C909F6E39}" type="datetime1">
              <a:rPr kumimoji="1" lang="ja-JP" altLang="en-US" smtClean="0"/>
              <a:t>2024/7/26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932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AFA97-3394-4B32-81C9-5309CB5ED79C}" type="slidenum">
              <a:rPr kumimoji="1" lang="ja-JP" altLang="en-US" smtClean="0"/>
              <a:t>‹#›</a:t>
            </a:fld>
            <a:endParaRPr kumimoji="1" lang="ja-JP" altLang="en-US"/>
          </a:p>
        </p:txBody>
      </p:sp>
    </p:spTree>
    <p:extLst>
      <p:ext uri="{BB962C8B-B14F-4D97-AF65-F5344CB8AC3E}">
        <p14:creationId xmlns:p14="http://schemas.microsoft.com/office/powerpoint/2010/main" val="380091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A6DC90D-BB0F-46E8-B509-E34ACC12C927}"/>
              </a:ext>
            </a:extLst>
          </p:cNvPr>
          <p:cNvSpPr>
            <a:spLocks noGrp="1"/>
          </p:cNvSpPr>
          <p:nvPr>
            <p:ph type="ctrTitle"/>
          </p:nvPr>
        </p:nvSpPr>
        <p:spPr>
          <a:xfrm>
            <a:off x="135385" y="1122363"/>
            <a:ext cx="8876211" cy="2387600"/>
          </a:xfrm>
        </p:spPr>
        <p:txBody>
          <a:bodyPr>
            <a:normAutofit/>
          </a:bodyPr>
          <a:lstStyle/>
          <a:p>
            <a:r>
              <a:rPr lang="ja-JP" altLang="en-US" sz="3600" b="1" dirty="0">
                <a:latin typeface="+mn-ea"/>
                <a:ea typeface="+mn-ea"/>
              </a:rPr>
              <a:t>新モビリティ導入に向けた</a:t>
            </a:r>
            <a:br>
              <a:rPr lang="en-US" altLang="ja-JP" sz="3600" b="1" dirty="0">
                <a:latin typeface="+mn-ea"/>
                <a:ea typeface="+mn-ea"/>
              </a:rPr>
            </a:br>
            <a:r>
              <a:rPr lang="ja-JP" altLang="en-US" sz="3600" b="1" dirty="0">
                <a:latin typeface="+mn-ea"/>
                <a:ea typeface="+mn-ea"/>
              </a:rPr>
              <a:t>検討状況について</a:t>
            </a:r>
            <a:br>
              <a:rPr lang="en-US" altLang="ja-JP" sz="4000" b="1" dirty="0">
                <a:latin typeface="+mn-ea"/>
                <a:ea typeface="+mn-ea"/>
              </a:rPr>
            </a:br>
            <a:r>
              <a:rPr lang="ja-JP" altLang="en-US" sz="2800" dirty="0">
                <a:latin typeface="+mn-ea"/>
                <a:ea typeface="+mn-ea"/>
              </a:rPr>
              <a:t>（先導的モデル事業として南河内地域で実証）</a:t>
            </a:r>
            <a:endParaRPr lang="ja-JP" altLang="en-US" sz="4000" dirty="0">
              <a:latin typeface="+mn-ea"/>
              <a:ea typeface="+mn-ea"/>
            </a:endParaRPr>
          </a:p>
        </p:txBody>
      </p:sp>
      <p:sp>
        <p:nvSpPr>
          <p:cNvPr id="7" name="字幕 6">
            <a:extLst>
              <a:ext uri="{FF2B5EF4-FFF2-40B4-BE49-F238E27FC236}">
                <a16:creationId xmlns:a16="http://schemas.microsoft.com/office/drawing/2014/main" id="{A7E0C57D-F74C-4A76-8D96-F6F24E05AFA8}"/>
              </a:ext>
            </a:extLst>
          </p:cNvPr>
          <p:cNvSpPr>
            <a:spLocks noGrp="1"/>
          </p:cNvSpPr>
          <p:nvPr>
            <p:ph type="subTitle" idx="1"/>
          </p:nvPr>
        </p:nvSpPr>
        <p:spPr>
          <a:xfrm>
            <a:off x="1143000" y="5745798"/>
            <a:ext cx="6858000" cy="802639"/>
          </a:xfrm>
        </p:spPr>
        <p:txBody>
          <a:bodyPr anchor="ctr">
            <a:normAutofit/>
          </a:bodyPr>
          <a:lstStyle/>
          <a:p>
            <a:pPr>
              <a:lnSpc>
                <a:spcPct val="100000"/>
              </a:lnSpc>
            </a:pPr>
            <a:r>
              <a:rPr lang="ja-JP" altLang="en-US" sz="2000" b="1" dirty="0"/>
              <a:t>令和６年７月２７日</a:t>
            </a:r>
            <a:endParaRPr lang="en-US" altLang="ja-JP" sz="2000" b="1" dirty="0"/>
          </a:p>
          <a:p>
            <a:r>
              <a:rPr lang="ja-JP" altLang="en-US" sz="2000" b="1" dirty="0"/>
              <a:t>新交通施策推進課</a:t>
            </a:r>
          </a:p>
        </p:txBody>
      </p:sp>
      <p:cxnSp>
        <p:nvCxnSpPr>
          <p:cNvPr id="10" name="直線コネクタ 9">
            <a:extLst>
              <a:ext uri="{FF2B5EF4-FFF2-40B4-BE49-F238E27FC236}">
                <a16:creationId xmlns:a16="http://schemas.microsoft.com/office/drawing/2014/main" id="{E713C630-2CD8-4D46-BD15-0B464776AFB0}"/>
              </a:ext>
            </a:extLst>
          </p:cNvPr>
          <p:cNvCxnSpPr>
            <a:cxnSpLocks/>
          </p:cNvCxnSpPr>
          <p:nvPr/>
        </p:nvCxnSpPr>
        <p:spPr>
          <a:xfrm>
            <a:off x="223484" y="3512820"/>
            <a:ext cx="8688504" cy="0"/>
          </a:xfrm>
          <a:prstGeom prst="line">
            <a:avLst/>
          </a:prstGeom>
          <a:ln w="127000" cmpd="tri">
            <a:solidFill>
              <a:srgbClr val="00B050"/>
            </a:solidFill>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ADD7A486-4B9E-4E2F-9EEA-43A769878E60}"/>
              </a:ext>
            </a:extLst>
          </p:cNvPr>
          <p:cNvSpPr/>
          <p:nvPr/>
        </p:nvSpPr>
        <p:spPr>
          <a:xfrm>
            <a:off x="6431280" y="714661"/>
            <a:ext cx="2480708" cy="7233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n-ea"/>
              </a:rPr>
              <a:t>令和６年７月２７日</a:t>
            </a:r>
            <a:endParaRPr kumimoji="1" lang="en-US" altLang="ja-JP" sz="1600" dirty="0">
              <a:latin typeface="+mn-ea"/>
            </a:endParaRPr>
          </a:p>
          <a:p>
            <a:pPr algn="ctr"/>
            <a:r>
              <a:rPr kumimoji="1" lang="ja-JP" altLang="en-US" sz="1600" dirty="0">
                <a:latin typeface="+mn-ea"/>
              </a:rPr>
              <a:t>第２回検討協議会議資料</a:t>
            </a:r>
          </a:p>
        </p:txBody>
      </p:sp>
      <p:sp>
        <p:nvSpPr>
          <p:cNvPr id="8" name="正方形/長方形 7">
            <a:extLst>
              <a:ext uri="{FF2B5EF4-FFF2-40B4-BE49-F238E27FC236}">
                <a16:creationId xmlns:a16="http://schemas.microsoft.com/office/drawing/2014/main" id="{C37222D5-8C95-4CCD-ABA0-0B8BBCD90048}"/>
              </a:ext>
            </a:extLst>
          </p:cNvPr>
          <p:cNvSpPr/>
          <p:nvPr/>
        </p:nvSpPr>
        <p:spPr>
          <a:xfrm>
            <a:off x="8115300" y="218821"/>
            <a:ext cx="796688" cy="375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n-ea"/>
              </a:rPr>
              <a:t>資料２</a:t>
            </a:r>
          </a:p>
        </p:txBody>
      </p:sp>
    </p:spTree>
    <p:extLst>
      <p:ext uri="{BB962C8B-B14F-4D97-AF65-F5344CB8AC3E}">
        <p14:creationId xmlns:p14="http://schemas.microsoft.com/office/powerpoint/2010/main" val="119019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1"/>
            <a:ext cx="8688504" cy="400110"/>
          </a:xfrm>
          <a:prstGeom prst="rect">
            <a:avLst/>
          </a:prstGeom>
          <a:noFill/>
        </p:spPr>
        <p:txBody>
          <a:bodyPr wrap="square" rtlCol="0">
            <a:spAutoFit/>
          </a:bodyPr>
          <a:lstStyle/>
          <a:p>
            <a:r>
              <a:rPr kumimoji="1" lang="ja-JP" altLang="en-US" sz="2000" b="1" dirty="0"/>
              <a:t>７．安全確保策</a:t>
            </a:r>
            <a:r>
              <a:rPr kumimoji="1" lang="ja-JP" altLang="en-US" sz="2000" b="1" dirty="0">
                <a:latin typeface="+mn-ea"/>
              </a:rPr>
              <a:t>の検討　＜車両以外の道路環境整備など＞</a:t>
            </a:r>
          </a:p>
        </p:txBody>
      </p:sp>
      <p:sp>
        <p:nvSpPr>
          <p:cNvPr id="6" name="テキスト ボックス 5">
            <a:extLst>
              <a:ext uri="{FF2B5EF4-FFF2-40B4-BE49-F238E27FC236}">
                <a16:creationId xmlns:a16="http://schemas.microsoft.com/office/drawing/2014/main" id="{EB19CFEF-EF1A-4610-8796-4ABA075762EF}"/>
              </a:ext>
            </a:extLst>
          </p:cNvPr>
          <p:cNvSpPr txBox="1"/>
          <p:nvPr/>
        </p:nvSpPr>
        <p:spPr>
          <a:xfrm>
            <a:off x="1558725" y="2874009"/>
            <a:ext cx="1182490" cy="230832"/>
          </a:xfrm>
          <a:prstGeom prst="rect">
            <a:avLst/>
          </a:prstGeom>
          <a:noFill/>
        </p:spPr>
        <p:txBody>
          <a:bodyPr wrap="square" rtlCol="0">
            <a:spAutoFit/>
          </a:bodyPr>
          <a:lstStyle/>
          <a:p>
            <a:r>
              <a:rPr kumimoji="1" lang="ja-JP" altLang="en-US" sz="900" b="1" u="sng" dirty="0">
                <a:solidFill>
                  <a:schemeClr val="bg1"/>
                </a:solidFill>
              </a:rPr>
              <a:t>超小型モビリティ</a:t>
            </a:r>
          </a:p>
        </p:txBody>
      </p:sp>
      <p:sp>
        <p:nvSpPr>
          <p:cNvPr id="54" name="テキスト ボックス 53">
            <a:extLst>
              <a:ext uri="{FF2B5EF4-FFF2-40B4-BE49-F238E27FC236}">
                <a16:creationId xmlns:a16="http://schemas.microsoft.com/office/drawing/2014/main" id="{C3C503B3-B87C-4339-8644-4116AD4ADECB}"/>
              </a:ext>
            </a:extLst>
          </p:cNvPr>
          <p:cNvSpPr txBox="1"/>
          <p:nvPr/>
        </p:nvSpPr>
        <p:spPr>
          <a:xfrm>
            <a:off x="544779" y="2904446"/>
            <a:ext cx="983866" cy="230832"/>
          </a:xfrm>
          <a:prstGeom prst="rect">
            <a:avLst/>
          </a:prstGeom>
          <a:noFill/>
        </p:spPr>
        <p:txBody>
          <a:bodyPr wrap="square" rtlCol="0">
            <a:spAutoFit/>
          </a:bodyPr>
          <a:lstStyle/>
          <a:p>
            <a:r>
              <a:rPr kumimoji="1" lang="ja-JP" altLang="en-US" sz="900" b="1" u="sng" dirty="0">
                <a:solidFill>
                  <a:schemeClr val="bg1"/>
                </a:solidFill>
              </a:rPr>
              <a:t>シェアサイクル</a:t>
            </a:r>
          </a:p>
        </p:txBody>
      </p:sp>
      <p:sp>
        <p:nvSpPr>
          <p:cNvPr id="55" name="テキスト ボックス 54">
            <a:extLst>
              <a:ext uri="{FF2B5EF4-FFF2-40B4-BE49-F238E27FC236}">
                <a16:creationId xmlns:a16="http://schemas.microsoft.com/office/drawing/2014/main" id="{A3F5F8BA-E414-4598-B907-5A8E8E03BB3B}"/>
              </a:ext>
            </a:extLst>
          </p:cNvPr>
          <p:cNvSpPr txBox="1"/>
          <p:nvPr/>
        </p:nvSpPr>
        <p:spPr>
          <a:xfrm>
            <a:off x="796463" y="2103720"/>
            <a:ext cx="1169347" cy="230832"/>
          </a:xfrm>
          <a:prstGeom prst="rect">
            <a:avLst/>
          </a:prstGeom>
          <a:noFill/>
        </p:spPr>
        <p:txBody>
          <a:bodyPr wrap="square" rtlCol="0">
            <a:spAutoFit/>
          </a:bodyPr>
          <a:lstStyle/>
          <a:p>
            <a:r>
              <a:rPr kumimoji="1" lang="ja-JP" altLang="en-US" sz="900" b="1" u="sng" dirty="0">
                <a:solidFill>
                  <a:schemeClr val="bg1"/>
                </a:solidFill>
              </a:rPr>
              <a:t>電動キックボード</a:t>
            </a:r>
          </a:p>
        </p:txBody>
      </p:sp>
      <p:sp>
        <p:nvSpPr>
          <p:cNvPr id="9" name="テキスト ボックス 8">
            <a:extLst>
              <a:ext uri="{FF2B5EF4-FFF2-40B4-BE49-F238E27FC236}">
                <a16:creationId xmlns:a16="http://schemas.microsoft.com/office/drawing/2014/main" id="{2BB45935-1B70-4CDD-97DF-C07EDA400B63}"/>
              </a:ext>
            </a:extLst>
          </p:cNvPr>
          <p:cNvSpPr txBox="1"/>
          <p:nvPr/>
        </p:nvSpPr>
        <p:spPr>
          <a:xfrm>
            <a:off x="0" y="618784"/>
            <a:ext cx="4949690" cy="618118"/>
          </a:xfrm>
          <a:prstGeom prst="rect">
            <a:avLst/>
          </a:prstGeom>
          <a:noFill/>
        </p:spPr>
        <p:txBody>
          <a:bodyPr wrap="square" rtlCol="0">
            <a:spAutoFit/>
          </a:bodyPr>
          <a:lstStyle/>
          <a:p>
            <a:pPr>
              <a:lnSpc>
                <a:spcPts val="2000"/>
              </a:lnSpc>
            </a:pPr>
            <a:r>
              <a:rPr lang="ja-JP" altLang="en-US" b="0" i="0" dirty="0">
                <a:solidFill>
                  <a:srgbClr val="3F3F3F"/>
                </a:solidFill>
                <a:effectLst/>
                <a:latin typeface="メイリオ" panose="020B0604030504040204" pitchFamily="50" charset="-128"/>
                <a:ea typeface="メイリオ" panose="020B0604030504040204" pitchFamily="50" charset="-128"/>
              </a:rPr>
              <a:t>◆高精度</a:t>
            </a:r>
            <a:r>
              <a:rPr lang="en-US" altLang="ja-JP" b="0" i="0" dirty="0">
                <a:solidFill>
                  <a:srgbClr val="3F3F3F"/>
                </a:solidFill>
                <a:effectLst/>
                <a:latin typeface="メイリオ" panose="020B0604030504040204" pitchFamily="50" charset="-128"/>
                <a:ea typeface="メイリオ" panose="020B0604030504040204" pitchFamily="50" charset="-128"/>
              </a:rPr>
              <a:t>3</a:t>
            </a:r>
            <a:r>
              <a:rPr lang="ja-JP" altLang="en-US" b="0" i="0" dirty="0">
                <a:solidFill>
                  <a:srgbClr val="3F3F3F"/>
                </a:solidFill>
                <a:effectLst/>
                <a:latin typeface="メイリオ" panose="020B0604030504040204" pitchFamily="50" charset="-128"/>
                <a:ea typeface="メイリオ" panose="020B0604030504040204" pitchFamily="50" charset="-128"/>
              </a:rPr>
              <a:t>次元地図データ（３</a:t>
            </a:r>
            <a:r>
              <a:rPr lang="en-US" altLang="ja-JP" b="0" i="0" dirty="0">
                <a:solidFill>
                  <a:srgbClr val="3F3F3F"/>
                </a:solidFill>
                <a:effectLst/>
                <a:latin typeface="メイリオ" panose="020B0604030504040204" pitchFamily="50" charset="-128"/>
                <a:ea typeface="メイリオ" panose="020B0604030504040204" pitchFamily="50" charset="-128"/>
              </a:rPr>
              <a:t>D</a:t>
            </a:r>
            <a:r>
              <a:rPr lang="ja-JP" altLang="en-US" b="0" i="0" dirty="0">
                <a:solidFill>
                  <a:srgbClr val="3F3F3F"/>
                </a:solidFill>
                <a:effectLst/>
                <a:latin typeface="メイリオ" panose="020B0604030504040204" pitchFamily="50" charset="-128"/>
                <a:ea typeface="メイリオ" panose="020B0604030504040204" pitchFamily="50" charset="-128"/>
              </a:rPr>
              <a:t>マップ）、</a:t>
            </a:r>
            <a:endParaRPr lang="en-US" altLang="ja-JP" b="0" i="0" dirty="0">
              <a:solidFill>
                <a:srgbClr val="3F3F3F"/>
              </a:solidFill>
              <a:effectLst/>
              <a:latin typeface="メイリオ" panose="020B0604030504040204" pitchFamily="50" charset="-128"/>
              <a:ea typeface="メイリオ" panose="020B0604030504040204" pitchFamily="50" charset="-128"/>
            </a:endParaRPr>
          </a:p>
          <a:p>
            <a:pPr>
              <a:lnSpc>
                <a:spcPts val="2000"/>
              </a:lnSpc>
            </a:pPr>
            <a:r>
              <a:rPr lang="ja-JP" altLang="en-US" b="0" i="0" dirty="0">
                <a:solidFill>
                  <a:srgbClr val="3F3F3F"/>
                </a:solidFill>
                <a:effectLst/>
                <a:latin typeface="メイリオ" panose="020B0604030504040204" pitchFamily="50" charset="-128"/>
                <a:ea typeface="メイリオ" panose="020B0604030504040204" pitchFamily="50" charset="-128"/>
              </a:rPr>
              <a:t>　車両調律</a:t>
            </a:r>
            <a:endParaRPr kumimoji="1" lang="ja-JP" altLang="en-US"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A3F883C8-1EA3-42FC-997B-F3FDF3CC7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62" y="1770614"/>
            <a:ext cx="3553233" cy="1972490"/>
          </a:xfrm>
          <a:prstGeom prst="rect">
            <a:avLst/>
          </a:prstGeom>
        </p:spPr>
      </p:pic>
      <p:sp>
        <p:nvSpPr>
          <p:cNvPr id="13" name="テキスト ボックス 12">
            <a:extLst>
              <a:ext uri="{FF2B5EF4-FFF2-40B4-BE49-F238E27FC236}">
                <a16:creationId xmlns:a16="http://schemas.microsoft.com/office/drawing/2014/main" id="{F60AF170-0092-44D1-A2D1-B6AF54673ED1}"/>
              </a:ext>
            </a:extLst>
          </p:cNvPr>
          <p:cNvSpPr txBox="1"/>
          <p:nvPr/>
        </p:nvSpPr>
        <p:spPr>
          <a:xfrm>
            <a:off x="-4102" y="3819405"/>
            <a:ext cx="2716357" cy="361637"/>
          </a:xfrm>
          <a:prstGeom prst="rect">
            <a:avLst/>
          </a:prstGeom>
          <a:noFill/>
        </p:spPr>
        <p:txBody>
          <a:bodyPr wrap="square" rtlCol="0">
            <a:spAutoFit/>
          </a:bodyPr>
          <a:lstStyle/>
          <a:p>
            <a:pPr>
              <a:lnSpc>
                <a:spcPts val="2000"/>
              </a:lnSpc>
            </a:pPr>
            <a:r>
              <a:rPr kumimoji="1" lang="ja-JP" altLang="en-US" dirty="0">
                <a:latin typeface="Meiryo UI" panose="020B0604030504040204" pitchFamily="50" charset="-128"/>
                <a:ea typeface="Meiryo UI" panose="020B0604030504040204" pitchFamily="50" charset="-128"/>
              </a:rPr>
              <a:t>◆路車協調システム</a:t>
            </a:r>
          </a:p>
        </p:txBody>
      </p:sp>
      <p:sp>
        <p:nvSpPr>
          <p:cNvPr id="14" name="テキスト ボックス 13">
            <a:extLst>
              <a:ext uri="{FF2B5EF4-FFF2-40B4-BE49-F238E27FC236}">
                <a16:creationId xmlns:a16="http://schemas.microsoft.com/office/drawing/2014/main" id="{4A194490-2A28-499F-AEC6-39E10A29E03F}"/>
              </a:ext>
            </a:extLst>
          </p:cNvPr>
          <p:cNvSpPr txBox="1"/>
          <p:nvPr/>
        </p:nvSpPr>
        <p:spPr>
          <a:xfrm>
            <a:off x="5097009" y="634491"/>
            <a:ext cx="3602492" cy="361637"/>
          </a:xfrm>
          <a:prstGeom prst="rect">
            <a:avLst/>
          </a:prstGeom>
          <a:noFill/>
        </p:spPr>
        <p:txBody>
          <a:bodyPr wrap="square" rtlCol="0">
            <a:spAutoFit/>
          </a:bodyPr>
          <a:lstStyle/>
          <a:p>
            <a:pPr>
              <a:lnSpc>
                <a:spcPts val="2000"/>
              </a:lnSpc>
            </a:pPr>
            <a:r>
              <a:rPr kumimoji="1" lang="ja-JP" altLang="en-US" dirty="0">
                <a:latin typeface="Meiryo UI" panose="020B0604030504040204" pitchFamily="50" charset="-128"/>
                <a:ea typeface="Meiryo UI" panose="020B0604030504040204" pitchFamily="50" charset="-128"/>
              </a:rPr>
              <a:t>◆自動運転に対応した区画線</a:t>
            </a:r>
          </a:p>
        </p:txBody>
      </p:sp>
      <p:pic>
        <p:nvPicPr>
          <p:cNvPr id="3" name="図 2">
            <a:extLst>
              <a:ext uri="{FF2B5EF4-FFF2-40B4-BE49-F238E27FC236}">
                <a16:creationId xmlns:a16="http://schemas.microsoft.com/office/drawing/2014/main" id="{43848DC7-22AB-4F47-AD4B-3749102983C7}"/>
              </a:ext>
            </a:extLst>
          </p:cNvPr>
          <p:cNvPicPr>
            <a:picLocks noChangeAspect="1"/>
          </p:cNvPicPr>
          <p:nvPr/>
        </p:nvPicPr>
        <p:blipFill rotWithShape="1">
          <a:blip r:embed="rId3">
            <a:extLst>
              <a:ext uri="{28A0092B-C50C-407E-A947-70E740481C1C}">
                <a14:useLocalDpi xmlns:a14="http://schemas.microsoft.com/office/drawing/2010/main" val="0"/>
              </a:ext>
            </a:extLst>
          </a:blip>
          <a:srcRect b="10507"/>
          <a:stretch/>
        </p:blipFill>
        <p:spPr>
          <a:xfrm>
            <a:off x="158969" y="4411203"/>
            <a:ext cx="4366407" cy="2446666"/>
          </a:xfrm>
          <a:prstGeom prst="rect">
            <a:avLst/>
          </a:prstGeom>
        </p:spPr>
      </p:pic>
      <p:pic>
        <p:nvPicPr>
          <p:cNvPr id="5" name="図 4">
            <a:extLst>
              <a:ext uri="{FF2B5EF4-FFF2-40B4-BE49-F238E27FC236}">
                <a16:creationId xmlns:a16="http://schemas.microsoft.com/office/drawing/2014/main" id="{88F9A2A1-EBD7-41BF-B08B-9A64AF1F9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382" y="1688120"/>
            <a:ext cx="3921618" cy="3707962"/>
          </a:xfrm>
          <a:prstGeom prst="rect">
            <a:avLst/>
          </a:prstGeom>
        </p:spPr>
      </p:pic>
      <p:sp>
        <p:nvSpPr>
          <p:cNvPr id="15" name="テキスト ボックス 14">
            <a:extLst>
              <a:ext uri="{FF2B5EF4-FFF2-40B4-BE49-F238E27FC236}">
                <a16:creationId xmlns:a16="http://schemas.microsoft.com/office/drawing/2014/main" id="{997692BE-1196-4CE3-8E4A-2C040CB49AE2}"/>
              </a:ext>
            </a:extLst>
          </p:cNvPr>
          <p:cNvSpPr txBox="1"/>
          <p:nvPr/>
        </p:nvSpPr>
        <p:spPr>
          <a:xfrm>
            <a:off x="5189363" y="5430651"/>
            <a:ext cx="3602492" cy="1477328"/>
          </a:xfrm>
          <a:prstGeom prst="rect">
            <a:avLst/>
          </a:prstGeom>
          <a:noFill/>
        </p:spPr>
        <p:txBody>
          <a:bodyPr wrap="square" rtlCol="0">
            <a:spAutoFit/>
          </a:bodyPr>
          <a:lstStyle/>
          <a:p>
            <a:pPr>
              <a:lnSpc>
                <a:spcPts val="2000"/>
              </a:lnSpc>
            </a:pPr>
            <a:r>
              <a:rPr kumimoji="1" lang="ja-JP" altLang="en-US" dirty="0">
                <a:latin typeface="Meiryo UI" panose="020B0604030504040204" pitchFamily="50" charset="-128"/>
                <a:ea typeface="Meiryo UI" panose="020B0604030504040204" pitchFamily="50" charset="-128"/>
              </a:rPr>
              <a:t>◆その他</a:t>
            </a:r>
            <a:endParaRPr kumimoji="1" lang="en-US" altLang="ja-JP"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メイリオ" panose="020B0604030504040204" pitchFamily="50" charset="-128"/>
                <a:ea typeface="メイリオ" panose="020B0604030504040204" pitchFamily="50" charset="-128"/>
              </a:rPr>
              <a:t>   ・充電器</a:t>
            </a:r>
            <a:endParaRPr kumimoji="1" lang="en-US" altLang="ja-JP" sz="1600" dirty="0">
              <a:latin typeface="メイリオ" panose="020B0604030504040204" pitchFamily="50" charset="-128"/>
              <a:ea typeface="メイリオ" panose="020B0604030504040204" pitchFamily="50" charset="-128"/>
            </a:endParaRPr>
          </a:p>
          <a:p>
            <a:pPr>
              <a:lnSpc>
                <a:spcPts val="2200"/>
              </a:lnSpc>
            </a:pPr>
            <a:r>
              <a:rPr kumimoji="1" lang="ja-JP" altLang="en-US" sz="1600" dirty="0">
                <a:latin typeface="メイリオ" panose="020B0604030504040204" pitchFamily="50" charset="-128"/>
                <a:ea typeface="メイリオ" panose="020B0604030504040204" pitchFamily="50" charset="-128"/>
              </a:rPr>
              <a:t>　・車庫整備</a:t>
            </a:r>
            <a:endParaRPr kumimoji="1" lang="en-US" altLang="ja-JP" sz="1600" dirty="0">
              <a:latin typeface="メイリオ" panose="020B0604030504040204" pitchFamily="50" charset="-128"/>
              <a:ea typeface="メイリオ" panose="020B0604030504040204" pitchFamily="50" charset="-128"/>
            </a:endParaRPr>
          </a:p>
          <a:p>
            <a:pPr>
              <a:lnSpc>
                <a:spcPts val="2200"/>
              </a:lnSpc>
            </a:pPr>
            <a:r>
              <a:rPr kumimoji="1" lang="ja-JP" altLang="en-US" sz="1600" dirty="0">
                <a:latin typeface="メイリオ" panose="020B0604030504040204" pitchFamily="50" charset="-128"/>
                <a:ea typeface="メイリオ" panose="020B0604030504040204" pitchFamily="50" charset="-128"/>
              </a:rPr>
              <a:t>　・乗務員休憩所　</a:t>
            </a:r>
            <a:endParaRPr kumimoji="1" lang="en-US" altLang="ja-JP" sz="1600" dirty="0">
              <a:latin typeface="メイリオ" panose="020B0604030504040204" pitchFamily="50" charset="-128"/>
              <a:ea typeface="メイリオ" panose="020B0604030504040204" pitchFamily="50" charset="-128"/>
            </a:endParaRPr>
          </a:p>
          <a:p>
            <a:pPr>
              <a:lnSpc>
                <a:spcPts val="2200"/>
              </a:lnSpc>
            </a:pPr>
            <a:r>
              <a:rPr kumimoji="1" lang="ja-JP" altLang="en-US" sz="1600" dirty="0">
                <a:latin typeface="メイリオ" panose="020B0604030504040204" pitchFamily="50" charset="-128"/>
                <a:ea typeface="メイリオ" panose="020B0604030504040204" pitchFamily="50" charset="-128"/>
              </a:rPr>
              <a:t>　・遠隔監視施設</a:t>
            </a:r>
            <a:endParaRPr kumimoji="1" lang="ja-JP" altLang="en-US" sz="20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3E9E0859-F97A-414D-8A12-0042FE5C01C6}"/>
              </a:ext>
            </a:extLst>
          </p:cNvPr>
          <p:cNvSpPr txBox="1"/>
          <p:nvPr/>
        </p:nvSpPr>
        <p:spPr>
          <a:xfrm>
            <a:off x="347113" y="4176725"/>
            <a:ext cx="3890356" cy="338554"/>
          </a:xfrm>
          <a:prstGeom prst="rect">
            <a:avLst/>
          </a:prstGeom>
          <a:noFill/>
          <a:ln>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車載センサで取得困難な交差点情報の提供</a:t>
            </a:r>
          </a:p>
        </p:txBody>
      </p:sp>
      <p:sp>
        <p:nvSpPr>
          <p:cNvPr id="16" name="テキスト ボックス 15">
            <a:extLst>
              <a:ext uri="{FF2B5EF4-FFF2-40B4-BE49-F238E27FC236}">
                <a16:creationId xmlns:a16="http://schemas.microsoft.com/office/drawing/2014/main" id="{9C6E4EF4-604B-40A4-AE68-6171C3ED7196}"/>
              </a:ext>
            </a:extLst>
          </p:cNvPr>
          <p:cNvSpPr txBox="1"/>
          <p:nvPr/>
        </p:nvSpPr>
        <p:spPr>
          <a:xfrm>
            <a:off x="5370775" y="986639"/>
            <a:ext cx="3706723" cy="584775"/>
          </a:xfrm>
          <a:prstGeom prst="rect">
            <a:avLst/>
          </a:prstGeom>
          <a:noFill/>
          <a:ln>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車載センサが検知可能となる区画線の水準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を維持</a:t>
            </a:r>
          </a:p>
        </p:txBody>
      </p:sp>
      <p:sp>
        <p:nvSpPr>
          <p:cNvPr id="17" name="テキスト ボックス 16">
            <a:extLst>
              <a:ext uri="{FF2B5EF4-FFF2-40B4-BE49-F238E27FC236}">
                <a16:creationId xmlns:a16="http://schemas.microsoft.com/office/drawing/2014/main" id="{F0C2F59B-2BED-42C9-859F-9F462A4DB0F0}"/>
              </a:ext>
            </a:extLst>
          </p:cNvPr>
          <p:cNvSpPr txBox="1"/>
          <p:nvPr/>
        </p:nvSpPr>
        <p:spPr>
          <a:xfrm>
            <a:off x="291464" y="1148886"/>
            <a:ext cx="4596419" cy="584775"/>
          </a:xfrm>
          <a:prstGeom prst="rect">
            <a:avLst/>
          </a:prstGeom>
          <a:noFill/>
          <a:ln>
            <a:solidFill>
              <a:schemeClr val="tx1"/>
            </a:solidFill>
          </a:ln>
        </p:spPr>
        <p:txBody>
          <a:bodyPr wrap="square" rtlCol="0">
            <a:spAutoFit/>
          </a:bodyPr>
          <a:lstStyle/>
          <a:p>
            <a:r>
              <a:rPr lang="ja-JP" altLang="en-US" sz="1600" b="0" i="0" dirty="0">
                <a:solidFill>
                  <a:srgbClr val="222222"/>
                </a:solidFill>
                <a:effectLst/>
                <a:latin typeface="Meiryo UI" panose="020B0604030504040204" pitchFamily="50" charset="-128"/>
                <a:ea typeface="Meiryo UI" panose="020B0604030504040204" pitchFamily="50" charset="-128"/>
              </a:rPr>
              <a:t>各車線やガードレール、道路標識、横断歩道などさまざまな情報をより正確な位置で記録した空間的な地図</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2B4863E-7A9B-4C1A-BD18-290D449F0353}"/>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８</a:t>
            </a:r>
          </a:p>
        </p:txBody>
      </p:sp>
    </p:spTree>
    <p:extLst>
      <p:ext uri="{BB962C8B-B14F-4D97-AF65-F5344CB8AC3E}">
        <p14:creationId xmlns:p14="http://schemas.microsoft.com/office/powerpoint/2010/main" val="59049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1"/>
            <a:ext cx="8688504" cy="400110"/>
          </a:xfrm>
          <a:prstGeom prst="rect">
            <a:avLst/>
          </a:prstGeom>
          <a:noFill/>
        </p:spPr>
        <p:txBody>
          <a:bodyPr wrap="square" rtlCol="0">
            <a:spAutoFit/>
          </a:bodyPr>
          <a:lstStyle/>
          <a:p>
            <a:r>
              <a:rPr kumimoji="1" lang="ja-JP" altLang="en-US" sz="2000" b="1" dirty="0"/>
              <a:t>８．実証実験に向けた具体的な業務</a:t>
            </a:r>
            <a:endParaRPr kumimoji="1" lang="ja-JP" altLang="en-US" sz="2000" b="1" dirty="0">
              <a:latin typeface="+mn-ea"/>
            </a:endParaRPr>
          </a:p>
        </p:txBody>
      </p:sp>
      <p:graphicFrame>
        <p:nvGraphicFramePr>
          <p:cNvPr id="5" name="表 5">
            <a:extLst>
              <a:ext uri="{FF2B5EF4-FFF2-40B4-BE49-F238E27FC236}">
                <a16:creationId xmlns:a16="http://schemas.microsoft.com/office/drawing/2014/main" id="{0ADEF7C8-2185-4734-B608-4A143228D167}"/>
              </a:ext>
            </a:extLst>
          </p:cNvPr>
          <p:cNvGraphicFramePr>
            <a:graphicFrameLocks noGrp="1"/>
          </p:cNvGraphicFramePr>
          <p:nvPr/>
        </p:nvGraphicFramePr>
        <p:xfrm>
          <a:off x="65621" y="971778"/>
          <a:ext cx="9006379" cy="5073168"/>
        </p:xfrm>
        <a:graphic>
          <a:graphicData uri="http://schemas.openxmlformats.org/drawingml/2006/table">
            <a:tbl>
              <a:tblPr firstRow="1" bandRow="1">
                <a:tableStyleId>{5C22544A-7EE6-4342-B048-85BDC9FD1C3A}</a:tableStyleId>
              </a:tblPr>
              <a:tblGrid>
                <a:gridCol w="2082775">
                  <a:extLst>
                    <a:ext uri="{9D8B030D-6E8A-4147-A177-3AD203B41FA5}">
                      <a16:colId xmlns:a16="http://schemas.microsoft.com/office/drawing/2014/main" val="3137571804"/>
                    </a:ext>
                  </a:extLst>
                </a:gridCol>
                <a:gridCol w="2307868">
                  <a:extLst>
                    <a:ext uri="{9D8B030D-6E8A-4147-A177-3AD203B41FA5}">
                      <a16:colId xmlns:a16="http://schemas.microsoft.com/office/drawing/2014/main" val="116072037"/>
                    </a:ext>
                  </a:extLst>
                </a:gridCol>
                <a:gridCol w="2307868">
                  <a:extLst>
                    <a:ext uri="{9D8B030D-6E8A-4147-A177-3AD203B41FA5}">
                      <a16:colId xmlns:a16="http://schemas.microsoft.com/office/drawing/2014/main" val="263615386"/>
                    </a:ext>
                  </a:extLst>
                </a:gridCol>
                <a:gridCol w="2307868">
                  <a:extLst>
                    <a:ext uri="{9D8B030D-6E8A-4147-A177-3AD203B41FA5}">
                      <a16:colId xmlns:a16="http://schemas.microsoft.com/office/drawing/2014/main" val="657715790"/>
                    </a:ext>
                  </a:extLst>
                </a:gridCol>
              </a:tblGrid>
              <a:tr h="596369">
                <a:tc>
                  <a:txBody>
                    <a:bodyPr/>
                    <a:lstStyle/>
                    <a:p>
                      <a:endParaRPr kumimoji="1" lang="ja-JP" altLang="en-US" dirty="0"/>
                    </a:p>
                  </a:txBody>
                  <a:tcPr anchor="ctr"/>
                </a:tc>
                <a:tc>
                  <a:txBody>
                    <a:bodyPr/>
                    <a:lstStyle/>
                    <a:p>
                      <a:pPr algn="ctr"/>
                      <a:r>
                        <a:rPr kumimoji="1" lang="ja-JP" altLang="en-US" sz="1400" dirty="0">
                          <a:latin typeface="HGSｺﾞｼｯｸE" panose="020B0900000000000000" pitchFamily="50" charset="-128"/>
                          <a:ea typeface="HGSｺﾞｼｯｸE" panose="020B0900000000000000" pitchFamily="50" charset="-128"/>
                        </a:rPr>
                        <a:t>Ｒ６</a:t>
                      </a:r>
                    </a:p>
                  </a:txBody>
                  <a:tcPr anchor="ctr"/>
                </a:tc>
                <a:tc>
                  <a:txBody>
                    <a:bodyPr/>
                    <a:lstStyle/>
                    <a:p>
                      <a:pPr algn="ctr"/>
                      <a:r>
                        <a:rPr kumimoji="1" lang="ja-JP" altLang="en-US" sz="1400" dirty="0">
                          <a:latin typeface="HGSｺﾞｼｯｸE" panose="020B0900000000000000" pitchFamily="50" charset="-128"/>
                          <a:ea typeface="HGSｺﾞｼｯｸE" panose="020B0900000000000000" pitchFamily="50" charset="-128"/>
                        </a:rPr>
                        <a:t>Ｒ７</a:t>
                      </a:r>
                    </a:p>
                  </a:txBody>
                  <a:tcPr anchor="ctr"/>
                </a:tc>
                <a:tc>
                  <a:txBody>
                    <a:bodyPr/>
                    <a:lstStyle/>
                    <a:p>
                      <a:pPr algn="ctr"/>
                      <a:r>
                        <a:rPr kumimoji="1" lang="ja-JP" altLang="en-US" sz="1400" dirty="0">
                          <a:latin typeface="HGSｺﾞｼｯｸE" panose="020B0900000000000000" pitchFamily="50" charset="-128"/>
                          <a:ea typeface="HGSｺﾞｼｯｸE" panose="020B0900000000000000" pitchFamily="50" charset="-128"/>
                        </a:rPr>
                        <a:t>Ｒ８～Ｒ</a:t>
                      </a:r>
                      <a:r>
                        <a:rPr kumimoji="1" lang="en-US" altLang="ja-JP" sz="1400" dirty="0">
                          <a:latin typeface="HGSｺﾞｼｯｸE" panose="020B0900000000000000" pitchFamily="50" charset="-128"/>
                          <a:ea typeface="HGSｺﾞｼｯｸE" panose="020B0900000000000000" pitchFamily="50" charset="-128"/>
                        </a:rPr>
                        <a:t>10</a:t>
                      </a:r>
                      <a:r>
                        <a:rPr kumimoji="1" lang="ja-JP" altLang="en-US" sz="1400" dirty="0">
                          <a:latin typeface="HGSｺﾞｼｯｸE" panose="020B0900000000000000" pitchFamily="50" charset="-128"/>
                          <a:ea typeface="HGSｺﾞｼｯｸE" panose="020B0900000000000000" pitchFamily="50" charset="-128"/>
                        </a:rPr>
                        <a:t>（実証期間）</a:t>
                      </a:r>
                    </a:p>
                  </a:txBody>
                  <a:tcPr anchor="ctr"/>
                </a:tc>
                <a:extLst>
                  <a:ext uri="{0D108BD9-81ED-4DB2-BD59-A6C34878D82A}">
                    <a16:rowId xmlns:a16="http://schemas.microsoft.com/office/drawing/2014/main" val="433762218"/>
                  </a:ext>
                </a:extLst>
              </a:tr>
              <a:tr h="4476799">
                <a:tc>
                  <a:txBody>
                    <a:bodyPr/>
                    <a:lstStyle/>
                    <a:p>
                      <a:pPr algn="dist"/>
                      <a:r>
                        <a:rPr kumimoji="1" lang="ja-JP" altLang="en-US" sz="2000" b="1" dirty="0">
                          <a:latin typeface="メイリオ" panose="020B0604030504040204" pitchFamily="50" charset="-128"/>
                          <a:ea typeface="メイリオ" panose="020B0604030504040204" pitchFamily="50" charset="-128"/>
                        </a:rPr>
                        <a:t>企画・運営</a:t>
                      </a:r>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r>
                        <a:rPr kumimoji="1" lang="ja-JP" altLang="en-US" sz="2000" b="1" dirty="0">
                          <a:latin typeface="メイリオ" panose="020B0604030504040204" pitchFamily="50" charset="-128"/>
                          <a:ea typeface="メイリオ" panose="020B0604030504040204" pitchFamily="50" charset="-128"/>
                        </a:rPr>
                        <a:t>車両関係</a:t>
                      </a:r>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r>
                        <a:rPr kumimoji="1" lang="ja-JP" altLang="en-US" sz="2000" b="1" dirty="0">
                          <a:latin typeface="メイリオ" panose="020B0604030504040204" pitchFamily="50" charset="-128"/>
                          <a:ea typeface="メイリオ" panose="020B0604030504040204" pitchFamily="50" charset="-128"/>
                        </a:rPr>
                        <a:t>走行環境整備等</a:t>
                      </a:r>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endParaRPr kumimoji="1" lang="en-US" altLang="ja-JP" sz="2000" b="1" dirty="0">
                        <a:latin typeface="メイリオ" panose="020B0604030504040204" pitchFamily="50" charset="-128"/>
                        <a:ea typeface="メイリオ" panose="020B0604030504040204" pitchFamily="50" charset="-128"/>
                      </a:endParaRPr>
                    </a:p>
                    <a:p>
                      <a:pPr algn="dist"/>
                      <a:r>
                        <a:rPr kumimoji="1" lang="ja-JP" altLang="en-US" sz="2000" b="1" dirty="0">
                          <a:latin typeface="メイリオ" panose="020B0604030504040204" pitchFamily="50" charset="-128"/>
                          <a:ea typeface="メイリオ" panose="020B0604030504040204" pitchFamily="50" charset="-128"/>
                        </a:rPr>
                        <a:t>運行関係</a:t>
                      </a:r>
                    </a:p>
                  </a:txBody>
                  <a:tcPr anchor="ctr"/>
                </a:tc>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5166537"/>
                  </a:ext>
                </a:extLst>
              </a:tr>
            </a:tbl>
          </a:graphicData>
        </a:graphic>
      </p:graphicFrame>
      <p:sp>
        <p:nvSpPr>
          <p:cNvPr id="59" name="正方形/長方形 58">
            <a:extLst>
              <a:ext uri="{FF2B5EF4-FFF2-40B4-BE49-F238E27FC236}">
                <a16:creationId xmlns:a16="http://schemas.microsoft.com/office/drawing/2014/main" id="{7DB4F0C1-5F73-4B72-A77D-9884451116E9}"/>
              </a:ext>
            </a:extLst>
          </p:cNvPr>
          <p:cNvSpPr/>
          <p:nvPr/>
        </p:nvSpPr>
        <p:spPr>
          <a:xfrm>
            <a:off x="4453320" y="2804100"/>
            <a:ext cx="4600679"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6FEB9742-2EE5-4750-84F8-96E11131D79D}"/>
              </a:ext>
            </a:extLst>
          </p:cNvPr>
          <p:cNvSpPr txBox="1"/>
          <p:nvPr/>
        </p:nvSpPr>
        <p:spPr>
          <a:xfrm>
            <a:off x="154980" y="2095770"/>
            <a:ext cx="1935145" cy="253916"/>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（調査設計・イベント含む）</a:t>
            </a:r>
          </a:p>
        </p:txBody>
      </p:sp>
      <p:sp>
        <p:nvSpPr>
          <p:cNvPr id="81" name="正方形/長方形 80">
            <a:extLst>
              <a:ext uri="{FF2B5EF4-FFF2-40B4-BE49-F238E27FC236}">
                <a16:creationId xmlns:a16="http://schemas.microsoft.com/office/drawing/2014/main" id="{5D4E6923-D456-4384-8134-2049315AF981}"/>
              </a:ext>
            </a:extLst>
          </p:cNvPr>
          <p:cNvSpPr/>
          <p:nvPr/>
        </p:nvSpPr>
        <p:spPr>
          <a:xfrm>
            <a:off x="4440338" y="4029660"/>
            <a:ext cx="4613662"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13E19896-EE33-4AF6-BF57-1F770FF4D985}"/>
              </a:ext>
            </a:extLst>
          </p:cNvPr>
          <p:cNvSpPr/>
          <p:nvPr/>
        </p:nvSpPr>
        <p:spPr>
          <a:xfrm>
            <a:off x="6750000" y="5257320"/>
            <a:ext cx="2304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21FE1E4E-97A7-4127-8246-9229D4A682E3}"/>
              </a:ext>
            </a:extLst>
          </p:cNvPr>
          <p:cNvSpPr/>
          <p:nvPr/>
        </p:nvSpPr>
        <p:spPr>
          <a:xfrm>
            <a:off x="5592753" y="5257320"/>
            <a:ext cx="1170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A1F19EB1-104A-4006-BA7D-464A7EEEB009}"/>
              </a:ext>
            </a:extLst>
          </p:cNvPr>
          <p:cNvSpPr/>
          <p:nvPr/>
        </p:nvSpPr>
        <p:spPr>
          <a:xfrm>
            <a:off x="2142000" y="2804100"/>
            <a:ext cx="180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6E047FF8-8729-4145-876A-685608746234}"/>
              </a:ext>
            </a:extLst>
          </p:cNvPr>
          <p:cNvSpPr/>
          <p:nvPr/>
        </p:nvSpPr>
        <p:spPr>
          <a:xfrm>
            <a:off x="2416721" y="2804100"/>
            <a:ext cx="180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5E9D240A-9A95-42C7-81DB-FD48ADA6E960}"/>
              </a:ext>
            </a:extLst>
          </p:cNvPr>
          <p:cNvSpPr/>
          <p:nvPr/>
        </p:nvSpPr>
        <p:spPr>
          <a:xfrm>
            <a:off x="2965292" y="2804100"/>
            <a:ext cx="180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609DEBA2-4286-4D97-A2CC-E519F840E3E8}"/>
              </a:ext>
            </a:extLst>
          </p:cNvPr>
          <p:cNvSpPr/>
          <p:nvPr/>
        </p:nvSpPr>
        <p:spPr>
          <a:xfrm>
            <a:off x="2690435" y="2804100"/>
            <a:ext cx="180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779DAC62-94C8-41F1-B0F5-9AC8C36995D8}"/>
              </a:ext>
            </a:extLst>
          </p:cNvPr>
          <p:cNvSpPr/>
          <p:nvPr/>
        </p:nvSpPr>
        <p:spPr>
          <a:xfrm>
            <a:off x="2142000" y="1604160"/>
            <a:ext cx="2304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B6FB5B8A-013A-4096-9376-10AF360303ED}"/>
              </a:ext>
            </a:extLst>
          </p:cNvPr>
          <p:cNvSpPr/>
          <p:nvPr/>
        </p:nvSpPr>
        <p:spPr>
          <a:xfrm>
            <a:off x="4446000" y="1604160"/>
            <a:ext cx="2340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C81E2E2A-2329-4716-B7F1-7BB9B839DDE9}"/>
              </a:ext>
            </a:extLst>
          </p:cNvPr>
          <p:cNvSpPr/>
          <p:nvPr/>
        </p:nvSpPr>
        <p:spPr>
          <a:xfrm>
            <a:off x="6750000" y="1604160"/>
            <a:ext cx="2304000" cy="720000"/>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3BD1F7CF-3F15-49B0-8D32-4D5128F83C45}"/>
              </a:ext>
            </a:extLst>
          </p:cNvPr>
          <p:cNvSpPr/>
          <p:nvPr/>
        </p:nvSpPr>
        <p:spPr>
          <a:xfrm>
            <a:off x="4086000" y="5423765"/>
            <a:ext cx="252000" cy="2520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7B3A771D-08BE-42CB-98A4-3B5226DAC85F}"/>
              </a:ext>
            </a:extLst>
          </p:cNvPr>
          <p:cNvSpPr/>
          <p:nvPr/>
        </p:nvSpPr>
        <p:spPr>
          <a:xfrm>
            <a:off x="4453321" y="2819340"/>
            <a:ext cx="1152000" cy="684000"/>
          </a:xfrm>
          <a:prstGeom prst="rect">
            <a:avLst/>
          </a:prstGeom>
          <a:pattFill prst="ltUpDiag">
            <a:fgClr>
              <a:schemeClr val="accent1"/>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5" name="直線コネクタ 94">
            <a:extLst>
              <a:ext uri="{FF2B5EF4-FFF2-40B4-BE49-F238E27FC236}">
                <a16:creationId xmlns:a16="http://schemas.microsoft.com/office/drawing/2014/main" id="{8BCB791F-EB09-4BB6-8D7E-E28632B3E91E}"/>
              </a:ext>
            </a:extLst>
          </p:cNvPr>
          <p:cNvCxnSpPr>
            <a:cxnSpLocks/>
          </p:cNvCxnSpPr>
          <p:nvPr/>
        </p:nvCxnSpPr>
        <p:spPr>
          <a:xfrm flipH="1">
            <a:off x="5590494" y="1563648"/>
            <a:ext cx="10454" cy="4464000"/>
          </a:xfrm>
          <a:prstGeom prst="line">
            <a:avLst/>
          </a:prstGeom>
          <a:ln w="9525" cap="rnd">
            <a:solidFill>
              <a:schemeClr val="bg1">
                <a:lumMod val="50000"/>
              </a:schemeClr>
            </a:solidFill>
            <a:prstDash val="dash"/>
            <a:beve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C87345E3-C9DD-4CB1-A365-9FDCEB3F178D}"/>
              </a:ext>
            </a:extLst>
          </p:cNvPr>
          <p:cNvSpPr txBox="1"/>
          <p:nvPr/>
        </p:nvSpPr>
        <p:spPr>
          <a:xfrm>
            <a:off x="3602619" y="5692307"/>
            <a:ext cx="1005403" cy="377026"/>
          </a:xfrm>
          <a:prstGeom prst="rect">
            <a:avLst/>
          </a:prstGeom>
          <a:noFill/>
        </p:spPr>
        <p:txBody>
          <a:bodyPr wrap="none" rtlCol="0">
            <a:spAutoFit/>
          </a:bodyPr>
          <a:lstStyle/>
          <a:p>
            <a:pPr algn="ctr"/>
            <a:r>
              <a:rPr kumimoji="1" lang="ja-JP" altLang="en-US" sz="1050" dirty="0">
                <a:latin typeface="BIZ UDゴシック" panose="020B0400000000000000" pitchFamily="49" charset="-128"/>
                <a:ea typeface="BIZ UDゴシック" panose="020B0400000000000000" pitchFamily="49" charset="-128"/>
              </a:rPr>
              <a:t>走行試験</a:t>
            </a:r>
            <a:endParaRPr kumimoji="1" lang="en-US" altLang="ja-JP" sz="105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（検討・調整中）</a:t>
            </a:r>
            <a:endParaRPr kumimoji="1" lang="ja-JP" altLang="en-US" sz="1050" dirty="0">
              <a:latin typeface="BIZ UDゴシック" panose="020B0400000000000000" pitchFamily="49" charset="-128"/>
              <a:ea typeface="BIZ UDゴシック" panose="020B0400000000000000" pitchFamily="49" charset="-128"/>
            </a:endParaRPr>
          </a:p>
        </p:txBody>
      </p:sp>
      <p:sp>
        <p:nvSpPr>
          <p:cNvPr id="101" name="テキスト ボックス 100">
            <a:extLst>
              <a:ext uri="{FF2B5EF4-FFF2-40B4-BE49-F238E27FC236}">
                <a16:creationId xmlns:a16="http://schemas.microsoft.com/office/drawing/2014/main" id="{476E89D2-35EE-46C9-AB9B-567BD5F53F45}"/>
              </a:ext>
            </a:extLst>
          </p:cNvPr>
          <p:cNvSpPr txBox="1"/>
          <p:nvPr/>
        </p:nvSpPr>
        <p:spPr>
          <a:xfrm>
            <a:off x="2326862" y="3132300"/>
            <a:ext cx="723275" cy="253916"/>
          </a:xfrm>
          <a:prstGeom prst="rect">
            <a:avLst/>
          </a:prstGeom>
          <a:noFill/>
        </p:spPr>
        <p:txBody>
          <a:bodyPr wrap="none" rtlCol="0">
            <a:spAutoFit/>
          </a:bodyPr>
          <a:lstStyle/>
          <a:p>
            <a:pPr algn="ctr"/>
            <a:r>
              <a:rPr kumimoji="1" lang="ja-JP" altLang="en-US" sz="1050" dirty="0">
                <a:latin typeface="BIZ UDゴシック" panose="020B0400000000000000" pitchFamily="49" charset="-128"/>
                <a:ea typeface="BIZ UDゴシック" panose="020B0400000000000000" pitchFamily="49" charset="-128"/>
              </a:rPr>
              <a:t>車両調達</a:t>
            </a:r>
            <a:endParaRPr kumimoji="1" lang="en-US" altLang="ja-JP" sz="1050" dirty="0">
              <a:latin typeface="BIZ UDゴシック" panose="020B0400000000000000" pitchFamily="49" charset="-128"/>
              <a:ea typeface="BIZ UDゴシック" panose="020B0400000000000000" pitchFamily="49" charset="-128"/>
            </a:endParaRPr>
          </a:p>
        </p:txBody>
      </p:sp>
      <p:cxnSp>
        <p:nvCxnSpPr>
          <p:cNvPr id="102" name="直線矢印コネクタ 101">
            <a:extLst>
              <a:ext uri="{FF2B5EF4-FFF2-40B4-BE49-F238E27FC236}">
                <a16:creationId xmlns:a16="http://schemas.microsoft.com/office/drawing/2014/main" id="{9BEBC530-A9DE-4C11-96A6-B95C797124BA}"/>
              </a:ext>
            </a:extLst>
          </p:cNvPr>
          <p:cNvCxnSpPr>
            <a:cxnSpLocks/>
          </p:cNvCxnSpPr>
          <p:nvPr/>
        </p:nvCxnSpPr>
        <p:spPr>
          <a:xfrm flipV="1">
            <a:off x="2143812" y="3399540"/>
            <a:ext cx="1080000" cy="4"/>
          </a:xfrm>
          <a:prstGeom prst="straightConnector1">
            <a:avLst/>
          </a:prstGeom>
          <a:ln w="12700">
            <a:solidFill>
              <a:schemeClr val="tx1"/>
            </a:solidFill>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BF321DB3-304F-48C9-8ECE-DF23EC00ED25}"/>
              </a:ext>
            </a:extLst>
          </p:cNvPr>
          <p:cNvSpPr txBox="1"/>
          <p:nvPr/>
        </p:nvSpPr>
        <p:spPr>
          <a:xfrm>
            <a:off x="4464000" y="3037440"/>
            <a:ext cx="1127232" cy="253916"/>
          </a:xfrm>
          <a:prstGeom prst="rect">
            <a:avLst/>
          </a:prstGeom>
          <a:solidFill>
            <a:schemeClr val="bg1"/>
          </a:solid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万博会場内運行</a:t>
            </a:r>
          </a:p>
        </p:txBody>
      </p:sp>
      <p:cxnSp>
        <p:nvCxnSpPr>
          <p:cNvPr id="104" name="直線矢印コネクタ 103">
            <a:extLst>
              <a:ext uri="{FF2B5EF4-FFF2-40B4-BE49-F238E27FC236}">
                <a16:creationId xmlns:a16="http://schemas.microsoft.com/office/drawing/2014/main" id="{28413E58-770C-45B3-9A63-A35C47A0A965}"/>
              </a:ext>
            </a:extLst>
          </p:cNvPr>
          <p:cNvCxnSpPr>
            <a:cxnSpLocks/>
          </p:cNvCxnSpPr>
          <p:nvPr/>
        </p:nvCxnSpPr>
        <p:spPr>
          <a:xfrm flipV="1">
            <a:off x="6759194" y="3399536"/>
            <a:ext cx="2286000" cy="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9344CC4-EA88-44D1-81D1-384AEEE24FDE}"/>
              </a:ext>
            </a:extLst>
          </p:cNvPr>
          <p:cNvSpPr txBox="1"/>
          <p:nvPr/>
        </p:nvSpPr>
        <p:spPr>
          <a:xfrm>
            <a:off x="5846031" y="3132300"/>
            <a:ext cx="723275" cy="253916"/>
          </a:xfrm>
          <a:prstGeom prst="rect">
            <a:avLst/>
          </a:prstGeom>
          <a:noFill/>
        </p:spPr>
        <p:txBody>
          <a:bodyPr wrap="none" rtlCol="0">
            <a:spAutoFit/>
          </a:bodyPr>
          <a:lstStyle/>
          <a:p>
            <a:pPr algn="ctr"/>
            <a:r>
              <a:rPr kumimoji="1" lang="ja-JP" altLang="en-US" sz="1050" dirty="0">
                <a:latin typeface="BIZ UDゴシック" panose="020B0400000000000000" pitchFamily="49" charset="-128"/>
                <a:ea typeface="BIZ UDゴシック" panose="020B0400000000000000" pitchFamily="49" charset="-128"/>
              </a:rPr>
              <a:t>車両調律</a:t>
            </a:r>
          </a:p>
        </p:txBody>
      </p:sp>
      <p:cxnSp>
        <p:nvCxnSpPr>
          <p:cNvPr id="106" name="直線矢印コネクタ 105">
            <a:extLst>
              <a:ext uri="{FF2B5EF4-FFF2-40B4-BE49-F238E27FC236}">
                <a16:creationId xmlns:a16="http://schemas.microsoft.com/office/drawing/2014/main" id="{2068731C-E1AD-44FC-BE4E-7F74B8A2F288}"/>
              </a:ext>
            </a:extLst>
          </p:cNvPr>
          <p:cNvCxnSpPr/>
          <p:nvPr/>
        </p:nvCxnSpPr>
        <p:spPr>
          <a:xfrm flipV="1">
            <a:off x="5598000" y="5868000"/>
            <a:ext cx="1152000" cy="4"/>
          </a:xfrm>
          <a:prstGeom prst="straightConnector1">
            <a:avLst/>
          </a:prstGeom>
          <a:ln w="12700" cap="rnd">
            <a:solidFill>
              <a:schemeClr val="tx1"/>
            </a:solidFill>
            <a:prstDash val="sysDot"/>
            <a:round/>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1FF1AB58-8AD8-473D-B583-B1E506E5CC71}"/>
              </a:ext>
            </a:extLst>
          </p:cNvPr>
          <p:cNvSpPr txBox="1"/>
          <p:nvPr/>
        </p:nvSpPr>
        <p:spPr>
          <a:xfrm>
            <a:off x="5760604" y="5600760"/>
            <a:ext cx="857927" cy="253916"/>
          </a:xfrm>
          <a:prstGeom prst="rect">
            <a:avLst/>
          </a:prstGeom>
          <a:noFill/>
        </p:spPr>
        <p:txBody>
          <a:bodyPr wrap="none" rtlCol="0">
            <a:spAutoFit/>
          </a:bodyPr>
          <a:lstStyle/>
          <a:p>
            <a:pPr algn="ctr"/>
            <a:r>
              <a:rPr kumimoji="1" lang="ja-JP" altLang="en-US" sz="1050" dirty="0">
                <a:latin typeface="BIZ UDゴシック" panose="020B0400000000000000" pitchFamily="49" charset="-128"/>
                <a:ea typeface="BIZ UDゴシック" panose="020B0400000000000000" pitchFamily="49" charset="-128"/>
              </a:rPr>
              <a:t>テスト走行</a:t>
            </a:r>
          </a:p>
        </p:txBody>
      </p:sp>
      <p:cxnSp>
        <p:nvCxnSpPr>
          <p:cNvPr id="108" name="直線矢印コネクタ 107">
            <a:extLst>
              <a:ext uri="{FF2B5EF4-FFF2-40B4-BE49-F238E27FC236}">
                <a16:creationId xmlns:a16="http://schemas.microsoft.com/office/drawing/2014/main" id="{20654F14-C083-4125-8EFA-A84400351DAD}"/>
              </a:ext>
            </a:extLst>
          </p:cNvPr>
          <p:cNvCxnSpPr/>
          <p:nvPr/>
        </p:nvCxnSpPr>
        <p:spPr>
          <a:xfrm flipV="1">
            <a:off x="6762753" y="5868000"/>
            <a:ext cx="2286000" cy="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4D300019-8567-4A27-95FF-1354B95020C4}"/>
              </a:ext>
            </a:extLst>
          </p:cNvPr>
          <p:cNvSpPr txBox="1"/>
          <p:nvPr/>
        </p:nvSpPr>
        <p:spPr>
          <a:xfrm>
            <a:off x="6804228" y="5600760"/>
            <a:ext cx="2204450"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人件費（乗務員、遠隔監視員）等</a:t>
            </a:r>
          </a:p>
        </p:txBody>
      </p:sp>
      <p:cxnSp>
        <p:nvCxnSpPr>
          <p:cNvPr id="110" name="直線矢印コネクタ 109">
            <a:extLst>
              <a:ext uri="{FF2B5EF4-FFF2-40B4-BE49-F238E27FC236}">
                <a16:creationId xmlns:a16="http://schemas.microsoft.com/office/drawing/2014/main" id="{124D3C16-CFE7-4B02-8144-BF6052AD930F}"/>
              </a:ext>
            </a:extLst>
          </p:cNvPr>
          <p:cNvCxnSpPr>
            <a:cxnSpLocks/>
          </p:cNvCxnSpPr>
          <p:nvPr/>
        </p:nvCxnSpPr>
        <p:spPr>
          <a:xfrm flipV="1">
            <a:off x="5612726" y="3399540"/>
            <a:ext cx="1152000" cy="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3F2D1147-DF3B-4AE8-AF98-7535194F3DA1}"/>
              </a:ext>
            </a:extLst>
          </p:cNvPr>
          <p:cNvSpPr txBox="1"/>
          <p:nvPr/>
        </p:nvSpPr>
        <p:spPr>
          <a:xfrm>
            <a:off x="6797736" y="3132300"/>
            <a:ext cx="2204450"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システム更新に伴う車両調律　等</a:t>
            </a:r>
          </a:p>
        </p:txBody>
      </p:sp>
      <p:sp>
        <p:nvSpPr>
          <p:cNvPr id="118" name="テキスト ボックス 117">
            <a:extLst>
              <a:ext uri="{FF2B5EF4-FFF2-40B4-BE49-F238E27FC236}">
                <a16:creationId xmlns:a16="http://schemas.microsoft.com/office/drawing/2014/main" id="{FF88AA4D-0064-4683-93D2-FDC60DDB8E09}"/>
              </a:ext>
            </a:extLst>
          </p:cNvPr>
          <p:cNvSpPr txBox="1"/>
          <p:nvPr/>
        </p:nvSpPr>
        <p:spPr>
          <a:xfrm>
            <a:off x="6768000" y="4218720"/>
            <a:ext cx="1935145" cy="415498"/>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車庫・乗務員休憩所（賃貸）</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道路関係・システム更新　等</a:t>
            </a:r>
          </a:p>
        </p:txBody>
      </p:sp>
      <p:cxnSp>
        <p:nvCxnSpPr>
          <p:cNvPr id="131" name="直線矢印コネクタ 130">
            <a:extLst>
              <a:ext uri="{FF2B5EF4-FFF2-40B4-BE49-F238E27FC236}">
                <a16:creationId xmlns:a16="http://schemas.microsoft.com/office/drawing/2014/main" id="{F4679D9B-73CD-4082-B929-5691D0C2DCD7}"/>
              </a:ext>
            </a:extLst>
          </p:cNvPr>
          <p:cNvCxnSpPr>
            <a:cxnSpLocks/>
          </p:cNvCxnSpPr>
          <p:nvPr/>
        </p:nvCxnSpPr>
        <p:spPr>
          <a:xfrm flipV="1">
            <a:off x="4448900" y="2188660"/>
            <a:ext cx="2304000" cy="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9A66C706-8D92-439F-8924-FBCE0D93A3F6}"/>
              </a:ext>
            </a:extLst>
          </p:cNvPr>
          <p:cNvCxnSpPr>
            <a:cxnSpLocks/>
          </p:cNvCxnSpPr>
          <p:nvPr/>
        </p:nvCxnSpPr>
        <p:spPr>
          <a:xfrm flipV="1">
            <a:off x="6752500" y="2190712"/>
            <a:ext cx="2304000" cy="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3" name="テキスト ボックス 132">
            <a:extLst>
              <a:ext uri="{FF2B5EF4-FFF2-40B4-BE49-F238E27FC236}">
                <a16:creationId xmlns:a16="http://schemas.microsoft.com/office/drawing/2014/main" id="{9A4732D9-143F-46AF-A7E1-4CF8411C6C02}"/>
              </a:ext>
            </a:extLst>
          </p:cNvPr>
          <p:cNvSpPr txBox="1"/>
          <p:nvPr/>
        </p:nvSpPr>
        <p:spPr>
          <a:xfrm>
            <a:off x="2160000" y="1759980"/>
            <a:ext cx="2069797" cy="415498"/>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・交通需要調査</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・「新モビ</a:t>
            </a:r>
            <a:r>
              <a:rPr kumimoji="1" lang="en-US" altLang="ja-JP" sz="1050" dirty="0">
                <a:latin typeface="BIZ UDゴシック" panose="020B0400000000000000" pitchFamily="49" charset="-128"/>
                <a:ea typeface="BIZ UDゴシック" panose="020B0400000000000000" pitchFamily="49" charset="-128"/>
              </a:rPr>
              <a:t>FESTA in</a:t>
            </a:r>
            <a:r>
              <a:rPr kumimoji="1" lang="ja-JP" altLang="en-US" sz="1050" dirty="0">
                <a:latin typeface="BIZ UDゴシック" panose="020B0400000000000000" pitchFamily="49" charset="-128"/>
                <a:ea typeface="BIZ UDゴシック" panose="020B0400000000000000" pitchFamily="49" charset="-128"/>
              </a:rPr>
              <a:t>南河内」等</a:t>
            </a:r>
          </a:p>
        </p:txBody>
      </p:sp>
      <p:cxnSp>
        <p:nvCxnSpPr>
          <p:cNvPr id="134" name="直線矢印コネクタ 133">
            <a:extLst>
              <a:ext uri="{FF2B5EF4-FFF2-40B4-BE49-F238E27FC236}">
                <a16:creationId xmlns:a16="http://schemas.microsoft.com/office/drawing/2014/main" id="{EAC943AB-0A38-4440-91CB-FA7914310CC6}"/>
              </a:ext>
            </a:extLst>
          </p:cNvPr>
          <p:cNvCxnSpPr>
            <a:cxnSpLocks/>
          </p:cNvCxnSpPr>
          <p:nvPr/>
        </p:nvCxnSpPr>
        <p:spPr>
          <a:xfrm flipV="1">
            <a:off x="2153124" y="2188660"/>
            <a:ext cx="2304000" cy="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6" name="テキスト ボックス 135">
            <a:extLst>
              <a:ext uri="{FF2B5EF4-FFF2-40B4-BE49-F238E27FC236}">
                <a16:creationId xmlns:a16="http://schemas.microsoft.com/office/drawing/2014/main" id="{1C0E70E5-D86B-4BBC-B9B0-8CA032520355}"/>
              </a:ext>
            </a:extLst>
          </p:cNvPr>
          <p:cNvSpPr txBox="1"/>
          <p:nvPr/>
        </p:nvSpPr>
        <p:spPr>
          <a:xfrm>
            <a:off x="6875090" y="1759980"/>
            <a:ext cx="1665841" cy="415498"/>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・実証実験評価検証</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・機運醸成イベント　等</a:t>
            </a:r>
          </a:p>
        </p:txBody>
      </p:sp>
      <p:cxnSp>
        <p:nvCxnSpPr>
          <p:cNvPr id="137" name="直線矢印コネクタ 136">
            <a:extLst>
              <a:ext uri="{FF2B5EF4-FFF2-40B4-BE49-F238E27FC236}">
                <a16:creationId xmlns:a16="http://schemas.microsoft.com/office/drawing/2014/main" id="{823C1993-1A88-49B3-9B01-729CDB4DB4AB}"/>
              </a:ext>
            </a:extLst>
          </p:cNvPr>
          <p:cNvCxnSpPr/>
          <p:nvPr/>
        </p:nvCxnSpPr>
        <p:spPr>
          <a:xfrm flipV="1">
            <a:off x="4348043" y="5555580"/>
            <a:ext cx="1224000" cy="4"/>
          </a:xfrm>
          <a:prstGeom prst="straightConnector1">
            <a:avLst/>
          </a:prstGeom>
          <a:ln w="12700" cap="rnd">
            <a:solidFill>
              <a:schemeClr val="tx1"/>
            </a:solidFill>
            <a:prstDash val="sysDot"/>
            <a:round/>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3D0559D-4186-42EE-916B-83AC3BBBA094}"/>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９</a:t>
            </a:r>
          </a:p>
        </p:txBody>
      </p:sp>
      <p:sp>
        <p:nvSpPr>
          <p:cNvPr id="2" name="正方形/長方形 1">
            <a:extLst>
              <a:ext uri="{FF2B5EF4-FFF2-40B4-BE49-F238E27FC236}">
                <a16:creationId xmlns:a16="http://schemas.microsoft.com/office/drawing/2014/main" id="{4844A441-FC69-4878-AEDF-4C315C0B9027}"/>
              </a:ext>
            </a:extLst>
          </p:cNvPr>
          <p:cNvSpPr/>
          <p:nvPr/>
        </p:nvSpPr>
        <p:spPr>
          <a:xfrm>
            <a:off x="4471836" y="1604160"/>
            <a:ext cx="1110461" cy="44234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CFF91080-84A0-4B35-914E-E9E6E327CAED}"/>
              </a:ext>
            </a:extLst>
          </p:cNvPr>
          <p:cNvSpPr txBox="1"/>
          <p:nvPr/>
        </p:nvSpPr>
        <p:spPr>
          <a:xfrm>
            <a:off x="4464000" y="4203480"/>
            <a:ext cx="2204450" cy="415498"/>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運行管理等各種システム構築、</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固定式充電施設、停留所整備　等</a:t>
            </a:r>
          </a:p>
        </p:txBody>
      </p:sp>
      <p:sp>
        <p:nvSpPr>
          <p:cNvPr id="135" name="テキスト ボックス 134">
            <a:extLst>
              <a:ext uri="{FF2B5EF4-FFF2-40B4-BE49-F238E27FC236}">
                <a16:creationId xmlns:a16="http://schemas.microsoft.com/office/drawing/2014/main" id="{A61DE333-3302-46BE-AF7A-AD1889971411}"/>
              </a:ext>
            </a:extLst>
          </p:cNvPr>
          <p:cNvSpPr txBox="1"/>
          <p:nvPr/>
        </p:nvSpPr>
        <p:spPr>
          <a:xfrm>
            <a:off x="4765355" y="1921980"/>
            <a:ext cx="1531188"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機運醸成イベント　等</a:t>
            </a:r>
          </a:p>
        </p:txBody>
      </p:sp>
      <p:cxnSp>
        <p:nvCxnSpPr>
          <p:cNvPr id="116" name="直線矢印コネクタ 115">
            <a:extLst>
              <a:ext uri="{FF2B5EF4-FFF2-40B4-BE49-F238E27FC236}">
                <a16:creationId xmlns:a16="http://schemas.microsoft.com/office/drawing/2014/main" id="{5C6DD005-6223-4AE9-9959-99A123A81E98}"/>
              </a:ext>
            </a:extLst>
          </p:cNvPr>
          <p:cNvCxnSpPr>
            <a:cxnSpLocks/>
          </p:cNvCxnSpPr>
          <p:nvPr/>
        </p:nvCxnSpPr>
        <p:spPr>
          <a:xfrm flipV="1">
            <a:off x="6759194" y="4632716"/>
            <a:ext cx="2286000" cy="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DF30B80A-BE2E-4956-BE04-6B2E9FFF03B2}"/>
              </a:ext>
            </a:extLst>
          </p:cNvPr>
          <p:cNvCxnSpPr>
            <a:cxnSpLocks/>
          </p:cNvCxnSpPr>
          <p:nvPr/>
        </p:nvCxnSpPr>
        <p:spPr>
          <a:xfrm flipV="1">
            <a:off x="4464000" y="4630832"/>
            <a:ext cx="2304000" cy="4"/>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C0A95ECB-DE7C-4515-8CFB-61ADF064DFBB}"/>
              </a:ext>
            </a:extLst>
          </p:cNvPr>
          <p:cNvSpPr txBox="1"/>
          <p:nvPr/>
        </p:nvSpPr>
        <p:spPr>
          <a:xfrm>
            <a:off x="4442984" y="1481125"/>
            <a:ext cx="1170000" cy="276999"/>
          </a:xfrm>
          <a:prstGeom prst="rect">
            <a:avLst/>
          </a:prstGeom>
          <a:solidFill>
            <a:srgbClr val="FF0000"/>
          </a:solidFill>
        </p:spPr>
        <p:txBody>
          <a:bodyPr wrap="none" rtlCol="0">
            <a:spAutoFit/>
          </a:bodyPr>
          <a:lstStyle/>
          <a:p>
            <a:r>
              <a:rPr kumimoji="1" lang="ja-JP" altLang="en-US" sz="1200" b="1" dirty="0">
                <a:solidFill>
                  <a:schemeClr val="bg1"/>
                </a:solidFill>
                <a:latin typeface="メイリオ" panose="020B0604030504040204" pitchFamily="50" charset="-128"/>
                <a:ea typeface="メイリオ" panose="020B0604030504040204" pitchFamily="50" charset="-128"/>
              </a:rPr>
              <a:t>万博開催期間</a:t>
            </a:r>
          </a:p>
        </p:txBody>
      </p:sp>
      <p:sp>
        <p:nvSpPr>
          <p:cNvPr id="55" name="矢印: 五方向 54">
            <a:extLst>
              <a:ext uri="{FF2B5EF4-FFF2-40B4-BE49-F238E27FC236}">
                <a16:creationId xmlns:a16="http://schemas.microsoft.com/office/drawing/2014/main" id="{986E60E5-4D81-4156-B76A-C50590D76509}"/>
              </a:ext>
            </a:extLst>
          </p:cNvPr>
          <p:cNvSpPr/>
          <p:nvPr/>
        </p:nvSpPr>
        <p:spPr>
          <a:xfrm>
            <a:off x="3254455" y="2816040"/>
            <a:ext cx="1148204" cy="1908000"/>
          </a:xfrm>
          <a:prstGeom prst="homePlate">
            <a:avLst>
              <a:gd name="adj" fmla="val 220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6CDE66BC-6D3D-42CA-A9E9-8AA317D4A3EB}"/>
              </a:ext>
            </a:extLst>
          </p:cNvPr>
          <p:cNvSpPr txBox="1"/>
          <p:nvPr/>
        </p:nvSpPr>
        <p:spPr>
          <a:xfrm>
            <a:off x="3260905" y="3177929"/>
            <a:ext cx="1082348" cy="1169551"/>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万博閉幕直後</a:t>
            </a:r>
          </a:p>
          <a:p>
            <a:r>
              <a:rPr kumimoji="1" lang="ja-JP" altLang="en-US" sz="1000" dirty="0">
                <a:latin typeface="メイリオ" panose="020B0604030504040204" pitchFamily="50" charset="-128"/>
                <a:ea typeface="メイリオ" panose="020B0604030504040204" pitchFamily="50" charset="-128"/>
              </a:rPr>
              <a:t>からのテスト</a:t>
            </a:r>
          </a:p>
          <a:p>
            <a:r>
              <a:rPr kumimoji="1" lang="ja-JP" altLang="en-US" sz="1000" dirty="0">
                <a:latin typeface="メイリオ" panose="020B0604030504040204" pitchFamily="50" charset="-128"/>
                <a:ea typeface="メイリオ" panose="020B0604030504040204" pitchFamily="50" charset="-128"/>
              </a:rPr>
              <a:t>走行に必要な</a:t>
            </a:r>
          </a:p>
          <a:p>
            <a:r>
              <a:rPr kumimoji="1" lang="ja-JP" altLang="en-US" sz="1000" dirty="0">
                <a:latin typeface="メイリオ" panose="020B0604030504040204" pitchFamily="50" charset="-128"/>
                <a:ea typeface="メイリオ" panose="020B0604030504040204" pitchFamily="50" charset="-128"/>
              </a:rPr>
              <a:t>道路環境整備</a:t>
            </a:r>
          </a:p>
          <a:p>
            <a:r>
              <a:rPr kumimoji="1" lang="ja-JP" altLang="en-US" sz="1000" dirty="0">
                <a:latin typeface="メイリオ" panose="020B0604030504040204" pitchFamily="50" charset="-128"/>
                <a:ea typeface="メイリオ" panose="020B0604030504040204" pitchFamily="50" charset="-128"/>
              </a:rPr>
              <a:t>を検討・調整中</a:t>
            </a:r>
          </a:p>
          <a:p>
            <a:r>
              <a:rPr kumimoji="1" lang="ja-JP" altLang="en-US" sz="1000" dirty="0">
                <a:latin typeface="メイリオ" panose="020B0604030504040204" pitchFamily="50" charset="-128"/>
                <a:ea typeface="メイリオ" panose="020B0604030504040204" pitchFamily="50" charset="-128"/>
              </a:rPr>
              <a:t>（３</a:t>
            </a:r>
            <a:r>
              <a:rPr kumimoji="1" lang="en-US" altLang="ja-JP" sz="1000" dirty="0">
                <a:latin typeface="メイリオ" panose="020B0604030504040204" pitchFamily="50" charset="-128"/>
                <a:ea typeface="メイリオ" panose="020B0604030504040204" pitchFamily="50" charset="-128"/>
              </a:rPr>
              <a:t>D</a:t>
            </a:r>
            <a:r>
              <a:rPr kumimoji="1" lang="ja-JP" altLang="en-US" sz="1000" dirty="0">
                <a:latin typeface="メイリオ" panose="020B0604030504040204" pitchFamily="50" charset="-128"/>
                <a:ea typeface="メイリオ" panose="020B0604030504040204" pitchFamily="50" charset="-128"/>
              </a:rPr>
              <a:t>マップ・</a:t>
            </a:r>
          </a:p>
          <a:p>
            <a:r>
              <a:rPr kumimoji="1" lang="ja-JP" altLang="en-US" sz="1000" dirty="0">
                <a:latin typeface="メイリオ" panose="020B0604030504040204" pitchFamily="50" charset="-128"/>
                <a:ea typeface="メイリオ" panose="020B0604030504040204" pitchFamily="50" charset="-128"/>
              </a:rPr>
              <a:t>区画線整備等）</a:t>
            </a:r>
          </a:p>
        </p:txBody>
      </p:sp>
      <p:sp>
        <p:nvSpPr>
          <p:cNvPr id="57" name="矢印: 上下 56">
            <a:extLst>
              <a:ext uri="{FF2B5EF4-FFF2-40B4-BE49-F238E27FC236}">
                <a16:creationId xmlns:a16="http://schemas.microsoft.com/office/drawing/2014/main" id="{5DC9D78B-A4BE-4F19-9453-721EAE07D458}"/>
              </a:ext>
            </a:extLst>
          </p:cNvPr>
          <p:cNvSpPr/>
          <p:nvPr/>
        </p:nvSpPr>
        <p:spPr>
          <a:xfrm>
            <a:off x="3636000" y="2336100"/>
            <a:ext cx="209392" cy="468000"/>
          </a:xfrm>
          <a:prstGeom prst="upDownArrow">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上下 59">
            <a:extLst>
              <a:ext uri="{FF2B5EF4-FFF2-40B4-BE49-F238E27FC236}">
                <a16:creationId xmlns:a16="http://schemas.microsoft.com/office/drawing/2014/main" id="{4604C575-F7D9-4165-9EA4-F3E0BDA14FBB}"/>
              </a:ext>
            </a:extLst>
          </p:cNvPr>
          <p:cNvSpPr/>
          <p:nvPr/>
        </p:nvSpPr>
        <p:spPr>
          <a:xfrm>
            <a:off x="5688000" y="4761658"/>
            <a:ext cx="209392" cy="468000"/>
          </a:xfrm>
          <a:prstGeom prst="upDownArrow">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上下 60">
            <a:extLst>
              <a:ext uri="{FF2B5EF4-FFF2-40B4-BE49-F238E27FC236}">
                <a16:creationId xmlns:a16="http://schemas.microsoft.com/office/drawing/2014/main" id="{E2EA1B1B-2491-4FA3-83AA-F41C13FF17A8}"/>
              </a:ext>
            </a:extLst>
          </p:cNvPr>
          <p:cNvSpPr/>
          <p:nvPr/>
        </p:nvSpPr>
        <p:spPr>
          <a:xfrm>
            <a:off x="5688000" y="3564000"/>
            <a:ext cx="209392" cy="468000"/>
          </a:xfrm>
          <a:prstGeom prst="upDownArrow">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上下 61">
            <a:extLst>
              <a:ext uri="{FF2B5EF4-FFF2-40B4-BE49-F238E27FC236}">
                <a16:creationId xmlns:a16="http://schemas.microsoft.com/office/drawing/2014/main" id="{47728626-8C45-4053-A9B8-A0663D3C00B0}"/>
              </a:ext>
            </a:extLst>
          </p:cNvPr>
          <p:cNvSpPr/>
          <p:nvPr/>
        </p:nvSpPr>
        <p:spPr>
          <a:xfrm>
            <a:off x="5688000" y="2329438"/>
            <a:ext cx="209392" cy="468000"/>
          </a:xfrm>
          <a:prstGeom prst="upDownArrow">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A5BFCFB9-ACAE-4652-A252-38DFB1341B3D}"/>
              </a:ext>
            </a:extLst>
          </p:cNvPr>
          <p:cNvSpPr/>
          <p:nvPr/>
        </p:nvSpPr>
        <p:spPr>
          <a:xfrm>
            <a:off x="4087680" y="4770383"/>
            <a:ext cx="216000" cy="586887"/>
          </a:xfrm>
          <a:prstGeom prst="downArrow">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334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1"/>
            <a:ext cx="8688504" cy="400110"/>
          </a:xfrm>
          <a:prstGeom prst="rect">
            <a:avLst/>
          </a:prstGeom>
          <a:noFill/>
        </p:spPr>
        <p:txBody>
          <a:bodyPr wrap="square" rtlCol="0">
            <a:spAutoFit/>
          </a:bodyPr>
          <a:lstStyle/>
          <a:p>
            <a:r>
              <a:rPr kumimoji="1" lang="ja-JP" altLang="en-US" sz="2000" b="1" dirty="0"/>
              <a:t>９．機運醸成の取組み</a:t>
            </a:r>
            <a:endParaRPr kumimoji="1" lang="ja-JP" altLang="en-US" sz="2000" b="1" dirty="0">
              <a:latin typeface="+mn-ea"/>
            </a:endParaRPr>
          </a:p>
        </p:txBody>
      </p:sp>
      <p:sp>
        <p:nvSpPr>
          <p:cNvPr id="9" name="テキスト ボックス 8">
            <a:extLst>
              <a:ext uri="{FF2B5EF4-FFF2-40B4-BE49-F238E27FC236}">
                <a16:creationId xmlns:a16="http://schemas.microsoft.com/office/drawing/2014/main" id="{1468149D-C77B-4C70-BDD4-8DBEC75A5886}"/>
              </a:ext>
            </a:extLst>
          </p:cNvPr>
          <p:cNvSpPr txBox="1"/>
          <p:nvPr/>
        </p:nvSpPr>
        <p:spPr>
          <a:xfrm>
            <a:off x="8719059" y="6594229"/>
            <a:ext cx="466794"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１０</a:t>
            </a:r>
            <a:endParaRPr kumimoji="1" lang="en-US" altLang="ja-JP" sz="1100" dirty="0">
              <a:solidFill>
                <a:schemeClr val="bg1">
                  <a:lumMod val="65000"/>
                </a:schemeClr>
              </a:solidFill>
              <a:latin typeface="HGS創英角ｺﾞｼｯｸUB" panose="020B0900000000000000" pitchFamily="50" charset="-128"/>
              <a:ea typeface="HGS創英角ｺﾞｼｯｸUB" panose="020B0900000000000000" pitchFamily="50" charset="-128"/>
            </a:endParaRPr>
          </a:p>
        </p:txBody>
      </p:sp>
      <p:sp>
        <p:nvSpPr>
          <p:cNvPr id="11" name="テキスト ボックス 10">
            <a:extLst>
              <a:ext uri="{FF2B5EF4-FFF2-40B4-BE49-F238E27FC236}">
                <a16:creationId xmlns:a16="http://schemas.microsoft.com/office/drawing/2014/main" id="{75CDCF2D-3795-4EE5-A384-4D5C5B795EDC}"/>
              </a:ext>
            </a:extLst>
          </p:cNvPr>
          <p:cNvSpPr txBox="1"/>
          <p:nvPr/>
        </p:nvSpPr>
        <p:spPr>
          <a:xfrm>
            <a:off x="198120" y="1532844"/>
            <a:ext cx="2716357" cy="361637"/>
          </a:xfrm>
          <a:prstGeom prst="rect">
            <a:avLst/>
          </a:prstGeom>
          <a:noFill/>
        </p:spPr>
        <p:txBody>
          <a:bodyPr wrap="square" rtlCol="0">
            <a:spAutoFit/>
          </a:bodyPr>
          <a:lstStyle/>
          <a:p>
            <a:pPr>
              <a:lnSpc>
                <a:spcPts val="2000"/>
              </a:lnSpc>
            </a:pPr>
            <a:r>
              <a:rPr kumimoji="1" lang="ja-JP" altLang="en-US" dirty="0">
                <a:latin typeface="Meiryo UI" panose="020B0604030504040204" pitchFamily="50" charset="-128"/>
                <a:ea typeface="Meiryo UI" panose="020B0604030504040204" pitchFamily="50" charset="-128"/>
              </a:rPr>
              <a:t>◆令和６年度</a:t>
            </a:r>
          </a:p>
        </p:txBody>
      </p:sp>
      <p:sp>
        <p:nvSpPr>
          <p:cNvPr id="12" name="テキスト ボックス 11">
            <a:extLst>
              <a:ext uri="{FF2B5EF4-FFF2-40B4-BE49-F238E27FC236}">
                <a16:creationId xmlns:a16="http://schemas.microsoft.com/office/drawing/2014/main" id="{9BF56D01-DCB0-47C9-9508-81802B290430}"/>
              </a:ext>
            </a:extLst>
          </p:cNvPr>
          <p:cNvSpPr txBox="1"/>
          <p:nvPr/>
        </p:nvSpPr>
        <p:spPr>
          <a:xfrm>
            <a:off x="193326" y="6036307"/>
            <a:ext cx="2716357" cy="361637"/>
          </a:xfrm>
          <a:prstGeom prst="rect">
            <a:avLst/>
          </a:prstGeom>
          <a:noFill/>
        </p:spPr>
        <p:txBody>
          <a:bodyPr wrap="square" rtlCol="0">
            <a:spAutoFit/>
          </a:bodyPr>
          <a:lstStyle/>
          <a:p>
            <a:pPr>
              <a:lnSpc>
                <a:spcPts val="2000"/>
              </a:lnSpc>
            </a:pPr>
            <a:r>
              <a:rPr kumimoji="1" lang="ja-JP" altLang="en-US" dirty="0">
                <a:latin typeface="メイリオ" panose="020B0604030504040204" pitchFamily="50" charset="-128"/>
                <a:ea typeface="メイリオ" panose="020B0604030504040204" pitchFamily="50" charset="-128"/>
              </a:rPr>
              <a:t>◆令和７年度以降</a:t>
            </a:r>
          </a:p>
        </p:txBody>
      </p:sp>
      <p:sp>
        <p:nvSpPr>
          <p:cNvPr id="13" name="正方形/長方形 12">
            <a:extLst>
              <a:ext uri="{FF2B5EF4-FFF2-40B4-BE49-F238E27FC236}">
                <a16:creationId xmlns:a16="http://schemas.microsoft.com/office/drawing/2014/main" id="{07170DA0-BCA7-4D22-95D9-4EA560BEA912}"/>
              </a:ext>
            </a:extLst>
          </p:cNvPr>
          <p:cNvSpPr/>
          <p:nvPr/>
        </p:nvSpPr>
        <p:spPr>
          <a:xfrm>
            <a:off x="320040" y="670493"/>
            <a:ext cx="8494613" cy="716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8862E51-1A83-4685-82B9-A8D4EEC929C9}"/>
              </a:ext>
            </a:extLst>
          </p:cNvPr>
          <p:cNvSpPr txBox="1"/>
          <p:nvPr/>
        </p:nvSpPr>
        <p:spPr>
          <a:xfrm>
            <a:off x="297180" y="740723"/>
            <a:ext cx="8688504"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万博で運行予定の自動運転バスの披露、万博後の南河内地域で自動運転バス実証実験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を行うにあたっての機運醸成、及び社会受容性（住民理解・交通安全意識）の向上を図る。</a:t>
            </a:r>
          </a:p>
        </p:txBody>
      </p:sp>
      <p:sp>
        <p:nvSpPr>
          <p:cNvPr id="15" name="テキスト ボックス 14">
            <a:extLst>
              <a:ext uri="{FF2B5EF4-FFF2-40B4-BE49-F238E27FC236}">
                <a16:creationId xmlns:a16="http://schemas.microsoft.com/office/drawing/2014/main" id="{CE36F8A9-CD45-4ECA-AA3C-3E8C548FACE2}"/>
              </a:ext>
            </a:extLst>
          </p:cNvPr>
          <p:cNvSpPr txBox="1"/>
          <p:nvPr/>
        </p:nvSpPr>
        <p:spPr>
          <a:xfrm>
            <a:off x="345745" y="1894481"/>
            <a:ext cx="8843975" cy="3970318"/>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夏：７月２７日（土）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新モビ　ＦＥＳＴＡ　㏌　南河内</a:t>
            </a:r>
            <a:r>
              <a:rPr kumimoji="1" lang="en-US" altLang="ja-JP" b="1" dirty="0">
                <a:latin typeface="Meiryo UI" panose="020B0604030504040204" pitchFamily="50" charset="-128"/>
                <a:ea typeface="Meiryo UI" panose="020B0604030504040204" pitchFamily="50" charset="-128"/>
              </a:rPr>
              <a:t>』</a:t>
            </a:r>
          </a:p>
          <a:p>
            <a:r>
              <a:rPr kumimoji="1" lang="ja-JP" altLang="en-US" dirty="0"/>
              <a:t>　   </a:t>
            </a:r>
            <a:r>
              <a:rPr kumimoji="1" lang="ja-JP" altLang="en-US" dirty="0">
                <a:latin typeface="Meiryo UI" panose="020B0604030504040204" pitchFamily="50" charset="-128"/>
                <a:ea typeface="Meiryo UI" panose="020B0604030504040204" pitchFamily="50" charset="-128"/>
              </a:rPr>
              <a:t>・万博で運行予定の自動運転バスの披露（自動運転バスの展示・内覧）</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・自動運転バスに関する講座（技術面、安全対策含む）</a:t>
            </a:r>
            <a:br>
              <a:rPr kumimoji="1" lang="en-US" altLang="ja-JP" dirty="0">
                <a:latin typeface="Meiryo UI" panose="020B0604030504040204" pitchFamily="50" charset="-128"/>
                <a:ea typeface="Meiryo UI" panose="020B0604030504040204" pitchFamily="50" charset="-128"/>
              </a:rPr>
            </a:br>
            <a:endParaRPr kumimoji="1" lang="en-US" altLang="ja-JP" dirty="0"/>
          </a:p>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秋：９月予定</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・南河内地域の自動運転運行ルート内の走行（自動運転バスの試乗）</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・運行ルートの説明、必要な安全対策の内容</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冬：２月予定</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上記、運行ルート内における自動運転バスの走行（検討・調整中）</a:t>
            </a:r>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３</a:t>
            </a:r>
            <a:r>
              <a:rPr kumimoji="1" lang="en-US" altLang="ja-JP" dirty="0">
                <a:latin typeface="Meiryo UI" panose="020B0604030504040204" pitchFamily="50" charset="-128"/>
                <a:ea typeface="Meiryo UI" panose="020B0604030504040204" pitchFamily="50" charset="-128"/>
              </a:rPr>
              <a:t>D</a:t>
            </a:r>
            <a:r>
              <a:rPr kumimoji="1" lang="ja-JP" altLang="en-US" dirty="0">
                <a:latin typeface="Meiryo UI" panose="020B0604030504040204" pitchFamily="50" charset="-128"/>
                <a:ea typeface="Meiryo UI" panose="020B0604030504040204" pitchFamily="50" charset="-128"/>
              </a:rPr>
              <a:t>マップ他、自動運転技術の紹介</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b="1" dirty="0">
                <a:latin typeface="Meiryo UI" panose="020B0604030504040204" pitchFamily="50" charset="-128"/>
                <a:ea typeface="Meiryo UI" panose="020B0604030504040204" pitchFamily="50" charset="-128"/>
              </a:rPr>
              <a:t>下半期</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地域ワークショップの開催</a:t>
            </a:r>
          </a:p>
        </p:txBody>
      </p:sp>
      <p:sp>
        <p:nvSpPr>
          <p:cNvPr id="16" name="テキスト ボックス 15">
            <a:extLst>
              <a:ext uri="{FF2B5EF4-FFF2-40B4-BE49-F238E27FC236}">
                <a16:creationId xmlns:a16="http://schemas.microsoft.com/office/drawing/2014/main" id="{AFF18BCE-4EF9-460D-9ECB-42293E8D3831}"/>
              </a:ext>
            </a:extLst>
          </p:cNvPr>
          <p:cNvSpPr txBox="1"/>
          <p:nvPr/>
        </p:nvSpPr>
        <p:spPr>
          <a:xfrm>
            <a:off x="739140" y="6323127"/>
            <a:ext cx="7940040"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引き続き、継続的な機運醸成に努める</a:t>
            </a:r>
          </a:p>
        </p:txBody>
      </p:sp>
      <p:pic>
        <p:nvPicPr>
          <p:cNvPr id="4" name="図 3">
            <a:extLst>
              <a:ext uri="{FF2B5EF4-FFF2-40B4-BE49-F238E27FC236}">
                <a16:creationId xmlns:a16="http://schemas.microsoft.com/office/drawing/2014/main" id="{E1EF78F6-A7B4-44F0-8400-9F7A5FC92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10" y="4785360"/>
            <a:ext cx="1417018" cy="2010769"/>
          </a:xfrm>
          <a:prstGeom prst="rect">
            <a:avLst/>
          </a:prstGeom>
        </p:spPr>
      </p:pic>
      <p:pic>
        <p:nvPicPr>
          <p:cNvPr id="3" name="図 2">
            <a:extLst>
              <a:ext uri="{FF2B5EF4-FFF2-40B4-BE49-F238E27FC236}">
                <a16:creationId xmlns:a16="http://schemas.microsoft.com/office/drawing/2014/main" id="{88583BA3-B88C-4E38-A440-4299EC74C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741" y="4785360"/>
            <a:ext cx="1423465" cy="2010769"/>
          </a:xfrm>
          <a:prstGeom prst="rect">
            <a:avLst/>
          </a:prstGeom>
        </p:spPr>
      </p:pic>
    </p:spTree>
    <p:extLst>
      <p:ext uri="{BB962C8B-B14F-4D97-AF65-F5344CB8AC3E}">
        <p14:creationId xmlns:p14="http://schemas.microsoft.com/office/powerpoint/2010/main" val="151332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D04EDAA4-9398-488E-975C-3104F4E20843}"/>
              </a:ext>
            </a:extLst>
          </p:cNvPr>
          <p:cNvGraphicFramePr>
            <a:graphicFrameLocks noGrp="1"/>
          </p:cNvGraphicFramePr>
          <p:nvPr>
            <p:extLst>
              <p:ext uri="{D42A27DB-BD31-4B8C-83A1-F6EECF244321}">
                <p14:modId xmlns:p14="http://schemas.microsoft.com/office/powerpoint/2010/main" val="3950800489"/>
              </p:ext>
            </p:extLst>
          </p:nvPr>
        </p:nvGraphicFramePr>
        <p:xfrm>
          <a:off x="336331" y="1319690"/>
          <a:ext cx="8471338" cy="5040000"/>
        </p:xfrm>
        <a:graphic>
          <a:graphicData uri="http://schemas.openxmlformats.org/drawingml/2006/table">
            <a:tbl>
              <a:tblPr bandRow="1">
                <a:tableStyleId>{2D5ABB26-0587-4C30-8999-92F81FD0307C}</a:tableStyleId>
              </a:tblPr>
              <a:tblGrid>
                <a:gridCol w="7643648">
                  <a:extLst>
                    <a:ext uri="{9D8B030D-6E8A-4147-A177-3AD203B41FA5}">
                      <a16:colId xmlns:a16="http://schemas.microsoft.com/office/drawing/2014/main" val="3292849240"/>
                    </a:ext>
                  </a:extLst>
                </a:gridCol>
                <a:gridCol w="827690">
                  <a:extLst>
                    <a:ext uri="{9D8B030D-6E8A-4147-A177-3AD203B41FA5}">
                      <a16:colId xmlns:a16="http://schemas.microsoft.com/office/drawing/2014/main" val="2605252476"/>
                    </a:ext>
                  </a:extLst>
                </a:gridCol>
              </a:tblGrid>
              <a:tr h="504000">
                <a:tc>
                  <a:txBody>
                    <a:bodyPr/>
                    <a:lstStyle/>
                    <a:p>
                      <a:r>
                        <a:rPr kumimoji="1" lang="ja-JP" altLang="en-US" sz="2000" dirty="0">
                          <a:latin typeface="+mn-ea"/>
                          <a:ea typeface="+mn-ea"/>
                        </a:rPr>
                        <a:t>１</a:t>
                      </a:r>
                      <a:r>
                        <a:rPr kumimoji="1" lang="en-US" altLang="ja-JP" sz="2000" dirty="0">
                          <a:latin typeface="+mn-ea"/>
                          <a:ea typeface="+mn-ea"/>
                        </a:rPr>
                        <a:t>.   </a:t>
                      </a:r>
                      <a:r>
                        <a:rPr kumimoji="1" lang="ja-JP" altLang="en-US" sz="2000" dirty="0">
                          <a:latin typeface="+mn-ea"/>
                          <a:ea typeface="+mn-ea"/>
                        </a:rPr>
                        <a:t>新モビリティ導入に向けた取組状況・・・・・・・・・・・</a:t>
                      </a:r>
                    </a:p>
                  </a:txBody>
                  <a:tcPr anchor="ctr"/>
                </a:tc>
                <a:tc>
                  <a:txBody>
                    <a:bodyPr/>
                    <a:lstStyle/>
                    <a:p>
                      <a:pPr algn="ctr"/>
                      <a:r>
                        <a:rPr kumimoji="1" lang="ja-JP" altLang="en-US" sz="2000" dirty="0"/>
                        <a:t>１</a:t>
                      </a:r>
                      <a:endParaRPr kumimoji="1" lang="ja-JP" altLang="en-US" sz="2000" dirty="0">
                        <a:latin typeface="+mj-ea"/>
                        <a:ea typeface="+mj-ea"/>
                      </a:endParaRPr>
                    </a:p>
                  </a:txBody>
                  <a:tcPr anchor="ctr"/>
                </a:tc>
                <a:extLst>
                  <a:ext uri="{0D108BD9-81ED-4DB2-BD59-A6C34878D82A}">
                    <a16:rowId xmlns:a16="http://schemas.microsoft.com/office/drawing/2014/main" val="762079453"/>
                  </a:ext>
                </a:extLst>
              </a:tr>
              <a:tr h="504000">
                <a:tc>
                  <a:txBody>
                    <a:bodyPr/>
                    <a:lstStyle/>
                    <a:p>
                      <a:r>
                        <a:rPr kumimoji="1" lang="ja-JP" altLang="en-US" sz="2000" dirty="0">
                          <a:latin typeface="+mn-ea"/>
                          <a:ea typeface="+mn-ea"/>
                        </a:rPr>
                        <a:t>２</a:t>
                      </a:r>
                      <a:r>
                        <a:rPr kumimoji="1" lang="en-US" altLang="ja-JP" sz="2000" dirty="0">
                          <a:latin typeface="+mn-ea"/>
                          <a:ea typeface="+mn-ea"/>
                        </a:rPr>
                        <a:t>.   </a:t>
                      </a:r>
                      <a:r>
                        <a:rPr kumimoji="1" lang="ja-JP" altLang="en-US" sz="2000" b="0" dirty="0">
                          <a:latin typeface="+mn-ea"/>
                          <a:ea typeface="+mn-ea"/>
                        </a:rPr>
                        <a:t>交通需要調査の実施状況</a:t>
                      </a:r>
                      <a:r>
                        <a:rPr kumimoji="1" lang="ja-JP" altLang="en-US" sz="2000" dirty="0">
                          <a:latin typeface="+mn-ea"/>
                          <a:ea typeface="+mn-ea"/>
                        </a:rPr>
                        <a:t>・・・・・・・・・・・・・・・・</a:t>
                      </a:r>
                    </a:p>
                  </a:txBody>
                  <a:tcPr anchor="ctr"/>
                </a:tc>
                <a:tc>
                  <a:txBody>
                    <a:bodyPr/>
                    <a:lstStyle/>
                    <a:p>
                      <a:pPr algn="ctr"/>
                      <a:r>
                        <a:rPr kumimoji="1" lang="ja-JP" altLang="en-US" sz="2000" dirty="0"/>
                        <a:t>２</a:t>
                      </a:r>
                      <a:endParaRPr kumimoji="1" lang="ja-JP" altLang="en-US" sz="2000" dirty="0">
                        <a:latin typeface="+mj-ea"/>
                        <a:ea typeface="+mj-ea"/>
                      </a:endParaRPr>
                    </a:p>
                  </a:txBody>
                  <a:tcPr anchor="ctr"/>
                </a:tc>
                <a:extLst>
                  <a:ext uri="{0D108BD9-81ED-4DB2-BD59-A6C34878D82A}">
                    <a16:rowId xmlns:a16="http://schemas.microsoft.com/office/drawing/2014/main" val="3593742035"/>
                  </a:ext>
                </a:extLst>
              </a:tr>
              <a:tr h="504000">
                <a:tc>
                  <a:txBody>
                    <a:bodyPr/>
                    <a:lstStyle/>
                    <a:p>
                      <a:r>
                        <a:rPr kumimoji="1" lang="ja-JP" altLang="en-US" sz="2000" dirty="0">
                          <a:latin typeface="+mn-ea"/>
                          <a:ea typeface="+mn-ea"/>
                        </a:rPr>
                        <a:t>３．南河内地域における地域公共交通の状況・・・・・・・・・</a:t>
                      </a:r>
                    </a:p>
                  </a:txBody>
                  <a:tcPr anchor="ctr"/>
                </a:tc>
                <a:tc>
                  <a:txBody>
                    <a:bodyPr/>
                    <a:lstStyle/>
                    <a:p>
                      <a:pPr algn="ctr"/>
                      <a:r>
                        <a:rPr kumimoji="1" lang="ja-JP" altLang="en-US" sz="2000" dirty="0"/>
                        <a:t>３</a:t>
                      </a:r>
                      <a:endParaRPr kumimoji="1" lang="ja-JP" altLang="en-US" sz="2000" dirty="0">
                        <a:latin typeface="+mj-ea"/>
                        <a:ea typeface="+mj-ea"/>
                      </a:endParaRPr>
                    </a:p>
                  </a:txBody>
                  <a:tcPr anchor="ctr"/>
                </a:tc>
                <a:extLst>
                  <a:ext uri="{0D108BD9-81ED-4DB2-BD59-A6C34878D82A}">
                    <a16:rowId xmlns:a16="http://schemas.microsoft.com/office/drawing/2014/main" val="353191188"/>
                  </a:ext>
                </a:extLst>
              </a:tr>
              <a:tr h="504000">
                <a:tc>
                  <a:txBody>
                    <a:bodyPr/>
                    <a:lstStyle/>
                    <a:p>
                      <a:r>
                        <a:rPr kumimoji="1" lang="ja-JP" altLang="en-US" sz="2000" dirty="0">
                          <a:latin typeface="+mn-ea"/>
                          <a:ea typeface="+mn-ea"/>
                        </a:rPr>
                        <a:t>４．実証実験運行ルート検討にあたっての基本方針・・・・・・</a:t>
                      </a:r>
                    </a:p>
                  </a:txBody>
                  <a:tcPr anchor="ctr"/>
                </a:tc>
                <a:tc>
                  <a:txBody>
                    <a:bodyPr/>
                    <a:lstStyle/>
                    <a:p>
                      <a:pPr algn="ctr"/>
                      <a:r>
                        <a:rPr kumimoji="1" lang="ja-JP" altLang="en-US" sz="2000" dirty="0"/>
                        <a:t>４</a:t>
                      </a:r>
                      <a:endParaRPr kumimoji="1" lang="ja-JP" altLang="en-US" sz="2000" dirty="0">
                        <a:latin typeface="+mj-ea"/>
                        <a:ea typeface="+mj-ea"/>
                      </a:endParaRPr>
                    </a:p>
                  </a:txBody>
                  <a:tcPr anchor="ctr"/>
                </a:tc>
                <a:extLst>
                  <a:ext uri="{0D108BD9-81ED-4DB2-BD59-A6C34878D82A}">
                    <a16:rowId xmlns:a16="http://schemas.microsoft.com/office/drawing/2014/main" val="3325639058"/>
                  </a:ext>
                </a:extLst>
              </a:tr>
              <a:tr h="504000">
                <a:tc>
                  <a:txBody>
                    <a:bodyPr/>
                    <a:lstStyle/>
                    <a:p>
                      <a:r>
                        <a:rPr kumimoji="1" lang="ja-JP" altLang="en-US" sz="2000" dirty="0">
                          <a:latin typeface="+mn-ea"/>
                          <a:ea typeface="+mn-ea"/>
                        </a:rPr>
                        <a:t>５．実証実験に必要なバス台数、及び実証実験期間・・・・・・</a:t>
                      </a:r>
                    </a:p>
                  </a:txBody>
                  <a:tcPr anchor="ctr"/>
                </a:tc>
                <a:tc>
                  <a:txBody>
                    <a:bodyPr/>
                    <a:lstStyle/>
                    <a:p>
                      <a:pPr algn="ctr"/>
                      <a:r>
                        <a:rPr kumimoji="1" lang="ja-JP" altLang="en-US" sz="2000" dirty="0"/>
                        <a:t>５</a:t>
                      </a:r>
                      <a:endParaRPr kumimoji="1" lang="ja-JP" altLang="en-US" sz="2000" dirty="0">
                        <a:latin typeface="+mj-ea"/>
                        <a:ea typeface="+mj-ea"/>
                      </a:endParaRPr>
                    </a:p>
                  </a:txBody>
                  <a:tcPr anchor="ctr"/>
                </a:tc>
                <a:extLst>
                  <a:ext uri="{0D108BD9-81ED-4DB2-BD59-A6C34878D82A}">
                    <a16:rowId xmlns:a16="http://schemas.microsoft.com/office/drawing/2014/main" val="3922058929"/>
                  </a:ext>
                </a:extLst>
              </a:tr>
              <a:tr h="504000">
                <a:tc>
                  <a:txBody>
                    <a:bodyPr/>
                    <a:lstStyle/>
                    <a:p>
                      <a:r>
                        <a:rPr kumimoji="1" lang="ja-JP" altLang="en-US" sz="2000" dirty="0">
                          <a:latin typeface="+mn-ea"/>
                          <a:ea typeface="+mn-ea"/>
                        </a:rPr>
                        <a:t>６．</a:t>
                      </a:r>
                      <a:r>
                        <a:rPr kumimoji="1" lang="ja-JP" altLang="en-US" sz="2000" dirty="0">
                          <a:solidFill>
                            <a:schemeClr val="tx1"/>
                          </a:solidFill>
                          <a:latin typeface="+mn-ea"/>
                          <a:ea typeface="+mn-ea"/>
                        </a:rPr>
                        <a:t>運行イメージ（案）</a:t>
                      </a:r>
                      <a:r>
                        <a:rPr kumimoji="1" lang="ja-JP" altLang="en-US" sz="2000" dirty="0">
                          <a:latin typeface="+mn-ea"/>
                          <a:ea typeface="+mn-ea"/>
                        </a:rPr>
                        <a:t>・・・・・・・・・・・・・・・・・・</a:t>
                      </a:r>
                    </a:p>
                  </a:txBody>
                  <a:tcPr anchor="ctr"/>
                </a:tc>
                <a:tc>
                  <a:txBody>
                    <a:bodyPr/>
                    <a:lstStyle/>
                    <a:p>
                      <a:pPr algn="ctr"/>
                      <a:r>
                        <a:rPr kumimoji="1" lang="ja-JP" altLang="en-US" sz="2000" dirty="0"/>
                        <a:t>６</a:t>
                      </a:r>
                      <a:endParaRPr kumimoji="1" lang="ja-JP" altLang="en-US" sz="2000" dirty="0">
                        <a:latin typeface="+mj-ea"/>
                        <a:ea typeface="+mj-ea"/>
                      </a:endParaRPr>
                    </a:p>
                  </a:txBody>
                  <a:tcPr anchor="ctr"/>
                </a:tc>
                <a:extLst>
                  <a:ext uri="{0D108BD9-81ED-4DB2-BD59-A6C34878D82A}">
                    <a16:rowId xmlns:a16="http://schemas.microsoft.com/office/drawing/2014/main" val="555315446"/>
                  </a:ext>
                </a:extLst>
              </a:tr>
              <a:tr h="504000">
                <a:tc>
                  <a:txBody>
                    <a:bodyPr/>
                    <a:lstStyle/>
                    <a:p>
                      <a:r>
                        <a:rPr kumimoji="1" lang="ja-JP" altLang="en-US" sz="2000" dirty="0">
                          <a:latin typeface="+mn-ea"/>
                          <a:ea typeface="+mn-ea"/>
                        </a:rPr>
                        <a:t>７．安全確保策の検討・・・・・・・・・・・・・・・・・・・</a:t>
                      </a:r>
                    </a:p>
                  </a:txBody>
                  <a:tcPr anchor="ctr"/>
                </a:tc>
                <a:tc>
                  <a:txBody>
                    <a:bodyPr/>
                    <a:lstStyle/>
                    <a:p>
                      <a:pPr algn="ctr"/>
                      <a:r>
                        <a:rPr kumimoji="1" lang="ja-JP" altLang="en-US" sz="2000" dirty="0"/>
                        <a:t>７　</a:t>
                      </a:r>
                      <a:endParaRPr kumimoji="1" lang="ja-JP" altLang="en-US" sz="2000" dirty="0">
                        <a:latin typeface="+mj-ea"/>
                        <a:ea typeface="+mj-ea"/>
                      </a:endParaRPr>
                    </a:p>
                  </a:txBody>
                  <a:tcPr anchor="ctr"/>
                </a:tc>
                <a:extLst>
                  <a:ext uri="{0D108BD9-81ED-4DB2-BD59-A6C34878D82A}">
                    <a16:rowId xmlns:a16="http://schemas.microsoft.com/office/drawing/2014/main" val="2569718699"/>
                  </a:ext>
                </a:extLst>
              </a:tr>
              <a:tr h="504000">
                <a:tc>
                  <a:txBody>
                    <a:bodyPr/>
                    <a:lstStyle/>
                    <a:p>
                      <a:r>
                        <a:rPr kumimoji="1" lang="ja-JP" altLang="en-US" sz="2000" dirty="0">
                          <a:latin typeface="+mn-ea"/>
                          <a:ea typeface="+mn-ea"/>
                        </a:rPr>
                        <a:t>８．実証実験に向けた具体的な業務・・・・・・・・・・・・・</a:t>
                      </a:r>
                    </a:p>
                  </a:txBody>
                  <a:tcPr anchor="ctr"/>
                </a:tc>
                <a:tc>
                  <a:txBody>
                    <a:bodyPr/>
                    <a:lstStyle/>
                    <a:p>
                      <a:pPr algn="ctr"/>
                      <a:r>
                        <a:rPr kumimoji="1" lang="ja-JP" altLang="en-US" sz="2000" dirty="0">
                          <a:latin typeface="+mn-ea"/>
                          <a:ea typeface="+mn-ea"/>
                        </a:rPr>
                        <a:t>９</a:t>
                      </a:r>
                    </a:p>
                  </a:txBody>
                  <a:tcPr anchor="ctr"/>
                </a:tc>
                <a:extLst>
                  <a:ext uri="{0D108BD9-81ED-4DB2-BD59-A6C34878D82A}">
                    <a16:rowId xmlns:a16="http://schemas.microsoft.com/office/drawing/2014/main" val="2107896678"/>
                  </a:ext>
                </a:extLst>
              </a:tr>
              <a:tr h="504000">
                <a:tc>
                  <a:txBody>
                    <a:bodyPr/>
                    <a:lstStyle/>
                    <a:p>
                      <a:r>
                        <a:rPr kumimoji="1" lang="ja-JP" altLang="en-US" sz="2000" dirty="0">
                          <a:latin typeface="+mn-ea"/>
                          <a:ea typeface="+mn-ea"/>
                        </a:rPr>
                        <a:t>９．機運醸成の取組み・・・・・・・・・・・・・・・・・・・</a:t>
                      </a:r>
                    </a:p>
                  </a:txBody>
                  <a:tcPr anchor="ctr"/>
                </a:tc>
                <a:tc>
                  <a:txBody>
                    <a:bodyPr/>
                    <a:lstStyle/>
                    <a:p>
                      <a:pPr algn="ctr"/>
                      <a:r>
                        <a:rPr kumimoji="1" lang="en-US" altLang="ja-JP" sz="2000" dirty="0">
                          <a:latin typeface="+mn-ea"/>
                          <a:ea typeface="+mn-ea"/>
                        </a:rPr>
                        <a:t>10</a:t>
                      </a:r>
                      <a:endParaRPr kumimoji="1" lang="ja-JP" altLang="en-US" sz="2000" dirty="0">
                        <a:latin typeface="+mn-ea"/>
                        <a:ea typeface="+mn-ea"/>
                      </a:endParaRPr>
                    </a:p>
                  </a:txBody>
                  <a:tcPr anchor="ctr"/>
                </a:tc>
                <a:extLst>
                  <a:ext uri="{0D108BD9-81ED-4DB2-BD59-A6C34878D82A}">
                    <a16:rowId xmlns:a16="http://schemas.microsoft.com/office/drawing/2014/main" val="3722629628"/>
                  </a:ext>
                </a:extLst>
              </a:tr>
              <a:tr h="504000">
                <a:tc>
                  <a:txBody>
                    <a:bodyPr/>
                    <a:lstStyle/>
                    <a:p>
                      <a:endParaRPr kumimoji="1" lang="ja-JP" altLang="en-US" sz="2000" dirty="0">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mj-ea"/>
                        <a:ea typeface="+mj-ea"/>
                      </a:endParaRPr>
                    </a:p>
                  </a:txBody>
                  <a:tcPr anchor="ctr"/>
                </a:tc>
                <a:extLst>
                  <a:ext uri="{0D108BD9-81ED-4DB2-BD59-A6C34878D82A}">
                    <a16:rowId xmlns:a16="http://schemas.microsoft.com/office/drawing/2014/main" val="1324665493"/>
                  </a:ext>
                </a:extLst>
              </a:tr>
            </a:tbl>
          </a:graphicData>
        </a:graphic>
      </p:graphicFrame>
      <p:sp>
        <p:nvSpPr>
          <p:cNvPr id="3" name="テキスト ボックス 2">
            <a:extLst>
              <a:ext uri="{FF2B5EF4-FFF2-40B4-BE49-F238E27FC236}">
                <a16:creationId xmlns:a16="http://schemas.microsoft.com/office/drawing/2014/main" id="{7FE810FA-4290-4D9F-BF3C-4BEC6F93FBBF}"/>
              </a:ext>
            </a:extLst>
          </p:cNvPr>
          <p:cNvSpPr txBox="1"/>
          <p:nvPr/>
        </p:nvSpPr>
        <p:spPr>
          <a:xfrm>
            <a:off x="336331" y="579120"/>
            <a:ext cx="1107997" cy="369332"/>
          </a:xfrm>
          <a:prstGeom prst="rect">
            <a:avLst/>
          </a:prstGeom>
          <a:noFill/>
          <a:ln w="6350">
            <a:solidFill>
              <a:schemeClr val="tx1"/>
            </a:solidFill>
          </a:ln>
        </p:spPr>
        <p:txBody>
          <a:bodyPr wrap="none" rtlCol="0" anchor="ctr">
            <a:spAutoFit/>
          </a:bodyPr>
          <a:lstStyle/>
          <a:p>
            <a:pPr algn="ctr"/>
            <a:r>
              <a:rPr kumimoji="1" lang="ja-JP" altLang="en-US" b="1" dirty="0"/>
              <a:t>目　　次</a:t>
            </a:r>
          </a:p>
        </p:txBody>
      </p:sp>
    </p:spTree>
    <p:extLst>
      <p:ext uri="{BB962C8B-B14F-4D97-AF65-F5344CB8AC3E}">
        <p14:creationId xmlns:p14="http://schemas.microsoft.com/office/powerpoint/2010/main" val="156176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矢印: 下 37">
            <a:extLst>
              <a:ext uri="{FF2B5EF4-FFF2-40B4-BE49-F238E27FC236}">
                <a16:creationId xmlns:a16="http://schemas.microsoft.com/office/drawing/2014/main" id="{56BE6D1C-4611-4CB2-9A52-2D3CF2B6E282}"/>
              </a:ext>
            </a:extLst>
          </p:cNvPr>
          <p:cNvSpPr/>
          <p:nvPr/>
        </p:nvSpPr>
        <p:spPr>
          <a:xfrm>
            <a:off x="3300291" y="2234982"/>
            <a:ext cx="135763" cy="1535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aphicFrame>
        <p:nvGraphicFramePr>
          <p:cNvPr id="3" name="表 4">
            <a:extLst>
              <a:ext uri="{FF2B5EF4-FFF2-40B4-BE49-F238E27FC236}">
                <a16:creationId xmlns:a16="http://schemas.microsoft.com/office/drawing/2014/main" id="{09A059D6-A6A1-4456-8DA6-E8C4A92F7453}"/>
              </a:ext>
            </a:extLst>
          </p:cNvPr>
          <p:cNvGraphicFramePr>
            <a:graphicFrameLocks noGrp="1"/>
          </p:cNvGraphicFramePr>
          <p:nvPr/>
        </p:nvGraphicFramePr>
        <p:xfrm>
          <a:off x="137167" y="766165"/>
          <a:ext cx="8809763" cy="5689855"/>
        </p:xfrm>
        <a:graphic>
          <a:graphicData uri="http://schemas.openxmlformats.org/drawingml/2006/table">
            <a:tbl>
              <a:tblPr firstRow="1" bandRow="1">
                <a:tableStyleId>{5C22544A-7EE6-4342-B048-85BDC9FD1C3A}</a:tableStyleId>
              </a:tblPr>
              <a:tblGrid>
                <a:gridCol w="1082033">
                  <a:extLst>
                    <a:ext uri="{9D8B030D-6E8A-4147-A177-3AD203B41FA5}">
                      <a16:colId xmlns:a16="http://schemas.microsoft.com/office/drawing/2014/main" val="20000"/>
                    </a:ext>
                  </a:extLst>
                </a:gridCol>
                <a:gridCol w="1397359">
                  <a:extLst>
                    <a:ext uri="{9D8B030D-6E8A-4147-A177-3AD203B41FA5}">
                      <a16:colId xmlns:a16="http://schemas.microsoft.com/office/drawing/2014/main" val="20002"/>
                    </a:ext>
                  </a:extLst>
                </a:gridCol>
                <a:gridCol w="1314215">
                  <a:extLst>
                    <a:ext uri="{9D8B030D-6E8A-4147-A177-3AD203B41FA5}">
                      <a16:colId xmlns:a16="http://schemas.microsoft.com/office/drawing/2014/main" val="20003"/>
                    </a:ext>
                  </a:extLst>
                </a:gridCol>
                <a:gridCol w="1298773">
                  <a:extLst>
                    <a:ext uri="{9D8B030D-6E8A-4147-A177-3AD203B41FA5}">
                      <a16:colId xmlns:a16="http://schemas.microsoft.com/office/drawing/2014/main" val="20004"/>
                    </a:ext>
                  </a:extLst>
                </a:gridCol>
                <a:gridCol w="1401761">
                  <a:extLst>
                    <a:ext uri="{9D8B030D-6E8A-4147-A177-3AD203B41FA5}">
                      <a16:colId xmlns:a16="http://schemas.microsoft.com/office/drawing/2014/main" val="20005"/>
                    </a:ext>
                  </a:extLst>
                </a:gridCol>
                <a:gridCol w="2315622">
                  <a:extLst>
                    <a:ext uri="{9D8B030D-6E8A-4147-A177-3AD203B41FA5}">
                      <a16:colId xmlns:a16="http://schemas.microsoft.com/office/drawing/2014/main" val="20006"/>
                    </a:ext>
                  </a:extLst>
                </a:gridCol>
              </a:tblGrid>
              <a:tr h="508219">
                <a:tc>
                  <a:txBody>
                    <a:bodyPr/>
                    <a:lstStyle/>
                    <a:p>
                      <a:pPr algn="ctr"/>
                      <a:endParaRPr kumimoji="1" lang="ja-JP" altLang="en-US" sz="1800" dirty="0">
                        <a:latin typeface="Meiryo UI" panose="020B0604030504040204" pitchFamily="50" charset="-128"/>
                        <a:ea typeface="Meiryo UI" panose="020B0604030504040204" pitchFamily="50" charset="-128"/>
                      </a:endParaRPr>
                    </a:p>
                  </a:txBody>
                  <a:tcPr marL="91425" marR="91425" marT="45715" marB="45715"/>
                </a:tc>
                <a:tc gridSpan="2">
                  <a:txBody>
                    <a:bodyPr/>
                    <a:lstStyle/>
                    <a:p>
                      <a:pPr algn="ctr"/>
                      <a:r>
                        <a:rPr kumimoji="1" lang="en-US" altLang="ja-JP" sz="2000" dirty="0"/>
                        <a:t>R6</a:t>
                      </a:r>
                      <a:r>
                        <a:rPr kumimoji="1" lang="ja-JP" altLang="en-US" sz="2000" dirty="0"/>
                        <a:t>（</a:t>
                      </a:r>
                      <a:r>
                        <a:rPr kumimoji="1" lang="en-US" altLang="ja-JP" sz="2000" dirty="0"/>
                        <a:t>2024</a:t>
                      </a:r>
                      <a:r>
                        <a:rPr kumimoji="1" lang="ja-JP" altLang="en-US" sz="2000" dirty="0"/>
                        <a:t>）</a:t>
                      </a:r>
                    </a:p>
                  </a:txBody>
                  <a:tcPr marL="91425" marR="91425" marT="45715" marB="45715" anchor="ctr"/>
                </a:tc>
                <a:tc hMerge="1">
                  <a:txBody>
                    <a:bodyPr/>
                    <a:lstStyle/>
                    <a:p>
                      <a:endParaRPr kumimoji="1" lang="ja-JP" altLang="en-US"/>
                    </a:p>
                  </a:txBody>
                  <a:tcPr/>
                </a:tc>
                <a:tc gridSpan="2">
                  <a:txBody>
                    <a:bodyPr/>
                    <a:lstStyle/>
                    <a:p>
                      <a:pPr algn="ctr"/>
                      <a:r>
                        <a:rPr kumimoji="1" lang="en-US" altLang="ja-JP" sz="2000" dirty="0"/>
                        <a:t>R7</a:t>
                      </a:r>
                      <a:r>
                        <a:rPr kumimoji="1" lang="ja-JP" altLang="en-US" sz="2000" dirty="0"/>
                        <a:t>（</a:t>
                      </a:r>
                      <a:r>
                        <a:rPr kumimoji="1" lang="en-US" altLang="ja-JP" sz="2000" dirty="0"/>
                        <a:t>2025</a:t>
                      </a:r>
                      <a:r>
                        <a:rPr kumimoji="1" lang="ja-JP" altLang="en-US" sz="2000" dirty="0"/>
                        <a:t>）</a:t>
                      </a:r>
                    </a:p>
                  </a:txBody>
                  <a:tcPr marL="91425" marR="91425" marT="45715" marB="45715" anchor="ctr"/>
                </a:tc>
                <a:tc hMerge="1">
                  <a:txBody>
                    <a:bodyPr/>
                    <a:lstStyle/>
                    <a:p>
                      <a:endParaRPr kumimoji="1" lang="ja-JP" altLang="en-US"/>
                    </a:p>
                  </a:txBody>
                  <a:tcPr/>
                </a:tc>
                <a:tc>
                  <a:txBody>
                    <a:bodyPr/>
                    <a:lstStyle/>
                    <a:p>
                      <a:pPr algn="ctr"/>
                      <a:r>
                        <a:rPr kumimoji="1" lang="en-US" altLang="ja-JP" sz="2000" dirty="0"/>
                        <a:t>R8</a:t>
                      </a:r>
                      <a:r>
                        <a:rPr kumimoji="1" lang="ja-JP" altLang="en-US" sz="2000" dirty="0"/>
                        <a:t>（</a:t>
                      </a:r>
                      <a:r>
                        <a:rPr kumimoji="1" lang="en-US" altLang="ja-JP" sz="2000" dirty="0"/>
                        <a:t>2026</a:t>
                      </a:r>
                      <a:r>
                        <a:rPr kumimoji="1" lang="ja-JP" altLang="en-US" sz="2000" dirty="0"/>
                        <a:t>）～</a:t>
                      </a:r>
                      <a:endParaRPr kumimoji="1" lang="en-US" altLang="ja-JP" sz="2000" dirty="0"/>
                    </a:p>
                    <a:p>
                      <a:pPr algn="ctr"/>
                      <a:r>
                        <a:rPr kumimoji="1" lang="ja-JP" altLang="en-US" sz="1100" dirty="0"/>
                        <a:t>（一定期間）</a:t>
                      </a:r>
                    </a:p>
                  </a:txBody>
                  <a:tcPr marL="91425" marR="91425" marT="45715" marB="45715" anchor="ctr"/>
                </a:tc>
                <a:extLst>
                  <a:ext uri="{0D108BD9-81ED-4DB2-BD59-A6C34878D82A}">
                    <a16:rowId xmlns:a16="http://schemas.microsoft.com/office/drawing/2014/main" val="10000"/>
                  </a:ext>
                </a:extLst>
              </a:tr>
              <a:tr h="4144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10002"/>
                  </a:ext>
                </a:extLst>
              </a:tr>
              <a:tr h="981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Osaka Metro</a:t>
                      </a: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solidFill>
                      <a:schemeClr val="accent5">
                        <a:lumMod val="60000"/>
                        <a:lumOff val="40000"/>
                      </a:schemeClr>
                    </a:solidFill>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marL="91425" marR="91425" marT="45715" marB="45715" anchor="ctr"/>
                </a:tc>
                <a:extLst>
                  <a:ext uri="{0D108BD9-81ED-4DB2-BD59-A6C34878D82A}">
                    <a16:rowId xmlns:a16="http://schemas.microsoft.com/office/drawing/2014/main" val="2818176145"/>
                  </a:ext>
                </a:extLst>
              </a:tr>
            </a:tbl>
          </a:graphicData>
        </a:graphic>
      </p:graphicFrame>
      <p:sp>
        <p:nvSpPr>
          <p:cNvPr id="55" name="矢印: 右 54">
            <a:extLst>
              <a:ext uri="{FF2B5EF4-FFF2-40B4-BE49-F238E27FC236}">
                <a16:creationId xmlns:a16="http://schemas.microsoft.com/office/drawing/2014/main" id="{0D897409-57D5-4D4D-9CE1-B22F63CCAEB1}"/>
              </a:ext>
            </a:extLst>
          </p:cNvPr>
          <p:cNvSpPr/>
          <p:nvPr/>
        </p:nvSpPr>
        <p:spPr>
          <a:xfrm>
            <a:off x="6640346" y="3394377"/>
            <a:ext cx="1936023" cy="852815"/>
          </a:xfrm>
          <a:prstGeom prst="rightArrow">
            <a:avLst>
              <a:gd name="adj1" fmla="val 62658"/>
              <a:gd name="adj2" fmla="val 16858"/>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ja-JP" altLang="en-US" sz="1200" dirty="0">
                <a:latin typeface="Meiryo UI" panose="020B0604030504040204" pitchFamily="50" charset="-128"/>
                <a:ea typeface="Meiryo UI" panose="020B0604030504040204" pitchFamily="50" charset="-128"/>
              </a:rPr>
              <a:t>乗客乗車の</a:t>
            </a:r>
            <a:endParaRPr lang="en-US" altLang="ja-JP" sz="1200" dirty="0">
              <a:latin typeface="Meiryo UI" panose="020B0604030504040204" pitchFamily="50" charset="-128"/>
              <a:ea typeface="Meiryo UI" panose="020B0604030504040204" pitchFamily="50" charset="-128"/>
            </a:endParaRPr>
          </a:p>
          <a:p>
            <a:pPr algn="ctr">
              <a:defRPr/>
            </a:pPr>
            <a:r>
              <a:rPr lang="ja-JP" altLang="en-US" sz="1200" dirty="0">
                <a:latin typeface="Meiryo UI" panose="020B0604030504040204" pitchFamily="50" charset="-128"/>
                <a:ea typeface="Meiryo UI" panose="020B0604030504040204" pitchFamily="50" charset="-128"/>
              </a:rPr>
              <a:t>実証実験～レベルアップ</a:t>
            </a:r>
          </a:p>
        </p:txBody>
      </p:sp>
      <p:sp>
        <p:nvSpPr>
          <p:cNvPr id="36" name="矢印: 下 35">
            <a:extLst>
              <a:ext uri="{FF2B5EF4-FFF2-40B4-BE49-F238E27FC236}">
                <a16:creationId xmlns:a16="http://schemas.microsoft.com/office/drawing/2014/main" id="{1C4C6767-0BA5-4D17-9062-C83E547938EB}"/>
              </a:ext>
            </a:extLst>
          </p:cNvPr>
          <p:cNvSpPr/>
          <p:nvPr/>
        </p:nvSpPr>
        <p:spPr>
          <a:xfrm>
            <a:off x="5416424" y="2739401"/>
            <a:ext cx="166889" cy="755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7" name="矢印: 下 36">
            <a:extLst>
              <a:ext uri="{FF2B5EF4-FFF2-40B4-BE49-F238E27FC236}">
                <a16:creationId xmlns:a16="http://schemas.microsoft.com/office/drawing/2014/main" id="{82C30DEA-44E4-49D2-988A-170FAC9A9B38}"/>
              </a:ext>
            </a:extLst>
          </p:cNvPr>
          <p:cNvSpPr/>
          <p:nvPr/>
        </p:nvSpPr>
        <p:spPr>
          <a:xfrm rot="10800000">
            <a:off x="5812454" y="2739593"/>
            <a:ext cx="166889" cy="755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9" name="矢印: 下 38">
            <a:extLst>
              <a:ext uri="{FF2B5EF4-FFF2-40B4-BE49-F238E27FC236}">
                <a16:creationId xmlns:a16="http://schemas.microsoft.com/office/drawing/2014/main" id="{B3DCEC82-010D-4810-9F4A-61D7B1E3D5B4}"/>
              </a:ext>
            </a:extLst>
          </p:cNvPr>
          <p:cNvSpPr/>
          <p:nvPr/>
        </p:nvSpPr>
        <p:spPr>
          <a:xfrm>
            <a:off x="6163295" y="2732762"/>
            <a:ext cx="166889" cy="755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1" name="矢印: 下 40">
            <a:extLst>
              <a:ext uri="{FF2B5EF4-FFF2-40B4-BE49-F238E27FC236}">
                <a16:creationId xmlns:a16="http://schemas.microsoft.com/office/drawing/2014/main" id="{C9021B30-9493-4756-BDB5-A24A3E00691B}"/>
              </a:ext>
            </a:extLst>
          </p:cNvPr>
          <p:cNvSpPr/>
          <p:nvPr/>
        </p:nvSpPr>
        <p:spPr>
          <a:xfrm rot="10800000">
            <a:off x="6854466" y="2740381"/>
            <a:ext cx="166889" cy="7550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3" name="矢印: 下 42">
            <a:extLst>
              <a:ext uri="{FF2B5EF4-FFF2-40B4-BE49-F238E27FC236}">
                <a16:creationId xmlns:a16="http://schemas.microsoft.com/office/drawing/2014/main" id="{D174D749-11D4-4E1F-9437-B54F8C67AC25}"/>
              </a:ext>
            </a:extLst>
          </p:cNvPr>
          <p:cNvSpPr/>
          <p:nvPr/>
        </p:nvSpPr>
        <p:spPr>
          <a:xfrm>
            <a:off x="7260112" y="2741297"/>
            <a:ext cx="166889" cy="755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4" name="矢印: 右 43">
            <a:extLst>
              <a:ext uri="{FF2B5EF4-FFF2-40B4-BE49-F238E27FC236}">
                <a16:creationId xmlns:a16="http://schemas.microsoft.com/office/drawing/2014/main" id="{52991B51-5EF0-47A9-94CC-880AB5B31B01}"/>
              </a:ext>
            </a:extLst>
          </p:cNvPr>
          <p:cNvSpPr/>
          <p:nvPr/>
        </p:nvSpPr>
        <p:spPr>
          <a:xfrm>
            <a:off x="1540645" y="4924230"/>
            <a:ext cx="7034980" cy="449299"/>
          </a:xfrm>
          <a:prstGeom prst="rightArrow">
            <a:avLst>
              <a:gd name="adj1" fmla="val 62658"/>
              <a:gd name="adj2" fmla="val 16858"/>
            </a:avLst>
          </a:prstGeom>
        </p:spPr>
        <p:style>
          <a:lnRef idx="2">
            <a:schemeClr val="dk1"/>
          </a:lnRef>
          <a:fillRef idx="1">
            <a:schemeClr val="lt1"/>
          </a:fillRef>
          <a:effectRef idx="0">
            <a:schemeClr val="dk1"/>
          </a:effectRef>
          <a:fontRef idx="minor">
            <a:schemeClr val="dk1"/>
          </a:fontRef>
        </p:style>
        <p:txBody>
          <a:bodyPr anchor="ctr"/>
          <a:lstStyle/>
          <a:p>
            <a:pPr>
              <a:defRPr/>
            </a:pPr>
            <a:r>
              <a:rPr lang="ja-JP" altLang="en-US" sz="1400" dirty="0">
                <a:latin typeface="Meiryo UI" panose="020B0604030504040204" pitchFamily="50" charset="-128"/>
                <a:ea typeface="Meiryo UI" panose="020B0604030504040204" pitchFamily="50" charset="-128"/>
              </a:rPr>
              <a:t>　　　　　　　　　　　　　　　　　　　　　　　　機運醸成</a:t>
            </a:r>
          </a:p>
        </p:txBody>
      </p:sp>
      <p:sp>
        <p:nvSpPr>
          <p:cNvPr id="45" name="テキスト ボックス 44">
            <a:extLst>
              <a:ext uri="{FF2B5EF4-FFF2-40B4-BE49-F238E27FC236}">
                <a16:creationId xmlns:a16="http://schemas.microsoft.com/office/drawing/2014/main" id="{00CF85B2-2323-45F7-869A-AB253A87C8B1}"/>
              </a:ext>
            </a:extLst>
          </p:cNvPr>
          <p:cNvSpPr txBox="1"/>
          <p:nvPr/>
        </p:nvSpPr>
        <p:spPr>
          <a:xfrm>
            <a:off x="227749" y="122830"/>
            <a:ext cx="5188498" cy="400110"/>
          </a:xfrm>
          <a:prstGeom prst="rect">
            <a:avLst/>
          </a:prstGeom>
          <a:noFill/>
        </p:spPr>
        <p:txBody>
          <a:bodyPr wrap="square" rtlCol="0">
            <a:spAutoFit/>
          </a:bodyPr>
          <a:lstStyle/>
          <a:p>
            <a:r>
              <a:rPr kumimoji="1" lang="ja-JP" altLang="en-US" sz="2000" b="1" dirty="0"/>
              <a:t>１．新モビリティ導入に向けた取組状況</a:t>
            </a:r>
          </a:p>
        </p:txBody>
      </p:sp>
      <p:cxnSp>
        <p:nvCxnSpPr>
          <p:cNvPr id="48" name="直線コネクタ 47">
            <a:extLst>
              <a:ext uri="{FF2B5EF4-FFF2-40B4-BE49-F238E27FC236}">
                <a16:creationId xmlns:a16="http://schemas.microsoft.com/office/drawing/2014/main" id="{E3A5EE04-259D-4E69-9B71-7BEE8FA98BE6}"/>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54" name="矢印: 下 53">
            <a:extLst>
              <a:ext uri="{FF2B5EF4-FFF2-40B4-BE49-F238E27FC236}">
                <a16:creationId xmlns:a16="http://schemas.microsoft.com/office/drawing/2014/main" id="{AF5F896F-58F1-4751-8EBE-5636002E7A8D}"/>
              </a:ext>
            </a:extLst>
          </p:cNvPr>
          <p:cNvSpPr/>
          <p:nvPr/>
        </p:nvSpPr>
        <p:spPr>
          <a:xfrm>
            <a:off x="3159010" y="3166427"/>
            <a:ext cx="206598" cy="10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1" name="テキスト ボックス 50">
            <a:extLst>
              <a:ext uri="{FF2B5EF4-FFF2-40B4-BE49-F238E27FC236}">
                <a16:creationId xmlns:a16="http://schemas.microsoft.com/office/drawing/2014/main" id="{4648A587-CA1A-4F3D-A5C0-90A60CCAF261}"/>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１</a:t>
            </a:r>
          </a:p>
        </p:txBody>
      </p:sp>
      <p:cxnSp>
        <p:nvCxnSpPr>
          <p:cNvPr id="7" name="直線矢印コネクタ 6">
            <a:extLst>
              <a:ext uri="{FF2B5EF4-FFF2-40B4-BE49-F238E27FC236}">
                <a16:creationId xmlns:a16="http://schemas.microsoft.com/office/drawing/2014/main" id="{F141F778-C5E6-4453-B95B-9956E149C6B4}"/>
              </a:ext>
            </a:extLst>
          </p:cNvPr>
          <p:cNvCxnSpPr/>
          <p:nvPr/>
        </p:nvCxnSpPr>
        <p:spPr>
          <a:xfrm>
            <a:off x="2232660" y="3641845"/>
            <a:ext cx="0" cy="13735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92CC7D66-53D3-45AF-984A-10ACCB1AE574}"/>
              </a:ext>
            </a:extLst>
          </p:cNvPr>
          <p:cNvCxnSpPr/>
          <p:nvPr/>
        </p:nvCxnSpPr>
        <p:spPr>
          <a:xfrm>
            <a:off x="3268980" y="4682387"/>
            <a:ext cx="0" cy="3288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9130B968-3391-4A2C-81BB-600FF9CE87E0}"/>
              </a:ext>
            </a:extLst>
          </p:cNvPr>
          <p:cNvCxnSpPr/>
          <p:nvPr/>
        </p:nvCxnSpPr>
        <p:spPr>
          <a:xfrm>
            <a:off x="2385060" y="3987901"/>
            <a:ext cx="0" cy="10319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0CFB4B25-35C9-4ECB-B6D7-4603ADA6027D}"/>
              </a:ext>
            </a:extLst>
          </p:cNvPr>
          <p:cNvSpPr/>
          <p:nvPr/>
        </p:nvSpPr>
        <p:spPr>
          <a:xfrm>
            <a:off x="1165629" y="735869"/>
            <a:ext cx="2782925" cy="57506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19">
            <a:extLst>
              <a:ext uri="{FF2B5EF4-FFF2-40B4-BE49-F238E27FC236}">
                <a16:creationId xmlns:a16="http://schemas.microsoft.com/office/drawing/2014/main" id="{764E1072-F168-43FB-BACF-5FE86D378043}"/>
              </a:ext>
            </a:extLst>
          </p:cNvPr>
          <p:cNvSpPr txBox="1">
            <a:spLocks noChangeArrowheads="1"/>
          </p:cNvSpPr>
          <p:nvPr/>
        </p:nvSpPr>
        <p:spPr bwMode="auto">
          <a:xfrm>
            <a:off x="619853" y="3418796"/>
            <a:ext cx="1804217" cy="30777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None/>
            </a:pPr>
            <a:r>
              <a:rPr lang="ja-JP" altLang="en-US" sz="1400" dirty="0">
                <a:latin typeface="Meiryo UI" panose="020B0604030504040204" pitchFamily="50" charset="-128"/>
                <a:ea typeface="Meiryo UI" panose="020B0604030504040204" pitchFamily="50" charset="-128"/>
              </a:rPr>
              <a:t>協議会・車両展示◆</a:t>
            </a:r>
            <a:endParaRPr lang="en-US" altLang="ja-JP" sz="1400" dirty="0">
              <a:latin typeface="Meiryo UI" panose="020B0604030504040204" pitchFamily="50" charset="-128"/>
              <a:ea typeface="Meiryo UI" panose="020B0604030504040204" pitchFamily="50" charset="-128"/>
            </a:endParaRPr>
          </a:p>
        </p:txBody>
      </p:sp>
      <p:sp>
        <p:nvSpPr>
          <p:cNvPr id="46" name="テキスト ボックス 19">
            <a:extLst>
              <a:ext uri="{FF2B5EF4-FFF2-40B4-BE49-F238E27FC236}">
                <a16:creationId xmlns:a16="http://schemas.microsoft.com/office/drawing/2014/main" id="{0F3A732C-17C9-46E5-9CFA-F6274B5E37E5}"/>
              </a:ext>
            </a:extLst>
          </p:cNvPr>
          <p:cNvSpPr txBox="1">
            <a:spLocks noChangeArrowheads="1"/>
          </p:cNvSpPr>
          <p:nvPr/>
        </p:nvSpPr>
        <p:spPr bwMode="auto">
          <a:xfrm>
            <a:off x="771425" y="3896868"/>
            <a:ext cx="1804217" cy="30777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None/>
            </a:pPr>
            <a:r>
              <a:rPr lang="ja-JP" altLang="en-US" sz="1400" dirty="0">
                <a:latin typeface="Meiryo UI" panose="020B0604030504040204" pitchFamily="50" charset="-128"/>
                <a:ea typeface="Meiryo UI" panose="020B0604030504040204" pitchFamily="50" charset="-128"/>
              </a:rPr>
              <a:t>協議会・車両試乗◆</a:t>
            </a:r>
            <a:endParaRPr lang="en-US" altLang="ja-JP" sz="1400" dirty="0">
              <a:latin typeface="Meiryo UI" panose="020B0604030504040204" pitchFamily="50" charset="-128"/>
              <a:ea typeface="Meiryo UI" panose="020B0604030504040204" pitchFamily="50" charset="-128"/>
            </a:endParaRPr>
          </a:p>
        </p:txBody>
      </p:sp>
      <p:sp>
        <p:nvSpPr>
          <p:cNvPr id="11305" name="テキスト ボックス 19">
            <a:extLst>
              <a:ext uri="{FF2B5EF4-FFF2-40B4-BE49-F238E27FC236}">
                <a16:creationId xmlns:a16="http://schemas.microsoft.com/office/drawing/2014/main" id="{5E719D74-F8BA-45A6-97B2-FEBDE5E4C799}"/>
              </a:ext>
            </a:extLst>
          </p:cNvPr>
          <p:cNvSpPr txBox="1">
            <a:spLocks noChangeArrowheads="1"/>
          </p:cNvSpPr>
          <p:nvPr/>
        </p:nvSpPr>
        <p:spPr bwMode="auto">
          <a:xfrm>
            <a:off x="2486138" y="4436315"/>
            <a:ext cx="13581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 typeface="Arial" panose="020B0604020202020204" pitchFamily="34" charset="0"/>
              <a:buNone/>
            </a:pPr>
            <a:r>
              <a:rPr lang="ja-JP" altLang="en-US" sz="900" dirty="0">
                <a:latin typeface="Meiryo UI" panose="020B0604030504040204" pitchFamily="50" charset="-128"/>
                <a:ea typeface="Meiryo UI" panose="020B0604030504040204" pitchFamily="50" charset="-128"/>
              </a:rPr>
              <a:t>（検討・調整中）</a:t>
            </a:r>
            <a:endParaRPr lang="en-US" altLang="ja-JP" sz="900" dirty="0">
              <a:latin typeface="Meiryo UI" panose="020B0604030504040204" pitchFamily="50" charset="-128"/>
              <a:ea typeface="Meiryo UI" panose="020B0604030504040204" pitchFamily="50" charset="-128"/>
            </a:endParaRPr>
          </a:p>
        </p:txBody>
      </p:sp>
      <p:sp>
        <p:nvSpPr>
          <p:cNvPr id="34" name="ホームベース 12">
            <a:extLst>
              <a:ext uri="{FF2B5EF4-FFF2-40B4-BE49-F238E27FC236}">
                <a16:creationId xmlns:a16="http://schemas.microsoft.com/office/drawing/2014/main" id="{2149BFAE-93BD-4877-BA50-AB0199D9C60E}"/>
              </a:ext>
            </a:extLst>
          </p:cNvPr>
          <p:cNvSpPr/>
          <p:nvPr/>
        </p:nvSpPr>
        <p:spPr>
          <a:xfrm>
            <a:off x="3915040" y="5703225"/>
            <a:ext cx="1453781" cy="546739"/>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200" dirty="0"/>
              <a:t>万博会場内の運行</a:t>
            </a:r>
          </a:p>
        </p:txBody>
      </p:sp>
      <p:sp>
        <p:nvSpPr>
          <p:cNvPr id="35" name="ホームベース 12">
            <a:extLst>
              <a:ext uri="{FF2B5EF4-FFF2-40B4-BE49-F238E27FC236}">
                <a16:creationId xmlns:a16="http://schemas.microsoft.com/office/drawing/2014/main" id="{37CC95BC-9D46-46BD-8DFB-B1C64092A2BA}"/>
              </a:ext>
            </a:extLst>
          </p:cNvPr>
          <p:cNvSpPr/>
          <p:nvPr/>
        </p:nvSpPr>
        <p:spPr>
          <a:xfrm>
            <a:off x="2041442" y="5806282"/>
            <a:ext cx="1825941" cy="380733"/>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a:t>テスト走行</a:t>
            </a:r>
          </a:p>
        </p:txBody>
      </p:sp>
      <p:cxnSp>
        <p:nvCxnSpPr>
          <p:cNvPr id="6" name="直線矢印コネクタ 5">
            <a:extLst>
              <a:ext uri="{FF2B5EF4-FFF2-40B4-BE49-F238E27FC236}">
                <a16:creationId xmlns:a16="http://schemas.microsoft.com/office/drawing/2014/main" id="{2606864C-DFAD-4A80-AFD8-5D34D58CBB2B}"/>
              </a:ext>
            </a:extLst>
          </p:cNvPr>
          <p:cNvCxnSpPr>
            <a:cxnSpLocks/>
          </p:cNvCxnSpPr>
          <p:nvPr/>
        </p:nvCxnSpPr>
        <p:spPr>
          <a:xfrm rot="21540000" flipV="1">
            <a:off x="3755364" y="4486775"/>
            <a:ext cx="8228" cy="1462483"/>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a:extLst>
              <a:ext uri="{FF2B5EF4-FFF2-40B4-BE49-F238E27FC236}">
                <a16:creationId xmlns:a16="http://schemas.microsoft.com/office/drawing/2014/main" id="{1EB03E7C-86B9-404D-947B-1F7F19163950}"/>
              </a:ext>
            </a:extLst>
          </p:cNvPr>
          <p:cNvCxnSpPr>
            <a:cxnSpLocks/>
          </p:cNvCxnSpPr>
          <p:nvPr/>
        </p:nvCxnSpPr>
        <p:spPr>
          <a:xfrm flipH="1" flipV="1">
            <a:off x="5368821" y="4121234"/>
            <a:ext cx="372" cy="1836554"/>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11309" name="テキスト ボックス 19">
            <a:extLst>
              <a:ext uri="{FF2B5EF4-FFF2-40B4-BE49-F238E27FC236}">
                <a16:creationId xmlns:a16="http://schemas.microsoft.com/office/drawing/2014/main" id="{7B3AF9DC-ED69-426A-831C-EEC269CDBF22}"/>
              </a:ext>
            </a:extLst>
          </p:cNvPr>
          <p:cNvSpPr txBox="1">
            <a:spLocks noChangeArrowheads="1"/>
          </p:cNvSpPr>
          <p:nvPr/>
        </p:nvSpPr>
        <p:spPr bwMode="auto">
          <a:xfrm>
            <a:off x="2041112" y="4238626"/>
            <a:ext cx="2012356"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rPr>
              <a:t>　　　　　　　走行試験◆</a:t>
            </a:r>
            <a:endParaRPr lang="en-US" altLang="ja-JP" sz="1400" dirty="0">
              <a:latin typeface="Meiryo UI" panose="020B0604030504040204" pitchFamily="50" charset="-128"/>
              <a:ea typeface="Meiryo UI" panose="020B0604030504040204" pitchFamily="50" charset="-128"/>
            </a:endParaRPr>
          </a:p>
        </p:txBody>
      </p:sp>
      <p:sp>
        <p:nvSpPr>
          <p:cNvPr id="11311" name="テキスト ボックス 19">
            <a:extLst>
              <a:ext uri="{FF2B5EF4-FFF2-40B4-BE49-F238E27FC236}">
                <a16:creationId xmlns:a16="http://schemas.microsoft.com/office/drawing/2014/main" id="{7799D44B-A65B-477F-AC99-1C93C909AA1E}"/>
              </a:ext>
            </a:extLst>
          </p:cNvPr>
          <p:cNvSpPr txBox="1">
            <a:spLocks noChangeArrowheads="1"/>
          </p:cNvSpPr>
          <p:nvPr/>
        </p:nvSpPr>
        <p:spPr bwMode="auto">
          <a:xfrm>
            <a:off x="1041932" y="5645497"/>
            <a:ext cx="1444206" cy="39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＜万博バス車両＞　</a:t>
            </a:r>
            <a:endParaRPr lang="en-US" altLang="ja-JP" sz="1200" dirty="0">
              <a:latin typeface="Meiryo UI" panose="020B0604030504040204" pitchFamily="50" charset="-128"/>
              <a:ea typeface="Meiryo UI" panose="020B0604030504040204" pitchFamily="50" charset="-128"/>
            </a:endParaRPr>
          </a:p>
        </p:txBody>
      </p:sp>
      <p:sp>
        <p:nvSpPr>
          <p:cNvPr id="52" name="矢印: 右 51">
            <a:extLst>
              <a:ext uri="{FF2B5EF4-FFF2-40B4-BE49-F238E27FC236}">
                <a16:creationId xmlns:a16="http://schemas.microsoft.com/office/drawing/2014/main" id="{C2C1D2DE-F2CD-4AAB-B8B9-E2B7CB78CDF2}"/>
              </a:ext>
            </a:extLst>
          </p:cNvPr>
          <p:cNvSpPr/>
          <p:nvPr/>
        </p:nvSpPr>
        <p:spPr>
          <a:xfrm>
            <a:off x="5261796" y="3391120"/>
            <a:ext cx="1321940" cy="821010"/>
          </a:xfrm>
          <a:prstGeom prst="rightArrow">
            <a:avLst>
              <a:gd name="adj1" fmla="val 62658"/>
              <a:gd name="adj2" fmla="val 16858"/>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ja-JP" altLang="en-US" sz="1200" dirty="0">
                <a:latin typeface="Meiryo UI" panose="020B0604030504040204" pitchFamily="50" charset="-128"/>
                <a:ea typeface="Meiryo UI" panose="020B0604030504040204" pitchFamily="50" charset="-128"/>
              </a:rPr>
              <a:t>車両調整・</a:t>
            </a:r>
            <a:endParaRPr lang="en-US" altLang="ja-JP" sz="1200" dirty="0">
              <a:latin typeface="Meiryo UI" panose="020B0604030504040204" pitchFamily="50" charset="-128"/>
              <a:ea typeface="Meiryo UI" panose="020B0604030504040204" pitchFamily="50" charset="-128"/>
            </a:endParaRPr>
          </a:p>
          <a:p>
            <a:pPr algn="ctr">
              <a:defRPr/>
            </a:pPr>
            <a:r>
              <a:rPr lang="ja-JP" altLang="en-US" sz="1200" dirty="0">
                <a:latin typeface="Meiryo UI" panose="020B0604030504040204" pitchFamily="50" charset="-128"/>
                <a:ea typeface="Meiryo UI" panose="020B0604030504040204" pitchFamily="50" charset="-128"/>
              </a:rPr>
              <a:t>テスト走行等</a:t>
            </a:r>
            <a:endParaRPr lang="ja-JP" altLang="en-US" sz="1400" dirty="0">
              <a:latin typeface="Meiryo UI" panose="020B0604030504040204" pitchFamily="50" charset="-128"/>
              <a:ea typeface="Meiryo UI" panose="020B0604030504040204" pitchFamily="50" charset="-128"/>
            </a:endParaRPr>
          </a:p>
        </p:txBody>
      </p:sp>
      <p:sp>
        <p:nvSpPr>
          <p:cNvPr id="97" name="矢印: 右 96">
            <a:extLst>
              <a:ext uri="{FF2B5EF4-FFF2-40B4-BE49-F238E27FC236}">
                <a16:creationId xmlns:a16="http://schemas.microsoft.com/office/drawing/2014/main" id="{3EAFD2CC-F033-45E1-8E93-E6EDB6399D3B}"/>
              </a:ext>
            </a:extLst>
          </p:cNvPr>
          <p:cNvSpPr/>
          <p:nvPr/>
        </p:nvSpPr>
        <p:spPr>
          <a:xfrm>
            <a:off x="3939277" y="2169797"/>
            <a:ext cx="4165658" cy="671243"/>
          </a:xfrm>
          <a:prstGeom prst="rightArrow">
            <a:avLst>
              <a:gd name="adj1" fmla="val 62658"/>
              <a:gd name="adj2" fmla="val 16858"/>
            </a:avLst>
          </a:prstGeom>
          <a:solidFill>
            <a:schemeClr val="bg1"/>
          </a:solidFill>
          <a:ln>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100" dirty="0">
                <a:latin typeface="Meiryo UI" panose="020B0604030504040204" pitchFamily="50" charset="-128"/>
                <a:ea typeface="Meiryo UI" panose="020B0604030504040204" pitchFamily="50" charset="-128"/>
              </a:rPr>
              <a:t>（結果に応じて）</a:t>
            </a:r>
            <a:endParaRPr lang="en-US" altLang="ja-JP" sz="1100" dirty="0">
              <a:latin typeface="Meiryo UI" panose="020B0604030504040204" pitchFamily="50" charset="-128"/>
              <a:ea typeface="Meiryo UI" panose="020B0604030504040204" pitchFamily="50" charset="-128"/>
            </a:endParaRPr>
          </a:p>
          <a:p>
            <a:pPr algn="ctr">
              <a:defRPr/>
            </a:pPr>
            <a:r>
              <a:rPr lang="ja-JP" altLang="en-US" sz="1100" dirty="0">
                <a:latin typeface="Meiryo UI" panose="020B0604030504040204" pitchFamily="50" charset="-128"/>
                <a:ea typeface="Meiryo UI" panose="020B0604030504040204" pitchFamily="50" charset="-128"/>
              </a:rPr>
              <a:t>必要な整備の追加（レベルアップ）</a:t>
            </a:r>
          </a:p>
        </p:txBody>
      </p:sp>
      <p:sp>
        <p:nvSpPr>
          <p:cNvPr id="98" name="矢印: 下 97">
            <a:extLst>
              <a:ext uri="{FF2B5EF4-FFF2-40B4-BE49-F238E27FC236}">
                <a16:creationId xmlns:a16="http://schemas.microsoft.com/office/drawing/2014/main" id="{B9E35B14-2309-4CD8-AC2A-E599669533B3}"/>
              </a:ext>
            </a:extLst>
          </p:cNvPr>
          <p:cNvSpPr/>
          <p:nvPr/>
        </p:nvSpPr>
        <p:spPr>
          <a:xfrm rot="12161020">
            <a:off x="4001695" y="2711388"/>
            <a:ext cx="164009" cy="1441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41">
            <a:extLst>
              <a:ext uri="{FF2B5EF4-FFF2-40B4-BE49-F238E27FC236}">
                <a16:creationId xmlns:a16="http://schemas.microsoft.com/office/drawing/2014/main" id="{93070B21-7CC3-4A26-8FE6-3550C4ADE8C9}"/>
              </a:ext>
            </a:extLst>
          </p:cNvPr>
          <p:cNvSpPr/>
          <p:nvPr/>
        </p:nvSpPr>
        <p:spPr>
          <a:xfrm>
            <a:off x="8617010" y="1411015"/>
            <a:ext cx="268837" cy="3961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モデル確立</a:t>
            </a:r>
          </a:p>
        </p:txBody>
      </p:sp>
      <p:sp>
        <p:nvSpPr>
          <p:cNvPr id="47" name="矢印: 右 46">
            <a:extLst>
              <a:ext uri="{FF2B5EF4-FFF2-40B4-BE49-F238E27FC236}">
                <a16:creationId xmlns:a16="http://schemas.microsoft.com/office/drawing/2014/main" id="{5FF874A3-1CE1-4E77-8CC6-387C374D35CB}"/>
              </a:ext>
            </a:extLst>
          </p:cNvPr>
          <p:cNvSpPr/>
          <p:nvPr/>
        </p:nvSpPr>
        <p:spPr>
          <a:xfrm>
            <a:off x="1226227" y="1706881"/>
            <a:ext cx="1594966" cy="1684239"/>
          </a:xfrm>
          <a:prstGeom prst="rightArrow">
            <a:avLst>
              <a:gd name="adj1" fmla="val 62658"/>
              <a:gd name="adj2" fmla="val 16858"/>
            </a:avLst>
          </a:prstGeom>
          <a:solidFill>
            <a:schemeClr val="bg1"/>
          </a:solidFill>
        </p:spPr>
        <p:style>
          <a:lnRef idx="2">
            <a:schemeClr val="dk1"/>
          </a:lnRef>
          <a:fillRef idx="1">
            <a:schemeClr val="lt1"/>
          </a:fillRef>
          <a:effectRef idx="0">
            <a:schemeClr val="dk1"/>
          </a:effectRef>
          <a:fontRef idx="minor">
            <a:schemeClr val="dk1"/>
          </a:fontRef>
        </p:style>
        <p:txBody>
          <a:bodyPr lIns="72000" rIns="0" anchor="ctr"/>
          <a:lstStyle/>
          <a:p>
            <a:pPr>
              <a:defRPr/>
            </a:pPr>
            <a:r>
              <a:rPr lang="ja-JP" altLang="en-US" sz="1200" dirty="0">
                <a:latin typeface="Meiryo UI" panose="020B0604030504040204" pitchFamily="50" charset="-128"/>
                <a:ea typeface="Meiryo UI" panose="020B0604030504040204" pitchFamily="50" charset="-128"/>
              </a:rPr>
              <a:t>調査検討業務</a:t>
            </a:r>
            <a:endParaRPr lang="en-US" altLang="ja-JP" sz="12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◆交通需要調査</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◆走行空間等の把握</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◆運行ルートの候補選定</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◆安全確保対策の検討</a:t>
            </a:r>
            <a:endParaRPr lang="en-US" altLang="ja-JP" sz="1000" dirty="0">
              <a:latin typeface="Meiryo UI" panose="020B0604030504040204" pitchFamily="50" charset="-128"/>
              <a:ea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rPr>
              <a:t>◆運行計画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案</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策定　等</a:t>
            </a:r>
          </a:p>
        </p:txBody>
      </p:sp>
      <p:sp>
        <p:nvSpPr>
          <p:cNvPr id="49" name="矢印: 右 48">
            <a:extLst>
              <a:ext uri="{FF2B5EF4-FFF2-40B4-BE49-F238E27FC236}">
                <a16:creationId xmlns:a16="http://schemas.microsoft.com/office/drawing/2014/main" id="{083EF6EC-8756-42F9-AF80-B89F24146C76}"/>
              </a:ext>
            </a:extLst>
          </p:cNvPr>
          <p:cNvSpPr/>
          <p:nvPr/>
        </p:nvSpPr>
        <p:spPr>
          <a:xfrm>
            <a:off x="2818380" y="1831040"/>
            <a:ext cx="1096660" cy="1475157"/>
          </a:xfrm>
          <a:prstGeom prst="rightArrow">
            <a:avLst>
              <a:gd name="adj1" fmla="val 78129"/>
              <a:gd name="adj2" fmla="val 30713"/>
            </a:avLst>
          </a:prstGeom>
          <a:solidFill>
            <a:srgbClr val="FFC0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endParaRPr lang="ja-JP" altLang="en-US" sz="1050" dirty="0">
              <a:latin typeface="Meiryo UI" panose="020B0604030504040204" pitchFamily="50" charset="-128"/>
              <a:ea typeface="Meiryo UI" panose="020B0604030504040204" pitchFamily="50" charset="-128"/>
            </a:endParaRPr>
          </a:p>
        </p:txBody>
      </p:sp>
      <p:sp>
        <p:nvSpPr>
          <p:cNvPr id="50" name="矢印: 右 49">
            <a:extLst>
              <a:ext uri="{FF2B5EF4-FFF2-40B4-BE49-F238E27FC236}">
                <a16:creationId xmlns:a16="http://schemas.microsoft.com/office/drawing/2014/main" id="{B1050818-B374-498D-B4DB-A8A01F1C5C49}"/>
              </a:ext>
            </a:extLst>
          </p:cNvPr>
          <p:cNvSpPr/>
          <p:nvPr/>
        </p:nvSpPr>
        <p:spPr>
          <a:xfrm>
            <a:off x="1231311" y="1284255"/>
            <a:ext cx="6873624" cy="449299"/>
          </a:xfrm>
          <a:prstGeom prst="rightArrow">
            <a:avLst>
              <a:gd name="adj1" fmla="val 62658"/>
              <a:gd name="adj2" fmla="val 16858"/>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400" dirty="0">
                <a:latin typeface="Meiryo UI" panose="020B0604030504040204" pitchFamily="50" charset="-128"/>
                <a:ea typeface="Meiryo UI" panose="020B0604030504040204" pitchFamily="50" charset="-128"/>
              </a:rPr>
              <a:t>関係者（</a:t>
            </a:r>
            <a:r>
              <a:rPr lang="en-US" altLang="ja-JP" sz="1400" dirty="0" err="1">
                <a:latin typeface="Meiryo UI" panose="020B0604030504040204" pitchFamily="50" charset="-128"/>
                <a:ea typeface="Meiryo UI" panose="020B0604030504040204" pitchFamily="50" charset="-128"/>
              </a:rPr>
              <a:t>OsakaMetro</a:t>
            </a:r>
            <a:r>
              <a:rPr lang="ja-JP" altLang="en-US" sz="1400" dirty="0">
                <a:latin typeface="Meiryo UI" panose="020B0604030504040204" pitchFamily="50" charset="-128"/>
                <a:ea typeface="Meiryo UI" panose="020B0604030504040204" pitchFamily="50" charset="-128"/>
              </a:rPr>
              <a:t>、国、警察、交通事業者等）との調整</a:t>
            </a:r>
          </a:p>
        </p:txBody>
      </p:sp>
      <p:sp>
        <p:nvSpPr>
          <p:cNvPr id="59" name="テキスト ボックス 58">
            <a:extLst>
              <a:ext uri="{FF2B5EF4-FFF2-40B4-BE49-F238E27FC236}">
                <a16:creationId xmlns:a16="http://schemas.microsoft.com/office/drawing/2014/main" id="{A64A07E7-C637-4918-8F8A-E29C1D45DEA2}"/>
              </a:ext>
            </a:extLst>
          </p:cNvPr>
          <p:cNvSpPr txBox="1"/>
          <p:nvPr/>
        </p:nvSpPr>
        <p:spPr>
          <a:xfrm>
            <a:off x="2026964" y="3306197"/>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７月</a:t>
            </a:r>
          </a:p>
        </p:txBody>
      </p:sp>
      <p:sp>
        <p:nvSpPr>
          <p:cNvPr id="60" name="テキスト ボックス 59">
            <a:extLst>
              <a:ext uri="{FF2B5EF4-FFF2-40B4-BE49-F238E27FC236}">
                <a16:creationId xmlns:a16="http://schemas.microsoft.com/office/drawing/2014/main" id="{FEDE7008-5EEF-46B5-A393-0F8FDB4C28BA}"/>
              </a:ext>
            </a:extLst>
          </p:cNvPr>
          <p:cNvSpPr txBox="1"/>
          <p:nvPr/>
        </p:nvSpPr>
        <p:spPr>
          <a:xfrm>
            <a:off x="2175949" y="3778069"/>
            <a:ext cx="441146" cy="246221"/>
          </a:xfrm>
          <a:prstGeom prst="rect">
            <a:avLst/>
          </a:prstGeom>
          <a:noFill/>
        </p:spPr>
        <p:txBody>
          <a:bodyPr wrap="none" rtlCol="0">
            <a:spAutoFit/>
          </a:bodyPr>
          <a:lstStyle/>
          <a:p>
            <a:r>
              <a:rPr kumimoji="1" lang="ja-JP" altLang="en-US" sz="1000" i="1" dirty="0">
                <a:latin typeface="HG創英角ｺﾞｼｯｸUB" panose="020B0909000000000000" pitchFamily="49" charset="-128"/>
                <a:ea typeface="HG創英角ｺﾞｼｯｸUB" panose="020B0909000000000000" pitchFamily="49" charset="-128"/>
              </a:rPr>
              <a:t>９月</a:t>
            </a:r>
          </a:p>
        </p:txBody>
      </p:sp>
      <p:sp>
        <p:nvSpPr>
          <p:cNvPr id="9" name="テキスト ボックス 8">
            <a:extLst>
              <a:ext uri="{FF2B5EF4-FFF2-40B4-BE49-F238E27FC236}">
                <a16:creationId xmlns:a16="http://schemas.microsoft.com/office/drawing/2014/main" id="{04FC5D23-1A48-4F9E-8D03-AC8850E823CF}"/>
              </a:ext>
            </a:extLst>
          </p:cNvPr>
          <p:cNvSpPr txBox="1"/>
          <p:nvPr/>
        </p:nvSpPr>
        <p:spPr>
          <a:xfrm>
            <a:off x="2781712" y="2011738"/>
            <a:ext cx="1082348" cy="1169551"/>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万博閉幕直後</a:t>
            </a:r>
          </a:p>
          <a:p>
            <a:r>
              <a:rPr kumimoji="1" lang="ja-JP" altLang="en-US" sz="1000" dirty="0">
                <a:latin typeface="メイリオ" panose="020B0604030504040204" pitchFamily="50" charset="-128"/>
                <a:ea typeface="メイリオ" panose="020B0604030504040204" pitchFamily="50" charset="-128"/>
              </a:rPr>
              <a:t>からのテスト</a:t>
            </a:r>
          </a:p>
          <a:p>
            <a:r>
              <a:rPr kumimoji="1" lang="ja-JP" altLang="en-US" sz="1000" dirty="0">
                <a:latin typeface="メイリオ" panose="020B0604030504040204" pitchFamily="50" charset="-128"/>
                <a:ea typeface="メイリオ" panose="020B0604030504040204" pitchFamily="50" charset="-128"/>
              </a:rPr>
              <a:t>走行に必要な</a:t>
            </a:r>
          </a:p>
          <a:p>
            <a:r>
              <a:rPr kumimoji="1" lang="ja-JP" altLang="en-US" sz="1000" dirty="0">
                <a:latin typeface="メイリオ" panose="020B0604030504040204" pitchFamily="50" charset="-128"/>
                <a:ea typeface="メイリオ" panose="020B0604030504040204" pitchFamily="50" charset="-128"/>
              </a:rPr>
              <a:t>道路環境整備</a:t>
            </a:r>
          </a:p>
          <a:p>
            <a:r>
              <a:rPr kumimoji="1" lang="ja-JP" altLang="en-US" sz="1000" dirty="0">
                <a:latin typeface="メイリオ" panose="020B0604030504040204" pitchFamily="50" charset="-128"/>
                <a:ea typeface="メイリオ" panose="020B0604030504040204" pitchFamily="50" charset="-128"/>
              </a:rPr>
              <a:t>を検討・調整中</a:t>
            </a:r>
          </a:p>
          <a:p>
            <a:r>
              <a:rPr kumimoji="1" lang="ja-JP" altLang="en-US" sz="1000" dirty="0">
                <a:latin typeface="メイリオ" panose="020B0604030504040204" pitchFamily="50" charset="-128"/>
                <a:ea typeface="メイリオ" panose="020B0604030504040204" pitchFamily="50" charset="-128"/>
              </a:rPr>
              <a:t>（３</a:t>
            </a:r>
            <a:r>
              <a:rPr kumimoji="1" lang="en-US" altLang="ja-JP" sz="1000" dirty="0">
                <a:latin typeface="メイリオ" panose="020B0604030504040204" pitchFamily="50" charset="-128"/>
                <a:ea typeface="メイリオ" panose="020B0604030504040204" pitchFamily="50" charset="-128"/>
              </a:rPr>
              <a:t>D</a:t>
            </a:r>
            <a:r>
              <a:rPr kumimoji="1" lang="ja-JP" altLang="en-US" sz="1000" dirty="0">
                <a:latin typeface="メイリオ" panose="020B0604030504040204" pitchFamily="50" charset="-128"/>
                <a:ea typeface="メイリオ" panose="020B0604030504040204" pitchFamily="50" charset="-128"/>
              </a:rPr>
              <a:t>マップ・</a:t>
            </a:r>
          </a:p>
          <a:p>
            <a:r>
              <a:rPr kumimoji="1" lang="ja-JP" altLang="en-US" sz="1000" dirty="0">
                <a:latin typeface="メイリオ" panose="020B0604030504040204" pitchFamily="50" charset="-128"/>
                <a:ea typeface="メイリオ" panose="020B0604030504040204" pitchFamily="50" charset="-128"/>
              </a:rPr>
              <a:t>区画線整備等）</a:t>
            </a:r>
          </a:p>
        </p:txBody>
      </p:sp>
      <p:sp>
        <p:nvSpPr>
          <p:cNvPr id="4" name="四角形: 角を丸くする 3">
            <a:extLst>
              <a:ext uri="{FF2B5EF4-FFF2-40B4-BE49-F238E27FC236}">
                <a16:creationId xmlns:a16="http://schemas.microsoft.com/office/drawing/2014/main" id="{D25C52FD-7F4E-4CB8-B479-006214977D5F}"/>
              </a:ext>
            </a:extLst>
          </p:cNvPr>
          <p:cNvSpPr/>
          <p:nvPr/>
        </p:nvSpPr>
        <p:spPr>
          <a:xfrm>
            <a:off x="2766472" y="4222401"/>
            <a:ext cx="1119234" cy="42950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057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9" y="122830"/>
            <a:ext cx="4504074" cy="400110"/>
          </a:xfrm>
          <a:prstGeom prst="rect">
            <a:avLst/>
          </a:prstGeom>
          <a:noFill/>
        </p:spPr>
        <p:txBody>
          <a:bodyPr wrap="square" rtlCol="0">
            <a:spAutoFit/>
          </a:bodyPr>
          <a:lstStyle/>
          <a:p>
            <a:r>
              <a:rPr kumimoji="1" lang="ja-JP" altLang="en-US" sz="2000" b="1" dirty="0"/>
              <a:t>２．交通需要調査の実施状況</a:t>
            </a:r>
          </a:p>
        </p:txBody>
      </p:sp>
      <p:sp>
        <p:nvSpPr>
          <p:cNvPr id="11" name="テキスト ボックス 10">
            <a:extLst>
              <a:ext uri="{FF2B5EF4-FFF2-40B4-BE49-F238E27FC236}">
                <a16:creationId xmlns:a16="http://schemas.microsoft.com/office/drawing/2014/main" id="{80D95F8E-D169-41CC-90C9-274DA8DB3325}"/>
              </a:ext>
            </a:extLst>
          </p:cNvPr>
          <p:cNvSpPr txBox="1"/>
          <p:nvPr/>
        </p:nvSpPr>
        <p:spPr>
          <a:xfrm>
            <a:off x="180000" y="619020"/>
            <a:ext cx="1749197" cy="338554"/>
          </a:xfrm>
          <a:prstGeom prst="rect">
            <a:avLst/>
          </a:prstGeom>
          <a:noFill/>
        </p:spPr>
        <p:txBody>
          <a:bodyPr wrap="none" rtlCol="0">
            <a:spAutoFit/>
          </a:bodyPr>
          <a:lstStyle/>
          <a:p>
            <a:r>
              <a:rPr kumimoji="1" lang="ja-JP" altLang="en-US" sz="1600" u="sng" dirty="0">
                <a:latin typeface="BIZ UDPゴシック" panose="020B0400000000000000" pitchFamily="50" charset="-128"/>
                <a:ea typeface="BIZ UDPゴシック" panose="020B0400000000000000" pitchFamily="50" charset="-128"/>
              </a:rPr>
              <a:t>路線バスＯＤ調査</a:t>
            </a:r>
          </a:p>
        </p:txBody>
      </p:sp>
      <p:sp>
        <p:nvSpPr>
          <p:cNvPr id="19" name="テキスト ボックス 18">
            <a:extLst>
              <a:ext uri="{FF2B5EF4-FFF2-40B4-BE49-F238E27FC236}">
                <a16:creationId xmlns:a16="http://schemas.microsoft.com/office/drawing/2014/main" id="{A19A31CF-846F-4566-8791-09519270FEA8}"/>
              </a:ext>
            </a:extLst>
          </p:cNvPr>
          <p:cNvSpPr txBox="1"/>
          <p:nvPr/>
        </p:nvSpPr>
        <p:spPr>
          <a:xfrm>
            <a:off x="4687173" y="4112521"/>
            <a:ext cx="1510350" cy="338554"/>
          </a:xfrm>
          <a:prstGeom prst="rect">
            <a:avLst/>
          </a:prstGeom>
          <a:noFill/>
        </p:spPr>
        <p:txBody>
          <a:bodyPr wrap="none" rtlCol="0">
            <a:spAutoFit/>
          </a:bodyPr>
          <a:lstStyle/>
          <a:p>
            <a:r>
              <a:rPr kumimoji="1" lang="ja-JP" altLang="en-US" sz="1600" u="sng" dirty="0">
                <a:latin typeface="BIZ UDPゴシック" panose="020B0400000000000000" pitchFamily="50" charset="-128"/>
                <a:ea typeface="BIZ UDPゴシック" panose="020B0400000000000000" pitchFamily="50" charset="-128"/>
              </a:rPr>
              <a:t>アンケート調査</a:t>
            </a:r>
          </a:p>
        </p:txBody>
      </p:sp>
      <p:sp>
        <p:nvSpPr>
          <p:cNvPr id="13" name="テキスト ボックス 12">
            <a:extLst>
              <a:ext uri="{FF2B5EF4-FFF2-40B4-BE49-F238E27FC236}">
                <a16:creationId xmlns:a16="http://schemas.microsoft.com/office/drawing/2014/main" id="{51365ED2-3B74-446E-BF6D-31D5B54896AC}"/>
              </a:ext>
            </a:extLst>
          </p:cNvPr>
          <p:cNvSpPr txBox="1"/>
          <p:nvPr/>
        </p:nvSpPr>
        <p:spPr>
          <a:xfrm>
            <a:off x="74507" y="961733"/>
            <a:ext cx="4538422" cy="384720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＜調査日＞　平日：令和６年６月　５日（水）</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休日：令和６年５月２６日（日）</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＜調査結果（概要）＞調査対象バス　</a:t>
            </a:r>
            <a:r>
              <a:rPr kumimoji="1" lang="en-US" altLang="ja-JP" sz="1400" dirty="0">
                <a:latin typeface="メイリオ" panose="020B0604030504040204" pitchFamily="50" charset="-128"/>
                <a:ea typeface="メイリオ" panose="020B0604030504040204" pitchFamily="50" charset="-128"/>
              </a:rPr>
              <a:t>17</a:t>
            </a:r>
            <a:r>
              <a:rPr kumimoji="1" lang="ja-JP" altLang="en-US" sz="1400" dirty="0">
                <a:latin typeface="メイリオ" panose="020B0604030504040204" pitchFamily="50" charset="-128"/>
                <a:ea typeface="メイリオ" panose="020B0604030504040204" pitchFamily="50" charset="-128"/>
              </a:rPr>
              <a:t>路線（系統）</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１．利用者数　平日：</a:t>
            </a:r>
            <a:r>
              <a:rPr kumimoji="1" lang="en-US" altLang="ja-JP" sz="1400" dirty="0">
                <a:latin typeface="メイリオ" panose="020B0604030504040204" pitchFamily="50" charset="-128"/>
                <a:ea typeface="メイリオ" panose="020B0604030504040204" pitchFamily="50" charset="-128"/>
              </a:rPr>
              <a:t>2,823</a:t>
            </a:r>
            <a:r>
              <a:rPr kumimoji="1" lang="ja-JP" altLang="en-US" sz="1400" dirty="0">
                <a:latin typeface="メイリオ" panose="020B0604030504040204" pitchFamily="50" charset="-128"/>
                <a:ea typeface="メイリオ" panose="020B0604030504040204" pitchFamily="50" charset="-128"/>
              </a:rPr>
              <a:t>人　休日：</a:t>
            </a:r>
            <a:r>
              <a:rPr kumimoji="1" lang="en-US" altLang="ja-JP" sz="1400" dirty="0">
                <a:latin typeface="メイリオ" panose="020B0604030504040204" pitchFamily="50" charset="-128"/>
                <a:ea typeface="メイリオ" panose="020B0604030504040204" pitchFamily="50" charset="-128"/>
              </a:rPr>
              <a:t>1,530</a:t>
            </a:r>
            <a:r>
              <a:rPr kumimoji="1" lang="ja-JP" altLang="en-US" sz="1400" dirty="0">
                <a:latin typeface="メイリオ" panose="020B0604030504040204" pitchFamily="50" charset="-128"/>
                <a:ea typeface="メイリオ" panose="020B0604030504040204" pitchFamily="50" charset="-128"/>
              </a:rPr>
              <a:t>人</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２．年齢</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３．利用目的</a:t>
            </a:r>
            <a:endParaRPr kumimoji="1" lang="en-US" altLang="ja-JP"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82A7475-D959-4F2A-AFC0-387D85951CED}"/>
              </a:ext>
            </a:extLst>
          </p:cNvPr>
          <p:cNvSpPr txBox="1"/>
          <p:nvPr/>
        </p:nvSpPr>
        <p:spPr>
          <a:xfrm>
            <a:off x="4653864" y="4414548"/>
            <a:ext cx="3416320" cy="738664"/>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＜調査期間＞令和６年６月３日～２６日</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＜調査対象＞</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900</a:t>
            </a:r>
            <a:r>
              <a:rPr kumimoji="1" lang="ja-JP" altLang="en-US" sz="1400" dirty="0">
                <a:latin typeface="メイリオ" panose="020B0604030504040204" pitchFamily="50" charset="-128"/>
                <a:ea typeface="メイリオ" panose="020B0604030504040204" pitchFamily="50" charset="-128"/>
              </a:rPr>
              <a:t>世帯</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＜回答率＞約４０％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郵送到着分のみ</a:t>
            </a:r>
            <a:endParaRPr kumimoji="1" lang="en-US" altLang="ja-JP"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6F19A8D-525E-49F7-A42D-CDD8C5E68F2D}"/>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２</a:t>
            </a:r>
          </a:p>
        </p:txBody>
      </p:sp>
      <p:sp>
        <p:nvSpPr>
          <p:cNvPr id="15" name="テキスト ボックス 14">
            <a:extLst>
              <a:ext uri="{FF2B5EF4-FFF2-40B4-BE49-F238E27FC236}">
                <a16:creationId xmlns:a16="http://schemas.microsoft.com/office/drawing/2014/main" id="{E70A1BDD-781A-49C7-BA81-0EBB40B050EB}"/>
              </a:ext>
            </a:extLst>
          </p:cNvPr>
          <p:cNvSpPr txBox="1"/>
          <p:nvPr/>
        </p:nvSpPr>
        <p:spPr>
          <a:xfrm>
            <a:off x="4595301" y="5061028"/>
            <a:ext cx="1736373"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rPr>
              <a:t>１．自動運転バスを利用</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したいと思うか？</a:t>
            </a:r>
            <a:endParaRPr kumimoji="1" lang="en-US" altLang="ja-JP" sz="1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7ABD034B-7AFC-42BF-971F-7259AD35D80B}"/>
              </a:ext>
            </a:extLst>
          </p:cNvPr>
          <p:cNvSpPr txBox="1"/>
          <p:nvPr/>
        </p:nvSpPr>
        <p:spPr>
          <a:xfrm>
            <a:off x="4655377" y="625556"/>
            <a:ext cx="2339102" cy="2677656"/>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４．目的地</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５．自動運転バス利用意向</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a:t>
            </a:r>
            <a:endParaRPr kumimoji="1" lang="en-US" altLang="ja-JP" sz="1400"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D4B3C8D6-D009-4D13-8A92-3EB8768606A3}"/>
              </a:ext>
            </a:extLst>
          </p:cNvPr>
          <p:cNvSpPr/>
          <p:nvPr/>
        </p:nvSpPr>
        <p:spPr>
          <a:xfrm>
            <a:off x="4590627" y="4108642"/>
            <a:ext cx="4508768" cy="26824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F54D261D-41B1-40FE-A197-EA1A6957144A}"/>
              </a:ext>
            </a:extLst>
          </p:cNvPr>
          <p:cNvSpPr/>
          <p:nvPr/>
        </p:nvSpPr>
        <p:spPr>
          <a:xfrm>
            <a:off x="33454" y="588734"/>
            <a:ext cx="9065941" cy="6202359"/>
          </a:xfrm>
          <a:custGeom>
            <a:avLst/>
            <a:gdLst>
              <a:gd name="connsiteX0" fmla="*/ 0 w 9065941"/>
              <a:gd name="connsiteY0" fmla="*/ 0 h 6233532"/>
              <a:gd name="connsiteX1" fmla="*/ 0 w 9065941"/>
              <a:gd name="connsiteY1" fmla="*/ 6233532 h 6233532"/>
              <a:gd name="connsiteX2" fmla="*/ 4516244 w 9065941"/>
              <a:gd name="connsiteY2" fmla="*/ 6233532 h 6233532"/>
              <a:gd name="connsiteX3" fmla="*/ 4516244 w 9065941"/>
              <a:gd name="connsiteY3" fmla="*/ 3501483 h 6233532"/>
              <a:gd name="connsiteX4" fmla="*/ 9065941 w 9065941"/>
              <a:gd name="connsiteY4" fmla="*/ 3501483 h 6233532"/>
              <a:gd name="connsiteX5" fmla="*/ 9043639 w 9065941"/>
              <a:gd name="connsiteY5" fmla="*/ 3612995 h 6233532"/>
              <a:gd name="connsiteX6" fmla="*/ 9043639 w 9065941"/>
              <a:gd name="connsiteY6" fmla="*/ 33454 h 6233532"/>
              <a:gd name="connsiteX7" fmla="*/ 11151 w 9065941"/>
              <a:gd name="connsiteY7" fmla="*/ 33454 h 6233532"/>
              <a:gd name="connsiteX0" fmla="*/ 0 w 9065941"/>
              <a:gd name="connsiteY0" fmla="*/ 0 h 6233532"/>
              <a:gd name="connsiteX1" fmla="*/ 0 w 9065941"/>
              <a:gd name="connsiteY1" fmla="*/ 6233532 h 6233532"/>
              <a:gd name="connsiteX2" fmla="*/ 4516244 w 9065941"/>
              <a:gd name="connsiteY2" fmla="*/ 6233532 h 6233532"/>
              <a:gd name="connsiteX3" fmla="*/ 4516244 w 9065941"/>
              <a:gd name="connsiteY3" fmla="*/ 3501483 h 6233532"/>
              <a:gd name="connsiteX4" fmla="*/ 9065941 w 9065941"/>
              <a:gd name="connsiteY4" fmla="*/ 3501483 h 6233532"/>
              <a:gd name="connsiteX5" fmla="*/ 9043639 w 9065941"/>
              <a:gd name="connsiteY5" fmla="*/ 33454 h 6233532"/>
              <a:gd name="connsiteX6" fmla="*/ 11151 w 9065941"/>
              <a:gd name="connsiteY6" fmla="*/ 33454 h 6233532"/>
              <a:gd name="connsiteX0" fmla="*/ 0 w 9065941"/>
              <a:gd name="connsiteY0" fmla="*/ 0 h 6202359"/>
              <a:gd name="connsiteX1" fmla="*/ 0 w 9065941"/>
              <a:gd name="connsiteY1" fmla="*/ 6202359 h 6202359"/>
              <a:gd name="connsiteX2" fmla="*/ 4516244 w 9065941"/>
              <a:gd name="connsiteY2" fmla="*/ 6202359 h 6202359"/>
              <a:gd name="connsiteX3" fmla="*/ 4516244 w 9065941"/>
              <a:gd name="connsiteY3" fmla="*/ 3470310 h 6202359"/>
              <a:gd name="connsiteX4" fmla="*/ 9065941 w 9065941"/>
              <a:gd name="connsiteY4" fmla="*/ 3470310 h 6202359"/>
              <a:gd name="connsiteX5" fmla="*/ 9043639 w 9065941"/>
              <a:gd name="connsiteY5" fmla="*/ 2281 h 6202359"/>
              <a:gd name="connsiteX6" fmla="*/ 11151 w 9065941"/>
              <a:gd name="connsiteY6" fmla="*/ 2281 h 6202359"/>
              <a:gd name="connsiteX0" fmla="*/ 0 w 9065941"/>
              <a:gd name="connsiteY0" fmla="*/ 0 h 6202359"/>
              <a:gd name="connsiteX1" fmla="*/ 0 w 9065941"/>
              <a:gd name="connsiteY1" fmla="*/ 6202359 h 6202359"/>
              <a:gd name="connsiteX2" fmla="*/ 4516244 w 9065941"/>
              <a:gd name="connsiteY2" fmla="*/ 6202359 h 6202359"/>
              <a:gd name="connsiteX3" fmla="*/ 4516244 w 9065941"/>
              <a:gd name="connsiteY3" fmla="*/ 3470310 h 6202359"/>
              <a:gd name="connsiteX4" fmla="*/ 9065941 w 9065941"/>
              <a:gd name="connsiteY4" fmla="*/ 3470310 h 6202359"/>
              <a:gd name="connsiteX5" fmla="*/ 9043639 w 9065941"/>
              <a:gd name="connsiteY5" fmla="*/ 2281 h 6202359"/>
              <a:gd name="connsiteX6" fmla="*/ 5955 w 9065941"/>
              <a:gd name="connsiteY6" fmla="*/ 2281 h 62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5941" h="6202359">
                <a:moveTo>
                  <a:pt x="0" y="0"/>
                </a:moveTo>
                <a:lnTo>
                  <a:pt x="0" y="6202359"/>
                </a:lnTo>
                <a:lnTo>
                  <a:pt x="4516244" y="6202359"/>
                </a:lnTo>
                <a:lnTo>
                  <a:pt x="4516244" y="3470310"/>
                </a:lnTo>
                <a:lnTo>
                  <a:pt x="9065941" y="3470310"/>
                </a:lnTo>
                <a:lnTo>
                  <a:pt x="9043639" y="2281"/>
                </a:lnTo>
                <a:lnTo>
                  <a:pt x="5955" y="2281"/>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D0B5D9B-8407-4C02-8C30-2247EC06E16C}"/>
              </a:ext>
            </a:extLst>
          </p:cNvPr>
          <p:cNvSpPr txBox="1"/>
          <p:nvPr/>
        </p:nvSpPr>
        <p:spPr>
          <a:xfrm>
            <a:off x="6548630" y="5085476"/>
            <a:ext cx="2300630"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rPr>
              <a:t>２．自動運転バス活用に重視する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ことは何か？</a:t>
            </a:r>
            <a:endParaRPr kumimoji="1" lang="en-US" altLang="ja-JP" sz="11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A127CAD7-0000-4B26-A3BE-E62C13F816F3}"/>
              </a:ext>
            </a:extLst>
          </p:cNvPr>
          <p:cNvPicPr>
            <a:picLocks noChangeAspect="1"/>
          </p:cNvPicPr>
          <p:nvPr/>
        </p:nvPicPr>
        <p:blipFill>
          <a:blip r:embed="rId2"/>
          <a:stretch>
            <a:fillRect/>
          </a:stretch>
        </p:blipFill>
        <p:spPr>
          <a:xfrm>
            <a:off x="4542018" y="5494369"/>
            <a:ext cx="2109768" cy="1260000"/>
          </a:xfrm>
          <a:prstGeom prst="rect">
            <a:avLst/>
          </a:prstGeom>
        </p:spPr>
      </p:pic>
      <p:pic>
        <p:nvPicPr>
          <p:cNvPr id="5" name="図 4">
            <a:extLst>
              <a:ext uri="{FF2B5EF4-FFF2-40B4-BE49-F238E27FC236}">
                <a16:creationId xmlns:a16="http://schemas.microsoft.com/office/drawing/2014/main" id="{433B5415-F45F-40FE-AC42-4F1156DF30D5}"/>
              </a:ext>
            </a:extLst>
          </p:cNvPr>
          <p:cNvPicPr>
            <a:picLocks noChangeAspect="1"/>
          </p:cNvPicPr>
          <p:nvPr/>
        </p:nvPicPr>
        <p:blipFill>
          <a:blip r:embed="rId3"/>
          <a:stretch>
            <a:fillRect/>
          </a:stretch>
        </p:blipFill>
        <p:spPr>
          <a:xfrm>
            <a:off x="6556250" y="5507388"/>
            <a:ext cx="2529080" cy="1224000"/>
          </a:xfrm>
          <a:prstGeom prst="rect">
            <a:avLst/>
          </a:prstGeom>
        </p:spPr>
      </p:pic>
      <p:pic>
        <p:nvPicPr>
          <p:cNvPr id="2" name="図 1">
            <a:extLst>
              <a:ext uri="{FF2B5EF4-FFF2-40B4-BE49-F238E27FC236}">
                <a16:creationId xmlns:a16="http://schemas.microsoft.com/office/drawing/2014/main" id="{BD59034E-6ABF-4D66-AF99-1CC25AC05B16}"/>
              </a:ext>
            </a:extLst>
          </p:cNvPr>
          <p:cNvPicPr>
            <a:picLocks noChangeAspect="1"/>
          </p:cNvPicPr>
          <p:nvPr/>
        </p:nvPicPr>
        <p:blipFill>
          <a:blip r:embed="rId4"/>
          <a:stretch>
            <a:fillRect/>
          </a:stretch>
        </p:blipFill>
        <p:spPr>
          <a:xfrm>
            <a:off x="0" y="2376000"/>
            <a:ext cx="4579620" cy="1981200"/>
          </a:xfrm>
          <a:prstGeom prst="rect">
            <a:avLst/>
          </a:prstGeom>
        </p:spPr>
      </p:pic>
      <p:pic>
        <p:nvPicPr>
          <p:cNvPr id="3" name="図 2">
            <a:extLst>
              <a:ext uri="{FF2B5EF4-FFF2-40B4-BE49-F238E27FC236}">
                <a16:creationId xmlns:a16="http://schemas.microsoft.com/office/drawing/2014/main" id="{C678E108-7617-4718-B599-C5101D806E42}"/>
              </a:ext>
            </a:extLst>
          </p:cNvPr>
          <p:cNvPicPr>
            <a:picLocks noChangeAspect="1"/>
          </p:cNvPicPr>
          <p:nvPr/>
        </p:nvPicPr>
        <p:blipFill>
          <a:blip r:embed="rId5"/>
          <a:stretch>
            <a:fillRect/>
          </a:stretch>
        </p:blipFill>
        <p:spPr>
          <a:xfrm>
            <a:off x="0" y="4716000"/>
            <a:ext cx="4579620" cy="1706880"/>
          </a:xfrm>
          <a:prstGeom prst="rect">
            <a:avLst/>
          </a:prstGeom>
        </p:spPr>
      </p:pic>
      <p:pic>
        <p:nvPicPr>
          <p:cNvPr id="10" name="図 9">
            <a:extLst>
              <a:ext uri="{FF2B5EF4-FFF2-40B4-BE49-F238E27FC236}">
                <a16:creationId xmlns:a16="http://schemas.microsoft.com/office/drawing/2014/main" id="{02E1C767-A0D5-4B89-B48A-04D7F9987EF7}"/>
              </a:ext>
            </a:extLst>
          </p:cNvPr>
          <p:cNvPicPr>
            <a:picLocks noChangeAspect="1"/>
          </p:cNvPicPr>
          <p:nvPr/>
        </p:nvPicPr>
        <p:blipFill>
          <a:blip r:embed="rId6"/>
          <a:stretch>
            <a:fillRect/>
          </a:stretch>
        </p:blipFill>
        <p:spPr>
          <a:xfrm>
            <a:off x="4536000" y="846000"/>
            <a:ext cx="4579620" cy="1844040"/>
          </a:xfrm>
          <a:prstGeom prst="rect">
            <a:avLst/>
          </a:prstGeom>
        </p:spPr>
      </p:pic>
      <p:pic>
        <p:nvPicPr>
          <p:cNvPr id="12" name="図 11">
            <a:extLst>
              <a:ext uri="{FF2B5EF4-FFF2-40B4-BE49-F238E27FC236}">
                <a16:creationId xmlns:a16="http://schemas.microsoft.com/office/drawing/2014/main" id="{8C5DB30F-24F5-4DBE-93D2-5CBD69751A0F}"/>
              </a:ext>
            </a:extLst>
          </p:cNvPr>
          <p:cNvPicPr>
            <a:picLocks noChangeAspect="1"/>
          </p:cNvPicPr>
          <p:nvPr/>
        </p:nvPicPr>
        <p:blipFill>
          <a:blip r:embed="rId7"/>
          <a:stretch>
            <a:fillRect/>
          </a:stretch>
        </p:blipFill>
        <p:spPr>
          <a:xfrm>
            <a:off x="4536000" y="2991600"/>
            <a:ext cx="4579620" cy="1021080"/>
          </a:xfrm>
          <a:prstGeom prst="rect">
            <a:avLst/>
          </a:prstGeom>
        </p:spPr>
      </p:pic>
    </p:spTree>
    <p:extLst>
      <p:ext uri="{BB962C8B-B14F-4D97-AF65-F5344CB8AC3E}">
        <p14:creationId xmlns:p14="http://schemas.microsoft.com/office/powerpoint/2010/main" val="253892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6323177" cy="400110"/>
          </a:xfrm>
          <a:prstGeom prst="rect">
            <a:avLst/>
          </a:prstGeom>
          <a:noFill/>
        </p:spPr>
        <p:txBody>
          <a:bodyPr wrap="square" rtlCol="0">
            <a:spAutoFit/>
          </a:bodyPr>
          <a:lstStyle/>
          <a:p>
            <a:r>
              <a:rPr kumimoji="1" lang="ja-JP" altLang="en-US" sz="2000" b="1" dirty="0"/>
              <a:t>３．南河内地域における地域公共交通の状況</a:t>
            </a:r>
          </a:p>
        </p:txBody>
      </p:sp>
      <p:sp>
        <p:nvSpPr>
          <p:cNvPr id="39" name="テキスト ボックス 38">
            <a:extLst>
              <a:ext uri="{FF2B5EF4-FFF2-40B4-BE49-F238E27FC236}">
                <a16:creationId xmlns:a16="http://schemas.microsoft.com/office/drawing/2014/main" id="{3B8A7E66-E90C-488E-ADEC-5B0535FF8286}"/>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３</a:t>
            </a:r>
          </a:p>
        </p:txBody>
      </p:sp>
      <p:pic>
        <p:nvPicPr>
          <p:cNvPr id="43" name="図 42">
            <a:extLst>
              <a:ext uri="{FF2B5EF4-FFF2-40B4-BE49-F238E27FC236}">
                <a16:creationId xmlns:a16="http://schemas.microsoft.com/office/drawing/2014/main" id="{D242CE21-329A-47C2-81D6-B8BE262D912E}"/>
              </a:ext>
            </a:extLst>
          </p:cNvPr>
          <p:cNvPicPr>
            <a:picLocks noChangeAspect="1"/>
          </p:cNvPicPr>
          <p:nvPr/>
        </p:nvPicPr>
        <p:blipFill rotWithShape="1">
          <a:blip r:embed="rId2"/>
          <a:srcRect b="31490"/>
          <a:stretch/>
        </p:blipFill>
        <p:spPr>
          <a:xfrm>
            <a:off x="758052" y="606181"/>
            <a:ext cx="5347716" cy="6207129"/>
          </a:xfrm>
          <a:prstGeom prst="rect">
            <a:avLst/>
          </a:prstGeom>
        </p:spPr>
      </p:pic>
      <p:sp>
        <p:nvSpPr>
          <p:cNvPr id="44" name="フリーフォーム: 図形 43">
            <a:extLst>
              <a:ext uri="{FF2B5EF4-FFF2-40B4-BE49-F238E27FC236}">
                <a16:creationId xmlns:a16="http://schemas.microsoft.com/office/drawing/2014/main" id="{5D0F7C20-B18B-497F-A1C2-BB6CBCBA863A}"/>
              </a:ext>
            </a:extLst>
          </p:cNvPr>
          <p:cNvSpPr/>
          <p:nvPr/>
        </p:nvSpPr>
        <p:spPr>
          <a:xfrm>
            <a:off x="756695" y="598025"/>
            <a:ext cx="1236285" cy="4278775"/>
          </a:xfrm>
          <a:custGeom>
            <a:avLst/>
            <a:gdLst>
              <a:gd name="connsiteX0" fmla="*/ 925975 w 945266"/>
              <a:gd name="connsiteY0" fmla="*/ 0 h 3291069"/>
              <a:gd name="connsiteX1" fmla="*/ 945266 w 945266"/>
              <a:gd name="connsiteY1" fmla="*/ 466846 h 3291069"/>
              <a:gd name="connsiteX2" fmla="*/ 663615 w 945266"/>
              <a:gd name="connsiteY2" fmla="*/ 2287929 h 3291069"/>
              <a:gd name="connsiteX3" fmla="*/ 563301 w 945266"/>
              <a:gd name="connsiteY3" fmla="*/ 2407534 h 3291069"/>
              <a:gd name="connsiteX4" fmla="*/ 354957 w 945266"/>
              <a:gd name="connsiteY4" fmla="*/ 2554147 h 3291069"/>
              <a:gd name="connsiteX5" fmla="*/ 0 w 945266"/>
              <a:gd name="connsiteY5" fmla="*/ 3291069 h 3291069"/>
              <a:gd name="connsiteX0" fmla="*/ 1215342 w 1234633"/>
              <a:gd name="connsiteY0" fmla="*/ 0 h 4278775"/>
              <a:gd name="connsiteX1" fmla="*/ 1234633 w 1234633"/>
              <a:gd name="connsiteY1" fmla="*/ 466846 h 4278775"/>
              <a:gd name="connsiteX2" fmla="*/ 952982 w 1234633"/>
              <a:gd name="connsiteY2" fmla="*/ 2287929 h 4278775"/>
              <a:gd name="connsiteX3" fmla="*/ 852668 w 1234633"/>
              <a:gd name="connsiteY3" fmla="*/ 2407534 h 4278775"/>
              <a:gd name="connsiteX4" fmla="*/ 644324 w 1234633"/>
              <a:gd name="connsiteY4" fmla="*/ 2554147 h 4278775"/>
              <a:gd name="connsiteX5" fmla="*/ 0 w 1234633"/>
              <a:gd name="connsiteY5" fmla="*/ 4278775 h 4278775"/>
              <a:gd name="connsiteX0" fmla="*/ 1215342 w 1234633"/>
              <a:gd name="connsiteY0" fmla="*/ 0 h 4278775"/>
              <a:gd name="connsiteX1" fmla="*/ 1234633 w 1234633"/>
              <a:gd name="connsiteY1" fmla="*/ 466846 h 4278775"/>
              <a:gd name="connsiteX2" fmla="*/ 952982 w 1234633"/>
              <a:gd name="connsiteY2" fmla="*/ 2287929 h 4278775"/>
              <a:gd name="connsiteX3" fmla="*/ 852668 w 1234633"/>
              <a:gd name="connsiteY3" fmla="*/ 2407534 h 4278775"/>
              <a:gd name="connsiteX4" fmla="*/ 644324 w 1234633"/>
              <a:gd name="connsiteY4" fmla="*/ 2554147 h 4278775"/>
              <a:gd name="connsiteX5" fmla="*/ 281652 w 1234633"/>
              <a:gd name="connsiteY5" fmla="*/ 3491697 h 4278775"/>
              <a:gd name="connsiteX6" fmla="*/ 0 w 1234633"/>
              <a:gd name="connsiteY6" fmla="*/ 4278775 h 4278775"/>
              <a:gd name="connsiteX0" fmla="*/ 1215342 w 1234633"/>
              <a:gd name="connsiteY0" fmla="*/ 0 h 4278775"/>
              <a:gd name="connsiteX1" fmla="*/ 1234633 w 1234633"/>
              <a:gd name="connsiteY1" fmla="*/ 466846 h 4278775"/>
              <a:gd name="connsiteX2" fmla="*/ 952982 w 1234633"/>
              <a:gd name="connsiteY2" fmla="*/ 2287929 h 4278775"/>
              <a:gd name="connsiteX3" fmla="*/ 852668 w 1234633"/>
              <a:gd name="connsiteY3" fmla="*/ 2407534 h 4278775"/>
              <a:gd name="connsiteX4" fmla="*/ 644324 w 1234633"/>
              <a:gd name="connsiteY4" fmla="*/ 2554147 h 4278775"/>
              <a:gd name="connsiteX5" fmla="*/ 158188 w 1234633"/>
              <a:gd name="connsiteY5" fmla="*/ 3588152 h 4278775"/>
              <a:gd name="connsiteX6" fmla="*/ 0 w 1234633"/>
              <a:gd name="connsiteY6" fmla="*/ 4278775 h 4278775"/>
              <a:gd name="connsiteX0" fmla="*/ 1215342 w 1234633"/>
              <a:gd name="connsiteY0" fmla="*/ 0 h 4278775"/>
              <a:gd name="connsiteX1" fmla="*/ 1234633 w 1234633"/>
              <a:gd name="connsiteY1" fmla="*/ 466846 h 4278775"/>
              <a:gd name="connsiteX2" fmla="*/ 952982 w 1234633"/>
              <a:gd name="connsiteY2" fmla="*/ 2287929 h 4278775"/>
              <a:gd name="connsiteX3" fmla="*/ 852668 w 1234633"/>
              <a:gd name="connsiteY3" fmla="*/ 2407534 h 4278775"/>
              <a:gd name="connsiteX4" fmla="*/ 644324 w 1234633"/>
              <a:gd name="connsiteY4" fmla="*/ 2554147 h 4278775"/>
              <a:gd name="connsiteX5" fmla="*/ 138897 w 1234633"/>
              <a:gd name="connsiteY5" fmla="*/ 3611301 h 4278775"/>
              <a:gd name="connsiteX6" fmla="*/ 0 w 1234633"/>
              <a:gd name="connsiteY6" fmla="*/ 4278775 h 4278775"/>
              <a:gd name="connsiteX0" fmla="*/ 1215342 w 1234633"/>
              <a:gd name="connsiteY0" fmla="*/ 0 h 4278775"/>
              <a:gd name="connsiteX1" fmla="*/ 1234633 w 1234633"/>
              <a:gd name="connsiteY1" fmla="*/ 466846 h 4278775"/>
              <a:gd name="connsiteX2" fmla="*/ 952982 w 1234633"/>
              <a:gd name="connsiteY2" fmla="*/ 2287929 h 4278775"/>
              <a:gd name="connsiteX3" fmla="*/ 852668 w 1234633"/>
              <a:gd name="connsiteY3" fmla="*/ 2407534 h 4278775"/>
              <a:gd name="connsiteX4" fmla="*/ 644324 w 1234633"/>
              <a:gd name="connsiteY4" fmla="*/ 2554147 h 4278775"/>
              <a:gd name="connsiteX5" fmla="*/ 138897 w 1234633"/>
              <a:gd name="connsiteY5" fmla="*/ 3611301 h 4278775"/>
              <a:gd name="connsiteX6" fmla="*/ 0 w 1234633"/>
              <a:gd name="connsiteY6" fmla="*/ 4278775 h 4278775"/>
              <a:gd name="connsiteX0" fmla="*/ 1215342 w 1234633"/>
              <a:gd name="connsiteY0" fmla="*/ 0 h 4278775"/>
              <a:gd name="connsiteX1" fmla="*/ 1234633 w 1234633"/>
              <a:gd name="connsiteY1" fmla="*/ 466846 h 4278775"/>
              <a:gd name="connsiteX2" fmla="*/ 952982 w 1234633"/>
              <a:gd name="connsiteY2" fmla="*/ 2287929 h 4278775"/>
              <a:gd name="connsiteX3" fmla="*/ 852668 w 1234633"/>
              <a:gd name="connsiteY3" fmla="*/ 2407534 h 4278775"/>
              <a:gd name="connsiteX4" fmla="*/ 632749 w 1234633"/>
              <a:gd name="connsiteY4" fmla="*/ 2612020 h 4278775"/>
              <a:gd name="connsiteX5" fmla="*/ 138897 w 1234633"/>
              <a:gd name="connsiteY5" fmla="*/ 3611301 h 4278775"/>
              <a:gd name="connsiteX6" fmla="*/ 0 w 1234633"/>
              <a:gd name="connsiteY6" fmla="*/ 4278775 h 4278775"/>
              <a:gd name="connsiteX0" fmla="*/ 1215342 w 1234633"/>
              <a:gd name="connsiteY0" fmla="*/ 0 h 4278775"/>
              <a:gd name="connsiteX1" fmla="*/ 1234633 w 1234633"/>
              <a:gd name="connsiteY1" fmla="*/ 466846 h 4278775"/>
              <a:gd name="connsiteX2" fmla="*/ 952982 w 1234633"/>
              <a:gd name="connsiteY2" fmla="*/ 2287929 h 4278775"/>
              <a:gd name="connsiteX3" fmla="*/ 852668 w 1234633"/>
              <a:gd name="connsiteY3" fmla="*/ 2407534 h 4278775"/>
              <a:gd name="connsiteX4" fmla="*/ 632749 w 1234633"/>
              <a:gd name="connsiteY4" fmla="*/ 2612020 h 4278775"/>
              <a:gd name="connsiteX5" fmla="*/ 138897 w 1234633"/>
              <a:gd name="connsiteY5" fmla="*/ 3611301 h 4278775"/>
              <a:gd name="connsiteX6" fmla="*/ 0 w 1234633"/>
              <a:gd name="connsiteY6" fmla="*/ 4278775 h 4278775"/>
              <a:gd name="connsiteX0" fmla="*/ 1215342 w 1234633"/>
              <a:gd name="connsiteY0" fmla="*/ 0 h 4278775"/>
              <a:gd name="connsiteX1" fmla="*/ 1234633 w 1234633"/>
              <a:gd name="connsiteY1" fmla="*/ 466846 h 4278775"/>
              <a:gd name="connsiteX2" fmla="*/ 952982 w 1234633"/>
              <a:gd name="connsiteY2" fmla="*/ 2287929 h 4278775"/>
              <a:gd name="connsiteX3" fmla="*/ 852668 w 1234633"/>
              <a:gd name="connsiteY3" fmla="*/ 2407534 h 4278775"/>
              <a:gd name="connsiteX4" fmla="*/ 632749 w 1234633"/>
              <a:gd name="connsiteY4" fmla="*/ 2612020 h 4278775"/>
              <a:gd name="connsiteX5" fmla="*/ 138897 w 1234633"/>
              <a:gd name="connsiteY5" fmla="*/ 3611301 h 4278775"/>
              <a:gd name="connsiteX6" fmla="*/ 0 w 1234633"/>
              <a:gd name="connsiteY6" fmla="*/ 4278775 h 4278775"/>
              <a:gd name="connsiteX0" fmla="*/ 1215342 w 1251078"/>
              <a:gd name="connsiteY0" fmla="*/ 0 h 4278775"/>
              <a:gd name="connsiteX1" fmla="*/ 1234633 w 1251078"/>
              <a:gd name="connsiteY1" fmla="*/ 466846 h 4278775"/>
              <a:gd name="connsiteX2" fmla="*/ 952982 w 1251078"/>
              <a:gd name="connsiteY2" fmla="*/ 2287929 h 4278775"/>
              <a:gd name="connsiteX3" fmla="*/ 852668 w 1251078"/>
              <a:gd name="connsiteY3" fmla="*/ 2407534 h 4278775"/>
              <a:gd name="connsiteX4" fmla="*/ 632749 w 1251078"/>
              <a:gd name="connsiteY4" fmla="*/ 2612020 h 4278775"/>
              <a:gd name="connsiteX5" fmla="*/ 138897 w 1251078"/>
              <a:gd name="connsiteY5" fmla="*/ 3611301 h 4278775"/>
              <a:gd name="connsiteX6" fmla="*/ 0 w 1251078"/>
              <a:gd name="connsiteY6" fmla="*/ 4278775 h 4278775"/>
              <a:gd name="connsiteX0" fmla="*/ 1215342 w 1236285"/>
              <a:gd name="connsiteY0" fmla="*/ 0 h 4278775"/>
              <a:gd name="connsiteX1" fmla="*/ 1215342 w 1236285"/>
              <a:gd name="connsiteY1" fmla="*/ 582592 h 4278775"/>
              <a:gd name="connsiteX2" fmla="*/ 952982 w 1236285"/>
              <a:gd name="connsiteY2" fmla="*/ 2287929 h 4278775"/>
              <a:gd name="connsiteX3" fmla="*/ 852668 w 1236285"/>
              <a:gd name="connsiteY3" fmla="*/ 2407534 h 4278775"/>
              <a:gd name="connsiteX4" fmla="*/ 632749 w 1236285"/>
              <a:gd name="connsiteY4" fmla="*/ 2612020 h 4278775"/>
              <a:gd name="connsiteX5" fmla="*/ 138897 w 1236285"/>
              <a:gd name="connsiteY5" fmla="*/ 3611301 h 4278775"/>
              <a:gd name="connsiteX6" fmla="*/ 0 w 1236285"/>
              <a:gd name="connsiteY6" fmla="*/ 4278775 h 4278775"/>
              <a:gd name="connsiteX0" fmla="*/ 1215342 w 1236285"/>
              <a:gd name="connsiteY0" fmla="*/ 0 h 4278775"/>
              <a:gd name="connsiteX1" fmla="*/ 1215342 w 1236285"/>
              <a:gd name="connsiteY1" fmla="*/ 582592 h 4278775"/>
              <a:gd name="connsiteX2" fmla="*/ 983847 w 1236285"/>
              <a:gd name="connsiteY2" fmla="*/ 2098876 h 4278775"/>
              <a:gd name="connsiteX3" fmla="*/ 852668 w 1236285"/>
              <a:gd name="connsiteY3" fmla="*/ 2407534 h 4278775"/>
              <a:gd name="connsiteX4" fmla="*/ 632749 w 1236285"/>
              <a:gd name="connsiteY4" fmla="*/ 2612020 h 4278775"/>
              <a:gd name="connsiteX5" fmla="*/ 138897 w 1236285"/>
              <a:gd name="connsiteY5" fmla="*/ 3611301 h 4278775"/>
              <a:gd name="connsiteX6" fmla="*/ 0 w 1236285"/>
              <a:gd name="connsiteY6" fmla="*/ 4278775 h 4278775"/>
              <a:gd name="connsiteX0" fmla="*/ 1215342 w 1236285"/>
              <a:gd name="connsiteY0" fmla="*/ 0 h 4278775"/>
              <a:gd name="connsiteX1" fmla="*/ 1215342 w 1236285"/>
              <a:gd name="connsiteY1" fmla="*/ 582592 h 4278775"/>
              <a:gd name="connsiteX2" fmla="*/ 983847 w 1236285"/>
              <a:gd name="connsiteY2" fmla="*/ 2098876 h 4278775"/>
              <a:gd name="connsiteX3" fmla="*/ 852668 w 1236285"/>
              <a:gd name="connsiteY3" fmla="*/ 2407534 h 4278775"/>
              <a:gd name="connsiteX4" fmla="*/ 632749 w 1236285"/>
              <a:gd name="connsiteY4" fmla="*/ 2612020 h 4278775"/>
              <a:gd name="connsiteX5" fmla="*/ 138897 w 1236285"/>
              <a:gd name="connsiteY5" fmla="*/ 3611301 h 4278775"/>
              <a:gd name="connsiteX6" fmla="*/ 0 w 1236285"/>
              <a:gd name="connsiteY6" fmla="*/ 4278775 h 4278775"/>
              <a:gd name="connsiteX0" fmla="*/ 1215342 w 1236285"/>
              <a:gd name="connsiteY0" fmla="*/ 0 h 4278775"/>
              <a:gd name="connsiteX1" fmla="*/ 1215342 w 1236285"/>
              <a:gd name="connsiteY1" fmla="*/ 582592 h 4278775"/>
              <a:gd name="connsiteX2" fmla="*/ 983847 w 1236285"/>
              <a:gd name="connsiteY2" fmla="*/ 2098876 h 4278775"/>
              <a:gd name="connsiteX3" fmla="*/ 814085 w 1236285"/>
              <a:gd name="connsiteY3" fmla="*/ 2419109 h 4278775"/>
              <a:gd name="connsiteX4" fmla="*/ 632749 w 1236285"/>
              <a:gd name="connsiteY4" fmla="*/ 2612020 h 4278775"/>
              <a:gd name="connsiteX5" fmla="*/ 138897 w 1236285"/>
              <a:gd name="connsiteY5" fmla="*/ 3611301 h 4278775"/>
              <a:gd name="connsiteX6" fmla="*/ 0 w 1236285"/>
              <a:gd name="connsiteY6" fmla="*/ 4278775 h 4278775"/>
              <a:gd name="connsiteX0" fmla="*/ 1215342 w 1236285"/>
              <a:gd name="connsiteY0" fmla="*/ 0 h 4278775"/>
              <a:gd name="connsiteX1" fmla="*/ 1215342 w 1236285"/>
              <a:gd name="connsiteY1" fmla="*/ 582592 h 4278775"/>
              <a:gd name="connsiteX2" fmla="*/ 983847 w 1236285"/>
              <a:gd name="connsiteY2" fmla="*/ 2098876 h 4278775"/>
              <a:gd name="connsiteX3" fmla="*/ 814085 w 1236285"/>
              <a:gd name="connsiteY3" fmla="*/ 2419109 h 4278775"/>
              <a:gd name="connsiteX4" fmla="*/ 632749 w 1236285"/>
              <a:gd name="connsiteY4" fmla="*/ 2612020 h 4278775"/>
              <a:gd name="connsiteX5" fmla="*/ 138897 w 1236285"/>
              <a:gd name="connsiteY5" fmla="*/ 3611301 h 4278775"/>
              <a:gd name="connsiteX6" fmla="*/ 0 w 1236285"/>
              <a:gd name="connsiteY6" fmla="*/ 4278775 h 4278775"/>
              <a:gd name="connsiteX0" fmla="*/ 1215342 w 1236285"/>
              <a:gd name="connsiteY0" fmla="*/ 0 h 4278775"/>
              <a:gd name="connsiteX1" fmla="*/ 1215342 w 1236285"/>
              <a:gd name="connsiteY1" fmla="*/ 582592 h 4278775"/>
              <a:gd name="connsiteX2" fmla="*/ 983847 w 1236285"/>
              <a:gd name="connsiteY2" fmla="*/ 2098876 h 4278775"/>
              <a:gd name="connsiteX3" fmla="*/ 814085 w 1236285"/>
              <a:gd name="connsiteY3" fmla="*/ 2419109 h 4278775"/>
              <a:gd name="connsiteX4" fmla="*/ 563300 w 1236285"/>
              <a:gd name="connsiteY4" fmla="*/ 2716192 h 4278775"/>
              <a:gd name="connsiteX5" fmla="*/ 138897 w 1236285"/>
              <a:gd name="connsiteY5" fmla="*/ 3611301 h 4278775"/>
              <a:gd name="connsiteX6" fmla="*/ 0 w 1236285"/>
              <a:gd name="connsiteY6" fmla="*/ 4278775 h 4278775"/>
              <a:gd name="connsiteX0" fmla="*/ 1215342 w 1236285"/>
              <a:gd name="connsiteY0" fmla="*/ 0 h 4278775"/>
              <a:gd name="connsiteX1" fmla="*/ 1215342 w 1236285"/>
              <a:gd name="connsiteY1" fmla="*/ 582592 h 4278775"/>
              <a:gd name="connsiteX2" fmla="*/ 983847 w 1236285"/>
              <a:gd name="connsiteY2" fmla="*/ 2098876 h 4278775"/>
              <a:gd name="connsiteX3" fmla="*/ 814085 w 1236285"/>
              <a:gd name="connsiteY3" fmla="*/ 2419109 h 4278775"/>
              <a:gd name="connsiteX4" fmla="*/ 563300 w 1236285"/>
              <a:gd name="connsiteY4" fmla="*/ 2716192 h 4278775"/>
              <a:gd name="connsiteX5" fmla="*/ 138897 w 1236285"/>
              <a:gd name="connsiteY5" fmla="*/ 3611301 h 4278775"/>
              <a:gd name="connsiteX6" fmla="*/ 0 w 1236285"/>
              <a:gd name="connsiteY6" fmla="*/ 4278775 h 4278775"/>
              <a:gd name="connsiteX0" fmla="*/ 1215342 w 1236285"/>
              <a:gd name="connsiteY0" fmla="*/ 0 h 4278775"/>
              <a:gd name="connsiteX1" fmla="*/ 1215342 w 1236285"/>
              <a:gd name="connsiteY1" fmla="*/ 582592 h 4278775"/>
              <a:gd name="connsiteX2" fmla="*/ 983847 w 1236285"/>
              <a:gd name="connsiteY2" fmla="*/ 2098876 h 4278775"/>
              <a:gd name="connsiteX3" fmla="*/ 814085 w 1236285"/>
              <a:gd name="connsiteY3" fmla="*/ 2419109 h 4278775"/>
              <a:gd name="connsiteX4" fmla="*/ 563300 w 1236285"/>
              <a:gd name="connsiteY4" fmla="*/ 2716192 h 4278775"/>
              <a:gd name="connsiteX5" fmla="*/ 138897 w 1236285"/>
              <a:gd name="connsiteY5" fmla="*/ 3611301 h 4278775"/>
              <a:gd name="connsiteX6" fmla="*/ 0 w 1236285"/>
              <a:gd name="connsiteY6" fmla="*/ 4278775 h 4278775"/>
              <a:gd name="connsiteX0" fmla="*/ 1215342 w 1236285"/>
              <a:gd name="connsiteY0" fmla="*/ 0 h 4278775"/>
              <a:gd name="connsiteX1" fmla="*/ 1215342 w 1236285"/>
              <a:gd name="connsiteY1" fmla="*/ 582592 h 4278775"/>
              <a:gd name="connsiteX2" fmla="*/ 983847 w 1236285"/>
              <a:gd name="connsiteY2" fmla="*/ 2098876 h 4278775"/>
              <a:gd name="connsiteX3" fmla="*/ 814085 w 1236285"/>
              <a:gd name="connsiteY3" fmla="*/ 2419109 h 4278775"/>
              <a:gd name="connsiteX4" fmla="*/ 563300 w 1236285"/>
              <a:gd name="connsiteY4" fmla="*/ 2716192 h 4278775"/>
              <a:gd name="connsiteX5" fmla="*/ 138897 w 1236285"/>
              <a:gd name="connsiteY5" fmla="*/ 3611301 h 4278775"/>
              <a:gd name="connsiteX6" fmla="*/ 0 w 1236285"/>
              <a:gd name="connsiteY6" fmla="*/ 4278775 h 42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285" h="4278775">
                <a:moveTo>
                  <a:pt x="1215342" y="0"/>
                </a:moveTo>
                <a:cubicBezTo>
                  <a:pt x="1221772" y="155615"/>
                  <a:pt x="1259069" y="201271"/>
                  <a:pt x="1215342" y="582592"/>
                </a:cubicBezTo>
                <a:cubicBezTo>
                  <a:pt x="1171615" y="963914"/>
                  <a:pt x="1047508" y="1775428"/>
                  <a:pt x="983847" y="2098876"/>
                </a:cubicBezTo>
                <a:cubicBezTo>
                  <a:pt x="904753" y="2414608"/>
                  <a:pt x="875173" y="2368952"/>
                  <a:pt x="814085" y="2419109"/>
                </a:cubicBezTo>
                <a:cubicBezTo>
                  <a:pt x="762642" y="2463479"/>
                  <a:pt x="682262" y="2515564"/>
                  <a:pt x="563300" y="2716192"/>
                </a:cubicBezTo>
                <a:cubicBezTo>
                  <a:pt x="487422" y="2904602"/>
                  <a:pt x="250143" y="3320005"/>
                  <a:pt x="138897" y="3611301"/>
                </a:cubicBezTo>
                <a:cubicBezTo>
                  <a:pt x="31510" y="3898739"/>
                  <a:pt x="46942" y="4147595"/>
                  <a:pt x="0" y="4278775"/>
                </a:cubicBez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7AB30385-7872-4BBB-8CA7-727B5B1BA046}"/>
              </a:ext>
            </a:extLst>
          </p:cNvPr>
          <p:cNvSpPr/>
          <p:nvPr/>
        </p:nvSpPr>
        <p:spPr>
          <a:xfrm>
            <a:off x="3484463" y="609600"/>
            <a:ext cx="1300223" cy="429875"/>
          </a:xfrm>
          <a:custGeom>
            <a:avLst/>
            <a:gdLst>
              <a:gd name="connsiteX0" fmla="*/ 0 w 1095737"/>
              <a:gd name="connsiteY0" fmla="*/ 0 h 412830"/>
              <a:gd name="connsiteX1" fmla="*/ 138896 w 1095737"/>
              <a:gd name="connsiteY1" fmla="*/ 100314 h 412830"/>
              <a:gd name="connsiteX2" fmla="*/ 401256 w 1095737"/>
              <a:gd name="connsiteY2" fmla="*/ 204486 h 412830"/>
              <a:gd name="connsiteX3" fmla="*/ 586451 w 1095737"/>
              <a:gd name="connsiteY3" fmla="*/ 412830 h 412830"/>
              <a:gd name="connsiteX4" fmla="*/ 829519 w 1095737"/>
              <a:gd name="connsiteY4" fmla="*/ 397397 h 412830"/>
              <a:gd name="connsiteX5" fmla="*/ 1095737 w 1095737"/>
              <a:gd name="connsiteY5" fmla="*/ 277792 h 412830"/>
              <a:gd name="connsiteX0" fmla="*/ 0 w 1300223"/>
              <a:gd name="connsiteY0" fmla="*/ 0 h 412830"/>
              <a:gd name="connsiteX1" fmla="*/ 138896 w 1300223"/>
              <a:gd name="connsiteY1" fmla="*/ 100314 h 412830"/>
              <a:gd name="connsiteX2" fmla="*/ 401256 w 1300223"/>
              <a:gd name="connsiteY2" fmla="*/ 204486 h 412830"/>
              <a:gd name="connsiteX3" fmla="*/ 586451 w 1300223"/>
              <a:gd name="connsiteY3" fmla="*/ 412830 h 412830"/>
              <a:gd name="connsiteX4" fmla="*/ 829519 w 1300223"/>
              <a:gd name="connsiteY4" fmla="*/ 397397 h 412830"/>
              <a:gd name="connsiteX5" fmla="*/ 1300223 w 1300223"/>
              <a:gd name="connsiteY5" fmla="*/ 3858 h 412830"/>
              <a:gd name="connsiteX0" fmla="*/ 0 w 1300223"/>
              <a:gd name="connsiteY0" fmla="*/ 0 h 412830"/>
              <a:gd name="connsiteX1" fmla="*/ 138896 w 1300223"/>
              <a:gd name="connsiteY1" fmla="*/ 100314 h 412830"/>
              <a:gd name="connsiteX2" fmla="*/ 401256 w 1300223"/>
              <a:gd name="connsiteY2" fmla="*/ 204486 h 412830"/>
              <a:gd name="connsiteX3" fmla="*/ 586451 w 1300223"/>
              <a:gd name="connsiteY3" fmla="*/ 412830 h 412830"/>
              <a:gd name="connsiteX4" fmla="*/ 829519 w 1300223"/>
              <a:gd name="connsiteY4" fmla="*/ 397397 h 412830"/>
              <a:gd name="connsiteX5" fmla="*/ 1037863 w 1300223"/>
              <a:gd name="connsiteY5" fmla="*/ 223777 h 412830"/>
              <a:gd name="connsiteX6" fmla="*/ 1300223 w 1300223"/>
              <a:gd name="connsiteY6" fmla="*/ 3858 h 412830"/>
              <a:gd name="connsiteX0" fmla="*/ 0 w 1300223"/>
              <a:gd name="connsiteY0" fmla="*/ 0 h 412830"/>
              <a:gd name="connsiteX1" fmla="*/ 138896 w 1300223"/>
              <a:gd name="connsiteY1" fmla="*/ 100314 h 412830"/>
              <a:gd name="connsiteX2" fmla="*/ 401256 w 1300223"/>
              <a:gd name="connsiteY2" fmla="*/ 204486 h 412830"/>
              <a:gd name="connsiteX3" fmla="*/ 586451 w 1300223"/>
              <a:gd name="connsiteY3" fmla="*/ 412830 h 412830"/>
              <a:gd name="connsiteX4" fmla="*/ 829519 w 1300223"/>
              <a:gd name="connsiteY4" fmla="*/ 397397 h 412830"/>
              <a:gd name="connsiteX5" fmla="*/ 1180617 w 1300223"/>
              <a:gd name="connsiteY5" fmla="*/ 235351 h 412830"/>
              <a:gd name="connsiteX6" fmla="*/ 1300223 w 1300223"/>
              <a:gd name="connsiteY6" fmla="*/ 3858 h 412830"/>
              <a:gd name="connsiteX0" fmla="*/ 0 w 1300223"/>
              <a:gd name="connsiteY0" fmla="*/ 0 h 412830"/>
              <a:gd name="connsiteX1" fmla="*/ 138896 w 1300223"/>
              <a:gd name="connsiteY1" fmla="*/ 100314 h 412830"/>
              <a:gd name="connsiteX2" fmla="*/ 401256 w 1300223"/>
              <a:gd name="connsiteY2" fmla="*/ 204486 h 412830"/>
              <a:gd name="connsiteX3" fmla="*/ 586451 w 1300223"/>
              <a:gd name="connsiteY3" fmla="*/ 412830 h 412830"/>
              <a:gd name="connsiteX4" fmla="*/ 829519 w 1300223"/>
              <a:gd name="connsiteY4" fmla="*/ 397397 h 412830"/>
              <a:gd name="connsiteX5" fmla="*/ 1180617 w 1300223"/>
              <a:gd name="connsiteY5" fmla="*/ 235351 h 412830"/>
              <a:gd name="connsiteX6" fmla="*/ 1300223 w 1300223"/>
              <a:gd name="connsiteY6" fmla="*/ 3858 h 412830"/>
              <a:gd name="connsiteX0" fmla="*/ 0 w 1300223"/>
              <a:gd name="connsiteY0" fmla="*/ 0 h 412830"/>
              <a:gd name="connsiteX1" fmla="*/ 138896 w 1300223"/>
              <a:gd name="connsiteY1" fmla="*/ 100314 h 412830"/>
              <a:gd name="connsiteX2" fmla="*/ 401256 w 1300223"/>
              <a:gd name="connsiteY2" fmla="*/ 204486 h 412830"/>
              <a:gd name="connsiteX3" fmla="*/ 586451 w 1300223"/>
              <a:gd name="connsiteY3" fmla="*/ 412830 h 412830"/>
              <a:gd name="connsiteX4" fmla="*/ 829519 w 1300223"/>
              <a:gd name="connsiteY4" fmla="*/ 397397 h 412830"/>
              <a:gd name="connsiteX5" fmla="*/ 1180617 w 1300223"/>
              <a:gd name="connsiteY5" fmla="*/ 235351 h 412830"/>
              <a:gd name="connsiteX6" fmla="*/ 1300223 w 1300223"/>
              <a:gd name="connsiteY6" fmla="*/ 3858 h 412830"/>
              <a:gd name="connsiteX0" fmla="*/ 0 w 1300223"/>
              <a:gd name="connsiteY0" fmla="*/ 0 h 412830"/>
              <a:gd name="connsiteX1" fmla="*/ 138896 w 1300223"/>
              <a:gd name="connsiteY1" fmla="*/ 100314 h 412830"/>
              <a:gd name="connsiteX2" fmla="*/ 401256 w 1300223"/>
              <a:gd name="connsiteY2" fmla="*/ 204486 h 412830"/>
              <a:gd name="connsiteX3" fmla="*/ 586451 w 1300223"/>
              <a:gd name="connsiteY3" fmla="*/ 412830 h 412830"/>
              <a:gd name="connsiteX4" fmla="*/ 829519 w 1300223"/>
              <a:gd name="connsiteY4" fmla="*/ 397397 h 412830"/>
              <a:gd name="connsiteX5" fmla="*/ 1180617 w 1300223"/>
              <a:gd name="connsiteY5" fmla="*/ 235351 h 412830"/>
              <a:gd name="connsiteX6" fmla="*/ 1300223 w 1300223"/>
              <a:gd name="connsiteY6" fmla="*/ 3858 h 412830"/>
              <a:gd name="connsiteX0" fmla="*/ 0 w 1300223"/>
              <a:gd name="connsiteY0" fmla="*/ 0 h 412830"/>
              <a:gd name="connsiteX1" fmla="*/ 138896 w 1300223"/>
              <a:gd name="connsiteY1" fmla="*/ 100314 h 412830"/>
              <a:gd name="connsiteX2" fmla="*/ 401256 w 1300223"/>
              <a:gd name="connsiteY2" fmla="*/ 204486 h 412830"/>
              <a:gd name="connsiteX3" fmla="*/ 586451 w 1300223"/>
              <a:gd name="connsiteY3" fmla="*/ 412830 h 412830"/>
              <a:gd name="connsiteX4" fmla="*/ 829519 w 1300223"/>
              <a:gd name="connsiteY4" fmla="*/ 397397 h 412830"/>
              <a:gd name="connsiteX5" fmla="*/ 1180617 w 1300223"/>
              <a:gd name="connsiteY5" fmla="*/ 235351 h 412830"/>
              <a:gd name="connsiteX6" fmla="*/ 1300223 w 1300223"/>
              <a:gd name="connsiteY6" fmla="*/ 3858 h 412830"/>
              <a:gd name="connsiteX0" fmla="*/ 0 w 1300223"/>
              <a:gd name="connsiteY0" fmla="*/ 0 h 412830"/>
              <a:gd name="connsiteX1" fmla="*/ 138896 w 1300223"/>
              <a:gd name="connsiteY1" fmla="*/ 100314 h 412830"/>
              <a:gd name="connsiteX2" fmla="*/ 401256 w 1300223"/>
              <a:gd name="connsiteY2" fmla="*/ 204486 h 412830"/>
              <a:gd name="connsiteX3" fmla="*/ 586451 w 1300223"/>
              <a:gd name="connsiteY3" fmla="*/ 412830 h 412830"/>
              <a:gd name="connsiteX4" fmla="*/ 829519 w 1300223"/>
              <a:gd name="connsiteY4" fmla="*/ 397397 h 412830"/>
              <a:gd name="connsiteX5" fmla="*/ 1180617 w 1300223"/>
              <a:gd name="connsiteY5" fmla="*/ 235351 h 412830"/>
              <a:gd name="connsiteX6" fmla="*/ 1300223 w 1300223"/>
              <a:gd name="connsiteY6" fmla="*/ 3858 h 412830"/>
              <a:gd name="connsiteX0" fmla="*/ 0 w 1300223"/>
              <a:gd name="connsiteY0" fmla="*/ 0 h 429875"/>
              <a:gd name="connsiteX1" fmla="*/ 138896 w 1300223"/>
              <a:gd name="connsiteY1" fmla="*/ 100314 h 429875"/>
              <a:gd name="connsiteX2" fmla="*/ 401256 w 1300223"/>
              <a:gd name="connsiteY2" fmla="*/ 204486 h 429875"/>
              <a:gd name="connsiteX3" fmla="*/ 586451 w 1300223"/>
              <a:gd name="connsiteY3" fmla="*/ 412830 h 429875"/>
              <a:gd name="connsiteX4" fmla="*/ 829519 w 1300223"/>
              <a:gd name="connsiteY4" fmla="*/ 397397 h 429875"/>
              <a:gd name="connsiteX5" fmla="*/ 1180617 w 1300223"/>
              <a:gd name="connsiteY5" fmla="*/ 235351 h 429875"/>
              <a:gd name="connsiteX6" fmla="*/ 1300223 w 1300223"/>
              <a:gd name="connsiteY6" fmla="*/ 3858 h 429875"/>
              <a:gd name="connsiteX0" fmla="*/ 0 w 1300223"/>
              <a:gd name="connsiteY0" fmla="*/ 0 h 429875"/>
              <a:gd name="connsiteX1" fmla="*/ 138896 w 1300223"/>
              <a:gd name="connsiteY1" fmla="*/ 100314 h 429875"/>
              <a:gd name="connsiteX2" fmla="*/ 401256 w 1300223"/>
              <a:gd name="connsiteY2" fmla="*/ 204486 h 429875"/>
              <a:gd name="connsiteX3" fmla="*/ 586451 w 1300223"/>
              <a:gd name="connsiteY3" fmla="*/ 412830 h 429875"/>
              <a:gd name="connsiteX4" fmla="*/ 829519 w 1300223"/>
              <a:gd name="connsiteY4" fmla="*/ 397397 h 429875"/>
              <a:gd name="connsiteX5" fmla="*/ 1176759 w 1300223"/>
              <a:gd name="connsiteY5" fmla="*/ 243068 h 429875"/>
              <a:gd name="connsiteX6" fmla="*/ 1300223 w 1300223"/>
              <a:gd name="connsiteY6" fmla="*/ 3858 h 429875"/>
              <a:gd name="connsiteX0" fmla="*/ 0 w 1300223"/>
              <a:gd name="connsiteY0" fmla="*/ 0 h 429875"/>
              <a:gd name="connsiteX1" fmla="*/ 138896 w 1300223"/>
              <a:gd name="connsiteY1" fmla="*/ 100314 h 429875"/>
              <a:gd name="connsiteX2" fmla="*/ 401256 w 1300223"/>
              <a:gd name="connsiteY2" fmla="*/ 204486 h 429875"/>
              <a:gd name="connsiteX3" fmla="*/ 586451 w 1300223"/>
              <a:gd name="connsiteY3" fmla="*/ 412830 h 429875"/>
              <a:gd name="connsiteX4" fmla="*/ 829519 w 1300223"/>
              <a:gd name="connsiteY4" fmla="*/ 397397 h 429875"/>
              <a:gd name="connsiteX5" fmla="*/ 1176759 w 1300223"/>
              <a:gd name="connsiteY5" fmla="*/ 243068 h 429875"/>
              <a:gd name="connsiteX6" fmla="*/ 1300223 w 1300223"/>
              <a:gd name="connsiteY6" fmla="*/ 3858 h 42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0223" h="429875">
                <a:moveTo>
                  <a:pt x="0" y="0"/>
                </a:moveTo>
                <a:cubicBezTo>
                  <a:pt x="46299" y="33438"/>
                  <a:pt x="72020" y="66233"/>
                  <a:pt x="138896" y="100314"/>
                </a:cubicBezTo>
                <a:cubicBezTo>
                  <a:pt x="205772" y="134395"/>
                  <a:pt x="326664" y="152400"/>
                  <a:pt x="401256" y="204486"/>
                </a:cubicBezTo>
                <a:cubicBezTo>
                  <a:pt x="475848" y="256572"/>
                  <a:pt x="515074" y="380678"/>
                  <a:pt x="586451" y="412830"/>
                </a:cubicBezTo>
                <a:cubicBezTo>
                  <a:pt x="657828" y="444982"/>
                  <a:pt x="730491" y="426977"/>
                  <a:pt x="829519" y="397397"/>
                </a:cubicBezTo>
                <a:cubicBezTo>
                  <a:pt x="904754" y="365888"/>
                  <a:pt x="1098308" y="308658"/>
                  <a:pt x="1176759" y="243068"/>
                </a:cubicBezTo>
                <a:cubicBezTo>
                  <a:pt x="1239778" y="185195"/>
                  <a:pt x="1283504" y="88739"/>
                  <a:pt x="1300223" y="3858"/>
                </a:cubicBez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62368036-EA71-475C-9CF5-02AC36A5CE19}"/>
              </a:ext>
            </a:extLst>
          </p:cNvPr>
          <p:cNvSpPr/>
          <p:nvPr/>
        </p:nvSpPr>
        <p:spPr>
          <a:xfrm>
            <a:off x="3513091" y="654557"/>
            <a:ext cx="216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90E40FB8-8171-45F3-920D-51841E1D72A7}"/>
              </a:ext>
            </a:extLst>
          </p:cNvPr>
          <p:cNvSpPr/>
          <p:nvPr/>
        </p:nvSpPr>
        <p:spPr>
          <a:xfrm>
            <a:off x="1815876" y="1461393"/>
            <a:ext cx="216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6F36733C-989D-4201-AAC8-5D4F65BAFA1A}"/>
              </a:ext>
            </a:extLst>
          </p:cNvPr>
          <p:cNvSpPr/>
          <p:nvPr/>
        </p:nvSpPr>
        <p:spPr>
          <a:xfrm>
            <a:off x="1468636" y="2969960"/>
            <a:ext cx="216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E2FD6B9B-0A3F-4B09-83A7-264FB52FDF83}"/>
              </a:ext>
            </a:extLst>
          </p:cNvPr>
          <p:cNvSpPr/>
          <p:nvPr/>
        </p:nvSpPr>
        <p:spPr>
          <a:xfrm>
            <a:off x="760553" y="771646"/>
            <a:ext cx="2287929" cy="848810"/>
          </a:xfrm>
          <a:custGeom>
            <a:avLst/>
            <a:gdLst>
              <a:gd name="connsiteX0" fmla="*/ 0 w 2639028"/>
              <a:gd name="connsiteY0" fmla="*/ 119605 h 848810"/>
              <a:gd name="connsiteX1" fmla="*/ 34724 w 2639028"/>
              <a:gd name="connsiteY1" fmla="*/ 81022 h 848810"/>
              <a:gd name="connsiteX2" fmla="*/ 34724 w 2639028"/>
              <a:gd name="connsiteY2" fmla="*/ 30865 h 848810"/>
              <a:gd name="connsiteX3" fmla="*/ 88739 w 2639028"/>
              <a:gd name="connsiteY3" fmla="*/ 11574 h 848810"/>
              <a:gd name="connsiteX4" fmla="*/ 173620 w 2639028"/>
              <a:gd name="connsiteY4" fmla="*/ 0 h 848810"/>
              <a:gd name="connsiteX5" fmla="*/ 289367 w 2639028"/>
              <a:gd name="connsiteY5" fmla="*/ 177478 h 848810"/>
              <a:gd name="connsiteX6" fmla="*/ 486137 w 2639028"/>
              <a:gd name="connsiteY6" fmla="*/ 173620 h 848810"/>
              <a:gd name="connsiteX7" fmla="*/ 628891 w 2639028"/>
              <a:gd name="connsiteY7" fmla="*/ 281650 h 848810"/>
              <a:gd name="connsiteX8" fmla="*/ 671332 w 2639028"/>
              <a:gd name="connsiteY8" fmla="*/ 293225 h 848810"/>
              <a:gd name="connsiteX9" fmla="*/ 887393 w 2639028"/>
              <a:gd name="connsiteY9" fmla="*/ 192911 h 848810"/>
              <a:gd name="connsiteX10" fmla="*/ 1354238 w 2639028"/>
              <a:gd name="connsiteY10" fmla="*/ 216060 h 848810"/>
              <a:gd name="connsiteX11" fmla="*/ 1358096 w 2639028"/>
              <a:gd name="connsiteY11" fmla="*/ 432121 h 848810"/>
              <a:gd name="connsiteX12" fmla="*/ 1442977 w 2639028"/>
              <a:gd name="connsiteY12" fmla="*/ 497711 h 848810"/>
              <a:gd name="connsiteX13" fmla="*/ 1720770 w 2639028"/>
              <a:gd name="connsiteY13" fmla="*/ 497711 h 848810"/>
              <a:gd name="connsiteX14" fmla="*/ 2287929 w 2639028"/>
              <a:gd name="connsiteY14" fmla="*/ 540151 h 848810"/>
              <a:gd name="connsiteX15" fmla="*/ 2284071 w 2639028"/>
              <a:gd name="connsiteY15" fmla="*/ 848810 h 848810"/>
              <a:gd name="connsiteX16" fmla="*/ 2639028 w 2639028"/>
              <a:gd name="connsiteY16" fmla="*/ 787078 h 848810"/>
              <a:gd name="connsiteX0" fmla="*/ 0 w 2287929"/>
              <a:gd name="connsiteY0" fmla="*/ 119605 h 848810"/>
              <a:gd name="connsiteX1" fmla="*/ 34724 w 2287929"/>
              <a:gd name="connsiteY1" fmla="*/ 81022 h 848810"/>
              <a:gd name="connsiteX2" fmla="*/ 34724 w 2287929"/>
              <a:gd name="connsiteY2" fmla="*/ 30865 h 848810"/>
              <a:gd name="connsiteX3" fmla="*/ 88739 w 2287929"/>
              <a:gd name="connsiteY3" fmla="*/ 11574 h 848810"/>
              <a:gd name="connsiteX4" fmla="*/ 173620 w 2287929"/>
              <a:gd name="connsiteY4" fmla="*/ 0 h 848810"/>
              <a:gd name="connsiteX5" fmla="*/ 289367 w 2287929"/>
              <a:gd name="connsiteY5" fmla="*/ 177478 h 848810"/>
              <a:gd name="connsiteX6" fmla="*/ 486137 w 2287929"/>
              <a:gd name="connsiteY6" fmla="*/ 173620 h 848810"/>
              <a:gd name="connsiteX7" fmla="*/ 628891 w 2287929"/>
              <a:gd name="connsiteY7" fmla="*/ 281650 h 848810"/>
              <a:gd name="connsiteX8" fmla="*/ 671332 w 2287929"/>
              <a:gd name="connsiteY8" fmla="*/ 293225 h 848810"/>
              <a:gd name="connsiteX9" fmla="*/ 887393 w 2287929"/>
              <a:gd name="connsiteY9" fmla="*/ 192911 h 848810"/>
              <a:gd name="connsiteX10" fmla="*/ 1354238 w 2287929"/>
              <a:gd name="connsiteY10" fmla="*/ 216060 h 848810"/>
              <a:gd name="connsiteX11" fmla="*/ 1358096 w 2287929"/>
              <a:gd name="connsiteY11" fmla="*/ 432121 h 848810"/>
              <a:gd name="connsiteX12" fmla="*/ 1442977 w 2287929"/>
              <a:gd name="connsiteY12" fmla="*/ 497711 h 848810"/>
              <a:gd name="connsiteX13" fmla="*/ 1720770 w 2287929"/>
              <a:gd name="connsiteY13" fmla="*/ 497711 h 848810"/>
              <a:gd name="connsiteX14" fmla="*/ 2287929 w 2287929"/>
              <a:gd name="connsiteY14" fmla="*/ 540151 h 848810"/>
              <a:gd name="connsiteX15" fmla="*/ 2284071 w 2287929"/>
              <a:gd name="connsiteY15" fmla="*/ 848810 h 848810"/>
              <a:gd name="connsiteX0" fmla="*/ 0 w 2287929"/>
              <a:gd name="connsiteY0" fmla="*/ 119605 h 848810"/>
              <a:gd name="connsiteX1" fmla="*/ 34724 w 2287929"/>
              <a:gd name="connsiteY1" fmla="*/ 81022 h 848810"/>
              <a:gd name="connsiteX2" fmla="*/ 34724 w 2287929"/>
              <a:gd name="connsiteY2" fmla="*/ 30865 h 848810"/>
              <a:gd name="connsiteX3" fmla="*/ 88739 w 2287929"/>
              <a:gd name="connsiteY3" fmla="*/ 11574 h 848810"/>
              <a:gd name="connsiteX4" fmla="*/ 173620 w 2287929"/>
              <a:gd name="connsiteY4" fmla="*/ 0 h 848810"/>
              <a:gd name="connsiteX5" fmla="*/ 289367 w 2287929"/>
              <a:gd name="connsiteY5" fmla="*/ 177478 h 848810"/>
              <a:gd name="connsiteX6" fmla="*/ 486137 w 2287929"/>
              <a:gd name="connsiteY6" fmla="*/ 173620 h 848810"/>
              <a:gd name="connsiteX7" fmla="*/ 628891 w 2287929"/>
              <a:gd name="connsiteY7" fmla="*/ 281650 h 848810"/>
              <a:gd name="connsiteX8" fmla="*/ 779363 w 2287929"/>
              <a:gd name="connsiteY8" fmla="*/ 239210 h 848810"/>
              <a:gd name="connsiteX9" fmla="*/ 887393 w 2287929"/>
              <a:gd name="connsiteY9" fmla="*/ 192911 h 848810"/>
              <a:gd name="connsiteX10" fmla="*/ 1354238 w 2287929"/>
              <a:gd name="connsiteY10" fmla="*/ 216060 h 848810"/>
              <a:gd name="connsiteX11" fmla="*/ 1358096 w 2287929"/>
              <a:gd name="connsiteY11" fmla="*/ 432121 h 848810"/>
              <a:gd name="connsiteX12" fmla="*/ 1442977 w 2287929"/>
              <a:gd name="connsiteY12" fmla="*/ 497711 h 848810"/>
              <a:gd name="connsiteX13" fmla="*/ 1720770 w 2287929"/>
              <a:gd name="connsiteY13" fmla="*/ 497711 h 848810"/>
              <a:gd name="connsiteX14" fmla="*/ 2287929 w 2287929"/>
              <a:gd name="connsiteY14" fmla="*/ 540151 h 848810"/>
              <a:gd name="connsiteX15" fmla="*/ 2284071 w 2287929"/>
              <a:gd name="connsiteY15" fmla="*/ 848810 h 84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7929" h="848810">
                <a:moveTo>
                  <a:pt x="0" y="119605"/>
                </a:moveTo>
                <a:lnTo>
                  <a:pt x="34724" y="81022"/>
                </a:lnTo>
                <a:lnTo>
                  <a:pt x="34724" y="30865"/>
                </a:lnTo>
                <a:lnTo>
                  <a:pt x="88739" y="11574"/>
                </a:lnTo>
                <a:lnTo>
                  <a:pt x="173620" y="0"/>
                </a:lnTo>
                <a:lnTo>
                  <a:pt x="289367" y="177478"/>
                </a:lnTo>
                <a:lnTo>
                  <a:pt x="486137" y="173620"/>
                </a:lnTo>
                <a:lnTo>
                  <a:pt x="628891" y="281650"/>
                </a:lnTo>
                <a:lnTo>
                  <a:pt x="779363" y="239210"/>
                </a:lnTo>
                <a:lnTo>
                  <a:pt x="887393" y="192911"/>
                </a:lnTo>
                <a:lnTo>
                  <a:pt x="1354238" y="216060"/>
                </a:lnTo>
                <a:lnTo>
                  <a:pt x="1358096" y="432121"/>
                </a:lnTo>
                <a:lnTo>
                  <a:pt x="1442977" y="497711"/>
                </a:lnTo>
                <a:lnTo>
                  <a:pt x="1720770" y="497711"/>
                </a:lnTo>
                <a:lnTo>
                  <a:pt x="2287929" y="540151"/>
                </a:lnTo>
                <a:lnTo>
                  <a:pt x="2284071" y="848810"/>
                </a:lnTo>
              </a:path>
            </a:pathLst>
          </a:custGeom>
          <a:noFill/>
          <a:ln w="25400" cap="rnd">
            <a:solidFill>
              <a:schemeClr val="tx1"/>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E41B626F-3061-4C09-BA9F-21B3026E7676}"/>
              </a:ext>
            </a:extLst>
          </p:cNvPr>
          <p:cNvSpPr/>
          <p:nvPr/>
        </p:nvSpPr>
        <p:spPr>
          <a:xfrm>
            <a:off x="2512190" y="1446835"/>
            <a:ext cx="513144" cy="1959980"/>
          </a:xfrm>
          <a:custGeom>
            <a:avLst/>
            <a:gdLst>
              <a:gd name="connsiteX0" fmla="*/ 513144 w 513144"/>
              <a:gd name="connsiteY0" fmla="*/ 165904 h 1921398"/>
              <a:gd name="connsiteX1" fmla="*/ 513144 w 513144"/>
              <a:gd name="connsiteY1" fmla="*/ 69449 h 1921398"/>
              <a:gd name="connsiteX2" fmla="*/ 482278 w 513144"/>
              <a:gd name="connsiteY2" fmla="*/ 0 h 1921398"/>
              <a:gd name="connsiteX3" fmla="*/ 439838 w 513144"/>
              <a:gd name="connsiteY3" fmla="*/ 30866 h 1921398"/>
              <a:gd name="connsiteX4" fmla="*/ 381964 w 513144"/>
              <a:gd name="connsiteY4" fmla="*/ 0 h 1921398"/>
              <a:gd name="connsiteX5" fmla="*/ 366531 w 513144"/>
              <a:gd name="connsiteY5" fmla="*/ 100314 h 1921398"/>
              <a:gd name="connsiteX6" fmla="*/ 200627 w 513144"/>
              <a:gd name="connsiteY6" fmla="*/ 92598 h 1921398"/>
              <a:gd name="connsiteX7" fmla="*/ 219919 w 513144"/>
              <a:gd name="connsiteY7" fmla="*/ 227636 h 1921398"/>
              <a:gd name="connsiteX8" fmla="*/ 212202 w 513144"/>
              <a:gd name="connsiteY8" fmla="*/ 447555 h 1921398"/>
              <a:gd name="connsiteX9" fmla="*/ 258501 w 513144"/>
              <a:gd name="connsiteY9" fmla="*/ 555585 h 1921398"/>
              <a:gd name="connsiteX10" fmla="*/ 135038 w 513144"/>
              <a:gd name="connsiteY10" fmla="*/ 787079 h 1921398"/>
              <a:gd name="connsiteX11" fmla="*/ 23149 w 513144"/>
              <a:gd name="connsiteY11" fmla="*/ 848811 h 1921398"/>
              <a:gd name="connsiteX12" fmla="*/ 0 w 513144"/>
              <a:gd name="connsiteY12" fmla="*/ 1311798 h 1921398"/>
              <a:gd name="connsiteX13" fmla="*/ 57873 w 513144"/>
              <a:gd name="connsiteY13" fmla="*/ 1489276 h 1921398"/>
              <a:gd name="connsiteX14" fmla="*/ 135038 w 513144"/>
              <a:gd name="connsiteY14" fmla="*/ 1504709 h 1921398"/>
              <a:gd name="connsiteX15" fmla="*/ 127321 w 513144"/>
              <a:gd name="connsiteY15" fmla="*/ 1566441 h 1921398"/>
              <a:gd name="connsiteX16" fmla="*/ 254643 w 513144"/>
              <a:gd name="connsiteY16" fmla="*/ 1921398 h 1921398"/>
              <a:gd name="connsiteX0" fmla="*/ 513144 w 513144"/>
              <a:gd name="connsiteY0" fmla="*/ 165904 h 1959980"/>
              <a:gd name="connsiteX1" fmla="*/ 513144 w 513144"/>
              <a:gd name="connsiteY1" fmla="*/ 69449 h 1959980"/>
              <a:gd name="connsiteX2" fmla="*/ 482278 w 513144"/>
              <a:gd name="connsiteY2" fmla="*/ 0 h 1959980"/>
              <a:gd name="connsiteX3" fmla="*/ 439838 w 513144"/>
              <a:gd name="connsiteY3" fmla="*/ 30866 h 1959980"/>
              <a:gd name="connsiteX4" fmla="*/ 381964 w 513144"/>
              <a:gd name="connsiteY4" fmla="*/ 0 h 1959980"/>
              <a:gd name="connsiteX5" fmla="*/ 366531 w 513144"/>
              <a:gd name="connsiteY5" fmla="*/ 100314 h 1959980"/>
              <a:gd name="connsiteX6" fmla="*/ 200627 w 513144"/>
              <a:gd name="connsiteY6" fmla="*/ 92598 h 1959980"/>
              <a:gd name="connsiteX7" fmla="*/ 219919 w 513144"/>
              <a:gd name="connsiteY7" fmla="*/ 227636 h 1959980"/>
              <a:gd name="connsiteX8" fmla="*/ 212202 w 513144"/>
              <a:gd name="connsiteY8" fmla="*/ 447555 h 1959980"/>
              <a:gd name="connsiteX9" fmla="*/ 258501 w 513144"/>
              <a:gd name="connsiteY9" fmla="*/ 555585 h 1959980"/>
              <a:gd name="connsiteX10" fmla="*/ 135038 w 513144"/>
              <a:gd name="connsiteY10" fmla="*/ 787079 h 1959980"/>
              <a:gd name="connsiteX11" fmla="*/ 23149 w 513144"/>
              <a:gd name="connsiteY11" fmla="*/ 848811 h 1959980"/>
              <a:gd name="connsiteX12" fmla="*/ 0 w 513144"/>
              <a:gd name="connsiteY12" fmla="*/ 1311798 h 1959980"/>
              <a:gd name="connsiteX13" fmla="*/ 57873 w 513144"/>
              <a:gd name="connsiteY13" fmla="*/ 1489276 h 1959980"/>
              <a:gd name="connsiteX14" fmla="*/ 135038 w 513144"/>
              <a:gd name="connsiteY14" fmla="*/ 1504709 h 1959980"/>
              <a:gd name="connsiteX15" fmla="*/ 127321 w 513144"/>
              <a:gd name="connsiteY15" fmla="*/ 1566441 h 1959980"/>
              <a:gd name="connsiteX16" fmla="*/ 281651 w 513144"/>
              <a:gd name="connsiteY16" fmla="*/ 1959980 h 19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3144" h="1959980">
                <a:moveTo>
                  <a:pt x="513144" y="165904"/>
                </a:moveTo>
                <a:lnTo>
                  <a:pt x="513144" y="69449"/>
                </a:lnTo>
                <a:lnTo>
                  <a:pt x="482278" y="0"/>
                </a:lnTo>
                <a:lnTo>
                  <a:pt x="439838" y="30866"/>
                </a:lnTo>
                <a:lnTo>
                  <a:pt x="381964" y="0"/>
                </a:lnTo>
                <a:lnTo>
                  <a:pt x="366531" y="100314"/>
                </a:lnTo>
                <a:lnTo>
                  <a:pt x="200627" y="92598"/>
                </a:lnTo>
                <a:lnTo>
                  <a:pt x="219919" y="227636"/>
                </a:lnTo>
                <a:lnTo>
                  <a:pt x="212202" y="447555"/>
                </a:lnTo>
                <a:lnTo>
                  <a:pt x="258501" y="555585"/>
                </a:lnTo>
                <a:lnTo>
                  <a:pt x="135038" y="787079"/>
                </a:lnTo>
                <a:lnTo>
                  <a:pt x="23149" y="848811"/>
                </a:lnTo>
                <a:lnTo>
                  <a:pt x="0" y="1311798"/>
                </a:lnTo>
                <a:lnTo>
                  <a:pt x="57873" y="1489276"/>
                </a:lnTo>
                <a:lnTo>
                  <a:pt x="135038" y="1504709"/>
                </a:lnTo>
                <a:lnTo>
                  <a:pt x="127321" y="1566441"/>
                </a:lnTo>
                <a:cubicBezTo>
                  <a:pt x="169762" y="1684760"/>
                  <a:pt x="239210" y="1841661"/>
                  <a:pt x="281651" y="1959980"/>
                </a:cubicBezTo>
              </a:path>
            </a:pathLst>
          </a:custGeom>
          <a:noFill/>
          <a:ln w="25400" cap="rnd">
            <a:solidFill>
              <a:schemeClr val="tx1"/>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48E5118A-800A-484B-B000-E2177E23AA32}"/>
              </a:ext>
            </a:extLst>
          </p:cNvPr>
          <p:cNvSpPr/>
          <p:nvPr/>
        </p:nvSpPr>
        <p:spPr>
          <a:xfrm>
            <a:off x="2500615" y="3387524"/>
            <a:ext cx="594167" cy="1111170"/>
          </a:xfrm>
          <a:custGeom>
            <a:avLst/>
            <a:gdLst>
              <a:gd name="connsiteX0" fmla="*/ 551726 w 837235"/>
              <a:gd name="connsiteY0" fmla="*/ 23149 h 1111170"/>
              <a:gd name="connsiteX1" fmla="*/ 644324 w 837235"/>
              <a:gd name="connsiteY1" fmla="*/ 0 h 1111170"/>
              <a:gd name="connsiteX2" fmla="*/ 648182 w 837235"/>
              <a:gd name="connsiteY2" fmla="*/ 81023 h 1111170"/>
              <a:gd name="connsiteX3" fmla="*/ 725346 w 837235"/>
              <a:gd name="connsiteY3" fmla="*/ 158187 h 1111170"/>
              <a:gd name="connsiteX4" fmla="*/ 833377 w 837235"/>
              <a:gd name="connsiteY4" fmla="*/ 150471 h 1111170"/>
              <a:gd name="connsiteX5" fmla="*/ 837235 w 837235"/>
              <a:gd name="connsiteY5" fmla="*/ 794795 h 1111170"/>
              <a:gd name="connsiteX6" fmla="*/ 763929 w 837235"/>
              <a:gd name="connsiteY6" fmla="*/ 798653 h 1111170"/>
              <a:gd name="connsiteX7" fmla="*/ 779362 w 837235"/>
              <a:gd name="connsiteY7" fmla="*/ 1111170 h 1111170"/>
              <a:gd name="connsiteX8" fmla="*/ 690622 w 837235"/>
              <a:gd name="connsiteY8" fmla="*/ 1111170 h 1111170"/>
              <a:gd name="connsiteX9" fmla="*/ 690622 w 837235"/>
              <a:gd name="connsiteY9" fmla="*/ 949124 h 1111170"/>
              <a:gd name="connsiteX10" fmla="*/ 605741 w 837235"/>
              <a:gd name="connsiteY10" fmla="*/ 949124 h 1111170"/>
              <a:gd name="connsiteX11" fmla="*/ 590308 w 837235"/>
              <a:gd name="connsiteY11" fmla="*/ 914400 h 1111170"/>
              <a:gd name="connsiteX12" fmla="*/ 555584 w 837235"/>
              <a:gd name="connsiteY12" fmla="*/ 879676 h 1111170"/>
              <a:gd name="connsiteX13" fmla="*/ 567159 w 837235"/>
              <a:gd name="connsiteY13" fmla="*/ 841094 h 1111170"/>
              <a:gd name="connsiteX14" fmla="*/ 536293 w 837235"/>
              <a:gd name="connsiteY14" fmla="*/ 733063 h 1111170"/>
              <a:gd name="connsiteX15" fmla="*/ 447554 w 837235"/>
              <a:gd name="connsiteY15" fmla="*/ 756213 h 1111170"/>
              <a:gd name="connsiteX16" fmla="*/ 447554 w 837235"/>
              <a:gd name="connsiteY16" fmla="*/ 474562 h 1111170"/>
              <a:gd name="connsiteX17" fmla="*/ 300941 w 837235"/>
              <a:gd name="connsiteY17" fmla="*/ 493853 h 1111170"/>
              <a:gd name="connsiteX18" fmla="*/ 312516 w 837235"/>
              <a:gd name="connsiteY18" fmla="*/ 648182 h 1111170"/>
              <a:gd name="connsiteX19" fmla="*/ 243068 w 837235"/>
              <a:gd name="connsiteY19" fmla="*/ 621175 h 1111170"/>
              <a:gd name="connsiteX20" fmla="*/ 0 w 837235"/>
              <a:gd name="connsiteY20" fmla="*/ 227635 h 1111170"/>
              <a:gd name="connsiteX0" fmla="*/ 308658 w 594167"/>
              <a:gd name="connsiteY0" fmla="*/ 23149 h 1111170"/>
              <a:gd name="connsiteX1" fmla="*/ 401256 w 594167"/>
              <a:gd name="connsiteY1" fmla="*/ 0 h 1111170"/>
              <a:gd name="connsiteX2" fmla="*/ 405114 w 594167"/>
              <a:gd name="connsiteY2" fmla="*/ 81023 h 1111170"/>
              <a:gd name="connsiteX3" fmla="*/ 482278 w 594167"/>
              <a:gd name="connsiteY3" fmla="*/ 158187 h 1111170"/>
              <a:gd name="connsiteX4" fmla="*/ 590309 w 594167"/>
              <a:gd name="connsiteY4" fmla="*/ 150471 h 1111170"/>
              <a:gd name="connsiteX5" fmla="*/ 594167 w 594167"/>
              <a:gd name="connsiteY5" fmla="*/ 794795 h 1111170"/>
              <a:gd name="connsiteX6" fmla="*/ 520861 w 594167"/>
              <a:gd name="connsiteY6" fmla="*/ 798653 h 1111170"/>
              <a:gd name="connsiteX7" fmla="*/ 536294 w 594167"/>
              <a:gd name="connsiteY7" fmla="*/ 1111170 h 1111170"/>
              <a:gd name="connsiteX8" fmla="*/ 447554 w 594167"/>
              <a:gd name="connsiteY8" fmla="*/ 1111170 h 1111170"/>
              <a:gd name="connsiteX9" fmla="*/ 447554 w 594167"/>
              <a:gd name="connsiteY9" fmla="*/ 949124 h 1111170"/>
              <a:gd name="connsiteX10" fmla="*/ 362673 w 594167"/>
              <a:gd name="connsiteY10" fmla="*/ 949124 h 1111170"/>
              <a:gd name="connsiteX11" fmla="*/ 347240 w 594167"/>
              <a:gd name="connsiteY11" fmla="*/ 914400 h 1111170"/>
              <a:gd name="connsiteX12" fmla="*/ 312516 w 594167"/>
              <a:gd name="connsiteY12" fmla="*/ 879676 h 1111170"/>
              <a:gd name="connsiteX13" fmla="*/ 324091 w 594167"/>
              <a:gd name="connsiteY13" fmla="*/ 841094 h 1111170"/>
              <a:gd name="connsiteX14" fmla="*/ 293225 w 594167"/>
              <a:gd name="connsiteY14" fmla="*/ 733063 h 1111170"/>
              <a:gd name="connsiteX15" fmla="*/ 204486 w 594167"/>
              <a:gd name="connsiteY15" fmla="*/ 756213 h 1111170"/>
              <a:gd name="connsiteX16" fmla="*/ 204486 w 594167"/>
              <a:gd name="connsiteY16" fmla="*/ 474562 h 1111170"/>
              <a:gd name="connsiteX17" fmla="*/ 57873 w 594167"/>
              <a:gd name="connsiteY17" fmla="*/ 493853 h 1111170"/>
              <a:gd name="connsiteX18" fmla="*/ 69448 w 594167"/>
              <a:gd name="connsiteY18" fmla="*/ 648182 h 1111170"/>
              <a:gd name="connsiteX19" fmla="*/ 0 w 594167"/>
              <a:gd name="connsiteY19" fmla="*/ 621175 h 111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4167" h="1111170">
                <a:moveTo>
                  <a:pt x="308658" y="23149"/>
                </a:moveTo>
                <a:lnTo>
                  <a:pt x="401256" y="0"/>
                </a:lnTo>
                <a:lnTo>
                  <a:pt x="405114" y="81023"/>
                </a:lnTo>
                <a:lnTo>
                  <a:pt x="482278" y="158187"/>
                </a:lnTo>
                <a:lnTo>
                  <a:pt x="590309" y="150471"/>
                </a:lnTo>
                <a:lnTo>
                  <a:pt x="594167" y="794795"/>
                </a:lnTo>
                <a:lnTo>
                  <a:pt x="520861" y="798653"/>
                </a:lnTo>
                <a:lnTo>
                  <a:pt x="536294" y="1111170"/>
                </a:lnTo>
                <a:lnTo>
                  <a:pt x="447554" y="1111170"/>
                </a:lnTo>
                <a:lnTo>
                  <a:pt x="447554" y="949124"/>
                </a:lnTo>
                <a:lnTo>
                  <a:pt x="362673" y="949124"/>
                </a:lnTo>
                <a:lnTo>
                  <a:pt x="347240" y="914400"/>
                </a:lnTo>
                <a:lnTo>
                  <a:pt x="312516" y="879676"/>
                </a:lnTo>
                <a:lnTo>
                  <a:pt x="324091" y="841094"/>
                </a:lnTo>
                <a:lnTo>
                  <a:pt x="293225" y="733063"/>
                </a:lnTo>
                <a:lnTo>
                  <a:pt x="204486" y="756213"/>
                </a:lnTo>
                <a:lnTo>
                  <a:pt x="204486" y="474562"/>
                </a:lnTo>
                <a:lnTo>
                  <a:pt x="57873" y="493853"/>
                </a:lnTo>
                <a:lnTo>
                  <a:pt x="69448" y="648182"/>
                </a:lnTo>
                <a:lnTo>
                  <a:pt x="0" y="621175"/>
                </a:lnTo>
              </a:path>
            </a:pathLst>
          </a:custGeom>
          <a:noFill/>
          <a:ln w="25400" cap="rnd">
            <a:solidFill>
              <a:schemeClr val="tx1"/>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D2B9AC9C-4A35-4358-AB22-0717D035A545}"/>
              </a:ext>
            </a:extLst>
          </p:cNvPr>
          <p:cNvSpPr/>
          <p:nvPr/>
        </p:nvSpPr>
        <p:spPr>
          <a:xfrm>
            <a:off x="2226681" y="4024132"/>
            <a:ext cx="339524" cy="2776305"/>
          </a:xfrm>
          <a:custGeom>
            <a:avLst/>
            <a:gdLst>
              <a:gd name="connsiteX0" fmla="*/ 262359 w 339524"/>
              <a:gd name="connsiteY0" fmla="*/ 0 h 2430683"/>
              <a:gd name="connsiteX1" fmla="*/ 339524 w 339524"/>
              <a:gd name="connsiteY1" fmla="*/ 65590 h 2430683"/>
              <a:gd name="connsiteX2" fmla="*/ 289367 w 339524"/>
              <a:gd name="connsiteY2" fmla="*/ 200627 h 2430683"/>
              <a:gd name="connsiteX3" fmla="*/ 162045 w 339524"/>
              <a:gd name="connsiteY3" fmla="*/ 131179 h 2430683"/>
              <a:gd name="connsiteX4" fmla="*/ 27007 w 339524"/>
              <a:gd name="connsiteY4" fmla="*/ 142754 h 2430683"/>
              <a:gd name="connsiteX5" fmla="*/ 19291 w 339524"/>
              <a:gd name="connsiteY5" fmla="*/ 358815 h 2430683"/>
              <a:gd name="connsiteX6" fmla="*/ 81023 w 339524"/>
              <a:gd name="connsiteY6" fmla="*/ 486136 h 2430683"/>
              <a:gd name="connsiteX7" fmla="*/ 61731 w 339524"/>
              <a:gd name="connsiteY7" fmla="*/ 578734 h 2430683"/>
              <a:gd name="connsiteX8" fmla="*/ 0 w 339524"/>
              <a:gd name="connsiteY8" fmla="*/ 586450 h 2430683"/>
              <a:gd name="connsiteX9" fmla="*/ 0 w 339524"/>
              <a:gd name="connsiteY9" fmla="*/ 810227 h 2430683"/>
              <a:gd name="connsiteX10" fmla="*/ 73306 w 339524"/>
              <a:gd name="connsiteY10" fmla="*/ 898967 h 2430683"/>
              <a:gd name="connsiteX11" fmla="*/ 142754 w 339524"/>
              <a:gd name="connsiteY11" fmla="*/ 895109 h 2430683"/>
              <a:gd name="connsiteX12" fmla="*/ 231493 w 339524"/>
              <a:gd name="connsiteY12" fmla="*/ 1080303 h 2430683"/>
              <a:gd name="connsiteX13" fmla="*/ 246926 w 339524"/>
              <a:gd name="connsiteY13" fmla="*/ 1234633 h 2430683"/>
              <a:gd name="connsiteX14" fmla="*/ 227635 w 339524"/>
              <a:gd name="connsiteY14" fmla="*/ 1439119 h 2430683"/>
              <a:gd name="connsiteX15" fmla="*/ 115747 w 339524"/>
              <a:gd name="connsiteY15" fmla="*/ 1643605 h 2430683"/>
              <a:gd name="connsiteX16" fmla="*/ 115747 w 339524"/>
              <a:gd name="connsiteY16" fmla="*/ 1840374 h 2430683"/>
              <a:gd name="connsiteX17" fmla="*/ 169762 w 339524"/>
              <a:gd name="connsiteY17" fmla="*/ 1929114 h 2430683"/>
              <a:gd name="connsiteX18" fmla="*/ 177478 w 339524"/>
              <a:gd name="connsiteY18" fmla="*/ 2075726 h 2430683"/>
              <a:gd name="connsiteX19" fmla="*/ 223777 w 339524"/>
              <a:gd name="connsiteY19" fmla="*/ 2156749 h 2430683"/>
              <a:gd name="connsiteX20" fmla="*/ 273934 w 339524"/>
              <a:gd name="connsiteY20" fmla="*/ 2384384 h 2430683"/>
              <a:gd name="connsiteX21" fmla="*/ 273934 w 339524"/>
              <a:gd name="connsiteY21" fmla="*/ 2430683 h 2430683"/>
              <a:gd name="connsiteX22" fmla="*/ 273934 w 339524"/>
              <a:gd name="connsiteY22" fmla="*/ 2430683 h 2430683"/>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30683 h 2776305"/>
              <a:gd name="connsiteX22" fmla="*/ 113370 w 339524"/>
              <a:gd name="connsiteY22"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30683 h 2776305"/>
              <a:gd name="connsiteX22" fmla="*/ 198113 w 339524"/>
              <a:gd name="connsiteY22" fmla="*/ 2599825 h 2776305"/>
              <a:gd name="connsiteX23" fmla="*/ 113370 w 339524"/>
              <a:gd name="connsiteY23"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30683 h 2776305"/>
              <a:gd name="connsiteX22" fmla="*/ 225328 w 339524"/>
              <a:gd name="connsiteY22" fmla="*/ 2695075 h 2776305"/>
              <a:gd name="connsiteX23" fmla="*/ 113370 w 339524"/>
              <a:gd name="connsiteY23"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30683 h 2776305"/>
              <a:gd name="connsiteX22" fmla="*/ 255263 w 339524"/>
              <a:gd name="connsiteY22" fmla="*/ 2545397 h 2776305"/>
              <a:gd name="connsiteX23" fmla="*/ 225328 w 339524"/>
              <a:gd name="connsiteY23" fmla="*/ 2695075 h 2776305"/>
              <a:gd name="connsiteX24" fmla="*/ 113370 w 339524"/>
              <a:gd name="connsiteY24"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30683 h 2776305"/>
              <a:gd name="connsiteX22" fmla="*/ 217163 w 339524"/>
              <a:gd name="connsiteY22" fmla="*/ 2539955 h 2776305"/>
              <a:gd name="connsiteX23" fmla="*/ 225328 w 339524"/>
              <a:gd name="connsiteY23" fmla="*/ 2695075 h 2776305"/>
              <a:gd name="connsiteX24" fmla="*/ 113370 w 339524"/>
              <a:gd name="connsiteY24"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39955 h 2776305"/>
              <a:gd name="connsiteX23" fmla="*/ 225328 w 339524"/>
              <a:gd name="connsiteY23" fmla="*/ 2695075 h 2776305"/>
              <a:gd name="connsiteX24" fmla="*/ 113370 w 339524"/>
              <a:gd name="connsiteY24"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39955 h 2776305"/>
              <a:gd name="connsiteX23" fmla="*/ 225328 w 339524"/>
              <a:gd name="connsiteY23" fmla="*/ 2695075 h 2776305"/>
              <a:gd name="connsiteX24" fmla="*/ 113370 w 339524"/>
              <a:gd name="connsiteY24"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39955 h 2776305"/>
              <a:gd name="connsiteX23" fmla="*/ 225328 w 339524"/>
              <a:gd name="connsiteY23" fmla="*/ 2695075 h 2776305"/>
              <a:gd name="connsiteX24" fmla="*/ 162734 w 339524"/>
              <a:gd name="connsiteY24" fmla="*/ 2744061 h 2776305"/>
              <a:gd name="connsiteX25" fmla="*/ 113370 w 339524"/>
              <a:gd name="connsiteY25"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39955 h 2776305"/>
              <a:gd name="connsiteX23" fmla="*/ 225328 w 339524"/>
              <a:gd name="connsiteY23" fmla="*/ 2695075 h 2776305"/>
              <a:gd name="connsiteX24" fmla="*/ 162734 w 339524"/>
              <a:gd name="connsiteY24" fmla="*/ 2744061 h 2776305"/>
              <a:gd name="connsiteX25" fmla="*/ 113370 w 339524"/>
              <a:gd name="connsiteY25"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39955 h 2776305"/>
              <a:gd name="connsiteX23" fmla="*/ 225328 w 339524"/>
              <a:gd name="connsiteY23" fmla="*/ 2695075 h 2776305"/>
              <a:gd name="connsiteX24" fmla="*/ 113370 w 339524"/>
              <a:gd name="connsiteY24"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39955 h 2776305"/>
              <a:gd name="connsiteX23" fmla="*/ 225328 w 339524"/>
              <a:gd name="connsiteY23" fmla="*/ 2695075 h 2776305"/>
              <a:gd name="connsiteX24" fmla="*/ 113370 w 339524"/>
              <a:gd name="connsiteY24"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39955 h 2776305"/>
              <a:gd name="connsiteX23" fmla="*/ 217163 w 339524"/>
              <a:gd name="connsiteY23" fmla="*/ 2703240 h 2776305"/>
              <a:gd name="connsiteX24" fmla="*/ 113370 w 339524"/>
              <a:gd name="connsiteY24"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39955 h 2776305"/>
              <a:gd name="connsiteX23" fmla="*/ 217163 w 339524"/>
              <a:gd name="connsiteY23" fmla="*/ 2703240 h 2776305"/>
              <a:gd name="connsiteX24" fmla="*/ 113370 w 339524"/>
              <a:gd name="connsiteY24" fmla="*/ 2776305 h 2776305"/>
              <a:gd name="connsiteX0" fmla="*/ 262359 w 339524"/>
              <a:gd name="connsiteY0" fmla="*/ 0 h 2776305"/>
              <a:gd name="connsiteX1" fmla="*/ 339524 w 339524"/>
              <a:gd name="connsiteY1" fmla="*/ 65590 h 2776305"/>
              <a:gd name="connsiteX2" fmla="*/ 289367 w 339524"/>
              <a:gd name="connsiteY2" fmla="*/ 200627 h 2776305"/>
              <a:gd name="connsiteX3" fmla="*/ 162045 w 339524"/>
              <a:gd name="connsiteY3" fmla="*/ 131179 h 2776305"/>
              <a:gd name="connsiteX4" fmla="*/ 27007 w 339524"/>
              <a:gd name="connsiteY4" fmla="*/ 142754 h 2776305"/>
              <a:gd name="connsiteX5" fmla="*/ 19291 w 339524"/>
              <a:gd name="connsiteY5" fmla="*/ 358815 h 2776305"/>
              <a:gd name="connsiteX6" fmla="*/ 81023 w 339524"/>
              <a:gd name="connsiteY6" fmla="*/ 486136 h 2776305"/>
              <a:gd name="connsiteX7" fmla="*/ 61731 w 339524"/>
              <a:gd name="connsiteY7" fmla="*/ 578734 h 2776305"/>
              <a:gd name="connsiteX8" fmla="*/ 0 w 339524"/>
              <a:gd name="connsiteY8" fmla="*/ 586450 h 2776305"/>
              <a:gd name="connsiteX9" fmla="*/ 0 w 339524"/>
              <a:gd name="connsiteY9" fmla="*/ 810227 h 2776305"/>
              <a:gd name="connsiteX10" fmla="*/ 73306 w 339524"/>
              <a:gd name="connsiteY10" fmla="*/ 898967 h 2776305"/>
              <a:gd name="connsiteX11" fmla="*/ 142754 w 339524"/>
              <a:gd name="connsiteY11" fmla="*/ 895109 h 2776305"/>
              <a:gd name="connsiteX12" fmla="*/ 231493 w 339524"/>
              <a:gd name="connsiteY12" fmla="*/ 1080303 h 2776305"/>
              <a:gd name="connsiteX13" fmla="*/ 246926 w 339524"/>
              <a:gd name="connsiteY13" fmla="*/ 1234633 h 2776305"/>
              <a:gd name="connsiteX14" fmla="*/ 227635 w 339524"/>
              <a:gd name="connsiteY14" fmla="*/ 1439119 h 2776305"/>
              <a:gd name="connsiteX15" fmla="*/ 115747 w 339524"/>
              <a:gd name="connsiteY15" fmla="*/ 1643605 h 2776305"/>
              <a:gd name="connsiteX16" fmla="*/ 115747 w 339524"/>
              <a:gd name="connsiteY16" fmla="*/ 1840374 h 2776305"/>
              <a:gd name="connsiteX17" fmla="*/ 169762 w 339524"/>
              <a:gd name="connsiteY17" fmla="*/ 1929114 h 2776305"/>
              <a:gd name="connsiteX18" fmla="*/ 177478 w 339524"/>
              <a:gd name="connsiteY18" fmla="*/ 2075726 h 2776305"/>
              <a:gd name="connsiteX19" fmla="*/ 223777 w 339524"/>
              <a:gd name="connsiteY19" fmla="*/ 2156749 h 2776305"/>
              <a:gd name="connsiteX20" fmla="*/ 273934 w 339524"/>
              <a:gd name="connsiteY20" fmla="*/ 2384384 h 2776305"/>
              <a:gd name="connsiteX21" fmla="*/ 273934 w 339524"/>
              <a:gd name="connsiteY21" fmla="*/ 2447011 h 2776305"/>
              <a:gd name="connsiteX22" fmla="*/ 217163 w 339524"/>
              <a:gd name="connsiteY22" fmla="*/ 2545398 h 2776305"/>
              <a:gd name="connsiteX23" fmla="*/ 217163 w 339524"/>
              <a:gd name="connsiteY23" fmla="*/ 2703240 h 2776305"/>
              <a:gd name="connsiteX24" fmla="*/ 113370 w 339524"/>
              <a:gd name="connsiteY24" fmla="*/ 2776305 h 27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9524" h="2776305">
                <a:moveTo>
                  <a:pt x="262359" y="0"/>
                </a:moveTo>
                <a:lnTo>
                  <a:pt x="339524" y="65590"/>
                </a:lnTo>
                <a:lnTo>
                  <a:pt x="289367" y="200627"/>
                </a:lnTo>
                <a:lnTo>
                  <a:pt x="162045" y="131179"/>
                </a:lnTo>
                <a:lnTo>
                  <a:pt x="27007" y="142754"/>
                </a:lnTo>
                <a:lnTo>
                  <a:pt x="19291" y="358815"/>
                </a:lnTo>
                <a:lnTo>
                  <a:pt x="81023" y="486136"/>
                </a:lnTo>
                <a:lnTo>
                  <a:pt x="61731" y="578734"/>
                </a:lnTo>
                <a:lnTo>
                  <a:pt x="0" y="586450"/>
                </a:lnTo>
                <a:lnTo>
                  <a:pt x="0" y="810227"/>
                </a:lnTo>
                <a:lnTo>
                  <a:pt x="73306" y="898967"/>
                </a:lnTo>
                <a:lnTo>
                  <a:pt x="142754" y="895109"/>
                </a:lnTo>
                <a:lnTo>
                  <a:pt x="231493" y="1080303"/>
                </a:lnTo>
                <a:lnTo>
                  <a:pt x="246926" y="1234633"/>
                </a:lnTo>
                <a:lnTo>
                  <a:pt x="227635" y="1439119"/>
                </a:lnTo>
                <a:lnTo>
                  <a:pt x="115747" y="1643605"/>
                </a:lnTo>
                <a:lnTo>
                  <a:pt x="115747" y="1840374"/>
                </a:lnTo>
                <a:lnTo>
                  <a:pt x="169762" y="1929114"/>
                </a:lnTo>
                <a:lnTo>
                  <a:pt x="177478" y="2075726"/>
                </a:lnTo>
                <a:lnTo>
                  <a:pt x="223777" y="2156749"/>
                </a:lnTo>
                <a:lnTo>
                  <a:pt x="273934" y="2384384"/>
                </a:lnTo>
                <a:lnTo>
                  <a:pt x="273934" y="2447011"/>
                </a:lnTo>
                <a:lnTo>
                  <a:pt x="217163" y="2545398"/>
                </a:lnTo>
                <a:cubicBezTo>
                  <a:pt x="241719" y="2589463"/>
                  <a:pt x="234462" y="2663848"/>
                  <a:pt x="217163" y="2703240"/>
                </a:cubicBezTo>
                <a:cubicBezTo>
                  <a:pt x="199864" y="2742632"/>
                  <a:pt x="150689" y="2749228"/>
                  <a:pt x="113370" y="2776305"/>
                </a:cubicBezTo>
              </a:path>
            </a:pathLst>
          </a:custGeom>
          <a:noFill/>
          <a:ln w="25400" cap="rnd">
            <a:solidFill>
              <a:schemeClr val="tx1"/>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BE5F83B2-0340-479F-9ADA-EA67D0B1EB1C}"/>
              </a:ext>
            </a:extLst>
          </p:cNvPr>
          <p:cNvSpPr/>
          <p:nvPr/>
        </p:nvSpPr>
        <p:spPr>
          <a:xfrm>
            <a:off x="2465615" y="5285014"/>
            <a:ext cx="1699343" cy="1527256"/>
          </a:xfrm>
          <a:custGeom>
            <a:avLst/>
            <a:gdLst>
              <a:gd name="connsiteX0" fmla="*/ 0 w 1475015"/>
              <a:gd name="connsiteY0" fmla="*/ 179615 h 1240972"/>
              <a:gd name="connsiteX1" fmla="*/ 225879 w 1475015"/>
              <a:gd name="connsiteY1" fmla="*/ 76200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993322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44386 w 1475015"/>
              <a:gd name="connsiteY12" fmla="*/ 1034143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25879 w 1475015"/>
              <a:gd name="connsiteY1" fmla="*/ 76200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993322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44386 w 1475015"/>
              <a:gd name="connsiteY12" fmla="*/ 1034143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993322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44386 w 1475015"/>
              <a:gd name="connsiteY12" fmla="*/ 1034143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993322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44386 w 1475015"/>
              <a:gd name="connsiteY12" fmla="*/ 1034143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1005514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44386 w 1475015"/>
              <a:gd name="connsiteY12" fmla="*/ 1034143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1005514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44386 w 1475015"/>
              <a:gd name="connsiteY12" fmla="*/ 1034143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1005514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44386 w 1475015"/>
              <a:gd name="connsiteY12" fmla="*/ 1034143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1005514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44386 w 1475015"/>
              <a:gd name="connsiteY12" fmla="*/ 1034143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1005514 w 1475015"/>
              <a:gd name="connsiteY8" fmla="*/ 704850 h 1240972"/>
              <a:gd name="connsiteX9" fmla="*/ 1123950 w 1475015"/>
              <a:gd name="connsiteY9" fmla="*/ 770165 h 1240972"/>
              <a:gd name="connsiteX10" fmla="*/ 1145722 w 1475015"/>
              <a:gd name="connsiteY10" fmla="*/ 840922 h 1240972"/>
              <a:gd name="connsiteX11" fmla="*/ 1183822 w 1475015"/>
              <a:gd name="connsiteY11" fmla="*/ 974272 h 1240972"/>
              <a:gd name="connsiteX12" fmla="*/ 1350482 w 1475015"/>
              <a:gd name="connsiteY12" fmla="*/ 1046335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1005514 w 1475015"/>
              <a:gd name="connsiteY8" fmla="*/ 704850 h 1240972"/>
              <a:gd name="connsiteX9" fmla="*/ 1123950 w 1475015"/>
              <a:gd name="connsiteY9" fmla="*/ 770165 h 1240972"/>
              <a:gd name="connsiteX10" fmla="*/ 1145722 w 1475015"/>
              <a:gd name="connsiteY10" fmla="*/ 840922 h 1240972"/>
              <a:gd name="connsiteX11" fmla="*/ 1202110 w 1475015"/>
              <a:gd name="connsiteY11" fmla="*/ 986464 h 1240972"/>
              <a:gd name="connsiteX12" fmla="*/ 1350482 w 1475015"/>
              <a:gd name="connsiteY12" fmla="*/ 1046335 h 1240972"/>
              <a:gd name="connsiteX13" fmla="*/ 1475015 w 1475015"/>
              <a:gd name="connsiteY13" fmla="*/ 1240972 h 1240972"/>
              <a:gd name="connsiteX14" fmla="*/ 1469572 w 1475015"/>
              <a:gd name="connsiteY14" fmla="*/ 1216479 h 1240972"/>
              <a:gd name="connsiteX0" fmla="*/ 0 w 1475015"/>
              <a:gd name="connsiteY0" fmla="*/ 179615 h 1240972"/>
              <a:gd name="connsiteX1" fmla="*/ 210639 w 1475015"/>
              <a:gd name="connsiteY1" fmla="*/ 82296 h 1240972"/>
              <a:gd name="connsiteX2" fmla="*/ 234043 w 1475015"/>
              <a:gd name="connsiteY2" fmla="*/ 10886 h 1240972"/>
              <a:gd name="connsiteX3" fmla="*/ 402772 w 1475015"/>
              <a:gd name="connsiteY3" fmla="*/ 38100 h 1240972"/>
              <a:gd name="connsiteX4" fmla="*/ 590550 w 1475015"/>
              <a:gd name="connsiteY4" fmla="*/ 0 h 1240972"/>
              <a:gd name="connsiteX5" fmla="*/ 601436 w 1475015"/>
              <a:gd name="connsiteY5" fmla="*/ 718457 h 1240972"/>
              <a:gd name="connsiteX6" fmla="*/ 925286 w 1475015"/>
              <a:gd name="connsiteY6" fmla="*/ 707572 h 1240972"/>
              <a:gd name="connsiteX7" fmla="*/ 963386 w 1475015"/>
              <a:gd name="connsiteY7" fmla="*/ 737507 h 1240972"/>
              <a:gd name="connsiteX8" fmla="*/ 1005514 w 1475015"/>
              <a:gd name="connsiteY8" fmla="*/ 704850 h 1240972"/>
              <a:gd name="connsiteX9" fmla="*/ 1123950 w 1475015"/>
              <a:gd name="connsiteY9" fmla="*/ 770165 h 1240972"/>
              <a:gd name="connsiteX10" fmla="*/ 1145722 w 1475015"/>
              <a:gd name="connsiteY10" fmla="*/ 840922 h 1240972"/>
              <a:gd name="connsiteX11" fmla="*/ 1202110 w 1475015"/>
              <a:gd name="connsiteY11" fmla="*/ 986464 h 1240972"/>
              <a:gd name="connsiteX12" fmla="*/ 1350482 w 1475015"/>
              <a:gd name="connsiteY12" fmla="*/ 1046335 h 1240972"/>
              <a:gd name="connsiteX13" fmla="*/ 1475015 w 1475015"/>
              <a:gd name="connsiteY13" fmla="*/ 1240972 h 1240972"/>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699343 w 1699343"/>
              <a:gd name="connsiteY13"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524204 w 1699343"/>
              <a:gd name="connsiteY13" fmla="*/ 1269610 h 1527256"/>
              <a:gd name="connsiteX14" fmla="*/ 1699343 w 1699343"/>
              <a:gd name="connsiteY14"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699343 w 1699343"/>
              <a:gd name="connsiteY14"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592570 w 1699343"/>
              <a:gd name="connsiteY14" fmla="*/ 1367887 h 1527256"/>
              <a:gd name="connsiteX15" fmla="*/ 1699343 w 1699343"/>
              <a:gd name="connsiteY15"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588297 w 1699343"/>
              <a:gd name="connsiteY14" fmla="*/ 1389252 h 1527256"/>
              <a:gd name="connsiteX15" fmla="*/ 1699343 w 1699343"/>
              <a:gd name="connsiteY15"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588297 w 1699343"/>
              <a:gd name="connsiteY14" fmla="*/ 1389252 h 1527256"/>
              <a:gd name="connsiteX15" fmla="*/ 1699343 w 1699343"/>
              <a:gd name="connsiteY15"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588297 w 1699343"/>
              <a:gd name="connsiteY14" fmla="*/ 1389252 h 1527256"/>
              <a:gd name="connsiteX15" fmla="*/ 1586161 w 1699343"/>
              <a:gd name="connsiteY15" fmla="*/ 1384979 h 1527256"/>
              <a:gd name="connsiteX16" fmla="*/ 1699343 w 1699343"/>
              <a:gd name="connsiteY16"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588297 w 1699343"/>
              <a:gd name="connsiteY14" fmla="*/ 1389252 h 1527256"/>
              <a:gd name="connsiteX15" fmla="*/ 1618208 w 1699343"/>
              <a:gd name="connsiteY15" fmla="*/ 1440526 h 1527256"/>
              <a:gd name="connsiteX16" fmla="*/ 1699343 w 1699343"/>
              <a:gd name="connsiteY16"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573342 w 1699343"/>
              <a:gd name="connsiteY14" fmla="*/ 1440527 h 1527256"/>
              <a:gd name="connsiteX15" fmla="*/ 1618208 w 1699343"/>
              <a:gd name="connsiteY15" fmla="*/ 1440526 h 1527256"/>
              <a:gd name="connsiteX16" fmla="*/ 1699343 w 1699343"/>
              <a:gd name="connsiteY16"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573342 w 1699343"/>
              <a:gd name="connsiteY14" fmla="*/ 1440527 h 1527256"/>
              <a:gd name="connsiteX15" fmla="*/ 1588298 w 1699343"/>
              <a:gd name="connsiteY15" fmla="*/ 1389252 h 1527256"/>
              <a:gd name="connsiteX16" fmla="*/ 1699343 w 1699343"/>
              <a:gd name="connsiteY16"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528477 w 1699343"/>
              <a:gd name="connsiteY14" fmla="*/ 1299521 h 1527256"/>
              <a:gd name="connsiteX15" fmla="*/ 1573342 w 1699343"/>
              <a:gd name="connsiteY15" fmla="*/ 1440527 h 1527256"/>
              <a:gd name="connsiteX16" fmla="*/ 1588298 w 1699343"/>
              <a:gd name="connsiteY16" fmla="*/ 1389252 h 1527256"/>
              <a:gd name="connsiteX17" fmla="*/ 1699343 w 1699343"/>
              <a:gd name="connsiteY17"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60111 w 1699343"/>
              <a:gd name="connsiteY14" fmla="*/ 1314476 h 1527256"/>
              <a:gd name="connsiteX15" fmla="*/ 1573342 w 1699343"/>
              <a:gd name="connsiteY15" fmla="*/ 1440527 h 1527256"/>
              <a:gd name="connsiteX16" fmla="*/ 1588298 w 1699343"/>
              <a:gd name="connsiteY16" fmla="*/ 1389252 h 1527256"/>
              <a:gd name="connsiteX17" fmla="*/ 1699343 w 1699343"/>
              <a:gd name="connsiteY17"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60111 w 1699343"/>
              <a:gd name="connsiteY14" fmla="*/ 1314476 h 1527256"/>
              <a:gd name="connsiteX15" fmla="*/ 1573342 w 1699343"/>
              <a:gd name="connsiteY15" fmla="*/ 1440527 h 1527256"/>
              <a:gd name="connsiteX16" fmla="*/ 1588298 w 1699343"/>
              <a:gd name="connsiteY16" fmla="*/ 1389252 h 1527256"/>
              <a:gd name="connsiteX17" fmla="*/ 1699343 w 1699343"/>
              <a:gd name="connsiteY17"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45156 w 1699343"/>
              <a:gd name="connsiteY14" fmla="*/ 1295248 h 1527256"/>
              <a:gd name="connsiteX15" fmla="*/ 1573342 w 1699343"/>
              <a:gd name="connsiteY15" fmla="*/ 1440527 h 1527256"/>
              <a:gd name="connsiteX16" fmla="*/ 1588298 w 1699343"/>
              <a:gd name="connsiteY16" fmla="*/ 1389252 h 1527256"/>
              <a:gd name="connsiteX17" fmla="*/ 1699343 w 1699343"/>
              <a:gd name="connsiteY17"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45156 w 1699343"/>
              <a:gd name="connsiteY14" fmla="*/ 1295248 h 1527256"/>
              <a:gd name="connsiteX15" fmla="*/ 1517794 w 1699343"/>
              <a:gd name="connsiteY15" fmla="*/ 1376433 h 1527256"/>
              <a:gd name="connsiteX16" fmla="*/ 1573342 w 1699343"/>
              <a:gd name="connsiteY16" fmla="*/ 1440527 h 1527256"/>
              <a:gd name="connsiteX17" fmla="*/ 1588298 w 1699343"/>
              <a:gd name="connsiteY17" fmla="*/ 1389252 h 1527256"/>
              <a:gd name="connsiteX18" fmla="*/ 1699343 w 1699343"/>
              <a:gd name="connsiteY18"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45156 w 1699343"/>
              <a:gd name="connsiteY14" fmla="*/ 1295248 h 1527256"/>
              <a:gd name="connsiteX15" fmla="*/ 1511385 w 1699343"/>
              <a:gd name="connsiteY15" fmla="*/ 1436254 h 1527256"/>
              <a:gd name="connsiteX16" fmla="*/ 1573342 w 1699343"/>
              <a:gd name="connsiteY16" fmla="*/ 1440527 h 1527256"/>
              <a:gd name="connsiteX17" fmla="*/ 1588298 w 1699343"/>
              <a:gd name="connsiteY17" fmla="*/ 1389252 h 1527256"/>
              <a:gd name="connsiteX18" fmla="*/ 1699343 w 1699343"/>
              <a:gd name="connsiteY18"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45156 w 1699343"/>
              <a:gd name="connsiteY14" fmla="*/ 1295248 h 1527256"/>
              <a:gd name="connsiteX15" fmla="*/ 1511385 w 1699343"/>
              <a:gd name="connsiteY15" fmla="*/ 1436254 h 1527256"/>
              <a:gd name="connsiteX16" fmla="*/ 1513521 w 1699343"/>
              <a:gd name="connsiteY16" fmla="*/ 1378570 h 1527256"/>
              <a:gd name="connsiteX17" fmla="*/ 1588298 w 1699343"/>
              <a:gd name="connsiteY17" fmla="*/ 1389252 h 1527256"/>
              <a:gd name="connsiteX18" fmla="*/ 1699343 w 1699343"/>
              <a:gd name="connsiteY18"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45156 w 1699343"/>
              <a:gd name="connsiteY14" fmla="*/ 1295248 h 1527256"/>
              <a:gd name="connsiteX15" fmla="*/ 1511385 w 1699343"/>
              <a:gd name="connsiteY15" fmla="*/ 1436254 h 1527256"/>
              <a:gd name="connsiteX16" fmla="*/ 1513521 w 1699343"/>
              <a:gd name="connsiteY16" fmla="*/ 1378570 h 1527256"/>
              <a:gd name="connsiteX17" fmla="*/ 1588298 w 1699343"/>
              <a:gd name="connsiteY17" fmla="*/ 1431981 h 1527256"/>
              <a:gd name="connsiteX18" fmla="*/ 1699343 w 1699343"/>
              <a:gd name="connsiteY18"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45156 w 1699343"/>
              <a:gd name="connsiteY14" fmla="*/ 1295248 h 1527256"/>
              <a:gd name="connsiteX15" fmla="*/ 1511385 w 1699343"/>
              <a:gd name="connsiteY15" fmla="*/ 1436254 h 1527256"/>
              <a:gd name="connsiteX16" fmla="*/ 1513521 w 1699343"/>
              <a:gd name="connsiteY16" fmla="*/ 1378570 h 1527256"/>
              <a:gd name="connsiteX17" fmla="*/ 1577615 w 1699343"/>
              <a:gd name="connsiteY17" fmla="*/ 1444799 h 1527256"/>
              <a:gd name="connsiteX18" fmla="*/ 1699343 w 1699343"/>
              <a:gd name="connsiteY18"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45156 w 1699343"/>
              <a:gd name="connsiteY14" fmla="*/ 1295248 h 1527256"/>
              <a:gd name="connsiteX15" fmla="*/ 1511385 w 1699343"/>
              <a:gd name="connsiteY15" fmla="*/ 1436254 h 1527256"/>
              <a:gd name="connsiteX16" fmla="*/ 1513521 w 1699343"/>
              <a:gd name="connsiteY16" fmla="*/ 1378570 h 1527256"/>
              <a:gd name="connsiteX17" fmla="*/ 1577615 w 1699343"/>
              <a:gd name="connsiteY17" fmla="*/ 1444799 h 1527256"/>
              <a:gd name="connsiteX18" fmla="*/ 1545568 w 1699343"/>
              <a:gd name="connsiteY18" fmla="*/ 1408479 h 1527256"/>
              <a:gd name="connsiteX19" fmla="*/ 1699343 w 1699343"/>
              <a:gd name="connsiteY19"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98567 w 1699343"/>
              <a:gd name="connsiteY13" fmla="*/ 1235427 h 1527256"/>
              <a:gd name="connsiteX14" fmla="*/ 1445156 w 1699343"/>
              <a:gd name="connsiteY14" fmla="*/ 1295248 h 1527256"/>
              <a:gd name="connsiteX15" fmla="*/ 1511385 w 1699343"/>
              <a:gd name="connsiteY15" fmla="*/ 1436254 h 1527256"/>
              <a:gd name="connsiteX16" fmla="*/ 1513521 w 1699343"/>
              <a:gd name="connsiteY16" fmla="*/ 1378570 h 1527256"/>
              <a:gd name="connsiteX17" fmla="*/ 1577615 w 1699343"/>
              <a:gd name="connsiteY17" fmla="*/ 1444799 h 1527256"/>
              <a:gd name="connsiteX18" fmla="*/ 1569069 w 1699343"/>
              <a:gd name="connsiteY18" fmla="*/ 1397797 h 1527256"/>
              <a:gd name="connsiteX19" fmla="*/ 1699343 w 1699343"/>
              <a:gd name="connsiteY19"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38746 w 1699343"/>
              <a:gd name="connsiteY13" fmla="*/ 1152106 h 1527256"/>
              <a:gd name="connsiteX14" fmla="*/ 1498567 w 1699343"/>
              <a:gd name="connsiteY14" fmla="*/ 1235427 h 1527256"/>
              <a:gd name="connsiteX15" fmla="*/ 1445156 w 1699343"/>
              <a:gd name="connsiteY15" fmla="*/ 1295248 h 1527256"/>
              <a:gd name="connsiteX16" fmla="*/ 1511385 w 1699343"/>
              <a:gd name="connsiteY16" fmla="*/ 1436254 h 1527256"/>
              <a:gd name="connsiteX17" fmla="*/ 1513521 w 1699343"/>
              <a:gd name="connsiteY17" fmla="*/ 1378570 h 1527256"/>
              <a:gd name="connsiteX18" fmla="*/ 1577615 w 1699343"/>
              <a:gd name="connsiteY18" fmla="*/ 1444799 h 1527256"/>
              <a:gd name="connsiteX19" fmla="*/ 1569069 w 1699343"/>
              <a:gd name="connsiteY19" fmla="*/ 1397797 h 1527256"/>
              <a:gd name="connsiteX20" fmla="*/ 1699343 w 1699343"/>
              <a:gd name="connsiteY20" fmla="*/ 1527256 h 1527256"/>
              <a:gd name="connsiteX0" fmla="*/ 0 w 1699343"/>
              <a:gd name="connsiteY0" fmla="*/ 179615 h 1527256"/>
              <a:gd name="connsiteX1" fmla="*/ 210639 w 1699343"/>
              <a:gd name="connsiteY1" fmla="*/ 82296 h 1527256"/>
              <a:gd name="connsiteX2" fmla="*/ 234043 w 1699343"/>
              <a:gd name="connsiteY2" fmla="*/ 10886 h 1527256"/>
              <a:gd name="connsiteX3" fmla="*/ 402772 w 1699343"/>
              <a:gd name="connsiteY3" fmla="*/ 38100 h 1527256"/>
              <a:gd name="connsiteX4" fmla="*/ 590550 w 1699343"/>
              <a:gd name="connsiteY4" fmla="*/ 0 h 1527256"/>
              <a:gd name="connsiteX5" fmla="*/ 601436 w 1699343"/>
              <a:gd name="connsiteY5" fmla="*/ 718457 h 1527256"/>
              <a:gd name="connsiteX6" fmla="*/ 925286 w 1699343"/>
              <a:gd name="connsiteY6" fmla="*/ 707572 h 1527256"/>
              <a:gd name="connsiteX7" fmla="*/ 963386 w 1699343"/>
              <a:gd name="connsiteY7" fmla="*/ 737507 h 1527256"/>
              <a:gd name="connsiteX8" fmla="*/ 1005514 w 1699343"/>
              <a:gd name="connsiteY8" fmla="*/ 704850 h 1527256"/>
              <a:gd name="connsiteX9" fmla="*/ 1123950 w 1699343"/>
              <a:gd name="connsiteY9" fmla="*/ 770165 h 1527256"/>
              <a:gd name="connsiteX10" fmla="*/ 1145722 w 1699343"/>
              <a:gd name="connsiteY10" fmla="*/ 840922 h 1527256"/>
              <a:gd name="connsiteX11" fmla="*/ 1202110 w 1699343"/>
              <a:gd name="connsiteY11" fmla="*/ 986464 h 1527256"/>
              <a:gd name="connsiteX12" fmla="*/ 1350482 w 1699343"/>
              <a:gd name="connsiteY12" fmla="*/ 1046335 h 1527256"/>
              <a:gd name="connsiteX13" fmla="*/ 1428064 w 1699343"/>
              <a:gd name="connsiteY13" fmla="*/ 1169197 h 1527256"/>
              <a:gd name="connsiteX14" fmla="*/ 1498567 w 1699343"/>
              <a:gd name="connsiteY14" fmla="*/ 1235427 h 1527256"/>
              <a:gd name="connsiteX15" fmla="*/ 1445156 w 1699343"/>
              <a:gd name="connsiteY15" fmla="*/ 1295248 h 1527256"/>
              <a:gd name="connsiteX16" fmla="*/ 1511385 w 1699343"/>
              <a:gd name="connsiteY16" fmla="*/ 1436254 h 1527256"/>
              <a:gd name="connsiteX17" fmla="*/ 1513521 w 1699343"/>
              <a:gd name="connsiteY17" fmla="*/ 1378570 h 1527256"/>
              <a:gd name="connsiteX18" fmla="*/ 1577615 w 1699343"/>
              <a:gd name="connsiteY18" fmla="*/ 1444799 h 1527256"/>
              <a:gd name="connsiteX19" fmla="*/ 1569069 w 1699343"/>
              <a:gd name="connsiteY19" fmla="*/ 1397797 h 1527256"/>
              <a:gd name="connsiteX20" fmla="*/ 1699343 w 1699343"/>
              <a:gd name="connsiteY20" fmla="*/ 1527256 h 15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99343" h="1527256">
                <a:moveTo>
                  <a:pt x="0" y="179615"/>
                </a:moveTo>
                <a:cubicBezTo>
                  <a:pt x="75293" y="145143"/>
                  <a:pt x="171632" y="110418"/>
                  <a:pt x="210639" y="82296"/>
                </a:cubicBezTo>
                <a:lnTo>
                  <a:pt x="234043" y="10886"/>
                </a:lnTo>
                <a:lnTo>
                  <a:pt x="402772" y="38100"/>
                </a:lnTo>
                <a:lnTo>
                  <a:pt x="590550" y="0"/>
                </a:lnTo>
                <a:lnTo>
                  <a:pt x="601436" y="718457"/>
                </a:lnTo>
                <a:lnTo>
                  <a:pt x="925286" y="707572"/>
                </a:lnTo>
                <a:lnTo>
                  <a:pt x="963386" y="737507"/>
                </a:lnTo>
                <a:lnTo>
                  <a:pt x="1005514" y="704850"/>
                </a:lnTo>
                <a:cubicBezTo>
                  <a:pt x="1032275" y="710293"/>
                  <a:pt x="1098550" y="747486"/>
                  <a:pt x="1123950" y="770165"/>
                </a:cubicBezTo>
                <a:lnTo>
                  <a:pt x="1145722" y="840922"/>
                </a:lnTo>
                <a:cubicBezTo>
                  <a:pt x="1155701" y="874940"/>
                  <a:pt x="1168999" y="954261"/>
                  <a:pt x="1202110" y="986464"/>
                </a:cubicBezTo>
                <a:cubicBezTo>
                  <a:pt x="1235221" y="1018667"/>
                  <a:pt x="1311043" y="1018728"/>
                  <a:pt x="1350482" y="1046335"/>
                </a:cubicBezTo>
                <a:cubicBezTo>
                  <a:pt x="1389921" y="1073942"/>
                  <a:pt x="1403383" y="1137682"/>
                  <a:pt x="1428064" y="1169197"/>
                </a:cubicBezTo>
                <a:cubicBezTo>
                  <a:pt x="1452745" y="1200712"/>
                  <a:pt x="1497499" y="1211570"/>
                  <a:pt x="1498567" y="1235427"/>
                </a:cubicBezTo>
                <a:cubicBezTo>
                  <a:pt x="1472685" y="1254124"/>
                  <a:pt x="1432694" y="1261065"/>
                  <a:pt x="1445156" y="1295248"/>
                </a:cubicBezTo>
                <a:cubicBezTo>
                  <a:pt x="1448361" y="1318749"/>
                  <a:pt x="1490021" y="1412041"/>
                  <a:pt x="1511385" y="1436254"/>
                </a:cubicBezTo>
                <a:cubicBezTo>
                  <a:pt x="1532749" y="1460467"/>
                  <a:pt x="1501770" y="1376434"/>
                  <a:pt x="1513521" y="1378570"/>
                </a:cubicBezTo>
                <a:cubicBezTo>
                  <a:pt x="1525272" y="1380706"/>
                  <a:pt x="1572274" y="1439814"/>
                  <a:pt x="1577615" y="1444799"/>
                </a:cubicBezTo>
                <a:lnTo>
                  <a:pt x="1569069" y="1397797"/>
                </a:lnTo>
                <a:lnTo>
                  <a:pt x="1699343" y="1527256"/>
                </a:lnTo>
              </a:path>
            </a:pathLst>
          </a:custGeom>
          <a:noFill/>
          <a:ln w="25400" cap="rnd">
            <a:solidFill>
              <a:schemeClr val="tx1"/>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6DFF568B-9FE6-48A8-97B7-8D00FF21D95E}"/>
              </a:ext>
            </a:extLst>
          </p:cNvPr>
          <p:cNvSpPr/>
          <p:nvPr/>
        </p:nvSpPr>
        <p:spPr>
          <a:xfrm>
            <a:off x="5007430" y="609600"/>
            <a:ext cx="1088571" cy="3646714"/>
          </a:xfrm>
          <a:custGeom>
            <a:avLst/>
            <a:gdLst>
              <a:gd name="connsiteX0" fmla="*/ 0 w 1088571"/>
              <a:gd name="connsiteY0" fmla="*/ 0 h 3646714"/>
              <a:gd name="connsiteX1" fmla="*/ 21771 w 1088571"/>
              <a:gd name="connsiteY1" fmla="*/ 293914 h 3646714"/>
              <a:gd name="connsiteX2" fmla="*/ 92528 w 1088571"/>
              <a:gd name="connsiteY2" fmla="*/ 375557 h 3646714"/>
              <a:gd name="connsiteX3" fmla="*/ 136071 w 1088571"/>
              <a:gd name="connsiteY3" fmla="*/ 337457 h 3646714"/>
              <a:gd name="connsiteX4" fmla="*/ 299357 w 1088571"/>
              <a:gd name="connsiteY4" fmla="*/ 402771 h 3646714"/>
              <a:gd name="connsiteX5" fmla="*/ 326571 w 1088571"/>
              <a:gd name="connsiteY5" fmla="*/ 397329 h 3646714"/>
              <a:gd name="connsiteX6" fmla="*/ 342900 w 1088571"/>
              <a:gd name="connsiteY6" fmla="*/ 288471 h 3646714"/>
              <a:gd name="connsiteX7" fmla="*/ 478971 w 1088571"/>
              <a:gd name="connsiteY7" fmla="*/ 288471 h 3646714"/>
              <a:gd name="connsiteX8" fmla="*/ 636814 w 1088571"/>
              <a:gd name="connsiteY8" fmla="*/ 386443 h 3646714"/>
              <a:gd name="connsiteX9" fmla="*/ 827314 w 1088571"/>
              <a:gd name="connsiteY9" fmla="*/ 669471 h 3646714"/>
              <a:gd name="connsiteX10" fmla="*/ 919842 w 1088571"/>
              <a:gd name="connsiteY10" fmla="*/ 718457 h 3646714"/>
              <a:gd name="connsiteX11" fmla="*/ 805542 w 1088571"/>
              <a:gd name="connsiteY11" fmla="*/ 941614 h 3646714"/>
              <a:gd name="connsiteX12" fmla="*/ 914400 w 1088571"/>
              <a:gd name="connsiteY12" fmla="*/ 1284514 h 3646714"/>
              <a:gd name="connsiteX13" fmla="*/ 887185 w 1088571"/>
              <a:gd name="connsiteY13" fmla="*/ 1415143 h 3646714"/>
              <a:gd name="connsiteX14" fmla="*/ 898071 w 1088571"/>
              <a:gd name="connsiteY14" fmla="*/ 1491343 h 3646714"/>
              <a:gd name="connsiteX15" fmla="*/ 865414 w 1088571"/>
              <a:gd name="connsiteY15" fmla="*/ 1551214 h 3646714"/>
              <a:gd name="connsiteX16" fmla="*/ 941614 w 1088571"/>
              <a:gd name="connsiteY16" fmla="*/ 1801586 h 3646714"/>
              <a:gd name="connsiteX17" fmla="*/ 930728 w 1088571"/>
              <a:gd name="connsiteY17" fmla="*/ 1888671 h 3646714"/>
              <a:gd name="connsiteX18" fmla="*/ 974271 w 1088571"/>
              <a:gd name="connsiteY18" fmla="*/ 1992086 h 3646714"/>
              <a:gd name="connsiteX19" fmla="*/ 843642 w 1088571"/>
              <a:gd name="connsiteY19" fmla="*/ 2051957 h 3646714"/>
              <a:gd name="connsiteX20" fmla="*/ 838200 w 1088571"/>
              <a:gd name="connsiteY20" fmla="*/ 2117271 h 3646714"/>
              <a:gd name="connsiteX21" fmla="*/ 887185 w 1088571"/>
              <a:gd name="connsiteY21" fmla="*/ 2215243 h 3646714"/>
              <a:gd name="connsiteX22" fmla="*/ 772885 w 1088571"/>
              <a:gd name="connsiteY22" fmla="*/ 2329543 h 3646714"/>
              <a:gd name="connsiteX23" fmla="*/ 729342 w 1088571"/>
              <a:gd name="connsiteY23" fmla="*/ 2460171 h 3646714"/>
              <a:gd name="connsiteX24" fmla="*/ 658585 w 1088571"/>
              <a:gd name="connsiteY24" fmla="*/ 2541814 h 3646714"/>
              <a:gd name="connsiteX25" fmla="*/ 1001485 w 1088571"/>
              <a:gd name="connsiteY25" fmla="*/ 2824843 h 3646714"/>
              <a:gd name="connsiteX26" fmla="*/ 985157 w 1088571"/>
              <a:gd name="connsiteY26" fmla="*/ 3009900 h 3646714"/>
              <a:gd name="connsiteX27" fmla="*/ 1077685 w 1088571"/>
              <a:gd name="connsiteY27" fmla="*/ 3184071 h 3646714"/>
              <a:gd name="connsiteX28" fmla="*/ 1012371 w 1088571"/>
              <a:gd name="connsiteY28" fmla="*/ 3314700 h 3646714"/>
              <a:gd name="connsiteX29" fmla="*/ 1088571 w 1088571"/>
              <a:gd name="connsiteY29" fmla="*/ 3646714 h 364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88571" h="3646714">
                <a:moveTo>
                  <a:pt x="0" y="0"/>
                </a:moveTo>
                <a:lnTo>
                  <a:pt x="21771" y="293914"/>
                </a:lnTo>
                <a:lnTo>
                  <a:pt x="92528" y="375557"/>
                </a:lnTo>
                <a:lnTo>
                  <a:pt x="136071" y="337457"/>
                </a:lnTo>
                <a:lnTo>
                  <a:pt x="299357" y="402771"/>
                </a:lnTo>
                <a:lnTo>
                  <a:pt x="326571" y="397329"/>
                </a:lnTo>
                <a:lnTo>
                  <a:pt x="342900" y="288471"/>
                </a:lnTo>
                <a:lnTo>
                  <a:pt x="478971" y="288471"/>
                </a:lnTo>
                <a:lnTo>
                  <a:pt x="636814" y="386443"/>
                </a:lnTo>
                <a:lnTo>
                  <a:pt x="827314" y="669471"/>
                </a:lnTo>
                <a:lnTo>
                  <a:pt x="919842" y="718457"/>
                </a:lnTo>
                <a:lnTo>
                  <a:pt x="805542" y="941614"/>
                </a:lnTo>
                <a:lnTo>
                  <a:pt x="914400" y="1284514"/>
                </a:lnTo>
                <a:lnTo>
                  <a:pt x="887185" y="1415143"/>
                </a:lnTo>
                <a:lnTo>
                  <a:pt x="898071" y="1491343"/>
                </a:lnTo>
                <a:lnTo>
                  <a:pt x="865414" y="1551214"/>
                </a:lnTo>
                <a:lnTo>
                  <a:pt x="941614" y="1801586"/>
                </a:lnTo>
                <a:lnTo>
                  <a:pt x="930728" y="1888671"/>
                </a:lnTo>
                <a:lnTo>
                  <a:pt x="974271" y="1992086"/>
                </a:lnTo>
                <a:lnTo>
                  <a:pt x="843642" y="2051957"/>
                </a:lnTo>
                <a:lnTo>
                  <a:pt x="838200" y="2117271"/>
                </a:lnTo>
                <a:lnTo>
                  <a:pt x="887185" y="2215243"/>
                </a:lnTo>
                <a:lnTo>
                  <a:pt x="772885" y="2329543"/>
                </a:lnTo>
                <a:lnTo>
                  <a:pt x="729342" y="2460171"/>
                </a:lnTo>
                <a:lnTo>
                  <a:pt x="658585" y="2541814"/>
                </a:lnTo>
                <a:lnTo>
                  <a:pt x="1001485" y="2824843"/>
                </a:lnTo>
                <a:lnTo>
                  <a:pt x="985157" y="3009900"/>
                </a:lnTo>
                <a:lnTo>
                  <a:pt x="1077685" y="3184071"/>
                </a:lnTo>
                <a:lnTo>
                  <a:pt x="1012371" y="3314700"/>
                </a:lnTo>
                <a:lnTo>
                  <a:pt x="1088571" y="3646714"/>
                </a:lnTo>
              </a:path>
            </a:pathLst>
          </a:custGeom>
          <a:noFill/>
          <a:ln w="25400" cap="rnd">
            <a:solidFill>
              <a:schemeClr val="tx1"/>
            </a:solidFill>
            <a:prstDash val="lgDashDot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9A693D2A-0F9B-4F67-B51C-07B1FA574185}"/>
              </a:ext>
            </a:extLst>
          </p:cNvPr>
          <p:cNvSpPr/>
          <p:nvPr/>
        </p:nvSpPr>
        <p:spPr>
          <a:xfrm>
            <a:off x="3055446" y="599090"/>
            <a:ext cx="1103586" cy="749738"/>
          </a:xfrm>
          <a:custGeom>
            <a:avLst/>
            <a:gdLst>
              <a:gd name="connsiteX0" fmla="*/ 0 w 1103586"/>
              <a:gd name="connsiteY0" fmla="*/ 711200 h 749738"/>
              <a:gd name="connsiteX1" fmla="*/ 80579 w 1103586"/>
              <a:gd name="connsiteY1" fmla="*/ 749738 h 749738"/>
              <a:gd name="connsiteX2" fmla="*/ 70069 w 1103586"/>
              <a:gd name="connsiteY2" fmla="*/ 683172 h 749738"/>
              <a:gd name="connsiteX3" fmla="*/ 210207 w 1103586"/>
              <a:gd name="connsiteY3" fmla="*/ 693682 h 749738"/>
              <a:gd name="connsiteX4" fmla="*/ 147145 w 1103586"/>
              <a:gd name="connsiteY4" fmla="*/ 616607 h 749738"/>
              <a:gd name="connsiteX5" fmla="*/ 164662 w 1103586"/>
              <a:gd name="connsiteY5" fmla="*/ 578069 h 749738"/>
              <a:gd name="connsiteX6" fmla="*/ 220717 w 1103586"/>
              <a:gd name="connsiteY6" fmla="*/ 606096 h 749738"/>
              <a:gd name="connsiteX7" fmla="*/ 290786 w 1103586"/>
              <a:gd name="connsiteY7" fmla="*/ 532524 h 749738"/>
              <a:gd name="connsiteX8" fmla="*/ 332827 w 1103586"/>
              <a:gd name="connsiteY8" fmla="*/ 588579 h 749738"/>
              <a:gd name="connsiteX9" fmla="*/ 437931 w 1103586"/>
              <a:gd name="connsiteY9" fmla="*/ 585076 h 749738"/>
              <a:gd name="connsiteX10" fmla="*/ 683172 w 1103586"/>
              <a:gd name="connsiteY10" fmla="*/ 350344 h 749738"/>
              <a:gd name="connsiteX11" fmla="*/ 711200 w 1103586"/>
              <a:gd name="connsiteY11" fmla="*/ 255751 h 749738"/>
              <a:gd name="connsiteX12" fmla="*/ 837324 w 1103586"/>
              <a:gd name="connsiteY12" fmla="*/ 315310 h 749738"/>
              <a:gd name="connsiteX13" fmla="*/ 865352 w 1103586"/>
              <a:gd name="connsiteY13" fmla="*/ 276772 h 749738"/>
              <a:gd name="connsiteX14" fmla="*/ 921407 w 1103586"/>
              <a:gd name="connsiteY14" fmla="*/ 304800 h 749738"/>
              <a:gd name="connsiteX15" fmla="*/ 1103586 w 1103586"/>
              <a:gd name="connsiteY15" fmla="*/ 0 h 74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3586" h="749738">
                <a:moveTo>
                  <a:pt x="0" y="711200"/>
                </a:moveTo>
                <a:lnTo>
                  <a:pt x="80579" y="749738"/>
                </a:lnTo>
                <a:lnTo>
                  <a:pt x="70069" y="683172"/>
                </a:lnTo>
                <a:lnTo>
                  <a:pt x="210207" y="693682"/>
                </a:lnTo>
                <a:lnTo>
                  <a:pt x="147145" y="616607"/>
                </a:lnTo>
                <a:lnTo>
                  <a:pt x="164662" y="578069"/>
                </a:lnTo>
                <a:lnTo>
                  <a:pt x="220717" y="606096"/>
                </a:lnTo>
                <a:lnTo>
                  <a:pt x="290786" y="532524"/>
                </a:lnTo>
                <a:lnTo>
                  <a:pt x="332827" y="588579"/>
                </a:lnTo>
                <a:lnTo>
                  <a:pt x="437931" y="585076"/>
                </a:lnTo>
                <a:lnTo>
                  <a:pt x="683172" y="350344"/>
                </a:lnTo>
                <a:lnTo>
                  <a:pt x="711200" y="255751"/>
                </a:lnTo>
                <a:lnTo>
                  <a:pt x="837324" y="315310"/>
                </a:lnTo>
                <a:lnTo>
                  <a:pt x="865352" y="276772"/>
                </a:lnTo>
                <a:lnTo>
                  <a:pt x="921407" y="304800"/>
                </a:lnTo>
                <a:lnTo>
                  <a:pt x="1103586" y="0"/>
                </a:lnTo>
              </a:path>
            </a:pathLst>
          </a:custGeom>
          <a:noFill/>
          <a:ln w="25400" cap="rnd">
            <a:solidFill>
              <a:schemeClr val="tx1"/>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118C61CF-75E0-4FDE-B887-3C75AEF712C5}"/>
              </a:ext>
            </a:extLst>
          </p:cNvPr>
          <p:cNvSpPr/>
          <p:nvPr/>
        </p:nvSpPr>
        <p:spPr>
          <a:xfrm>
            <a:off x="4260632" y="606097"/>
            <a:ext cx="245241" cy="115613"/>
          </a:xfrm>
          <a:custGeom>
            <a:avLst/>
            <a:gdLst>
              <a:gd name="connsiteX0" fmla="*/ 0 w 245241"/>
              <a:gd name="connsiteY0" fmla="*/ 7006 h 115613"/>
              <a:gd name="connsiteX1" fmla="*/ 105103 w 245241"/>
              <a:gd name="connsiteY1" fmla="*/ 115613 h 115613"/>
              <a:gd name="connsiteX2" fmla="*/ 245241 w 245241"/>
              <a:gd name="connsiteY2" fmla="*/ 0 h 115613"/>
            </a:gdLst>
            <a:ahLst/>
            <a:cxnLst>
              <a:cxn ang="0">
                <a:pos x="connsiteX0" y="connsiteY0"/>
              </a:cxn>
              <a:cxn ang="0">
                <a:pos x="connsiteX1" y="connsiteY1"/>
              </a:cxn>
              <a:cxn ang="0">
                <a:pos x="connsiteX2" y="connsiteY2"/>
              </a:cxn>
            </a:cxnLst>
            <a:rect l="l" t="t" r="r" b="b"/>
            <a:pathLst>
              <a:path w="245241" h="115613">
                <a:moveTo>
                  <a:pt x="0" y="7006"/>
                </a:moveTo>
                <a:lnTo>
                  <a:pt x="105103" y="115613"/>
                </a:lnTo>
                <a:lnTo>
                  <a:pt x="245241" y="0"/>
                </a:lnTo>
              </a:path>
            </a:pathLst>
          </a:custGeom>
          <a:noFill/>
          <a:ln w="19050" cap="rnd">
            <a:solidFill>
              <a:schemeClr val="tx1">
                <a:lumMod val="50000"/>
                <a:lumOff val="50000"/>
              </a:schemeClr>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F9A91D75-4F8A-43B0-8E18-22582F0AD17C}"/>
              </a:ext>
            </a:extLst>
          </p:cNvPr>
          <p:cNvSpPr/>
          <p:nvPr/>
        </p:nvSpPr>
        <p:spPr>
          <a:xfrm>
            <a:off x="2684080" y="2186152"/>
            <a:ext cx="3100552" cy="1415393"/>
          </a:xfrm>
          <a:custGeom>
            <a:avLst/>
            <a:gdLst>
              <a:gd name="connsiteX0" fmla="*/ 0 w 3100552"/>
              <a:gd name="connsiteY0" fmla="*/ 7007 h 1415393"/>
              <a:gd name="connsiteX1" fmla="*/ 500993 w 3100552"/>
              <a:gd name="connsiteY1" fmla="*/ 0 h 1415393"/>
              <a:gd name="connsiteX2" fmla="*/ 560552 w 3100552"/>
              <a:gd name="connsiteY2" fmla="*/ 59558 h 1415393"/>
              <a:gd name="connsiteX3" fmla="*/ 592083 w 3100552"/>
              <a:gd name="connsiteY3" fmla="*/ 161158 h 1415393"/>
              <a:gd name="connsiteX4" fmla="*/ 700690 w 3100552"/>
              <a:gd name="connsiteY4" fmla="*/ 234731 h 1415393"/>
              <a:gd name="connsiteX5" fmla="*/ 858345 w 3100552"/>
              <a:gd name="connsiteY5" fmla="*/ 409903 h 1415393"/>
              <a:gd name="connsiteX6" fmla="*/ 928414 w 3100552"/>
              <a:gd name="connsiteY6" fmla="*/ 525517 h 1415393"/>
              <a:gd name="connsiteX7" fmla="*/ 868855 w 3100552"/>
              <a:gd name="connsiteY7" fmla="*/ 623614 h 1415393"/>
              <a:gd name="connsiteX8" fmla="*/ 942428 w 3100552"/>
              <a:gd name="connsiteY8" fmla="*/ 620110 h 1415393"/>
              <a:gd name="connsiteX9" fmla="*/ 980966 w 3100552"/>
              <a:gd name="connsiteY9" fmla="*/ 550041 h 1415393"/>
              <a:gd name="connsiteX10" fmla="*/ 1033518 w 3100552"/>
              <a:gd name="connsiteY10" fmla="*/ 679669 h 1415393"/>
              <a:gd name="connsiteX11" fmla="*/ 1075559 w 3100552"/>
              <a:gd name="connsiteY11" fmla="*/ 711200 h 1415393"/>
              <a:gd name="connsiteX12" fmla="*/ 1093076 w 3100552"/>
              <a:gd name="connsiteY12" fmla="*/ 931917 h 1415393"/>
              <a:gd name="connsiteX13" fmla="*/ 1135118 w 3100552"/>
              <a:gd name="connsiteY13" fmla="*/ 1044027 h 1415393"/>
              <a:gd name="connsiteX14" fmla="*/ 1191173 w 3100552"/>
              <a:gd name="connsiteY14" fmla="*/ 886372 h 1415393"/>
              <a:gd name="connsiteX15" fmla="*/ 1369849 w 3100552"/>
              <a:gd name="connsiteY15" fmla="*/ 1044027 h 1415393"/>
              <a:gd name="connsiteX16" fmla="*/ 1415393 w 3100552"/>
              <a:gd name="connsiteY16" fmla="*/ 1019503 h 1415393"/>
              <a:gd name="connsiteX17" fmla="*/ 1681655 w 3100552"/>
              <a:gd name="connsiteY17" fmla="*/ 1233214 h 1415393"/>
              <a:gd name="connsiteX18" fmla="*/ 1678152 w 3100552"/>
              <a:gd name="connsiteY18" fmla="*/ 1292772 h 1415393"/>
              <a:gd name="connsiteX19" fmla="*/ 1622097 w 3100552"/>
              <a:gd name="connsiteY19" fmla="*/ 1341820 h 1415393"/>
              <a:gd name="connsiteX20" fmla="*/ 1562538 w 3100552"/>
              <a:gd name="connsiteY20" fmla="*/ 1324303 h 1415393"/>
              <a:gd name="connsiteX21" fmla="*/ 1587062 w 3100552"/>
              <a:gd name="connsiteY21" fmla="*/ 1394372 h 1415393"/>
              <a:gd name="connsiteX22" fmla="*/ 1615090 w 3100552"/>
              <a:gd name="connsiteY22" fmla="*/ 1373351 h 1415393"/>
              <a:gd name="connsiteX23" fmla="*/ 1643118 w 3100552"/>
              <a:gd name="connsiteY23" fmla="*/ 1411889 h 1415393"/>
              <a:gd name="connsiteX24" fmla="*/ 1685159 w 3100552"/>
              <a:gd name="connsiteY24" fmla="*/ 1352331 h 1415393"/>
              <a:gd name="connsiteX25" fmla="*/ 1716690 w 3100552"/>
              <a:gd name="connsiteY25" fmla="*/ 1401379 h 1415393"/>
              <a:gd name="connsiteX26" fmla="*/ 1765738 w 3100552"/>
              <a:gd name="connsiteY26" fmla="*/ 1376855 h 1415393"/>
              <a:gd name="connsiteX27" fmla="*/ 1814787 w 3100552"/>
              <a:gd name="connsiteY27" fmla="*/ 1345324 h 1415393"/>
              <a:gd name="connsiteX28" fmla="*/ 2074042 w 3100552"/>
              <a:gd name="connsiteY28" fmla="*/ 1415393 h 1415393"/>
              <a:gd name="connsiteX29" fmla="*/ 2182649 w 3100552"/>
              <a:gd name="connsiteY29" fmla="*/ 1334814 h 1415393"/>
              <a:gd name="connsiteX30" fmla="*/ 2347311 w 3100552"/>
              <a:gd name="connsiteY30" fmla="*/ 1093076 h 1415393"/>
              <a:gd name="connsiteX31" fmla="*/ 2452414 w 3100552"/>
              <a:gd name="connsiteY31" fmla="*/ 896882 h 1415393"/>
              <a:gd name="connsiteX32" fmla="*/ 2529490 w 3100552"/>
              <a:gd name="connsiteY32" fmla="*/ 861848 h 1415393"/>
              <a:gd name="connsiteX33" fmla="*/ 2627587 w 3100552"/>
              <a:gd name="connsiteY33" fmla="*/ 882869 h 1415393"/>
              <a:gd name="connsiteX34" fmla="*/ 2729187 w 3100552"/>
              <a:gd name="connsiteY34" fmla="*/ 746234 h 1415393"/>
              <a:gd name="connsiteX35" fmla="*/ 2865821 w 3100552"/>
              <a:gd name="connsiteY35" fmla="*/ 725214 h 1415393"/>
              <a:gd name="connsiteX36" fmla="*/ 2904359 w 3100552"/>
              <a:gd name="connsiteY36" fmla="*/ 763751 h 1415393"/>
              <a:gd name="connsiteX37" fmla="*/ 3100552 w 3100552"/>
              <a:gd name="connsiteY37" fmla="*/ 732220 h 141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0552" h="1415393">
                <a:moveTo>
                  <a:pt x="0" y="7007"/>
                </a:moveTo>
                <a:lnTo>
                  <a:pt x="500993" y="0"/>
                </a:lnTo>
                <a:lnTo>
                  <a:pt x="560552" y="59558"/>
                </a:lnTo>
                <a:lnTo>
                  <a:pt x="592083" y="161158"/>
                </a:lnTo>
                <a:lnTo>
                  <a:pt x="700690" y="234731"/>
                </a:lnTo>
                <a:lnTo>
                  <a:pt x="858345" y="409903"/>
                </a:lnTo>
                <a:lnTo>
                  <a:pt x="928414" y="525517"/>
                </a:lnTo>
                <a:lnTo>
                  <a:pt x="868855" y="623614"/>
                </a:lnTo>
                <a:lnTo>
                  <a:pt x="942428" y="620110"/>
                </a:lnTo>
                <a:lnTo>
                  <a:pt x="980966" y="550041"/>
                </a:lnTo>
                <a:lnTo>
                  <a:pt x="1033518" y="679669"/>
                </a:lnTo>
                <a:lnTo>
                  <a:pt x="1075559" y="711200"/>
                </a:lnTo>
                <a:lnTo>
                  <a:pt x="1093076" y="931917"/>
                </a:lnTo>
                <a:lnTo>
                  <a:pt x="1135118" y="1044027"/>
                </a:lnTo>
                <a:lnTo>
                  <a:pt x="1191173" y="886372"/>
                </a:lnTo>
                <a:lnTo>
                  <a:pt x="1369849" y="1044027"/>
                </a:lnTo>
                <a:lnTo>
                  <a:pt x="1415393" y="1019503"/>
                </a:lnTo>
                <a:lnTo>
                  <a:pt x="1681655" y="1233214"/>
                </a:lnTo>
                <a:lnTo>
                  <a:pt x="1678152" y="1292772"/>
                </a:lnTo>
                <a:lnTo>
                  <a:pt x="1622097" y="1341820"/>
                </a:lnTo>
                <a:lnTo>
                  <a:pt x="1562538" y="1324303"/>
                </a:lnTo>
                <a:lnTo>
                  <a:pt x="1587062" y="1394372"/>
                </a:lnTo>
                <a:lnTo>
                  <a:pt x="1615090" y="1373351"/>
                </a:lnTo>
                <a:lnTo>
                  <a:pt x="1643118" y="1411889"/>
                </a:lnTo>
                <a:lnTo>
                  <a:pt x="1685159" y="1352331"/>
                </a:lnTo>
                <a:lnTo>
                  <a:pt x="1716690" y="1401379"/>
                </a:lnTo>
                <a:lnTo>
                  <a:pt x="1765738" y="1376855"/>
                </a:lnTo>
                <a:lnTo>
                  <a:pt x="1814787" y="1345324"/>
                </a:lnTo>
                <a:lnTo>
                  <a:pt x="2074042" y="1415393"/>
                </a:lnTo>
                <a:lnTo>
                  <a:pt x="2182649" y="1334814"/>
                </a:lnTo>
                <a:lnTo>
                  <a:pt x="2347311" y="1093076"/>
                </a:lnTo>
                <a:lnTo>
                  <a:pt x="2452414" y="896882"/>
                </a:lnTo>
                <a:lnTo>
                  <a:pt x="2529490" y="861848"/>
                </a:lnTo>
                <a:lnTo>
                  <a:pt x="2627587" y="882869"/>
                </a:lnTo>
                <a:lnTo>
                  <a:pt x="2729187" y="746234"/>
                </a:lnTo>
                <a:lnTo>
                  <a:pt x="2865821" y="725214"/>
                </a:lnTo>
                <a:lnTo>
                  <a:pt x="2904359" y="763751"/>
                </a:lnTo>
                <a:lnTo>
                  <a:pt x="3100552" y="732220"/>
                </a:lnTo>
              </a:path>
            </a:pathLst>
          </a:custGeom>
          <a:noFill/>
          <a:ln w="25400" cap="rnd">
            <a:solidFill>
              <a:schemeClr val="tx1"/>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E6545E14-6587-4B07-8537-DEAAF946361C}"/>
              </a:ext>
            </a:extLst>
          </p:cNvPr>
          <p:cNvSpPr/>
          <p:nvPr/>
        </p:nvSpPr>
        <p:spPr>
          <a:xfrm>
            <a:off x="4589956" y="5826234"/>
            <a:ext cx="1527504" cy="980966"/>
          </a:xfrm>
          <a:custGeom>
            <a:avLst/>
            <a:gdLst>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311807 w 1527504"/>
              <a:gd name="connsiteY23" fmla="*/ 304800 h 980966"/>
              <a:gd name="connsiteX24" fmla="*/ 458952 w 1527504"/>
              <a:gd name="connsiteY24" fmla="*/ 315311 h 980966"/>
              <a:gd name="connsiteX25" fmla="*/ 332828 w 1527504"/>
              <a:gd name="connsiteY25" fmla="*/ 336332 h 980966"/>
              <a:gd name="connsiteX26" fmla="*/ 238235 w 1527504"/>
              <a:gd name="connsiteY26" fmla="*/ 399394 h 980966"/>
              <a:gd name="connsiteX27" fmla="*/ 185683 w 1527504"/>
              <a:gd name="connsiteY27" fmla="*/ 339835 h 980966"/>
              <a:gd name="connsiteX28" fmla="*/ 182179 w 1527504"/>
              <a:gd name="connsiteY28" fmla="*/ 378373 h 980966"/>
              <a:gd name="connsiteX29" fmla="*/ 119117 w 1527504"/>
              <a:gd name="connsiteY29" fmla="*/ 360856 h 980966"/>
              <a:gd name="connsiteX30" fmla="*/ 189186 w 1527504"/>
              <a:gd name="connsiteY30" fmla="*/ 574566 h 980966"/>
              <a:gd name="connsiteX31" fmla="*/ 238235 w 1527504"/>
              <a:gd name="connsiteY31" fmla="*/ 595587 h 980966"/>
              <a:gd name="connsiteX32" fmla="*/ 273269 w 1527504"/>
              <a:gd name="connsiteY32" fmla="*/ 630621 h 980966"/>
              <a:gd name="connsiteX33" fmla="*/ 304800 w 1527504"/>
              <a:gd name="connsiteY33" fmla="*/ 655145 h 980966"/>
              <a:gd name="connsiteX34" fmla="*/ 280276 w 1527504"/>
              <a:gd name="connsiteY34" fmla="*/ 655145 h 980966"/>
              <a:gd name="connsiteX35" fmla="*/ 91090 w 1527504"/>
              <a:gd name="connsiteY35" fmla="*/ 665656 h 980966"/>
              <a:gd name="connsiteX36" fmla="*/ 7007 w 1527504"/>
              <a:gd name="connsiteY36" fmla="*/ 826814 h 980966"/>
              <a:gd name="connsiteX37" fmla="*/ 49048 w 1527504"/>
              <a:gd name="connsiteY37" fmla="*/ 914400 h 980966"/>
              <a:gd name="connsiteX38" fmla="*/ 133131 w 1527504"/>
              <a:gd name="connsiteY38"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311807 w 1527504"/>
              <a:gd name="connsiteY23" fmla="*/ 304800 h 980966"/>
              <a:gd name="connsiteX24" fmla="*/ 458952 w 1527504"/>
              <a:gd name="connsiteY24" fmla="*/ 315311 h 980966"/>
              <a:gd name="connsiteX25" fmla="*/ 332828 w 1527504"/>
              <a:gd name="connsiteY25" fmla="*/ 336332 h 980966"/>
              <a:gd name="connsiteX26" fmla="*/ 238235 w 1527504"/>
              <a:gd name="connsiteY26" fmla="*/ 399394 h 980966"/>
              <a:gd name="connsiteX27" fmla="*/ 185683 w 1527504"/>
              <a:gd name="connsiteY27" fmla="*/ 339835 h 980966"/>
              <a:gd name="connsiteX28" fmla="*/ 182179 w 1527504"/>
              <a:gd name="connsiteY28" fmla="*/ 378373 h 980966"/>
              <a:gd name="connsiteX29" fmla="*/ 119117 w 1527504"/>
              <a:gd name="connsiteY29" fmla="*/ 360856 h 980966"/>
              <a:gd name="connsiteX30" fmla="*/ 189186 w 1527504"/>
              <a:gd name="connsiteY30" fmla="*/ 574566 h 980966"/>
              <a:gd name="connsiteX31" fmla="*/ 238235 w 1527504"/>
              <a:gd name="connsiteY31" fmla="*/ 595587 h 980966"/>
              <a:gd name="connsiteX32" fmla="*/ 273269 w 1527504"/>
              <a:gd name="connsiteY32" fmla="*/ 630621 h 980966"/>
              <a:gd name="connsiteX33" fmla="*/ 280276 w 1527504"/>
              <a:gd name="connsiteY33" fmla="*/ 655145 h 980966"/>
              <a:gd name="connsiteX34" fmla="*/ 91090 w 1527504"/>
              <a:gd name="connsiteY34" fmla="*/ 665656 h 980966"/>
              <a:gd name="connsiteX35" fmla="*/ 7007 w 1527504"/>
              <a:gd name="connsiteY35" fmla="*/ 826814 h 980966"/>
              <a:gd name="connsiteX36" fmla="*/ 49048 w 1527504"/>
              <a:gd name="connsiteY36" fmla="*/ 914400 h 980966"/>
              <a:gd name="connsiteX37" fmla="*/ 133131 w 1527504"/>
              <a:gd name="connsiteY37"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311807 w 1527504"/>
              <a:gd name="connsiteY23" fmla="*/ 304800 h 980966"/>
              <a:gd name="connsiteX24" fmla="*/ 458952 w 1527504"/>
              <a:gd name="connsiteY24" fmla="*/ 315311 h 980966"/>
              <a:gd name="connsiteX25" fmla="*/ 332828 w 1527504"/>
              <a:gd name="connsiteY25" fmla="*/ 336332 h 980966"/>
              <a:gd name="connsiteX26" fmla="*/ 238235 w 1527504"/>
              <a:gd name="connsiteY26" fmla="*/ 399394 h 980966"/>
              <a:gd name="connsiteX27" fmla="*/ 185683 w 1527504"/>
              <a:gd name="connsiteY27" fmla="*/ 339835 h 980966"/>
              <a:gd name="connsiteX28" fmla="*/ 182179 w 1527504"/>
              <a:gd name="connsiteY28" fmla="*/ 378373 h 980966"/>
              <a:gd name="connsiteX29" fmla="*/ 119117 w 1527504"/>
              <a:gd name="connsiteY29" fmla="*/ 360856 h 980966"/>
              <a:gd name="connsiteX30" fmla="*/ 189186 w 1527504"/>
              <a:gd name="connsiteY30" fmla="*/ 574566 h 980966"/>
              <a:gd name="connsiteX31" fmla="*/ 238235 w 1527504"/>
              <a:gd name="connsiteY31" fmla="*/ 595587 h 980966"/>
              <a:gd name="connsiteX32" fmla="*/ 273269 w 1527504"/>
              <a:gd name="connsiteY32" fmla="*/ 630621 h 980966"/>
              <a:gd name="connsiteX33" fmla="*/ 91090 w 1527504"/>
              <a:gd name="connsiteY33" fmla="*/ 665656 h 980966"/>
              <a:gd name="connsiteX34" fmla="*/ 7007 w 1527504"/>
              <a:gd name="connsiteY34" fmla="*/ 826814 h 980966"/>
              <a:gd name="connsiteX35" fmla="*/ 49048 w 1527504"/>
              <a:gd name="connsiteY35" fmla="*/ 914400 h 980966"/>
              <a:gd name="connsiteX36" fmla="*/ 133131 w 1527504"/>
              <a:gd name="connsiteY36"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311807 w 1527504"/>
              <a:gd name="connsiteY23" fmla="*/ 304800 h 980966"/>
              <a:gd name="connsiteX24" fmla="*/ 458952 w 1527504"/>
              <a:gd name="connsiteY24" fmla="*/ 315311 h 980966"/>
              <a:gd name="connsiteX25" fmla="*/ 332828 w 1527504"/>
              <a:gd name="connsiteY25" fmla="*/ 336332 h 980966"/>
              <a:gd name="connsiteX26" fmla="*/ 238235 w 1527504"/>
              <a:gd name="connsiteY26" fmla="*/ 399394 h 980966"/>
              <a:gd name="connsiteX27" fmla="*/ 185683 w 1527504"/>
              <a:gd name="connsiteY27" fmla="*/ 339835 h 980966"/>
              <a:gd name="connsiteX28" fmla="*/ 182179 w 1527504"/>
              <a:gd name="connsiteY28" fmla="*/ 378373 h 980966"/>
              <a:gd name="connsiteX29" fmla="*/ 119117 w 1527504"/>
              <a:gd name="connsiteY29" fmla="*/ 360856 h 980966"/>
              <a:gd name="connsiteX30" fmla="*/ 189186 w 1527504"/>
              <a:gd name="connsiteY30" fmla="*/ 574566 h 980966"/>
              <a:gd name="connsiteX31" fmla="*/ 238235 w 1527504"/>
              <a:gd name="connsiteY31" fmla="*/ 595587 h 980966"/>
              <a:gd name="connsiteX32" fmla="*/ 262758 w 1527504"/>
              <a:gd name="connsiteY32" fmla="*/ 672662 h 980966"/>
              <a:gd name="connsiteX33" fmla="*/ 91090 w 1527504"/>
              <a:gd name="connsiteY33" fmla="*/ 665656 h 980966"/>
              <a:gd name="connsiteX34" fmla="*/ 7007 w 1527504"/>
              <a:gd name="connsiteY34" fmla="*/ 826814 h 980966"/>
              <a:gd name="connsiteX35" fmla="*/ 49048 w 1527504"/>
              <a:gd name="connsiteY35" fmla="*/ 914400 h 980966"/>
              <a:gd name="connsiteX36" fmla="*/ 133131 w 1527504"/>
              <a:gd name="connsiteY36"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311807 w 1527504"/>
              <a:gd name="connsiteY23" fmla="*/ 304800 h 980966"/>
              <a:gd name="connsiteX24" fmla="*/ 458952 w 1527504"/>
              <a:gd name="connsiteY24" fmla="*/ 315311 h 980966"/>
              <a:gd name="connsiteX25" fmla="*/ 332828 w 1527504"/>
              <a:gd name="connsiteY25" fmla="*/ 336332 h 980966"/>
              <a:gd name="connsiteX26" fmla="*/ 238235 w 1527504"/>
              <a:gd name="connsiteY26" fmla="*/ 399394 h 980966"/>
              <a:gd name="connsiteX27" fmla="*/ 185683 w 1527504"/>
              <a:gd name="connsiteY27" fmla="*/ 339835 h 980966"/>
              <a:gd name="connsiteX28" fmla="*/ 182179 w 1527504"/>
              <a:gd name="connsiteY28" fmla="*/ 378373 h 980966"/>
              <a:gd name="connsiteX29" fmla="*/ 119117 w 1527504"/>
              <a:gd name="connsiteY29" fmla="*/ 360856 h 980966"/>
              <a:gd name="connsiteX30" fmla="*/ 189186 w 1527504"/>
              <a:gd name="connsiteY30" fmla="*/ 574566 h 980966"/>
              <a:gd name="connsiteX31" fmla="*/ 252249 w 1527504"/>
              <a:gd name="connsiteY31" fmla="*/ 616608 h 980966"/>
              <a:gd name="connsiteX32" fmla="*/ 262758 w 1527504"/>
              <a:gd name="connsiteY32" fmla="*/ 672662 h 980966"/>
              <a:gd name="connsiteX33" fmla="*/ 91090 w 1527504"/>
              <a:gd name="connsiteY33" fmla="*/ 665656 h 980966"/>
              <a:gd name="connsiteX34" fmla="*/ 7007 w 1527504"/>
              <a:gd name="connsiteY34" fmla="*/ 826814 h 980966"/>
              <a:gd name="connsiteX35" fmla="*/ 49048 w 1527504"/>
              <a:gd name="connsiteY35" fmla="*/ 914400 h 980966"/>
              <a:gd name="connsiteX36" fmla="*/ 133131 w 1527504"/>
              <a:gd name="connsiteY36"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311807 w 1527504"/>
              <a:gd name="connsiteY23" fmla="*/ 304800 h 980966"/>
              <a:gd name="connsiteX24" fmla="*/ 332828 w 1527504"/>
              <a:gd name="connsiteY24" fmla="*/ 336332 h 980966"/>
              <a:gd name="connsiteX25" fmla="*/ 238235 w 1527504"/>
              <a:gd name="connsiteY25" fmla="*/ 399394 h 980966"/>
              <a:gd name="connsiteX26" fmla="*/ 185683 w 1527504"/>
              <a:gd name="connsiteY26" fmla="*/ 339835 h 980966"/>
              <a:gd name="connsiteX27" fmla="*/ 182179 w 1527504"/>
              <a:gd name="connsiteY27" fmla="*/ 378373 h 980966"/>
              <a:gd name="connsiteX28" fmla="*/ 119117 w 1527504"/>
              <a:gd name="connsiteY28" fmla="*/ 360856 h 980966"/>
              <a:gd name="connsiteX29" fmla="*/ 189186 w 1527504"/>
              <a:gd name="connsiteY29" fmla="*/ 574566 h 980966"/>
              <a:gd name="connsiteX30" fmla="*/ 252249 w 1527504"/>
              <a:gd name="connsiteY30" fmla="*/ 616608 h 980966"/>
              <a:gd name="connsiteX31" fmla="*/ 262758 w 1527504"/>
              <a:gd name="connsiteY31" fmla="*/ 672662 h 980966"/>
              <a:gd name="connsiteX32" fmla="*/ 91090 w 1527504"/>
              <a:gd name="connsiteY32" fmla="*/ 665656 h 980966"/>
              <a:gd name="connsiteX33" fmla="*/ 7007 w 1527504"/>
              <a:gd name="connsiteY33" fmla="*/ 826814 h 980966"/>
              <a:gd name="connsiteX34" fmla="*/ 49048 w 1527504"/>
              <a:gd name="connsiteY34" fmla="*/ 914400 h 980966"/>
              <a:gd name="connsiteX35" fmla="*/ 133131 w 1527504"/>
              <a:gd name="connsiteY35"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448442 w 1527504"/>
              <a:gd name="connsiteY23" fmla="*/ 294290 h 980966"/>
              <a:gd name="connsiteX24" fmla="*/ 332828 w 1527504"/>
              <a:gd name="connsiteY24" fmla="*/ 336332 h 980966"/>
              <a:gd name="connsiteX25" fmla="*/ 238235 w 1527504"/>
              <a:gd name="connsiteY25" fmla="*/ 399394 h 980966"/>
              <a:gd name="connsiteX26" fmla="*/ 185683 w 1527504"/>
              <a:gd name="connsiteY26" fmla="*/ 339835 h 980966"/>
              <a:gd name="connsiteX27" fmla="*/ 182179 w 1527504"/>
              <a:gd name="connsiteY27" fmla="*/ 378373 h 980966"/>
              <a:gd name="connsiteX28" fmla="*/ 119117 w 1527504"/>
              <a:gd name="connsiteY28" fmla="*/ 360856 h 980966"/>
              <a:gd name="connsiteX29" fmla="*/ 189186 w 1527504"/>
              <a:gd name="connsiteY29" fmla="*/ 574566 h 980966"/>
              <a:gd name="connsiteX30" fmla="*/ 252249 w 1527504"/>
              <a:gd name="connsiteY30" fmla="*/ 616608 h 980966"/>
              <a:gd name="connsiteX31" fmla="*/ 262758 w 1527504"/>
              <a:gd name="connsiteY31" fmla="*/ 672662 h 980966"/>
              <a:gd name="connsiteX32" fmla="*/ 91090 w 1527504"/>
              <a:gd name="connsiteY32" fmla="*/ 665656 h 980966"/>
              <a:gd name="connsiteX33" fmla="*/ 7007 w 1527504"/>
              <a:gd name="connsiteY33" fmla="*/ 826814 h 980966"/>
              <a:gd name="connsiteX34" fmla="*/ 49048 w 1527504"/>
              <a:gd name="connsiteY34" fmla="*/ 914400 h 980966"/>
              <a:gd name="connsiteX35" fmla="*/ 133131 w 1527504"/>
              <a:gd name="connsiteY35"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395890 w 1527504"/>
              <a:gd name="connsiteY23" fmla="*/ 290787 h 980966"/>
              <a:gd name="connsiteX24" fmla="*/ 332828 w 1527504"/>
              <a:gd name="connsiteY24" fmla="*/ 336332 h 980966"/>
              <a:gd name="connsiteX25" fmla="*/ 238235 w 1527504"/>
              <a:gd name="connsiteY25" fmla="*/ 399394 h 980966"/>
              <a:gd name="connsiteX26" fmla="*/ 185683 w 1527504"/>
              <a:gd name="connsiteY26" fmla="*/ 339835 h 980966"/>
              <a:gd name="connsiteX27" fmla="*/ 182179 w 1527504"/>
              <a:gd name="connsiteY27" fmla="*/ 378373 h 980966"/>
              <a:gd name="connsiteX28" fmla="*/ 119117 w 1527504"/>
              <a:gd name="connsiteY28" fmla="*/ 360856 h 980966"/>
              <a:gd name="connsiteX29" fmla="*/ 189186 w 1527504"/>
              <a:gd name="connsiteY29" fmla="*/ 574566 h 980966"/>
              <a:gd name="connsiteX30" fmla="*/ 252249 w 1527504"/>
              <a:gd name="connsiteY30" fmla="*/ 616608 h 980966"/>
              <a:gd name="connsiteX31" fmla="*/ 262758 w 1527504"/>
              <a:gd name="connsiteY31" fmla="*/ 672662 h 980966"/>
              <a:gd name="connsiteX32" fmla="*/ 91090 w 1527504"/>
              <a:gd name="connsiteY32" fmla="*/ 665656 h 980966"/>
              <a:gd name="connsiteX33" fmla="*/ 7007 w 1527504"/>
              <a:gd name="connsiteY33" fmla="*/ 826814 h 980966"/>
              <a:gd name="connsiteX34" fmla="*/ 49048 w 1527504"/>
              <a:gd name="connsiteY34" fmla="*/ 914400 h 980966"/>
              <a:gd name="connsiteX35" fmla="*/ 133131 w 1527504"/>
              <a:gd name="connsiteY35"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385380 w 1527504"/>
              <a:gd name="connsiteY23" fmla="*/ 308304 h 980966"/>
              <a:gd name="connsiteX24" fmla="*/ 332828 w 1527504"/>
              <a:gd name="connsiteY24" fmla="*/ 336332 h 980966"/>
              <a:gd name="connsiteX25" fmla="*/ 238235 w 1527504"/>
              <a:gd name="connsiteY25" fmla="*/ 399394 h 980966"/>
              <a:gd name="connsiteX26" fmla="*/ 185683 w 1527504"/>
              <a:gd name="connsiteY26" fmla="*/ 339835 h 980966"/>
              <a:gd name="connsiteX27" fmla="*/ 182179 w 1527504"/>
              <a:gd name="connsiteY27" fmla="*/ 378373 h 980966"/>
              <a:gd name="connsiteX28" fmla="*/ 119117 w 1527504"/>
              <a:gd name="connsiteY28" fmla="*/ 360856 h 980966"/>
              <a:gd name="connsiteX29" fmla="*/ 189186 w 1527504"/>
              <a:gd name="connsiteY29" fmla="*/ 574566 h 980966"/>
              <a:gd name="connsiteX30" fmla="*/ 252249 w 1527504"/>
              <a:gd name="connsiteY30" fmla="*/ 616608 h 980966"/>
              <a:gd name="connsiteX31" fmla="*/ 262758 w 1527504"/>
              <a:gd name="connsiteY31" fmla="*/ 672662 h 980966"/>
              <a:gd name="connsiteX32" fmla="*/ 91090 w 1527504"/>
              <a:gd name="connsiteY32" fmla="*/ 665656 h 980966"/>
              <a:gd name="connsiteX33" fmla="*/ 7007 w 1527504"/>
              <a:gd name="connsiteY33" fmla="*/ 826814 h 980966"/>
              <a:gd name="connsiteX34" fmla="*/ 49048 w 1527504"/>
              <a:gd name="connsiteY34" fmla="*/ 914400 h 980966"/>
              <a:gd name="connsiteX35" fmla="*/ 133131 w 1527504"/>
              <a:gd name="connsiteY35"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437932 w 1527504"/>
              <a:gd name="connsiteY23" fmla="*/ 304801 h 980966"/>
              <a:gd name="connsiteX24" fmla="*/ 332828 w 1527504"/>
              <a:gd name="connsiteY24" fmla="*/ 336332 h 980966"/>
              <a:gd name="connsiteX25" fmla="*/ 238235 w 1527504"/>
              <a:gd name="connsiteY25" fmla="*/ 399394 h 980966"/>
              <a:gd name="connsiteX26" fmla="*/ 185683 w 1527504"/>
              <a:gd name="connsiteY26" fmla="*/ 339835 h 980966"/>
              <a:gd name="connsiteX27" fmla="*/ 182179 w 1527504"/>
              <a:gd name="connsiteY27" fmla="*/ 378373 h 980966"/>
              <a:gd name="connsiteX28" fmla="*/ 119117 w 1527504"/>
              <a:gd name="connsiteY28" fmla="*/ 360856 h 980966"/>
              <a:gd name="connsiteX29" fmla="*/ 189186 w 1527504"/>
              <a:gd name="connsiteY29" fmla="*/ 574566 h 980966"/>
              <a:gd name="connsiteX30" fmla="*/ 252249 w 1527504"/>
              <a:gd name="connsiteY30" fmla="*/ 616608 h 980966"/>
              <a:gd name="connsiteX31" fmla="*/ 262758 w 1527504"/>
              <a:gd name="connsiteY31" fmla="*/ 672662 h 980966"/>
              <a:gd name="connsiteX32" fmla="*/ 91090 w 1527504"/>
              <a:gd name="connsiteY32" fmla="*/ 665656 h 980966"/>
              <a:gd name="connsiteX33" fmla="*/ 7007 w 1527504"/>
              <a:gd name="connsiteY33" fmla="*/ 826814 h 980966"/>
              <a:gd name="connsiteX34" fmla="*/ 49048 w 1527504"/>
              <a:gd name="connsiteY34" fmla="*/ 914400 h 980966"/>
              <a:gd name="connsiteX35" fmla="*/ 133131 w 1527504"/>
              <a:gd name="connsiteY35"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2759 w 1527504"/>
              <a:gd name="connsiteY23" fmla="*/ 311807 h 980966"/>
              <a:gd name="connsiteX24" fmla="*/ 437932 w 1527504"/>
              <a:gd name="connsiteY24" fmla="*/ 304801 h 980966"/>
              <a:gd name="connsiteX25" fmla="*/ 332828 w 1527504"/>
              <a:gd name="connsiteY25" fmla="*/ 336332 h 980966"/>
              <a:gd name="connsiteX26" fmla="*/ 238235 w 1527504"/>
              <a:gd name="connsiteY26" fmla="*/ 399394 h 980966"/>
              <a:gd name="connsiteX27" fmla="*/ 185683 w 1527504"/>
              <a:gd name="connsiteY27" fmla="*/ 339835 h 980966"/>
              <a:gd name="connsiteX28" fmla="*/ 182179 w 1527504"/>
              <a:gd name="connsiteY28" fmla="*/ 378373 h 980966"/>
              <a:gd name="connsiteX29" fmla="*/ 119117 w 1527504"/>
              <a:gd name="connsiteY29" fmla="*/ 360856 h 980966"/>
              <a:gd name="connsiteX30" fmla="*/ 189186 w 1527504"/>
              <a:gd name="connsiteY30" fmla="*/ 574566 h 980966"/>
              <a:gd name="connsiteX31" fmla="*/ 252249 w 1527504"/>
              <a:gd name="connsiteY31" fmla="*/ 616608 h 980966"/>
              <a:gd name="connsiteX32" fmla="*/ 262758 w 1527504"/>
              <a:gd name="connsiteY32" fmla="*/ 672662 h 980966"/>
              <a:gd name="connsiteX33" fmla="*/ 91090 w 1527504"/>
              <a:gd name="connsiteY33" fmla="*/ 665656 h 980966"/>
              <a:gd name="connsiteX34" fmla="*/ 7007 w 1527504"/>
              <a:gd name="connsiteY34" fmla="*/ 826814 h 980966"/>
              <a:gd name="connsiteX35" fmla="*/ 49048 w 1527504"/>
              <a:gd name="connsiteY35" fmla="*/ 914400 h 980966"/>
              <a:gd name="connsiteX36" fmla="*/ 133131 w 1527504"/>
              <a:gd name="connsiteY36"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38235 w 1527504"/>
              <a:gd name="connsiteY26" fmla="*/ 399394 h 980966"/>
              <a:gd name="connsiteX27" fmla="*/ 185683 w 1527504"/>
              <a:gd name="connsiteY27" fmla="*/ 339835 h 980966"/>
              <a:gd name="connsiteX28" fmla="*/ 182179 w 1527504"/>
              <a:gd name="connsiteY28" fmla="*/ 378373 h 980966"/>
              <a:gd name="connsiteX29" fmla="*/ 119117 w 1527504"/>
              <a:gd name="connsiteY29" fmla="*/ 360856 h 980966"/>
              <a:gd name="connsiteX30" fmla="*/ 189186 w 1527504"/>
              <a:gd name="connsiteY30" fmla="*/ 574566 h 980966"/>
              <a:gd name="connsiteX31" fmla="*/ 252249 w 1527504"/>
              <a:gd name="connsiteY31" fmla="*/ 616608 h 980966"/>
              <a:gd name="connsiteX32" fmla="*/ 262758 w 1527504"/>
              <a:gd name="connsiteY32" fmla="*/ 672662 h 980966"/>
              <a:gd name="connsiteX33" fmla="*/ 91090 w 1527504"/>
              <a:gd name="connsiteY33" fmla="*/ 665656 h 980966"/>
              <a:gd name="connsiteX34" fmla="*/ 7007 w 1527504"/>
              <a:gd name="connsiteY34" fmla="*/ 826814 h 980966"/>
              <a:gd name="connsiteX35" fmla="*/ 49048 w 1527504"/>
              <a:gd name="connsiteY35" fmla="*/ 914400 h 980966"/>
              <a:gd name="connsiteX36" fmla="*/ 133131 w 1527504"/>
              <a:gd name="connsiteY36"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76772 w 1527504"/>
              <a:gd name="connsiteY26" fmla="*/ 353850 h 980966"/>
              <a:gd name="connsiteX27" fmla="*/ 185683 w 1527504"/>
              <a:gd name="connsiteY27" fmla="*/ 339835 h 980966"/>
              <a:gd name="connsiteX28" fmla="*/ 182179 w 1527504"/>
              <a:gd name="connsiteY28" fmla="*/ 378373 h 980966"/>
              <a:gd name="connsiteX29" fmla="*/ 119117 w 1527504"/>
              <a:gd name="connsiteY29" fmla="*/ 360856 h 980966"/>
              <a:gd name="connsiteX30" fmla="*/ 189186 w 1527504"/>
              <a:gd name="connsiteY30" fmla="*/ 574566 h 980966"/>
              <a:gd name="connsiteX31" fmla="*/ 252249 w 1527504"/>
              <a:gd name="connsiteY31" fmla="*/ 616608 h 980966"/>
              <a:gd name="connsiteX32" fmla="*/ 262758 w 1527504"/>
              <a:gd name="connsiteY32" fmla="*/ 672662 h 980966"/>
              <a:gd name="connsiteX33" fmla="*/ 91090 w 1527504"/>
              <a:gd name="connsiteY33" fmla="*/ 665656 h 980966"/>
              <a:gd name="connsiteX34" fmla="*/ 7007 w 1527504"/>
              <a:gd name="connsiteY34" fmla="*/ 826814 h 980966"/>
              <a:gd name="connsiteX35" fmla="*/ 49048 w 1527504"/>
              <a:gd name="connsiteY35" fmla="*/ 914400 h 980966"/>
              <a:gd name="connsiteX36" fmla="*/ 133131 w 1527504"/>
              <a:gd name="connsiteY36"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76772 w 1527504"/>
              <a:gd name="connsiteY26" fmla="*/ 353850 h 980966"/>
              <a:gd name="connsiteX27" fmla="*/ 243760 w 1527504"/>
              <a:gd name="connsiteY27" fmla="*/ 350239 h 980966"/>
              <a:gd name="connsiteX28" fmla="*/ 185683 w 1527504"/>
              <a:gd name="connsiteY28" fmla="*/ 339835 h 980966"/>
              <a:gd name="connsiteX29" fmla="*/ 182179 w 1527504"/>
              <a:gd name="connsiteY29" fmla="*/ 378373 h 980966"/>
              <a:gd name="connsiteX30" fmla="*/ 119117 w 1527504"/>
              <a:gd name="connsiteY30" fmla="*/ 360856 h 980966"/>
              <a:gd name="connsiteX31" fmla="*/ 189186 w 1527504"/>
              <a:gd name="connsiteY31" fmla="*/ 574566 h 980966"/>
              <a:gd name="connsiteX32" fmla="*/ 252249 w 1527504"/>
              <a:gd name="connsiteY32" fmla="*/ 616608 h 980966"/>
              <a:gd name="connsiteX33" fmla="*/ 262758 w 1527504"/>
              <a:gd name="connsiteY33" fmla="*/ 672662 h 980966"/>
              <a:gd name="connsiteX34" fmla="*/ 91090 w 1527504"/>
              <a:gd name="connsiteY34" fmla="*/ 665656 h 980966"/>
              <a:gd name="connsiteX35" fmla="*/ 7007 w 1527504"/>
              <a:gd name="connsiteY35" fmla="*/ 826814 h 980966"/>
              <a:gd name="connsiteX36" fmla="*/ 49048 w 1527504"/>
              <a:gd name="connsiteY36" fmla="*/ 914400 h 980966"/>
              <a:gd name="connsiteX37" fmla="*/ 133131 w 1527504"/>
              <a:gd name="connsiteY37"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76772 w 1527504"/>
              <a:gd name="connsiteY26" fmla="*/ 353850 h 980966"/>
              <a:gd name="connsiteX27" fmla="*/ 243760 w 1527504"/>
              <a:gd name="connsiteY27" fmla="*/ 405786 h 980966"/>
              <a:gd name="connsiteX28" fmla="*/ 185683 w 1527504"/>
              <a:gd name="connsiteY28" fmla="*/ 339835 h 980966"/>
              <a:gd name="connsiteX29" fmla="*/ 182179 w 1527504"/>
              <a:gd name="connsiteY29" fmla="*/ 378373 h 980966"/>
              <a:gd name="connsiteX30" fmla="*/ 119117 w 1527504"/>
              <a:gd name="connsiteY30" fmla="*/ 360856 h 980966"/>
              <a:gd name="connsiteX31" fmla="*/ 189186 w 1527504"/>
              <a:gd name="connsiteY31" fmla="*/ 574566 h 980966"/>
              <a:gd name="connsiteX32" fmla="*/ 252249 w 1527504"/>
              <a:gd name="connsiteY32" fmla="*/ 616608 h 980966"/>
              <a:gd name="connsiteX33" fmla="*/ 262758 w 1527504"/>
              <a:gd name="connsiteY33" fmla="*/ 672662 h 980966"/>
              <a:gd name="connsiteX34" fmla="*/ 91090 w 1527504"/>
              <a:gd name="connsiteY34" fmla="*/ 665656 h 980966"/>
              <a:gd name="connsiteX35" fmla="*/ 7007 w 1527504"/>
              <a:gd name="connsiteY35" fmla="*/ 826814 h 980966"/>
              <a:gd name="connsiteX36" fmla="*/ 49048 w 1527504"/>
              <a:gd name="connsiteY36" fmla="*/ 914400 h 980966"/>
              <a:gd name="connsiteX37" fmla="*/ 133131 w 1527504"/>
              <a:gd name="connsiteY37"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76772 w 1527504"/>
              <a:gd name="connsiteY26" fmla="*/ 353850 h 980966"/>
              <a:gd name="connsiteX27" fmla="*/ 243760 w 1527504"/>
              <a:gd name="connsiteY27" fmla="*/ 405786 h 980966"/>
              <a:gd name="connsiteX28" fmla="*/ 185683 w 1527504"/>
              <a:gd name="connsiteY28" fmla="*/ 339835 h 980966"/>
              <a:gd name="connsiteX29" fmla="*/ 180042 w 1527504"/>
              <a:gd name="connsiteY29" fmla="*/ 391192 h 980966"/>
              <a:gd name="connsiteX30" fmla="*/ 119117 w 1527504"/>
              <a:gd name="connsiteY30" fmla="*/ 360856 h 980966"/>
              <a:gd name="connsiteX31" fmla="*/ 189186 w 1527504"/>
              <a:gd name="connsiteY31" fmla="*/ 574566 h 980966"/>
              <a:gd name="connsiteX32" fmla="*/ 252249 w 1527504"/>
              <a:gd name="connsiteY32" fmla="*/ 616608 h 980966"/>
              <a:gd name="connsiteX33" fmla="*/ 262758 w 1527504"/>
              <a:gd name="connsiteY33" fmla="*/ 672662 h 980966"/>
              <a:gd name="connsiteX34" fmla="*/ 91090 w 1527504"/>
              <a:gd name="connsiteY34" fmla="*/ 665656 h 980966"/>
              <a:gd name="connsiteX35" fmla="*/ 7007 w 1527504"/>
              <a:gd name="connsiteY35" fmla="*/ 826814 h 980966"/>
              <a:gd name="connsiteX36" fmla="*/ 49048 w 1527504"/>
              <a:gd name="connsiteY36" fmla="*/ 914400 h 980966"/>
              <a:gd name="connsiteX37" fmla="*/ 133131 w 1527504"/>
              <a:gd name="connsiteY37"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76772 w 1527504"/>
              <a:gd name="connsiteY26" fmla="*/ 353850 h 980966"/>
              <a:gd name="connsiteX27" fmla="*/ 243760 w 1527504"/>
              <a:gd name="connsiteY27" fmla="*/ 405786 h 980966"/>
              <a:gd name="connsiteX28" fmla="*/ 215986 w 1527504"/>
              <a:gd name="connsiteY28" fmla="*/ 373740 h 980966"/>
              <a:gd name="connsiteX29" fmla="*/ 185683 w 1527504"/>
              <a:gd name="connsiteY29" fmla="*/ 339835 h 980966"/>
              <a:gd name="connsiteX30" fmla="*/ 180042 w 1527504"/>
              <a:gd name="connsiteY30" fmla="*/ 391192 h 980966"/>
              <a:gd name="connsiteX31" fmla="*/ 119117 w 1527504"/>
              <a:gd name="connsiteY31" fmla="*/ 360856 h 980966"/>
              <a:gd name="connsiteX32" fmla="*/ 189186 w 1527504"/>
              <a:gd name="connsiteY32" fmla="*/ 574566 h 980966"/>
              <a:gd name="connsiteX33" fmla="*/ 252249 w 1527504"/>
              <a:gd name="connsiteY33" fmla="*/ 616608 h 980966"/>
              <a:gd name="connsiteX34" fmla="*/ 262758 w 1527504"/>
              <a:gd name="connsiteY34" fmla="*/ 672662 h 980966"/>
              <a:gd name="connsiteX35" fmla="*/ 91090 w 1527504"/>
              <a:gd name="connsiteY35" fmla="*/ 665656 h 980966"/>
              <a:gd name="connsiteX36" fmla="*/ 7007 w 1527504"/>
              <a:gd name="connsiteY36" fmla="*/ 826814 h 980966"/>
              <a:gd name="connsiteX37" fmla="*/ 49048 w 1527504"/>
              <a:gd name="connsiteY37" fmla="*/ 914400 h 980966"/>
              <a:gd name="connsiteX38" fmla="*/ 133131 w 1527504"/>
              <a:gd name="connsiteY38"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76772 w 1527504"/>
              <a:gd name="connsiteY26" fmla="*/ 353850 h 980966"/>
              <a:gd name="connsiteX27" fmla="*/ 243760 w 1527504"/>
              <a:gd name="connsiteY27" fmla="*/ 405786 h 980966"/>
              <a:gd name="connsiteX28" fmla="*/ 220259 w 1527504"/>
              <a:gd name="connsiteY28" fmla="*/ 345966 h 980966"/>
              <a:gd name="connsiteX29" fmla="*/ 185683 w 1527504"/>
              <a:gd name="connsiteY29" fmla="*/ 339835 h 980966"/>
              <a:gd name="connsiteX30" fmla="*/ 180042 w 1527504"/>
              <a:gd name="connsiteY30" fmla="*/ 391192 h 980966"/>
              <a:gd name="connsiteX31" fmla="*/ 119117 w 1527504"/>
              <a:gd name="connsiteY31" fmla="*/ 360856 h 980966"/>
              <a:gd name="connsiteX32" fmla="*/ 189186 w 1527504"/>
              <a:gd name="connsiteY32" fmla="*/ 574566 h 980966"/>
              <a:gd name="connsiteX33" fmla="*/ 252249 w 1527504"/>
              <a:gd name="connsiteY33" fmla="*/ 616608 h 980966"/>
              <a:gd name="connsiteX34" fmla="*/ 262758 w 1527504"/>
              <a:gd name="connsiteY34" fmla="*/ 672662 h 980966"/>
              <a:gd name="connsiteX35" fmla="*/ 91090 w 1527504"/>
              <a:gd name="connsiteY35" fmla="*/ 665656 h 980966"/>
              <a:gd name="connsiteX36" fmla="*/ 7007 w 1527504"/>
              <a:gd name="connsiteY36" fmla="*/ 826814 h 980966"/>
              <a:gd name="connsiteX37" fmla="*/ 49048 w 1527504"/>
              <a:gd name="connsiteY37" fmla="*/ 914400 h 980966"/>
              <a:gd name="connsiteX38" fmla="*/ 133131 w 1527504"/>
              <a:gd name="connsiteY38"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66090 w 1527504"/>
              <a:gd name="connsiteY26" fmla="*/ 338895 h 980966"/>
              <a:gd name="connsiteX27" fmla="*/ 243760 w 1527504"/>
              <a:gd name="connsiteY27" fmla="*/ 405786 h 980966"/>
              <a:gd name="connsiteX28" fmla="*/ 220259 w 1527504"/>
              <a:gd name="connsiteY28" fmla="*/ 345966 h 980966"/>
              <a:gd name="connsiteX29" fmla="*/ 185683 w 1527504"/>
              <a:gd name="connsiteY29" fmla="*/ 339835 h 980966"/>
              <a:gd name="connsiteX30" fmla="*/ 180042 w 1527504"/>
              <a:gd name="connsiteY30" fmla="*/ 391192 h 980966"/>
              <a:gd name="connsiteX31" fmla="*/ 119117 w 1527504"/>
              <a:gd name="connsiteY31" fmla="*/ 360856 h 980966"/>
              <a:gd name="connsiteX32" fmla="*/ 189186 w 1527504"/>
              <a:gd name="connsiteY32" fmla="*/ 574566 h 980966"/>
              <a:gd name="connsiteX33" fmla="*/ 252249 w 1527504"/>
              <a:gd name="connsiteY33" fmla="*/ 616608 h 980966"/>
              <a:gd name="connsiteX34" fmla="*/ 262758 w 1527504"/>
              <a:gd name="connsiteY34" fmla="*/ 672662 h 980966"/>
              <a:gd name="connsiteX35" fmla="*/ 91090 w 1527504"/>
              <a:gd name="connsiteY35" fmla="*/ 665656 h 980966"/>
              <a:gd name="connsiteX36" fmla="*/ 7007 w 1527504"/>
              <a:gd name="connsiteY36" fmla="*/ 826814 h 980966"/>
              <a:gd name="connsiteX37" fmla="*/ 49048 w 1527504"/>
              <a:gd name="connsiteY37" fmla="*/ 914400 h 980966"/>
              <a:gd name="connsiteX38" fmla="*/ 133131 w 1527504"/>
              <a:gd name="connsiteY38"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66090 w 1527504"/>
              <a:gd name="connsiteY26" fmla="*/ 338895 h 980966"/>
              <a:gd name="connsiteX27" fmla="*/ 258715 w 1527504"/>
              <a:gd name="connsiteY27" fmla="*/ 403650 h 980966"/>
              <a:gd name="connsiteX28" fmla="*/ 220259 w 1527504"/>
              <a:gd name="connsiteY28" fmla="*/ 345966 h 980966"/>
              <a:gd name="connsiteX29" fmla="*/ 185683 w 1527504"/>
              <a:gd name="connsiteY29" fmla="*/ 339835 h 980966"/>
              <a:gd name="connsiteX30" fmla="*/ 180042 w 1527504"/>
              <a:gd name="connsiteY30" fmla="*/ 391192 h 980966"/>
              <a:gd name="connsiteX31" fmla="*/ 119117 w 1527504"/>
              <a:gd name="connsiteY31" fmla="*/ 360856 h 980966"/>
              <a:gd name="connsiteX32" fmla="*/ 189186 w 1527504"/>
              <a:gd name="connsiteY32" fmla="*/ 574566 h 980966"/>
              <a:gd name="connsiteX33" fmla="*/ 252249 w 1527504"/>
              <a:gd name="connsiteY33" fmla="*/ 616608 h 980966"/>
              <a:gd name="connsiteX34" fmla="*/ 262758 w 1527504"/>
              <a:gd name="connsiteY34" fmla="*/ 672662 h 980966"/>
              <a:gd name="connsiteX35" fmla="*/ 91090 w 1527504"/>
              <a:gd name="connsiteY35" fmla="*/ 665656 h 980966"/>
              <a:gd name="connsiteX36" fmla="*/ 7007 w 1527504"/>
              <a:gd name="connsiteY36" fmla="*/ 826814 h 980966"/>
              <a:gd name="connsiteX37" fmla="*/ 49048 w 1527504"/>
              <a:gd name="connsiteY37" fmla="*/ 914400 h 980966"/>
              <a:gd name="connsiteX38" fmla="*/ 133131 w 1527504"/>
              <a:gd name="connsiteY38"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66090 w 1527504"/>
              <a:gd name="connsiteY26" fmla="*/ 338895 h 980966"/>
              <a:gd name="connsiteX27" fmla="*/ 248033 w 1527504"/>
              <a:gd name="connsiteY27" fmla="*/ 410059 h 980966"/>
              <a:gd name="connsiteX28" fmla="*/ 220259 w 1527504"/>
              <a:gd name="connsiteY28" fmla="*/ 345966 h 980966"/>
              <a:gd name="connsiteX29" fmla="*/ 185683 w 1527504"/>
              <a:gd name="connsiteY29" fmla="*/ 339835 h 980966"/>
              <a:gd name="connsiteX30" fmla="*/ 180042 w 1527504"/>
              <a:gd name="connsiteY30" fmla="*/ 391192 h 980966"/>
              <a:gd name="connsiteX31" fmla="*/ 119117 w 1527504"/>
              <a:gd name="connsiteY31" fmla="*/ 360856 h 980966"/>
              <a:gd name="connsiteX32" fmla="*/ 189186 w 1527504"/>
              <a:gd name="connsiteY32" fmla="*/ 574566 h 980966"/>
              <a:gd name="connsiteX33" fmla="*/ 252249 w 1527504"/>
              <a:gd name="connsiteY33" fmla="*/ 616608 h 980966"/>
              <a:gd name="connsiteX34" fmla="*/ 262758 w 1527504"/>
              <a:gd name="connsiteY34" fmla="*/ 672662 h 980966"/>
              <a:gd name="connsiteX35" fmla="*/ 91090 w 1527504"/>
              <a:gd name="connsiteY35" fmla="*/ 665656 h 980966"/>
              <a:gd name="connsiteX36" fmla="*/ 7007 w 1527504"/>
              <a:gd name="connsiteY36" fmla="*/ 826814 h 980966"/>
              <a:gd name="connsiteX37" fmla="*/ 49048 w 1527504"/>
              <a:gd name="connsiteY37" fmla="*/ 914400 h 980966"/>
              <a:gd name="connsiteX38" fmla="*/ 133131 w 1527504"/>
              <a:gd name="connsiteY38" fmla="*/ 980966 h 980966"/>
              <a:gd name="connsiteX0" fmla="*/ 1527504 w 1527504"/>
              <a:gd name="connsiteY0" fmla="*/ 259256 h 980966"/>
              <a:gd name="connsiteX1" fmla="*/ 1485462 w 1527504"/>
              <a:gd name="connsiteY1" fmla="*/ 185683 h 980966"/>
              <a:gd name="connsiteX2" fmla="*/ 1453931 w 1527504"/>
              <a:gd name="connsiteY2" fmla="*/ 171669 h 980966"/>
              <a:gd name="connsiteX3" fmla="*/ 1359338 w 1527504"/>
              <a:gd name="connsiteY3" fmla="*/ 63063 h 980966"/>
              <a:gd name="connsiteX4" fmla="*/ 1261242 w 1527504"/>
              <a:gd name="connsiteY4" fmla="*/ 59559 h 980966"/>
              <a:gd name="connsiteX5" fmla="*/ 1208690 w 1527504"/>
              <a:gd name="connsiteY5" fmla="*/ 0 h 980966"/>
              <a:gd name="connsiteX6" fmla="*/ 1016000 w 1527504"/>
              <a:gd name="connsiteY6" fmla="*/ 52552 h 980966"/>
              <a:gd name="connsiteX7" fmla="*/ 921407 w 1527504"/>
              <a:gd name="connsiteY7" fmla="*/ 105104 h 980966"/>
              <a:gd name="connsiteX8" fmla="*/ 854842 w 1527504"/>
              <a:gd name="connsiteY8" fmla="*/ 66566 h 980966"/>
              <a:gd name="connsiteX9" fmla="*/ 711200 w 1527504"/>
              <a:gd name="connsiteY9" fmla="*/ 49049 h 980966"/>
              <a:gd name="connsiteX10" fmla="*/ 812800 w 1527504"/>
              <a:gd name="connsiteY10" fmla="*/ 220718 h 980966"/>
              <a:gd name="connsiteX11" fmla="*/ 735724 w 1527504"/>
              <a:gd name="connsiteY11" fmla="*/ 192690 h 980966"/>
              <a:gd name="connsiteX12" fmla="*/ 721711 w 1527504"/>
              <a:gd name="connsiteY12" fmla="*/ 238235 h 980966"/>
              <a:gd name="connsiteX13" fmla="*/ 616607 w 1527504"/>
              <a:gd name="connsiteY13" fmla="*/ 231228 h 980966"/>
              <a:gd name="connsiteX14" fmla="*/ 574566 w 1527504"/>
              <a:gd name="connsiteY14" fmla="*/ 262759 h 980966"/>
              <a:gd name="connsiteX15" fmla="*/ 529021 w 1527504"/>
              <a:gd name="connsiteY15" fmla="*/ 157656 h 980966"/>
              <a:gd name="connsiteX16" fmla="*/ 367862 w 1527504"/>
              <a:gd name="connsiteY16" fmla="*/ 206704 h 980966"/>
              <a:gd name="connsiteX17" fmla="*/ 238235 w 1527504"/>
              <a:gd name="connsiteY17" fmla="*/ 238235 h 980966"/>
              <a:gd name="connsiteX18" fmla="*/ 38538 w 1527504"/>
              <a:gd name="connsiteY18" fmla="*/ 203200 h 980966"/>
              <a:gd name="connsiteX19" fmla="*/ 0 w 1527504"/>
              <a:gd name="connsiteY19" fmla="*/ 248745 h 980966"/>
              <a:gd name="connsiteX20" fmla="*/ 56055 w 1527504"/>
              <a:gd name="connsiteY20" fmla="*/ 287283 h 980966"/>
              <a:gd name="connsiteX21" fmla="*/ 115614 w 1527504"/>
              <a:gd name="connsiteY21" fmla="*/ 266263 h 980966"/>
              <a:gd name="connsiteX22" fmla="*/ 133131 w 1527504"/>
              <a:gd name="connsiteY22" fmla="*/ 318814 h 980966"/>
              <a:gd name="connsiteX23" fmla="*/ 269766 w 1527504"/>
              <a:gd name="connsiteY23" fmla="*/ 304801 h 980966"/>
              <a:gd name="connsiteX24" fmla="*/ 437932 w 1527504"/>
              <a:gd name="connsiteY24" fmla="*/ 304801 h 980966"/>
              <a:gd name="connsiteX25" fmla="*/ 332828 w 1527504"/>
              <a:gd name="connsiteY25" fmla="*/ 336332 h 980966"/>
              <a:gd name="connsiteX26" fmla="*/ 266090 w 1527504"/>
              <a:gd name="connsiteY26" fmla="*/ 338895 h 980966"/>
              <a:gd name="connsiteX27" fmla="*/ 248033 w 1527504"/>
              <a:gd name="connsiteY27" fmla="*/ 410059 h 980966"/>
              <a:gd name="connsiteX28" fmla="*/ 220259 w 1527504"/>
              <a:gd name="connsiteY28" fmla="*/ 345966 h 980966"/>
              <a:gd name="connsiteX29" fmla="*/ 185683 w 1527504"/>
              <a:gd name="connsiteY29" fmla="*/ 339835 h 980966"/>
              <a:gd name="connsiteX30" fmla="*/ 180042 w 1527504"/>
              <a:gd name="connsiteY30" fmla="*/ 391192 h 980966"/>
              <a:gd name="connsiteX31" fmla="*/ 119117 w 1527504"/>
              <a:gd name="connsiteY31" fmla="*/ 360856 h 980966"/>
              <a:gd name="connsiteX32" fmla="*/ 189186 w 1527504"/>
              <a:gd name="connsiteY32" fmla="*/ 574566 h 980966"/>
              <a:gd name="connsiteX33" fmla="*/ 252249 w 1527504"/>
              <a:gd name="connsiteY33" fmla="*/ 616608 h 980966"/>
              <a:gd name="connsiteX34" fmla="*/ 262758 w 1527504"/>
              <a:gd name="connsiteY34" fmla="*/ 672662 h 980966"/>
              <a:gd name="connsiteX35" fmla="*/ 91090 w 1527504"/>
              <a:gd name="connsiteY35" fmla="*/ 665656 h 980966"/>
              <a:gd name="connsiteX36" fmla="*/ 7007 w 1527504"/>
              <a:gd name="connsiteY36" fmla="*/ 826814 h 980966"/>
              <a:gd name="connsiteX37" fmla="*/ 49048 w 1527504"/>
              <a:gd name="connsiteY37" fmla="*/ 914400 h 980966"/>
              <a:gd name="connsiteX38" fmla="*/ 133131 w 1527504"/>
              <a:gd name="connsiteY38" fmla="*/ 980966 h 98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27504" h="980966">
                <a:moveTo>
                  <a:pt x="1527504" y="259256"/>
                </a:moveTo>
                <a:lnTo>
                  <a:pt x="1485462" y="185683"/>
                </a:lnTo>
                <a:lnTo>
                  <a:pt x="1453931" y="171669"/>
                </a:lnTo>
                <a:lnTo>
                  <a:pt x="1359338" y="63063"/>
                </a:lnTo>
                <a:lnTo>
                  <a:pt x="1261242" y="59559"/>
                </a:lnTo>
                <a:lnTo>
                  <a:pt x="1208690" y="0"/>
                </a:lnTo>
                <a:lnTo>
                  <a:pt x="1016000" y="52552"/>
                </a:lnTo>
                <a:lnTo>
                  <a:pt x="921407" y="105104"/>
                </a:lnTo>
                <a:lnTo>
                  <a:pt x="854842" y="66566"/>
                </a:lnTo>
                <a:lnTo>
                  <a:pt x="711200" y="49049"/>
                </a:lnTo>
                <a:lnTo>
                  <a:pt x="812800" y="220718"/>
                </a:lnTo>
                <a:lnTo>
                  <a:pt x="735724" y="192690"/>
                </a:lnTo>
                <a:lnTo>
                  <a:pt x="721711" y="238235"/>
                </a:lnTo>
                <a:lnTo>
                  <a:pt x="616607" y="231228"/>
                </a:lnTo>
                <a:lnTo>
                  <a:pt x="574566" y="262759"/>
                </a:lnTo>
                <a:lnTo>
                  <a:pt x="529021" y="157656"/>
                </a:lnTo>
                <a:lnTo>
                  <a:pt x="367862" y="206704"/>
                </a:lnTo>
                <a:lnTo>
                  <a:pt x="238235" y="238235"/>
                </a:lnTo>
                <a:lnTo>
                  <a:pt x="38538" y="203200"/>
                </a:lnTo>
                <a:lnTo>
                  <a:pt x="0" y="248745"/>
                </a:lnTo>
                <a:lnTo>
                  <a:pt x="56055" y="287283"/>
                </a:lnTo>
                <a:lnTo>
                  <a:pt x="115614" y="266263"/>
                </a:lnTo>
                <a:lnTo>
                  <a:pt x="133131" y="318814"/>
                </a:lnTo>
                <a:lnTo>
                  <a:pt x="269766" y="304801"/>
                </a:lnTo>
                <a:lnTo>
                  <a:pt x="437932" y="304801"/>
                </a:lnTo>
                <a:lnTo>
                  <a:pt x="332828" y="336332"/>
                </a:lnTo>
                <a:lnTo>
                  <a:pt x="266090" y="338895"/>
                </a:lnTo>
                <a:lnTo>
                  <a:pt x="248033" y="410059"/>
                </a:lnTo>
                <a:cubicBezTo>
                  <a:pt x="243048" y="384422"/>
                  <a:pt x="229517" y="367330"/>
                  <a:pt x="220259" y="345966"/>
                </a:cubicBezTo>
                <a:lnTo>
                  <a:pt x="185683" y="339835"/>
                </a:lnTo>
                <a:lnTo>
                  <a:pt x="180042" y="391192"/>
                </a:lnTo>
                <a:lnTo>
                  <a:pt x="119117" y="360856"/>
                </a:lnTo>
                <a:lnTo>
                  <a:pt x="189186" y="574566"/>
                </a:lnTo>
                <a:cubicBezTo>
                  <a:pt x="205536" y="581573"/>
                  <a:pt x="239987" y="600259"/>
                  <a:pt x="252249" y="616608"/>
                </a:cubicBezTo>
                <a:cubicBezTo>
                  <a:pt x="264511" y="632957"/>
                  <a:pt x="289618" y="664487"/>
                  <a:pt x="262758" y="672662"/>
                </a:cubicBezTo>
                <a:cubicBezTo>
                  <a:pt x="235898" y="680837"/>
                  <a:pt x="135467" y="632957"/>
                  <a:pt x="91090" y="665656"/>
                </a:cubicBezTo>
                <a:lnTo>
                  <a:pt x="7007" y="826814"/>
                </a:lnTo>
                <a:lnTo>
                  <a:pt x="49048" y="914400"/>
                </a:lnTo>
                <a:lnTo>
                  <a:pt x="133131" y="980966"/>
                </a:lnTo>
              </a:path>
            </a:pathLst>
          </a:custGeom>
          <a:noFill/>
          <a:ln w="25400" cap="rnd">
            <a:solidFill>
              <a:schemeClr val="tx1"/>
            </a:solidFill>
            <a:prstDash val="lg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BD07C648-057F-4C3A-B76C-9B80DD46EBC4}"/>
              </a:ext>
            </a:extLst>
          </p:cNvPr>
          <p:cNvSpPr/>
          <p:nvPr/>
        </p:nvSpPr>
        <p:spPr>
          <a:xfrm>
            <a:off x="824595" y="1232806"/>
            <a:ext cx="936000" cy="540000"/>
          </a:xfrm>
          <a:prstGeom prst="round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834CD7AA-3FB8-49AB-8333-45A2BB414D4E}"/>
              </a:ext>
            </a:extLst>
          </p:cNvPr>
          <p:cNvSpPr/>
          <p:nvPr/>
        </p:nvSpPr>
        <p:spPr>
          <a:xfrm>
            <a:off x="4186046" y="507625"/>
            <a:ext cx="936000" cy="540000"/>
          </a:xfrm>
          <a:prstGeom prst="round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EB5A47A0-4B31-4D72-A485-B62C72A3B3B1}"/>
              </a:ext>
            </a:extLst>
          </p:cNvPr>
          <p:cNvSpPr/>
          <p:nvPr/>
        </p:nvSpPr>
        <p:spPr>
          <a:xfrm>
            <a:off x="529460" y="2708124"/>
            <a:ext cx="936000" cy="540000"/>
          </a:xfrm>
          <a:prstGeom prst="round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72530A74-CEA3-4BE4-9A6F-0388626AF48F}"/>
              </a:ext>
            </a:extLst>
          </p:cNvPr>
          <p:cNvSpPr txBox="1"/>
          <p:nvPr/>
        </p:nvSpPr>
        <p:spPr>
          <a:xfrm>
            <a:off x="898950" y="1228756"/>
            <a:ext cx="825867" cy="246221"/>
          </a:xfrm>
          <a:prstGeom prst="rect">
            <a:avLst/>
          </a:prstGeom>
          <a:noFill/>
        </p:spPr>
        <p:txBody>
          <a:bodyPr wrap="none" rtlCol="0">
            <a:spAutoFit/>
          </a:bodyPr>
          <a:lstStyle/>
          <a:p>
            <a:r>
              <a:rPr kumimoji="1" lang="ja-JP" altLang="en-US" sz="1000" b="1" dirty="0">
                <a:solidFill>
                  <a:schemeClr val="bg1"/>
                </a:solidFill>
                <a:latin typeface="HG丸ｺﾞｼｯｸM-PRO" panose="020F0600000000000000" pitchFamily="50" charset="-128"/>
                <a:ea typeface="HG丸ｺﾞｼｯｸM-PRO" panose="020F0600000000000000" pitchFamily="50" charset="-128"/>
              </a:rPr>
              <a:t>近鉄長野線</a:t>
            </a:r>
          </a:p>
        </p:txBody>
      </p:sp>
      <p:sp>
        <p:nvSpPr>
          <p:cNvPr id="64" name="テキスト ボックス 63">
            <a:extLst>
              <a:ext uri="{FF2B5EF4-FFF2-40B4-BE49-F238E27FC236}">
                <a16:creationId xmlns:a16="http://schemas.microsoft.com/office/drawing/2014/main" id="{DB70A0EB-470F-4B6E-9E7C-949347BB3128}"/>
              </a:ext>
            </a:extLst>
          </p:cNvPr>
          <p:cNvSpPr txBox="1"/>
          <p:nvPr/>
        </p:nvSpPr>
        <p:spPr>
          <a:xfrm>
            <a:off x="4164209" y="501715"/>
            <a:ext cx="954107" cy="246221"/>
          </a:xfrm>
          <a:prstGeom prst="rect">
            <a:avLst/>
          </a:prstGeom>
          <a:noFill/>
        </p:spPr>
        <p:txBody>
          <a:bodyPr wrap="none" rtlCol="0">
            <a:spAutoFit/>
          </a:bodyPr>
          <a:lstStyle/>
          <a:p>
            <a:r>
              <a:rPr kumimoji="1" lang="ja-JP" altLang="en-US" sz="1000" b="1" dirty="0">
                <a:solidFill>
                  <a:schemeClr val="bg1"/>
                </a:solidFill>
                <a:latin typeface="HG丸ｺﾞｼｯｸM-PRO" panose="020F0600000000000000" pitchFamily="50" charset="-128"/>
                <a:ea typeface="HG丸ｺﾞｼｯｸM-PRO" panose="020F0600000000000000" pitchFamily="50" charset="-128"/>
              </a:rPr>
              <a:t>近鉄南大阪線</a:t>
            </a:r>
          </a:p>
        </p:txBody>
      </p:sp>
      <p:sp>
        <p:nvSpPr>
          <p:cNvPr id="65" name="テキスト ボックス 64">
            <a:extLst>
              <a:ext uri="{FF2B5EF4-FFF2-40B4-BE49-F238E27FC236}">
                <a16:creationId xmlns:a16="http://schemas.microsoft.com/office/drawing/2014/main" id="{83C66413-6799-4CA6-9A96-4599D3E19EFB}"/>
              </a:ext>
            </a:extLst>
          </p:cNvPr>
          <p:cNvSpPr txBox="1"/>
          <p:nvPr/>
        </p:nvSpPr>
        <p:spPr>
          <a:xfrm>
            <a:off x="571004" y="2726121"/>
            <a:ext cx="825867" cy="246221"/>
          </a:xfrm>
          <a:prstGeom prst="rect">
            <a:avLst/>
          </a:prstGeom>
          <a:noFill/>
        </p:spPr>
        <p:txBody>
          <a:bodyPr wrap="none" rtlCol="0">
            <a:spAutoFit/>
          </a:bodyPr>
          <a:lstStyle/>
          <a:p>
            <a:r>
              <a:rPr kumimoji="1" lang="ja-JP" altLang="en-US" sz="1000" b="1" dirty="0">
                <a:solidFill>
                  <a:schemeClr val="bg1"/>
                </a:solidFill>
                <a:latin typeface="HG丸ｺﾞｼｯｸM-PRO" panose="020F0600000000000000" pitchFamily="50" charset="-128"/>
                <a:ea typeface="HG丸ｺﾞｼｯｸM-PRO" panose="020F0600000000000000" pitchFamily="50" charset="-128"/>
              </a:rPr>
              <a:t>近鉄長野線</a:t>
            </a:r>
          </a:p>
        </p:txBody>
      </p:sp>
      <p:sp>
        <p:nvSpPr>
          <p:cNvPr id="66" name="テキスト ボックス 65">
            <a:extLst>
              <a:ext uri="{FF2B5EF4-FFF2-40B4-BE49-F238E27FC236}">
                <a16:creationId xmlns:a16="http://schemas.microsoft.com/office/drawing/2014/main" id="{9329BA7D-87B8-41A8-A8B7-2FFB7A3FF12C}"/>
              </a:ext>
            </a:extLst>
          </p:cNvPr>
          <p:cNvSpPr txBox="1"/>
          <p:nvPr/>
        </p:nvSpPr>
        <p:spPr>
          <a:xfrm>
            <a:off x="4133208" y="704932"/>
            <a:ext cx="1055097" cy="307777"/>
          </a:xfrm>
          <a:prstGeom prst="rect">
            <a:avLst/>
          </a:prstGeom>
          <a:no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上ノ太子駅</a:t>
            </a:r>
          </a:p>
        </p:txBody>
      </p:sp>
      <p:sp>
        <p:nvSpPr>
          <p:cNvPr id="67" name="テキスト ボックス 66">
            <a:extLst>
              <a:ext uri="{FF2B5EF4-FFF2-40B4-BE49-F238E27FC236}">
                <a16:creationId xmlns:a16="http://schemas.microsoft.com/office/drawing/2014/main" id="{D19F8967-7932-44B6-99D8-23E5E0EA950D}"/>
              </a:ext>
            </a:extLst>
          </p:cNvPr>
          <p:cNvSpPr txBox="1"/>
          <p:nvPr/>
        </p:nvSpPr>
        <p:spPr>
          <a:xfrm>
            <a:off x="942792" y="1442812"/>
            <a:ext cx="723275" cy="307777"/>
          </a:xfrm>
          <a:prstGeom prst="rect">
            <a:avLst/>
          </a:prstGeom>
          <a:no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喜志駅</a:t>
            </a:r>
          </a:p>
        </p:txBody>
      </p:sp>
      <p:sp>
        <p:nvSpPr>
          <p:cNvPr id="68" name="テキスト ボックス 67">
            <a:extLst>
              <a:ext uri="{FF2B5EF4-FFF2-40B4-BE49-F238E27FC236}">
                <a16:creationId xmlns:a16="http://schemas.microsoft.com/office/drawing/2014/main" id="{ACEB69CF-EE35-46D3-A9CD-0446347F0452}"/>
              </a:ext>
            </a:extLst>
          </p:cNvPr>
          <p:cNvSpPr txBox="1"/>
          <p:nvPr/>
        </p:nvSpPr>
        <p:spPr>
          <a:xfrm>
            <a:off x="559136" y="2931110"/>
            <a:ext cx="902811" cy="307777"/>
          </a:xfrm>
          <a:prstGeom prst="rect">
            <a:avLst/>
          </a:prstGeom>
          <a:noFill/>
        </p:spPr>
        <p:txBody>
          <a:bodyPr wrap="none" rtlCol="0">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富田林駅</a:t>
            </a:r>
          </a:p>
        </p:txBody>
      </p:sp>
      <p:sp>
        <p:nvSpPr>
          <p:cNvPr id="69" name="楕円 68">
            <a:extLst>
              <a:ext uri="{FF2B5EF4-FFF2-40B4-BE49-F238E27FC236}">
                <a16:creationId xmlns:a16="http://schemas.microsoft.com/office/drawing/2014/main" id="{616D88E8-4A55-496D-B88E-DFB9B7D489E6}"/>
              </a:ext>
            </a:extLst>
          </p:cNvPr>
          <p:cNvSpPr/>
          <p:nvPr/>
        </p:nvSpPr>
        <p:spPr>
          <a:xfrm>
            <a:off x="4134574" y="1732697"/>
            <a:ext cx="180000" cy="1800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82C536C8-2AB5-4ADA-BEAA-FA2D15AC27B7}"/>
              </a:ext>
            </a:extLst>
          </p:cNvPr>
          <p:cNvSpPr/>
          <p:nvPr/>
        </p:nvSpPr>
        <p:spPr>
          <a:xfrm>
            <a:off x="3072176" y="4036883"/>
            <a:ext cx="180000" cy="1800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EFEEC4FA-014F-44CE-B15B-A1F023CA61F7}"/>
              </a:ext>
            </a:extLst>
          </p:cNvPr>
          <p:cNvSpPr/>
          <p:nvPr/>
        </p:nvSpPr>
        <p:spPr>
          <a:xfrm>
            <a:off x="2625139" y="6128677"/>
            <a:ext cx="180000" cy="1800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E52859AC-47CB-4E7D-9480-B9FB6B6B19C4}"/>
              </a:ext>
            </a:extLst>
          </p:cNvPr>
          <p:cNvSpPr txBox="1"/>
          <p:nvPr/>
        </p:nvSpPr>
        <p:spPr>
          <a:xfrm>
            <a:off x="2854221" y="6224813"/>
            <a:ext cx="1210588" cy="338554"/>
          </a:xfrm>
          <a:prstGeom prst="rect">
            <a:avLst/>
          </a:prstGeom>
          <a:solidFill>
            <a:schemeClr val="bg1"/>
          </a:solidFill>
          <a:ln w="3175">
            <a:solidFill>
              <a:schemeClr val="tx1"/>
            </a:solidFill>
          </a:ln>
        </p:spPr>
        <p:txBody>
          <a:bodyPr wrap="non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千早赤阪村</a:t>
            </a:r>
          </a:p>
        </p:txBody>
      </p:sp>
      <p:sp>
        <p:nvSpPr>
          <p:cNvPr id="73" name="テキスト ボックス 72">
            <a:extLst>
              <a:ext uri="{FF2B5EF4-FFF2-40B4-BE49-F238E27FC236}">
                <a16:creationId xmlns:a16="http://schemas.microsoft.com/office/drawing/2014/main" id="{72B447BF-FE7F-4BA1-9098-AE728E791BB4}"/>
              </a:ext>
            </a:extLst>
          </p:cNvPr>
          <p:cNvSpPr txBox="1"/>
          <p:nvPr/>
        </p:nvSpPr>
        <p:spPr>
          <a:xfrm>
            <a:off x="5061124" y="2257548"/>
            <a:ext cx="800219" cy="338554"/>
          </a:xfrm>
          <a:prstGeom prst="rect">
            <a:avLst/>
          </a:prstGeom>
          <a:solidFill>
            <a:schemeClr val="bg1"/>
          </a:solidFill>
          <a:ln w="3175">
            <a:solidFill>
              <a:schemeClr val="tx1"/>
            </a:solidFill>
          </a:ln>
        </p:spPr>
        <p:txBody>
          <a:bodyPr wrap="non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太子町</a:t>
            </a:r>
          </a:p>
        </p:txBody>
      </p:sp>
      <p:sp>
        <p:nvSpPr>
          <p:cNvPr id="74" name="テキスト ボックス 73">
            <a:extLst>
              <a:ext uri="{FF2B5EF4-FFF2-40B4-BE49-F238E27FC236}">
                <a16:creationId xmlns:a16="http://schemas.microsoft.com/office/drawing/2014/main" id="{BC2CE396-8F88-4333-96BA-9DD4E447F4D6}"/>
              </a:ext>
            </a:extLst>
          </p:cNvPr>
          <p:cNvSpPr txBox="1"/>
          <p:nvPr/>
        </p:nvSpPr>
        <p:spPr>
          <a:xfrm>
            <a:off x="4589956" y="4304706"/>
            <a:ext cx="800219" cy="338554"/>
          </a:xfrm>
          <a:prstGeom prst="rect">
            <a:avLst/>
          </a:prstGeom>
          <a:solidFill>
            <a:schemeClr val="bg1"/>
          </a:solidFill>
          <a:ln w="3175">
            <a:solidFill>
              <a:schemeClr val="tx1"/>
            </a:solidFill>
          </a:ln>
        </p:spPr>
        <p:txBody>
          <a:bodyPr wrap="non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河南町</a:t>
            </a:r>
          </a:p>
        </p:txBody>
      </p:sp>
      <p:sp>
        <p:nvSpPr>
          <p:cNvPr id="75" name="テキスト ボックス 74">
            <a:extLst>
              <a:ext uri="{FF2B5EF4-FFF2-40B4-BE49-F238E27FC236}">
                <a16:creationId xmlns:a16="http://schemas.microsoft.com/office/drawing/2014/main" id="{1A877ADF-5B91-48A6-854E-F9920752B775}"/>
              </a:ext>
            </a:extLst>
          </p:cNvPr>
          <p:cNvSpPr txBox="1"/>
          <p:nvPr/>
        </p:nvSpPr>
        <p:spPr>
          <a:xfrm>
            <a:off x="761289" y="5524795"/>
            <a:ext cx="1005403" cy="338554"/>
          </a:xfrm>
          <a:prstGeom prst="rect">
            <a:avLst/>
          </a:prstGeom>
          <a:solidFill>
            <a:schemeClr val="bg1"/>
          </a:solidFill>
          <a:ln w="3175">
            <a:solidFill>
              <a:schemeClr val="tx1"/>
            </a:solidFill>
          </a:ln>
        </p:spPr>
        <p:txBody>
          <a:bodyPr wrap="non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富田林市</a:t>
            </a:r>
          </a:p>
        </p:txBody>
      </p:sp>
      <p:sp>
        <p:nvSpPr>
          <p:cNvPr id="76" name="矢印: 左右 75">
            <a:extLst>
              <a:ext uri="{FF2B5EF4-FFF2-40B4-BE49-F238E27FC236}">
                <a16:creationId xmlns:a16="http://schemas.microsoft.com/office/drawing/2014/main" id="{3D09B1E5-813B-4503-9CD5-7A3A49C5C813}"/>
              </a:ext>
            </a:extLst>
          </p:cNvPr>
          <p:cNvSpPr/>
          <p:nvPr/>
        </p:nvSpPr>
        <p:spPr>
          <a:xfrm rot="960000">
            <a:off x="2094003" y="1413637"/>
            <a:ext cx="1620000" cy="792000"/>
          </a:xfrm>
          <a:prstGeom prst="leftRightArrow">
            <a:avLst/>
          </a:prstGeom>
          <a:solidFill>
            <a:srgbClr val="FFC000">
              <a:alpha val="6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矢印: 左右 76">
            <a:extLst>
              <a:ext uri="{FF2B5EF4-FFF2-40B4-BE49-F238E27FC236}">
                <a16:creationId xmlns:a16="http://schemas.microsoft.com/office/drawing/2014/main" id="{066D4CE9-2ED8-4E1D-A41A-2CE10B9C14BD}"/>
              </a:ext>
            </a:extLst>
          </p:cNvPr>
          <p:cNvSpPr/>
          <p:nvPr/>
        </p:nvSpPr>
        <p:spPr>
          <a:xfrm rot="1641105">
            <a:off x="1752486" y="3129979"/>
            <a:ext cx="1620000" cy="792000"/>
          </a:xfrm>
          <a:prstGeom prst="leftRightArrow">
            <a:avLst/>
          </a:prstGeom>
          <a:solidFill>
            <a:srgbClr val="FFC000">
              <a:alpha val="6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矢印: 左右 77">
            <a:extLst>
              <a:ext uri="{FF2B5EF4-FFF2-40B4-BE49-F238E27FC236}">
                <a16:creationId xmlns:a16="http://schemas.microsoft.com/office/drawing/2014/main" id="{3D274F78-079E-4438-844B-4C1488D07788}"/>
              </a:ext>
            </a:extLst>
          </p:cNvPr>
          <p:cNvSpPr/>
          <p:nvPr/>
        </p:nvSpPr>
        <p:spPr>
          <a:xfrm rot="4556313">
            <a:off x="1556174" y="3542654"/>
            <a:ext cx="1620000" cy="792000"/>
          </a:xfrm>
          <a:prstGeom prst="leftRightArrow">
            <a:avLst/>
          </a:prstGeom>
          <a:solidFill>
            <a:srgbClr val="FFC000">
              <a:alpha val="6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BFD72FFD-D148-4D4A-A5BE-F84C2DDB8777}"/>
              </a:ext>
            </a:extLst>
          </p:cNvPr>
          <p:cNvSpPr txBox="1"/>
          <p:nvPr/>
        </p:nvSpPr>
        <p:spPr>
          <a:xfrm>
            <a:off x="610811" y="3263379"/>
            <a:ext cx="569387" cy="276999"/>
          </a:xfrm>
          <a:prstGeom prst="rect">
            <a:avLst/>
          </a:prstGeom>
          <a:solidFill>
            <a:schemeClr val="bg1"/>
          </a:solidFill>
        </p:spPr>
        <p:txBody>
          <a:bodyPr wrap="none" rtlCol="0">
            <a:spAutoFit/>
          </a:bodyPr>
          <a:lstStyle/>
          <a:p>
            <a:r>
              <a:rPr kumimoji="1" lang="en-US" altLang="ja-JP" sz="1200" b="1" dirty="0"/>
              <a:t>30.1%</a:t>
            </a:r>
            <a:endParaRPr kumimoji="1" lang="ja-JP" altLang="en-US" sz="1200" b="1" dirty="0"/>
          </a:p>
        </p:txBody>
      </p:sp>
      <p:sp>
        <p:nvSpPr>
          <p:cNvPr id="81" name="テキスト ボックス 80">
            <a:extLst>
              <a:ext uri="{FF2B5EF4-FFF2-40B4-BE49-F238E27FC236}">
                <a16:creationId xmlns:a16="http://schemas.microsoft.com/office/drawing/2014/main" id="{22F52924-3B96-463F-A4DD-0792DFEDD5C9}"/>
              </a:ext>
            </a:extLst>
          </p:cNvPr>
          <p:cNvSpPr txBox="1"/>
          <p:nvPr/>
        </p:nvSpPr>
        <p:spPr>
          <a:xfrm>
            <a:off x="851159" y="1775799"/>
            <a:ext cx="574196" cy="276999"/>
          </a:xfrm>
          <a:prstGeom prst="rect">
            <a:avLst/>
          </a:prstGeom>
          <a:solidFill>
            <a:schemeClr val="bg1"/>
          </a:solidFill>
        </p:spPr>
        <p:txBody>
          <a:bodyPr wrap="none" rtlCol="0">
            <a:spAutoFit/>
          </a:bodyPr>
          <a:lstStyle/>
          <a:p>
            <a:r>
              <a:rPr kumimoji="1" lang="en-US" altLang="ja-JP" sz="1200" b="1" dirty="0"/>
              <a:t>11.6%</a:t>
            </a:r>
            <a:endParaRPr kumimoji="1" lang="ja-JP" altLang="en-US" sz="1200" b="1" dirty="0"/>
          </a:p>
        </p:txBody>
      </p:sp>
      <p:sp>
        <p:nvSpPr>
          <p:cNvPr id="82" name="テキスト ボックス 81">
            <a:extLst>
              <a:ext uri="{FF2B5EF4-FFF2-40B4-BE49-F238E27FC236}">
                <a16:creationId xmlns:a16="http://schemas.microsoft.com/office/drawing/2014/main" id="{A4D9ADFE-86F5-4BFC-8D66-9A3A90961967}"/>
              </a:ext>
            </a:extLst>
          </p:cNvPr>
          <p:cNvSpPr txBox="1"/>
          <p:nvPr/>
        </p:nvSpPr>
        <p:spPr>
          <a:xfrm>
            <a:off x="4582374" y="1049794"/>
            <a:ext cx="495649" cy="276999"/>
          </a:xfrm>
          <a:prstGeom prst="rect">
            <a:avLst/>
          </a:prstGeom>
          <a:solidFill>
            <a:schemeClr val="bg1"/>
          </a:solidFill>
        </p:spPr>
        <p:txBody>
          <a:bodyPr wrap="none" rtlCol="0">
            <a:spAutoFit/>
          </a:bodyPr>
          <a:lstStyle/>
          <a:p>
            <a:r>
              <a:rPr kumimoji="1" lang="en-US" altLang="ja-JP" sz="1200" b="1" dirty="0"/>
              <a:t>2.4%</a:t>
            </a:r>
            <a:endParaRPr kumimoji="1" lang="ja-JP" altLang="en-US" sz="1200" b="1" dirty="0"/>
          </a:p>
        </p:txBody>
      </p:sp>
      <p:sp>
        <p:nvSpPr>
          <p:cNvPr id="83" name="テキスト ボックス 82">
            <a:extLst>
              <a:ext uri="{FF2B5EF4-FFF2-40B4-BE49-F238E27FC236}">
                <a16:creationId xmlns:a16="http://schemas.microsoft.com/office/drawing/2014/main" id="{F23E3AEA-C9E3-40A1-97AB-4BA7748D09E4}"/>
              </a:ext>
            </a:extLst>
          </p:cNvPr>
          <p:cNvSpPr txBox="1"/>
          <p:nvPr/>
        </p:nvSpPr>
        <p:spPr>
          <a:xfrm>
            <a:off x="5079514" y="2616849"/>
            <a:ext cx="495649" cy="276999"/>
          </a:xfrm>
          <a:prstGeom prst="rect">
            <a:avLst/>
          </a:prstGeom>
          <a:solidFill>
            <a:schemeClr val="bg1"/>
          </a:solidFill>
        </p:spPr>
        <p:txBody>
          <a:bodyPr wrap="none" rtlCol="0">
            <a:spAutoFit/>
          </a:bodyPr>
          <a:lstStyle/>
          <a:p>
            <a:r>
              <a:rPr kumimoji="1" lang="en-US" altLang="ja-JP" sz="1200" b="1" dirty="0"/>
              <a:t>8.5%</a:t>
            </a:r>
            <a:endParaRPr kumimoji="1" lang="ja-JP" altLang="en-US" sz="1200" b="1" dirty="0"/>
          </a:p>
        </p:txBody>
      </p:sp>
      <p:sp>
        <p:nvSpPr>
          <p:cNvPr id="84" name="テキスト ボックス 83">
            <a:extLst>
              <a:ext uri="{FF2B5EF4-FFF2-40B4-BE49-F238E27FC236}">
                <a16:creationId xmlns:a16="http://schemas.microsoft.com/office/drawing/2014/main" id="{C309BBA8-10B5-4C4F-80FD-5FF6E1069461}"/>
              </a:ext>
            </a:extLst>
          </p:cNvPr>
          <p:cNvSpPr txBox="1"/>
          <p:nvPr/>
        </p:nvSpPr>
        <p:spPr>
          <a:xfrm>
            <a:off x="4589956" y="4659965"/>
            <a:ext cx="574196" cy="276999"/>
          </a:xfrm>
          <a:prstGeom prst="rect">
            <a:avLst/>
          </a:prstGeom>
          <a:solidFill>
            <a:schemeClr val="bg1"/>
          </a:solidFill>
        </p:spPr>
        <p:txBody>
          <a:bodyPr wrap="none" rtlCol="0">
            <a:spAutoFit/>
          </a:bodyPr>
          <a:lstStyle/>
          <a:p>
            <a:r>
              <a:rPr kumimoji="1" lang="en-US" altLang="ja-JP" sz="1200" b="1" dirty="0"/>
              <a:t>28.7%</a:t>
            </a:r>
            <a:endParaRPr kumimoji="1" lang="ja-JP" altLang="en-US" sz="1200" b="1" dirty="0"/>
          </a:p>
        </p:txBody>
      </p:sp>
      <p:sp>
        <p:nvSpPr>
          <p:cNvPr id="85" name="テキスト ボックス 84">
            <a:extLst>
              <a:ext uri="{FF2B5EF4-FFF2-40B4-BE49-F238E27FC236}">
                <a16:creationId xmlns:a16="http://schemas.microsoft.com/office/drawing/2014/main" id="{BE074DB7-1D75-4B10-8C1E-41F38AC61E75}"/>
              </a:ext>
            </a:extLst>
          </p:cNvPr>
          <p:cNvSpPr txBox="1"/>
          <p:nvPr/>
        </p:nvSpPr>
        <p:spPr>
          <a:xfrm>
            <a:off x="2856797" y="6572559"/>
            <a:ext cx="495649" cy="276999"/>
          </a:xfrm>
          <a:prstGeom prst="rect">
            <a:avLst/>
          </a:prstGeom>
          <a:solidFill>
            <a:schemeClr val="bg1"/>
          </a:solidFill>
        </p:spPr>
        <p:txBody>
          <a:bodyPr wrap="none" rtlCol="0">
            <a:spAutoFit/>
          </a:bodyPr>
          <a:lstStyle/>
          <a:p>
            <a:r>
              <a:rPr kumimoji="1" lang="en-US" altLang="ja-JP" sz="1200" b="1" dirty="0"/>
              <a:t>2.7%</a:t>
            </a:r>
            <a:endParaRPr kumimoji="1" lang="ja-JP" altLang="en-US" sz="1200" b="1" dirty="0"/>
          </a:p>
        </p:txBody>
      </p:sp>
      <p:sp>
        <p:nvSpPr>
          <p:cNvPr id="86" name="テキスト ボックス 85">
            <a:extLst>
              <a:ext uri="{FF2B5EF4-FFF2-40B4-BE49-F238E27FC236}">
                <a16:creationId xmlns:a16="http://schemas.microsoft.com/office/drawing/2014/main" id="{74AF1D7A-9EE2-4E85-B62A-A0CC6672497F}"/>
              </a:ext>
            </a:extLst>
          </p:cNvPr>
          <p:cNvSpPr txBox="1"/>
          <p:nvPr/>
        </p:nvSpPr>
        <p:spPr>
          <a:xfrm>
            <a:off x="757753" y="5875104"/>
            <a:ext cx="574196" cy="276999"/>
          </a:xfrm>
          <a:prstGeom prst="rect">
            <a:avLst/>
          </a:prstGeom>
          <a:solidFill>
            <a:schemeClr val="bg1"/>
          </a:solidFill>
        </p:spPr>
        <p:txBody>
          <a:bodyPr wrap="none" rtlCol="0">
            <a:spAutoFit/>
          </a:bodyPr>
          <a:lstStyle/>
          <a:p>
            <a:r>
              <a:rPr kumimoji="1" lang="en-US" altLang="ja-JP" sz="1200" b="1" dirty="0"/>
              <a:t>16.0%</a:t>
            </a:r>
            <a:endParaRPr kumimoji="1" lang="ja-JP" altLang="en-US" sz="1200" b="1" dirty="0"/>
          </a:p>
        </p:txBody>
      </p:sp>
      <p:sp>
        <p:nvSpPr>
          <p:cNvPr id="89" name="テキスト ボックス 88">
            <a:extLst>
              <a:ext uri="{FF2B5EF4-FFF2-40B4-BE49-F238E27FC236}">
                <a16:creationId xmlns:a16="http://schemas.microsoft.com/office/drawing/2014/main" id="{8A63DBF4-D211-4C9A-BBD2-361558878276}"/>
              </a:ext>
            </a:extLst>
          </p:cNvPr>
          <p:cNvSpPr txBox="1"/>
          <p:nvPr/>
        </p:nvSpPr>
        <p:spPr>
          <a:xfrm>
            <a:off x="4343420" y="1705232"/>
            <a:ext cx="569387" cy="246221"/>
          </a:xfrm>
          <a:prstGeom prst="rect">
            <a:avLst/>
          </a:prstGeom>
          <a:solidFill>
            <a:schemeClr val="bg1">
              <a:alpha val="70000"/>
            </a:schemeClr>
          </a:solidFill>
        </p:spPr>
        <p:txBody>
          <a:bodyPr wrap="none" rtlCol="0">
            <a:spAutoFit/>
          </a:bodyPr>
          <a:lstStyle/>
          <a:p>
            <a:r>
              <a:rPr kumimoji="1" lang="ja-JP" altLang="en-US" sz="1000" dirty="0">
                <a:latin typeface="UD デジタル 教科書体 NP-B" panose="02020700000000000000" pitchFamily="18" charset="-128"/>
                <a:ea typeface="UD デジタル 教科書体 NP-B" panose="02020700000000000000" pitchFamily="18" charset="-128"/>
              </a:rPr>
              <a:t>町役場</a:t>
            </a:r>
          </a:p>
        </p:txBody>
      </p:sp>
      <p:sp>
        <p:nvSpPr>
          <p:cNvPr id="90" name="テキスト ボックス 89">
            <a:extLst>
              <a:ext uri="{FF2B5EF4-FFF2-40B4-BE49-F238E27FC236}">
                <a16:creationId xmlns:a16="http://schemas.microsoft.com/office/drawing/2014/main" id="{D25C0BE6-C99E-4537-919F-E07186D921F9}"/>
              </a:ext>
            </a:extLst>
          </p:cNvPr>
          <p:cNvSpPr txBox="1"/>
          <p:nvPr/>
        </p:nvSpPr>
        <p:spPr>
          <a:xfrm>
            <a:off x="3272981" y="4003772"/>
            <a:ext cx="569387" cy="246221"/>
          </a:xfrm>
          <a:prstGeom prst="rect">
            <a:avLst/>
          </a:prstGeom>
          <a:solidFill>
            <a:schemeClr val="bg1">
              <a:alpha val="70000"/>
            </a:schemeClr>
          </a:solidFill>
        </p:spPr>
        <p:txBody>
          <a:bodyPr wrap="none" rtlCol="0">
            <a:spAutoFit/>
          </a:bodyPr>
          <a:lstStyle/>
          <a:p>
            <a:r>
              <a:rPr kumimoji="1" lang="ja-JP" altLang="en-US" sz="1000" dirty="0">
                <a:latin typeface="UD デジタル 教科書体 NP-B" panose="02020700000000000000" pitchFamily="18" charset="-128"/>
                <a:ea typeface="UD デジタル 教科書体 NP-B" panose="02020700000000000000" pitchFamily="18" charset="-128"/>
              </a:rPr>
              <a:t>町役場</a:t>
            </a:r>
          </a:p>
        </p:txBody>
      </p:sp>
      <p:sp>
        <p:nvSpPr>
          <p:cNvPr id="91" name="テキスト ボックス 90">
            <a:extLst>
              <a:ext uri="{FF2B5EF4-FFF2-40B4-BE49-F238E27FC236}">
                <a16:creationId xmlns:a16="http://schemas.microsoft.com/office/drawing/2014/main" id="{EB02E43A-1FB4-4EAF-94B1-26E9F2F86CB2}"/>
              </a:ext>
            </a:extLst>
          </p:cNvPr>
          <p:cNvSpPr txBox="1"/>
          <p:nvPr/>
        </p:nvSpPr>
        <p:spPr>
          <a:xfrm>
            <a:off x="2768762" y="5907496"/>
            <a:ext cx="569387" cy="246221"/>
          </a:xfrm>
          <a:prstGeom prst="rect">
            <a:avLst/>
          </a:prstGeom>
          <a:solidFill>
            <a:schemeClr val="bg1">
              <a:alpha val="70000"/>
            </a:schemeClr>
          </a:solidFill>
        </p:spPr>
        <p:txBody>
          <a:bodyPr wrap="none" rtlCol="0">
            <a:spAutoFit/>
          </a:bodyPr>
          <a:lstStyle/>
          <a:p>
            <a:r>
              <a:rPr kumimoji="1" lang="ja-JP" altLang="en-US" sz="1000" dirty="0">
                <a:latin typeface="UD デジタル 教科書体 NP-B" panose="02020700000000000000" pitchFamily="18" charset="-128"/>
                <a:ea typeface="UD デジタル 教科書体 NP-B" panose="02020700000000000000" pitchFamily="18" charset="-128"/>
              </a:rPr>
              <a:t>村役場</a:t>
            </a:r>
          </a:p>
        </p:txBody>
      </p:sp>
      <p:sp>
        <p:nvSpPr>
          <p:cNvPr id="87" name="楕円 86">
            <a:extLst>
              <a:ext uri="{FF2B5EF4-FFF2-40B4-BE49-F238E27FC236}">
                <a16:creationId xmlns:a16="http://schemas.microsoft.com/office/drawing/2014/main" id="{4ECD84F1-B0E8-4D56-B39F-3F0FB676C121}"/>
              </a:ext>
            </a:extLst>
          </p:cNvPr>
          <p:cNvSpPr/>
          <p:nvPr/>
        </p:nvSpPr>
        <p:spPr>
          <a:xfrm>
            <a:off x="2254620" y="1556619"/>
            <a:ext cx="3581951" cy="5061334"/>
          </a:xfrm>
          <a:prstGeom prst="ellipse">
            <a:avLst/>
          </a:prstGeom>
          <a:noFill/>
          <a:ln w="0">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矢印: 上下 92">
            <a:extLst>
              <a:ext uri="{FF2B5EF4-FFF2-40B4-BE49-F238E27FC236}">
                <a16:creationId xmlns:a16="http://schemas.microsoft.com/office/drawing/2014/main" id="{42F6977E-8ED0-4C3A-BC30-7446213C2B62}"/>
              </a:ext>
            </a:extLst>
          </p:cNvPr>
          <p:cNvSpPr/>
          <p:nvPr/>
        </p:nvSpPr>
        <p:spPr>
          <a:xfrm>
            <a:off x="3403375" y="1807868"/>
            <a:ext cx="1080000" cy="4536000"/>
          </a:xfrm>
          <a:prstGeom prst="upDownArrow">
            <a:avLst/>
          </a:prstGeom>
          <a:solidFill>
            <a:srgbClr val="92D050">
              <a:alpha val="5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矢印: 上 93">
            <a:extLst>
              <a:ext uri="{FF2B5EF4-FFF2-40B4-BE49-F238E27FC236}">
                <a16:creationId xmlns:a16="http://schemas.microsoft.com/office/drawing/2014/main" id="{3101368B-7BF9-4B50-A727-920814838226}"/>
              </a:ext>
            </a:extLst>
          </p:cNvPr>
          <p:cNvSpPr/>
          <p:nvPr/>
        </p:nvSpPr>
        <p:spPr>
          <a:xfrm rot="-300000">
            <a:off x="1486864" y="2894371"/>
            <a:ext cx="1188000" cy="900000"/>
          </a:xfrm>
          <a:prstGeom prst="upArrow">
            <a:avLst>
              <a:gd name="adj1" fmla="val 50000"/>
              <a:gd name="adj2" fmla="val 58078"/>
            </a:avLst>
          </a:prstGeom>
          <a:solidFill>
            <a:srgbClr val="FF0000">
              <a:alpha val="70000"/>
            </a:srgbClr>
          </a:solidFill>
          <a:ln w="38100">
            <a:solidFill>
              <a:schemeClr val="bg1"/>
            </a:solid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矢印: 上 94">
            <a:extLst>
              <a:ext uri="{FF2B5EF4-FFF2-40B4-BE49-F238E27FC236}">
                <a16:creationId xmlns:a16="http://schemas.microsoft.com/office/drawing/2014/main" id="{4E19AF5D-0C03-45A6-A30E-FD2FAEC5A906}"/>
              </a:ext>
            </a:extLst>
          </p:cNvPr>
          <p:cNvSpPr/>
          <p:nvPr/>
        </p:nvSpPr>
        <p:spPr>
          <a:xfrm rot="2880000">
            <a:off x="3526569" y="988253"/>
            <a:ext cx="720000" cy="576000"/>
          </a:xfrm>
          <a:prstGeom prst="upArrow">
            <a:avLst>
              <a:gd name="adj1" fmla="val 50000"/>
              <a:gd name="adj2" fmla="val 58078"/>
            </a:avLst>
          </a:prstGeom>
          <a:solidFill>
            <a:srgbClr val="FF0000">
              <a:alpha val="70000"/>
            </a:srgbClr>
          </a:solidFill>
          <a:ln w="38100">
            <a:solidFill>
              <a:schemeClr val="bg1"/>
            </a:solidFill>
          </a:ln>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9495E116-E705-438B-A442-34A94B5FC1D7}"/>
              </a:ext>
            </a:extLst>
          </p:cNvPr>
          <p:cNvSpPr txBox="1"/>
          <p:nvPr/>
        </p:nvSpPr>
        <p:spPr>
          <a:xfrm>
            <a:off x="6228633" y="3181502"/>
            <a:ext cx="2856940" cy="646331"/>
          </a:xfrm>
          <a:prstGeom prst="rect">
            <a:avLst/>
          </a:prstGeom>
          <a:noFill/>
        </p:spPr>
        <p:txBody>
          <a:bodyPr wrap="square" rtlCol="0">
            <a:spAutoFit/>
          </a:bodyPr>
          <a:lstStyle/>
          <a:p>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鉄道駅と市町村の下に付した数字は、　　</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平日１日（</a:t>
            </a:r>
            <a:r>
              <a:rPr kumimoji="1" lang="en-US" altLang="ja-JP" sz="1200" dirty="0">
                <a:latin typeface="ＭＳ ゴシック" panose="020B0609070205080204" pitchFamily="49" charset="-128"/>
                <a:ea typeface="ＭＳ ゴシック" panose="020B0609070205080204" pitchFamily="49" charset="-128"/>
              </a:rPr>
              <a:t>R6.6.5</a:t>
            </a:r>
            <a:r>
              <a:rPr kumimoji="1" lang="ja-JP" altLang="en-US" sz="1200" dirty="0">
                <a:latin typeface="ＭＳ ゴシック" panose="020B0609070205080204" pitchFamily="49" charset="-128"/>
                <a:ea typeface="ＭＳ ゴシック" panose="020B0609070205080204" pitchFamily="49" charset="-128"/>
              </a:rPr>
              <a:t>水曜日）における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バス乗降者数割合を示す</a:t>
            </a:r>
          </a:p>
        </p:txBody>
      </p:sp>
      <p:sp>
        <p:nvSpPr>
          <p:cNvPr id="97" name="テキスト ボックス 96">
            <a:extLst>
              <a:ext uri="{FF2B5EF4-FFF2-40B4-BE49-F238E27FC236}">
                <a16:creationId xmlns:a16="http://schemas.microsoft.com/office/drawing/2014/main" id="{8E384A63-D2C7-4DCD-9CB6-B8007C30BF64}"/>
              </a:ext>
            </a:extLst>
          </p:cNvPr>
          <p:cNvSpPr txBox="1"/>
          <p:nvPr/>
        </p:nvSpPr>
        <p:spPr>
          <a:xfrm>
            <a:off x="6114813" y="1138260"/>
            <a:ext cx="3020379" cy="1981568"/>
          </a:xfrm>
          <a:prstGeom prst="rect">
            <a:avLst/>
          </a:prstGeom>
          <a:noFill/>
        </p:spPr>
        <p:txBody>
          <a:bodyPr wrap="none" rtlCol="0" anchor="t">
            <a:spAutoFit/>
          </a:bodyPr>
          <a:lstStyle/>
          <a:p>
            <a:pPr>
              <a:lnSpc>
                <a:spcPts val="2500"/>
              </a:lnSpc>
            </a:pPr>
            <a:r>
              <a:rPr kumimoji="1" lang="ja-JP" altLang="en-US" dirty="0">
                <a:latin typeface="Meiryo UI" panose="020B0604030504040204" pitchFamily="50" charset="-128"/>
                <a:ea typeface="Meiryo UI" panose="020B0604030504040204" pitchFamily="50" charset="-128"/>
              </a:rPr>
              <a:t>〇</a:t>
            </a:r>
            <a:r>
              <a:rPr kumimoji="1" lang="ja-JP" altLang="en-US" b="1" dirty="0">
                <a:latin typeface="Meiryo UI" panose="020B0604030504040204" pitchFamily="50" charset="-128"/>
                <a:ea typeface="Meiryo UI" panose="020B0604030504040204" pitchFamily="50" charset="-128"/>
              </a:rPr>
              <a:t>３町村には鉄道駅がなく</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   バスは重要な交通手段</a:t>
            </a:r>
            <a:endParaRPr kumimoji="1" lang="en-US" altLang="ja-JP" dirty="0">
              <a:latin typeface="Meiryo UI" panose="020B0604030504040204" pitchFamily="50" charset="-128"/>
              <a:ea typeface="Meiryo UI" panose="020B0604030504040204" pitchFamily="50" charset="-128"/>
            </a:endParaRPr>
          </a:p>
          <a:p>
            <a:pPr>
              <a:lnSpc>
                <a:spcPts val="2500"/>
              </a:lnSpc>
            </a:pP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〇バス利用状況調査</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OD</a:t>
            </a:r>
            <a:r>
              <a:rPr kumimoji="1" lang="ja-JP" altLang="en-US" sz="1200" dirty="0">
                <a:latin typeface="Meiryo UI" panose="020B0604030504040204" pitchFamily="50" charset="-128"/>
                <a:ea typeface="Meiryo UI" panose="020B0604030504040204" pitchFamily="50" charset="-128"/>
              </a:rPr>
              <a:t>調査）</a:t>
            </a:r>
            <a:endParaRPr kumimoji="1" lang="en-US" altLang="ja-JP" dirty="0">
              <a:latin typeface="Meiryo UI" panose="020B0604030504040204" pitchFamily="50" charset="-128"/>
              <a:ea typeface="Meiryo UI" panose="020B0604030504040204" pitchFamily="50" charset="-128"/>
            </a:endParaRPr>
          </a:p>
          <a:p>
            <a:pPr>
              <a:lnSpc>
                <a:spcPts val="2500"/>
              </a:lnSpc>
            </a:pPr>
            <a:r>
              <a:rPr kumimoji="1" lang="ja-JP" altLang="en-US" dirty="0">
                <a:latin typeface="Meiryo UI" panose="020B0604030504040204" pitchFamily="50" charset="-128"/>
                <a:ea typeface="Meiryo UI" panose="020B0604030504040204" pitchFamily="50" charset="-128"/>
              </a:rPr>
              <a:t>   の結果、</a:t>
            </a:r>
            <a:r>
              <a:rPr kumimoji="1" lang="ja-JP" altLang="en-US" b="1" dirty="0">
                <a:latin typeface="Meiryo UI" panose="020B0604030504040204" pitchFamily="50" charset="-128"/>
                <a:ea typeface="Meiryo UI" panose="020B0604030504040204" pitchFamily="50" charset="-128"/>
              </a:rPr>
              <a:t>各住宅地域から</a:t>
            </a:r>
            <a:endParaRPr kumimoji="1" lang="en-US" altLang="ja-JP" b="1" dirty="0">
              <a:latin typeface="Meiryo UI" panose="020B0604030504040204" pitchFamily="50" charset="-128"/>
              <a:ea typeface="Meiryo UI" panose="020B0604030504040204" pitchFamily="50" charset="-128"/>
            </a:endParaRPr>
          </a:p>
          <a:p>
            <a:pPr>
              <a:lnSpc>
                <a:spcPts val="2500"/>
              </a:lnSpc>
            </a:pPr>
            <a:r>
              <a:rPr kumimoji="1" lang="ja-JP" altLang="en-US" b="1" dirty="0">
                <a:latin typeface="Meiryo UI" panose="020B0604030504040204" pitchFamily="50" charset="-128"/>
                <a:ea typeface="Meiryo UI" panose="020B0604030504040204" pitchFamily="50" charset="-128"/>
              </a:rPr>
              <a:t>　 鉄道駅の移動</a:t>
            </a:r>
            <a:r>
              <a:rPr kumimoji="1" lang="ja-JP" altLang="en-US" dirty="0">
                <a:latin typeface="Meiryo UI" panose="020B0604030504040204" pitchFamily="50" charset="-128"/>
                <a:ea typeface="Meiryo UI" panose="020B0604030504040204" pitchFamily="50" charset="-128"/>
              </a:rPr>
              <a:t>が極めて多い</a:t>
            </a:r>
            <a:endParaRPr kumimoji="1" lang="en-US" altLang="ja-JP" dirty="0">
              <a:latin typeface="Meiryo UI" panose="020B0604030504040204" pitchFamily="50" charset="-128"/>
              <a:ea typeface="Meiryo UI" panose="020B0604030504040204" pitchFamily="50" charset="-128"/>
            </a:endParaRPr>
          </a:p>
        </p:txBody>
      </p:sp>
      <p:pic>
        <p:nvPicPr>
          <p:cNvPr id="98" name="グラフィックス 97" descr="ホーム 単色塗りつぶし">
            <a:extLst>
              <a:ext uri="{FF2B5EF4-FFF2-40B4-BE49-F238E27FC236}">
                <a16:creationId xmlns:a16="http://schemas.microsoft.com/office/drawing/2014/main" id="{C7961118-28A2-4362-B6C0-ABAF032E9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4640" y="2987218"/>
            <a:ext cx="164592" cy="164592"/>
          </a:xfrm>
          <a:prstGeom prst="rect">
            <a:avLst/>
          </a:prstGeom>
        </p:spPr>
      </p:pic>
      <p:pic>
        <p:nvPicPr>
          <p:cNvPr id="99" name="グラフィックス 98" descr="ホーム 単色塗りつぶし">
            <a:extLst>
              <a:ext uri="{FF2B5EF4-FFF2-40B4-BE49-F238E27FC236}">
                <a16:creationId xmlns:a16="http://schemas.microsoft.com/office/drawing/2014/main" id="{90366D74-72EC-419F-A305-FA69C6D226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5968" y="4985747"/>
            <a:ext cx="164592" cy="164592"/>
          </a:xfrm>
          <a:prstGeom prst="rect">
            <a:avLst/>
          </a:prstGeom>
        </p:spPr>
      </p:pic>
      <p:pic>
        <p:nvPicPr>
          <p:cNvPr id="100" name="グラフィックス 99" descr="ホーム 単色塗りつぶし">
            <a:extLst>
              <a:ext uri="{FF2B5EF4-FFF2-40B4-BE49-F238E27FC236}">
                <a16:creationId xmlns:a16="http://schemas.microsoft.com/office/drawing/2014/main" id="{C69FB582-5854-4AA8-825C-306573E371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62486" y="4271511"/>
            <a:ext cx="164592" cy="164592"/>
          </a:xfrm>
          <a:prstGeom prst="rect">
            <a:avLst/>
          </a:prstGeom>
        </p:spPr>
      </p:pic>
      <p:pic>
        <p:nvPicPr>
          <p:cNvPr id="101" name="グラフィックス 100" descr="ホーム 単色塗りつぶし">
            <a:extLst>
              <a:ext uri="{FF2B5EF4-FFF2-40B4-BE49-F238E27FC236}">
                <a16:creationId xmlns:a16="http://schemas.microsoft.com/office/drawing/2014/main" id="{7515690A-4D7C-4BE6-AA7E-F4547F8528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7272" y="5814173"/>
            <a:ext cx="164592" cy="164592"/>
          </a:xfrm>
          <a:prstGeom prst="rect">
            <a:avLst/>
          </a:prstGeom>
        </p:spPr>
      </p:pic>
      <p:pic>
        <p:nvPicPr>
          <p:cNvPr id="102" name="グラフィックス 101" descr="ホーム 単色塗りつぶし">
            <a:extLst>
              <a:ext uri="{FF2B5EF4-FFF2-40B4-BE49-F238E27FC236}">
                <a16:creationId xmlns:a16="http://schemas.microsoft.com/office/drawing/2014/main" id="{03B7AC99-E1DC-4885-888F-138C7A6C38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9398" y="1788320"/>
            <a:ext cx="164592" cy="164592"/>
          </a:xfrm>
          <a:prstGeom prst="rect">
            <a:avLst/>
          </a:prstGeom>
        </p:spPr>
      </p:pic>
      <p:pic>
        <p:nvPicPr>
          <p:cNvPr id="103" name="グラフィックス 102" descr="ホーム 単色塗りつぶし">
            <a:extLst>
              <a:ext uri="{FF2B5EF4-FFF2-40B4-BE49-F238E27FC236}">
                <a16:creationId xmlns:a16="http://schemas.microsoft.com/office/drawing/2014/main" id="{A126AB70-2071-4AB5-8260-4B70B4A051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5774" y="1436986"/>
            <a:ext cx="164592" cy="164592"/>
          </a:xfrm>
          <a:prstGeom prst="rect">
            <a:avLst/>
          </a:prstGeom>
        </p:spPr>
      </p:pic>
      <p:pic>
        <p:nvPicPr>
          <p:cNvPr id="104" name="グラフィックス 103" descr="ホーム 単色塗りつぶし">
            <a:extLst>
              <a:ext uri="{FF2B5EF4-FFF2-40B4-BE49-F238E27FC236}">
                <a16:creationId xmlns:a16="http://schemas.microsoft.com/office/drawing/2014/main" id="{AB71DE8F-6EC5-43C6-9162-46E4EE09E6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7435" y="2846696"/>
            <a:ext cx="164592" cy="164592"/>
          </a:xfrm>
          <a:prstGeom prst="rect">
            <a:avLst/>
          </a:prstGeom>
        </p:spPr>
      </p:pic>
      <p:pic>
        <p:nvPicPr>
          <p:cNvPr id="105" name="グラフィックス 104" descr="ホーム 単色塗りつぶし">
            <a:extLst>
              <a:ext uri="{FF2B5EF4-FFF2-40B4-BE49-F238E27FC236}">
                <a16:creationId xmlns:a16="http://schemas.microsoft.com/office/drawing/2014/main" id="{C75AA060-9B9A-4EB0-A080-453B00E08A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1282" y="1796634"/>
            <a:ext cx="164592" cy="164592"/>
          </a:xfrm>
          <a:prstGeom prst="rect">
            <a:avLst/>
          </a:prstGeom>
        </p:spPr>
      </p:pic>
      <p:pic>
        <p:nvPicPr>
          <p:cNvPr id="106" name="グラフィックス 105" descr="ホーム 単色塗りつぶし">
            <a:extLst>
              <a:ext uri="{FF2B5EF4-FFF2-40B4-BE49-F238E27FC236}">
                <a16:creationId xmlns:a16="http://schemas.microsoft.com/office/drawing/2014/main" id="{5104E9D2-4C6A-4DD4-803F-5E8E6EB33C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4789" y="1273816"/>
            <a:ext cx="164592" cy="164592"/>
          </a:xfrm>
          <a:prstGeom prst="rect">
            <a:avLst/>
          </a:prstGeom>
        </p:spPr>
      </p:pic>
      <p:pic>
        <p:nvPicPr>
          <p:cNvPr id="107" name="グラフィックス 106" descr="ホーム 単色塗りつぶし">
            <a:extLst>
              <a:ext uri="{FF2B5EF4-FFF2-40B4-BE49-F238E27FC236}">
                <a16:creationId xmlns:a16="http://schemas.microsoft.com/office/drawing/2014/main" id="{1F2F464F-F8C5-48B0-A9FA-6CD1E260D0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5646" y="5986565"/>
            <a:ext cx="164592" cy="164592"/>
          </a:xfrm>
          <a:prstGeom prst="rect">
            <a:avLst/>
          </a:prstGeom>
        </p:spPr>
      </p:pic>
      <p:pic>
        <p:nvPicPr>
          <p:cNvPr id="108" name="グラフィックス 107" descr="ホーム 単色塗りつぶし">
            <a:extLst>
              <a:ext uri="{FF2B5EF4-FFF2-40B4-BE49-F238E27FC236}">
                <a16:creationId xmlns:a16="http://schemas.microsoft.com/office/drawing/2014/main" id="{A5BC9564-6DD9-47DE-B394-DBC9EBC239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4357" y="4626857"/>
            <a:ext cx="164592" cy="164592"/>
          </a:xfrm>
          <a:prstGeom prst="rect">
            <a:avLst/>
          </a:prstGeom>
        </p:spPr>
      </p:pic>
      <p:pic>
        <p:nvPicPr>
          <p:cNvPr id="109" name="グラフィックス 108" descr="ホーム 単色塗りつぶし">
            <a:extLst>
              <a:ext uri="{FF2B5EF4-FFF2-40B4-BE49-F238E27FC236}">
                <a16:creationId xmlns:a16="http://schemas.microsoft.com/office/drawing/2014/main" id="{00FFD2BB-F78A-4624-975C-87C454DFAB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0102" y="5218487"/>
            <a:ext cx="164592" cy="164592"/>
          </a:xfrm>
          <a:prstGeom prst="rect">
            <a:avLst/>
          </a:prstGeom>
        </p:spPr>
      </p:pic>
      <p:pic>
        <p:nvPicPr>
          <p:cNvPr id="110" name="グラフィックス 109" descr="ホーム 単色塗りつぶし">
            <a:extLst>
              <a:ext uri="{FF2B5EF4-FFF2-40B4-BE49-F238E27FC236}">
                <a16:creationId xmlns:a16="http://schemas.microsoft.com/office/drawing/2014/main" id="{B1448A44-CB86-49F6-A45E-B77937CC7E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0977" y="2037631"/>
            <a:ext cx="164592" cy="164592"/>
          </a:xfrm>
          <a:prstGeom prst="rect">
            <a:avLst/>
          </a:prstGeom>
        </p:spPr>
      </p:pic>
      <p:pic>
        <p:nvPicPr>
          <p:cNvPr id="111" name="グラフィックス 110" descr="ホーム 単色塗りつぶし">
            <a:extLst>
              <a:ext uri="{FF2B5EF4-FFF2-40B4-BE49-F238E27FC236}">
                <a16:creationId xmlns:a16="http://schemas.microsoft.com/office/drawing/2014/main" id="{97FC99D0-DA01-46C0-A494-E273D8D9DF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4612" y="2217524"/>
            <a:ext cx="164592" cy="164592"/>
          </a:xfrm>
          <a:prstGeom prst="rect">
            <a:avLst/>
          </a:prstGeom>
        </p:spPr>
      </p:pic>
    </p:spTree>
    <p:extLst>
      <p:ext uri="{BB962C8B-B14F-4D97-AF65-F5344CB8AC3E}">
        <p14:creationId xmlns:p14="http://schemas.microsoft.com/office/powerpoint/2010/main" val="292598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0"/>
            <a:ext cx="6323177" cy="400110"/>
          </a:xfrm>
          <a:prstGeom prst="rect">
            <a:avLst/>
          </a:prstGeom>
          <a:noFill/>
        </p:spPr>
        <p:txBody>
          <a:bodyPr wrap="square" rtlCol="0">
            <a:spAutoFit/>
          </a:bodyPr>
          <a:lstStyle/>
          <a:p>
            <a:r>
              <a:rPr kumimoji="1" lang="ja-JP" altLang="en-US" sz="2000" b="1" dirty="0"/>
              <a:t>４．実証実験運行ルート検討にあたっての基本方針</a:t>
            </a:r>
          </a:p>
        </p:txBody>
      </p:sp>
      <p:sp>
        <p:nvSpPr>
          <p:cNvPr id="36" name="テキスト ボックス 35">
            <a:extLst>
              <a:ext uri="{FF2B5EF4-FFF2-40B4-BE49-F238E27FC236}">
                <a16:creationId xmlns:a16="http://schemas.microsoft.com/office/drawing/2014/main" id="{C7500308-DBB6-42A4-AF1E-D7A2AEDA7203}"/>
              </a:ext>
            </a:extLst>
          </p:cNvPr>
          <p:cNvSpPr txBox="1"/>
          <p:nvPr/>
        </p:nvSpPr>
        <p:spPr>
          <a:xfrm>
            <a:off x="1488254" y="4674684"/>
            <a:ext cx="6167491" cy="396840"/>
          </a:xfrm>
          <a:prstGeom prst="rect">
            <a:avLst/>
          </a:prstGeom>
          <a:noFill/>
        </p:spPr>
        <p:txBody>
          <a:bodyPr wrap="square">
            <a:spAutoFit/>
          </a:bodyPr>
          <a:lstStyle/>
          <a:p>
            <a:pPr>
              <a:lnSpc>
                <a:spcPts val="2500"/>
              </a:lnSpc>
            </a:pPr>
            <a:r>
              <a:rPr kumimoji="1" lang="ja-JP" altLang="en-US" dirty="0">
                <a:latin typeface="+mn-ea"/>
              </a:rPr>
              <a:t> </a:t>
            </a:r>
            <a:endParaRPr lang="ja-JP" altLang="en-US" dirty="0"/>
          </a:p>
        </p:txBody>
      </p:sp>
      <p:sp>
        <p:nvSpPr>
          <p:cNvPr id="2" name="テキスト ボックス 1">
            <a:extLst>
              <a:ext uri="{FF2B5EF4-FFF2-40B4-BE49-F238E27FC236}">
                <a16:creationId xmlns:a16="http://schemas.microsoft.com/office/drawing/2014/main" id="{60C935AD-4177-468B-BAB3-A088ACB28CBD}"/>
              </a:ext>
            </a:extLst>
          </p:cNvPr>
          <p:cNvSpPr txBox="1"/>
          <p:nvPr/>
        </p:nvSpPr>
        <p:spPr>
          <a:xfrm>
            <a:off x="72000" y="554261"/>
            <a:ext cx="9137438" cy="5235664"/>
          </a:xfrm>
          <a:prstGeom prst="rect">
            <a:avLst/>
          </a:prstGeom>
          <a:noFill/>
        </p:spPr>
        <p:txBody>
          <a:bodyPr wrap="none" rtlCol="0">
            <a:spAutoFit/>
          </a:bodyPr>
          <a:lstStyle/>
          <a:p>
            <a:pPr>
              <a:lnSpc>
                <a:spcPts val="3500"/>
              </a:lnSpc>
            </a:pPr>
            <a:r>
              <a:rPr kumimoji="1" lang="ja-JP" altLang="en-US" b="1" u="sng" dirty="0">
                <a:latin typeface="Meiryo UI" panose="020B0604030504040204" pitchFamily="50" charset="-128"/>
                <a:ea typeface="Meiryo UI" panose="020B0604030504040204" pitchFamily="50" charset="-128"/>
              </a:rPr>
              <a:t>１．将来の自動運転のため、</a:t>
            </a:r>
            <a:r>
              <a:rPr kumimoji="1" lang="en-US" altLang="ja-JP" b="1" u="sng" dirty="0">
                <a:latin typeface="Meiryo UI" panose="020B0604030504040204" pitchFamily="50" charset="-128"/>
                <a:ea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rPr>
              <a:t>広く地域の方に体験</a:t>
            </a:r>
            <a:r>
              <a:rPr kumimoji="1" lang="en-US" altLang="ja-JP" b="1" u="sng" dirty="0">
                <a:latin typeface="Meiryo UI" panose="020B0604030504040204" pitchFamily="50" charset="-128"/>
                <a:ea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rPr>
              <a:t>していただくルート</a:t>
            </a:r>
            <a:endParaRPr kumimoji="1" lang="en-US" altLang="ja-JP" b="1" u="sng"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各町村の役場（中心市街地）を経由するルート</a:t>
            </a:r>
            <a:endParaRPr kumimoji="1" lang="en-US" altLang="ja-JP"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交通需要が見込める鉄道駅にアクセス</a:t>
            </a:r>
            <a:endParaRPr kumimoji="1" lang="en-US" altLang="ja-JP"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新たな潜在需要を発掘するため商業施設を経由</a:t>
            </a:r>
            <a:endParaRPr kumimoji="1" lang="en-US" altLang="ja-JP" dirty="0">
              <a:latin typeface="Meiryo UI" panose="020B0604030504040204" pitchFamily="50" charset="-128"/>
              <a:ea typeface="Meiryo UI" panose="020B0604030504040204" pitchFamily="50" charset="-128"/>
            </a:endParaRPr>
          </a:p>
          <a:p>
            <a:pPr>
              <a:lnSpc>
                <a:spcPts val="1500"/>
              </a:lnSpc>
            </a:pPr>
            <a:endParaRPr kumimoji="1" lang="en-US" altLang="ja-JP" sz="1400" dirty="0">
              <a:latin typeface="Meiryo UI" panose="020B0604030504040204" pitchFamily="50" charset="-128"/>
              <a:ea typeface="Meiryo UI" panose="020B0604030504040204" pitchFamily="50" charset="-128"/>
            </a:endParaRPr>
          </a:p>
          <a:p>
            <a:pPr>
              <a:lnSpc>
                <a:spcPts val="3500"/>
              </a:lnSpc>
            </a:pPr>
            <a:r>
              <a:rPr kumimoji="1" lang="ja-JP" altLang="en-US" b="1" u="sng" dirty="0">
                <a:latin typeface="Meiryo UI" panose="020B0604030504040204" pitchFamily="50" charset="-128"/>
                <a:ea typeface="Meiryo UI" panose="020B0604030504040204" pitchFamily="50" charset="-128"/>
              </a:rPr>
              <a:t>２．適度な路線延長（</a:t>
            </a:r>
            <a:r>
              <a:rPr kumimoji="1" lang="en-US" altLang="ja-JP" b="1" u="sng" dirty="0">
                <a:latin typeface="Meiryo UI" panose="020B0604030504040204" pitchFamily="50" charset="-128"/>
                <a:ea typeface="Meiryo UI" panose="020B0604030504040204" pitchFamily="50" charset="-128"/>
              </a:rPr>
              <a:t>10km</a:t>
            </a:r>
            <a:r>
              <a:rPr kumimoji="1" lang="ja-JP" altLang="en-US" b="1" u="sng" dirty="0">
                <a:latin typeface="Meiryo UI" panose="020B0604030504040204" pitchFamily="50" charset="-128"/>
                <a:ea typeface="Meiryo UI" panose="020B0604030504040204" pitchFamily="50" charset="-128"/>
              </a:rPr>
              <a:t>未満）の</a:t>
            </a:r>
            <a:r>
              <a:rPr kumimoji="1" lang="en-US" altLang="ja-JP" b="1" u="sng" dirty="0">
                <a:latin typeface="Meiryo UI" panose="020B0604030504040204" pitchFamily="50" charset="-128"/>
                <a:ea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rPr>
              <a:t>固定ルート</a:t>
            </a:r>
            <a:r>
              <a:rPr kumimoji="1" lang="en-US" altLang="ja-JP" b="1" u="sng" dirty="0">
                <a:latin typeface="Meiryo UI" panose="020B0604030504040204" pitchFamily="50" charset="-128"/>
                <a:ea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rPr>
              <a:t>にて、繰り返しの実証実験</a:t>
            </a:r>
            <a:endParaRPr kumimoji="1" lang="en-US" altLang="ja-JP" b="1" u="sng"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歩道の有無など多様な道路環境下におけるルートを、繰り返し実証実験を行うことで、技術的</a:t>
            </a:r>
            <a:endParaRPr kumimoji="1" lang="en-US" altLang="ja-JP"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課題を解決</a:t>
            </a:r>
            <a:endParaRPr kumimoji="1" lang="en-US" altLang="ja-JP"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ルート上には、バス停、バス回転場、乗務員休憩所、車庫、充電設備等が必要</a:t>
            </a:r>
            <a:endParaRPr kumimoji="1" lang="en-US" altLang="ja-JP"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継続的に同じルートで走行することで、地域住民への定着を図る</a:t>
            </a:r>
            <a:endParaRPr kumimoji="1" lang="en-US" altLang="ja-JP" dirty="0">
              <a:latin typeface="Meiryo UI" panose="020B0604030504040204" pitchFamily="50" charset="-128"/>
              <a:ea typeface="Meiryo UI" panose="020B0604030504040204" pitchFamily="50" charset="-128"/>
            </a:endParaRPr>
          </a:p>
          <a:p>
            <a:pPr>
              <a:lnSpc>
                <a:spcPts val="1500"/>
              </a:lnSpc>
            </a:pPr>
            <a:endParaRPr kumimoji="1" lang="en-US" altLang="ja-JP" sz="2000" dirty="0">
              <a:latin typeface="Meiryo UI" panose="020B0604030504040204" pitchFamily="50" charset="-128"/>
              <a:ea typeface="Meiryo UI" panose="020B0604030504040204" pitchFamily="50" charset="-128"/>
            </a:endParaRPr>
          </a:p>
          <a:p>
            <a:pPr>
              <a:lnSpc>
                <a:spcPts val="3500"/>
              </a:lnSpc>
            </a:pPr>
            <a:r>
              <a:rPr kumimoji="1" lang="ja-JP" altLang="en-US" b="1" u="sng" dirty="0">
                <a:latin typeface="Meiryo UI" panose="020B0604030504040204" pitchFamily="50" charset="-128"/>
                <a:ea typeface="Meiryo UI" panose="020B0604030504040204" pitchFamily="50" charset="-128"/>
              </a:rPr>
              <a:t>３．既存バス停など</a:t>
            </a:r>
            <a:r>
              <a:rPr kumimoji="1" lang="en-US" altLang="ja-JP" b="1" u="sng" dirty="0">
                <a:latin typeface="Meiryo UI" panose="020B0604030504040204" pitchFamily="50" charset="-128"/>
                <a:ea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rPr>
              <a:t>ストックを活用</a:t>
            </a:r>
            <a:r>
              <a:rPr kumimoji="1" lang="en-US" altLang="ja-JP" b="1" u="sng" dirty="0">
                <a:latin typeface="Meiryo UI" panose="020B0604030504040204" pitchFamily="50" charset="-128"/>
                <a:ea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rPr>
              <a:t>しつつ、新たなルートも含め自動運転区間を創出</a:t>
            </a:r>
            <a:endParaRPr kumimoji="1" lang="en-US" altLang="ja-JP" b="1" u="sng"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認知度、迅速な手続き、初期投資（バス停等）の縮減から既存のバス路線を活用</a:t>
            </a:r>
            <a:endParaRPr kumimoji="1" lang="en-US" altLang="ja-JP" dirty="0">
              <a:latin typeface="Meiryo UI" panose="020B0604030504040204" pitchFamily="50" charset="-128"/>
              <a:ea typeface="Meiryo UI" panose="020B0604030504040204" pitchFamily="50" charset="-128"/>
            </a:endParaRPr>
          </a:p>
          <a:p>
            <a:pPr>
              <a:lnSpc>
                <a:spcPts val="3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早い段階で自動運転での走行区間をつくる（両側歩道整備済など道路環境が良好な区間）</a:t>
            </a:r>
          </a:p>
        </p:txBody>
      </p:sp>
      <p:sp>
        <p:nvSpPr>
          <p:cNvPr id="9" name="テキスト ボックス 8">
            <a:extLst>
              <a:ext uri="{FF2B5EF4-FFF2-40B4-BE49-F238E27FC236}">
                <a16:creationId xmlns:a16="http://schemas.microsoft.com/office/drawing/2014/main" id="{BD5D2BC3-DE4B-4885-B51E-AE70D8F9C63A}"/>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４</a:t>
            </a:r>
          </a:p>
        </p:txBody>
      </p:sp>
      <p:sp>
        <p:nvSpPr>
          <p:cNvPr id="3" name="二等辺三角形 2">
            <a:extLst>
              <a:ext uri="{FF2B5EF4-FFF2-40B4-BE49-F238E27FC236}">
                <a16:creationId xmlns:a16="http://schemas.microsoft.com/office/drawing/2014/main" id="{41686A30-F9F5-4C82-938D-7574DE3894CE}"/>
              </a:ext>
            </a:extLst>
          </p:cNvPr>
          <p:cNvSpPr/>
          <p:nvPr/>
        </p:nvSpPr>
        <p:spPr>
          <a:xfrm rot="10800000">
            <a:off x="3947160" y="5970892"/>
            <a:ext cx="952500" cy="118965"/>
          </a:xfrm>
          <a:prstGeom prst="triangle">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002B2AD-D74A-4716-BB86-26F45CDB0E34}"/>
              </a:ext>
            </a:extLst>
          </p:cNvPr>
          <p:cNvSpPr txBox="1"/>
          <p:nvPr/>
        </p:nvSpPr>
        <p:spPr>
          <a:xfrm>
            <a:off x="1430747" y="6156893"/>
            <a:ext cx="6278880" cy="646331"/>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自動運転バスの実現に向けて課題と言われている、</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「地域の理解」、「安全性の向上」、「事業性の確保」につなげる</a:t>
            </a:r>
          </a:p>
        </p:txBody>
      </p:sp>
      <p:sp>
        <p:nvSpPr>
          <p:cNvPr id="5" name="正方形/長方形 4">
            <a:extLst>
              <a:ext uri="{FF2B5EF4-FFF2-40B4-BE49-F238E27FC236}">
                <a16:creationId xmlns:a16="http://schemas.microsoft.com/office/drawing/2014/main" id="{96CD8D6F-0829-4F3A-81B0-DA8BC92A9580}"/>
              </a:ext>
            </a:extLst>
          </p:cNvPr>
          <p:cNvSpPr/>
          <p:nvPr/>
        </p:nvSpPr>
        <p:spPr>
          <a:xfrm>
            <a:off x="1488255" y="6156892"/>
            <a:ext cx="6101266" cy="6463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201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88D5A0E5-4C0D-415D-B56C-10656597E1AF}"/>
              </a:ext>
            </a:extLst>
          </p:cNvPr>
          <p:cNvSpPr txBox="1"/>
          <p:nvPr/>
        </p:nvSpPr>
        <p:spPr>
          <a:xfrm>
            <a:off x="227748" y="122830"/>
            <a:ext cx="7591949" cy="400110"/>
          </a:xfrm>
          <a:prstGeom prst="rect">
            <a:avLst/>
          </a:prstGeom>
          <a:noFill/>
        </p:spPr>
        <p:txBody>
          <a:bodyPr wrap="square" rtlCol="0">
            <a:spAutoFit/>
          </a:bodyPr>
          <a:lstStyle/>
          <a:p>
            <a:r>
              <a:rPr kumimoji="1" lang="ja-JP" altLang="en-US" sz="2000" b="1" dirty="0"/>
              <a:t>５．実証実験に必要なバス台数、及び実証実験期間</a:t>
            </a:r>
          </a:p>
        </p:txBody>
      </p:sp>
      <p:sp>
        <p:nvSpPr>
          <p:cNvPr id="68" name="正方形/長方形 6">
            <a:extLst>
              <a:ext uri="{FF2B5EF4-FFF2-40B4-BE49-F238E27FC236}">
                <a16:creationId xmlns:a16="http://schemas.microsoft.com/office/drawing/2014/main" id="{F3FF816C-8C9A-40BD-8B68-871B95E8E96E}"/>
              </a:ext>
            </a:extLst>
          </p:cNvPr>
          <p:cNvSpPr/>
          <p:nvPr/>
        </p:nvSpPr>
        <p:spPr>
          <a:xfrm>
            <a:off x="189444" y="3233605"/>
            <a:ext cx="8858721" cy="933792"/>
          </a:xfrm>
          <a:prstGeom prst="rect">
            <a:avLst/>
          </a:prstGeom>
          <a:solidFill>
            <a:schemeClr val="accent6">
              <a:lumMod val="40000"/>
              <a:lumOff val="6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24000" marR="0" lvl="0" indent="-285750" algn="l" defTabSz="457200" rtl="0" eaLnBrk="1" fontAlgn="auto" latinLnBrk="0" hangingPunct="1">
              <a:spcBef>
                <a:spcPts val="6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複数台のバスを活用することで、地域全体の住民の利用機会が増加</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24000" marR="0" lvl="0" indent="-285750" algn="l" defTabSz="457200" rtl="0" eaLnBrk="1" fontAlgn="auto" latinLnBrk="0" hangingPunct="1">
              <a:spcBef>
                <a:spcPts val="600"/>
              </a:spcBef>
              <a:spcAft>
                <a:spcPts val="0"/>
              </a:spcAft>
              <a:buClrTx/>
              <a:buSzTx/>
              <a:buFont typeface="Wingdings" panose="05000000000000000000" pitchFamily="2" charset="2"/>
              <a:buChar char="Ø"/>
              <a:tabLst/>
              <a:defRPr/>
            </a:pPr>
            <a:r>
              <a:rPr kumimoji="1" lang="ja-JP" altLang="en-US" sz="1400" dirty="0">
                <a:solidFill>
                  <a:schemeClr val="tx1"/>
                </a:solidFill>
                <a:latin typeface="Meiryo UI" panose="020B0604030504040204" pitchFamily="50" charset="-128"/>
                <a:ea typeface="Meiryo UI" panose="020B0604030504040204" pitchFamily="50" charset="-128"/>
              </a:rPr>
              <a:t>併せて、複数ルートの運行において、勾配ある坂道や車道幅の大小、樹木繁茂など様々な環境で走行することで経験値が増え、より多くの知見を深めることが可能</a:t>
            </a:r>
            <a:endParaRPr kumimoji="0" lang="en-US" altLang="ja-JP"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69" name="二等辺三角形 68">
            <a:extLst>
              <a:ext uri="{FF2B5EF4-FFF2-40B4-BE49-F238E27FC236}">
                <a16:creationId xmlns:a16="http://schemas.microsoft.com/office/drawing/2014/main" id="{C4A987E1-D707-4FE6-A724-427002B08ECB}"/>
              </a:ext>
            </a:extLst>
          </p:cNvPr>
          <p:cNvSpPr/>
          <p:nvPr/>
        </p:nvSpPr>
        <p:spPr>
          <a:xfrm rot="10800000">
            <a:off x="3617356" y="2930127"/>
            <a:ext cx="2075960" cy="175215"/>
          </a:xfrm>
          <a:prstGeom prst="triangle">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a:extLst>
              <a:ext uri="{FF2B5EF4-FFF2-40B4-BE49-F238E27FC236}">
                <a16:creationId xmlns:a16="http://schemas.microsoft.com/office/drawing/2014/main" id="{09EDCA6A-5C2F-40E5-9D2C-74EC9E0EE1C2}"/>
              </a:ext>
            </a:extLst>
          </p:cNvPr>
          <p:cNvSpPr/>
          <p:nvPr/>
        </p:nvSpPr>
        <p:spPr>
          <a:xfrm rot="10800000">
            <a:off x="3098142" y="4323420"/>
            <a:ext cx="3165835" cy="452057"/>
          </a:xfrm>
          <a:prstGeom prst="triangle">
            <a:avLst>
              <a:gd name="adj" fmla="val 49253"/>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6">
            <a:extLst>
              <a:ext uri="{FF2B5EF4-FFF2-40B4-BE49-F238E27FC236}">
                <a16:creationId xmlns:a16="http://schemas.microsoft.com/office/drawing/2014/main" id="{D041D859-A7ED-4417-B58F-C1623AC69647}"/>
              </a:ext>
            </a:extLst>
          </p:cNvPr>
          <p:cNvSpPr/>
          <p:nvPr/>
        </p:nvSpPr>
        <p:spPr>
          <a:xfrm>
            <a:off x="189444" y="4994641"/>
            <a:ext cx="8858721" cy="1611658"/>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38250" marR="0" lvl="0" algn="l" defTabSz="457200" rtl="0" eaLnBrk="1" fontAlgn="auto" latinLnBrk="0" hangingPunct="1">
              <a:spcBef>
                <a:spcPts val="600"/>
              </a:spcBef>
              <a:spcAft>
                <a:spcPts val="0"/>
              </a:spcAft>
              <a:buClrTx/>
              <a:buSzTx/>
              <a:tabLst/>
              <a:defRPr/>
            </a:pPr>
            <a:r>
              <a:rPr kumimoji="1" lang="ja-JP" altLang="en-US" sz="1400" dirty="0">
                <a:solidFill>
                  <a:schemeClr val="tx1"/>
                </a:solidFill>
                <a:latin typeface="Meiryo UI" panose="020B0604030504040204" pitchFamily="50" charset="-128"/>
                <a:ea typeface="Meiryo UI" panose="020B0604030504040204" pitchFamily="50" charset="-128"/>
              </a:rPr>
              <a:t>必要なバス台数、及び実証実験期間については、</a:t>
            </a:r>
            <a:endParaRPr kumimoji="0" lang="en-US" altLang="ja-JP"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324000" marR="0" lvl="0" indent="-285750" algn="l" defTabSz="457200" rtl="0" eaLnBrk="1" fontAlgn="auto" latinLnBrk="0" hangingPunct="1">
              <a:spcBef>
                <a:spcPts val="600"/>
              </a:spcBef>
              <a:spcAft>
                <a:spcPts val="0"/>
              </a:spcAft>
              <a:buClrTx/>
              <a:buSzTx/>
              <a:buFont typeface="Wingdings" panose="05000000000000000000" pitchFamily="2" charset="2"/>
              <a:buChar char="Ø"/>
              <a:tabLst/>
              <a:defRPr/>
            </a:pPr>
            <a:r>
              <a:rPr lang="ja-JP" altLang="en-US" sz="1400" b="1" u="sng" dirty="0">
                <a:solidFill>
                  <a:schemeClr val="tx1"/>
                </a:solidFill>
                <a:latin typeface="Meiryo UI" panose="020B0604030504040204" pitchFamily="50" charset="-128"/>
                <a:ea typeface="Meiryo UI" panose="020B0604030504040204" pitchFamily="50" charset="-128"/>
              </a:rPr>
              <a:t>２台のバス運行</a:t>
            </a:r>
            <a:endParaRPr lang="en-US" altLang="ja-JP" sz="1400" b="1" u="sng" dirty="0">
              <a:solidFill>
                <a:schemeClr val="tx1"/>
              </a:solidFill>
              <a:latin typeface="Meiryo UI" panose="020B0604030504040204" pitchFamily="50" charset="-128"/>
              <a:ea typeface="Meiryo UI" panose="020B0604030504040204" pitchFamily="50" charset="-128"/>
            </a:endParaRPr>
          </a:p>
          <a:p>
            <a:pPr marL="324000" indent="-285750">
              <a:spcBef>
                <a:spcPts val="600"/>
              </a:spcBef>
              <a:buFont typeface="Wingdings" panose="05000000000000000000" pitchFamily="2" charset="2"/>
              <a:buChar char="Ø"/>
              <a:defRPr/>
            </a:pPr>
            <a:r>
              <a:rPr lang="ja-JP" altLang="en-US" sz="1400" b="1" u="sng" dirty="0">
                <a:solidFill>
                  <a:schemeClr val="tx1"/>
                </a:solidFill>
                <a:latin typeface="Meiryo UI" panose="020B0604030504040204" pitchFamily="50" charset="-128"/>
                <a:ea typeface="Meiryo UI" panose="020B0604030504040204" pitchFamily="50" charset="-128"/>
              </a:rPr>
              <a:t>１年あたり３～６ヵ月の走行期間の後、結果分析・課題対応、それら踏まえた車両調整に６ヵ月程度必要</a:t>
            </a:r>
            <a:endParaRPr lang="en-US" altLang="ja-JP" sz="1400" b="1" u="sng" dirty="0">
              <a:solidFill>
                <a:schemeClr val="tx1"/>
              </a:solidFill>
              <a:latin typeface="Meiryo UI" panose="020B0604030504040204" pitchFamily="50" charset="-128"/>
              <a:ea typeface="Meiryo UI" panose="020B0604030504040204" pitchFamily="50" charset="-128"/>
            </a:endParaRPr>
          </a:p>
          <a:p>
            <a:pPr marL="324000" indent="-285750">
              <a:spcBef>
                <a:spcPts val="600"/>
              </a:spcBef>
              <a:buFont typeface="Wingdings" panose="05000000000000000000" pitchFamily="2" charset="2"/>
              <a:buChar char="Ø"/>
              <a:defRPr/>
            </a:pPr>
            <a:r>
              <a:rPr lang="ja-JP" altLang="en-US" sz="1400" b="1" u="sng" dirty="0">
                <a:solidFill>
                  <a:schemeClr val="tx1"/>
                </a:solidFill>
                <a:latin typeface="Meiryo UI" panose="020B0604030504040204" pitchFamily="50" charset="-128"/>
                <a:ea typeface="Meiryo UI" panose="020B0604030504040204" pitchFamily="50" charset="-128"/>
              </a:rPr>
              <a:t>実証実験期間は、３年程度見込む（乗客乗車で運行）</a:t>
            </a:r>
            <a:endParaRPr lang="en-US" altLang="ja-JP" sz="1400" b="1" u="sng" dirty="0">
              <a:solidFill>
                <a:schemeClr val="tx1"/>
              </a:solidFill>
              <a:latin typeface="Meiryo UI" panose="020B0604030504040204" pitchFamily="50" charset="-128"/>
              <a:ea typeface="Meiryo UI" panose="020B0604030504040204" pitchFamily="50" charset="-128"/>
            </a:endParaRPr>
          </a:p>
          <a:p>
            <a:pPr marL="324000" marR="0" lvl="0" indent="-285750" algn="l" defTabSz="457200" rtl="0" eaLnBrk="1" fontAlgn="auto" latinLnBrk="0" hangingPunct="1">
              <a:spcBef>
                <a:spcPts val="600"/>
              </a:spcBef>
              <a:spcAft>
                <a:spcPts val="0"/>
              </a:spcAft>
              <a:buClrTx/>
              <a:buSzTx/>
              <a:buFont typeface="Wingdings" panose="05000000000000000000" pitchFamily="2" charset="2"/>
              <a:buChar char="Ø"/>
              <a:tabLst/>
              <a:defRPr/>
            </a:pPr>
            <a:r>
              <a:rPr lang="ja-JP" altLang="en-US" sz="1400" b="1" u="sng" dirty="0">
                <a:solidFill>
                  <a:schemeClr val="tx1"/>
                </a:solidFill>
                <a:latin typeface="Meiryo UI" panose="020B0604030504040204" pitchFamily="50" charset="-128"/>
                <a:ea typeface="Meiryo UI" panose="020B0604030504040204" pitchFamily="50" charset="-128"/>
              </a:rPr>
              <a:t>他の交通への配慮が必要</a:t>
            </a:r>
            <a:endParaRPr kumimoji="0" lang="en-US" altLang="ja-JP" sz="14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AB9D6AC8-427C-490B-89A6-9F83ECA22033}"/>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５</a:t>
            </a:r>
          </a:p>
        </p:txBody>
      </p:sp>
      <p:sp>
        <p:nvSpPr>
          <p:cNvPr id="3" name="テキスト ボックス 2">
            <a:extLst>
              <a:ext uri="{FF2B5EF4-FFF2-40B4-BE49-F238E27FC236}">
                <a16:creationId xmlns:a16="http://schemas.microsoft.com/office/drawing/2014/main" id="{16943474-5D4D-4562-96EA-69B165221080}"/>
              </a:ext>
            </a:extLst>
          </p:cNvPr>
          <p:cNvSpPr txBox="1"/>
          <p:nvPr/>
        </p:nvSpPr>
        <p:spPr>
          <a:xfrm>
            <a:off x="3329125" y="4382342"/>
            <a:ext cx="3165836" cy="338554"/>
          </a:xfrm>
          <a:prstGeom prst="rect">
            <a:avLst/>
          </a:prstGeom>
          <a:noFill/>
        </p:spPr>
        <p:txBody>
          <a:bodyPr wrap="square" rtlCol="0">
            <a:spAutoFit/>
          </a:bodyPr>
          <a:lstStyle/>
          <a:p>
            <a:r>
              <a:rPr kumimoji="0" lang="en-US" altLang="ja-JP" sz="16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Osaka Metro</a:t>
            </a:r>
            <a:r>
              <a:rPr kumimoji="0" lang="ja-JP" altLang="en-US" sz="16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との協議・調整</a:t>
            </a:r>
            <a:endParaRPr kumimoji="1" lang="ja-JP" altLang="en-US" sz="1600" dirty="0"/>
          </a:p>
        </p:txBody>
      </p:sp>
      <p:sp>
        <p:nvSpPr>
          <p:cNvPr id="6" name="テキスト ボックス 5">
            <a:extLst>
              <a:ext uri="{FF2B5EF4-FFF2-40B4-BE49-F238E27FC236}">
                <a16:creationId xmlns:a16="http://schemas.microsoft.com/office/drawing/2014/main" id="{251EA32F-D10F-4CE2-AE23-12A4E823D559}"/>
              </a:ext>
            </a:extLst>
          </p:cNvPr>
          <p:cNvSpPr txBox="1"/>
          <p:nvPr/>
        </p:nvSpPr>
        <p:spPr>
          <a:xfrm>
            <a:off x="121067" y="940415"/>
            <a:ext cx="4476165" cy="1750223"/>
          </a:xfrm>
          <a:prstGeom prst="rect">
            <a:avLst/>
          </a:prstGeom>
          <a:noFill/>
        </p:spPr>
        <p:txBody>
          <a:bodyPr wrap="square" rtlCol="0">
            <a:spAutoFit/>
          </a:bodyPr>
          <a:lstStyle/>
          <a:p>
            <a:pPr>
              <a:lnSpc>
                <a:spcPts val="2200"/>
              </a:lnSpc>
            </a:pPr>
            <a:r>
              <a:rPr kumimoji="1" lang="ja-JP" altLang="en-US" sz="1400" dirty="0">
                <a:latin typeface="Meiryo UI" panose="020B0604030504040204" pitchFamily="50" charset="-128"/>
                <a:ea typeface="Meiryo UI" panose="020B0604030504040204" pitchFamily="50" charset="-128"/>
              </a:rPr>
              <a:t>〇車両１台につき</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ルートのシステム設定</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台について複数ルートの設定はできない）</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ja-JP" altLang="en-US" sz="1400" dirty="0">
                <a:latin typeface="Meiryo UI" panose="020B0604030504040204" pitchFamily="50" charset="-128"/>
                <a:ea typeface="Meiryo UI" panose="020B0604030504040204" pitchFamily="50" charset="-128"/>
              </a:rPr>
              <a:t>〇車両の自動運転技術を高めるためには、システム更新等</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が必要（</a:t>
            </a: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等により自律的に進化しない）</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ja-JP" altLang="en-US" sz="1400" dirty="0">
                <a:latin typeface="Meiryo UI" panose="020B0604030504040204" pitchFamily="50" charset="-128"/>
                <a:ea typeface="Meiryo UI" panose="020B0604030504040204" pitchFamily="50" charset="-128"/>
              </a:rPr>
              <a:t>〇同じルートで運行を重ねることで習熟度が増し精度が向上、</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ja-JP" altLang="en-US" sz="1400" dirty="0">
                <a:latin typeface="Meiryo UI" panose="020B0604030504040204" pitchFamily="50" charset="-128"/>
                <a:ea typeface="Meiryo UI" panose="020B0604030504040204" pitchFamily="50" charset="-128"/>
              </a:rPr>
              <a:t>　 安全性が高まる（乗客乗車の運行：</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年程度）</a:t>
            </a:r>
          </a:p>
        </p:txBody>
      </p:sp>
      <p:sp>
        <p:nvSpPr>
          <p:cNvPr id="29" name="テキスト ボックス 28">
            <a:extLst>
              <a:ext uri="{FF2B5EF4-FFF2-40B4-BE49-F238E27FC236}">
                <a16:creationId xmlns:a16="http://schemas.microsoft.com/office/drawing/2014/main" id="{24190BEA-09D7-45AF-A4A6-351DAC8BD5B8}"/>
              </a:ext>
            </a:extLst>
          </p:cNvPr>
          <p:cNvSpPr txBox="1"/>
          <p:nvPr/>
        </p:nvSpPr>
        <p:spPr>
          <a:xfrm>
            <a:off x="4703912" y="999208"/>
            <a:ext cx="4476165" cy="1750223"/>
          </a:xfrm>
          <a:prstGeom prst="rect">
            <a:avLst/>
          </a:prstGeom>
          <a:noFill/>
        </p:spPr>
        <p:txBody>
          <a:bodyPr wrap="square" rtlCol="0">
            <a:spAutoFit/>
          </a:bodyPr>
          <a:lstStyle/>
          <a:p>
            <a:pPr>
              <a:lnSpc>
                <a:spcPts val="2200"/>
              </a:lnSpc>
            </a:pPr>
            <a:r>
              <a:rPr kumimoji="1" lang="ja-JP" altLang="en-US" sz="1400" dirty="0">
                <a:latin typeface="Meiryo UI" panose="020B0604030504040204" pitchFamily="50" charset="-128"/>
                <a:ea typeface="Meiryo UI" panose="020B0604030504040204" pitchFamily="50" charset="-128"/>
              </a:rPr>
              <a:t>〇３町村を網羅する運行ルートの延長距離は</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以上　</a:t>
            </a:r>
          </a:p>
          <a:p>
            <a:pPr>
              <a:lnSpc>
                <a:spcPts val="2200"/>
              </a:lnSpc>
            </a:pPr>
            <a:r>
              <a:rPr kumimoji="1" lang="ja-JP" altLang="en-US" sz="1400" dirty="0">
                <a:latin typeface="Meiryo UI" panose="020B0604030504040204" pitchFamily="50" charset="-128"/>
                <a:ea typeface="Meiryo UI" panose="020B0604030504040204" pitchFamily="50" charset="-128"/>
              </a:rPr>
              <a:t>　 となり、運行時間は</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分超（時間抵抗）</a:t>
            </a:r>
          </a:p>
          <a:p>
            <a:pPr>
              <a:lnSpc>
                <a:spcPts val="2200"/>
              </a:lnSpc>
            </a:pPr>
            <a:r>
              <a:rPr kumimoji="1" lang="ja-JP" altLang="en-US" sz="1400" dirty="0">
                <a:latin typeface="Meiryo UI" panose="020B0604030504040204" pitchFamily="50" charset="-128"/>
                <a:ea typeface="Meiryo UI" panose="020B0604030504040204" pitchFamily="50" charset="-128"/>
              </a:rPr>
              <a:t>〇延長距離が長くなれば、運行間隔も長くなり、便数減。</a:t>
            </a:r>
          </a:p>
          <a:p>
            <a:pPr>
              <a:lnSpc>
                <a:spcPts val="2200"/>
              </a:lnSpc>
            </a:pPr>
            <a:r>
              <a:rPr kumimoji="1" lang="ja-JP" altLang="en-US" sz="1400" dirty="0">
                <a:latin typeface="Meiryo UI" panose="020B0604030504040204" pitchFamily="50" charset="-128"/>
                <a:ea typeface="Meiryo UI" panose="020B0604030504040204" pitchFamily="50" charset="-128"/>
              </a:rPr>
              <a:t>　 地域の足としての利用が見込めない。</a:t>
            </a:r>
          </a:p>
          <a:p>
            <a:pPr>
              <a:lnSpc>
                <a:spcPts val="2200"/>
              </a:lnSpc>
            </a:pPr>
            <a:endParaRPr kumimoji="1" lang="en-US" altLang="ja-JP" sz="1400" dirty="0">
              <a:latin typeface="Meiryo UI" panose="020B0604030504040204" pitchFamily="50" charset="-128"/>
              <a:ea typeface="Meiryo UI" panose="020B0604030504040204" pitchFamily="50" charset="-128"/>
            </a:endParaRPr>
          </a:p>
          <a:p>
            <a:pPr>
              <a:lnSpc>
                <a:spcPts val="2200"/>
              </a:lnSpc>
            </a:pPr>
            <a:endParaRPr kumimoji="1" lang="ja-JP" altLang="en-US" sz="1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E88CC45-084C-4D92-AB59-9AB8267897DD}"/>
              </a:ext>
            </a:extLst>
          </p:cNvPr>
          <p:cNvSpPr/>
          <p:nvPr/>
        </p:nvSpPr>
        <p:spPr>
          <a:xfrm>
            <a:off x="136105" y="800661"/>
            <a:ext cx="4428276" cy="200120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0DF6721-9765-4F12-9CE9-1962E7D928D0}"/>
              </a:ext>
            </a:extLst>
          </p:cNvPr>
          <p:cNvSpPr txBox="1"/>
          <p:nvPr/>
        </p:nvSpPr>
        <p:spPr>
          <a:xfrm>
            <a:off x="1247603" y="647601"/>
            <a:ext cx="2222136" cy="307776"/>
          </a:xfrm>
          <a:prstGeom prst="rect">
            <a:avLst/>
          </a:prstGeom>
          <a:solidFill>
            <a:schemeClr val="bg1"/>
          </a:solidFill>
          <a:ln w="12700">
            <a:solidFill>
              <a:srgbClr val="0070C0"/>
            </a:solidFill>
          </a:ln>
        </p:spPr>
        <p:txBody>
          <a:bodyPr wrap="square" rtlCol="0">
            <a:spAutoFit/>
          </a:bodyPr>
          <a:lstStyle/>
          <a:p>
            <a:pPr algn="ctr"/>
            <a:r>
              <a:rPr kumimoji="1" lang="ja-JP" altLang="en-US" sz="1600" dirty="0"/>
              <a:t>自動運転バスの与条件</a:t>
            </a:r>
          </a:p>
        </p:txBody>
      </p:sp>
      <p:sp>
        <p:nvSpPr>
          <p:cNvPr id="31" name="四角形: 角を丸くする 30">
            <a:extLst>
              <a:ext uri="{FF2B5EF4-FFF2-40B4-BE49-F238E27FC236}">
                <a16:creationId xmlns:a16="http://schemas.microsoft.com/office/drawing/2014/main" id="{0C358D5B-C594-4C57-8EF5-D29C7AA2F24D}"/>
              </a:ext>
            </a:extLst>
          </p:cNvPr>
          <p:cNvSpPr/>
          <p:nvPr/>
        </p:nvSpPr>
        <p:spPr>
          <a:xfrm>
            <a:off x="4658396" y="795136"/>
            <a:ext cx="4389770" cy="2001201"/>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0E62748-86C1-4642-8982-CB7C8E8AC420}"/>
              </a:ext>
            </a:extLst>
          </p:cNvPr>
          <p:cNvSpPr txBox="1"/>
          <p:nvPr/>
        </p:nvSpPr>
        <p:spPr>
          <a:xfrm>
            <a:off x="5764971" y="632212"/>
            <a:ext cx="2222136" cy="338554"/>
          </a:xfrm>
          <a:prstGeom prst="rect">
            <a:avLst/>
          </a:prstGeom>
          <a:solidFill>
            <a:schemeClr val="bg1"/>
          </a:solidFill>
          <a:ln w="12700">
            <a:solidFill>
              <a:srgbClr val="0070C0"/>
            </a:solidFill>
          </a:ln>
        </p:spPr>
        <p:txBody>
          <a:bodyPr wrap="square" rtlCol="0">
            <a:spAutoFit/>
          </a:bodyPr>
          <a:lstStyle/>
          <a:p>
            <a:pPr algn="ctr"/>
            <a:r>
              <a:rPr kumimoji="1" lang="ja-JP" altLang="en-US" sz="1600" dirty="0"/>
              <a:t>路線延長</a:t>
            </a:r>
          </a:p>
        </p:txBody>
      </p:sp>
    </p:spTree>
    <p:extLst>
      <p:ext uri="{BB962C8B-B14F-4D97-AF65-F5344CB8AC3E}">
        <p14:creationId xmlns:p14="http://schemas.microsoft.com/office/powerpoint/2010/main" val="293946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4">
            <a:extLst>
              <a:ext uri="{FF2B5EF4-FFF2-40B4-BE49-F238E27FC236}">
                <a16:creationId xmlns:a16="http://schemas.microsoft.com/office/drawing/2014/main" id="{3E114FB6-B082-4ADA-A4B0-95700AF61CFB}"/>
              </a:ext>
            </a:extLst>
          </p:cNvPr>
          <p:cNvGraphicFramePr>
            <a:graphicFrameLocks noGrp="1"/>
          </p:cNvGraphicFramePr>
          <p:nvPr>
            <p:extLst>
              <p:ext uri="{D42A27DB-BD31-4B8C-83A1-F6EECF244321}">
                <p14:modId xmlns:p14="http://schemas.microsoft.com/office/powerpoint/2010/main" val="3461412174"/>
              </p:ext>
            </p:extLst>
          </p:nvPr>
        </p:nvGraphicFramePr>
        <p:xfrm>
          <a:off x="61746" y="1067186"/>
          <a:ext cx="8962708" cy="3188212"/>
        </p:xfrm>
        <a:graphic>
          <a:graphicData uri="http://schemas.openxmlformats.org/drawingml/2006/table">
            <a:tbl>
              <a:tblPr firstRow="1" bandRow="1">
                <a:tableStyleId>{5C22544A-7EE6-4342-B048-85BDC9FD1C3A}</a:tableStyleId>
              </a:tblPr>
              <a:tblGrid>
                <a:gridCol w="361752">
                  <a:extLst>
                    <a:ext uri="{9D8B030D-6E8A-4147-A177-3AD203B41FA5}">
                      <a16:colId xmlns:a16="http://schemas.microsoft.com/office/drawing/2014/main" val="450770383"/>
                    </a:ext>
                  </a:extLst>
                </a:gridCol>
                <a:gridCol w="490439">
                  <a:extLst>
                    <a:ext uri="{9D8B030D-6E8A-4147-A177-3AD203B41FA5}">
                      <a16:colId xmlns:a16="http://schemas.microsoft.com/office/drawing/2014/main" val="2750613920"/>
                    </a:ext>
                  </a:extLst>
                </a:gridCol>
                <a:gridCol w="1035745">
                  <a:extLst>
                    <a:ext uri="{9D8B030D-6E8A-4147-A177-3AD203B41FA5}">
                      <a16:colId xmlns:a16="http://schemas.microsoft.com/office/drawing/2014/main" val="2026127502"/>
                    </a:ext>
                  </a:extLst>
                </a:gridCol>
                <a:gridCol w="1161722">
                  <a:extLst>
                    <a:ext uri="{9D8B030D-6E8A-4147-A177-3AD203B41FA5}">
                      <a16:colId xmlns:a16="http://schemas.microsoft.com/office/drawing/2014/main" val="49876580"/>
                    </a:ext>
                  </a:extLst>
                </a:gridCol>
                <a:gridCol w="1201227">
                  <a:extLst>
                    <a:ext uri="{9D8B030D-6E8A-4147-A177-3AD203B41FA5}">
                      <a16:colId xmlns:a16="http://schemas.microsoft.com/office/drawing/2014/main" val="1772390252"/>
                    </a:ext>
                  </a:extLst>
                </a:gridCol>
                <a:gridCol w="1116165">
                  <a:extLst>
                    <a:ext uri="{9D8B030D-6E8A-4147-A177-3AD203B41FA5}">
                      <a16:colId xmlns:a16="http://schemas.microsoft.com/office/drawing/2014/main" val="289302658"/>
                    </a:ext>
                  </a:extLst>
                </a:gridCol>
                <a:gridCol w="1114625">
                  <a:extLst>
                    <a:ext uri="{9D8B030D-6E8A-4147-A177-3AD203B41FA5}">
                      <a16:colId xmlns:a16="http://schemas.microsoft.com/office/drawing/2014/main" val="3167460033"/>
                    </a:ext>
                  </a:extLst>
                </a:gridCol>
                <a:gridCol w="1139693">
                  <a:extLst>
                    <a:ext uri="{9D8B030D-6E8A-4147-A177-3AD203B41FA5}">
                      <a16:colId xmlns:a16="http://schemas.microsoft.com/office/drawing/2014/main" val="3077131034"/>
                    </a:ext>
                  </a:extLst>
                </a:gridCol>
                <a:gridCol w="478744">
                  <a:extLst>
                    <a:ext uri="{9D8B030D-6E8A-4147-A177-3AD203B41FA5}">
                      <a16:colId xmlns:a16="http://schemas.microsoft.com/office/drawing/2014/main" val="3613444176"/>
                    </a:ext>
                  </a:extLst>
                </a:gridCol>
                <a:gridCol w="420348">
                  <a:extLst>
                    <a:ext uri="{9D8B030D-6E8A-4147-A177-3AD203B41FA5}">
                      <a16:colId xmlns:a16="http://schemas.microsoft.com/office/drawing/2014/main" val="3210897152"/>
                    </a:ext>
                  </a:extLst>
                </a:gridCol>
                <a:gridCol w="442248">
                  <a:extLst>
                    <a:ext uri="{9D8B030D-6E8A-4147-A177-3AD203B41FA5}">
                      <a16:colId xmlns:a16="http://schemas.microsoft.com/office/drawing/2014/main" val="2603616733"/>
                    </a:ext>
                  </a:extLst>
                </a:gridCol>
              </a:tblGrid>
              <a:tr h="370788">
                <a:tc>
                  <a:txBody>
                    <a:bodyPr/>
                    <a:lstStyle/>
                    <a:p>
                      <a:pPr algn="ctr"/>
                      <a:endParaRPr kumimoji="1" lang="ja-JP" altLang="en-US" sz="1600" dirty="0"/>
                    </a:p>
                  </a:txBody>
                  <a:tcPr/>
                </a:tc>
                <a:tc gridSpan="2">
                  <a:txBody>
                    <a:bodyPr/>
                    <a:lstStyle/>
                    <a:p>
                      <a:pPr algn="ctr"/>
                      <a:r>
                        <a:rPr kumimoji="1" lang="en-US" altLang="ja-JP" sz="1600" dirty="0"/>
                        <a:t>R7</a:t>
                      </a:r>
                      <a:r>
                        <a:rPr kumimoji="1" lang="ja-JP" altLang="en-US" sz="1600" dirty="0"/>
                        <a:t>（</a:t>
                      </a:r>
                      <a:r>
                        <a:rPr kumimoji="1" lang="en-US" altLang="ja-JP" sz="1600" dirty="0"/>
                        <a:t>2025</a:t>
                      </a:r>
                      <a:r>
                        <a:rPr kumimoji="1" lang="ja-JP" altLang="en-US" sz="1600" dirty="0"/>
                        <a:t>）</a:t>
                      </a:r>
                    </a:p>
                  </a:txBody>
                  <a:tcPr anchor="ctr"/>
                </a:tc>
                <a:tc hMerge="1">
                  <a:txBody>
                    <a:bodyPr/>
                    <a:lstStyle/>
                    <a:p>
                      <a:endParaRPr kumimoji="1" lang="ja-JP" altLang="en-US"/>
                    </a:p>
                  </a:txBody>
                  <a:tcPr/>
                </a:tc>
                <a:tc gridSpan="2">
                  <a:txBody>
                    <a:bodyPr/>
                    <a:lstStyle/>
                    <a:p>
                      <a:pPr algn="ctr"/>
                      <a:r>
                        <a:rPr kumimoji="1" lang="en-US" altLang="ja-JP" sz="1600" dirty="0"/>
                        <a:t>R8</a:t>
                      </a:r>
                      <a:r>
                        <a:rPr kumimoji="1" lang="ja-JP" altLang="en-US" sz="1600" dirty="0"/>
                        <a:t>（</a:t>
                      </a:r>
                      <a:r>
                        <a:rPr kumimoji="1" lang="en-US" altLang="ja-JP" sz="1600" dirty="0"/>
                        <a:t>2026</a:t>
                      </a:r>
                      <a:r>
                        <a:rPr kumimoji="1" lang="ja-JP" altLang="en-US" sz="1600" dirty="0"/>
                        <a:t>）</a:t>
                      </a:r>
                    </a:p>
                  </a:txBody>
                  <a:tcPr anchor="ctr"/>
                </a:tc>
                <a:tc hMerge="1">
                  <a:txBody>
                    <a:bodyPr/>
                    <a:lstStyle/>
                    <a:p>
                      <a:pPr algn="ctr"/>
                      <a:endParaRPr kumimoji="1" lang="ja-JP" altLang="en-US" sz="1600" dirty="0"/>
                    </a:p>
                  </a:txBody>
                  <a:tcPr/>
                </a:tc>
                <a:tc gridSpan="2">
                  <a:txBody>
                    <a:bodyPr/>
                    <a:lstStyle/>
                    <a:p>
                      <a:pPr algn="ctr"/>
                      <a:r>
                        <a:rPr kumimoji="1" lang="en-US" altLang="ja-JP" sz="1600" dirty="0"/>
                        <a:t>R9</a:t>
                      </a:r>
                      <a:r>
                        <a:rPr kumimoji="1" lang="ja-JP" altLang="en-US" sz="1600" dirty="0"/>
                        <a:t>（</a:t>
                      </a:r>
                      <a:r>
                        <a:rPr kumimoji="1" lang="en-US" altLang="ja-JP" sz="1600" dirty="0"/>
                        <a:t>2027</a:t>
                      </a:r>
                      <a:r>
                        <a:rPr kumimoji="1" lang="ja-JP" altLang="en-US" sz="1600" dirty="0"/>
                        <a:t>）</a:t>
                      </a:r>
                    </a:p>
                  </a:txBody>
                  <a:tcPr anchor="ctr"/>
                </a:tc>
                <a:tc hMerge="1">
                  <a:txBody>
                    <a:bodyPr/>
                    <a:lstStyle/>
                    <a:p>
                      <a:pPr algn="ctr"/>
                      <a:endParaRPr kumimoji="1" lang="ja-JP" altLang="en-US" sz="1600" dirty="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R10</a:t>
                      </a:r>
                      <a:r>
                        <a:rPr kumimoji="1" lang="ja-JP" altLang="en-US" sz="1600" dirty="0"/>
                        <a:t>（</a:t>
                      </a:r>
                      <a:r>
                        <a:rPr kumimoji="1" lang="en-US" altLang="ja-JP" sz="1600" dirty="0"/>
                        <a:t>2028</a:t>
                      </a:r>
                      <a:r>
                        <a:rPr kumimoji="1" lang="ja-JP" altLang="en-US" sz="1600" dirty="0"/>
                        <a:t>）</a:t>
                      </a:r>
                    </a:p>
                  </a:txBody>
                  <a:tcPr anchor="ctr"/>
                </a:tc>
                <a:tc hMerge="1">
                  <a:txBody>
                    <a:bodyPr/>
                    <a:lstStyle/>
                    <a:p>
                      <a:pPr algn="ctr"/>
                      <a:endParaRPr kumimoji="1" lang="ja-JP" altLang="en-US" sz="1600" dirty="0"/>
                    </a:p>
                  </a:txBody>
                  <a:tcPr/>
                </a:tc>
                <a:tc hMerge="1">
                  <a:txBody>
                    <a:bodyPr/>
                    <a:lstStyle/>
                    <a:p>
                      <a:endParaRPr kumimoji="1" lang="ja-JP" altLang="en-US"/>
                    </a:p>
                  </a:txBody>
                  <a:tcPr/>
                </a:tc>
                <a:tc hMerge="1">
                  <a:txBody>
                    <a:bodyPr/>
                    <a:lstStyle/>
                    <a:p>
                      <a:pPr algn="ctr"/>
                      <a:endParaRPr kumimoji="1" lang="ja-JP" altLang="en-US" sz="1600" dirty="0"/>
                    </a:p>
                  </a:txBody>
                  <a:tcPr/>
                </a:tc>
                <a:extLst>
                  <a:ext uri="{0D108BD9-81ED-4DB2-BD59-A6C34878D82A}">
                    <a16:rowId xmlns:a16="http://schemas.microsoft.com/office/drawing/2014/main" val="2097579371"/>
                  </a:ext>
                </a:extLst>
              </a:tr>
              <a:tr h="1514404">
                <a:tc rowSpan="2">
                  <a:txBody>
                    <a:bodyPr/>
                    <a:lstStyle/>
                    <a:p>
                      <a:pPr algn="ctr"/>
                      <a:r>
                        <a:rPr kumimoji="1" lang="ja-JP" altLang="en-US" sz="1400" dirty="0">
                          <a:latin typeface="Meiryo UI" panose="020B0604030504040204" pitchFamily="50" charset="-128"/>
                          <a:ea typeface="Meiryo UI" panose="020B0604030504040204" pitchFamily="50" charset="-128"/>
                        </a:rPr>
                        <a:t>バス２台活用</a:t>
                      </a:r>
                      <a:endParaRPr kumimoji="1" lang="ja-JP" altLang="en-US" sz="1400" dirty="0"/>
                    </a:p>
                  </a:txBody>
                  <a:tcPr anchor="ctr"/>
                </a:tc>
                <a:tc rowSpan="2">
                  <a:txBody>
                    <a:bodyPr/>
                    <a:lstStyle/>
                    <a:p>
                      <a:pPr algn="ctr"/>
                      <a:r>
                        <a:rPr kumimoji="1" lang="ja-JP" altLang="en-US" sz="1400" dirty="0">
                          <a:solidFill>
                            <a:schemeClr val="bg1"/>
                          </a:solidFill>
                        </a:rPr>
                        <a:t>万博</a:t>
                      </a:r>
                    </a:p>
                    <a:p>
                      <a:pPr algn="ctr"/>
                      <a:r>
                        <a:rPr kumimoji="1" lang="ja-JP" altLang="en-US" sz="1400" dirty="0">
                          <a:solidFill>
                            <a:schemeClr val="bg1"/>
                          </a:solidFill>
                        </a:rPr>
                        <a:t>開催</a:t>
                      </a:r>
                    </a:p>
                  </a:txBody>
                  <a:tcPr anchor="ctr">
                    <a:solidFill>
                      <a:srgbClr val="7030A0"/>
                    </a:solidFill>
                  </a:tcPr>
                </a:tc>
                <a:tc>
                  <a:txBody>
                    <a:bodyPr/>
                    <a:lstStyle/>
                    <a:p>
                      <a:pPr algn="ctr"/>
                      <a:r>
                        <a:rPr kumimoji="1" lang="ja-JP" altLang="en-US" sz="1400" dirty="0"/>
                        <a:t>車両調律等</a:t>
                      </a:r>
                    </a:p>
                    <a:p>
                      <a:pPr algn="ctr"/>
                      <a:r>
                        <a:rPr kumimoji="1" lang="ja-JP" altLang="en-US" sz="1400" dirty="0"/>
                        <a:t>６か月</a:t>
                      </a:r>
                    </a:p>
                  </a:txBody>
                  <a:tcPr anchor="ctr">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highlight>
                          <a:srgbClr val="00FFFF"/>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highlight>
                          <a:srgbClr val="00FFFF"/>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highlight>
                          <a:srgbClr val="00FFFF"/>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highlight>
                          <a:srgbClr val="00FFFF"/>
                        </a:highlight>
                      </a:endParaRPr>
                    </a:p>
                    <a:p>
                      <a:pPr algn="ctr"/>
                      <a:endParaRPr kumimoji="1" lang="ja-JP" altLang="en-US" sz="1400" dirty="0"/>
                    </a:p>
                  </a:txBody>
                  <a:tcPr anchor="ctr">
                    <a:lnR w="12700" cap="flat" cmpd="sng" algn="ctr">
                      <a:solidFill>
                        <a:schemeClr val="bg1"/>
                      </a:solidFill>
                      <a:prstDash val="solid"/>
                      <a:round/>
                      <a:headEnd type="none" w="med" len="med"/>
                      <a:tailEnd type="none" w="med" len="med"/>
                    </a:lnR>
                    <a:solidFill>
                      <a:schemeClr val="accent4"/>
                    </a:solidFill>
                  </a:tcPr>
                </a:tc>
                <a:tc>
                  <a:txBody>
                    <a:bodyPr/>
                    <a:lstStyle/>
                    <a:p>
                      <a:pPr algn="ctr"/>
                      <a:r>
                        <a:rPr kumimoji="1" lang="ja-JP" altLang="en-US" sz="1400" dirty="0"/>
                        <a:t>結果分析・課題対策</a:t>
                      </a:r>
                      <a:endParaRPr kumimoji="1" lang="en-US" altLang="ja-JP" sz="1400" dirty="0"/>
                    </a:p>
                    <a:p>
                      <a:pPr algn="ctr"/>
                      <a:r>
                        <a:rPr kumimoji="1" lang="ja-JP" altLang="en-US" sz="1400" dirty="0"/>
                        <a:t>⇒車両調整</a:t>
                      </a:r>
                      <a:endParaRPr kumimoji="1" lang="en-US" altLang="ja-JP" sz="1400" dirty="0"/>
                    </a:p>
                    <a:p>
                      <a:pPr algn="ctr"/>
                      <a:r>
                        <a:rPr kumimoji="1" lang="ja-JP" altLang="en-US" sz="1400" dirty="0"/>
                        <a:t>６か月</a:t>
                      </a:r>
                    </a:p>
                  </a:txBody>
                  <a:tcPr anchor="ctr">
                    <a:lnL w="12700" cap="flat" cmpd="sng" algn="ctr">
                      <a:solidFill>
                        <a:schemeClr val="bg1"/>
                      </a:solidFill>
                      <a:prstDash val="solid"/>
                      <a:round/>
                      <a:headEnd type="none" w="med" len="med"/>
                      <a:tailEnd type="none" w="med" len="med"/>
                    </a:lnL>
                    <a:solidFill>
                      <a:schemeClr val="tx2">
                        <a:lumMod val="20000"/>
                        <a:lumOff val="80000"/>
                      </a:schemeClr>
                    </a:solidFill>
                  </a:tcPr>
                </a:tc>
                <a:tc>
                  <a:txBody>
                    <a:bodyPr/>
                    <a:lstStyle/>
                    <a:p>
                      <a:pPr algn="ctr"/>
                      <a:endParaRPr kumimoji="1" lang="ja-JP" altLang="en-US" sz="1400" dirty="0"/>
                    </a:p>
                  </a:txBody>
                  <a:tcPr anchor="ctr">
                    <a:solidFill>
                      <a:schemeClr val="accent4"/>
                    </a:solidFill>
                  </a:tcPr>
                </a:tc>
                <a:tc>
                  <a:txBody>
                    <a:bodyPr/>
                    <a:lstStyle/>
                    <a:p>
                      <a:pPr algn="ctr"/>
                      <a:r>
                        <a:rPr kumimoji="1" lang="ja-JP" altLang="en-US" sz="1400" dirty="0"/>
                        <a:t>結果分析・課題対応</a:t>
                      </a:r>
                      <a:endParaRPr kumimoji="1" lang="en-US" altLang="ja-JP" sz="1400" dirty="0"/>
                    </a:p>
                    <a:p>
                      <a:pPr algn="ctr"/>
                      <a:r>
                        <a:rPr kumimoji="1" lang="ja-JP" altLang="en-US" sz="1400" dirty="0"/>
                        <a:t>⇒車両調整</a:t>
                      </a:r>
                      <a:endParaRPr kumimoji="1" lang="en-US" altLang="ja-JP" sz="1400" dirty="0"/>
                    </a:p>
                    <a:p>
                      <a:pPr algn="ctr"/>
                      <a:r>
                        <a:rPr kumimoji="1" lang="ja-JP" altLang="en-US" sz="1400" dirty="0"/>
                        <a:t>６か月</a:t>
                      </a:r>
                    </a:p>
                  </a:txBody>
                  <a:tcPr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a:endParaRPr kumimoji="1" lang="ja-JP" altLang="en-US" sz="1400" dirty="0"/>
                    </a:p>
                  </a:txBody>
                  <a:tcPr anchor="ctr">
                    <a:lnL w="12700" cap="flat" cmpd="sng" algn="ctr">
                      <a:solidFill>
                        <a:schemeClr val="bg1"/>
                      </a:solidFill>
                      <a:prstDash val="solid"/>
                      <a:round/>
                      <a:headEnd type="none" w="med" len="med"/>
                      <a:tailEnd type="none" w="med" len="med"/>
                    </a:lnL>
                    <a:solidFill>
                      <a:schemeClr val="accent4"/>
                    </a:solidFill>
                  </a:tcPr>
                </a:tc>
                <a:tc>
                  <a:txBody>
                    <a:bodyPr/>
                    <a:lstStyle/>
                    <a:p>
                      <a:pPr algn="ctr"/>
                      <a:r>
                        <a:rPr kumimoji="1" lang="ja-JP" altLang="en-US" sz="1400" dirty="0"/>
                        <a:t>結果分析</a:t>
                      </a:r>
                      <a:endParaRPr kumimoji="1" lang="en-US" altLang="ja-JP" sz="1400" dirty="0"/>
                    </a:p>
                  </a:txBody>
                  <a:tcPr anchor="ctr">
                    <a:lnR w="12700" cap="flat" cmpd="sng" algn="ctr">
                      <a:solidFill>
                        <a:schemeClr val="bg1"/>
                      </a:solidFill>
                      <a:prstDash val="solid"/>
                      <a:round/>
                      <a:headEnd type="none" w="med" len="med"/>
                      <a:tailEnd type="none" w="med" len="med"/>
                    </a:lnR>
                    <a:solidFill>
                      <a:schemeClr val="tx2">
                        <a:lumMod val="20000"/>
                        <a:lumOff val="80000"/>
                      </a:schemeClr>
                    </a:solidFill>
                  </a:tcPr>
                </a:tc>
                <a:tc gridSpan="2">
                  <a:txBody>
                    <a:bodyPr/>
                    <a:lstStyle/>
                    <a:p>
                      <a:pPr algn="ctr"/>
                      <a:endParaRPr kumimoji="1" lang="ja-JP" altLang="en-US" sz="1400" dirty="0"/>
                    </a:p>
                  </a:txBody>
                  <a:tcPr anchor="ctr">
                    <a:lnL w="12700" cap="flat" cmpd="sng" algn="ctr">
                      <a:solidFill>
                        <a:schemeClr val="bg1"/>
                      </a:solidFill>
                      <a:prstDash val="solid"/>
                      <a:round/>
                      <a:headEnd type="none" w="med" len="med"/>
                      <a:tailEnd type="none" w="med" len="med"/>
                    </a:lnL>
                    <a:solidFill>
                      <a:schemeClr val="tx2">
                        <a:lumMod val="20000"/>
                        <a:lumOff val="80000"/>
                      </a:schemeClr>
                    </a:solidFill>
                  </a:tcPr>
                </a:tc>
                <a:tc hMerge="1">
                  <a:txBody>
                    <a:bodyPr/>
                    <a:lstStyle/>
                    <a:p>
                      <a:pPr algn="ctr"/>
                      <a:endParaRPr kumimoji="1" lang="ja-JP" altLang="en-US" sz="14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7283265"/>
                  </a:ext>
                </a:extLst>
              </a:tr>
              <a:tr h="1303020">
                <a:tc vMerge="1">
                  <a:txBody>
                    <a:bodyPr/>
                    <a:lstStyle/>
                    <a:p>
                      <a:pPr algn="ctr"/>
                      <a:endParaRPr kumimoji="1" lang="ja-JP" altLang="en-US" sz="1400" dirty="0"/>
                    </a:p>
                  </a:txBody>
                  <a:tcPr anchor="ctr"/>
                </a:tc>
                <a:tc vMerge="1">
                  <a:txBody>
                    <a:bodyPr/>
                    <a:lstStyle/>
                    <a:p>
                      <a:pPr algn="ctr"/>
                      <a:endParaRPr kumimoji="1" lang="ja-JP" altLang="en-US" sz="1400" dirty="0">
                        <a:solidFill>
                          <a:schemeClr val="bg1"/>
                        </a:solidFill>
                      </a:endParaRPr>
                    </a:p>
                  </a:txBody>
                  <a:tcPr anchor="ctr">
                    <a:solidFill>
                      <a:srgbClr val="7030A0"/>
                    </a:solidFill>
                  </a:tcPr>
                </a:tc>
                <a:tc>
                  <a:txBody>
                    <a:bodyPr/>
                    <a:lstStyle/>
                    <a:p>
                      <a:pPr algn="ctr"/>
                      <a:endParaRPr kumimoji="1" lang="ja-JP" altLang="en-US" sz="1400" dirty="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t>車両調律等</a:t>
                      </a:r>
                    </a:p>
                    <a:p>
                      <a:pPr algn="ctr"/>
                      <a:r>
                        <a:rPr kumimoji="1" lang="ja-JP" altLang="en-US" sz="1400" dirty="0"/>
                        <a:t>６か月</a:t>
                      </a:r>
                      <a:endParaRPr kumimoji="1" lang="en-US" altLang="ja-JP" sz="1400" dirty="0"/>
                    </a:p>
                  </a:txBody>
                  <a:tcPr anchor="ctr">
                    <a:lnL w="12700" cap="flat" cmpd="sng" algn="ctr">
                      <a:solidFill>
                        <a:schemeClr val="bg1"/>
                      </a:solidFill>
                      <a:prstDash val="solid"/>
                      <a:round/>
                      <a:headEnd type="none" w="med" len="med"/>
                      <a:tailEnd type="none" w="med" len="med"/>
                    </a:lnL>
                    <a:solidFill>
                      <a:schemeClr val="accent1">
                        <a:lumMod val="40000"/>
                        <a:lumOff val="60000"/>
                      </a:schemeClr>
                    </a:solidFill>
                  </a:tcPr>
                </a:tc>
                <a:tc>
                  <a:txBody>
                    <a:bodyPr/>
                    <a:lstStyle/>
                    <a:p>
                      <a:pPr algn="ctr"/>
                      <a:endParaRPr kumimoji="1" lang="ja-JP" altLang="en-US" sz="1400" dirty="0"/>
                    </a:p>
                  </a:txBody>
                  <a:tcPr anchor="ctr">
                    <a:solidFill>
                      <a:schemeClr val="accent4"/>
                    </a:solidFill>
                  </a:tcPr>
                </a:tc>
                <a:tc>
                  <a:txBody>
                    <a:bodyPr/>
                    <a:lstStyle/>
                    <a:p>
                      <a:pPr algn="ctr"/>
                      <a:r>
                        <a:rPr kumimoji="1" lang="ja-JP" altLang="en-US" sz="1400" dirty="0"/>
                        <a:t>結果分析・課題対応</a:t>
                      </a:r>
                      <a:endParaRPr kumimoji="1" lang="en-US" altLang="ja-JP" sz="1400" dirty="0"/>
                    </a:p>
                    <a:p>
                      <a:pPr algn="ctr"/>
                      <a:r>
                        <a:rPr kumimoji="1" lang="ja-JP" altLang="en-US" sz="1400" dirty="0"/>
                        <a:t>⇒車両調整</a:t>
                      </a:r>
                      <a:endParaRPr kumimoji="1" lang="en-US" altLang="ja-JP" sz="1400" dirty="0"/>
                    </a:p>
                    <a:p>
                      <a:pPr algn="ctr"/>
                      <a:r>
                        <a:rPr kumimoji="1" lang="ja-JP" altLang="en-US" sz="1400" dirty="0"/>
                        <a:t>６か月</a:t>
                      </a:r>
                    </a:p>
                  </a:txBody>
                  <a:tcPr anchor="ctr">
                    <a:lnR w="12700" cap="flat" cmpd="sng" algn="ctr">
                      <a:solidFill>
                        <a:schemeClr val="bg1"/>
                      </a:solidFill>
                      <a:prstDash val="solid"/>
                      <a:round/>
                      <a:headEnd type="none" w="med" len="med"/>
                      <a:tailEnd type="none" w="med" len="med"/>
                    </a:lnR>
                    <a:solidFill>
                      <a:schemeClr val="tx2">
                        <a:lumMod val="20000"/>
                        <a:lumOff val="80000"/>
                      </a:schemeClr>
                    </a:solidFill>
                  </a:tcPr>
                </a:tc>
                <a:tc>
                  <a:txBody>
                    <a:bodyPr/>
                    <a:lstStyle/>
                    <a:p>
                      <a:pPr algn="ct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solidFill>
                  </a:tcPr>
                </a:tc>
                <a:tc>
                  <a:txBody>
                    <a:bodyPr/>
                    <a:lstStyle/>
                    <a:p>
                      <a:pPr algn="ctr"/>
                      <a:r>
                        <a:rPr kumimoji="1" lang="ja-JP" altLang="en-US" sz="1400" dirty="0"/>
                        <a:t>結果分析・課題対応</a:t>
                      </a:r>
                      <a:endParaRPr kumimoji="1" lang="en-US" altLang="ja-JP" sz="1400" dirty="0"/>
                    </a:p>
                    <a:p>
                      <a:pPr algn="ctr"/>
                      <a:r>
                        <a:rPr kumimoji="1" lang="ja-JP" altLang="en-US" sz="1400" dirty="0"/>
                        <a:t>⇒対策</a:t>
                      </a:r>
                      <a:endParaRPr kumimoji="1" lang="en-US" altLang="ja-JP" sz="1400" dirty="0"/>
                    </a:p>
                    <a:p>
                      <a:pPr algn="ctr"/>
                      <a:r>
                        <a:rPr kumimoji="1" lang="ja-JP" altLang="en-US" sz="1400" dirty="0"/>
                        <a:t>６か月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20000"/>
                        <a:lumOff val="80000"/>
                      </a:schemeClr>
                    </a:solidFill>
                  </a:tcPr>
                </a:tc>
                <a:tc gridSpan="2">
                  <a:txBody>
                    <a:bodyPr/>
                    <a:lstStyle/>
                    <a:p>
                      <a:pPr algn="ctr"/>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solidFill>
                  </a:tcPr>
                </a:tc>
                <a:tc hMerge="1">
                  <a:txBody>
                    <a:bodyPr/>
                    <a:lstStyle/>
                    <a:p>
                      <a:endParaRPr kumimoji="1" lang="ja-JP" altLang="en-US"/>
                    </a:p>
                  </a:txBody>
                  <a:tcPr/>
                </a:tc>
                <a:tc>
                  <a:txBody>
                    <a:bodyPr/>
                    <a:lstStyle/>
                    <a:p>
                      <a:pPr algn="ctr"/>
                      <a:r>
                        <a:rPr kumimoji="1" lang="ja-JP" altLang="en-US" sz="1400" dirty="0"/>
                        <a:t>結果分析</a:t>
                      </a:r>
                      <a:endParaRPr kumimoji="1" lang="en-US" altLang="ja-JP" sz="1400" dirty="0"/>
                    </a:p>
                  </a:txBody>
                  <a:tcPr anchor="ctr">
                    <a:lnL w="12700" cap="flat" cmpd="sng" algn="ctr">
                      <a:solidFill>
                        <a:schemeClr val="bg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638537894"/>
                  </a:ext>
                </a:extLst>
              </a:tr>
            </a:tbl>
          </a:graphicData>
        </a:graphic>
      </p:graphicFrame>
      <p:sp>
        <p:nvSpPr>
          <p:cNvPr id="21" name="テキスト ボックス 20">
            <a:extLst>
              <a:ext uri="{FF2B5EF4-FFF2-40B4-BE49-F238E27FC236}">
                <a16:creationId xmlns:a16="http://schemas.microsoft.com/office/drawing/2014/main" id="{9D33B6FD-97D0-4DE1-B75E-D6E8729BEBDD}"/>
              </a:ext>
            </a:extLst>
          </p:cNvPr>
          <p:cNvSpPr txBox="1"/>
          <p:nvPr/>
        </p:nvSpPr>
        <p:spPr>
          <a:xfrm>
            <a:off x="215526" y="4286886"/>
            <a:ext cx="3006179" cy="349054"/>
          </a:xfrm>
          <a:prstGeom prst="rect">
            <a:avLst/>
          </a:prstGeom>
          <a:noFill/>
        </p:spPr>
        <p:txBody>
          <a:bodyPr wrap="square" tIns="18000" rtlCol="0">
            <a:noAutofit/>
          </a:bodyPr>
          <a:lstStyle/>
          <a:p>
            <a:pPr>
              <a:lnSpc>
                <a:spcPts val="2200"/>
              </a:lnSpc>
            </a:pPr>
            <a:r>
              <a:rPr kumimoji="1" lang="ja-JP" altLang="en-US" sz="1400" dirty="0">
                <a:latin typeface="Meiryo UI" panose="020B0604030504040204" pitchFamily="50" charset="-128"/>
                <a:ea typeface="Meiryo UI" panose="020B0604030504040204" pitchFamily="50" charset="-128"/>
              </a:rPr>
              <a:t>⇒　年間通じて、どちらかのルートで走行</a:t>
            </a:r>
            <a:endParaRPr kumimoji="1" lang="ja-JP" altLang="en-US" sz="1400" u="sng" dirty="0">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E904EE26-916E-494C-9B2E-9F1CDBC48CD8}"/>
              </a:ext>
            </a:extLst>
          </p:cNvPr>
          <p:cNvGrpSpPr/>
          <p:nvPr/>
        </p:nvGrpSpPr>
        <p:grpSpPr>
          <a:xfrm>
            <a:off x="1986886" y="1656735"/>
            <a:ext cx="6615447" cy="2561638"/>
            <a:chOff x="1826207" y="1139755"/>
            <a:chExt cx="6615447" cy="2019535"/>
          </a:xfrm>
        </p:grpSpPr>
        <p:sp>
          <p:nvSpPr>
            <p:cNvPr id="13" name="矢印: 五方向 12">
              <a:extLst>
                <a:ext uri="{FF2B5EF4-FFF2-40B4-BE49-F238E27FC236}">
                  <a16:creationId xmlns:a16="http://schemas.microsoft.com/office/drawing/2014/main" id="{3097EB4A-73C0-4AFB-BE01-691BE6F6995C}"/>
                </a:ext>
              </a:extLst>
            </p:cNvPr>
            <p:cNvSpPr/>
            <p:nvPr/>
          </p:nvSpPr>
          <p:spPr>
            <a:xfrm>
              <a:off x="1826207" y="1180122"/>
              <a:ext cx="1131557" cy="433208"/>
            </a:xfrm>
            <a:prstGeom prst="homePlate">
              <a:avLst>
                <a:gd name="adj" fmla="val 20098"/>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ルート①</a:t>
              </a:r>
            </a:p>
          </p:txBody>
        </p:sp>
        <p:sp>
          <p:nvSpPr>
            <p:cNvPr id="14" name="矢印: 五方向 13">
              <a:extLst>
                <a:ext uri="{FF2B5EF4-FFF2-40B4-BE49-F238E27FC236}">
                  <a16:creationId xmlns:a16="http://schemas.microsoft.com/office/drawing/2014/main" id="{E7D93D76-2A62-494F-89E0-246BD503328D}"/>
                </a:ext>
              </a:extLst>
            </p:cNvPr>
            <p:cNvSpPr/>
            <p:nvPr/>
          </p:nvSpPr>
          <p:spPr>
            <a:xfrm>
              <a:off x="3010355" y="2338973"/>
              <a:ext cx="1120519" cy="433208"/>
            </a:xfrm>
            <a:prstGeom prst="homePlate">
              <a:avLst>
                <a:gd name="adj" fmla="val 20098"/>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ルート②</a:t>
              </a:r>
            </a:p>
          </p:txBody>
        </p:sp>
        <p:sp>
          <p:nvSpPr>
            <p:cNvPr id="15" name="矢印: 五方向 14">
              <a:extLst>
                <a:ext uri="{FF2B5EF4-FFF2-40B4-BE49-F238E27FC236}">
                  <a16:creationId xmlns:a16="http://schemas.microsoft.com/office/drawing/2014/main" id="{707A02BD-A940-4D7C-8C28-4B0222CBCB07}"/>
                </a:ext>
              </a:extLst>
            </p:cNvPr>
            <p:cNvSpPr/>
            <p:nvPr/>
          </p:nvSpPr>
          <p:spPr>
            <a:xfrm>
              <a:off x="4186802" y="1157748"/>
              <a:ext cx="1114617" cy="433208"/>
            </a:xfrm>
            <a:prstGeom prst="homePlate">
              <a:avLst>
                <a:gd name="adj" fmla="val 20098"/>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ルート①</a:t>
              </a:r>
            </a:p>
          </p:txBody>
        </p:sp>
        <p:sp>
          <p:nvSpPr>
            <p:cNvPr id="16" name="矢印: 五方向 15">
              <a:extLst>
                <a:ext uri="{FF2B5EF4-FFF2-40B4-BE49-F238E27FC236}">
                  <a16:creationId xmlns:a16="http://schemas.microsoft.com/office/drawing/2014/main" id="{03CAF3F8-A0EC-4F7C-BA09-09638745004E}"/>
                </a:ext>
              </a:extLst>
            </p:cNvPr>
            <p:cNvSpPr/>
            <p:nvPr/>
          </p:nvSpPr>
          <p:spPr>
            <a:xfrm>
              <a:off x="5304910" y="2320852"/>
              <a:ext cx="1098441" cy="433208"/>
            </a:xfrm>
            <a:prstGeom prst="homePlate">
              <a:avLst>
                <a:gd name="adj" fmla="val 20098"/>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ルート②</a:t>
              </a:r>
            </a:p>
          </p:txBody>
        </p:sp>
        <p:sp>
          <p:nvSpPr>
            <p:cNvPr id="17" name="矢印: 五方向 16">
              <a:extLst>
                <a:ext uri="{FF2B5EF4-FFF2-40B4-BE49-F238E27FC236}">
                  <a16:creationId xmlns:a16="http://schemas.microsoft.com/office/drawing/2014/main" id="{08A525D2-E695-4EA1-85EB-5B17E416E5EC}"/>
                </a:ext>
              </a:extLst>
            </p:cNvPr>
            <p:cNvSpPr/>
            <p:nvPr/>
          </p:nvSpPr>
          <p:spPr>
            <a:xfrm>
              <a:off x="6429172" y="1139755"/>
              <a:ext cx="1113758" cy="433208"/>
            </a:xfrm>
            <a:prstGeom prst="homePlate">
              <a:avLst>
                <a:gd name="adj" fmla="val 20098"/>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ルート①</a:t>
              </a:r>
            </a:p>
          </p:txBody>
        </p:sp>
        <p:sp>
          <p:nvSpPr>
            <p:cNvPr id="18" name="矢印: 五方向 17">
              <a:extLst>
                <a:ext uri="{FF2B5EF4-FFF2-40B4-BE49-F238E27FC236}">
                  <a16:creationId xmlns:a16="http://schemas.microsoft.com/office/drawing/2014/main" id="{C38012BF-EFAB-49A2-92B9-19274223B9B6}"/>
                </a:ext>
              </a:extLst>
            </p:cNvPr>
            <p:cNvSpPr/>
            <p:nvPr/>
          </p:nvSpPr>
          <p:spPr>
            <a:xfrm>
              <a:off x="7556516" y="2332971"/>
              <a:ext cx="885138" cy="433208"/>
            </a:xfrm>
            <a:prstGeom prst="homePlate">
              <a:avLst>
                <a:gd name="adj" fmla="val 20098"/>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ルート②</a:t>
              </a:r>
            </a:p>
          </p:txBody>
        </p:sp>
        <p:sp>
          <p:nvSpPr>
            <p:cNvPr id="5" name="テキスト ボックス 4">
              <a:extLst>
                <a:ext uri="{FF2B5EF4-FFF2-40B4-BE49-F238E27FC236}">
                  <a16:creationId xmlns:a16="http://schemas.microsoft.com/office/drawing/2014/main" id="{000CFC9B-744A-47FC-9A85-6EBA9F68D218}"/>
                </a:ext>
              </a:extLst>
            </p:cNvPr>
            <p:cNvSpPr txBox="1"/>
            <p:nvPr/>
          </p:nvSpPr>
          <p:spPr>
            <a:xfrm>
              <a:off x="1913467" y="1657272"/>
              <a:ext cx="973853" cy="218380"/>
            </a:xfrm>
            <a:prstGeom prst="rect">
              <a:avLst/>
            </a:prstGeom>
            <a:noFill/>
          </p:spPr>
          <p:txBody>
            <a:bodyPr wrap="square" rtlCol="0">
              <a:spAutoFit/>
            </a:bodyPr>
            <a:lstStyle/>
            <a:p>
              <a:r>
                <a:rPr kumimoji="1" lang="ja-JP" altLang="en-US" sz="1200" dirty="0"/>
                <a:t>車両</a:t>
              </a:r>
              <a:r>
                <a:rPr kumimoji="1" lang="en-US" altLang="ja-JP" sz="1200" dirty="0"/>
                <a:t>A</a:t>
              </a:r>
              <a:r>
                <a:rPr kumimoji="1" lang="ja-JP" altLang="en-US" sz="1200" dirty="0"/>
                <a:t>運行</a:t>
              </a:r>
            </a:p>
          </p:txBody>
        </p:sp>
        <p:sp>
          <p:nvSpPr>
            <p:cNvPr id="6" name="テキスト ボックス 5">
              <a:extLst>
                <a:ext uri="{FF2B5EF4-FFF2-40B4-BE49-F238E27FC236}">
                  <a16:creationId xmlns:a16="http://schemas.microsoft.com/office/drawing/2014/main" id="{9A1F70A4-0387-435E-AB96-F0D91BE4E52D}"/>
                </a:ext>
              </a:extLst>
            </p:cNvPr>
            <p:cNvSpPr txBox="1"/>
            <p:nvPr/>
          </p:nvSpPr>
          <p:spPr>
            <a:xfrm>
              <a:off x="4288333" y="1680054"/>
              <a:ext cx="973852" cy="218380"/>
            </a:xfrm>
            <a:prstGeom prst="rect">
              <a:avLst/>
            </a:prstGeom>
            <a:noFill/>
          </p:spPr>
          <p:txBody>
            <a:bodyPr wrap="square" rtlCol="0">
              <a:spAutoFit/>
            </a:bodyPr>
            <a:lstStyle/>
            <a:p>
              <a:r>
                <a:rPr kumimoji="1" lang="ja-JP" altLang="en-US" sz="1200" dirty="0"/>
                <a:t>車両</a:t>
              </a:r>
              <a:r>
                <a:rPr kumimoji="1" lang="en-US" altLang="ja-JP" sz="1200" dirty="0"/>
                <a:t>A</a:t>
              </a:r>
              <a:r>
                <a:rPr kumimoji="1" lang="ja-JP" altLang="en-US" sz="1200" dirty="0"/>
                <a:t>運行</a:t>
              </a:r>
            </a:p>
          </p:txBody>
        </p:sp>
        <p:sp>
          <p:nvSpPr>
            <p:cNvPr id="7" name="テキスト ボックス 6">
              <a:extLst>
                <a:ext uri="{FF2B5EF4-FFF2-40B4-BE49-F238E27FC236}">
                  <a16:creationId xmlns:a16="http://schemas.microsoft.com/office/drawing/2014/main" id="{08DB1CA3-732A-4607-8EEA-8987D0711ACE}"/>
                </a:ext>
              </a:extLst>
            </p:cNvPr>
            <p:cNvSpPr txBox="1"/>
            <p:nvPr/>
          </p:nvSpPr>
          <p:spPr>
            <a:xfrm>
              <a:off x="6541138" y="1650068"/>
              <a:ext cx="973852" cy="218380"/>
            </a:xfrm>
            <a:prstGeom prst="rect">
              <a:avLst/>
            </a:prstGeom>
            <a:noFill/>
          </p:spPr>
          <p:txBody>
            <a:bodyPr wrap="square" rtlCol="0">
              <a:spAutoFit/>
            </a:bodyPr>
            <a:lstStyle/>
            <a:p>
              <a:r>
                <a:rPr kumimoji="1" lang="ja-JP" altLang="en-US" sz="1200" dirty="0"/>
                <a:t>車両</a:t>
              </a:r>
              <a:r>
                <a:rPr kumimoji="1" lang="en-US" altLang="ja-JP" sz="1200" dirty="0"/>
                <a:t>A</a:t>
              </a:r>
              <a:r>
                <a:rPr kumimoji="1" lang="ja-JP" altLang="en-US" sz="1200" dirty="0"/>
                <a:t>運行</a:t>
              </a:r>
            </a:p>
          </p:txBody>
        </p:sp>
        <p:sp>
          <p:nvSpPr>
            <p:cNvPr id="8" name="テキスト ボックス 7">
              <a:extLst>
                <a:ext uri="{FF2B5EF4-FFF2-40B4-BE49-F238E27FC236}">
                  <a16:creationId xmlns:a16="http://schemas.microsoft.com/office/drawing/2014/main" id="{8AE71AFC-69ED-4926-9566-74616B9815CC}"/>
                </a:ext>
              </a:extLst>
            </p:cNvPr>
            <p:cNvSpPr txBox="1"/>
            <p:nvPr/>
          </p:nvSpPr>
          <p:spPr>
            <a:xfrm>
              <a:off x="5443194" y="2801191"/>
              <a:ext cx="879298" cy="218380"/>
            </a:xfrm>
            <a:prstGeom prst="rect">
              <a:avLst/>
            </a:prstGeom>
            <a:noFill/>
          </p:spPr>
          <p:txBody>
            <a:bodyPr wrap="square" rtlCol="0">
              <a:spAutoFit/>
            </a:bodyPr>
            <a:lstStyle/>
            <a:p>
              <a:r>
                <a:rPr kumimoji="1" lang="ja-JP" altLang="en-US" sz="1200" dirty="0"/>
                <a:t>車両</a:t>
              </a:r>
              <a:r>
                <a:rPr kumimoji="1" lang="en-US" altLang="ja-JP" sz="1200" dirty="0"/>
                <a:t>B</a:t>
              </a:r>
              <a:r>
                <a:rPr kumimoji="1" lang="ja-JP" altLang="en-US" sz="1200" dirty="0"/>
                <a:t>運行</a:t>
              </a:r>
            </a:p>
          </p:txBody>
        </p:sp>
        <p:sp>
          <p:nvSpPr>
            <p:cNvPr id="9" name="テキスト ボックス 8">
              <a:extLst>
                <a:ext uri="{FF2B5EF4-FFF2-40B4-BE49-F238E27FC236}">
                  <a16:creationId xmlns:a16="http://schemas.microsoft.com/office/drawing/2014/main" id="{C09B5C01-D798-4055-8E3F-828C528F80B8}"/>
                </a:ext>
              </a:extLst>
            </p:cNvPr>
            <p:cNvSpPr txBox="1"/>
            <p:nvPr/>
          </p:nvSpPr>
          <p:spPr>
            <a:xfrm>
              <a:off x="7489513" y="2807457"/>
              <a:ext cx="885138" cy="351833"/>
            </a:xfrm>
            <a:prstGeom prst="rect">
              <a:avLst/>
            </a:prstGeom>
            <a:noFill/>
          </p:spPr>
          <p:txBody>
            <a:bodyPr wrap="square" rtlCol="0">
              <a:spAutoFit/>
            </a:bodyPr>
            <a:lstStyle/>
            <a:p>
              <a:pPr algn="ctr"/>
              <a:r>
                <a:rPr kumimoji="1" lang="ja-JP" altLang="en-US" sz="1200" dirty="0"/>
                <a:t>車両</a:t>
              </a:r>
              <a:r>
                <a:rPr kumimoji="1" lang="en-US" altLang="ja-JP" sz="1200" dirty="0"/>
                <a:t>B</a:t>
              </a:r>
              <a:r>
                <a:rPr kumimoji="1" lang="ja-JP" altLang="en-US" sz="1200" dirty="0"/>
                <a:t>運行</a:t>
              </a:r>
              <a:endParaRPr kumimoji="1" lang="en-US" altLang="ja-JP" sz="1200" dirty="0"/>
            </a:p>
            <a:p>
              <a:pPr algn="ctr"/>
              <a:r>
                <a:rPr kumimoji="1" lang="en-US" altLang="ja-JP" sz="1100" dirty="0"/>
                <a:t>※</a:t>
              </a:r>
              <a:r>
                <a:rPr kumimoji="1" lang="ja-JP" altLang="en-US" sz="1100" dirty="0"/>
                <a:t>５か月</a:t>
              </a:r>
            </a:p>
          </p:txBody>
        </p:sp>
        <p:sp>
          <p:nvSpPr>
            <p:cNvPr id="19" name="テキスト ボックス 18">
              <a:extLst>
                <a:ext uri="{FF2B5EF4-FFF2-40B4-BE49-F238E27FC236}">
                  <a16:creationId xmlns:a16="http://schemas.microsoft.com/office/drawing/2014/main" id="{C24D1D60-A9D9-4FA2-9BDF-D30DB10CF6AD}"/>
                </a:ext>
              </a:extLst>
            </p:cNvPr>
            <p:cNvSpPr txBox="1"/>
            <p:nvPr/>
          </p:nvSpPr>
          <p:spPr>
            <a:xfrm>
              <a:off x="3113098" y="2807195"/>
              <a:ext cx="959403" cy="218380"/>
            </a:xfrm>
            <a:prstGeom prst="rect">
              <a:avLst/>
            </a:prstGeom>
            <a:noFill/>
          </p:spPr>
          <p:txBody>
            <a:bodyPr wrap="square" rtlCol="0">
              <a:spAutoFit/>
            </a:bodyPr>
            <a:lstStyle/>
            <a:p>
              <a:r>
                <a:rPr kumimoji="1" lang="ja-JP" altLang="en-US" sz="1200" dirty="0"/>
                <a:t>車両</a:t>
              </a:r>
              <a:r>
                <a:rPr kumimoji="1" lang="en-US" altLang="ja-JP" sz="1200" dirty="0"/>
                <a:t>B</a:t>
              </a:r>
              <a:r>
                <a:rPr kumimoji="1" lang="ja-JP" altLang="en-US" sz="1200" dirty="0"/>
                <a:t>運行</a:t>
              </a:r>
            </a:p>
          </p:txBody>
        </p:sp>
      </p:grpSp>
      <p:sp>
        <p:nvSpPr>
          <p:cNvPr id="38" name="テキスト ボックス 37">
            <a:extLst>
              <a:ext uri="{FF2B5EF4-FFF2-40B4-BE49-F238E27FC236}">
                <a16:creationId xmlns:a16="http://schemas.microsoft.com/office/drawing/2014/main" id="{35AEECBE-95C7-4B82-984F-4A52A4D8F08F}"/>
              </a:ext>
            </a:extLst>
          </p:cNvPr>
          <p:cNvSpPr txBox="1"/>
          <p:nvPr/>
        </p:nvSpPr>
        <p:spPr>
          <a:xfrm>
            <a:off x="17960" y="638257"/>
            <a:ext cx="5879920" cy="339719"/>
          </a:xfrm>
          <a:prstGeom prst="rect">
            <a:avLst/>
          </a:prstGeom>
          <a:noFill/>
        </p:spPr>
        <p:txBody>
          <a:bodyPr wrap="square" tIns="18000" rtlCol="0">
            <a:noAutofit/>
          </a:bodyPr>
          <a:lstStyle/>
          <a:p>
            <a:pPr>
              <a:lnSpc>
                <a:spcPts val="2200"/>
              </a:lnSpc>
            </a:pPr>
            <a:r>
              <a:rPr kumimoji="1" lang="ja-JP" altLang="en-US" sz="2000" b="1" dirty="0">
                <a:latin typeface="Meiryo UI" panose="020B0604030504040204" pitchFamily="50" charset="-128"/>
                <a:ea typeface="Meiryo UI" panose="020B0604030504040204" pitchFamily="50" charset="-128"/>
              </a:rPr>
              <a:t>■バス２台（</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ルート１台）、運行期間</a:t>
            </a:r>
            <a:r>
              <a:rPr kumimoji="1" lang="en-US" altLang="ja-JP" sz="2000" b="1" dirty="0">
                <a:latin typeface="Meiryo UI" panose="020B0604030504040204" pitchFamily="50" charset="-128"/>
                <a:ea typeface="Meiryo UI" panose="020B0604030504040204" pitchFamily="50" charset="-128"/>
              </a:rPr>
              <a:t>6</a:t>
            </a:r>
            <a:r>
              <a:rPr kumimoji="1" lang="ja-JP" altLang="en-US" sz="2000" b="1" dirty="0">
                <a:latin typeface="Meiryo UI" panose="020B0604030504040204" pitchFamily="50" charset="-128"/>
                <a:ea typeface="Meiryo UI" panose="020B0604030504040204" pitchFamily="50" charset="-128"/>
              </a:rPr>
              <a:t>ヵ月の場合</a:t>
            </a:r>
            <a:endParaRPr kumimoji="1" lang="en-US" altLang="ja-JP" sz="2000" b="1" dirty="0">
              <a:latin typeface="Meiryo UI" panose="020B0604030504040204" pitchFamily="50" charset="-128"/>
              <a:ea typeface="Meiryo UI" panose="020B0604030504040204" pitchFamily="50" charset="-128"/>
            </a:endParaRPr>
          </a:p>
          <a:p>
            <a:pPr>
              <a:lnSpc>
                <a:spcPts val="2200"/>
              </a:lnSpc>
            </a:pPr>
            <a:endParaRPr kumimoji="1" lang="ja-JP" altLang="en-US" sz="2000" b="1" u="sng"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443B4EF3-1B0A-4A10-8B95-60437C60189B}"/>
              </a:ext>
            </a:extLst>
          </p:cNvPr>
          <p:cNvSpPr txBox="1"/>
          <p:nvPr/>
        </p:nvSpPr>
        <p:spPr>
          <a:xfrm>
            <a:off x="227748" y="122830"/>
            <a:ext cx="7591949" cy="400110"/>
          </a:xfrm>
          <a:prstGeom prst="rect">
            <a:avLst/>
          </a:prstGeom>
          <a:noFill/>
        </p:spPr>
        <p:txBody>
          <a:bodyPr wrap="square" rtlCol="0">
            <a:spAutoFit/>
          </a:bodyPr>
          <a:lstStyle/>
          <a:p>
            <a:r>
              <a:rPr kumimoji="1" lang="ja-JP" altLang="en-US" sz="2000" b="1" dirty="0"/>
              <a:t>６．運行イメージ（案）</a:t>
            </a:r>
          </a:p>
        </p:txBody>
      </p:sp>
      <p:cxnSp>
        <p:nvCxnSpPr>
          <p:cNvPr id="42" name="直線コネクタ 41">
            <a:extLst>
              <a:ext uri="{FF2B5EF4-FFF2-40B4-BE49-F238E27FC236}">
                <a16:creationId xmlns:a16="http://schemas.microsoft.com/office/drawing/2014/main" id="{3506EFF3-3A30-408E-BC0E-9D2ED377D096}"/>
              </a:ext>
            </a:extLst>
          </p:cNvPr>
          <p:cNvCxnSpPr>
            <a:cxnSpLocks/>
          </p:cNvCxnSpPr>
          <p:nvPr/>
        </p:nvCxnSpPr>
        <p:spPr>
          <a:xfrm>
            <a:off x="227748" y="495983"/>
            <a:ext cx="8688504" cy="0"/>
          </a:xfrm>
          <a:prstGeom prst="line">
            <a:avLst/>
          </a:prstGeom>
        </p:spPr>
        <p:style>
          <a:lnRef idx="1">
            <a:schemeClr val="dk1"/>
          </a:lnRef>
          <a:fillRef idx="0">
            <a:schemeClr val="dk1"/>
          </a:fillRef>
          <a:effectRef idx="0">
            <a:schemeClr val="dk1"/>
          </a:effectRef>
          <a:fontRef idx="minor">
            <a:schemeClr val="tx1"/>
          </a:fontRef>
        </p:style>
      </p:cxnSp>
      <p:sp>
        <p:nvSpPr>
          <p:cNvPr id="44" name="テキスト ボックス 43">
            <a:extLst>
              <a:ext uri="{FF2B5EF4-FFF2-40B4-BE49-F238E27FC236}">
                <a16:creationId xmlns:a16="http://schemas.microsoft.com/office/drawing/2014/main" id="{91370483-9E76-46B5-BED8-BE6C5238BAD0}"/>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６</a:t>
            </a:r>
          </a:p>
        </p:txBody>
      </p:sp>
      <p:sp>
        <p:nvSpPr>
          <p:cNvPr id="24" name="テキスト ボックス 23">
            <a:extLst>
              <a:ext uri="{FF2B5EF4-FFF2-40B4-BE49-F238E27FC236}">
                <a16:creationId xmlns:a16="http://schemas.microsoft.com/office/drawing/2014/main" id="{80068D48-AEF3-4B52-8A0C-4D574E3C88DC}"/>
              </a:ext>
            </a:extLst>
          </p:cNvPr>
          <p:cNvSpPr txBox="1"/>
          <p:nvPr/>
        </p:nvSpPr>
        <p:spPr>
          <a:xfrm>
            <a:off x="215525" y="4526315"/>
            <a:ext cx="5613775" cy="349054"/>
          </a:xfrm>
          <a:prstGeom prst="rect">
            <a:avLst/>
          </a:prstGeom>
          <a:noFill/>
        </p:spPr>
        <p:txBody>
          <a:bodyPr wrap="square" tIns="18000" rtlCol="0">
            <a:noAutofit/>
          </a:bodyPr>
          <a:lstStyle/>
          <a:p>
            <a:pPr>
              <a:lnSpc>
                <a:spcPts val="2200"/>
              </a:lnSpc>
            </a:pPr>
            <a:r>
              <a:rPr kumimoji="1" lang="ja-JP" altLang="en-US" sz="1400" dirty="0">
                <a:latin typeface="Meiryo UI" panose="020B0604030504040204" pitchFamily="50" charset="-128"/>
                <a:ea typeface="Meiryo UI" panose="020B0604030504040204" pitchFamily="50" charset="-128"/>
              </a:rPr>
              <a:t>⇒　実証実験の期間は、</a:t>
            </a:r>
            <a:r>
              <a:rPr kumimoji="1" lang="en-US" altLang="ja-JP" sz="1400" dirty="0">
                <a:latin typeface="Meiryo UI" panose="020B0604030504040204" pitchFamily="50" charset="-128"/>
                <a:ea typeface="Meiryo UI" panose="020B0604030504040204" pitchFamily="50" charset="-128"/>
              </a:rPr>
              <a:t>R8</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年度（乗客乗車の運行：</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年）</a:t>
            </a:r>
            <a:endParaRPr kumimoji="1" lang="ja-JP" altLang="en-US" sz="1400" dirty="0">
              <a:latin typeface="HGPｺﾞｼｯｸE" panose="020B0900000000000000" pitchFamily="50" charset="-128"/>
              <a:ea typeface="HGPｺﾞｼｯｸE" panose="020B0900000000000000" pitchFamily="50" charset="-128"/>
            </a:endParaRPr>
          </a:p>
          <a:p>
            <a:pPr>
              <a:lnSpc>
                <a:spcPts val="2200"/>
              </a:lnSpc>
            </a:pPr>
            <a:endParaRPr kumimoji="1" lang="ja-JP" altLang="en-US" sz="1400" u="sng"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A370352-928A-4E8B-891D-A9A366A3876D}"/>
              </a:ext>
            </a:extLst>
          </p:cNvPr>
          <p:cNvSpPr/>
          <p:nvPr/>
        </p:nvSpPr>
        <p:spPr>
          <a:xfrm>
            <a:off x="227748" y="4909058"/>
            <a:ext cx="8569411" cy="1826112"/>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BB1B5AE-757A-45A5-B64C-BEDE24ACA550}"/>
              </a:ext>
            </a:extLst>
          </p:cNvPr>
          <p:cNvSpPr txBox="1"/>
          <p:nvPr/>
        </p:nvSpPr>
        <p:spPr>
          <a:xfrm>
            <a:off x="323423" y="5056767"/>
            <a:ext cx="8378059" cy="1468094"/>
          </a:xfrm>
          <a:prstGeom prst="rect">
            <a:avLst/>
          </a:prstGeom>
          <a:noFill/>
        </p:spPr>
        <p:txBody>
          <a:bodyPr wrap="square" rtlCol="0">
            <a:spAutoFit/>
          </a:bodyPr>
          <a:lstStyle/>
          <a:p>
            <a:pPr>
              <a:lnSpc>
                <a:spcPts val="2200"/>
              </a:lnSpc>
            </a:pPr>
            <a:r>
              <a:rPr kumimoji="1" lang="ja-JP" altLang="en-US" sz="1400" dirty="0">
                <a:latin typeface="Meiryo UI" panose="020B0604030504040204" pitchFamily="50" charset="-128"/>
                <a:ea typeface="Meiryo UI" panose="020B0604030504040204" pitchFamily="50" charset="-128"/>
              </a:rPr>
              <a:t>～　今後の調整事項　～　</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ja-JP" altLang="en-US" sz="1400" dirty="0">
                <a:latin typeface="Meiryo UI" panose="020B0604030504040204" pitchFamily="50" charset="-128"/>
                <a:ea typeface="Meiryo UI" panose="020B0604030504040204" pitchFamily="50" charset="-128"/>
              </a:rPr>
              <a:t> 〇運行時間帯については、他の交通への影響を考慮し決める。</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ja-JP" altLang="en-US" sz="1400" dirty="0">
                <a:latin typeface="Meiryo UI" panose="020B0604030504040204" pitchFamily="50" charset="-128"/>
                <a:ea typeface="Meiryo UI" panose="020B0604030504040204" pitchFamily="50" charset="-128"/>
              </a:rPr>
              <a:t> 〇運行頻度については、毎日運行を前提とし、</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日あたりの便数を決める。</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ja-JP" altLang="en-US" sz="1400" dirty="0">
                <a:latin typeface="Meiryo UI" panose="020B0604030504040204" pitchFamily="50" charset="-128"/>
                <a:ea typeface="Meiryo UI" panose="020B0604030504040204" pitchFamily="50" charset="-128"/>
              </a:rPr>
              <a:t> 〇その他、乗車方法（予約制など）、運行主体や運賃についても、</a:t>
            </a:r>
            <a:endParaRPr kumimoji="1" lang="en-US" altLang="ja-JP" sz="1400" dirty="0">
              <a:latin typeface="Meiryo UI" panose="020B0604030504040204" pitchFamily="50" charset="-128"/>
              <a:ea typeface="Meiryo UI" panose="020B0604030504040204" pitchFamily="50" charset="-128"/>
            </a:endParaRPr>
          </a:p>
          <a:p>
            <a:pPr>
              <a:lnSpc>
                <a:spcPts val="2200"/>
              </a:lnSpc>
            </a:pPr>
            <a:r>
              <a:rPr kumimoji="1" lang="ja-JP" altLang="en-US" sz="1400" dirty="0">
                <a:latin typeface="Meiryo UI" panose="020B0604030504040204" pitchFamily="50" charset="-128"/>
                <a:ea typeface="Meiryo UI" panose="020B0604030504040204" pitchFamily="50" charset="-128"/>
              </a:rPr>
              <a:t>　　今後、調整のうえ決める。</a:t>
            </a:r>
          </a:p>
        </p:txBody>
      </p:sp>
      <p:sp>
        <p:nvSpPr>
          <p:cNvPr id="10" name="フローチャート: 抜出し 9">
            <a:extLst>
              <a:ext uri="{FF2B5EF4-FFF2-40B4-BE49-F238E27FC236}">
                <a16:creationId xmlns:a16="http://schemas.microsoft.com/office/drawing/2014/main" id="{112CBB62-592D-495E-BFDE-E160E80202FE}"/>
              </a:ext>
            </a:extLst>
          </p:cNvPr>
          <p:cNvSpPr/>
          <p:nvPr/>
        </p:nvSpPr>
        <p:spPr>
          <a:xfrm rot="5400000">
            <a:off x="5694266" y="5821352"/>
            <a:ext cx="579148" cy="171921"/>
          </a:xfrm>
          <a:prstGeom prst="flowChartExtract">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1B12108-1150-4074-A26A-3CB3A3206DFB}"/>
              </a:ext>
            </a:extLst>
          </p:cNvPr>
          <p:cNvSpPr txBox="1"/>
          <p:nvPr/>
        </p:nvSpPr>
        <p:spPr>
          <a:xfrm>
            <a:off x="6163737" y="5607019"/>
            <a:ext cx="2632842"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市町村及び交通事業者等と調整を行う。</a:t>
            </a:r>
          </a:p>
        </p:txBody>
      </p:sp>
    </p:spTree>
    <p:extLst>
      <p:ext uri="{BB962C8B-B14F-4D97-AF65-F5344CB8AC3E}">
        <p14:creationId xmlns:p14="http://schemas.microsoft.com/office/powerpoint/2010/main" val="368788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68FE21D3-1362-4483-91C1-DDA582B0ED38}"/>
              </a:ext>
            </a:extLst>
          </p:cNvPr>
          <p:cNvSpPr/>
          <p:nvPr/>
        </p:nvSpPr>
        <p:spPr>
          <a:xfrm>
            <a:off x="6574227" y="4680000"/>
            <a:ext cx="1872000" cy="1872000"/>
          </a:xfrm>
          <a:prstGeom prst="ellipse">
            <a:avLst/>
          </a:prstGeom>
          <a:solidFill>
            <a:srgbClr val="0070C0">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489AB58A-E2C8-4D6B-913E-6EC6618BB52F}"/>
              </a:ext>
            </a:extLst>
          </p:cNvPr>
          <p:cNvSpPr/>
          <p:nvPr/>
        </p:nvSpPr>
        <p:spPr>
          <a:xfrm>
            <a:off x="4892585" y="4680000"/>
            <a:ext cx="1872000" cy="1872000"/>
          </a:xfrm>
          <a:prstGeom prst="ellipse">
            <a:avLst/>
          </a:prstGeom>
          <a:solidFill>
            <a:srgbClr val="00B0F0">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D3F9ABDC-E096-45D0-A3EB-A7B6FEC7E443}"/>
              </a:ext>
            </a:extLst>
          </p:cNvPr>
          <p:cNvCxnSpPr>
            <a:cxnSpLocks/>
          </p:cNvCxnSpPr>
          <p:nvPr/>
        </p:nvCxnSpPr>
        <p:spPr>
          <a:xfrm>
            <a:off x="227748" y="549323"/>
            <a:ext cx="8688504"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8069B8E3-A062-441E-BDAF-044382BBA914}"/>
              </a:ext>
            </a:extLst>
          </p:cNvPr>
          <p:cNvSpPr txBox="1"/>
          <p:nvPr/>
        </p:nvSpPr>
        <p:spPr>
          <a:xfrm>
            <a:off x="227748" y="122831"/>
            <a:ext cx="8688504" cy="400110"/>
          </a:xfrm>
          <a:prstGeom prst="rect">
            <a:avLst/>
          </a:prstGeom>
          <a:noFill/>
        </p:spPr>
        <p:txBody>
          <a:bodyPr wrap="square" rtlCol="0">
            <a:spAutoFit/>
          </a:bodyPr>
          <a:lstStyle/>
          <a:p>
            <a:r>
              <a:rPr kumimoji="1" lang="ja-JP" altLang="en-US" sz="2000" b="1" dirty="0"/>
              <a:t>７．安全確保策の検討　＜車両＞</a:t>
            </a:r>
            <a:endParaRPr kumimoji="1" lang="ja-JP" altLang="en-US" sz="2000" b="1" dirty="0">
              <a:latin typeface="+mn-ea"/>
            </a:endParaRPr>
          </a:p>
        </p:txBody>
      </p:sp>
      <p:sp>
        <p:nvSpPr>
          <p:cNvPr id="10" name="テキスト ボックス 9">
            <a:extLst>
              <a:ext uri="{FF2B5EF4-FFF2-40B4-BE49-F238E27FC236}">
                <a16:creationId xmlns:a16="http://schemas.microsoft.com/office/drawing/2014/main" id="{56226104-9C9D-4BB3-85A0-EA3AA10577EB}"/>
              </a:ext>
            </a:extLst>
          </p:cNvPr>
          <p:cNvSpPr txBox="1"/>
          <p:nvPr/>
        </p:nvSpPr>
        <p:spPr>
          <a:xfrm>
            <a:off x="3401" y="681287"/>
            <a:ext cx="8688504" cy="5079596"/>
          </a:xfrm>
          <a:prstGeom prst="rect">
            <a:avLst/>
          </a:prstGeom>
          <a:noFill/>
        </p:spPr>
        <p:txBody>
          <a:bodyPr wrap="square" rtlCol="0">
            <a:spAutoFit/>
          </a:bodyPr>
          <a:lstStyle/>
          <a:p>
            <a:pPr marL="0" rtl="0" eaLnBrk="1" fontAlgn="base" latinLnBrk="0" hangingPunct="1">
              <a:lnSpc>
                <a:spcPts val="2600"/>
              </a:lnSpc>
              <a:spcBef>
                <a:spcPts val="0"/>
              </a:spcBef>
              <a:spcAft>
                <a:spcPts val="0"/>
              </a:spcAft>
            </a:pPr>
            <a:r>
              <a:rPr lang="ja-JP" altLang="en-US"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◆自動運転バス</a:t>
            </a:r>
            <a:endParaRPr lang="en-US" altLang="ja-JP"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rtl="0" eaLnBrk="1" fontAlgn="base" latinLnBrk="0" hangingPunct="1">
              <a:lnSpc>
                <a:spcPts val="2600"/>
              </a:lnSpc>
              <a:spcBef>
                <a:spcPts val="0"/>
              </a:spcBef>
              <a:spcAft>
                <a:spcPts val="0"/>
              </a:spcAft>
            </a:pPr>
            <a:endParaRPr lang="en-US" altLang="ja-JP" dirty="0">
              <a:solidFill>
                <a:srgbClr val="000000"/>
              </a:solidFill>
              <a:latin typeface="メイリオ" panose="020B0604030504040204" pitchFamily="50" charset="-128"/>
              <a:ea typeface="メイリオ" panose="020B0604030504040204" pitchFamily="50" charset="-128"/>
              <a:cs typeface="ＭＳ Ｐゴシック" panose="020B0600070205080204" pitchFamily="50" charset="-128"/>
            </a:endParaRPr>
          </a:p>
          <a:p>
            <a:pPr marL="0" rtl="0" eaLnBrk="1" fontAlgn="base" latinLnBrk="0" hangingPunct="1">
              <a:lnSpc>
                <a:spcPts val="2600"/>
              </a:lnSpc>
              <a:spcBef>
                <a:spcPts val="0"/>
              </a:spcBef>
              <a:spcAft>
                <a:spcPts val="0"/>
              </a:spcAft>
            </a:pPr>
            <a:r>
              <a:rPr lang="ja-JP" altLang="en-US" dirty="0">
                <a:solidFill>
                  <a:srgbClr val="000000"/>
                </a:solidFill>
                <a:latin typeface="メイリオ" panose="020B0604030504040204" pitchFamily="50" charset="-128"/>
                <a:ea typeface="メイリオ" panose="020B0604030504040204" pitchFamily="50" charset="-128"/>
              </a:rPr>
              <a:t>　</a:t>
            </a:r>
            <a:r>
              <a:rPr lang="ja-JP" altLang="en-US" dirty="0">
                <a:effectLst/>
                <a:latin typeface="メイリオ" panose="020B0604030504040204" pitchFamily="50" charset="-128"/>
                <a:ea typeface="メイリオ" panose="020B0604030504040204" pitchFamily="50" charset="-128"/>
              </a:rPr>
              <a:t>寸法（</a:t>
            </a:r>
            <a:r>
              <a:rPr lang="en-US" altLang="ja-JP" dirty="0">
                <a:effectLst/>
                <a:latin typeface="メイリオ" panose="020B0604030504040204" pitchFamily="50" charset="-128"/>
                <a:ea typeface="メイリオ" panose="020B0604030504040204" pitchFamily="50" charset="-128"/>
              </a:rPr>
              <a:t>mm）</a:t>
            </a:r>
            <a:r>
              <a:rPr lang="ja-JP" altLang="en-US" dirty="0">
                <a:effectLst/>
                <a:latin typeface="メイリオ" panose="020B0604030504040204" pitchFamily="50" charset="-128"/>
                <a:ea typeface="メイリオ" panose="020B0604030504040204" pitchFamily="50" charset="-128"/>
              </a:rPr>
              <a:t>：</a:t>
            </a:r>
            <a:r>
              <a:rPr kumimoji="1" lang="ja-JP" altLang="ja-JP" b="0" i="0" u="none" strike="noStrike" kern="1200" dirty="0">
                <a:solidFill>
                  <a:srgbClr val="000000"/>
                </a:solidFill>
                <a:effectLst/>
                <a:latin typeface="メイリオ" panose="020B0604030504040204" pitchFamily="50" charset="-128"/>
                <a:ea typeface="メイリオ" panose="020B0604030504040204" pitchFamily="50" charset="-128"/>
              </a:rPr>
              <a:t>全長</a:t>
            </a:r>
            <a:r>
              <a:rPr kumimoji="1" lang="en-US" altLang="ja-JP" b="0" i="0" u="none" strike="noStrike" kern="1200" dirty="0">
                <a:solidFill>
                  <a:srgbClr val="000000"/>
                </a:solidFill>
                <a:effectLst/>
                <a:latin typeface="メイリオ" panose="020B0604030504040204" pitchFamily="50" charset="-128"/>
                <a:ea typeface="メイリオ" panose="020B0604030504040204" pitchFamily="50" charset="-128"/>
              </a:rPr>
              <a:t>6,990</a:t>
            </a:r>
          </a:p>
          <a:p>
            <a:pPr marL="0" rtl="0" eaLnBrk="1" fontAlgn="base" latinLnBrk="0" hangingPunct="1">
              <a:lnSpc>
                <a:spcPts val="2600"/>
              </a:lnSpc>
              <a:spcBef>
                <a:spcPts val="0"/>
              </a:spcBef>
              <a:spcAft>
                <a:spcPts val="0"/>
              </a:spcAft>
            </a:pPr>
            <a:r>
              <a:rPr kumimoji="1" lang="ja-JP" altLang="en-US" dirty="0">
                <a:solidFill>
                  <a:srgbClr val="000000"/>
                </a:solidFill>
                <a:latin typeface="メイリオ" panose="020B0604030504040204" pitchFamily="50" charset="-128"/>
                <a:ea typeface="メイリオ" panose="020B0604030504040204" pitchFamily="50" charset="-128"/>
              </a:rPr>
              <a:t>　　　　　　　</a:t>
            </a:r>
            <a:r>
              <a:rPr kumimoji="1" lang="ja-JP" altLang="en-US" b="0" i="0" u="none" strike="noStrike" kern="1200" dirty="0">
                <a:solidFill>
                  <a:srgbClr val="000000"/>
                </a:solidFill>
                <a:effectLst/>
                <a:latin typeface="メイリオ" panose="020B0604030504040204" pitchFamily="50" charset="-128"/>
                <a:ea typeface="メイリオ" panose="020B0604030504040204" pitchFamily="50" charset="-128"/>
              </a:rPr>
              <a:t>　</a:t>
            </a:r>
            <a:r>
              <a:rPr kumimoji="1" lang="ja-JP" altLang="ja-JP" b="0" i="0" u="none" strike="noStrike" kern="1200" dirty="0">
                <a:solidFill>
                  <a:srgbClr val="000000"/>
                </a:solidFill>
                <a:effectLst/>
                <a:latin typeface="メイリオ" panose="020B0604030504040204" pitchFamily="50" charset="-128"/>
                <a:ea typeface="メイリオ" panose="020B0604030504040204" pitchFamily="50" charset="-128"/>
              </a:rPr>
              <a:t>全幅</a:t>
            </a:r>
            <a:r>
              <a:rPr kumimoji="1" lang="en-US" altLang="ja-JP" b="0" i="0" u="none" strike="noStrike" kern="1200" dirty="0">
                <a:solidFill>
                  <a:srgbClr val="000000"/>
                </a:solidFill>
                <a:effectLst/>
                <a:latin typeface="メイリオ" panose="020B0604030504040204" pitchFamily="50" charset="-128"/>
                <a:ea typeface="メイリオ" panose="020B0604030504040204" pitchFamily="50" charset="-128"/>
              </a:rPr>
              <a:t>2,105</a:t>
            </a:r>
          </a:p>
          <a:p>
            <a:pPr marL="0" rtl="0" eaLnBrk="1" fontAlgn="base" latinLnBrk="0" hangingPunct="1">
              <a:lnSpc>
                <a:spcPts val="2600"/>
              </a:lnSpc>
              <a:spcBef>
                <a:spcPts val="0"/>
              </a:spcBef>
              <a:spcAft>
                <a:spcPts val="0"/>
              </a:spcAft>
            </a:pPr>
            <a:r>
              <a:rPr kumimoji="1" lang="ja-JP" altLang="en-US" dirty="0">
                <a:solidFill>
                  <a:srgbClr val="000000"/>
                </a:solidFill>
                <a:latin typeface="メイリオ" panose="020B0604030504040204" pitchFamily="50" charset="-128"/>
                <a:ea typeface="メイリオ" panose="020B0604030504040204" pitchFamily="50" charset="-128"/>
              </a:rPr>
              <a:t>　　　　　　　</a:t>
            </a:r>
            <a:r>
              <a:rPr kumimoji="1" lang="ja-JP" altLang="en-US" b="0" i="0" u="none" strike="noStrike" kern="1200" dirty="0">
                <a:solidFill>
                  <a:srgbClr val="000000"/>
                </a:solidFill>
                <a:effectLst/>
                <a:latin typeface="メイリオ" panose="020B0604030504040204" pitchFamily="50" charset="-128"/>
                <a:ea typeface="メイリオ" panose="020B0604030504040204" pitchFamily="50" charset="-128"/>
              </a:rPr>
              <a:t>　</a:t>
            </a:r>
            <a:r>
              <a:rPr kumimoji="1" lang="ja-JP" altLang="ja-JP" b="0" i="0" u="none" strike="noStrike" kern="1200" dirty="0">
                <a:solidFill>
                  <a:srgbClr val="000000"/>
                </a:solidFill>
                <a:effectLst/>
                <a:latin typeface="メイリオ" panose="020B0604030504040204" pitchFamily="50" charset="-128"/>
                <a:ea typeface="メイリオ" panose="020B0604030504040204" pitchFamily="50" charset="-128"/>
              </a:rPr>
              <a:t>全高</a:t>
            </a:r>
            <a:r>
              <a:rPr kumimoji="1" lang="en-US" altLang="ja-JP" b="0" i="0" u="none" strike="noStrike" kern="1200" dirty="0">
                <a:solidFill>
                  <a:srgbClr val="000000"/>
                </a:solidFill>
                <a:effectLst/>
                <a:latin typeface="メイリオ" panose="020B0604030504040204" pitchFamily="50" charset="-128"/>
                <a:ea typeface="メイリオ" panose="020B0604030504040204" pitchFamily="50" charset="-128"/>
              </a:rPr>
              <a:t>3,100</a:t>
            </a:r>
            <a:endParaRPr kumimoji="1" lang="en-US" altLang="ja-JP" dirty="0">
              <a:latin typeface="メイリオ" panose="020B0604030504040204" pitchFamily="50" charset="-128"/>
              <a:ea typeface="メイリオ" panose="020B0604030504040204" pitchFamily="50" charset="-128"/>
            </a:endParaRPr>
          </a:p>
          <a:p>
            <a:pPr>
              <a:lnSpc>
                <a:spcPts val="2600"/>
              </a:lnSpc>
            </a:pP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pPr>
              <a:lnSpc>
                <a:spcPts val="2600"/>
              </a:lnSpc>
            </a:pPr>
            <a:r>
              <a:rPr kumimoji="1" lang="ja-JP" altLang="en-US" dirty="0">
                <a:latin typeface="メイリオ" panose="020B0604030504040204" pitchFamily="50" charset="-128"/>
                <a:ea typeface="メイリオ" panose="020B0604030504040204" pitchFamily="50" charset="-128"/>
              </a:rPr>
              <a:t>　乗車定員：</a:t>
            </a:r>
            <a:r>
              <a:rPr kumimoji="1" lang="en-US" altLang="ja-JP" dirty="0">
                <a:latin typeface="メイリオ" panose="020B0604030504040204" pitchFamily="50" charset="-128"/>
                <a:ea typeface="メイリオ" panose="020B0604030504040204" pitchFamily="50" charset="-128"/>
              </a:rPr>
              <a:t>11</a:t>
            </a:r>
            <a:r>
              <a:rPr kumimoji="1" lang="ja-JP" altLang="en-US" dirty="0">
                <a:latin typeface="メイリオ" panose="020B0604030504040204" pitchFamily="50" charset="-128"/>
                <a:ea typeface="メイリオ" panose="020B0604030504040204" pitchFamily="50" charset="-128"/>
              </a:rPr>
              <a:t>名（着席のみ）</a:t>
            </a:r>
            <a:endParaRPr kumimoji="1" lang="en-US" altLang="ja-JP" dirty="0">
              <a:latin typeface="メイリオ" panose="020B0604030504040204" pitchFamily="50" charset="-128"/>
              <a:ea typeface="メイリオ" panose="020B0604030504040204" pitchFamily="50" charset="-128"/>
            </a:endParaRPr>
          </a:p>
          <a:p>
            <a:pPr>
              <a:lnSpc>
                <a:spcPts val="2600"/>
              </a:lnSpc>
            </a:pP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a:p>
            <a:pPr>
              <a:lnSpc>
                <a:spcPts val="2600"/>
              </a:lnSpc>
            </a:pPr>
            <a:r>
              <a:rPr kumimoji="1" lang="ja-JP" altLang="en-US" dirty="0">
                <a:latin typeface="メイリオ" panose="020B0604030504040204" pitchFamily="50" charset="-128"/>
                <a:ea typeface="メイリオ" panose="020B0604030504040204" pitchFamily="50" charset="-128"/>
              </a:rPr>
              <a:t>　センシング</a:t>
            </a:r>
            <a:endParaRPr kumimoji="1" lang="en-US" altLang="ja-JP" dirty="0">
              <a:latin typeface="メイリオ" panose="020B0604030504040204" pitchFamily="50" charset="-128"/>
              <a:ea typeface="メイリオ" panose="020B0604030504040204" pitchFamily="50" charset="-128"/>
            </a:endParaRPr>
          </a:p>
          <a:p>
            <a:pPr>
              <a:lnSpc>
                <a:spcPts val="2600"/>
              </a:lnSpc>
            </a:pP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LiDAR   4</a:t>
            </a:r>
            <a:r>
              <a:rPr kumimoji="1" lang="ja-JP" altLang="en-US" dirty="0">
                <a:latin typeface="メイリオ" panose="020B0604030504040204" pitchFamily="50" charset="-128"/>
                <a:ea typeface="メイリオ" panose="020B0604030504040204" pitchFamily="50" charset="-128"/>
              </a:rPr>
              <a:t>箇所　 ８個</a:t>
            </a:r>
            <a:endParaRPr kumimoji="1" lang="en-US" altLang="ja-JP" dirty="0">
              <a:latin typeface="メイリオ" panose="020B0604030504040204" pitchFamily="50" charset="-128"/>
              <a:ea typeface="メイリオ" panose="020B0604030504040204" pitchFamily="50" charset="-128"/>
            </a:endParaRPr>
          </a:p>
          <a:p>
            <a:pPr>
              <a:lnSpc>
                <a:spcPts val="2600"/>
              </a:lnSpc>
            </a:pPr>
            <a:r>
              <a:rPr kumimoji="1" lang="ja-JP" altLang="en-US" dirty="0">
                <a:latin typeface="メイリオ" panose="020B0604030504040204" pitchFamily="50" charset="-128"/>
                <a:ea typeface="メイリオ" panose="020B0604030504040204" pitchFamily="50" charset="-128"/>
              </a:rPr>
              <a:t>   　・カメラ   </a:t>
            </a:r>
            <a:r>
              <a:rPr kumimoji="1" lang="en-US" altLang="ja-JP" dirty="0">
                <a:latin typeface="メイリオ" panose="020B0604030504040204" pitchFamily="50" charset="-128"/>
                <a:ea typeface="メイリオ" panose="020B0604030504040204" pitchFamily="50" charset="-128"/>
              </a:rPr>
              <a:t>9</a:t>
            </a:r>
            <a:r>
              <a:rPr kumimoji="1" lang="ja-JP" altLang="en-US" dirty="0">
                <a:latin typeface="メイリオ" panose="020B0604030504040204" pitchFamily="50" charset="-128"/>
                <a:ea typeface="メイリオ" panose="020B0604030504040204" pitchFamily="50" charset="-128"/>
              </a:rPr>
              <a:t>箇所　</a:t>
            </a:r>
            <a:r>
              <a:rPr kumimoji="1" lang="en-US" altLang="ja-JP" dirty="0">
                <a:latin typeface="メイリオ" panose="020B0604030504040204" pitchFamily="50" charset="-128"/>
                <a:ea typeface="メイリオ" panose="020B0604030504040204" pitchFamily="50" charset="-128"/>
              </a:rPr>
              <a:t>15</a:t>
            </a:r>
            <a:r>
              <a:rPr kumimoji="1" lang="ja-JP" altLang="en-US" dirty="0">
                <a:latin typeface="メイリオ" panose="020B0604030504040204" pitchFamily="50" charset="-128"/>
                <a:ea typeface="メイリオ" panose="020B0604030504040204" pitchFamily="50" charset="-128"/>
              </a:rPr>
              <a:t>個</a:t>
            </a:r>
            <a:endParaRPr kumimoji="1" lang="en-US" altLang="ja-JP" dirty="0">
              <a:latin typeface="メイリオ" panose="020B0604030504040204" pitchFamily="50" charset="-128"/>
              <a:ea typeface="メイリオ" panose="020B0604030504040204" pitchFamily="50" charset="-128"/>
            </a:endParaRPr>
          </a:p>
          <a:p>
            <a:pPr>
              <a:lnSpc>
                <a:spcPts val="2600"/>
              </a:lnSpc>
            </a:pPr>
            <a:endParaRPr kumimoji="1" lang="en-US" altLang="ja-JP" dirty="0">
              <a:latin typeface="メイリオ" panose="020B0604030504040204" pitchFamily="50" charset="-128"/>
              <a:ea typeface="メイリオ" panose="020B0604030504040204" pitchFamily="50" charset="-128"/>
            </a:endParaRPr>
          </a:p>
          <a:p>
            <a:pPr>
              <a:lnSpc>
                <a:spcPts val="2600"/>
              </a:lnSpc>
            </a:pPr>
            <a:r>
              <a:rPr kumimoji="1" lang="ja-JP" altLang="en-US" dirty="0">
                <a:latin typeface="メイリオ" panose="020B0604030504040204" pitchFamily="50" charset="-128"/>
                <a:ea typeface="メイリオ" panose="020B0604030504040204" pitchFamily="50" charset="-128"/>
              </a:rPr>
              <a:t>　その他装備：</a:t>
            </a:r>
            <a:r>
              <a:rPr kumimoji="1" lang="en-US" altLang="ja-JP" dirty="0">
                <a:latin typeface="メイリオ" panose="020B0604030504040204" pitchFamily="50" charset="-128"/>
                <a:ea typeface="メイリオ" panose="020B0604030504040204" pitchFamily="50" charset="-128"/>
              </a:rPr>
              <a:t>GNSS</a:t>
            </a:r>
            <a:r>
              <a:rPr kumimoji="1" lang="ja-JP" altLang="en-US" dirty="0">
                <a:latin typeface="メイリオ" panose="020B0604030504040204" pitchFamily="50" charset="-128"/>
                <a:ea typeface="メイリオ" panose="020B0604030504040204" pitchFamily="50" charset="-128"/>
              </a:rPr>
              <a:t>アンテナ</a:t>
            </a:r>
            <a:endParaRPr kumimoji="1" lang="en-US" altLang="ja-JP" dirty="0">
              <a:latin typeface="メイリオ" panose="020B0604030504040204" pitchFamily="50" charset="-128"/>
              <a:ea typeface="メイリオ" panose="020B0604030504040204" pitchFamily="50" charset="-128"/>
            </a:endParaRPr>
          </a:p>
          <a:p>
            <a:pPr>
              <a:lnSpc>
                <a:spcPts val="2600"/>
              </a:lnSpc>
            </a:pPr>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　</a:t>
            </a:r>
            <a:r>
              <a:rPr kumimoji="1" lang="en-US" altLang="ja-JP">
                <a:latin typeface="メイリオ" panose="020B0604030504040204" pitchFamily="50" charset="-128"/>
                <a:ea typeface="メイリオ" panose="020B0604030504040204" pitchFamily="50" charset="-128"/>
              </a:rPr>
              <a:t>IMU</a:t>
            </a:r>
            <a:r>
              <a:rPr kumimoji="1" lang="ja-JP" altLang="en-US">
                <a:latin typeface="メイリオ" panose="020B0604030504040204" pitchFamily="50" charset="-128"/>
                <a:ea typeface="メイリオ" panose="020B0604030504040204" pitchFamily="50" charset="-128"/>
              </a:rPr>
              <a:t>（</a:t>
            </a:r>
            <a:r>
              <a:rPr kumimoji="1" lang="zh-TW" altLang="en-US" dirty="0">
                <a:latin typeface="メイリオ" panose="020B0604030504040204" pitchFamily="50" charset="-128"/>
                <a:ea typeface="メイリオ" panose="020B0604030504040204" pitchFamily="50" charset="-128"/>
              </a:rPr>
              <a:t>慣性計測装置）</a:t>
            </a:r>
          </a:p>
          <a:p>
            <a:pPr>
              <a:lnSpc>
                <a:spcPts val="2600"/>
              </a:lnSpc>
            </a:pPr>
            <a:endParaRPr kumimoji="1" lang="en-US" altLang="ja-JP"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3A08750-C3D0-46EA-B913-F6424376A9F0}"/>
              </a:ext>
            </a:extLst>
          </p:cNvPr>
          <p:cNvSpPr txBox="1"/>
          <p:nvPr/>
        </p:nvSpPr>
        <p:spPr>
          <a:xfrm>
            <a:off x="8860373" y="6594229"/>
            <a:ext cx="325730" cy="261610"/>
          </a:xfrm>
          <a:prstGeom prst="rect">
            <a:avLst/>
          </a:prstGeom>
          <a:noFill/>
        </p:spPr>
        <p:txBody>
          <a:bodyPr wrap="none" rtlCol="0">
            <a:spAutoFit/>
          </a:bodyPr>
          <a:lstStyle/>
          <a:p>
            <a:r>
              <a:rPr kumimoji="1" lang="ja-JP" altLang="en-US" sz="1100" dirty="0">
                <a:solidFill>
                  <a:schemeClr val="bg1">
                    <a:lumMod val="65000"/>
                  </a:schemeClr>
                </a:solidFill>
                <a:latin typeface="HGS創英角ｺﾞｼｯｸUB" panose="020B0900000000000000" pitchFamily="50" charset="-128"/>
                <a:ea typeface="HGS創英角ｺﾞｼｯｸUB" panose="020B0900000000000000" pitchFamily="50" charset="-128"/>
              </a:rPr>
              <a:t>７</a:t>
            </a:r>
          </a:p>
        </p:txBody>
      </p:sp>
      <p:pic>
        <p:nvPicPr>
          <p:cNvPr id="4" name="図 3">
            <a:extLst>
              <a:ext uri="{FF2B5EF4-FFF2-40B4-BE49-F238E27FC236}">
                <a16:creationId xmlns:a16="http://schemas.microsoft.com/office/drawing/2014/main" id="{56B43068-DEB9-4C9F-B2C7-ED1DB07BBBCE}"/>
              </a:ext>
            </a:extLst>
          </p:cNvPr>
          <p:cNvPicPr>
            <a:picLocks noChangeAspect="1"/>
          </p:cNvPicPr>
          <p:nvPr/>
        </p:nvPicPr>
        <p:blipFill>
          <a:blip r:embed="rId2"/>
          <a:stretch>
            <a:fillRect/>
          </a:stretch>
        </p:blipFill>
        <p:spPr>
          <a:xfrm>
            <a:off x="4790717" y="1181329"/>
            <a:ext cx="3947736" cy="2960803"/>
          </a:xfrm>
          <a:prstGeom prst="rect">
            <a:avLst/>
          </a:prstGeom>
        </p:spPr>
      </p:pic>
      <p:sp>
        <p:nvSpPr>
          <p:cNvPr id="2" name="テキスト ボックス 1">
            <a:extLst>
              <a:ext uri="{FF2B5EF4-FFF2-40B4-BE49-F238E27FC236}">
                <a16:creationId xmlns:a16="http://schemas.microsoft.com/office/drawing/2014/main" id="{B38648BB-532E-470A-BA76-669A7CA0806A}"/>
              </a:ext>
            </a:extLst>
          </p:cNvPr>
          <p:cNvSpPr txBox="1"/>
          <p:nvPr/>
        </p:nvSpPr>
        <p:spPr>
          <a:xfrm>
            <a:off x="5216745" y="4160779"/>
            <a:ext cx="2877711" cy="307777"/>
          </a:xfrm>
          <a:prstGeom prst="rect">
            <a:avLst/>
          </a:prstGeom>
          <a:noFill/>
        </p:spPr>
        <p:txBody>
          <a:bodyPr wrap="none" rtlCol="0">
            <a:spAutoFit/>
          </a:bodyPr>
          <a:lstStyle/>
          <a:p>
            <a:r>
              <a:rPr kumimoji="1" lang="ja-JP" altLang="en-US" sz="1400" b="1" dirty="0"/>
              <a:t>自己位置・交通状況の把握が可能</a:t>
            </a:r>
          </a:p>
        </p:txBody>
      </p:sp>
      <p:sp>
        <p:nvSpPr>
          <p:cNvPr id="5" name="テキスト ボックス 4">
            <a:extLst>
              <a:ext uri="{FF2B5EF4-FFF2-40B4-BE49-F238E27FC236}">
                <a16:creationId xmlns:a16="http://schemas.microsoft.com/office/drawing/2014/main" id="{9B8C1633-1C4C-4724-9620-FD745BFF49DA}"/>
              </a:ext>
            </a:extLst>
          </p:cNvPr>
          <p:cNvSpPr txBox="1"/>
          <p:nvPr/>
        </p:nvSpPr>
        <p:spPr>
          <a:xfrm>
            <a:off x="5400000" y="4860000"/>
            <a:ext cx="816249" cy="707886"/>
          </a:xfrm>
          <a:prstGeom prst="rect">
            <a:avLst/>
          </a:prstGeom>
          <a:noFill/>
        </p:spPr>
        <p:txBody>
          <a:bodyPr wrap="none" rtlCol="0">
            <a:spAutoFit/>
          </a:bodyPr>
          <a:lstStyle/>
          <a:p>
            <a:pPr algn="ctr"/>
            <a:r>
              <a:rPr kumimoji="1" lang="ja-JP" altLang="en-US" sz="2400" b="1" dirty="0">
                <a:solidFill>
                  <a:schemeClr val="bg1"/>
                </a:solidFill>
                <a:latin typeface="+mn-ea"/>
              </a:rPr>
              <a:t>１</a:t>
            </a:r>
            <a:endParaRPr kumimoji="1" lang="en-US" altLang="ja-JP" sz="2400" b="1" dirty="0">
              <a:solidFill>
                <a:schemeClr val="bg1"/>
              </a:solidFill>
              <a:latin typeface="+mn-ea"/>
            </a:endParaRPr>
          </a:p>
          <a:p>
            <a:pPr algn="ctr"/>
            <a:r>
              <a:rPr kumimoji="1" lang="en-US" altLang="ja-JP" sz="1600" b="1" dirty="0">
                <a:solidFill>
                  <a:schemeClr val="bg1"/>
                </a:solidFill>
                <a:latin typeface="+mn-ea"/>
              </a:rPr>
              <a:t>LiDAR</a:t>
            </a:r>
          </a:p>
        </p:txBody>
      </p:sp>
      <p:sp>
        <p:nvSpPr>
          <p:cNvPr id="13" name="テキスト ボックス 12">
            <a:extLst>
              <a:ext uri="{FF2B5EF4-FFF2-40B4-BE49-F238E27FC236}">
                <a16:creationId xmlns:a16="http://schemas.microsoft.com/office/drawing/2014/main" id="{B0FAE09D-BFF5-40FD-86F2-A4BC0ED3B937}"/>
              </a:ext>
            </a:extLst>
          </p:cNvPr>
          <p:cNvSpPr txBox="1"/>
          <p:nvPr/>
        </p:nvSpPr>
        <p:spPr>
          <a:xfrm>
            <a:off x="7048117" y="4860000"/>
            <a:ext cx="918841" cy="707886"/>
          </a:xfrm>
          <a:prstGeom prst="rect">
            <a:avLst/>
          </a:prstGeom>
          <a:noFill/>
        </p:spPr>
        <p:txBody>
          <a:bodyPr wrap="none" rtlCol="0">
            <a:spAutoFit/>
          </a:bodyPr>
          <a:lstStyle/>
          <a:p>
            <a:pPr algn="ctr"/>
            <a:r>
              <a:rPr kumimoji="1" lang="en-US" altLang="ja-JP" sz="2400" b="1" dirty="0">
                <a:solidFill>
                  <a:schemeClr val="bg1"/>
                </a:solidFill>
                <a:latin typeface="+mn-ea"/>
              </a:rPr>
              <a:t>2</a:t>
            </a:r>
          </a:p>
          <a:p>
            <a:pPr algn="ctr"/>
            <a:r>
              <a:rPr kumimoji="1" lang="ja-JP" altLang="en-US" sz="1600" b="1" dirty="0">
                <a:solidFill>
                  <a:schemeClr val="bg1"/>
                </a:solidFill>
                <a:latin typeface="+mn-ea"/>
              </a:rPr>
              <a:t>カ メ ラ</a:t>
            </a:r>
            <a:endParaRPr kumimoji="1" lang="en-US" altLang="ja-JP" sz="1600" b="1" dirty="0">
              <a:solidFill>
                <a:schemeClr val="bg1"/>
              </a:solidFill>
              <a:latin typeface="+mn-ea"/>
            </a:endParaRPr>
          </a:p>
        </p:txBody>
      </p:sp>
      <p:sp>
        <p:nvSpPr>
          <p:cNvPr id="6" name="テキスト ボックス 5">
            <a:extLst>
              <a:ext uri="{FF2B5EF4-FFF2-40B4-BE49-F238E27FC236}">
                <a16:creationId xmlns:a16="http://schemas.microsoft.com/office/drawing/2014/main" id="{65A2932C-AF4B-48DE-9205-A7B963BAE22A}"/>
              </a:ext>
            </a:extLst>
          </p:cNvPr>
          <p:cNvSpPr txBox="1"/>
          <p:nvPr/>
        </p:nvSpPr>
        <p:spPr>
          <a:xfrm>
            <a:off x="4994173" y="5652000"/>
            <a:ext cx="1685077" cy="979755"/>
          </a:xfrm>
          <a:prstGeom prst="rect">
            <a:avLst/>
          </a:prstGeom>
          <a:noFill/>
        </p:spPr>
        <p:txBody>
          <a:bodyPr wrap="none" rtlCol="0">
            <a:spAutoFit/>
          </a:bodyPr>
          <a:lstStyle/>
          <a:p>
            <a:pPr algn="ctr">
              <a:lnSpc>
                <a:spcPts val="1400"/>
              </a:lnSpc>
            </a:pPr>
            <a:r>
              <a:rPr kumimoji="1" lang="ja-JP" altLang="en-US" sz="900" dirty="0">
                <a:solidFill>
                  <a:schemeClr val="bg1"/>
                </a:solidFill>
                <a:latin typeface="メイリオ" panose="020B0604030504040204" pitchFamily="50" charset="-128"/>
                <a:ea typeface="メイリオ" panose="020B0604030504040204" pitchFamily="50" charset="-128"/>
              </a:rPr>
              <a:t>レーザーを使用して歩行者、</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algn="ctr">
              <a:lnSpc>
                <a:spcPts val="1400"/>
              </a:lnSpc>
            </a:pPr>
            <a:r>
              <a:rPr kumimoji="1" lang="ja-JP" altLang="en-US" sz="900" dirty="0">
                <a:solidFill>
                  <a:schemeClr val="bg1"/>
                </a:solidFill>
                <a:latin typeface="メイリオ" panose="020B0604030504040204" pitchFamily="50" charset="-128"/>
                <a:ea typeface="メイリオ" panose="020B0604030504040204" pitchFamily="50" charset="-128"/>
              </a:rPr>
              <a:t>他車両など障害物の検知や</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algn="ctr">
              <a:lnSpc>
                <a:spcPts val="1400"/>
              </a:lnSpc>
            </a:pPr>
            <a:r>
              <a:rPr kumimoji="1" lang="ja-JP" altLang="en-US" sz="900" dirty="0">
                <a:solidFill>
                  <a:schemeClr val="bg1"/>
                </a:solidFill>
                <a:latin typeface="メイリオ" panose="020B0604030504040204" pitchFamily="50" charset="-128"/>
                <a:ea typeface="メイリオ" panose="020B0604030504040204" pitchFamily="50" charset="-128"/>
              </a:rPr>
              <a:t>障害物と車両の距離計測を</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algn="ctr">
              <a:lnSpc>
                <a:spcPts val="1400"/>
              </a:lnSpc>
            </a:pPr>
            <a:r>
              <a:rPr kumimoji="1" lang="ja-JP" altLang="en-US" sz="900" dirty="0">
                <a:solidFill>
                  <a:schemeClr val="bg1"/>
                </a:solidFill>
                <a:latin typeface="メイリオ" panose="020B0604030504040204" pitchFamily="50" charset="-128"/>
                <a:ea typeface="メイリオ" panose="020B0604030504040204" pitchFamily="50" charset="-128"/>
              </a:rPr>
              <a:t>します。</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algn="ctr">
              <a:lnSpc>
                <a:spcPts val="1400"/>
              </a:lnSpc>
            </a:pPr>
            <a:endParaRPr kumimoji="1" lang="ja-JP" altLang="en-US" sz="9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49F56CD8-CCC6-4806-B67D-149539AE9C38}"/>
              </a:ext>
            </a:extLst>
          </p:cNvPr>
          <p:cNvSpPr txBox="1"/>
          <p:nvPr/>
        </p:nvSpPr>
        <p:spPr>
          <a:xfrm>
            <a:off x="6631883" y="5652000"/>
            <a:ext cx="1800493" cy="979755"/>
          </a:xfrm>
          <a:prstGeom prst="rect">
            <a:avLst/>
          </a:prstGeom>
          <a:noFill/>
        </p:spPr>
        <p:txBody>
          <a:bodyPr wrap="none" rtlCol="0">
            <a:spAutoFit/>
          </a:bodyPr>
          <a:lstStyle/>
          <a:p>
            <a:pPr algn="ctr">
              <a:lnSpc>
                <a:spcPts val="1400"/>
              </a:lnSpc>
            </a:pPr>
            <a:r>
              <a:rPr kumimoji="1" lang="ja-JP" altLang="en-US" sz="900" dirty="0">
                <a:solidFill>
                  <a:schemeClr val="bg1"/>
                </a:solidFill>
                <a:latin typeface="メイリオ" panose="020B0604030504040204" pitchFamily="50" charset="-128"/>
                <a:ea typeface="メイリオ" panose="020B0604030504040204" pitchFamily="50" charset="-128"/>
              </a:rPr>
              <a:t>車両に搭載した複数の</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algn="ctr">
              <a:lnSpc>
                <a:spcPts val="1400"/>
              </a:lnSpc>
            </a:pPr>
            <a:r>
              <a:rPr kumimoji="1" lang="ja-JP" altLang="en-US" sz="900" dirty="0">
                <a:solidFill>
                  <a:schemeClr val="bg1"/>
                </a:solidFill>
                <a:latin typeface="メイリオ" panose="020B0604030504040204" pitchFamily="50" charset="-128"/>
                <a:ea typeface="メイリオ" panose="020B0604030504040204" pitchFamily="50" charset="-128"/>
              </a:rPr>
              <a:t>カメラで自動運転バスの全周を</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algn="ctr">
              <a:lnSpc>
                <a:spcPts val="1400"/>
              </a:lnSpc>
            </a:pPr>
            <a:r>
              <a:rPr kumimoji="1" lang="ja-JP" altLang="en-US" sz="900" dirty="0">
                <a:solidFill>
                  <a:schemeClr val="bg1"/>
                </a:solidFill>
                <a:latin typeface="メイリオ" panose="020B0604030504040204" pitchFamily="50" charset="-128"/>
                <a:ea typeface="メイリオ" panose="020B0604030504040204" pitchFamily="50" charset="-128"/>
              </a:rPr>
              <a:t>撮影し、人や他車両などの</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algn="ctr">
              <a:lnSpc>
                <a:spcPts val="1400"/>
              </a:lnSpc>
            </a:pPr>
            <a:r>
              <a:rPr kumimoji="1" lang="ja-JP" altLang="en-US" sz="900" dirty="0">
                <a:solidFill>
                  <a:schemeClr val="bg1"/>
                </a:solidFill>
                <a:latin typeface="メイリオ" panose="020B0604030504040204" pitchFamily="50" charset="-128"/>
                <a:ea typeface="メイリオ" panose="020B0604030504040204" pitchFamily="50" charset="-128"/>
              </a:rPr>
              <a:t>物体を認識します。</a:t>
            </a:r>
            <a:endParaRPr kumimoji="1" lang="en-US" altLang="ja-JP" sz="900" dirty="0">
              <a:solidFill>
                <a:schemeClr val="bg1"/>
              </a:solidFill>
              <a:latin typeface="メイリオ" panose="020B0604030504040204" pitchFamily="50" charset="-128"/>
              <a:ea typeface="メイリオ" panose="020B0604030504040204" pitchFamily="50" charset="-128"/>
            </a:endParaRPr>
          </a:p>
          <a:p>
            <a:pPr algn="ctr">
              <a:lnSpc>
                <a:spcPts val="1400"/>
              </a:lnSpc>
            </a:pPr>
            <a:endParaRPr kumimoji="1" lang="ja-JP" altLang="en-US" sz="900" dirty="0">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A78CB01A-0D5C-4FA0-BCD8-10F79692466D}"/>
              </a:ext>
            </a:extLst>
          </p:cNvPr>
          <p:cNvSpPr/>
          <p:nvPr/>
        </p:nvSpPr>
        <p:spPr>
          <a:xfrm>
            <a:off x="5161563" y="4137129"/>
            <a:ext cx="2952000" cy="324000"/>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4C209274-0888-4487-95CF-5FA33210DE29}"/>
              </a:ext>
            </a:extLst>
          </p:cNvPr>
          <p:cNvCxnSpPr/>
          <p:nvPr/>
        </p:nvCxnSpPr>
        <p:spPr>
          <a:xfrm>
            <a:off x="5114265" y="5580000"/>
            <a:ext cx="1404000" cy="0"/>
          </a:xfrm>
          <a:prstGeom prst="line">
            <a:avLst/>
          </a:prstGeom>
          <a:ln w="95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70C90A1-18A3-4F6F-994A-02B337DDBDE3}"/>
              </a:ext>
            </a:extLst>
          </p:cNvPr>
          <p:cNvCxnSpPr/>
          <p:nvPr/>
        </p:nvCxnSpPr>
        <p:spPr>
          <a:xfrm>
            <a:off x="6830129" y="5580000"/>
            <a:ext cx="1404000" cy="0"/>
          </a:xfrm>
          <a:prstGeom prst="line">
            <a:avLst/>
          </a:prstGeom>
          <a:ln w="95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8324E6E-9118-431C-8BFC-8CC131CC6D05}"/>
              </a:ext>
            </a:extLst>
          </p:cNvPr>
          <p:cNvSpPr/>
          <p:nvPr/>
        </p:nvSpPr>
        <p:spPr>
          <a:xfrm>
            <a:off x="4572000" y="1064172"/>
            <a:ext cx="4119905" cy="56709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7441CCC1-0281-4862-BC8F-0099A0FFCF2D}"/>
              </a:ext>
            </a:extLst>
          </p:cNvPr>
          <p:cNvSpPr/>
          <p:nvPr/>
        </p:nvSpPr>
        <p:spPr>
          <a:xfrm>
            <a:off x="5683385" y="1583177"/>
            <a:ext cx="428017" cy="233463"/>
          </a:xfrm>
          <a:custGeom>
            <a:avLst/>
            <a:gdLst>
              <a:gd name="connsiteX0" fmla="*/ 26751 w 428017"/>
              <a:gd name="connsiteY0" fmla="*/ 58366 h 233463"/>
              <a:gd name="connsiteX1" fmla="*/ 0 w 428017"/>
              <a:gd name="connsiteY1" fmla="*/ 126459 h 233463"/>
              <a:gd name="connsiteX2" fmla="*/ 43775 w 428017"/>
              <a:gd name="connsiteY2" fmla="*/ 233463 h 233463"/>
              <a:gd name="connsiteX3" fmla="*/ 428017 w 428017"/>
              <a:gd name="connsiteY3" fmla="*/ 153210 h 233463"/>
              <a:gd name="connsiteX4" fmla="*/ 367219 w 428017"/>
              <a:gd name="connsiteY4" fmla="*/ 31614 h 233463"/>
              <a:gd name="connsiteX5" fmla="*/ 209145 w 428017"/>
              <a:gd name="connsiteY5" fmla="*/ 0 h 233463"/>
              <a:gd name="connsiteX6" fmla="*/ 26751 w 428017"/>
              <a:gd name="connsiteY6" fmla="*/ 58366 h 2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017" h="233463">
                <a:moveTo>
                  <a:pt x="26751" y="58366"/>
                </a:moveTo>
                <a:lnTo>
                  <a:pt x="0" y="126459"/>
                </a:lnTo>
                <a:lnTo>
                  <a:pt x="43775" y="233463"/>
                </a:lnTo>
                <a:lnTo>
                  <a:pt x="428017" y="153210"/>
                </a:lnTo>
                <a:lnTo>
                  <a:pt x="367219" y="31614"/>
                </a:lnTo>
                <a:lnTo>
                  <a:pt x="209145" y="0"/>
                </a:lnTo>
                <a:lnTo>
                  <a:pt x="26751" y="58366"/>
                </a:lnTo>
                <a:close/>
              </a:path>
            </a:pathLst>
          </a:cu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 name="直線コネクタ 26">
            <a:extLst>
              <a:ext uri="{FF2B5EF4-FFF2-40B4-BE49-F238E27FC236}">
                <a16:creationId xmlns:a16="http://schemas.microsoft.com/office/drawing/2014/main" id="{B4FC53C5-1F3F-4EF7-8855-62AC61631694}"/>
              </a:ext>
            </a:extLst>
          </p:cNvPr>
          <p:cNvCxnSpPr>
            <a:cxnSpLocks/>
          </p:cNvCxnSpPr>
          <p:nvPr/>
        </p:nvCxnSpPr>
        <p:spPr>
          <a:xfrm flipV="1">
            <a:off x="6084228" y="1601373"/>
            <a:ext cx="132021" cy="749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C0D5206-260D-41A8-851B-8F4C5C3982ED}"/>
              </a:ext>
            </a:extLst>
          </p:cNvPr>
          <p:cNvCxnSpPr/>
          <p:nvPr/>
        </p:nvCxnSpPr>
        <p:spPr>
          <a:xfrm>
            <a:off x="6355347" y="1558758"/>
            <a:ext cx="216000" cy="0"/>
          </a:xfrm>
          <a:prstGeom prst="line">
            <a:avLst/>
          </a:prstGeom>
          <a:ln w="25400">
            <a:solidFill>
              <a:srgbClr val="0070C0"/>
            </a:solidFill>
            <a:tailEnd type="oval"/>
          </a:ln>
        </p:spPr>
        <p:style>
          <a:lnRef idx="1">
            <a:schemeClr val="accent1"/>
          </a:lnRef>
          <a:fillRef idx="0">
            <a:schemeClr val="accent1"/>
          </a:fillRef>
          <a:effectRef idx="0">
            <a:schemeClr val="accent1"/>
          </a:effectRef>
          <a:fontRef idx="minor">
            <a:schemeClr val="tx1"/>
          </a:fontRef>
        </p:style>
      </p:cxnSp>
      <p:sp>
        <p:nvSpPr>
          <p:cNvPr id="31" name="楕円 30">
            <a:extLst>
              <a:ext uri="{FF2B5EF4-FFF2-40B4-BE49-F238E27FC236}">
                <a16:creationId xmlns:a16="http://schemas.microsoft.com/office/drawing/2014/main" id="{D425BEDA-44B6-4852-A911-C27BFC92ABAC}"/>
              </a:ext>
            </a:extLst>
          </p:cNvPr>
          <p:cNvSpPr/>
          <p:nvPr/>
        </p:nvSpPr>
        <p:spPr>
          <a:xfrm>
            <a:off x="6154420" y="1430542"/>
            <a:ext cx="250562" cy="252000"/>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２</a:t>
            </a:r>
          </a:p>
        </p:txBody>
      </p:sp>
      <p:sp>
        <p:nvSpPr>
          <p:cNvPr id="32" name="フリーフォーム: 図形 31">
            <a:extLst>
              <a:ext uri="{FF2B5EF4-FFF2-40B4-BE49-F238E27FC236}">
                <a16:creationId xmlns:a16="http://schemas.microsoft.com/office/drawing/2014/main" id="{9E0365B1-AF94-4F0E-9C50-7FB3ADBECAA0}"/>
              </a:ext>
            </a:extLst>
          </p:cNvPr>
          <p:cNvSpPr/>
          <p:nvPr/>
        </p:nvSpPr>
        <p:spPr>
          <a:xfrm>
            <a:off x="6745357" y="1444487"/>
            <a:ext cx="404191" cy="185530"/>
          </a:xfrm>
          <a:custGeom>
            <a:avLst/>
            <a:gdLst>
              <a:gd name="connsiteX0" fmla="*/ 0 w 404191"/>
              <a:gd name="connsiteY0" fmla="*/ 0 h 185530"/>
              <a:gd name="connsiteX1" fmla="*/ 404191 w 404191"/>
              <a:gd name="connsiteY1" fmla="*/ 0 h 185530"/>
              <a:gd name="connsiteX2" fmla="*/ 404191 w 404191"/>
              <a:gd name="connsiteY2" fmla="*/ 185530 h 185530"/>
            </a:gdLst>
            <a:ahLst/>
            <a:cxnLst>
              <a:cxn ang="0">
                <a:pos x="connsiteX0" y="connsiteY0"/>
              </a:cxn>
              <a:cxn ang="0">
                <a:pos x="connsiteX1" y="connsiteY1"/>
              </a:cxn>
              <a:cxn ang="0">
                <a:pos x="connsiteX2" y="connsiteY2"/>
              </a:cxn>
            </a:cxnLst>
            <a:rect l="l" t="t" r="r" b="b"/>
            <a:pathLst>
              <a:path w="404191" h="185530">
                <a:moveTo>
                  <a:pt x="0" y="0"/>
                </a:moveTo>
                <a:lnTo>
                  <a:pt x="404191" y="0"/>
                </a:lnTo>
                <a:lnTo>
                  <a:pt x="404191" y="185530"/>
                </a:lnTo>
              </a:path>
            </a:pathLst>
          </a:custGeom>
          <a:noFill/>
          <a:ln w="25400">
            <a:solidFill>
              <a:srgbClr val="00B0F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199BEF1C-FE2A-481D-8FE3-5DBA0E2C1FF5}"/>
              </a:ext>
            </a:extLst>
          </p:cNvPr>
          <p:cNvCxnSpPr/>
          <p:nvPr/>
        </p:nvCxnSpPr>
        <p:spPr>
          <a:xfrm>
            <a:off x="6791739" y="1630017"/>
            <a:ext cx="256378" cy="135835"/>
          </a:xfrm>
          <a:prstGeom prst="line">
            <a:avLst/>
          </a:prstGeom>
          <a:ln w="25400">
            <a:solidFill>
              <a:srgbClr val="00B0F0"/>
            </a:solidFill>
            <a:headEnd type="oval"/>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D68C735B-3EC7-46DA-92A6-1F3CCDB88EE8}"/>
              </a:ext>
            </a:extLst>
          </p:cNvPr>
          <p:cNvSpPr/>
          <p:nvPr/>
        </p:nvSpPr>
        <p:spPr>
          <a:xfrm>
            <a:off x="6993024" y="1603010"/>
            <a:ext cx="250562" cy="252000"/>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１</a:t>
            </a:r>
          </a:p>
        </p:txBody>
      </p:sp>
    </p:spTree>
    <p:extLst>
      <p:ext uri="{BB962C8B-B14F-4D97-AF65-F5344CB8AC3E}">
        <p14:creationId xmlns:p14="http://schemas.microsoft.com/office/powerpoint/2010/main" val="11313705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735D5FD3B2A2E47B92564BD1BD842C3" ma:contentTypeVersion="2" ma:contentTypeDescription="新しいドキュメントを作成します。" ma:contentTypeScope="" ma:versionID="53e11ce1ad2ff9e4f85c245d19715fb3">
  <xsd:schema xmlns:xsd="http://www.w3.org/2001/XMLSchema" xmlns:xs="http://www.w3.org/2001/XMLSchema" xmlns:p="http://schemas.microsoft.com/office/2006/metadata/properties" xmlns:ns1="http://schemas.microsoft.com/sharepoint/v3" xmlns:ns2="a8fe0910-6dc7-42cc-835c-ae79711a8dcb" targetNamespace="http://schemas.microsoft.com/office/2006/metadata/properties" ma:root="true" ma:fieldsID="4013be1e4235d3fa3a8ee5358ffff956" ns1:_="" ns2:_="">
    <xsd:import namespace="http://schemas.microsoft.com/sharepoint/v3"/>
    <xsd:import namespace="a8fe0910-6dc7-42cc-835c-ae79711a8dc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fe0910-6dc7-42cc-835c-ae79711a8dc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1FA40B-86D9-403E-98EA-1A0EA909507D}">
  <ds:schemaRef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http://schemas.microsoft.com/sharepoint/v3"/>
    <ds:schemaRef ds:uri="http://schemas.microsoft.com/office/infopath/2007/PartnerControls"/>
    <ds:schemaRef ds:uri="a8fe0910-6dc7-42cc-835c-ae79711a8dcb"/>
    <ds:schemaRef ds:uri="http://www.w3.org/XML/1998/namespace"/>
  </ds:schemaRefs>
</ds:datastoreItem>
</file>

<file path=customXml/itemProps2.xml><?xml version="1.0" encoding="utf-8"?>
<ds:datastoreItem xmlns:ds="http://schemas.openxmlformats.org/officeDocument/2006/customXml" ds:itemID="{C68F40CA-E60C-46EC-9D3F-E70300DCF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fe0910-6dc7-42cc-835c-ae79711a8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E46DC2-B384-407F-9197-42A2F093B9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6052</TotalTime>
  <Words>2135</Words>
  <Application>Microsoft Office PowerPoint</Application>
  <PresentationFormat>画面に合わせる (4:3)</PresentationFormat>
  <Paragraphs>357</Paragraphs>
  <Slides>12</Slides>
  <Notes>1</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12</vt:i4>
      </vt:variant>
    </vt:vector>
  </HeadingPairs>
  <TitlesOfParts>
    <vt:vector size="30" baseType="lpstr">
      <vt:lpstr>BIZ UDPゴシック</vt:lpstr>
      <vt:lpstr>BIZ UDゴシック</vt:lpstr>
      <vt:lpstr>HGPｺﾞｼｯｸE</vt:lpstr>
      <vt:lpstr>HGP創英角ｺﾞｼｯｸUB</vt:lpstr>
      <vt:lpstr>HGSｺﾞｼｯｸE</vt:lpstr>
      <vt:lpstr>HGS創英角ｺﾞｼｯｸUB</vt:lpstr>
      <vt:lpstr>HG丸ｺﾞｼｯｸM-PRO</vt:lpstr>
      <vt:lpstr>HG創英角ｺﾞｼｯｸUB</vt:lpstr>
      <vt:lpstr>Meiryo UI</vt:lpstr>
      <vt:lpstr>ＭＳ ゴシック</vt:lpstr>
      <vt:lpstr>UD デジタル 教科書体 NP-B</vt:lpstr>
      <vt:lpstr>メイリオ</vt:lpstr>
      <vt:lpstr>游ゴシック</vt:lpstr>
      <vt:lpstr>Arial</vt:lpstr>
      <vt:lpstr>Calibri</vt:lpstr>
      <vt:lpstr>Calibri Light</vt:lpstr>
      <vt:lpstr>Wingdings</vt:lpstr>
      <vt:lpstr>Office テーマ</vt:lpstr>
      <vt:lpstr>新モビリティ導入に向けた 検討状況について （先導的モデル事業として南河内地域で実証）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自動運転バスの導入について</dc:title>
  <cp:revision>427</cp:revision>
  <cp:lastPrinted>2024-07-22T02:26:08Z</cp:lastPrinted>
  <dcterms:created xsi:type="dcterms:W3CDTF">2023-10-26T05:19:09Z</dcterms:created>
  <dcterms:modified xsi:type="dcterms:W3CDTF">2024-07-26T10:54:11Z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0x0101002735D5FD3B2A2E47B92564BD1BD842C3</vt:lpwstr>
  </property>
</Properties>
</file>