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handoutMasterIdLst>
    <p:handoutMasterId r:id="rId8"/>
  </p:handoutMasterIdLst>
  <p:sldIdLst>
    <p:sldId id="410" r:id="rId2"/>
    <p:sldId id="433" r:id="rId3"/>
    <p:sldId id="438" r:id="rId4"/>
    <p:sldId id="437" r:id="rId5"/>
    <p:sldId id="361" r:id="rId6"/>
  </p:sldIdLst>
  <p:sldSz cx="12192000" cy="6858000"/>
  <p:notesSz cx="6797675" cy="9926638"/>
  <p:custDataLst>
    <p:tags r:id="rId9"/>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rGW4Sw1bKKHe1JwO219C9Q==" hashData="AlLzG1hxXqmr2e4LceGMd4k1jbNasLKO+PB6HsxpqlDQ5/RmJ9rv9wzNx1/fs6URZK7ejPU2gQi38TVwt8z+YA=="/>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D28F"/>
    <a:srgbClr val="D4ECEA"/>
    <a:srgbClr val="63A6DB"/>
    <a:srgbClr val="D6B845"/>
    <a:srgbClr val="FFFDE1"/>
    <a:srgbClr val="B32425"/>
    <a:srgbClr val="34485E"/>
    <a:srgbClr val="5B9F8A"/>
    <a:srgbClr val="3C7D9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04" autoAdjust="0"/>
  </p:normalViewPr>
  <p:slideViewPr>
    <p:cSldViewPr>
      <p:cViewPr varScale="1">
        <p:scale>
          <a:sx n="90" d="100"/>
          <a:sy n="90" d="100"/>
        </p:scale>
        <p:origin x="298"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26"/>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247" cy="498328"/>
          </a:xfrm>
          <a:prstGeom prst="rect">
            <a:avLst/>
          </a:prstGeom>
        </p:spPr>
        <p:txBody>
          <a:bodyPr vert="horz" lIns="92107" tIns="46053" rIns="92107" bIns="4605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26" y="0"/>
            <a:ext cx="2946246" cy="498328"/>
          </a:xfrm>
          <a:prstGeom prst="rect">
            <a:avLst/>
          </a:prstGeom>
        </p:spPr>
        <p:txBody>
          <a:bodyPr vert="horz" lIns="92107" tIns="46053" rIns="92107" bIns="46053"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428310"/>
            <a:ext cx="2946247" cy="498328"/>
          </a:xfrm>
          <a:prstGeom prst="rect">
            <a:avLst/>
          </a:prstGeom>
        </p:spPr>
        <p:txBody>
          <a:bodyPr vert="horz" lIns="92107" tIns="46053" rIns="92107" bIns="4605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0"/>
            <a:ext cx="2946246" cy="498328"/>
          </a:xfrm>
          <a:prstGeom prst="rect">
            <a:avLst/>
          </a:prstGeom>
        </p:spPr>
        <p:txBody>
          <a:bodyPr vert="horz" lIns="92107" tIns="46053" rIns="92107" bIns="46053"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448" cy="496253"/>
          </a:xfrm>
          <a:prstGeom prst="rect">
            <a:avLst/>
          </a:prstGeom>
        </p:spPr>
        <p:txBody>
          <a:bodyPr vert="horz" lIns="91305" tIns="45652" rIns="91305" bIns="4565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644" y="0"/>
            <a:ext cx="2945448" cy="496253"/>
          </a:xfrm>
          <a:prstGeom prst="rect">
            <a:avLst/>
          </a:prstGeom>
        </p:spPr>
        <p:txBody>
          <a:bodyPr vert="horz" lIns="91305" tIns="45652" rIns="91305" bIns="45652"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92075" y="744538"/>
            <a:ext cx="6613525" cy="3721100"/>
          </a:xfrm>
          <a:prstGeom prst="rect">
            <a:avLst/>
          </a:prstGeom>
          <a:noFill/>
          <a:ln w="12700">
            <a:solidFill>
              <a:prstClr val="black"/>
            </a:solidFill>
          </a:ln>
        </p:spPr>
        <p:txBody>
          <a:bodyPr vert="horz" lIns="91305" tIns="45652" rIns="91305" bIns="45652" rtlCol="0" anchor="ctr"/>
          <a:lstStyle/>
          <a:p>
            <a:endParaRPr lang="ja-JP" altLang="en-US" dirty="0"/>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05" tIns="45652" rIns="91305"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801"/>
            <a:ext cx="2945448" cy="496252"/>
          </a:xfrm>
          <a:prstGeom prst="rect">
            <a:avLst/>
          </a:prstGeom>
        </p:spPr>
        <p:txBody>
          <a:bodyPr vert="horz" lIns="91305" tIns="45652" rIns="91305" bIns="4565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644" y="9428801"/>
            <a:ext cx="2945448" cy="496252"/>
          </a:xfrm>
          <a:prstGeom prst="rect">
            <a:avLst/>
          </a:prstGeom>
        </p:spPr>
        <p:txBody>
          <a:bodyPr vert="horz" lIns="91305" tIns="45652" rIns="91305" bIns="45652"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4538"/>
            <a:ext cx="6613525" cy="37211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731203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4</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defTabSz="913120">
              <a:defRPr/>
            </a:pPr>
            <a:fld id="{12CA69F4-4EF9-264B-A3A2-B28016D02E5D}" type="slidenum">
              <a:rPr lang="ja-JP" altLang="en-US">
                <a:solidFill>
                  <a:prstClr val="black"/>
                </a:solidFill>
                <a:latin typeface="游ゴシック" panose="020F0502020204030204"/>
                <a:ea typeface="游ゴシック" panose="020B0400000000000000" pitchFamily="50" charset="-128"/>
              </a:rPr>
              <a:pPr defTabSz="913120">
                <a:defRPr/>
              </a:pPr>
              <a:t>5</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27626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a:xfrm>
            <a:off x="8224029" y="6264793"/>
            <a:ext cx="2844800" cy="437133"/>
          </a:xfrm>
          <a:prstGeom prst="rect">
            <a:avLst/>
          </a:prstGeom>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347200" y="6492875"/>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 Target="slide5.xml"/><Relationship Id="rId7" Type="http://schemas.openxmlformats.org/officeDocument/2006/relationships/image" Target="../media/image2.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city.yao.osaka.jp/0000033535.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slide" Target="slide5.xml"/><Relationship Id="rId4" Type="http://schemas.openxmlformats.org/officeDocument/2006/relationships/hyperlink" Target="https://www.city.yao.osaka.jp/0000042001.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03</a:t>
            </a:r>
            <a:endParaRPr lang="ja-JP" altLang="en-US" sz="4800" dirty="0">
              <a:solidFill>
                <a:srgbClr val="A7D28F"/>
              </a:solid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01</a:t>
            </a:r>
            <a:endParaRPr lang="ja-JP" altLang="en-US" sz="4800" dirty="0">
              <a:solidFill>
                <a:srgbClr val="A7D28F"/>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27713" y="4016823"/>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A7D28F"/>
                </a:solidFill>
                <a:latin typeface="+mn-ea"/>
                <a:ea typeface="+mn-ea"/>
              </a:rPr>
              <a:t>窓口</a:t>
            </a:r>
            <a:endParaRPr lang="en-US" altLang="ja-JP" sz="2400" b="1" dirty="0">
              <a:solidFill>
                <a:srgbClr val="A7D28F"/>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精神保健の相談・地域移行を検討したい時の連絡先はこちらです。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A7D28F"/>
                </a:solidFill>
                <a:latin typeface="+mn-ea"/>
                <a:ea typeface="+mn-ea"/>
              </a:rPr>
              <a:t>「にも包括」</a:t>
            </a:r>
            <a:br>
              <a:rPr lang="en-US" altLang="ja-JP" sz="2400" b="1" dirty="0">
                <a:solidFill>
                  <a:srgbClr val="A7D28F"/>
                </a:solidFill>
                <a:latin typeface="+mn-ea"/>
                <a:ea typeface="+mn-ea"/>
              </a:rPr>
            </a:br>
            <a:r>
              <a:rPr lang="ja-JP" altLang="en-US" sz="2400" b="1" dirty="0">
                <a:solidFill>
                  <a:srgbClr val="A7D28F"/>
                </a:solidFill>
                <a:latin typeface="+mn-ea"/>
                <a:ea typeface="+mn-ea"/>
              </a:rPr>
              <a:t>協議の場</a:t>
            </a:r>
            <a:endParaRPr lang="en-US" altLang="ja-JP" sz="2400" b="1" dirty="0">
              <a:solidFill>
                <a:srgbClr val="A7D28F"/>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A7D28F"/>
                </a:solidFill>
                <a:latin typeface="+mn-ea"/>
                <a:ea typeface="+mn-ea"/>
              </a:rPr>
              <a:t>情報</a:t>
            </a:r>
            <a:endParaRPr lang="en-US" altLang="ja-JP" sz="2400" b="1" dirty="0">
              <a:solidFill>
                <a:srgbClr val="A7D28F"/>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A7D28F"/>
                </a:solidFill>
                <a:latin typeface="+mn-ea"/>
                <a:ea typeface="+mn-ea"/>
              </a:rPr>
              <a:t>大阪府版「にも包括」ポータルサイト　情報シート</a:t>
            </a:r>
            <a:endParaRPr lang="en-US" altLang="ja-JP" sz="2000" b="1" dirty="0">
              <a:solidFill>
                <a:srgbClr val="A7D28F"/>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D4ECEA"/>
                </a:solidFill>
                <a:latin typeface="Arial" panose="020B0604020202020204" pitchFamily="34" charset="0"/>
                <a:ea typeface="+mn-ea"/>
                <a:cs typeface="Arial" panose="020B0604020202020204" pitchFamily="34" charset="0"/>
              </a:rPr>
              <a:t>八尾市</a:t>
            </a:r>
            <a:endParaRPr lang="en-US" altLang="ja-JP" sz="8000" b="1" spc="300" dirty="0">
              <a:solidFill>
                <a:srgbClr val="D4ECEA"/>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A7D28F"/>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D4E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02</a:t>
            </a:r>
            <a:endParaRPr lang="ja-JP" altLang="en-US" sz="4800" dirty="0">
              <a:solidFill>
                <a:srgbClr val="A7D28F"/>
              </a:solidFill>
              <a:latin typeface="+mj-lt"/>
            </a:endParaRPr>
          </a:p>
        </p:txBody>
      </p:sp>
      <p:pic>
        <p:nvPicPr>
          <p:cNvPr id="13" name="グラフィックス 12" descr="ダンス 単色塗りつぶし">
            <a:extLst>
              <a:ext uri="{FF2B5EF4-FFF2-40B4-BE49-F238E27FC236}">
                <a16:creationId xmlns:a16="http://schemas.microsoft.com/office/drawing/2014/main" id="{24D5522C-00A2-4CF6-9DF1-AACFE0B0D00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77704" y="980660"/>
            <a:ext cx="914400" cy="914400"/>
          </a:xfrm>
          <a:prstGeom prst="rect">
            <a:avLst/>
          </a:prstGeom>
        </p:spPr>
      </p:pic>
      <p:sp>
        <p:nvSpPr>
          <p:cNvPr id="12" name="楕円 11">
            <a:extLst>
              <a:ext uri="{FF2B5EF4-FFF2-40B4-BE49-F238E27FC236}">
                <a16:creationId xmlns:a16="http://schemas.microsoft.com/office/drawing/2014/main" id="{4AA82815-E805-4671-A1BF-01753BBA9392}"/>
              </a:ext>
            </a:extLst>
          </p:cNvPr>
          <p:cNvSpPr/>
          <p:nvPr/>
        </p:nvSpPr>
        <p:spPr>
          <a:xfrm>
            <a:off x="549427" y="512286"/>
            <a:ext cx="1770953" cy="1770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a:extLst>
              <a:ext uri="{FF2B5EF4-FFF2-40B4-BE49-F238E27FC236}">
                <a16:creationId xmlns:a16="http://schemas.microsoft.com/office/drawing/2014/main" id="{647221DA-37E8-41D7-8CF6-A446FEB5837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6487" y="606449"/>
            <a:ext cx="1916832" cy="1582627"/>
          </a:xfrm>
          <a:prstGeom prst="rect">
            <a:avLst/>
          </a:prstGeom>
          <a:noFill/>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A7D28F"/>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A7D28F"/>
                </a:solidFill>
                <a:latin typeface="+mn-ea"/>
                <a:ea typeface="+mn-ea"/>
              </a:rPr>
              <a:t>窓口</a:t>
            </a:r>
            <a:endParaRPr lang="en-US" altLang="ja-JP" sz="4400" b="1" dirty="0">
              <a:solidFill>
                <a:srgbClr val="A7D28F"/>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63A6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395207"/>
          </a:xfrm>
          <a:prstGeom prst="rect">
            <a:avLst/>
          </a:prstGeom>
          <a:noFill/>
        </p:spPr>
        <p:txBody>
          <a:bodyPr wrap="square">
            <a:spAutoFit/>
          </a:bodyPr>
          <a:lstStyle/>
          <a:p>
            <a:pPr algn="ctr">
              <a:lnSpc>
                <a:spcPct val="150000"/>
              </a:lnSpc>
            </a:pPr>
            <a:r>
              <a:rPr lang="ja-JP" altLang="en-US" sz="2400" b="1" dirty="0">
                <a:latin typeface="Söhne"/>
              </a:rPr>
              <a:t>八尾</a:t>
            </a:r>
            <a:r>
              <a:rPr lang="ja-JP" altLang="en-US" sz="2400" b="1" i="0" dirty="0">
                <a:effectLst/>
                <a:latin typeface="Söhne"/>
              </a:rPr>
              <a:t>市　障がい福祉課　</a:t>
            </a:r>
            <a:endParaRPr lang="en-US" altLang="ja-JP" sz="2400" b="1" i="0" dirty="0">
              <a:effectLst/>
              <a:latin typeface="Söhne"/>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a:t>
            </a:r>
            <a:r>
              <a:rPr lang="en-US" altLang="ja-JP" sz="1800" b="1" dirty="0">
                <a:solidFill>
                  <a:schemeClr val="tx1"/>
                </a:solidFill>
                <a:latin typeface="メイリオ" panose="020B0604030504040204" pitchFamily="50" charset="-128"/>
                <a:ea typeface="メイリオ" panose="020B0604030504040204" pitchFamily="50" charset="-128"/>
              </a:rPr>
              <a:t>581-0007</a:t>
            </a:r>
            <a:r>
              <a:rPr lang="ja-JP" altLang="en-US" sz="1800" b="1" dirty="0">
                <a:solidFill>
                  <a:schemeClr val="tx1"/>
                </a:solidFill>
                <a:latin typeface="メイリオ" panose="020B0604030504040204" pitchFamily="50" charset="-128"/>
                <a:ea typeface="メイリオ" panose="020B0604030504040204" pitchFamily="50" charset="-128"/>
              </a:rPr>
              <a:t>　八尾市本町一丁目１番１号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　</a:t>
            </a:r>
            <a:r>
              <a:rPr lang="en-US" altLang="ja-JP" sz="1800" b="1" dirty="0">
                <a:solidFill>
                  <a:schemeClr val="tx1"/>
                </a:solidFill>
                <a:latin typeface="メイリオ" panose="020B0604030504040204" pitchFamily="50" charset="-128"/>
                <a:ea typeface="メイリオ" panose="020B0604030504040204" pitchFamily="50" charset="-128"/>
              </a:rPr>
              <a:t>072-924-3838</a:t>
            </a:r>
            <a:r>
              <a:rPr lang="ja-JP" altLang="en-US" sz="1800" b="1" dirty="0">
                <a:solidFill>
                  <a:schemeClr val="tx1"/>
                </a:solidFill>
                <a:latin typeface="メイリオ" panose="020B0604030504040204" pitchFamily="50" charset="-128"/>
                <a:ea typeface="メイリオ" panose="020B0604030504040204" pitchFamily="50" charset="-128"/>
              </a:rPr>
              <a:t>（直通）</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dirty="0">
              <a:latin typeface="Söhne"/>
            </a:endParaRPr>
          </a:p>
          <a:p>
            <a:pPr algn="ctr">
              <a:lnSpc>
                <a:spcPct val="150000"/>
              </a:lnSpc>
            </a:pPr>
            <a:endParaRPr lang="ja-JP" altLang="en-US" dirty="0"/>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01</a:t>
            </a:r>
            <a:endParaRPr lang="ja-JP" altLang="en-US" sz="4800" dirty="0">
              <a:solidFill>
                <a:srgbClr val="A7D28F"/>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D4ECEA"/>
                </a:solidFill>
                <a:effectLst/>
                <a:uLnTx/>
                <a:uFillTx/>
                <a:latin typeface="Segoe UI"/>
                <a:ea typeface="メイリオ"/>
                <a:cs typeface="+mn-cs"/>
              </a:rPr>
              <a:t>地域移行を検討する時は、下記にご連絡ください。</a:t>
            </a:r>
            <a:endParaRPr kumimoji="1" lang="ja-JP" altLang="en-US" dirty="0">
              <a:solidFill>
                <a:srgbClr val="D4ECEA"/>
              </a:solidFill>
            </a:endParaRPr>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A7D28F"/>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A7D28F"/>
                </a:solidFill>
                <a:latin typeface="+mn-ea"/>
                <a:ea typeface="+mn-ea"/>
              </a:rPr>
              <a:t>窓口</a:t>
            </a:r>
            <a:endParaRPr lang="en-US" altLang="ja-JP" sz="4400" b="1" dirty="0">
              <a:solidFill>
                <a:srgbClr val="A7D28F"/>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63A6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3205066"/>
            <a:ext cx="8801377" cy="2826095"/>
          </a:xfrm>
          <a:prstGeom prst="rect">
            <a:avLst/>
          </a:prstGeom>
          <a:noFill/>
        </p:spPr>
        <p:txBody>
          <a:bodyPr wrap="square">
            <a:spAutoFit/>
          </a:bodyPr>
          <a:lstStyle/>
          <a:p>
            <a:pPr algn="ctr">
              <a:lnSpc>
                <a:spcPct val="150000"/>
              </a:lnSpc>
            </a:pPr>
            <a:r>
              <a:rPr lang="ja-JP" altLang="en-US" sz="2400" b="1" dirty="0">
                <a:latin typeface="Söhne"/>
              </a:rPr>
              <a:t>八尾</a:t>
            </a:r>
            <a:r>
              <a:rPr lang="ja-JP" altLang="en-US" sz="2400" b="1" i="0" dirty="0">
                <a:effectLst/>
                <a:latin typeface="Söhne"/>
              </a:rPr>
              <a:t>市保健所　保健予防課　精神保健チーム</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sz="2000" b="1" dirty="0">
                <a:latin typeface="メイリオ" panose="020B0604030504040204" pitchFamily="50" charset="-128"/>
                <a:ea typeface="メイリオ" panose="020B0604030504040204" pitchFamily="50" charset="-128"/>
              </a:rPr>
              <a:t>　　</a:t>
            </a:r>
            <a:r>
              <a:rPr lang="ja-JP" altLang="en-US" sz="2000" b="1" dirty="0">
                <a:solidFill>
                  <a:schemeClr val="tx1"/>
                </a:solidFill>
                <a:latin typeface="メイリオ" panose="020B0604030504040204" pitchFamily="50" charset="-128"/>
                <a:ea typeface="メイリオ" panose="020B0604030504040204" pitchFamily="50" charset="-128"/>
              </a:rPr>
              <a:t>住所：大阪府八尾市清水町</a:t>
            </a:r>
            <a:r>
              <a:rPr lang="en-US" altLang="ja-JP" sz="2000" b="1" dirty="0">
                <a:solidFill>
                  <a:schemeClr val="tx1"/>
                </a:solidFill>
                <a:latin typeface="メイリオ" panose="020B0604030504040204" pitchFamily="50" charset="-128"/>
                <a:ea typeface="メイリオ" panose="020B0604030504040204" pitchFamily="50" charset="-128"/>
              </a:rPr>
              <a:t>1</a:t>
            </a:r>
            <a:r>
              <a:rPr lang="ja-JP" altLang="en-US" sz="2000" b="1" dirty="0">
                <a:solidFill>
                  <a:schemeClr val="tx1"/>
                </a:solidFill>
                <a:latin typeface="メイリオ" panose="020B0604030504040204" pitchFamily="50" charset="-128"/>
                <a:ea typeface="メイリオ" panose="020B0604030504040204" pitchFamily="50" charset="-128"/>
              </a:rPr>
              <a:t>丁目２</a:t>
            </a:r>
            <a:r>
              <a:rPr lang="en-US" altLang="ja-JP" sz="2000" b="1" dirty="0">
                <a:solidFill>
                  <a:schemeClr val="tx1"/>
                </a:solidFill>
                <a:latin typeface="メイリオ" panose="020B0604030504040204" pitchFamily="50" charset="-128"/>
                <a:ea typeface="メイリオ" panose="020B0604030504040204" pitchFamily="50" charset="-128"/>
              </a:rPr>
              <a:t>-</a:t>
            </a:r>
            <a:r>
              <a:rPr lang="ja-JP" altLang="en-US" sz="2000" b="1" dirty="0">
                <a:solidFill>
                  <a:schemeClr val="tx1"/>
                </a:solidFill>
                <a:latin typeface="メイリオ" panose="020B0604030504040204" pitchFamily="50" charset="-128"/>
                <a:ea typeface="メイリオ" panose="020B0604030504040204" pitchFamily="50" charset="-128"/>
              </a:rPr>
              <a:t>５</a:t>
            </a:r>
            <a:endParaRPr lang="en-US" altLang="ja-JP" sz="2000" b="1" dirty="0">
              <a:solidFill>
                <a:schemeClr val="tx1"/>
              </a:solidFill>
              <a:latin typeface="メイリオ" panose="020B0604030504040204" pitchFamily="50" charset="-128"/>
              <a:ea typeface="メイリオ" panose="020B0604030504040204" pitchFamily="50" charset="-128"/>
            </a:endParaRPr>
          </a:p>
          <a:p>
            <a:r>
              <a:rPr lang="ja-JP" altLang="en-US" sz="2000" b="1" dirty="0">
                <a:solidFill>
                  <a:schemeClr val="tx1"/>
                </a:solidFill>
                <a:latin typeface="メイリオ" panose="020B0604030504040204" pitchFamily="50" charset="-128"/>
                <a:ea typeface="メイリオ" panose="020B0604030504040204" pitchFamily="50" charset="-128"/>
              </a:rPr>
              <a:t>　　</a:t>
            </a:r>
            <a:endParaRPr lang="en-US" altLang="ja-JP" sz="2000" b="1" dirty="0">
              <a:solidFill>
                <a:schemeClr val="tx1"/>
              </a:solidFill>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a:t>
            </a:r>
            <a:r>
              <a:rPr lang="ja-JP" altLang="en-US" sz="2000" b="1" dirty="0">
                <a:solidFill>
                  <a:schemeClr val="tx1"/>
                </a:solidFill>
                <a:latin typeface="メイリオ" panose="020B0604030504040204" pitchFamily="50" charset="-128"/>
                <a:ea typeface="メイリオ" panose="020B0604030504040204" pitchFamily="50" charset="-128"/>
              </a:rPr>
              <a:t>電話番号：</a:t>
            </a:r>
            <a:r>
              <a:rPr lang="en-US" altLang="ja-JP" sz="2000" b="1" dirty="0">
                <a:solidFill>
                  <a:schemeClr val="tx1"/>
                </a:solidFill>
                <a:latin typeface="メイリオ" panose="020B0604030504040204" pitchFamily="50" charset="-128"/>
                <a:ea typeface="メイリオ" panose="020B0604030504040204" pitchFamily="50" charset="-128"/>
              </a:rPr>
              <a:t>072-994-6644</a:t>
            </a:r>
          </a:p>
          <a:p>
            <a:r>
              <a:rPr lang="ja-JP" altLang="en-US" sz="2000" b="1" dirty="0">
                <a:solidFill>
                  <a:schemeClr val="tx1"/>
                </a:solidFill>
                <a:latin typeface="メイリオ" panose="020B0604030504040204" pitchFamily="50" charset="-128"/>
                <a:ea typeface="メイリオ" panose="020B0604030504040204" pitchFamily="50" charset="-128"/>
              </a:rPr>
              <a:t>　　</a:t>
            </a:r>
            <a:endParaRPr lang="en-US" altLang="ja-JP" sz="2000" b="1" dirty="0">
              <a:solidFill>
                <a:schemeClr val="tx1"/>
              </a:solidFill>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a:t>
            </a:r>
            <a:r>
              <a:rPr lang="ja-JP" altLang="en-US" sz="2000" b="1" dirty="0">
                <a:solidFill>
                  <a:schemeClr val="tx1"/>
                </a:solidFill>
                <a:latin typeface="メイリオ" panose="020B0604030504040204" pitchFamily="50" charset="-128"/>
                <a:ea typeface="メイリオ" panose="020B0604030504040204" pitchFamily="50" charset="-128"/>
              </a:rPr>
              <a:t>担当：精神保健担当</a:t>
            </a:r>
            <a:endParaRPr lang="en-US" altLang="ja-JP" sz="2000" dirty="0">
              <a:latin typeface="Söhne"/>
            </a:endParaRPr>
          </a:p>
          <a:p>
            <a:pPr algn="ctr">
              <a:lnSpc>
                <a:spcPct val="150000"/>
              </a:lnSpc>
            </a:pPr>
            <a:endParaRPr lang="ja-JP" altLang="en-US" dirty="0"/>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01</a:t>
            </a:r>
            <a:endParaRPr lang="ja-JP" altLang="en-US" sz="4800" dirty="0">
              <a:solidFill>
                <a:srgbClr val="A7D28F"/>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D4ECEA"/>
                </a:solidFill>
                <a:effectLst/>
                <a:uLnTx/>
                <a:uFillTx/>
                <a:latin typeface="Segoe UI"/>
                <a:ea typeface="メイリオ"/>
                <a:cs typeface="+mn-cs"/>
              </a:rPr>
              <a:t>精神保健に関する相談は、下記にご連絡ください。</a:t>
            </a:r>
            <a:endParaRPr kumimoji="1" lang="ja-JP" altLang="en-US" dirty="0">
              <a:solidFill>
                <a:srgbClr val="D4ECEA"/>
              </a:solidFill>
            </a:endParaRPr>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54504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A7D28F"/>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A7D28F"/>
                </a:solidFill>
                <a:latin typeface="+mn-ea"/>
                <a:ea typeface="+mn-ea"/>
              </a:rPr>
              <a:t>精神障がいにも対応した地域包括ケアシステムの構築のための</a:t>
            </a:r>
            <a:br>
              <a:rPr lang="en-US" altLang="ja-JP" sz="2400" b="1" dirty="0">
                <a:solidFill>
                  <a:srgbClr val="A7D28F"/>
                </a:solidFill>
                <a:latin typeface="+mn-ea"/>
                <a:ea typeface="+mn-ea"/>
              </a:rPr>
            </a:br>
            <a:r>
              <a:rPr lang="ja-JP" altLang="en-US" sz="2400" b="1" dirty="0">
                <a:solidFill>
                  <a:srgbClr val="A7D28F"/>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02</a:t>
            </a:r>
            <a:endParaRPr lang="ja-JP" altLang="en-US" sz="4800" dirty="0">
              <a:solidFill>
                <a:srgbClr val="A7D28F"/>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D4ECEA"/>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650219"/>
            <a:ext cx="3981809" cy="756056"/>
          </a:xfrm>
          <a:prstGeom prst="rect">
            <a:avLst/>
          </a:prstGeom>
        </p:spPr>
        <p:txBody>
          <a:bodyPr vert="horz" lIns="91440" tIns="45720" rIns="91440" bIns="45720" rtlCol="0" anchor="t">
            <a:normAutofit fontScale="9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精神医療機関関係者</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障がい</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福祉関係者</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大阪府地域精神医療体制整備広域コーディネーター</a:t>
            </a:r>
            <a:b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b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en-US" altLang="ja-JP" sz="1400" b="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obs</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4871864" y="2155413"/>
            <a:ext cx="7056784" cy="4585955"/>
          </a:xfrm>
          <a:prstGeom prst="roundRect">
            <a:avLst>
              <a:gd name="adj" fmla="val 2940"/>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A7D28F"/>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010048" y="2620343"/>
            <a:ext cx="6304136" cy="378593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ja-JP" sz="1200" dirty="0">
                <a:latin typeface="+mn-ea"/>
                <a:ea typeface="+mn-ea"/>
              </a:rPr>
              <a:t>「保健</a:t>
            </a:r>
            <a:r>
              <a:rPr lang="ja-JP" altLang="en-US" sz="1200" dirty="0">
                <a:latin typeface="+mn-ea"/>
                <a:ea typeface="+mn-ea"/>
              </a:rPr>
              <a:t>」、</a:t>
            </a:r>
            <a:r>
              <a:rPr lang="ja-JP" altLang="ja-JP" sz="1200" dirty="0">
                <a:latin typeface="+mn-ea"/>
                <a:ea typeface="+mn-ea"/>
              </a:rPr>
              <a:t>「医療」、「福祉」等の関係者による重層的な支援体制の構築・実施のための協議</a:t>
            </a:r>
            <a:r>
              <a:rPr lang="ja-JP" altLang="en-US" sz="1200" dirty="0">
                <a:latin typeface="+mn-ea"/>
                <a:ea typeface="+mn-ea"/>
              </a:rPr>
              <a:t>を行う場として年に１回開催。</a:t>
            </a:r>
            <a:endParaRPr lang="en-US" altLang="ja-JP" sz="1200" dirty="0">
              <a:solidFill>
                <a:srgbClr val="44546A">
                  <a:lumMod val="50000"/>
                </a:srgbClr>
              </a:solidFill>
              <a:latin typeface="+mn-ea"/>
              <a:ea typeface="+mn-ea"/>
            </a:endParaRPr>
          </a:p>
          <a:p>
            <a:pPr lvl="0" algn="l">
              <a:lnSpc>
                <a:spcPct val="100000"/>
              </a:lnSpc>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600" b="1"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6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600" b="1" dirty="0">
                <a:solidFill>
                  <a:srgbClr val="44546A">
                    <a:lumMod val="50000"/>
                  </a:srgbClr>
                </a:solidFill>
                <a:latin typeface="メイリオ" panose="020B0604030504040204" pitchFamily="50" charset="-128"/>
                <a:ea typeface="メイリオ" panose="020B0604030504040204" pitchFamily="50" charset="-128"/>
              </a:rPr>
              <a:t>年度の議題</a:t>
            </a:r>
            <a:endParaRPr lang="en-US" altLang="ja-JP" sz="16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第</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回　令和</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10</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日（木）　</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14</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時から</a:t>
            </a: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1</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a:t>
            </a:r>
            <a:r>
              <a:rPr lang="ja-JP" altLang="ja-JP" sz="1200" dirty="0">
                <a:ea typeface="BIZ UDゴシック" panose="020B0400000000000000" pitchFamily="49" charset="-128"/>
                <a:cs typeface="Times New Roman" panose="02020603050405020304" pitchFamily="18" charset="0"/>
              </a:rPr>
              <a:t>大阪府における精神科病院入院患者の状況</a:t>
            </a:r>
            <a:r>
              <a:rPr lang="ja-JP" altLang="en-US" sz="1200" dirty="0">
                <a:ea typeface="BIZ UDゴシック" panose="020B0400000000000000" pitchFamily="49" charset="-128"/>
                <a:cs typeface="Times New Roman" panose="02020603050405020304" pitchFamily="18" charset="0"/>
              </a:rPr>
              <a:t>について</a:t>
            </a:r>
            <a:endParaRPr lang="en-US" altLang="ja-JP" sz="1200" dirty="0">
              <a:ea typeface="BIZ UDゴシック" panose="020B0400000000000000" pitchFamily="49" charset="-128"/>
              <a:cs typeface="Times New Roman" panose="02020603050405020304" pitchFamily="18" charset="0"/>
            </a:endParaRPr>
          </a:p>
          <a:p>
            <a:pPr lvl="0" algn="l">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2</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a:t>
            </a:r>
            <a:r>
              <a:rPr lang="ja-JP" altLang="ja-JP" sz="1200" dirty="0">
                <a:ea typeface="BIZ UDゴシック" panose="020B0400000000000000" pitchFamily="49" charset="-128"/>
                <a:cs typeface="Times New Roman" panose="02020603050405020304" pitchFamily="18" charset="0"/>
              </a:rPr>
              <a:t>八尾市における精神科病院入院患者の状況</a:t>
            </a:r>
            <a:r>
              <a:rPr lang="ja-JP" altLang="en-US" sz="1200" dirty="0">
                <a:ea typeface="BIZ UDゴシック" panose="020B0400000000000000" pitchFamily="49" charset="-128"/>
                <a:cs typeface="Times New Roman" panose="02020603050405020304" pitchFamily="18" charset="0"/>
              </a:rPr>
              <a:t>について</a:t>
            </a:r>
            <a:endParaRPr lang="en-US" altLang="ja-JP" sz="1200" dirty="0">
              <a:ea typeface="BIZ UDゴシック" panose="020B0400000000000000" pitchFamily="49" charset="-128"/>
              <a:cs typeface="Times New Roman" panose="02020603050405020304" pitchFamily="18" charset="0"/>
            </a:endParaRPr>
          </a:p>
          <a:p>
            <a:pPr algn="just">
              <a:spcAft>
                <a:spcPts val="0"/>
              </a:spcAft>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3</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a:t>
            </a:r>
            <a:r>
              <a:rPr lang="ja-JP" altLang="ja-JP" sz="1200" kern="100" dirty="0">
                <a:latin typeface="游明朝" panose="02020400000000000000" pitchFamily="18" charset="-128"/>
                <a:ea typeface="BIZ UDゴシック" panose="020B0400000000000000" pitchFamily="49" charset="-128"/>
                <a:cs typeface="Times New Roman" panose="02020603050405020304" pitchFamily="18" charset="0"/>
              </a:rPr>
              <a:t>八尾こころのホスピタルにおける</a:t>
            </a:r>
            <a:r>
              <a:rPr lang="ja-JP" altLang="ja-JP" sz="1200" dirty="0">
                <a:ea typeface="BIZ UDゴシック" panose="020B0400000000000000" pitchFamily="49" charset="-128"/>
                <a:cs typeface="Times New Roman" panose="02020603050405020304" pitchFamily="18" charset="0"/>
              </a:rPr>
              <a:t>地域移行・地域定着に向けての取り組み</a:t>
            </a:r>
            <a:endParaRPr lang="ja-JP" altLang="en-US" sz="1200" dirty="0">
              <a:solidFill>
                <a:srgbClr val="44546A">
                  <a:lumMod val="50000"/>
                </a:srgbClr>
              </a:solidFill>
              <a:latin typeface="メイリオ" panose="020B0604030504040204" pitchFamily="50" charset="-128"/>
              <a:ea typeface="メイリオ" panose="020B0604030504040204" pitchFamily="50" charset="-128"/>
            </a:endParaRPr>
          </a:p>
          <a:p>
            <a:pPr algn="just">
              <a:spcAft>
                <a:spcPts val="0"/>
              </a:spcAft>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4</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a:t>
            </a:r>
            <a:r>
              <a:rPr lang="ja-JP" altLang="ja-JP" sz="1200" kern="100" dirty="0">
                <a:latin typeface="游明朝" panose="02020400000000000000" pitchFamily="18" charset="-128"/>
                <a:ea typeface="BIZ UDゴシック" panose="020B0400000000000000" pitchFamily="49" charset="-128"/>
                <a:cs typeface="Times New Roman" panose="02020603050405020304" pitchFamily="18" charset="0"/>
              </a:rPr>
              <a:t>精神疾患をもつ利用者への</a:t>
            </a:r>
            <a:r>
              <a:rPr lang="ja-JP" altLang="ja-JP" sz="1200" dirty="0">
                <a:ea typeface="BIZ UDゴシック" panose="020B0400000000000000" pitchFamily="49" charset="-128"/>
                <a:cs typeface="Times New Roman" panose="02020603050405020304" pitchFamily="18" charset="0"/>
              </a:rPr>
              <a:t>就労支援事業所としての関わり</a:t>
            </a:r>
            <a:r>
              <a:rPr lang="ja-JP" altLang="en-US" sz="1200" dirty="0">
                <a:ea typeface="BIZ UDゴシック" panose="020B0400000000000000" pitchFamily="49" charset="-128"/>
                <a:cs typeface="Times New Roman" panose="02020603050405020304" pitchFamily="18" charset="0"/>
              </a:rPr>
              <a:t>（事例紹介）</a:t>
            </a:r>
            <a:endParaRPr lang="en-US" altLang="ja-JP" sz="1200" dirty="0">
              <a:ea typeface="BIZ UDゴシック" panose="020B0400000000000000" pitchFamily="49" charset="-128"/>
              <a:cs typeface="Times New Roman" panose="02020603050405020304" pitchFamily="18" charset="0"/>
            </a:endParaRPr>
          </a:p>
          <a:p>
            <a:pPr algn="just">
              <a:spcAft>
                <a:spcPts val="0"/>
              </a:spcAft>
            </a:pPr>
            <a:r>
              <a:rPr lang="ja-JP" altLang="en-US" sz="1200" dirty="0">
                <a:solidFill>
                  <a:srgbClr val="44546A">
                    <a:lumMod val="50000"/>
                  </a:srgbClr>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lang="en-US" altLang="ja-JP" sz="1200" dirty="0">
                <a:solidFill>
                  <a:srgbClr val="44546A">
                    <a:lumMod val="50000"/>
                  </a:srgbClr>
                </a:solidFill>
                <a:latin typeface="BIZ UDゴシック" panose="020B0400000000000000" pitchFamily="49" charset="-128"/>
                <a:ea typeface="BIZ UDゴシック" panose="020B0400000000000000" pitchFamily="49" charset="-128"/>
                <a:cs typeface="Times New Roman" panose="02020603050405020304" pitchFamily="18" charset="0"/>
              </a:rPr>
              <a:t>5</a:t>
            </a:r>
            <a:r>
              <a:rPr lang="ja-JP" altLang="en-US" sz="1200" dirty="0">
                <a:solidFill>
                  <a:srgbClr val="44546A">
                    <a:lumMod val="50000"/>
                  </a:srgbClr>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200" kern="100" dirty="0">
                <a:latin typeface="游明朝" panose="02020400000000000000" pitchFamily="18" charset="-128"/>
                <a:ea typeface="BIZ UDゴシック" panose="020B0400000000000000" pitchFamily="49" charset="-128"/>
                <a:cs typeface="Times New Roman" panose="02020603050405020304" pitchFamily="18" charset="0"/>
              </a:rPr>
              <a:t>地域で生活する</a:t>
            </a:r>
            <a:r>
              <a:rPr lang="ja-JP" altLang="ja-JP" sz="1200" kern="100" dirty="0" err="1">
                <a:latin typeface="游明朝" panose="02020400000000000000" pitchFamily="18" charset="-128"/>
                <a:ea typeface="BIZ UDゴシック" panose="020B0400000000000000" pitchFamily="49" charset="-128"/>
                <a:cs typeface="Times New Roman" panose="02020603050405020304" pitchFamily="18" charset="0"/>
              </a:rPr>
              <a:t>精神障がい</a:t>
            </a:r>
            <a:r>
              <a:rPr lang="ja-JP" altLang="ja-JP" sz="1200" kern="100" dirty="0">
                <a:latin typeface="游明朝" panose="02020400000000000000" pitchFamily="18" charset="-128"/>
                <a:ea typeface="BIZ UDゴシック" panose="020B0400000000000000" pitchFamily="49" charset="-128"/>
                <a:cs typeface="Times New Roman" panose="02020603050405020304" pitchFamily="18" charset="0"/>
              </a:rPr>
              <a:t>者への</a:t>
            </a:r>
            <a:r>
              <a:rPr lang="ja-JP" altLang="ja-JP" sz="1200" dirty="0">
                <a:ea typeface="BIZ UDゴシック" panose="020B0400000000000000" pitchFamily="49" charset="-128"/>
                <a:cs typeface="Times New Roman" panose="02020603050405020304" pitchFamily="18" charset="0"/>
              </a:rPr>
              <a:t>総合的な支援について</a:t>
            </a:r>
            <a:r>
              <a:rPr lang="ja-JP" altLang="en-US" sz="1200" dirty="0">
                <a:ea typeface="BIZ UDゴシック" panose="020B0400000000000000" pitchFamily="49" charset="-128"/>
                <a:cs typeface="Times New Roman" panose="02020603050405020304" pitchFamily="18" charset="0"/>
              </a:rPr>
              <a:t>（グループワーク）</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endParaRPr lang="ja-JP" altLang="en-US"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年１回</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ja-JP" sz="1400" dirty="0">
                <a:latin typeface="+mn-ea"/>
                <a:ea typeface="+mn-ea"/>
                <a:cs typeface="Times New Roman" panose="02020603050405020304" pitchFamily="18" charset="0"/>
              </a:rPr>
              <a:t>八尾市</a:t>
            </a:r>
            <a:r>
              <a:rPr lang="ja-JP" altLang="ja-JP" sz="1400" dirty="0" err="1">
                <a:latin typeface="+mn-ea"/>
                <a:ea typeface="+mn-ea"/>
                <a:cs typeface="Times New Roman" panose="02020603050405020304" pitchFamily="18" charset="0"/>
              </a:rPr>
              <a:t>精神障がい</a:t>
            </a:r>
            <a:r>
              <a:rPr lang="ja-JP" altLang="ja-JP" sz="1400" dirty="0">
                <a:latin typeface="+mn-ea"/>
                <a:ea typeface="+mn-ea"/>
                <a:cs typeface="Times New Roman" panose="02020603050405020304" pitchFamily="18" charset="0"/>
              </a:rPr>
              <a:t>者支援地域包括ケアシステム実務者連絡会議</a:t>
            </a:r>
            <a:endParaRPr kumimoji="1" lang="en-US" altLang="ja-JP" sz="1400" b="0" i="0" u="none" strike="noStrike" kern="1200" cap="none" spc="0" normalizeH="0" baseline="0" noProof="0" dirty="0">
              <a:ln>
                <a:noFill/>
              </a:ln>
              <a:solidFill>
                <a:srgbClr val="44546A">
                  <a:lumMod val="50000"/>
                </a:srgbClr>
              </a:solidFill>
              <a:effectLst/>
              <a:uLnTx/>
              <a:uFillTx/>
              <a:latin typeface="+mn-ea"/>
              <a:ea typeface="+mn-ea"/>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2377" y="4065601"/>
            <a:ext cx="4080877" cy="946933"/>
          </a:xfrm>
          <a:prstGeom prst="roundRect">
            <a:avLst>
              <a:gd name="adj" fmla="val 923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D4ECEA"/>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健康福祉部　</a:t>
            </a:r>
            <a:r>
              <a:rPr kumimoji="1" lang="ja-JP" altLang="en-US" sz="1400" b="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障がい</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福祉課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保健予防課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56684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2581878" y="1957389"/>
            <a:ext cx="3253859" cy="4287460"/>
          </a:xfrm>
          <a:prstGeom prst="roundRect">
            <a:avLst>
              <a:gd name="adj" fmla="val 5758"/>
            </a:avLst>
          </a:prstGeom>
          <a:no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角丸四角形 4">
            <a:extLst>
              <a:ext uri="{FF2B5EF4-FFF2-40B4-BE49-F238E27FC236}">
                <a16:creationId xmlns:a16="http://schemas.microsoft.com/office/drawing/2014/main" id="{45552D4E-0F2B-25F7-9FFC-D0B22D28BD69}"/>
              </a:ext>
            </a:extLst>
          </p:cNvPr>
          <p:cNvSpPr/>
          <p:nvPr/>
        </p:nvSpPr>
        <p:spPr>
          <a:xfrm>
            <a:off x="6370533" y="1957388"/>
            <a:ext cx="3253859" cy="4287460"/>
          </a:xfrm>
          <a:prstGeom prst="roundRect">
            <a:avLst>
              <a:gd name="adj" fmla="val 5758"/>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円/楕円 8">
            <a:extLst>
              <a:ext uri="{FF2B5EF4-FFF2-40B4-BE49-F238E27FC236}">
                <a16:creationId xmlns:a16="http://schemas.microsoft.com/office/drawing/2014/main" id="{ABE8E72B-85A6-FA41-FBA0-19EF4602FC40}"/>
              </a:ext>
            </a:extLst>
          </p:cNvPr>
          <p:cNvSpPr/>
          <p:nvPr/>
        </p:nvSpPr>
        <p:spPr>
          <a:xfrm>
            <a:off x="7553603" y="1490713"/>
            <a:ext cx="907044" cy="907044"/>
          </a:xfrm>
          <a:prstGeom prst="ellipse">
            <a:avLst/>
          </a:prstGeom>
          <a:solidFill>
            <a:srgbClr val="A7D28F"/>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D4ECEA"/>
                </a:solidFill>
                <a:effectLst/>
                <a:uLnTx/>
                <a:uFillTx/>
                <a:latin typeface="Arial" panose="020B0604020202020204" pitchFamily="34" charset="0"/>
                <a:ea typeface="游ゴシック" panose="020B0400000000000000" pitchFamily="50" charset="-128"/>
                <a:cs typeface="Arial" panose="020B0604020202020204" pitchFamily="34" charset="0"/>
              </a:rPr>
              <a:t>2</a:t>
            </a:r>
            <a:endParaRPr kumimoji="1" lang="ja-JP" altLang="en-US" sz="4000" b="1" i="0" u="none" strike="noStrike" kern="1200" cap="none" spc="0" normalizeH="0" baseline="0" noProof="0">
              <a:ln>
                <a:noFill/>
              </a:ln>
              <a:solidFill>
                <a:srgbClr val="D4ECEA"/>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2870688" y="2613327"/>
            <a:ext cx="2739296" cy="512145"/>
          </a:xfrm>
          <a:prstGeom prst="rect">
            <a:avLst/>
          </a:prstGeom>
        </p:spPr>
        <p:txBody>
          <a:bodyPr vert="horz" lIns="91440" tIns="45720" rIns="91440" bIns="45720" rtlCol="0" anchor="t">
            <a:normAutofit fontScale="7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rPr>
              <a:t>障がい</a:t>
            </a: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者の総合相談</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2736055" y="3125472"/>
            <a:ext cx="3008563" cy="2823808"/>
          </a:xfrm>
          <a:prstGeom prst="rect">
            <a:avLst/>
          </a:prstGeom>
        </p:spPr>
        <p:txBody>
          <a:bodyPr vert="horz" lIns="91440" tIns="45720" rIns="91440" bIns="4572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基幹相談支援センターでは</a:t>
            </a:r>
            <a:r>
              <a:rPr kumimoji="1" lang="ja-JP" altLang="en-US" sz="1600" b="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障がい</a:t>
            </a: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者福祉についてのいろいろなサービスの提供や相談を行っています。たとえば福祉サービスや施設を利用したいとき、日常生活や社会活動を行ううえで困っていることなどについて相談に応じます。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00000"/>
              </a:lnSpc>
              <a:defRPr/>
            </a:pPr>
            <a:endParaRPr lang="en-US" altLang="ja-JP" sz="1600" dirty="0">
              <a:latin typeface="メイリオ" panose="020B0604030504040204" pitchFamily="50" charset="-128"/>
              <a:ea typeface="メイリオ" panose="020B0604030504040204" pitchFamily="50" charset="-128"/>
            </a:endParaRPr>
          </a:p>
          <a:p>
            <a:pPr lvl="0" algn="l">
              <a:lnSpc>
                <a:spcPct val="100000"/>
              </a:lnSpc>
              <a:defRPr/>
            </a:pPr>
            <a:r>
              <a:rPr lang="ja-JP" altLang="en-US" sz="1600" dirty="0">
                <a:latin typeface="メイリオ" panose="020B0604030504040204" pitchFamily="50" charset="-128"/>
                <a:ea typeface="メイリオ" panose="020B0604030504040204" pitchFamily="50" charset="-128"/>
              </a:rPr>
              <a:t>ホームページ：</a:t>
            </a:r>
            <a:endParaRPr lang="en-US" altLang="ja-JP" sz="1600" dirty="0">
              <a:latin typeface="メイリオ" panose="020B0604030504040204" pitchFamily="50" charset="-128"/>
              <a:ea typeface="メイリオ" panose="020B0604030504040204" pitchFamily="50" charset="-128"/>
            </a:endParaRPr>
          </a:p>
          <a:p>
            <a:pPr lvl="0" algn="l">
              <a:lnSpc>
                <a:spcPct val="100000"/>
              </a:lnSpc>
              <a:defRPr/>
            </a:pPr>
            <a:r>
              <a:rPr lang="en-US" altLang="ja-JP" sz="1600" dirty="0">
                <a:solidFill>
                  <a:sysClr val="windowText" lastClr="000000"/>
                </a:solidFill>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https://www.city.yao.osaka.jp/0000033535.html</a:t>
            </a:r>
            <a:endParaRPr kumimoji="1" lang="en-US" altLang="ja-JP" sz="16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endParaRPr>
          </a:p>
        </p:txBody>
      </p:sp>
      <p:sp>
        <p:nvSpPr>
          <p:cNvPr id="21" name="タイトル 1">
            <a:extLst>
              <a:ext uri="{FF2B5EF4-FFF2-40B4-BE49-F238E27FC236}">
                <a16:creationId xmlns:a16="http://schemas.microsoft.com/office/drawing/2014/main" id="{917B03A7-B6B4-1D95-C4AB-7E3DD82200F3}"/>
              </a:ext>
            </a:extLst>
          </p:cNvPr>
          <p:cNvSpPr txBox="1">
            <a:spLocks/>
          </p:cNvSpPr>
          <p:nvPr/>
        </p:nvSpPr>
        <p:spPr>
          <a:xfrm>
            <a:off x="6447620" y="2561618"/>
            <a:ext cx="3086135" cy="960371"/>
          </a:xfrm>
          <a:prstGeom prst="rect">
            <a:avLst/>
          </a:prstGeom>
        </p:spPr>
        <p:txBody>
          <a:bodyPr vert="horz" lIns="91440" tIns="45720" rIns="91440" bIns="45720" rtlCol="0" anchor="t">
            <a:normAutofit fontScale="7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2800" b="1" dirty="0">
                <a:solidFill>
                  <a:prstClr val="black"/>
                </a:solidFill>
                <a:latin typeface="メイリオ" panose="020B0604030504040204" pitchFamily="50" charset="-128"/>
                <a:ea typeface="メイリオ" panose="020B0604030504040204" pitchFamily="50" charset="-128"/>
              </a:rPr>
              <a:t>精神保健福祉相談</a:t>
            </a:r>
            <a:endParaRPr lang="en-US" altLang="ja-JP" sz="2800" b="1" dirty="0">
              <a:solidFill>
                <a:prstClr val="black"/>
              </a:solidFill>
              <a:latin typeface="メイリオ" panose="020B0604030504040204" pitchFamily="50" charset="-128"/>
              <a:ea typeface="メイリオ" panose="020B0604030504040204" pitchFamily="50" charset="-128"/>
            </a:endParaRPr>
          </a:p>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（こころの健康相談）</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2" name="タイトル 1">
            <a:extLst>
              <a:ext uri="{FF2B5EF4-FFF2-40B4-BE49-F238E27FC236}">
                <a16:creationId xmlns:a16="http://schemas.microsoft.com/office/drawing/2014/main" id="{10BF9D52-FF85-F06F-B5B4-B6CCBE9F8D5C}"/>
              </a:ext>
            </a:extLst>
          </p:cNvPr>
          <p:cNvSpPr txBox="1">
            <a:spLocks/>
          </p:cNvSpPr>
          <p:nvPr/>
        </p:nvSpPr>
        <p:spPr>
          <a:xfrm>
            <a:off x="6588485" y="3278080"/>
            <a:ext cx="3008563" cy="244827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t>統合失調症、うつ病、依存症（アルコール・薬物・ギャンブル等）などの精神科疾患に関する医療相談を受けています。</a:t>
            </a:r>
            <a:endParaRPr lang="en-US" altLang="ja-JP" sz="1600" dirty="0"/>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600" dirty="0"/>
          </a:p>
          <a:p>
            <a:pPr algn="l">
              <a:lnSpc>
                <a:spcPct val="100000"/>
              </a:lnSpc>
              <a:defRPr/>
            </a:pPr>
            <a:r>
              <a:rPr lang="ja-JP" altLang="en-US" sz="1600" dirty="0">
                <a:latin typeface="メイリオ" panose="020B0604030504040204" pitchFamily="50" charset="-128"/>
                <a:ea typeface="メイリオ" panose="020B0604030504040204" pitchFamily="50" charset="-128"/>
              </a:rPr>
              <a:t>ホームページ：</a:t>
            </a:r>
            <a:r>
              <a:rPr lang="en-US" altLang="ja-JP" sz="1600" dirty="0">
                <a:solidFill>
                  <a:sysClr val="windowText" lastClr="000000"/>
                </a:solidFill>
                <a:latin typeface="メイリオ" panose="020B0604030504040204" pitchFamily="50" charset="-128"/>
                <a:ea typeface="メイリオ" panose="020B0604030504040204" pitchFamily="50" charset="-128"/>
                <a:hlinkClick r:id="rId4">
                  <a:extLst>
                    <a:ext uri="{A12FA001-AC4F-418D-AE19-62706E023703}">
                      <ahyp:hlinkClr xmlns:ahyp="http://schemas.microsoft.com/office/drawing/2018/hyperlinkcolor" val="tx"/>
                    </a:ext>
                  </a:extLst>
                </a:hlinkClick>
              </a:rPr>
              <a:t>https://www.city.yao.osaka.jp/0000042001.html</a:t>
            </a:r>
            <a:endParaRPr lang="en-US" altLang="ja-JP" sz="1600" dirty="0">
              <a:solidFill>
                <a:sysClr val="windowText" lastClr="000000"/>
              </a:solidFill>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600" dirty="0">
              <a:solidFill>
                <a:sysClr val="windowText" lastClr="000000"/>
              </a:solidFill>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600" dirty="0"/>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40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3805455" y="1460274"/>
            <a:ext cx="907044" cy="907044"/>
          </a:xfrm>
          <a:prstGeom prst="ellipse">
            <a:avLst/>
          </a:prstGeom>
          <a:solidFill>
            <a:srgbClr val="A7D28F"/>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D4ECEA"/>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D4ECEA"/>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8" y="281576"/>
            <a:ext cx="9150463" cy="1080000"/>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A7D28F"/>
                </a:solidFill>
              </a:rPr>
              <a:t>　　</a:t>
            </a: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A7D28F"/>
                </a:solidFill>
                <a:latin typeface="+mn-ea"/>
                <a:ea typeface="+mn-ea"/>
              </a:rPr>
              <a:t>情報提供</a:t>
            </a:r>
            <a:endParaRPr lang="en-US" altLang="ja-JP" sz="4400" b="1" dirty="0">
              <a:solidFill>
                <a:srgbClr val="A7D28F"/>
              </a:solidFill>
              <a:latin typeface="+mn-ea"/>
              <a:ea typeface="+mn-ea"/>
            </a:endParaRPr>
          </a:p>
        </p:txBody>
      </p:sp>
      <p:sp>
        <p:nvSpPr>
          <p:cNvPr id="27" name="楕円 26">
            <a:hlinkClick r:id="rId5" action="ppaction://hlinksldjump"/>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メイリオ" panose="020B0604030504040204" pitchFamily="50" charset="-128"/>
                <a:ea typeface="メイリオ" panose="020B0604030504040204" pitchFamily="50" charset="-128"/>
              </a:rPr>
              <a:t>03</a:t>
            </a:r>
            <a:endParaRPr lang="ja-JP" altLang="en-US" sz="4800" dirty="0">
              <a:solidFill>
                <a:srgbClr val="A7D28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50489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535</Words>
  <Application>Microsoft Office PowerPoint</Application>
  <PresentationFormat>ワイド画面</PresentationFormat>
  <Paragraphs>75</Paragraphs>
  <Slides>5</Slides>
  <Notes>5</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BIZ UDゴシック</vt:lpstr>
      <vt:lpstr>Söhne</vt:lpstr>
      <vt:lpstr>メイリオ</vt:lpstr>
      <vt:lpstr>游ゴシック</vt:lpstr>
      <vt:lpstr>游明朝</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2024-11-14T05:57:12Z</dcterms:modified>
</cp:coreProperties>
</file>