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410" r:id="rId2"/>
    <p:sldId id="439" r:id="rId3"/>
    <p:sldId id="440" r:id="rId4"/>
    <p:sldId id="438" r:id="rId5"/>
    <p:sldId id="441" r:id="rId6"/>
    <p:sldId id="437" r:id="rId7"/>
    <p:sldId id="436" r:id="rId8"/>
  </p:sldIdLst>
  <p:sldSz cx="12192000" cy="6858000"/>
  <p:notesSz cx="6807200" cy="9939338"/>
  <p:custDataLst>
    <p:tags r:id="rId1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j4GJ0MS8SBAEnrzRj1d+Xw==" hashData="/3V7KaHsvNzC+PWWcvchbfnHYi8wRHcDOI+T6no+5Oy1ofp7fVF34ILyaAQrejxQbabpu1koFhZwP+CUm2ROX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D28F"/>
    <a:srgbClr val="D4ECEA"/>
    <a:srgbClr val="63A6DB"/>
    <a:srgbClr val="D6B845"/>
    <a:srgbClr val="FFFDE1"/>
    <a:srgbClr val="B32425"/>
    <a:srgbClr val="34485E"/>
    <a:srgbClr val="5B9F8A"/>
    <a:srgbClr val="3C7D9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102053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2336329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4</a:t>
            </a:fld>
            <a:endParaRPr kumimoji="1" lang="ja-JP" altLang="en-US"/>
          </a:p>
        </p:txBody>
      </p:sp>
    </p:spTree>
    <p:extLst>
      <p:ext uri="{BB962C8B-B14F-4D97-AF65-F5344CB8AC3E}">
        <p14:creationId xmlns:p14="http://schemas.microsoft.com/office/powerpoint/2010/main" val="3731203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5</a:t>
            </a:fld>
            <a:endParaRPr kumimoji="1" lang="ja-JP" altLang="en-US"/>
          </a:p>
        </p:txBody>
      </p:sp>
    </p:spTree>
    <p:extLst>
      <p:ext uri="{BB962C8B-B14F-4D97-AF65-F5344CB8AC3E}">
        <p14:creationId xmlns:p14="http://schemas.microsoft.com/office/powerpoint/2010/main" val="1573540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6</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8224029" y="6264793"/>
            <a:ext cx="2844800" cy="437133"/>
          </a:xfrm>
          <a:prstGeom prst="rect">
            <a:avLst/>
          </a:prstGeom>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6.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seishinhoken@city.toyonaka.osaka.jp"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slide" Target="slide7.xml"/></Relationships>
</file>

<file path=ppt/slides/_rels/slide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city.toyonaka.osaka.jp/kenko/kenko_hokeneisei/kokoronokenkou/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03</a:t>
            </a:r>
            <a:endParaRPr lang="ja-JP" altLang="en-US" sz="4800" dirty="0">
              <a:solidFill>
                <a:srgbClr val="A7D28F"/>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窓口</a:t>
            </a:r>
            <a:endParaRPr lang="en-US" altLang="ja-JP" sz="2400" b="1" dirty="0">
              <a:solidFill>
                <a:srgbClr val="A7D28F"/>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精神保健の相談・地域移行を検討したい時の連絡先はこちらです。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「にも包括」</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a:t>
            </a:r>
            <a:endParaRPr lang="en-US" altLang="ja-JP" sz="2400" b="1" dirty="0">
              <a:solidFill>
                <a:srgbClr val="A7D28F"/>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情報</a:t>
            </a:r>
            <a:endParaRPr lang="en-US" altLang="ja-JP" sz="2400" b="1" dirty="0">
              <a:solidFill>
                <a:srgbClr val="A7D28F"/>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A7D28F"/>
                </a:solidFill>
                <a:latin typeface="+mn-ea"/>
                <a:ea typeface="+mn-ea"/>
              </a:rPr>
              <a:t>大阪府版「にも包括」ポータルサイト　情報シート</a:t>
            </a:r>
            <a:endParaRPr lang="en-US" altLang="ja-JP" sz="2000" b="1" dirty="0">
              <a:solidFill>
                <a:srgbClr val="A7D28F"/>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D4ECEA"/>
                </a:solidFill>
                <a:latin typeface="Arial" panose="020B0604020202020204" pitchFamily="34" charset="0"/>
                <a:ea typeface="+mn-ea"/>
                <a:cs typeface="Arial" panose="020B0604020202020204" pitchFamily="34" charset="0"/>
              </a:rPr>
              <a:t>豊中市</a:t>
            </a:r>
            <a:endParaRPr lang="en-US" altLang="ja-JP" sz="8000" b="1" spc="300" dirty="0">
              <a:solidFill>
                <a:srgbClr val="D4ECEA"/>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A7D28F"/>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D4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7704" y="980660"/>
            <a:ext cx="914400" cy="914400"/>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63A6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582507"/>
            <a:ext cx="8801377" cy="4074192"/>
          </a:xfrm>
          <a:prstGeom prst="rect">
            <a:avLst/>
          </a:prstGeom>
          <a:noFill/>
        </p:spPr>
        <p:txBody>
          <a:bodyPr wrap="square">
            <a:spAutoFit/>
          </a:bodyPr>
          <a:lstStyle/>
          <a:p>
            <a:pPr algn="ctr">
              <a:lnSpc>
                <a:spcPct val="150000"/>
              </a:lnSpc>
            </a:pPr>
            <a:r>
              <a:rPr lang="ja-JP" altLang="en-US" sz="2400" b="1" dirty="0">
                <a:latin typeface="Söhne"/>
              </a:rPr>
              <a:t>豊中</a:t>
            </a:r>
            <a:r>
              <a:rPr lang="ja-JP" altLang="en-US" sz="2400" b="1" i="0" dirty="0">
                <a:effectLst/>
                <a:latin typeface="Söhne"/>
              </a:rPr>
              <a:t>市福祉部　障害福祉課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①相談支援係</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　　所：</a:t>
            </a:r>
            <a:r>
              <a:rPr lang="zh-TW" altLang="en-US" sz="1800" b="1" dirty="0">
                <a:solidFill>
                  <a:schemeClr val="tx1"/>
                </a:solidFill>
                <a:latin typeface="メイリオ" panose="020B0604030504040204" pitchFamily="50" charset="-128"/>
                <a:ea typeface="メイリオ" panose="020B0604030504040204" pitchFamily="50" charset="-128"/>
              </a:rPr>
              <a:t>〒</a:t>
            </a:r>
            <a:r>
              <a:rPr lang="en-US" altLang="zh-TW" sz="1800" b="1" dirty="0">
                <a:solidFill>
                  <a:schemeClr val="tx1"/>
                </a:solidFill>
                <a:latin typeface="メイリオ" panose="020B0604030504040204" pitchFamily="50" charset="-128"/>
                <a:ea typeface="メイリオ" panose="020B0604030504040204" pitchFamily="50" charset="-128"/>
              </a:rPr>
              <a:t>561-8501</a:t>
            </a:r>
            <a:r>
              <a:rPr lang="zh-TW" altLang="en-US" sz="1800" b="1" dirty="0">
                <a:solidFill>
                  <a:schemeClr val="tx1"/>
                </a:solidFill>
                <a:latin typeface="メイリオ" panose="020B0604030504040204" pitchFamily="50" charset="-128"/>
                <a:ea typeface="メイリオ" panose="020B0604030504040204" pitchFamily="50" charset="-128"/>
              </a:rPr>
              <a:t>　豊中市中桜塚</a:t>
            </a:r>
            <a:r>
              <a:rPr lang="en-US" altLang="zh-TW" sz="1800" b="1" dirty="0">
                <a:solidFill>
                  <a:schemeClr val="tx1"/>
                </a:solidFill>
                <a:latin typeface="メイリオ" panose="020B0604030504040204" pitchFamily="50" charset="-128"/>
                <a:ea typeface="メイリオ" panose="020B0604030504040204" pitchFamily="50" charset="-128"/>
              </a:rPr>
              <a:t>3-1-1</a:t>
            </a:r>
            <a:r>
              <a:rPr lang="zh-TW" altLang="en-US" sz="1800" b="1" dirty="0">
                <a:solidFill>
                  <a:schemeClr val="tx1"/>
                </a:solidFill>
                <a:latin typeface="メイリオ" panose="020B0604030504040204" pitchFamily="50" charset="-128"/>
                <a:ea typeface="メイリオ" panose="020B0604030504040204" pitchFamily="50" charset="-128"/>
              </a:rPr>
              <a:t>　第二庁舎</a:t>
            </a:r>
            <a:r>
              <a:rPr lang="en-US" altLang="zh-TW" sz="1800" b="1" dirty="0">
                <a:solidFill>
                  <a:schemeClr val="tx1"/>
                </a:solidFill>
                <a:latin typeface="メイリオ" panose="020B0604030504040204" pitchFamily="50" charset="-128"/>
                <a:ea typeface="メイリオ" panose="020B0604030504040204" pitchFamily="50" charset="-128"/>
              </a:rPr>
              <a:t>1</a:t>
            </a:r>
            <a:r>
              <a:rPr lang="zh-TW" altLang="en-US" sz="1800" b="1" dirty="0">
                <a:solidFill>
                  <a:schemeClr val="tx1"/>
                </a:solidFill>
                <a:latin typeface="メイリオ" panose="020B0604030504040204" pitchFamily="50" charset="-128"/>
                <a:ea typeface="メイリオ" panose="020B0604030504040204" pitchFamily="50" charset="-128"/>
              </a:rPr>
              <a:t>階</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a:t>
            </a:r>
            <a:r>
              <a:rPr lang="en-US" altLang="ja-JP" sz="1800" b="1" dirty="0">
                <a:solidFill>
                  <a:schemeClr val="tx1"/>
                </a:solidFill>
                <a:latin typeface="メイリオ" panose="020B0604030504040204" pitchFamily="50" charset="-128"/>
                <a:ea typeface="メイリオ" panose="020B0604030504040204" pitchFamily="50" charset="-128"/>
              </a:rPr>
              <a:t>06-6858-2224</a:t>
            </a: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②相談</a:t>
            </a:r>
            <a:r>
              <a:rPr lang="ja-JP" altLang="en-US" sz="1800" b="1">
                <a:solidFill>
                  <a:schemeClr val="tx1"/>
                </a:solidFill>
                <a:latin typeface="メイリオ" panose="020B0604030504040204" pitchFamily="50" charset="-128"/>
                <a:ea typeface="メイリオ" panose="020B0604030504040204" pitchFamily="50" charset="-128"/>
              </a:rPr>
              <a:t>支援擁護係（障害福祉センターひまわり）</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住　　所：〒</a:t>
            </a:r>
            <a:r>
              <a:rPr lang="en-US" altLang="ja-JP" b="1" dirty="0">
                <a:latin typeface="メイリオ" panose="020B0604030504040204" pitchFamily="50" charset="-128"/>
                <a:ea typeface="メイリオ" panose="020B0604030504040204" pitchFamily="50" charset="-128"/>
              </a:rPr>
              <a:t>561-0854</a:t>
            </a:r>
            <a:r>
              <a:rPr lang="ja-JP" altLang="en-US" b="1" dirty="0">
                <a:latin typeface="メイリオ" panose="020B0604030504040204" pitchFamily="50" charset="-128"/>
                <a:ea typeface="メイリオ" panose="020B0604030504040204" pitchFamily="50" charset="-128"/>
              </a:rPr>
              <a:t>　豊中市稲津町</a:t>
            </a:r>
            <a:r>
              <a:rPr lang="en-US" altLang="ja-JP" b="1" dirty="0">
                <a:latin typeface="メイリオ" panose="020B0604030504040204" pitchFamily="50" charset="-128"/>
                <a:ea typeface="メイリオ" panose="020B0604030504040204" pitchFamily="50" charset="-128"/>
              </a:rPr>
              <a:t>1-1-20</a:t>
            </a:r>
            <a:r>
              <a:rPr lang="ja-JP" altLang="en-US" b="1" dirty="0">
                <a:latin typeface="メイリオ" panose="020B0604030504040204" pitchFamily="50" charset="-128"/>
                <a:ea typeface="メイリオ" panose="020B0604030504040204" pitchFamily="50" charset="-128"/>
              </a:rPr>
              <a:t>　</a:t>
            </a:r>
            <a:r>
              <a:rPr lang="en-US" altLang="ja-JP" b="1" dirty="0">
                <a:latin typeface="メイリオ" panose="020B0604030504040204" pitchFamily="50" charset="-128"/>
                <a:ea typeface="メイリオ" panose="020B0604030504040204" pitchFamily="50" charset="-128"/>
              </a:rPr>
              <a:t>2</a:t>
            </a:r>
            <a:r>
              <a:rPr lang="ja-JP" altLang="en-US" b="1" dirty="0">
                <a:latin typeface="メイリオ" panose="020B0604030504040204" pitchFamily="50" charset="-128"/>
                <a:ea typeface="メイリオ" panose="020B0604030504040204" pitchFamily="50" charset="-128"/>
              </a:rPr>
              <a:t>階</a:t>
            </a:r>
            <a:endParaRPr lang="en-US" altLang="ja-JP" b="1" dirty="0">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a:t>
            </a:r>
            <a:r>
              <a:rPr lang="en-US" altLang="ja-JP" sz="1800" b="1" dirty="0">
                <a:solidFill>
                  <a:schemeClr val="tx1"/>
                </a:solidFill>
                <a:latin typeface="メイリオ" panose="020B0604030504040204" pitchFamily="50" charset="-128"/>
                <a:ea typeface="メイリオ" panose="020B0604030504040204" pitchFamily="50" charset="-128"/>
              </a:rPr>
              <a:t>06-6863-7061</a:t>
            </a:r>
            <a:endParaRPr lang="en-US" altLang="ja-JP" dirty="0"/>
          </a:p>
          <a:p>
            <a:pPr algn="ctr">
              <a:lnSpc>
                <a:spcPct val="150000"/>
              </a:lnSpc>
            </a:pPr>
            <a:r>
              <a:rPr lang="ja-JP" altLang="en-US" sz="2400" b="1" dirty="0"/>
              <a:t>豊中市障害者相談支援センター</a:t>
            </a:r>
            <a:endParaRPr lang="en-US" altLang="ja-JP" sz="2400" b="1" dirty="0"/>
          </a:p>
          <a:p>
            <a:pPr algn="ctr">
              <a:lnSpc>
                <a:spcPct val="150000"/>
              </a:lnSpc>
            </a:pPr>
            <a:r>
              <a:rPr lang="en-US" altLang="ja-JP" sz="2400" b="1" dirty="0"/>
              <a:t>※</a:t>
            </a:r>
            <a:r>
              <a:rPr lang="ja-JP" altLang="en-US" sz="2400" b="1" dirty="0"/>
              <a:t>次ページ参照</a:t>
            </a:r>
            <a:endParaRPr lang="en-US" altLang="ja-JP" sz="2400" b="1" dirty="0"/>
          </a:p>
          <a:p>
            <a:pPr>
              <a:lnSpc>
                <a:spcPct val="150000"/>
              </a:lnSpc>
            </a:pPr>
            <a:r>
              <a:rPr lang="ja-JP" altLang="en-US" b="1" dirty="0"/>
              <a:t>　　</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地域移行を検討する時は、下記にご連絡ください。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517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pic>
        <p:nvPicPr>
          <p:cNvPr id="7" name="図 6">
            <a:extLst>
              <a:ext uri="{FF2B5EF4-FFF2-40B4-BE49-F238E27FC236}">
                <a16:creationId xmlns:a16="http://schemas.microsoft.com/office/drawing/2014/main" id="{C06BA70E-B4DB-8866-82D8-1516A703711E}"/>
              </a:ext>
            </a:extLst>
          </p:cNvPr>
          <p:cNvPicPr>
            <a:picLocks noChangeAspect="1"/>
          </p:cNvPicPr>
          <p:nvPr/>
        </p:nvPicPr>
        <p:blipFill>
          <a:blip r:embed="rId3">
            <a:extLst>
              <a:ext uri="{28A0092B-C50C-407E-A947-70E740481C1C}">
                <a14:useLocalDpi xmlns:a14="http://schemas.microsoft.com/office/drawing/2010/main" val="0"/>
              </a:ext>
            </a:extLst>
          </a:blip>
          <a:srcRect l="4709" t="9051" r="4709" b="9051"/>
          <a:stretch/>
        </p:blipFill>
        <p:spPr>
          <a:xfrm>
            <a:off x="1054515" y="114271"/>
            <a:ext cx="10369152" cy="6629458"/>
          </a:xfrm>
          <a:prstGeom prst="rect">
            <a:avLst/>
          </a:prstGeom>
        </p:spPr>
      </p:pic>
    </p:spTree>
    <p:extLst>
      <p:ext uri="{BB962C8B-B14F-4D97-AF65-F5344CB8AC3E}">
        <p14:creationId xmlns:p14="http://schemas.microsoft.com/office/powerpoint/2010/main" val="263572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63A6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723823"/>
          </a:xfrm>
          <a:prstGeom prst="rect">
            <a:avLst/>
          </a:prstGeom>
          <a:noFill/>
        </p:spPr>
        <p:txBody>
          <a:bodyPr wrap="square">
            <a:spAutoFit/>
          </a:bodyPr>
          <a:lstStyle/>
          <a:p>
            <a:pPr algn="ctr">
              <a:lnSpc>
                <a:spcPct val="150000"/>
              </a:lnSpc>
            </a:pPr>
            <a:r>
              <a:rPr lang="ja-JP" altLang="en-US" sz="2400" b="1" dirty="0">
                <a:latin typeface="Söhne"/>
              </a:rPr>
              <a:t>豊中</a:t>
            </a:r>
            <a:r>
              <a:rPr lang="ja-JP" altLang="en-US" sz="2400" b="1" i="0" dirty="0">
                <a:effectLst/>
                <a:latin typeface="Söhne"/>
              </a:rPr>
              <a:t>市保健所　医療支援課　精神保健係</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豊中市中桜塚</a:t>
            </a:r>
            <a:r>
              <a:rPr lang="en-US" altLang="ja-JP" sz="1800" b="1" dirty="0">
                <a:solidFill>
                  <a:schemeClr val="tx1"/>
                </a:solidFill>
                <a:latin typeface="メイリオ" panose="020B0604030504040204" pitchFamily="50" charset="-128"/>
                <a:ea typeface="メイリオ" panose="020B0604030504040204" pitchFamily="50" charset="-128"/>
              </a:rPr>
              <a:t>4</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11</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1</a:t>
            </a: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06</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6152‐7315</a:t>
            </a:r>
            <a:r>
              <a:rPr lang="ja-JP" altLang="en-US" sz="1800" b="1" dirty="0">
                <a:solidFill>
                  <a:schemeClr val="tx1"/>
                </a:solidFill>
                <a:latin typeface="メイリオ" panose="020B0604030504040204" pitchFamily="50" charset="-128"/>
                <a:ea typeface="メイリオ" panose="020B0604030504040204" pitchFamily="50" charset="-128"/>
              </a:rPr>
              <a:t>（直通）</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メール　</a:t>
            </a:r>
            <a:r>
              <a:rPr lang="en-US" altLang="ja-JP"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seishinhoken@city.toyonaka.osaka.jp</a:t>
            </a:r>
            <a:endParaRPr lang="en-US" altLang="ja-JP" sz="1800" b="1" dirty="0">
              <a:solidFill>
                <a:sysClr val="windowText" lastClr="000000"/>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担当　豊中市メンタルヘルス計画　</a:t>
            </a:r>
            <a:r>
              <a:rPr lang="ja-JP" altLang="en-US" b="1" dirty="0">
                <a:latin typeface="メイリオ" panose="020B0604030504040204" pitchFamily="50" charset="-128"/>
                <a:ea typeface="メイリオ" panose="020B0604030504040204" pitchFamily="50" charset="-128"/>
              </a:rPr>
              <a:t>専門部会</a:t>
            </a:r>
            <a:r>
              <a:rPr lang="en-US" altLang="ja-JP" b="1" dirty="0">
                <a:latin typeface="メイリオ" panose="020B0604030504040204" pitchFamily="50" charset="-128"/>
                <a:ea typeface="メイリオ" panose="020B0604030504040204" pitchFamily="50" charset="-128"/>
              </a:rPr>
              <a:t>Ⅴ</a:t>
            </a:r>
          </a:p>
          <a:p>
            <a:r>
              <a:rPr lang="ja-JP" altLang="en-US" b="1" dirty="0">
                <a:latin typeface="メイリオ" panose="020B0604030504040204" pitchFamily="50" charset="-128"/>
                <a:ea typeface="メイリオ" panose="020B0604030504040204" pitchFamily="50" charset="-128"/>
              </a:rPr>
              <a:t>　　　　 「精神障害者にかかる地域包括ケア体制づくり」担当</a:t>
            </a:r>
            <a:endParaRPr lang="en-US" altLang="ja-JP" b="1" dirty="0">
              <a:latin typeface="メイリオ" panose="020B0604030504040204" pitchFamily="50" charset="-128"/>
              <a:ea typeface="メイリオ" panose="020B0604030504040204" pitchFamily="50" charset="-128"/>
            </a:endParaRPr>
          </a:p>
          <a:p>
            <a:pPr algn="ctr">
              <a:lnSpc>
                <a:spcPct val="150000"/>
              </a:lnSpc>
            </a:pPr>
            <a:endParaRPr lang="ja-JP" altLang="en-US" dirty="0"/>
          </a:p>
        </p:txBody>
      </p:sp>
      <p:sp>
        <p:nvSpPr>
          <p:cNvPr id="10" name="楕円 9">
            <a:hlinkClick r:id="rId4"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精神保健に関する相談は、下記にご連絡ください。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54504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A7D28F"/>
                </a:solidFill>
                <a:latin typeface="+mn-ea"/>
                <a:ea typeface="+mn-ea"/>
              </a:rPr>
              <a:t>精神障がいにも対応した地域包括ケアシステムの構築のための</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A7D28F"/>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3" name="タイトル 1">
            <a:extLst>
              <a:ext uri="{FF2B5EF4-FFF2-40B4-BE49-F238E27FC236}">
                <a16:creationId xmlns:a16="http://schemas.microsoft.com/office/drawing/2014/main" id="{2EB20429-427B-B660-EECE-1D1207B6D596}"/>
              </a:ext>
            </a:extLst>
          </p:cNvPr>
          <p:cNvSpPr txBox="1">
            <a:spLocks/>
          </p:cNvSpPr>
          <p:nvPr/>
        </p:nvSpPr>
        <p:spPr>
          <a:xfrm>
            <a:off x="661801" y="3501262"/>
            <a:ext cx="3739606" cy="34770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defRPr/>
            </a:pPr>
            <a:r>
              <a:rPr lang="ja-JP" altLang="en-US" sz="1400" dirty="0">
                <a:solidFill>
                  <a:srgbClr val="44546A">
                    <a:lumMod val="50000"/>
                  </a:srgbClr>
                </a:solidFill>
                <a:latin typeface="メイリオ" panose="020B0604030504040204" pitchFamily="50" charset="-128"/>
              </a:rPr>
              <a:t>年</a:t>
            </a:r>
            <a:r>
              <a:rPr lang="en-US" altLang="ja-JP" sz="1400" dirty="0">
                <a:solidFill>
                  <a:srgbClr val="44546A">
                    <a:lumMod val="50000"/>
                  </a:srgbClr>
                </a:solidFill>
                <a:latin typeface="メイリオ" panose="020B0604030504040204" pitchFamily="50" charset="-128"/>
              </a:rPr>
              <a:t>2</a:t>
            </a:r>
            <a:r>
              <a:rPr lang="ja-JP" altLang="en-US" sz="1400" dirty="0">
                <a:solidFill>
                  <a:srgbClr val="44546A">
                    <a:lumMod val="50000"/>
                  </a:srgbClr>
                </a:solidFill>
                <a:latin typeface="メイリオ" panose="020B0604030504040204" pitchFamily="50" charset="-128"/>
              </a:rPr>
              <a:t>回</a:t>
            </a:r>
            <a:endParaRPr lang="en-US" altLang="ja-JP" sz="1400" dirty="0">
              <a:solidFill>
                <a:srgbClr val="44546A">
                  <a:lumMod val="50000"/>
                </a:srgbClr>
              </a:solidFill>
              <a:latin typeface="メイリオ" panose="020B0604030504040204" pitchFamily="50" charset="-128"/>
            </a:endParaRPr>
          </a:p>
        </p:txBody>
      </p:sp>
      <p:sp>
        <p:nvSpPr>
          <p:cNvPr id="5" name="タイトル 1">
            <a:extLst>
              <a:ext uri="{FF2B5EF4-FFF2-40B4-BE49-F238E27FC236}">
                <a16:creationId xmlns:a16="http://schemas.microsoft.com/office/drawing/2014/main" id="{BA6B3B39-65DA-7AFD-1DDF-E41D1630AB86}"/>
              </a:ext>
            </a:extLst>
          </p:cNvPr>
          <p:cNvSpPr txBox="1">
            <a:spLocks/>
          </p:cNvSpPr>
          <p:nvPr/>
        </p:nvSpPr>
        <p:spPr>
          <a:xfrm>
            <a:off x="615725" y="4427738"/>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1200" dirty="0">
                <a:solidFill>
                  <a:srgbClr val="44546A">
                    <a:lumMod val="50000"/>
                  </a:srgbClr>
                </a:solidFill>
                <a:latin typeface="メイリオ" panose="020B0604030504040204" pitchFamily="50" charset="-128"/>
              </a:rPr>
              <a:t>豊中市福祉部障害福祉課</a:t>
            </a:r>
            <a:endParaRPr lang="en-US" altLang="ja-JP" sz="1200" dirty="0">
              <a:solidFill>
                <a:srgbClr val="44546A">
                  <a:lumMod val="50000"/>
                </a:srgbClr>
              </a:solidFill>
              <a:latin typeface="メイリオ" panose="020B0604030504040204" pitchFamily="50" charset="-128"/>
            </a:endParaRPr>
          </a:p>
          <a:p>
            <a:pPr algn="l">
              <a:lnSpc>
                <a:spcPct val="100000"/>
              </a:lnSpc>
              <a:defRPr/>
            </a:pPr>
            <a:r>
              <a:rPr lang="ja-JP" altLang="en-US" sz="1200" dirty="0">
                <a:solidFill>
                  <a:srgbClr val="44546A">
                    <a:lumMod val="50000"/>
                  </a:srgbClr>
                </a:solidFill>
                <a:latin typeface="メイリオ" panose="020B0604030504040204" pitchFamily="50" charset="-128"/>
              </a:rPr>
              <a:t>相談支援擁護係</a:t>
            </a:r>
            <a:endParaRPr lang="en-US" altLang="ja-JP" sz="1200" dirty="0">
              <a:solidFill>
                <a:srgbClr val="44546A">
                  <a:lumMod val="50000"/>
                </a:srgbClr>
              </a:solidFill>
              <a:latin typeface="メイリオ" panose="020B0604030504040204" pitchFamily="50" charset="-128"/>
            </a:endParaRPr>
          </a:p>
          <a:p>
            <a:pPr algn="l">
              <a:lnSpc>
                <a:spcPct val="100000"/>
              </a:lnSpc>
              <a:defRPr/>
            </a:pPr>
            <a:endParaRPr lang="en-US" altLang="ja-JP" sz="1200" dirty="0">
              <a:solidFill>
                <a:srgbClr val="44546A">
                  <a:lumMod val="50000"/>
                </a:srgbClr>
              </a:solidFill>
              <a:latin typeface="メイリオ" panose="020B0604030504040204" pitchFamily="50" charset="-128"/>
            </a:endParaRPr>
          </a:p>
        </p:txBody>
      </p:sp>
      <p:sp>
        <p:nvSpPr>
          <p:cNvPr id="6" name="タイトル 1">
            <a:extLst>
              <a:ext uri="{FF2B5EF4-FFF2-40B4-BE49-F238E27FC236}">
                <a16:creationId xmlns:a16="http://schemas.microsoft.com/office/drawing/2014/main" id="{AB1B19D5-FB84-0CDF-D803-46CBB1B50698}"/>
              </a:ext>
            </a:extLst>
          </p:cNvPr>
          <p:cNvSpPr txBox="1">
            <a:spLocks/>
          </p:cNvSpPr>
          <p:nvPr/>
        </p:nvSpPr>
        <p:spPr>
          <a:xfrm>
            <a:off x="4953695" y="2608650"/>
            <a:ext cx="6902945" cy="3996416"/>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1200" dirty="0">
                <a:solidFill>
                  <a:srgbClr val="44546A">
                    <a:lumMod val="50000"/>
                  </a:srgbClr>
                </a:solidFill>
                <a:latin typeface="メイリオ" panose="020B0604030504040204" pitchFamily="50" charset="-128"/>
              </a:rPr>
              <a:t>協議の場の構成員で協議テーマを設定し、年</a:t>
            </a:r>
            <a:r>
              <a:rPr lang="en-US" altLang="ja-JP" sz="1200" dirty="0">
                <a:solidFill>
                  <a:srgbClr val="44546A">
                    <a:lumMod val="50000"/>
                  </a:srgbClr>
                </a:solidFill>
                <a:latin typeface="メイリオ" panose="020B0604030504040204" pitchFamily="50" charset="-128"/>
              </a:rPr>
              <a:t>2</a:t>
            </a:r>
            <a:r>
              <a:rPr lang="ja-JP" altLang="en-US" sz="1200" dirty="0">
                <a:solidFill>
                  <a:srgbClr val="44546A">
                    <a:lumMod val="50000"/>
                  </a:srgbClr>
                </a:solidFill>
                <a:latin typeface="メイリオ" panose="020B0604030504040204" pitchFamily="50" charset="-128"/>
              </a:rPr>
              <a:t>回開催しています。</a:t>
            </a:r>
            <a:br>
              <a:rPr lang="en-US" altLang="ja-JP" sz="1200" dirty="0">
                <a:solidFill>
                  <a:srgbClr val="44546A">
                    <a:lumMod val="50000"/>
                  </a:srgbClr>
                </a:solidFill>
                <a:latin typeface="メイリオ" panose="020B0604030504040204" pitchFamily="50" charset="-128"/>
              </a:rPr>
            </a:br>
            <a:r>
              <a:rPr lang="ja-JP" altLang="en-US" sz="1200" dirty="0">
                <a:solidFill>
                  <a:srgbClr val="44546A">
                    <a:lumMod val="50000"/>
                  </a:srgbClr>
                </a:solidFill>
                <a:latin typeface="メイリオ" panose="020B0604030504040204" pitchFamily="50" charset="-128"/>
              </a:rPr>
              <a:t>精神障がいのある方が地域でつながりを持って暮らし続けるためには何が必要かについて、市内の現状を共有しつつ協議しています。</a:t>
            </a:r>
            <a:endParaRPr lang="en-US" altLang="ja-JP" sz="1200" dirty="0">
              <a:solidFill>
                <a:srgbClr val="44546A">
                  <a:lumMod val="50000"/>
                </a:srgbClr>
              </a:solidFill>
              <a:latin typeface="メイリオ" panose="020B0604030504040204" pitchFamily="50" charset="-128"/>
            </a:endParaRPr>
          </a:p>
          <a:p>
            <a:pPr algn="l">
              <a:lnSpc>
                <a:spcPct val="100000"/>
              </a:lnSpc>
              <a:defRPr/>
            </a:pPr>
            <a:r>
              <a:rPr lang="ja-JP" altLang="en-US" sz="1200" dirty="0">
                <a:solidFill>
                  <a:srgbClr val="44546A">
                    <a:lumMod val="50000"/>
                  </a:srgbClr>
                </a:solidFill>
                <a:latin typeface="メイリオ" panose="020B0604030504040204" pitchFamily="50" charset="-128"/>
              </a:rPr>
              <a:t>協議にあたっては大阪府からの情報提供などを参考にしています。</a:t>
            </a:r>
            <a:endParaRPr lang="en-US" altLang="ja-JP" sz="1200" dirty="0">
              <a:solidFill>
                <a:srgbClr val="44546A">
                  <a:lumMod val="50000"/>
                </a:srgbClr>
              </a:solidFill>
              <a:latin typeface="メイリオ" panose="020B0604030504040204" pitchFamily="50" charset="-128"/>
            </a:endParaRPr>
          </a:p>
          <a:p>
            <a:pPr algn="l">
              <a:lnSpc>
                <a:spcPct val="100000"/>
              </a:lnSpc>
              <a:defRPr/>
            </a:pPr>
            <a:endParaRPr lang="en-US" altLang="ja-JP" sz="1200" dirty="0">
              <a:solidFill>
                <a:srgbClr val="44546A">
                  <a:lumMod val="50000"/>
                </a:srgbClr>
              </a:solidFill>
              <a:latin typeface="メイリオ" panose="020B0604030504040204" pitchFamily="50" charset="-128"/>
            </a:endParaRPr>
          </a:p>
          <a:p>
            <a:pPr algn="l">
              <a:lnSpc>
                <a:spcPct val="100000"/>
              </a:lnSpc>
              <a:defRPr/>
            </a:pPr>
            <a:r>
              <a:rPr lang="ja-JP" altLang="en-US" sz="1400" b="1" dirty="0">
                <a:solidFill>
                  <a:srgbClr val="44546A">
                    <a:lumMod val="50000"/>
                  </a:srgbClr>
                </a:solidFill>
                <a:latin typeface="メイリオ" panose="020B0604030504040204" pitchFamily="50" charset="-128"/>
              </a:rPr>
              <a:t>令和</a:t>
            </a:r>
            <a:r>
              <a:rPr lang="en-US" altLang="ja-JP" sz="1400" b="1" dirty="0">
                <a:solidFill>
                  <a:srgbClr val="44546A">
                    <a:lumMod val="50000"/>
                  </a:srgbClr>
                </a:solidFill>
                <a:latin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rPr>
              <a:t>年度の議題</a:t>
            </a:r>
            <a:endParaRPr lang="en-US" altLang="ja-JP" sz="1400" b="1" dirty="0">
              <a:solidFill>
                <a:srgbClr val="44546A">
                  <a:lumMod val="50000"/>
                </a:srgbClr>
              </a:solidFill>
              <a:latin typeface="メイリオ" panose="020B0604030504040204" pitchFamily="50" charset="-128"/>
            </a:endParaRPr>
          </a:p>
          <a:p>
            <a:pPr algn="l">
              <a:lnSpc>
                <a:spcPct val="100000"/>
              </a:lnSpc>
              <a:defRPr/>
            </a:pPr>
            <a:r>
              <a:rPr lang="ja-JP" altLang="en-US" sz="1200" b="1" dirty="0">
                <a:solidFill>
                  <a:srgbClr val="44546A">
                    <a:lumMod val="50000"/>
                  </a:srgbClr>
                </a:solidFill>
                <a:latin typeface="メイリオ" panose="020B0604030504040204" pitchFamily="50" charset="-128"/>
              </a:rPr>
              <a:t>第</a:t>
            </a:r>
            <a:r>
              <a:rPr lang="en-US" altLang="ja-JP" sz="1200" b="1" dirty="0">
                <a:solidFill>
                  <a:srgbClr val="44546A">
                    <a:lumMod val="50000"/>
                  </a:srgbClr>
                </a:solidFill>
                <a:latin typeface="メイリオ" panose="020B0604030504040204" pitchFamily="50" charset="-128"/>
              </a:rPr>
              <a:t>1</a:t>
            </a:r>
            <a:r>
              <a:rPr lang="ja-JP" altLang="en-US" sz="1200" b="1" dirty="0">
                <a:solidFill>
                  <a:srgbClr val="44546A">
                    <a:lumMod val="50000"/>
                  </a:srgbClr>
                </a:solidFill>
                <a:latin typeface="メイリオ" panose="020B0604030504040204" pitchFamily="50" charset="-128"/>
              </a:rPr>
              <a:t>回　令和</a:t>
            </a:r>
            <a:r>
              <a:rPr lang="en-US" altLang="ja-JP" sz="1200" b="1" dirty="0">
                <a:solidFill>
                  <a:srgbClr val="44546A">
                    <a:lumMod val="50000"/>
                  </a:srgbClr>
                </a:solidFill>
                <a:latin typeface="メイリオ" panose="020B0604030504040204" pitchFamily="50" charset="-128"/>
              </a:rPr>
              <a:t>5</a:t>
            </a:r>
            <a:r>
              <a:rPr lang="ja-JP" altLang="en-US" sz="1200" b="1" dirty="0">
                <a:solidFill>
                  <a:srgbClr val="44546A">
                    <a:lumMod val="50000"/>
                  </a:srgbClr>
                </a:solidFill>
                <a:latin typeface="メイリオ" panose="020B0604030504040204" pitchFamily="50" charset="-128"/>
              </a:rPr>
              <a:t>年</a:t>
            </a:r>
            <a:r>
              <a:rPr lang="en-US" altLang="ja-JP" sz="1200" b="1" dirty="0">
                <a:solidFill>
                  <a:srgbClr val="44546A">
                    <a:lumMod val="50000"/>
                  </a:srgbClr>
                </a:solidFill>
                <a:latin typeface="メイリオ" panose="020B0604030504040204" pitchFamily="50" charset="-128"/>
              </a:rPr>
              <a:t>7</a:t>
            </a:r>
            <a:r>
              <a:rPr lang="ja-JP" altLang="en-US" sz="1200" b="1" dirty="0">
                <a:solidFill>
                  <a:srgbClr val="44546A">
                    <a:lumMod val="50000"/>
                  </a:srgbClr>
                </a:solidFill>
                <a:latin typeface="メイリオ" panose="020B0604030504040204" pitchFamily="50" charset="-128"/>
              </a:rPr>
              <a:t>月</a:t>
            </a:r>
            <a:r>
              <a:rPr lang="en-US" altLang="ja-JP" sz="1200" b="1" dirty="0">
                <a:solidFill>
                  <a:srgbClr val="44546A">
                    <a:lumMod val="50000"/>
                  </a:srgbClr>
                </a:solidFill>
                <a:latin typeface="メイリオ" panose="020B0604030504040204" pitchFamily="50" charset="-128"/>
              </a:rPr>
              <a:t>13</a:t>
            </a:r>
            <a:r>
              <a:rPr lang="ja-JP" altLang="en-US" sz="1200" b="1" dirty="0">
                <a:solidFill>
                  <a:srgbClr val="44546A">
                    <a:lumMod val="50000"/>
                  </a:srgbClr>
                </a:solidFill>
                <a:latin typeface="メイリオ" panose="020B0604030504040204" pitchFamily="50" charset="-128"/>
              </a:rPr>
              <a:t>日（木）　</a:t>
            </a:r>
            <a:r>
              <a:rPr lang="en-US" altLang="ja-JP" sz="1200" b="1" dirty="0">
                <a:solidFill>
                  <a:srgbClr val="44546A">
                    <a:lumMod val="50000"/>
                  </a:srgbClr>
                </a:solidFill>
                <a:latin typeface="メイリオ" panose="020B0604030504040204" pitchFamily="50" charset="-128"/>
              </a:rPr>
              <a:t>14</a:t>
            </a:r>
            <a:r>
              <a:rPr lang="ja-JP" altLang="en-US" sz="1200" b="1" dirty="0">
                <a:solidFill>
                  <a:srgbClr val="44546A">
                    <a:lumMod val="50000"/>
                  </a:srgbClr>
                </a:solidFill>
                <a:latin typeface="メイリオ" panose="020B0604030504040204" pitchFamily="50" charset="-128"/>
              </a:rPr>
              <a:t>時から</a:t>
            </a:r>
            <a:endParaRPr lang="en-US" altLang="ja-JP" sz="1200" b="1"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a:t>
            </a:r>
            <a:r>
              <a:rPr lang="en-US" altLang="ja-JP" sz="1100" dirty="0">
                <a:solidFill>
                  <a:srgbClr val="44546A">
                    <a:lumMod val="50000"/>
                  </a:srgbClr>
                </a:solidFill>
                <a:latin typeface="メイリオ" panose="020B0604030504040204" pitchFamily="50" charset="-128"/>
              </a:rPr>
              <a:t>1</a:t>
            </a:r>
            <a:r>
              <a:rPr lang="ja-JP" altLang="en-US" sz="1100" dirty="0">
                <a:solidFill>
                  <a:srgbClr val="44546A">
                    <a:lumMod val="50000"/>
                  </a:srgbClr>
                </a:solidFill>
                <a:latin typeface="メイリオ" panose="020B0604030504040204" pitchFamily="50" charset="-128"/>
              </a:rPr>
              <a:t>）大阪府からの情報提供</a:t>
            </a:r>
          </a:p>
          <a:p>
            <a:pPr algn="l">
              <a:lnSpc>
                <a:spcPct val="100000"/>
              </a:lnSpc>
              <a:defRPr/>
            </a:pPr>
            <a:r>
              <a:rPr lang="ja-JP" altLang="en-US" sz="1100" dirty="0">
                <a:solidFill>
                  <a:srgbClr val="44546A">
                    <a:lumMod val="50000"/>
                  </a:srgbClr>
                </a:solidFill>
                <a:latin typeface="メイリオ" panose="020B0604030504040204" pitchFamily="50" charset="-128"/>
              </a:rPr>
              <a:t>　　・他市の協議の場の開催状況について</a:t>
            </a:r>
          </a:p>
          <a:p>
            <a:pPr algn="l">
              <a:lnSpc>
                <a:spcPct val="100000"/>
              </a:lnSpc>
              <a:defRPr/>
            </a:pPr>
            <a:r>
              <a:rPr lang="ja-JP" altLang="en-US" sz="1100" dirty="0">
                <a:solidFill>
                  <a:srgbClr val="44546A">
                    <a:lumMod val="50000"/>
                  </a:srgbClr>
                </a:solidFill>
                <a:latin typeface="メイリオ" panose="020B0604030504040204" pitchFamily="50" charset="-128"/>
              </a:rPr>
              <a:t>　　・令和</a:t>
            </a:r>
            <a:r>
              <a:rPr lang="en-US" altLang="ja-JP" sz="1100" dirty="0">
                <a:solidFill>
                  <a:srgbClr val="44546A">
                    <a:lumMod val="50000"/>
                  </a:srgbClr>
                </a:solidFill>
                <a:latin typeface="メイリオ" panose="020B0604030504040204" pitchFamily="50" charset="-128"/>
              </a:rPr>
              <a:t>4</a:t>
            </a:r>
            <a:r>
              <a:rPr lang="ja-JP" altLang="en-US" sz="1100" dirty="0">
                <a:solidFill>
                  <a:srgbClr val="44546A">
                    <a:lumMod val="50000"/>
                  </a:srgbClr>
                </a:solidFill>
                <a:latin typeface="メイリオ" panose="020B0604030504040204" pitchFamily="50" charset="-128"/>
              </a:rPr>
              <a:t>年度大阪府精神科病院在院患者調査結果概要の共有</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　　・市内精神科病院での入退院の現状共有</a:t>
            </a:r>
          </a:p>
          <a:p>
            <a:pPr algn="l">
              <a:lnSpc>
                <a:spcPct val="100000"/>
              </a:lnSpc>
              <a:defRPr/>
            </a:pPr>
            <a:r>
              <a:rPr lang="ja-JP" altLang="en-US" sz="1100" dirty="0">
                <a:solidFill>
                  <a:srgbClr val="44546A">
                    <a:lumMod val="50000"/>
                  </a:srgbClr>
                </a:solidFill>
                <a:latin typeface="メイリオ" panose="020B0604030504040204" pitchFamily="50" charset="-128"/>
              </a:rPr>
              <a:t>（</a:t>
            </a:r>
            <a:r>
              <a:rPr lang="en-US" altLang="ja-JP" sz="1100" dirty="0">
                <a:solidFill>
                  <a:srgbClr val="44546A">
                    <a:lumMod val="50000"/>
                  </a:srgbClr>
                </a:solidFill>
                <a:latin typeface="メイリオ" panose="020B0604030504040204" pitchFamily="50" charset="-128"/>
              </a:rPr>
              <a:t>2</a:t>
            </a:r>
            <a:r>
              <a:rPr lang="ja-JP" altLang="en-US" sz="1100" dirty="0">
                <a:solidFill>
                  <a:srgbClr val="44546A">
                    <a:lumMod val="50000"/>
                  </a:srgbClr>
                </a:solidFill>
                <a:latin typeface="メイリオ" panose="020B0604030504040204" pitchFamily="50" charset="-128"/>
              </a:rPr>
              <a:t>）意見交換</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　　・当事者がつながる、つながり続けるためには何が必要か</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　　・ピアの活用・育成を豊中市としてどのようにしていくか</a:t>
            </a:r>
          </a:p>
          <a:p>
            <a:pPr algn="l">
              <a:lnSpc>
                <a:spcPct val="100000"/>
              </a:lnSpc>
              <a:defRPr/>
            </a:pPr>
            <a:r>
              <a:rPr lang="ja-JP" altLang="en-US" sz="1100" dirty="0">
                <a:solidFill>
                  <a:srgbClr val="44546A">
                    <a:lumMod val="50000"/>
                  </a:srgbClr>
                </a:solidFill>
                <a:latin typeface="メイリオ" panose="020B0604030504040204" pitchFamily="50" charset="-128"/>
              </a:rPr>
              <a:t>（</a:t>
            </a:r>
            <a:r>
              <a:rPr lang="en-US" altLang="ja-JP" sz="1100" dirty="0">
                <a:solidFill>
                  <a:srgbClr val="44546A">
                    <a:lumMod val="50000"/>
                  </a:srgbClr>
                </a:solidFill>
                <a:latin typeface="メイリオ" panose="020B0604030504040204" pitchFamily="50" charset="-128"/>
              </a:rPr>
              <a:t>3</a:t>
            </a:r>
            <a:r>
              <a:rPr lang="ja-JP" altLang="en-US" sz="1100" dirty="0">
                <a:solidFill>
                  <a:srgbClr val="44546A">
                    <a:lumMod val="50000"/>
                  </a:srgbClr>
                </a:solidFill>
                <a:latin typeface="メイリオ" panose="020B0604030504040204" pitchFamily="50" charset="-128"/>
              </a:rPr>
              <a:t>）その他</a:t>
            </a:r>
            <a:endParaRPr lang="en-US" altLang="ja-JP" sz="1100" dirty="0">
              <a:solidFill>
                <a:srgbClr val="44546A">
                  <a:lumMod val="50000"/>
                </a:srgbClr>
              </a:solidFill>
              <a:latin typeface="メイリオ" panose="020B0604030504040204" pitchFamily="50" charset="-128"/>
            </a:endParaRPr>
          </a:p>
          <a:p>
            <a:pPr algn="l">
              <a:lnSpc>
                <a:spcPct val="100000"/>
              </a:lnSpc>
              <a:defRPr/>
            </a:pP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b="1" dirty="0">
                <a:solidFill>
                  <a:srgbClr val="44546A">
                    <a:lumMod val="50000"/>
                  </a:srgbClr>
                </a:solidFill>
                <a:latin typeface="メイリオ" panose="020B0604030504040204" pitchFamily="50" charset="-128"/>
              </a:rPr>
              <a:t>第</a:t>
            </a:r>
            <a:r>
              <a:rPr lang="en-US" altLang="ja-JP" sz="1100" b="1" dirty="0">
                <a:solidFill>
                  <a:srgbClr val="44546A">
                    <a:lumMod val="50000"/>
                  </a:srgbClr>
                </a:solidFill>
                <a:latin typeface="メイリオ" panose="020B0604030504040204" pitchFamily="50" charset="-128"/>
              </a:rPr>
              <a:t>2</a:t>
            </a:r>
            <a:r>
              <a:rPr lang="ja-JP" altLang="en-US" sz="1100" b="1" dirty="0">
                <a:solidFill>
                  <a:srgbClr val="44546A">
                    <a:lumMod val="50000"/>
                  </a:srgbClr>
                </a:solidFill>
                <a:latin typeface="メイリオ" panose="020B0604030504040204" pitchFamily="50" charset="-128"/>
              </a:rPr>
              <a:t>回　令和</a:t>
            </a:r>
            <a:r>
              <a:rPr lang="en-US" altLang="ja-JP" sz="1100" b="1" dirty="0">
                <a:solidFill>
                  <a:srgbClr val="44546A">
                    <a:lumMod val="50000"/>
                  </a:srgbClr>
                </a:solidFill>
                <a:latin typeface="メイリオ" panose="020B0604030504040204" pitchFamily="50" charset="-128"/>
              </a:rPr>
              <a:t>5</a:t>
            </a:r>
            <a:r>
              <a:rPr lang="ja-JP" altLang="en-US" sz="1100" b="1" dirty="0">
                <a:solidFill>
                  <a:srgbClr val="44546A">
                    <a:lumMod val="50000"/>
                  </a:srgbClr>
                </a:solidFill>
                <a:latin typeface="メイリオ" panose="020B0604030504040204" pitchFamily="50" charset="-128"/>
              </a:rPr>
              <a:t>年</a:t>
            </a:r>
            <a:r>
              <a:rPr lang="en-US" altLang="ja-JP" sz="1100" b="1" dirty="0">
                <a:solidFill>
                  <a:srgbClr val="44546A">
                    <a:lumMod val="50000"/>
                  </a:srgbClr>
                </a:solidFill>
                <a:latin typeface="メイリオ" panose="020B0604030504040204" pitchFamily="50" charset="-128"/>
              </a:rPr>
              <a:t>12</a:t>
            </a:r>
            <a:r>
              <a:rPr lang="ja-JP" altLang="en-US" sz="1100" b="1" dirty="0">
                <a:solidFill>
                  <a:srgbClr val="44546A">
                    <a:lumMod val="50000"/>
                  </a:srgbClr>
                </a:solidFill>
                <a:latin typeface="メイリオ" panose="020B0604030504040204" pitchFamily="50" charset="-128"/>
              </a:rPr>
              <a:t>月</a:t>
            </a:r>
            <a:r>
              <a:rPr lang="en-US" altLang="ja-JP" sz="1100" b="1" dirty="0">
                <a:solidFill>
                  <a:srgbClr val="44546A">
                    <a:lumMod val="50000"/>
                  </a:srgbClr>
                </a:solidFill>
                <a:latin typeface="メイリオ" panose="020B0604030504040204" pitchFamily="50" charset="-128"/>
              </a:rPr>
              <a:t>18</a:t>
            </a:r>
            <a:r>
              <a:rPr lang="ja-JP" altLang="en-US" sz="1100" b="1" dirty="0">
                <a:solidFill>
                  <a:srgbClr val="44546A">
                    <a:lumMod val="50000"/>
                  </a:srgbClr>
                </a:solidFill>
                <a:latin typeface="メイリオ" panose="020B0604030504040204" pitchFamily="50" charset="-128"/>
              </a:rPr>
              <a:t>日（月）　</a:t>
            </a:r>
            <a:r>
              <a:rPr lang="en-US" altLang="ja-JP" sz="1100" b="1" dirty="0">
                <a:solidFill>
                  <a:srgbClr val="44546A">
                    <a:lumMod val="50000"/>
                  </a:srgbClr>
                </a:solidFill>
                <a:latin typeface="メイリオ" panose="020B0604030504040204" pitchFamily="50" charset="-128"/>
              </a:rPr>
              <a:t>14</a:t>
            </a:r>
            <a:r>
              <a:rPr lang="ja-JP" altLang="en-US" sz="1100" b="1" dirty="0">
                <a:solidFill>
                  <a:srgbClr val="44546A">
                    <a:lumMod val="50000"/>
                  </a:srgbClr>
                </a:solidFill>
                <a:latin typeface="メイリオ" panose="020B0604030504040204" pitchFamily="50" charset="-128"/>
              </a:rPr>
              <a:t>時から</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a:t>
            </a:r>
            <a:r>
              <a:rPr lang="en-US" altLang="ja-JP" sz="1100" dirty="0">
                <a:solidFill>
                  <a:srgbClr val="44546A">
                    <a:lumMod val="50000"/>
                  </a:srgbClr>
                </a:solidFill>
                <a:latin typeface="メイリオ" panose="020B0604030504040204" pitchFamily="50" charset="-128"/>
              </a:rPr>
              <a:t>1</a:t>
            </a:r>
            <a:r>
              <a:rPr lang="ja-JP" altLang="en-US" sz="1100" dirty="0">
                <a:solidFill>
                  <a:srgbClr val="44546A">
                    <a:lumMod val="50000"/>
                  </a:srgbClr>
                </a:solidFill>
                <a:latin typeface="メイリオ" panose="020B0604030504040204" pitchFamily="50" charset="-128"/>
              </a:rPr>
              <a:t>）社会資源との関係性構築 </a:t>
            </a:r>
            <a:r>
              <a:rPr lang="en-US" altLang="ja-JP" sz="1100" dirty="0">
                <a:solidFill>
                  <a:srgbClr val="44546A">
                    <a:lumMod val="50000"/>
                  </a:srgbClr>
                </a:solidFill>
                <a:latin typeface="メイリオ" panose="020B0604030504040204" pitchFamily="50" charset="-128"/>
              </a:rPr>
              <a:t>/</a:t>
            </a:r>
            <a:r>
              <a:rPr lang="ja-JP" altLang="en-US" sz="1100" dirty="0">
                <a:solidFill>
                  <a:srgbClr val="44546A">
                    <a:lumMod val="50000"/>
                  </a:srgbClr>
                </a:solidFill>
                <a:latin typeface="メイリオ" panose="020B0604030504040204" pitchFamily="50" charset="-128"/>
              </a:rPr>
              <a:t>地域力の向上について</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　　・対人援助技術の向上と理解促進にむけた取り組みについて</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　　・多機関協働によるアプローチ方法について</a:t>
            </a:r>
          </a:p>
          <a:p>
            <a:pPr algn="l">
              <a:lnSpc>
                <a:spcPct val="100000"/>
              </a:lnSpc>
              <a:defRPr/>
            </a:pPr>
            <a:r>
              <a:rPr lang="ja-JP" altLang="en-US" sz="1100" dirty="0">
                <a:solidFill>
                  <a:srgbClr val="44546A">
                    <a:lumMod val="50000"/>
                  </a:srgbClr>
                </a:solidFill>
                <a:latin typeface="メイリオ" panose="020B0604030504040204" pitchFamily="50" charset="-128"/>
              </a:rPr>
              <a:t>（</a:t>
            </a:r>
            <a:r>
              <a:rPr lang="en-US" altLang="ja-JP" sz="1100" dirty="0">
                <a:solidFill>
                  <a:srgbClr val="44546A">
                    <a:lumMod val="50000"/>
                  </a:srgbClr>
                </a:solidFill>
                <a:latin typeface="メイリオ" panose="020B0604030504040204" pitchFamily="50" charset="-128"/>
              </a:rPr>
              <a:t>2</a:t>
            </a:r>
            <a:r>
              <a:rPr lang="ja-JP" altLang="en-US" sz="1100" dirty="0">
                <a:solidFill>
                  <a:srgbClr val="44546A">
                    <a:lumMod val="50000"/>
                  </a:srgbClr>
                </a:solidFill>
                <a:latin typeface="メイリオ" panose="020B0604030504040204" pitchFamily="50" charset="-128"/>
              </a:rPr>
              <a:t>）ピアグループの活動維持 </a:t>
            </a:r>
            <a:r>
              <a:rPr lang="en-US" altLang="ja-JP" sz="1100" dirty="0">
                <a:solidFill>
                  <a:srgbClr val="44546A">
                    <a:lumMod val="50000"/>
                  </a:srgbClr>
                </a:solidFill>
                <a:latin typeface="メイリオ" panose="020B0604030504040204" pitchFamily="50" charset="-128"/>
              </a:rPr>
              <a:t>/ </a:t>
            </a:r>
            <a:r>
              <a:rPr lang="ja-JP" altLang="en-US" sz="1100" dirty="0">
                <a:solidFill>
                  <a:srgbClr val="44546A">
                    <a:lumMod val="50000"/>
                  </a:srgbClr>
                </a:solidFill>
                <a:latin typeface="メイリオ" panose="020B0604030504040204" pitchFamily="50" charset="-128"/>
              </a:rPr>
              <a:t>活用・育成について</a:t>
            </a:r>
          </a:p>
          <a:p>
            <a:pPr algn="l">
              <a:lnSpc>
                <a:spcPct val="100000"/>
              </a:lnSpc>
              <a:defRPr/>
            </a:pPr>
            <a:r>
              <a:rPr lang="ja-JP" altLang="en-US" sz="1100" dirty="0">
                <a:solidFill>
                  <a:srgbClr val="44546A">
                    <a:lumMod val="50000"/>
                  </a:srgbClr>
                </a:solidFill>
                <a:latin typeface="メイリオ" panose="020B0604030504040204" pitchFamily="50" charset="-128"/>
              </a:rPr>
              <a:t>　　・活動維持するうえでの留意事項</a:t>
            </a:r>
          </a:p>
          <a:p>
            <a:pPr algn="l">
              <a:lnSpc>
                <a:spcPct val="100000"/>
              </a:lnSpc>
              <a:defRPr/>
            </a:pPr>
            <a:r>
              <a:rPr lang="ja-JP" altLang="en-US" sz="1100" dirty="0">
                <a:solidFill>
                  <a:srgbClr val="44546A">
                    <a:lumMod val="50000"/>
                  </a:srgbClr>
                </a:solidFill>
                <a:latin typeface="メイリオ" panose="020B0604030504040204" pitchFamily="50" charset="-128"/>
              </a:rPr>
              <a:t>　　・ピアグループを支える支援者の立ち位置</a:t>
            </a:r>
          </a:p>
          <a:p>
            <a:pPr algn="l">
              <a:lnSpc>
                <a:spcPct val="100000"/>
              </a:lnSpc>
              <a:defRPr/>
            </a:pPr>
            <a:r>
              <a:rPr lang="ja-JP" altLang="en-US" sz="1100" dirty="0">
                <a:solidFill>
                  <a:srgbClr val="44546A">
                    <a:lumMod val="50000"/>
                  </a:srgbClr>
                </a:solidFill>
                <a:latin typeface="メイリオ" panose="020B0604030504040204" pitchFamily="50" charset="-128"/>
              </a:rPr>
              <a:t>（</a:t>
            </a:r>
            <a:r>
              <a:rPr lang="en-US" altLang="ja-JP" sz="1100" dirty="0">
                <a:solidFill>
                  <a:srgbClr val="44546A">
                    <a:lumMod val="50000"/>
                  </a:srgbClr>
                </a:solidFill>
                <a:latin typeface="メイリオ" panose="020B0604030504040204" pitchFamily="50" charset="-128"/>
              </a:rPr>
              <a:t>3</a:t>
            </a:r>
            <a:r>
              <a:rPr lang="ja-JP" altLang="en-US" sz="1100" dirty="0">
                <a:solidFill>
                  <a:srgbClr val="44546A">
                    <a:lumMod val="50000"/>
                  </a:srgbClr>
                </a:solidFill>
                <a:latin typeface="メイリオ" panose="020B0604030504040204" pitchFamily="50" charset="-128"/>
              </a:rPr>
              <a:t>）来年度以降の協議テーマ設定</a:t>
            </a:r>
          </a:p>
          <a:p>
            <a:pPr algn="l">
              <a:lnSpc>
                <a:spcPct val="100000"/>
              </a:lnSpc>
              <a:defRPr/>
            </a:pPr>
            <a:r>
              <a:rPr lang="ja-JP" altLang="en-US" sz="1100" dirty="0">
                <a:solidFill>
                  <a:srgbClr val="44546A">
                    <a:lumMod val="50000"/>
                  </a:srgbClr>
                </a:solidFill>
                <a:latin typeface="メイリオ" panose="020B0604030504040204" pitchFamily="50" charset="-128"/>
              </a:rPr>
              <a:t>　　・当事者が選択した後に、どう支援者が寄り添えるか</a:t>
            </a:r>
            <a:endParaRPr lang="en-US" altLang="ja-JP" sz="1100" dirty="0">
              <a:solidFill>
                <a:srgbClr val="44546A">
                  <a:lumMod val="50000"/>
                </a:srgbClr>
              </a:solidFill>
              <a:latin typeface="メイリオ" panose="020B0604030504040204" pitchFamily="50" charset="-128"/>
            </a:endParaRPr>
          </a:p>
          <a:p>
            <a:pPr algn="l">
              <a:lnSpc>
                <a:spcPct val="100000"/>
              </a:lnSpc>
              <a:defRPr/>
            </a:pPr>
            <a:endParaRPr lang="ja-JP" altLang="en-US" sz="1100" dirty="0">
              <a:solidFill>
                <a:srgbClr val="44546A">
                  <a:lumMod val="50000"/>
                </a:srgbClr>
              </a:solidFill>
              <a:latin typeface="メイリオ" panose="020B0604030504040204" pitchFamily="50" charset="-128"/>
            </a:endParaRPr>
          </a:p>
          <a:p>
            <a:pPr algn="l">
              <a:lnSpc>
                <a:spcPct val="100000"/>
              </a:lnSpc>
              <a:defRPr/>
            </a:pPr>
            <a:endParaRPr lang="en-US" altLang="ja-JP" sz="1100" dirty="0">
              <a:solidFill>
                <a:srgbClr val="44546A">
                  <a:lumMod val="50000"/>
                </a:srgbClr>
              </a:solidFill>
              <a:latin typeface="メイリオ" panose="020B0604030504040204" pitchFamily="50" charset="-128"/>
            </a:endParaRPr>
          </a:p>
          <a:p>
            <a:pPr algn="l">
              <a:lnSpc>
                <a:spcPct val="100000"/>
              </a:lnSpc>
              <a:defRPr/>
            </a:pPr>
            <a:endParaRPr lang="ja-JP" altLang="en-US" sz="1100" dirty="0">
              <a:solidFill>
                <a:srgbClr val="44546A">
                  <a:lumMod val="50000"/>
                </a:srgbClr>
              </a:solidFill>
              <a:latin typeface="メイリオ" panose="020B0604030504040204" pitchFamily="50" charset="-128"/>
            </a:endParaRPr>
          </a:p>
          <a:p>
            <a:pPr algn="l">
              <a:lnSpc>
                <a:spcPct val="100000"/>
              </a:lnSpc>
              <a:defRPr/>
            </a:pPr>
            <a:endParaRPr lang="en-US" altLang="ja-JP" sz="1400" dirty="0">
              <a:solidFill>
                <a:srgbClr val="44546A">
                  <a:lumMod val="50000"/>
                </a:srgbClr>
              </a:solidFill>
              <a:latin typeface="メイリオ" panose="020B0604030504040204" pitchFamily="50" charset="-128"/>
            </a:endParaRPr>
          </a:p>
          <a:p>
            <a:pPr algn="l">
              <a:lnSpc>
                <a:spcPct val="100000"/>
              </a:lnSpc>
              <a:defRPr/>
            </a:pPr>
            <a:endParaRPr lang="en-US" altLang="ja-JP" sz="1400" dirty="0">
              <a:solidFill>
                <a:srgbClr val="44546A">
                  <a:lumMod val="50000"/>
                </a:srgbClr>
              </a:solidFill>
              <a:latin typeface="メイリオ" panose="020B0604030504040204" pitchFamily="50" charset="-128"/>
            </a:endParaRPr>
          </a:p>
        </p:txBody>
      </p:sp>
      <p:sp>
        <p:nvSpPr>
          <p:cNvPr id="7" name="タイトル 1">
            <a:extLst>
              <a:ext uri="{FF2B5EF4-FFF2-40B4-BE49-F238E27FC236}">
                <a16:creationId xmlns:a16="http://schemas.microsoft.com/office/drawing/2014/main" id="{3468AA78-6EDD-128C-5DE0-4F8E65015604}"/>
              </a:ext>
            </a:extLst>
          </p:cNvPr>
          <p:cNvSpPr txBox="1">
            <a:spLocks/>
          </p:cNvSpPr>
          <p:nvPr/>
        </p:nvSpPr>
        <p:spPr>
          <a:xfrm>
            <a:off x="511835" y="2375460"/>
            <a:ext cx="4104456" cy="75605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defRPr/>
            </a:pPr>
            <a:endParaRPr lang="en-US" altLang="ja-JP" sz="1100" dirty="0">
              <a:solidFill>
                <a:srgbClr val="44546A">
                  <a:lumMod val="50000"/>
                </a:srgbClr>
              </a:solidFill>
              <a:latin typeface="メイリオ" panose="020B0604030504040204" pitchFamily="50" charset="-128"/>
            </a:endParaRPr>
          </a:p>
          <a:p>
            <a:pPr>
              <a:lnSpc>
                <a:spcPct val="100000"/>
              </a:lnSpc>
              <a:defRPr/>
            </a:pPr>
            <a:r>
              <a:rPr lang="ja-JP" altLang="en-US" sz="1100" dirty="0">
                <a:solidFill>
                  <a:srgbClr val="44546A">
                    <a:lumMod val="50000"/>
                  </a:srgbClr>
                </a:solidFill>
                <a:latin typeface="メイリオ" panose="020B0604030504040204" pitchFamily="50" charset="-128"/>
              </a:rPr>
              <a:t>豊中市障害者自立支援協議会　地域包括ケアシステム推進部会</a:t>
            </a:r>
            <a:endParaRPr lang="en-US" altLang="ja-JP" sz="1200" b="1" dirty="0">
              <a:solidFill>
                <a:srgbClr val="44546A">
                  <a:lumMod val="50000"/>
                </a:srgbClr>
              </a:solidFill>
              <a:latin typeface="メイリオ" panose="020B0604030504040204" pitchFamily="50" charset="-128"/>
            </a:endParaRPr>
          </a:p>
        </p:txBody>
      </p:sp>
      <p:sp>
        <p:nvSpPr>
          <p:cNvPr id="8" name="タイトル 1">
            <a:extLst>
              <a:ext uri="{FF2B5EF4-FFF2-40B4-BE49-F238E27FC236}">
                <a16:creationId xmlns:a16="http://schemas.microsoft.com/office/drawing/2014/main" id="{84CD7457-A734-BB2E-D64C-BE7B93761F7B}"/>
              </a:ext>
            </a:extLst>
          </p:cNvPr>
          <p:cNvSpPr txBox="1">
            <a:spLocks/>
          </p:cNvSpPr>
          <p:nvPr/>
        </p:nvSpPr>
        <p:spPr>
          <a:xfrm>
            <a:off x="592075" y="5526840"/>
            <a:ext cx="3983336" cy="12145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1100" dirty="0">
                <a:solidFill>
                  <a:srgbClr val="44546A">
                    <a:lumMod val="50000"/>
                  </a:srgbClr>
                </a:solidFill>
                <a:latin typeface="メイリオ" panose="020B0604030504040204" pitchFamily="50" charset="-128"/>
              </a:rPr>
              <a:t>・当事者および家族</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・精神科医療機関関係者</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・訪問看護ステーション</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・指定相談支援センター </a:t>
            </a:r>
            <a:r>
              <a:rPr lang="en-US" altLang="ja-JP" sz="1100" dirty="0">
                <a:solidFill>
                  <a:srgbClr val="44546A">
                    <a:lumMod val="50000"/>
                  </a:srgbClr>
                </a:solidFill>
                <a:latin typeface="メイリオ" panose="020B0604030504040204" pitchFamily="50" charset="-128"/>
              </a:rPr>
              <a:t>/ </a:t>
            </a:r>
            <a:r>
              <a:rPr lang="ja-JP" altLang="en-US" sz="1100" dirty="0">
                <a:solidFill>
                  <a:srgbClr val="44546A">
                    <a:lumMod val="50000"/>
                  </a:srgbClr>
                </a:solidFill>
                <a:latin typeface="メイリオ" panose="020B0604030504040204" pitchFamily="50" charset="-128"/>
              </a:rPr>
              <a:t>障害者相談支援センター</a:t>
            </a:r>
            <a:endParaRPr lang="en-US" altLang="ja-JP" sz="1100" dirty="0">
              <a:solidFill>
                <a:srgbClr val="44546A">
                  <a:lumMod val="50000"/>
                </a:srgbClr>
              </a:solidFill>
              <a:latin typeface="メイリオ" panose="020B0604030504040204" pitchFamily="50" charset="-128"/>
            </a:endParaRPr>
          </a:p>
          <a:p>
            <a:pPr algn="l">
              <a:lnSpc>
                <a:spcPct val="100000"/>
              </a:lnSpc>
              <a:defRPr/>
            </a:pPr>
            <a:r>
              <a:rPr lang="ja-JP" altLang="en-US" sz="1100" dirty="0">
                <a:solidFill>
                  <a:srgbClr val="44546A">
                    <a:lumMod val="50000"/>
                  </a:srgbClr>
                </a:solidFill>
                <a:latin typeface="メイリオ" panose="020B0604030504040204" pitchFamily="50" charset="-128"/>
              </a:rPr>
              <a:t>・大阪府</a:t>
            </a:r>
            <a:r>
              <a:rPr lang="en-US" altLang="ja-JP" sz="1100" dirty="0">
                <a:solidFill>
                  <a:srgbClr val="44546A">
                    <a:lumMod val="50000"/>
                  </a:srgbClr>
                </a:solidFill>
                <a:latin typeface="メイリオ" panose="020B0604030504040204" pitchFamily="50" charset="-128"/>
              </a:rPr>
              <a:t>(</a:t>
            </a:r>
            <a:r>
              <a:rPr lang="en-US" altLang="ja-JP" sz="1100" dirty="0" err="1">
                <a:solidFill>
                  <a:srgbClr val="44546A">
                    <a:lumMod val="50000"/>
                  </a:srgbClr>
                </a:solidFill>
                <a:latin typeface="メイリオ" panose="020B0604030504040204" pitchFamily="50" charset="-128"/>
              </a:rPr>
              <a:t>obs</a:t>
            </a:r>
            <a:r>
              <a:rPr lang="en-US" altLang="ja-JP" sz="1100" dirty="0">
                <a:solidFill>
                  <a:srgbClr val="44546A">
                    <a:lumMod val="50000"/>
                  </a:srgbClr>
                </a:solidFill>
                <a:latin typeface="メイリオ" panose="020B0604030504040204" pitchFamily="50" charset="-128"/>
              </a:rPr>
              <a:t>)</a:t>
            </a:r>
          </a:p>
          <a:p>
            <a:pPr algn="l">
              <a:lnSpc>
                <a:spcPct val="100000"/>
              </a:lnSpc>
              <a:defRPr/>
            </a:pPr>
            <a:r>
              <a:rPr lang="ja-JP" altLang="en-US" sz="1100" dirty="0">
                <a:solidFill>
                  <a:srgbClr val="44546A">
                    <a:lumMod val="50000"/>
                  </a:srgbClr>
                </a:solidFill>
                <a:latin typeface="メイリオ" panose="020B0604030504040204" pitchFamily="50" charset="-128"/>
              </a:rPr>
              <a:t>・市町村</a:t>
            </a:r>
            <a:r>
              <a:rPr lang="en-US" altLang="ja-JP" sz="1100" dirty="0">
                <a:solidFill>
                  <a:srgbClr val="44546A">
                    <a:lumMod val="50000"/>
                  </a:srgbClr>
                </a:solidFill>
                <a:latin typeface="メイリオ" panose="020B0604030504040204" pitchFamily="50" charset="-128"/>
              </a:rPr>
              <a:t>(</a:t>
            </a:r>
            <a:r>
              <a:rPr lang="ja-JP" altLang="en-US" sz="1100" dirty="0">
                <a:solidFill>
                  <a:srgbClr val="44546A">
                    <a:lumMod val="50000"/>
                  </a:srgbClr>
                </a:solidFill>
                <a:latin typeface="メイリオ" panose="020B0604030504040204" pitchFamily="50" charset="-128"/>
              </a:rPr>
              <a:t>保健所 </a:t>
            </a:r>
            <a:r>
              <a:rPr lang="en-US" altLang="ja-JP" sz="1100" dirty="0">
                <a:solidFill>
                  <a:srgbClr val="44546A">
                    <a:lumMod val="50000"/>
                  </a:srgbClr>
                </a:solidFill>
                <a:latin typeface="メイリオ" panose="020B0604030504040204" pitchFamily="50" charset="-128"/>
              </a:rPr>
              <a:t>/ </a:t>
            </a:r>
            <a:r>
              <a:rPr lang="ja-JP" altLang="en-US" sz="1100" dirty="0">
                <a:solidFill>
                  <a:srgbClr val="44546A">
                    <a:lumMod val="50000"/>
                  </a:srgbClr>
                </a:solidFill>
                <a:latin typeface="メイリオ" panose="020B0604030504040204" pitchFamily="50" charset="-128"/>
              </a:rPr>
              <a:t>障害福祉課</a:t>
            </a:r>
            <a:r>
              <a:rPr lang="en-US" altLang="ja-JP" sz="1100" dirty="0">
                <a:solidFill>
                  <a:srgbClr val="44546A">
                    <a:lumMod val="50000"/>
                  </a:srgbClr>
                </a:solidFill>
                <a:latin typeface="メイリオ" panose="020B0604030504040204" pitchFamily="50" charset="-128"/>
              </a:rPr>
              <a:t>)</a:t>
            </a:r>
            <a:endParaRPr lang="ja-JP" altLang="en-US" sz="1100" dirty="0">
              <a:solidFill>
                <a:srgbClr val="44546A">
                  <a:lumMod val="50000"/>
                </a:srgbClr>
              </a:solidFill>
              <a:latin typeface="メイリオ" panose="020B0604030504040204" pitchFamily="50" charset="-128"/>
            </a:endParaRPr>
          </a:p>
        </p:txBody>
      </p:sp>
      <p:sp>
        <p:nvSpPr>
          <p:cNvPr id="11" name="矢印: 右 10">
            <a:extLst>
              <a:ext uri="{FF2B5EF4-FFF2-40B4-BE49-F238E27FC236}">
                <a16:creationId xmlns:a16="http://schemas.microsoft.com/office/drawing/2014/main" id="{A1EAA598-7D47-3A8B-A6DC-F3BA2C8C52FE}"/>
              </a:ext>
            </a:extLst>
          </p:cNvPr>
          <p:cNvSpPr/>
          <p:nvPr/>
        </p:nvSpPr>
        <p:spPr>
          <a:xfrm>
            <a:off x="9028554" y="5551845"/>
            <a:ext cx="504056" cy="700656"/>
          </a:xfrm>
          <a:prstGeom prst="rightArrow">
            <a:avLst/>
          </a:prstGeom>
          <a:solidFill>
            <a:srgbClr val="4E67C8">
              <a:lumMod val="50000"/>
            </a:srgbClr>
          </a:solidFill>
          <a:ln w="25400" cap="flat" cmpd="sng" algn="ctr">
            <a:solidFill>
              <a:srgbClr val="4E67C8">
                <a:shade val="1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EC3ADE7A-64F5-DEB5-6B8C-1CC089254CAC}"/>
              </a:ext>
            </a:extLst>
          </p:cNvPr>
          <p:cNvSpPr txBox="1"/>
          <p:nvPr/>
        </p:nvSpPr>
        <p:spPr>
          <a:xfrm>
            <a:off x="9573526" y="5190314"/>
            <a:ext cx="2242198" cy="15465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●対人援助技術の向上や理解促進</a:t>
            </a: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　に向けた企画実施</a:t>
            </a: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●ピアグループ育成カリキュラム</a:t>
            </a: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　</a:t>
            </a:r>
            <a:r>
              <a:rPr kumimoji="0" lang="en-US" altLang="ja-JP" sz="1050" b="0" i="0" u="none" strike="noStrike" kern="0" cap="none" spc="0" normalizeH="0" baseline="0" noProof="0" dirty="0">
                <a:ln>
                  <a:noFill/>
                </a:ln>
                <a:solidFill>
                  <a:prstClr val="black"/>
                </a:solidFill>
                <a:effectLst/>
                <a:uLnTx/>
                <a:uFillTx/>
              </a:rPr>
              <a:t>(</a:t>
            </a:r>
            <a:r>
              <a:rPr kumimoji="0" lang="ja-JP" altLang="en-US" sz="1050" b="0" i="0" u="none" strike="noStrike" kern="0" cap="none" spc="0" normalizeH="0" baseline="0" noProof="0" dirty="0">
                <a:ln>
                  <a:noFill/>
                </a:ln>
                <a:solidFill>
                  <a:prstClr val="black"/>
                </a:solidFill>
                <a:effectLst/>
                <a:uLnTx/>
                <a:uFillTx/>
              </a:rPr>
              <a:t>当事者・支援者向け</a:t>
            </a:r>
            <a:r>
              <a:rPr kumimoji="0" lang="en-US" altLang="ja-JP" sz="1050" b="0" i="0" u="none" strike="noStrike" kern="0" cap="none" spc="0" normalizeH="0" baseline="0" noProof="0" dirty="0">
                <a:ln>
                  <a:noFill/>
                </a:ln>
                <a:solidFill>
                  <a:prstClr val="black"/>
                </a:solidFill>
                <a:effectLst/>
                <a:uLnTx/>
                <a:uFillTx/>
              </a:rPr>
              <a:t>)</a:t>
            </a:r>
            <a:r>
              <a:rPr kumimoji="0" lang="ja-JP" altLang="en-US" sz="1050" b="0" i="0" u="none" strike="noStrike" kern="0" cap="none" spc="0" normalizeH="0" baseline="0" noProof="0" dirty="0">
                <a:ln>
                  <a:noFill/>
                </a:ln>
                <a:solidFill>
                  <a:prstClr val="black"/>
                </a:solidFill>
                <a:effectLst/>
                <a:uLnTx/>
                <a:uFillTx/>
              </a:rPr>
              <a:t>の構築</a:t>
            </a: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●社会資源ツアー等を行政主体で</a:t>
            </a:r>
            <a:endParaRPr kumimoji="0" lang="en-US" altLang="ja-JP" sz="105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　実施できる仕組みづくり</a:t>
            </a:r>
            <a:endParaRPr kumimoji="0" lang="en-US" altLang="ja-JP" sz="1050" b="0" i="0" u="none" strike="noStrike" kern="0" cap="none" spc="0" normalizeH="0" baseline="0" noProof="0" dirty="0">
              <a:ln>
                <a:noFill/>
              </a:ln>
              <a:solidFill>
                <a:prstClr val="black"/>
              </a:solidFill>
              <a:effectLst/>
              <a:uLnTx/>
              <a:uFillTx/>
            </a:endParaRPr>
          </a:p>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rPr>
              <a:t>を目指す</a:t>
            </a:r>
          </a:p>
        </p:txBody>
      </p:sp>
    </p:spTree>
    <p:extLst>
      <p:ext uri="{BB962C8B-B14F-4D97-AF65-F5344CB8AC3E}">
        <p14:creationId xmlns:p14="http://schemas.microsoft.com/office/powerpoint/2010/main" val="211036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A7D28F"/>
                </a:solidFill>
                <a:latin typeface="+mn-ea"/>
                <a:ea typeface="+mn-ea"/>
              </a:rPr>
              <a:t>精神障がいにも対応した地域包括ケアシステムの構築のための</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505515" y="5337276"/>
            <a:ext cx="4098303" cy="1404092"/>
          </a:xfrm>
          <a:prstGeom prst="roundRect">
            <a:avLst>
              <a:gd name="adj" fmla="val 5758"/>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24496" y="5485223"/>
            <a:ext cx="3837793" cy="1282023"/>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・薬局薬剤師</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・精神科訪問看護ステーション</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・基幹相談支援センター</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・地域包括支援センター</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・社会福祉協議会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・警察署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・庁内関係部署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A7D28F"/>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68101" y="2620344"/>
            <a:ext cx="6572515" cy="383299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疾患のある人が、未治療や医療中断等のために地域生活が困難にならないよう、また自殺危機のある人が再び安心して生きることを継続できるよう、保健・医療・福祉・介護等による包括的ケアを提供するため、関係機関・団体等の役割の明確化と連携・協働、並びに地域づくりなど、社会全体での取り組みについて検討、協働</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する。</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豊中市では「精神障害にも対応した地域包括ケアシステムの構築推進事業」</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事業を、「豊中市精神障害者地域生活支援促進事業」として実施。また、本市の現状として精神疾患の発見の遅れや治療中断によって重症化し、非自発的入院を余儀なくされるケースが見られることから、精神障害者が地域の一員として地域生活を継続できること、すなわち精神障害者にかかる地域包括ケアを「豊中市メンタルヘルス計画」の「当面の重点テーマ」として位置付けている。</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〇保健・医療・福祉関係者による協議の場の設置　⇒　専門部会</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Ⅴ</a:t>
            </a: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〇アウトリーチ支援に係る事業　⇒　多職種チームによる訪問支援事業（専門部会</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Ⅴ</a:t>
            </a:r>
            <a:r>
              <a:rPr lang="ja-JP" altLang="en-US" sz="1400" dirty="0" err="1">
                <a:solidFill>
                  <a:srgbClr val="44546A">
                    <a:lumMod val="50000"/>
                  </a:srgbClr>
                </a:solidFill>
                <a:latin typeface="メイリオ" panose="020B0604030504040204" pitchFamily="50" charset="-128"/>
                <a:ea typeface="メイリオ" panose="020B0604030504040204" pitchFamily="50" charset="-128"/>
              </a:rPr>
              <a:t>にて</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進捗管理）</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1</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511835" y="2381932"/>
            <a:ext cx="3927981" cy="543012"/>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豊中市メンタルヘルス対策推進ネットワーク会議</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専門部会</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Ⅴ</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「精神障害者にかかる地域包括ケア体制づくり」</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3691852"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豊中市保健所医療支援課精神保健係</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56684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537059"/>
            <a:ext cx="10881419" cy="1656183"/>
          </a:xfrm>
          <a:prstGeom prst="roundRect">
            <a:avLst>
              <a:gd name="adj" fmla="val 1496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110633" y="3122805"/>
            <a:ext cx="2739296" cy="55215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defRPr/>
            </a:pPr>
            <a:r>
              <a:rPr lang="ja-JP" altLang="en-US" sz="2800" b="1" dirty="0">
                <a:solidFill>
                  <a:prstClr val="black"/>
                </a:solidFill>
                <a:latin typeface="メイリオ" panose="020B0604030504040204" pitchFamily="50" charset="-128"/>
                <a:ea typeface="メイリオ" panose="020B0604030504040204" pitchFamily="50" charset="-128"/>
              </a:rPr>
              <a:t>豊中市保健所</a:t>
            </a:r>
            <a:endParaRPr lang="en-US" altLang="ja-JP" sz="2800" b="1" dirty="0">
              <a:solidFill>
                <a:prstClr val="black"/>
              </a:solidFill>
              <a:latin typeface="メイリオ" panose="020B0604030504040204" pitchFamily="50" charset="-128"/>
              <a:ea typeface="メイリオ" panose="020B0604030504040204" pitchFamily="50" charset="-128"/>
            </a:endParaRPr>
          </a:p>
          <a:p>
            <a:pPr marL="0" marR="0" lvl="0" indent="0" algn="ctr" defTabSz="914377" rtl="0" eaLnBrk="1" fontAlgn="auto" latinLnBrk="0" hangingPunct="1">
              <a:lnSpc>
                <a:spcPct val="100000"/>
              </a:lnSpc>
              <a:spcBef>
                <a:spcPct val="0"/>
              </a:spcBef>
              <a:spcAft>
                <a:spcPts val="0"/>
              </a:spcAft>
              <a:buClrTx/>
              <a:buSzTx/>
              <a:buFontTx/>
              <a:buNone/>
              <a:tabLst/>
              <a:defRPr/>
            </a:pP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3704258" y="3060368"/>
            <a:ext cx="3008563"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873731"/>
            <a:ext cx="907044" cy="907044"/>
          </a:xfrm>
          <a:prstGeom prst="ellipse">
            <a:avLst/>
          </a:prstGeom>
          <a:solidFill>
            <a:srgbClr val="A7D28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情報提供</a:t>
            </a:r>
            <a:endParaRPr lang="en-US" altLang="ja-JP" sz="4400" b="1" dirty="0">
              <a:solidFill>
                <a:srgbClr val="A7D28F"/>
              </a:solidFill>
              <a:latin typeface="+mn-ea"/>
              <a:ea typeface="+mn-ea"/>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メイリオ" panose="020B0604030504040204" pitchFamily="50" charset="-128"/>
                <a:ea typeface="メイリオ" panose="020B0604030504040204" pitchFamily="50" charset="-128"/>
              </a:rPr>
              <a:t>03</a:t>
            </a:r>
            <a:endParaRPr lang="ja-JP" altLang="en-US" sz="4800" dirty="0">
              <a:solidFill>
                <a:srgbClr val="A7D28F"/>
              </a:solidFill>
              <a:latin typeface="メイリオ" panose="020B0604030504040204" pitchFamily="50" charset="-128"/>
              <a:ea typeface="メイリオ" panose="020B0604030504040204" pitchFamily="50" charset="-128"/>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133996" y="5009852"/>
            <a:ext cx="2945779" cy="55215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3704258" y="2858385"/>
            <a:ext cx="7864350"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豊中市保健所</a:t>
            </a:r>
            <a:r>
              <a:rPr lang="en-US" altLang="ja-JP" sz="1600" dirty="0">
                <a:solidFill>
                  <a:srgbClr val="44546A">
                    <a:lumMod val="50000"/>
                  </a:srgbClr>
                </a:solidFill>
                <a:latin typeface="メイリオ" panose="020B0604030504040204" pitchFamily="50" charset="-128"/>
                <a:ea typeface="メイリオ" panose="020B0604030504040204" pitchFamily="50" charset="-128"/>
              </a:rPr>
              <a:t>(</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こころの健康）</a:t>
            </a:r>
            <a:r>
              <a:rPr lang="en-US" altLang="ja-JP" sz="1600" dirty="0">
                <a:solidFill>
                  <a:srgbClr val="44546A">
                    <a:lumMod val="50000"/>
                  </a:srgbClr>
                </a:solidFill>
                <a:latin typeface="メイリオ" panose="020B0604030504040204" pitchFamily="50" charset="-128"/>
                <a:ea typeface="メイリオ" panose="020B0604030504040204" pitchFamily="50" charset="-128"/>
              </a:rPr>
              <a:t>HP</a:t>
            </a:r>
          </a:p>
          <a:p>
            <a:pPr lvl="0" algn="l">
              <a:lnSpc>
                <a:spcPct val="100000"/>
              </a:lnSpc>
              <a:defRPr/>
            </a:pPr>
            <a:r>
              <a:rPr lang="en-US" altLang="ja-JP" sz="1600" dirty="0">
                <a:solidFill>
                  <a:sysClr val="windowText" lastClr="000000"/>
                </a:solidFill>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https://www.city.toyonaka.osaka.jp/kenko/kenko_hokeneisei/kokoronokenkou/index.html</a:t>
            </a:r>
            <a:endParaRPr lang="en-US" altLang="ja-JP" sz="1600" dirty="0">
              <a:solidFill>
                <a:sysClr val="windowText" lastClr="000000"/>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第</a:t>
            </a:r>
            <a:r>
              <a:rPr lang="en-US" altLang="ja-JP" sz="16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期豊中市メンタルヘルス計画・アウトリーチ支援に係る事業「アプリコット」について掲載</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1066</Words>
  <Application>Microsoft Office PowerPoint</Application>
  <PresentationFormat>ワイド画面</PresentationFormat>
  <Paragraphs>129</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2024-11-14T04:22:40Z</dcterms:modified>
</cp:coreProperties>
</file>