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oIMVIQmNcBVOSIeqy5t2Sw==" hashData="b0d9yGpeXSVCQZRlBk/bofPMOQ+2J+x1NhLaouix2XoGqJ44uuEk970gVKJnEnwTq/Yf8x1/3G7f9KAy5dUvJ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2024/11/20</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2024/11/20</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2024/11/20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2024/11/20</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2024/11/20</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2024/11/20</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2024/11/20</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2024/11/20</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2024/11/20</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f.osaka.lg.jp/o090080/shisetsufukushi/entlassen-support/index.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pref.osaka.lg.jp/o100170/tondabayashihoken/bsoudan/index.html" TargetMode="External"/><Relationship Id="rId4" Type="http://schemas.openxmlformats.org/officeDocument/2006/relationships/hyperlink" Target="https://pref-osaka.cms8341.jp/cms8341/documents/95548/kokoronokenkousoud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3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富田林保健所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6535EC63-FE1C-4999-BBAB-AF52622BF00D}"/>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2003579" y="3303115"/>
            <a:ext cx="8801377" cy="2672206"/>
          </a:xfrm>
          <a:prstGeom prst="rect">
            <a:avLst/>
          </a:prstGeom>
          <a:noFill/>
        </p:spPr>
        <p:txBody>
          <a:bodyPr wrap="square">
            <a:spAutoFit/>
          </a:bodyPr>
          <a:lstStyle/>
          <a:p>
            <a:pPr>
              <a:lnSpc>
                <a:spcPct val="150000"/>
              </a:lnSpc>
            </a:pPr>
            <a:r>
              <a:rPr lang="ja-JP" altLang="en-US" sz="2400" b="1" i="0" dirty="0">
                <a:effectLst/>
                <a:latin typeface="Söhne"/>
              </a:rPr>
              <a:t>　　　　　　大阪府富田林保健所　地域保健課</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　　　：　　〒</a:t>
            </a:r>
            <a:r>
              <a:rPr lang="en-US" altLang="ja-JP" sz="1800" b="1" dirty="0">
                <a:solidFill>
                  <a:schemeClr val="tx1"/>
                </a:solidFill>
                <a:latin typeface="メイリオ" panose="020B0604030504040204" pitchFamily="50" charset="-128"/>
                <a:ea typeface="メイリオ" panose="020B0604030504040204" pitchFamily="50" charset="-128"/>
              </a:rPr>
              <a:t>584-0031</a:t>
            </a:r>
            <a:r>
              <a:rPr lang="ja-JP" altLang="en-US" sz="1800" b="1" dirty="0">
                <a:solidFill>
                  <a:schemeClr val="tx1"/>
                </a:solidFill>
                <a:latin typeface="メイリオ" panose="020B0604030504040204" pitchFamily="50" charset="-128"/>
                <a:ea typeface="メイリオ" panose="020B0604030504040204" pitchFamily="50" charset="-128"/>
              </a:rPr>
              <a:t> 富田林市寿町</a:t>
            </a:r>
            <a:r>
              <a:rPr lang="en-US" altLang="ja-JP" sz="1800" b="1" dirty="0">
                <a:solidFill>
                  <a:schemeClr val="tx1"/>
                </a:solidFill>
                <a:latin typeface="メイリオ" panose="020B0604030504040204" pitchFamily="50" charset="-128"/>
                <a:ea typeface="メイリオ" panose="020B0604030504040204" pitchFamily="50" charset="-128"/>
              </a:rPr>
              <a:t>3-1-35</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　　</a:t>
            </a:r>
            <a:r>
              <a:rPr lang="en-US" altLang="ja-JP" sz="1800" b="1" dirty="0">
                <a:solidFill>
                  <a:schemeClr val="tx1"/>
                </a:solidFill>
                <a:latin typeface="メイリオ" panose="020B0604030504040204" pitchFamily="50" charset="-128"/>
                <a:ea typeface="メイリオ" panose="020B0604030504040204" pitchFamily="50" charset="-128"/>
              </a:rPr>
              <a:t>0721-23-2684</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　　　：　　精神保健福祉チーム　　</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1">
            <a:extLst>
              <a:ext uri="{FF2B5EF4-FFF2-40B4-BE49-F238E27FC236}">
                <a16:creationId xmlns:a16="http://schemas.microsoft.com/office/drawing/2014/main" id="{D0F615ED-80A5-4C91-8ADA-0DA31674BDEE}"/>
              </a:ext>
            </a:extLst>
          </p:cNvPr>
          <p:cNvSpPr/>
          <p:nvPr/>
        </p:nvSpPr>
        <p:spPr>
          <a:xfrm>
            <a:off x="494241" y="4005064"/>
            <a:ext cx="4080877" cy="689078"/>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0" name="角丸四角形 1">
            <a:extLst>
              <a:ext uri="{FF2B5EF4-FFF2-40B4-BE49-F238E27FC236}">
                <a16:creationId xmlns:a16="http://schemas.microsoft.com/office/drawing/2014/main" id="{1136E028-A5E4-479A-9AA6-D1518D12A003}"/>
              </a:ext>
            </a:extLst>
          </p:cNvPr>
          <p:cNvSpPr/>
          <p:nvPr/>
        </p:nvSpPr>
        <p:spPr>
          <a:xfrm>
            <a:off x="479375" y="3077012"/>
            <a:ext cx="4080877" cy="689078"/>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199456" y="332776"/>
            <a:ext cx="10873208"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1736792" y="735501"/>
            <a:ext cx="10263864"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200" b="1" dirty="0">
                <a:solidFill>
                  <a:srgbClr val="FFFDE1"/>
                </a:solidFill>
                <a:latin typeface="+mn-ea"/>
                <a:ea typeface="+mn-ea"/>
              </a:rPr>
              <a:t>精神障がいにも対応した地域包括ケアシステムの構築のための協議の場について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407368"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479376" y="2155413"/>
            <a:ext cx="4080877" cy="689078"/>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4972170"/>
            <a:ext cx="4098303" cy="1769198"/>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　</a:t>
            </a: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479715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479376" y="5326861"/>
            <a:ext cx="4197833" cy="1414507"/>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・精神科病院</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（青葉丘病院・大阪さやま病院・結のぞみ病院）</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・市町村障がい福祉担当課</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・委託相談支援事業所等（市町村会議事務局）</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・大阪府こころの健康総合センター</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大阪府生活基盤推進課　広域コーディネーター</a:t>
            </a:r>
            <a:r>
              <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3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obs</a:t>
            </a:r>
            <a:r>
              <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br>
              <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br>
            <a:r>
              <a:rPr kumimoji="1" lang="ja-JP" altLang="en-US"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等</a:t>
            </a: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292494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913718" y="2141165"/>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260713" y="2564904"/>
            <a:ext cx="6523919" cy="396044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＜令和５年度実績＞</a:t>
            </a:r>
            <a:endParaRPr kumimoji="1" lang="en-US" altLang="ja-JP"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第１回 </a:t>
            </a:r>
            <a:r>
              <a:rPr kumimoji="1" lang="zh-TW"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令和５年７月２６日（水）　１４時～１５時３０分</a:t>
            </a:r>
            <a:endParaRPr kumimoji="1" lang="en-US" altLang="zh-TW"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１．大阪府における精神科病院入院患者の状況</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２．大阪府における「精神障がいにも対応した地域包括ケアシステム」および</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「長期入院精神障がい者退院支援強化事業」について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３．精神科病院の現状について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４．市町村・委託相談支援事業所等の現状について</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第２回 </a:t>
            </a:r>
            <a:r>
              <a:rPr kumimoji="1" lang="zh-TW"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令和６年２月９日（金）　１４時～１５時３０分</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１．令和４年度精神科在院患者調査・退院患者調査より（管内の状況）</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２．精神障がいにも対応した地域包括ケアシステムについて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～現状と大阪府の取り組みについて～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３．精神保健福祉法改正について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４．精神科病院の地域移行の取組み状況</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５．各市町村の協議の場及び地域移行・地域定着支援への取組み状況</a:t>
            </a: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1487488" y="341101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年１回（令和６年度～）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492896"/>
            <a:ext cx="3762857"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精神保健医療ネットワーク会議在宅療養部会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25088"/>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1789195" y="4326148"/>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富田林保健所</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
            <a:extLst>
              <a:ext uri="{FF2B5EF4-FFF2-40B4-BE49-F238E27FC236}">
                <a16:creationId xmlns:a16="http://schemas.microsoft.com/office/drawing/2014/main" id="{728D14CF-2758-4854-B58F-EB841592A948}"/>
              </a:ext>
            </a:extLst>
          </p:cNvPr>
          <p:cNvSpPr/>
          <p:nvPr/>
        </p:nvSpPr>
        <p:spPr>
          <a:xfrm>
            <a:off x="839416" y="4833304"/>
            <a:ext cx="10881419" cy="1332000"/>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角丸四角形 1">
            <a:extLst>
              <a:ext uri="{FF2B5EF4-FFF2-40B4-BE49-F238E27FC236}">
                <a16:creationId xmlns:a16="http://schemas.microsoft.com/office/drawing/2014/main" id="{DF99E7DF-4005-4C0D-B308-0EAB488C1BC7}"/>
              </a:ext>
            </a:extLst>
          </p:cNvPr>
          <p:cNvSpPr/>
          <p:nvPr/>
        </p:nvSpPr>
        <p:spPr>
          <a:xfrm>
            <a:off x="831205" y="3249128"/>
            <a:ext cx="10881419" cy="1332000"/>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30355" y="1664952"/>
            <a:ext cx="10881419" cy="1332000"/>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305450" y="1796725"/>
            <a:ext cx="2739296" cy="552155"/>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事業ホームページ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567608" y="2340288"/>
            <a:ext cx="7792342"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「大阪府における長期入院精神障がい者の退院の促進について」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https://www.pref.osaka.lg.jp/o090080/shisetsufukushi/entlassen-support/index.htm</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1873884"/>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99456" y="5013176"/>
            <a:ext cx="4251464" cy="552155"/>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こころの健康相談リーフレット</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2549306" y="5508640"/>
            <a:ext cx="9162468"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「保健所に相談してみませんか」</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https://pref-osaka.cms8341.jp/cms8341/documents/95548/kokoronokenkousoudan.pdf</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5042236"/>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3</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6" name="円/楕円 22">
            <a:extLst>
              <a:ext uri="{FF2B5EF4-FFF2-40B4-BE49-F238E27FC236}">
                <a16:creationId xmlns:a16="http://schemas.microsoft.com/office/drawing/2014/main" id="{E2A3CE8C-BFC7-4CF8-AF25-1614F5EA560E}"/>
              </a:ext>
            </a:extLst>
          </p:cNvPr>
          <p:cNvSpPr/>
          <p:nvPr/>
        </p:nvSpPr>
        <p:spPr>
          <a:xfrm>
            <a:off x="376833" y="3458060"/>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9" name="タイトル 1">
            <a:extLst>
              <a:ext uri="{FF2B5EF4-FFF2-40B4-BE49-F238E27FC236}">
                <a16:creationId xmlns:a16="http://schemas.microsoft.com/office/drawing/2014/main" id="{EAB27677-58E2-40A2-A7B0-5BA4CF2586D8}"/>
              </a:ext>
            </a:extLst>
          </p:cNvPr>
          <p:cNvSpPr txBox="1">
            <a:spLocks/>
          </p:cNvSpPr>
          <p:nvPr/>
        </p:nvSpPr>
        <p:spPr>
          <a:xfrm>
            <a:off x="1260512" y="3452909"/>
            <a:ext cx="3899383" cy="552155"/>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富田林保健所ホームページ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E21531F8-B94F-4C9A-A650-33C245A1843F}"/>
              </a:ext>
            </a:extLst>
          </p:cNvPr>
          <p:cNvSpPr txBox="1">
            <a:spLocks/>
          </p:cNvSpPr>
          <p:nvPr/>
        </p:nvSpPr>
        <p:spPr>
          <a:xfrm>
            <a:off x="2567608" y="3924464"/>
            <a:ext cx="7792342"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「こころの健康相談に、精神保健福祉相談員や保健師が応じます」</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hlinkClick r:id="rId5">
                  <a:extLst>
                    <a:ext uri="{A12FA001-AC4F-418D-AE19-62706E023703}">
                      <ahyp:hlinkClr xmlns:ahyp="http://schemas.microsoft.com/office/drawing/2018/hyperlinkcolor" val="tx"/>
                    </a:ext>
                  </a:extLst>
                </a:hlinkClick>
              </a:rPr>
              <a:t>https://www.pref.osaka.lg.jp/o100170/tondabayashihoken/bsoudan/index.html</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27" name="楕円 26">
            <a:hlinkClick r:id="" action="ppaction://noaction"/>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545</Words>
  <Application>Microsoft Office PowerPoint</Application>
  <PresentationFormat>ワイド画面</PresentationFormat>
  <Paragraphs>75</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2024-11-20T02:50:33Z</dcterms:modified>
</cp:coreProperties>
</file>