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10" r:id="rId2"/>
    <p:sldId id="438" r:id="rId3"/>
    <p:sldId id="439" r:id="rId4"/>
    <p:sldId id="437" r:id="rId5"/>
  </p:sldIdLst>
  <p:sldSz cx="12192000" cy="6858000"/>
  <p:notesSz cx="6735763" cy="9866313"/>
  <p:custDataLst>
    <p:tags r:id="rId8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rpOp0Q2v7vX2fjRSWkSiQQ==" hashData="djvhnOK4LfMv0gvMbVcMJwN7p1OmvpdV3BqRrZvg9PElHTXvViZB2fjEmHk7IMvBISclFLY/WkHb4X4Q989Lsw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D28F"/>
    <a:srgbClr val="D4ECEA"/>
    <a:srgbClr val="63A6DB"/>
    <a:srgbClr val="D6B845"/>
    <a:srgbClr val="FFFDE1"/>
    <a:srgbClr val="B32425"/>
    <a:srgbClr val="34485E"/>
    <a:srgbClr val="5B9F8A"/>
    <a:srgbClr val="3C7D9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04" autoAdjust="0"/>
  </p:normalViewPr>
  <p:slideViewPr>
    <p:cSldViewPr>
      <p:cViewPr varScale="1">
        <p:scale>
          <a:sx n="95" d="100"/>
          <a:sy n="95" d="100"/>
        </p:scale>
        <p:origin x="53" y="53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28" y="-102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746FDA87-421D-4CFB-BB3E-33FE4AB339AD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013"/>
            <a:ext cx="2919413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870C89CD-C2A2-4250-B487-60E6EF391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1643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621" cy="493237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3" y="0"/>
            <a:ext cx="2918621" cy="493237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r">
              <a:defRPr sz="1200"/>
            </a:lvl1pPr>
          </a:lstStyle>
          <a:p>
            <a:fld id="{206ACFC7-BD3E-4FBB-A92C-C6F06D2C0547}" type="datetimeFigureOut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2550" y="741363"/>
            <a:ext cx="6570663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8" tIns="45318" rIns="90638" bIns="4531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686538"/>
            <a:ext cx="5387982" cy="4439132"/>
          </a:xfrm>
          <a:prstGeom prst="rect">
            <a:avLst/>
          </a:prstGeom>
        </p:spPr>
        <p:txBody>
          <a:bodyPr vert="horz" lIns="90638" tIns="45318" rIns="90638" bIns="453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502"/>
            <a:ext cx="2918621" cy="493236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3" y="9371502"/>
            <a:ext cx="2918621" cy="493236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r">
              <a:defRPr sz="1200"/>
            </a:lvl1pPr>
          </a:lstStyle>
          <a:p>
            <a:fld id="{CDCFC374-814C-4296-BB26-A4ADC52CB33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6558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2550" y="741363"/>
            <a:ext cx="6570663" cy="36972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841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203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498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252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1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0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3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8E2-8FCD-43E2-BC86-384EE10B11D4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224029" y="6264793"/>
            <a:ext cx="2844800" cy="437133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2BB-719F-4064-99D1-42E83E4D39EC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1" y="274642"/>
            <a:ext cx="2743201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3" y="274642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1BB1-C6A4-450E-BFF4-33A31E99FAE9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ED7E-2192-4CC8-BC97-BE3110D00F66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328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1257" y="1556794"/>
            <a:ext cx="10972800" cy="4525963"/>
          </a:xfrm>
        </p:spPr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EB8C-4DF7-4D35-8D4D-C0E1B3E01FBB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926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1pPr>
            <a:lvl2pPr marL="562996" indent="0">
              <a:buNone/>
              <a:defRPr sz="2217">
                <a:solidFill>
                  <a:schemeClr val="tx1">
                    <a:tint val="75000"/>
                  </a:schemeClr>
                </a:solidFill>
              </a:defRPr>
            </a:lvl2pPr>
            <a:lvl3pPr marL="1125992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3pPr>
            <a:lvl4pPr marL="1688988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4pPr>
            <a:lvl5pPr marL="2251984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5pPr>
            <a:lvl6pPr marL="2814980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6pPr>
            <a:lvl7pPr marL="3377976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7pPr>
            <a:lvl8pPr marL="3940973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8pPr>
            <a:lvl9pPr marL="4503969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7C00-2761-4501-A328-39F53606DD85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2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B92E-592D-4B0A-A65D-7414D1B22715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C4C8-AC08-4C00-90F9-516823EEE03A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7439-AB59-4F5D-99F5-D54732C0DE38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6E9-A61F-42A8-8EA7-54669B66C789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55"/>
            <a:ext cx="6815667" cy="5853113"/>
          </a:xfrm>
        </p:spPr>
        <p:txBody>
          <a:bodyPr/>
          <a:lstStyle>
            <a:lvl1pPr>
              <a:defRPr sz="3940"/>
            </a:lvl1pPr>
            <a:lvl2pPr>
              <a:defRPr sz="3448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B9A6-D963-4E50-9D60-8A0735E2185D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940"/>
            </a:lvl1pPr>
            <a:lvl2pPr marL="562996" indent="0">
              <a:buNone/>
              <a:defRPr sz="3448"/>
            </a:lvl2pPr>
            <a:lvl3pPr marL="1125992" indent="0">
              <a:buNone/>
              <a:defRPr sz="2955"/>
            </a:lvl3pPr>
            <a:lvl4pPr marL="1688988" indent="0">
              <a:buNone/>
              <a:defRPr sz="2463"/>
            </a:lvl4pPr>
            <a:lvl5pPr marL="2251984" indent="0">
              <a:buNone/>
              <a:defRPr sz="2463"/>
            </a:lvl5pPr>
            <a:lvl6pPr marL="2814980" indent="0">
              <a:buNone/>
              <a:defRPr sz="2463"/>
            </a:lvl6pPr>
            <a:lvl7pPr marL="3377976" indent="0">
              <a:buNone/>
              <a:defRPr sz="2463"/>
            </a:lvl7pPr>
            <a:lvl8pPr marL="3940973" indent="0">
              <a:buNone/>
              <a:defRPr sz="2463"/>
            </a:lvl8pPr>
            <a:lvl9pPr marL="4503969" indent="0">
              <a:buNone/>
              <a:defRPr sz="2463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795-F5CF-4248-ADBD-C526F9F421AF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2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9ED7E-2192-4CC8-BC97-BE3110D00F66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9347200" y="6492875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2D8002D-B5B0-4BAC-B1F6-782DDCCE6D9C}" type="slidenum">
              <a:rPr lang="ja-JP" altLang="en-US" sz="2217" smtClean="0"/>
              <a:pPr algn="r"/>
              <a:t>‹#›</a:t>
            </a:fld>
            <a:endParaRPr lang="ja-JP" altLang="en-US" sz="2217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1125992" rtl="0" eaLnBrk="1" latinLnBrk="0" hangingPunct="1">
        <a:spcBef>
          <a:spcPct val="0"/>
        </a:spcBef>
        <a:buNone/>
        <a:defRPr kumimoji="1" sz="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247" indent="-422247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3940" kern="1200">
          <a:solidFill>
            <a:schemeClr val="tx1"/>
          </a:solidFill>
          <a:latin typeface="+mn-lt"/>
          <a:ea typeface="+mn-ea"/>
          <a:cs typeface="+mn-cs"/>
        </a:defRPr>
      </a:lvl1pPr>
      <a:lvl2pPr marL="914869" indent="-351873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3448" kern="1200">
          <a:solidFill>
            <a:schemeClr val="tx1"/>
          </a:solidFill>
          <a:latin typeface="+mn-lt"/>
          <a:ea typeface="+mn-ea"/>
          <a:cs typeface="+mn-cs"/>
        </a:defRPr>
      </a:lvl2pPr>
      <a:lvl3pPr marL="1407490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1970486" indent="-281498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4pPr>
      <a:lvl5pPr marL="2533482" indent="-281498" algn="l" defTabSz="1125992" rtl="0" eaLnBrk="1" latinLnBrk="0" hangingPunct="1">
        <a:spcBef>
          <a:spcPct val="20000"/>
        </a:spcBef>
        <a:buFont typeface="Arial" pitchFamily="34" charset="0"/>
        <a:buChar char="»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5pPr>
      <a:lvl6pPr marL="3096478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6pPr>
      <a:lvl7pPr marL="3659475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7pPr>
      <a:lvl8pPr marL="4222471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8pPr>
      <a:lvl9pPr marL="4785467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1pPr>
      <a:lvl2pPr marL="56299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2pPr>
      <a:lvl3pPr marL="1125992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3pPr>
      <a:lvl4pPr marL="1688988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4pPr>
      <a:lvl5pPr marL="2251984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5pPr>
      <a:lvl6pPr marL="281498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6pPr>
      <a:lvl7pPr marL="337797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7pPr>
      <a:lvl8pPr marL="3940973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8pPr>
      <a:lvl9pPr marL="4503969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楕円 6">
            <a:hlinkClick r:id="rId3" action="ppaction://hlinksldjump"/>
            <a:extLst>
              <a:ext uri="{FF2B5EF4-FFF2-40B4-BE49-F238E27FC236}">
                <a16:creationId xmlns:a16="http://schemas.microsoft.com/office/drawing/2014/main" id="{C3194EEB-9EC8-BA88-BEE2-7390BBE8EF6C}"/>
              </a:ext>
            </a:extLst>
          </p:cNvPr>
          <p:cNvSpPr/>
          <p:nvPr/>
        </p:nvSpPr>
        <p:spPr>
          <a:xfrm>
            <a:off x="4377466" y="1677375"/>
            <a:ext cx="2126436" cy="2126436"/>
          </a:xfrm>
          <a:prstGeom prst="ellipse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A7D28F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A7D28F"/>
              </a:solidFill>
              <a:latin typeface="+mj-lt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C50E7355-7A27-644A-4B2D-93FF0DFC2468}"/>
              </a:ext>
            </a:extLst>
          </p:cNvPr>
          <p:cNvSpPr txBox="1">
            <a:spLocks/>
          </p:cNvSpPr>
          <p:nvPr/>
        </p:nvSpPr>
        <p:spPr>
          <a:xfrm>
            <a:off x="4047932" y="4016820"/>
            <a:ext cx="2785503" cy="916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A7D28F"/>
                </a:solidFill>
                <a:latin typeface="+mn-ea"/>
                <a:ea typeface="+mn-ea"/>
              </a:rPr>
              <a:t>窓口</a:t>
            </a:r>
            <a:endParaRPr lang="en-US" altLang="ja-JP" sz="2400" b="1" dirty="0">
              <a:solidFill>
                <a:srgbClr val="A7D28F"/>
              </a:solidFill>
              <a:latin typeface="+mn-ea"/>
              <a:ea typeface="+mn-ea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DD19519E-51F4-4043-4731-BF0D712162D5}"/>
              </a:ext>
            </a:extLst>
          </p:cNvPr>
          <p:cNvSpPr txBox="1">
            <a:spLocks/>
          </p:cNvSpPr>
          <p:nvPr/>
        </p:nvSpPr>
        <p:spPr>
          <a:xfrm>
            <a:off x="4203804" y="4993887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精神保健の相談・地域移行を検討したい時の連絡先はこちらです。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B305AA47-E314-4D0B-CBD5-2C0E4A245FB0}"/>
              </a:ext>
            </a:extLst>
          </p:cNvPr>
          <p:cNvSpPr txBox="1">
            <a:spLocks/>
          </p:cNvSpPr>
          <p:nvPr/>
        </p:nvSpPr>
        <p:spPr>
          <a:xfrm>
            <a:off x="7907718" y="4016820"/>
            <a:ext cx="2957595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A7D28F"/>
                </a:solidFill>
                <a:latin typeface="+mn-ea"/>
                <a:ea typeface="+mn-ea"/>
              </a:rPr>
              <a:t>「にも包括」</a:t>
            </a:r>
            <a:br>
              <a:rPr lang="en-US" altLang="ja-JP" sz="2400" b="1" dirty="0">
                <a:solidFill>
                  <a:srgbClr val="A7D28F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A7D28F"/>
                </a:solidFill>
                <a:latin typeface="+mn-ea"/>
                <a:ea typeface="+mn-ea"/>
              </a:rPr>
              <a:t>協議の場</a:t>
            </a:r>
            <a:endParaRPr lang="en-US" altLang="ja-JP" sz="2400" b="1" dirty="0">
              <a:solidFill>
                <a:srgbClr val="A7D28F"/>
              </a:solidFill>
              <a:latin typeface="+mn-ea"/>
              <a:ea typeface="+mn-ea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509B671B-A2A9-4D51-F9C8-B863A7F59ABC}"/>
              </a:ext>
            </a:extLst>
          </p:cNvPr>
          <p:cNvSpPr txBox="1">
            <a:spLocks/>
          </p:cNvSpPr>
          <p:nvPr/>
        </p:nvSpPr>
        <p:spPr>
          <a:xfrm>
            <a:off x="8079810" y="4993887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「にも包括」協議の場では、こんな活動をしています。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F4419BFB-C12D-7629-A5F6-F663479A77AA}"/>
              </a:ext>
            </a:extLst>
          </p:cNvPr>
          <p:cNvSpPr txBox="1">
            <a:spLocks/>
          </p:cNvSpPr>
          <p:nvPr/>
        </p:nvSpPr>
        <p:spPr>
          <a:xfrm>
            <a:off x="9123293" y="4016820"/>
            <a:ext cx="2426522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endParaRPr lang="en-US" altLang="ja-JP" sz="2400" b="1" dirty="0">
              <a:solidFill>
                <a:srgbClr val="A7D28F"/>
              </a:solidFill>
              <a:latin typeface="+mn-ea"/>
              <a:ea typeface="+mn-ea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3503662" y="85224"/>
            <a:ext cx="8731624" cy="40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ja-JP" altLang="en-US" sz="2000" b="1" dirty="0">
                <a:solidFill>
                  <a:srgbClr val="A7D28F"/>
                </a:solidFill>
                <a:latin typeface="+mn-ea"/>
                <a:ea typeface="+mn-ea"/>
              </a:rPr>
              <a:t>大阪府版「にも包括」ポータルサイト　情報シート</a:t>
            </a:r>
            <a:endParaRPr lang="en-US" altLang="ja-JP" sz="2000" b="1" dirty="0">
              <a:solidFill>
                <a:srgbClr val="A7D28F"/>
              </a:solidFill>
              <a:latin typeface="+mn-ea"/>
              <a:ea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37DBC9-8E22-92FF-72D1-26FC9FB71FE4}"/>
              </a:ext>
            </a:extLst>
          </p:cNvPr>
          <p:cNvSpPr/>
          <p:nvPr/>
        </p:nvSpPr>
        <p:spPr>
          <a:xfrm>
            <a:off x="4" y="0"/>
            <a:ext cx="2869809" cy="6858000"/>
          </a:xfrm>
          <a:prstGeom prst="rect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BC39CDD-BF0F-8170-9D76-683C8769E69A}"/>
              </a:ext>
            </a:extLst>
          </p:cNvPr>
          <p:cNvSpPr txBox="1">
            <a:spLocks/>
          </p:cNvSpPr>
          <p:nvPr/>
        </p:nvSpPr>
        <p:spPr>
          <a:xfrm>
            <a:off x="326878" y="2421776"/>
            <a:ext cx="2418382" cy="6376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0" b="1" spc="300" dirty="0">
                <a:solidFill>
                  <a:srgbClr val="D4ECE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高槻市</a:t>
            </a:r>
            <a:endParaRPr lang="en-US" altLang="ja-JP" sz="8000" b="1" spc="300" dirty="0">
              <a:solidFill>
                <a:srgbClr val="D4ECEA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AF966D6-B691-445C-014C-483EB1A8E97B}"/>
              </a:ext>
            </a:extLst>
          </p:cNvPr>
          <p:cNvCxnSpPr>
            <a:cxnSpLocks/>
          </p:cNvCxnSpPr>
          <p:nvPr/>
        </p:nvCxnSpPr>
        <p:spPr>
          <a:xfrm>
            <a:off x="3144609" y="476672"/>
            <a:ext cx="9017875" cy="0"/>
          </a:xfrm>
          <a:prstGeom prst="line">
            <a:avLst/>
          </a:prstGeom>
          <a:ln>
            <a:solidFill>
              <a:srgbClr val="A7D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楕円 2">
            <a:extLst>
              <a:ext uri="{FF2B5EF4-FFF2-40B4-BE49-F238E27FC236}">
                <a16:creationId xmlns:a16="http://schemas.microsoft.com/office/drawing/2014/main" id="{5FDBDDD0-CFDC-05EF-3C99-44EE6B9AA43E}"/>
              </a:ext>
            </a:extLst>
          </p:cNvPr>
          <p:cNvSpPr/>
          <p:nvPr/>
        </p:nvSpPr>
        <p:spPr>
          <a:xfrm>
            <a:off x="549427" y="512286"/>
            <a:ext cx="1770954" cy="1770954"/>
          </a:xfrm>
          <a:prstGeom prst="ellipse">
            <a:avLst/>
          </a:prstGeom>
          <a:solidFill>
            <a:srgbClr val="D4EC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楕円 15">
            <a:hlinkClick r:id="rId4" action="ppaction://hlinksldjump"/>
            <a:extLst>
              <a:ext uri="{FF2B5EF4-FFF2-40B4-BE49-F238E27FC236}">
                <a16:creationId xmlns:a16="http://schemas.microsoft.com/office/drawing/2014/main" id="{61770FFB-076D-4D8E-A395-40A76EF1C214}"/>
              </a:ext>
            </a:extLst>
          </p:cNvPr>
          <p:cNvSpPr/>
          <p:nvPr/>
        </p:nvSpPr>
        <p:spPr>
          <a:xfrm>
            <a:off x="8323298" y="1677375"/>
            <a:ext cx="2126436" cy="2126436"/>
          </a:xfrm>
          <a:prstGeom prst="ellipse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A7D28F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A7D28F"/>
              </a:solidFill>
              <a:latin typeface="+mj-lt"/>
            </a:endParaRPr>
          </a:p>
        </p:txBody>
      </p:sp>
      <p:pic>
        <p:nvPicPr>
          <p:cNvPr id="13" name="グラフィックス 12" descr="ダンス 単色塗りつぶし">
            <a:extLst>
              <a:ext uri="{FF2B5EF4-FFF2-40B4-BE49-F238E27FC236}">
                <a16:creationId xmlns:a16="http://schemas.microsoft.com/office/drawing/2014/main" id="{24D5522C-00A2-4CF6-9DF1-AACFE0B0D00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04" y="9806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9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779869"/>
          </a:xfrm>
          <a:prstGeom prst="roundRect">
            <a:avLst>
              <a:gd name="adj" fmla="val 21554"/>
            </a:avLst>
          </a:prstGeom>
          <a:solidFill>
            <a:srgbClr val="63A6DB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A7D28F"/>
                </a:solidFill>
              </a:rPr>
              <a:t>　　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999656" y="658134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A7D28F"/>
                </a:solidFill>
                <a:latin typeface="+mn-ea"/>
                <a:ea typeface="+mn-ea"/>
              </a:rPr>
              <a:t>窓口</a:t>
            </a:r>
            <a:endParaRPr lang="en-US" altLang="ja-JP" sz="4400" b="1" dirty="0">
              <a:solidFill>
                <a:srgbClr val="A7D28F"/>
              </a:solidFill>
              <a:latin typeface="+mn-ea"/>
              <a:ea typeface="+mn-ea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667CA13B-45AF-2C66-CE56-17C9C4D9EEAC}"/>
              </a:ext>
            </a:extLst>
          </p:cNvPr>
          <p:cNvSpPr/>
          <p:nvPr/>
        </p:nvSpPr>
        <p:spPr>
          <a:xfrm>
            <a:off x="1520763" y="2595067"/>
            <a:ext cx="9150463" cy="3930277"/>
          </a:xfrm>
          <a:prstGeom prst="roundRect">
            <a:avLst>
              <a:gd name="adj" fmla="val 5612"/>
            </a:avLst>
          </a:prstGeom>
          <a:solidFill>
            <a:schemeClr val="bg1"/>
          </a:solidFill>
          <a:ln w="57150">
            <a:solidFill>
              <a:srgbClr val="63A6D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三角形 5">
            <a:extLst>
              <a:ext uri="{FF2B5EF4-FFF2-40B4-BE49-F238E27FC236}">
                <a16:creationId xmlns:a16="http://schemas.microsoft.com/office/drawing/2014/main" id="{6D764C04-8067-88A1-B865-FA78C4A09340}"/>
              </a:ext>
            </a:extLst>
          </p:cNvPr>
          <p:cNvSpPr/>
          <p:nvPr/>
        </p:nvSpPr>
        <p:spPr>
          <a:xfrm flipV="1">
            <a:off x="5693358" y="2046156"/>
            <a:ext cx="805275" cy="366034"/>
          </a:xfrm>
          <a:prstGeom prst="triangle">
            <a:avLst/>
          </a:prstGeom>
          <a:solidFill>
            <a:srgbClr val="D6B8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95F3B-732F-3643-0A9C-2FA96D55C1DF}"/>
              </a:ext>
            </a:extLst>
          </p:cNvPr>
          <p:cNvSpPr txBox="1"/>
          <p:nvPr/>
        </p:nvSpPr>
        <p:spPr>
          <a:xfrm>
            <a:off x="1727539" y="2969780"/>
            <a:ext cx="8801377" cy="27469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b="1" i="0" dirty="0">
                <a:effectLst/>
                <a:latin typeface="Söhne"/>
              </a:rPr>
              <a:t>高槻市保健所　</a:t>
            </a:r>
            <a:r>
              <a:rPr lang="ja-JP" altLang="en-US" sz="2400" b="1" dirty="0">
                <a:latin typeface="Söhne"/>
              </a:rPr>
              <a:t>保健予防</a:t>
            </a:r>
            <a:r>
              <a:rPr lang="ja-JP" altLang="en-US" sz="2400" b="1" i="0" dirty="0">
                <a:effectLst/>
                <a:latin typeface="Söhne"/>
              </a:rPr>
              <a:t>課　精神保健チーム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9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　　所　：　〒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569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⁻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0052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高槻市城東町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番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号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電話番号　：　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072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⁻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661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⁻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9332</a:t>
            </a:r>
          </a:p>
          <a:p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担　　当　：　精神保健チーム</a:t>
            </a:r>
            <a:endParaRPr lang="ja-JP" altLang="en-US" dirty="0"/>
          </a:p>
        </p:txBody>
      </p:sp>
      <p:sp>
        <p:nvSpPr>
          <p:cNvPr id="10" name="楕円 9">
            <a:hlinkClick r:id="" action="ppaction://noaction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061539" y="85335"/>
            <a:ext cx="1332000" cy="1332000"/>
          </a:xfrm>
          <a:prstGeom prst="ellipse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A7D28F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A7D28F"/>
              </a:solidFill>
              <a:latin typeface="+mj-lt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03C0805-2879-415D-882F-4C6263C65927}"/>
              </a:ext>
            </a:extLst>
          </p:cNvPr>
          <p:cNvSpPr txBox="1"/>
          <p:nvPr/>
        </p:nvSpPr>
        <p:spPr>
          <a:xfrm>
            <a:off x="2003579" y="1508773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4ECEA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精神保健に関する相談は、下記にご連絡ください。</a:t>
            </a:r>
            <a:endParaRPr kumimoji="1" lang="ja-JP" altLang="en-US" dirty="0">
              <a:solidFill>
                <a:srgbClr val="D4ECEA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406EF9-5C39-414C-881C-12B79D7D6950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4504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779869"/>
          </a:xfrm>
          <a:prstGeom prst="roundRect">
            <a:avLst>
              <a:gd name="adj" fmla="val 21554"/>
            </a:avLst>
          </a:prstGeom>
          <a:solidFill>
            <a:srgbClr val="63A6DB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A7D28F"/>
                </a:solidFill>
              </a:rPr>
              <a:t>　　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999656" y="658134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A7D28F"/>
                </a:solidFill>
                <a:latin typeface="+mn-ea"/>
                <a:ea typeface="+mn-ea"/>
              </a:rPr>
              <a:t>窓口</a:t>
            </a:r>
            <a:endParaRPr lang="en-US" altLang="ja-JP" sz="4400" b="1" dirty="0">
              <a:solidFill>
                <a:srgbClr val="A7D28F"/>
              </a:solidFill>
              <a:latin typeface="+mn-ea"/>
              <a:ea typeface="+mn-ea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667CA13B-45AF-2C66-CE56-17C9C4D9EEAC}"/>
              </a:ext>
            </a:extLst>
          </p:cNvPr>
          <p:cNvSpPr/>
          <p:nvPr/>
        </p:nvSpPr>
        <p:spPr>
          <a:xfrm>
            <a:off x="1520763" y="2595067"/>
            <a:ext cx="9150463" cy="3930277"/>
          </a:xfrm>
          <a:prstGeom prst="roundRect">
            <a:avLst>
              <a:gd name="adj" fmla="val 5612"/>
            </a:avLst>
          </a:prstGeom>
          <a:solidFill>
            <a:schemeClr val="bg1"/>
          </a:solidFill>
          <a:ln w="57150">
            <a:solidFill>
              <a:srgbClr val="63A6D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三角形 5">
            <a:extLst>
              <a:ext uri="{FF2B5EF4-FFF2-40B4-BE49-F238E27FC236}">
                <a16:creationId xmlns:a16="http://schemas.microsoft.com/office/drawing/2014/main" id="{6D764C04-8067-88A1-B865-FA78C4A09340}"/>
              </a:ext>
            </a:extLst>
          </p:cNvPr>
          <p:cNvSpPr/>
          <p:nvPr/>
        </p:nvSpPr>
        <p:spPr>
          <a:xfrm flipV="1">
            <a:off x="5693358" y="2046156"/>
            <a:ext cx="805275" cy="366034"/>
          </a:xfrm>
          <a:prstGeom prst="triangle">
            <a:avLst/>
          </a:prstGeom>
          <a:solidFill>
            <a:srgbClr val="D6B8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95F3B-732F-3643-0A9C-2FA96D55C1DF}"/>
              </a:ext>
            </a:extLst>
          </p:cNvPr>
          <p:cNvSpPr txBox="1"/>
          <p:nvPr/>
        </p:nvSpPr>
        <p:spPr>
          <a:xfrm>
            <a:off x="1695305" y="2973102"/>
            <a:ext cx="8801377" cy="2723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b="1" dirty="0">
                <a:latin typeface="Söhne"/>
              </a:rPr>
              <a:t>高槻市　健康福祉部　福祉相談支援課</a:t>
            </a:r>
            <a:endParaRPr lang="en-US" altLang="ja-JP" sz="2400" b="1" dirty="0">
              <a:latin typeface="Söhne"/>
            </a:endParaRPr>
          </a:p>
          <a:p>
            <a:pPr algn="ctr">
              <a:lnSpc>
                <a:spcPct val="150000"/>
              </a:lnSpc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住　　所　：　〒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569-0067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高槻市桃園町２番１号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電話番号　：　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072-674-7171</a:t>
            </a: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担　　当　：　</a:t>
            </a:r>
            <a:r>
              <a:rPr lang="ja-JP" altLang="en-US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者支援チーム</a:t>
            </a:r>
            <a:endParaRPr lang="en-US" altLang="ja-JP" dirty="0">
              <a:latin typeface="Söhne"/>
            </a:endParaRPr>
          </a:p>
        </p:txBody>
      </p:sp>
      <p:sp>
        <p:nvSpPr>
          <p:cNvPr id="10" name="楕円 9">
            <a:hlinkClick r:id="" action="ppaction://noaction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061539" y="85335"/>
            <a:ext cx="1332000" cy="1332000"/>
          </a:xfrm>
          <a:prstGeom prst="ellipse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A7D28F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A7D28F"/>
              </a:solidFill>
              <a:latin typeface="+mj-lt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03C0805-2879-415D-882F-4C6263C65927}"/>
              </a:ext>
            </a:extLst>
          </p:cNvPr>
          <p:cNvSpPr txBox="1"/>
          <p:nvPr/>
        </p:nvSpPr>
        <p:spPr>
          <a:xfrm>
            <a:off x="2003579" y="1508773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4ECEA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地域移行を検討する時は、下記にご連絡ください。</a:t>
            </a:r>
            <a:endParaRPr kumimoji="1" lang="ja-JP" altLang="en-US" dirty="0">
              <a:solidFill>
                <a:srgbClr val="D4ECEA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406EF9-5C39-414C-881C-12B79D7D6950}"/>
              </a:ext>
            </a:extLst>
          </p:cNvPr>
          <p:cNvSpPr/>
          <p:nvPr/>
        </p:nvSpPr>
        <p:spPr>
          <a:xfrm>
            <a:off x="0" y="-1329"/>
            <a:ext cx="308532" cy="6858000"/>
          </a:xfrm>
          <a:prstGeom prst="rect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3015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63A6DB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A7D28F"/>
                </a:solidFill>
              </a:rPr>
              <a:t>　　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684590" y="519602"/>
            <a:ext cx="7560840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>
                <a:solidFill>
                  <a:srgbClr val="A7D28F"/>
                </a:solidFill>
                <a:latin typeface="+mn-ea"/>
                <a:ea typeface="+mn-ea"/>
              </a:rPr>
              <a:t>精神障がいにも対応した地域包括ケアシステムの構築のための</a:t>
            </a:r>
            <a:br>
              <a:rPr lang="en-US" altLang="ja-JP" sz="2400" b="1" dirty="0">
                <a:solidFill>
                  <a:srgbClr val="A7D28F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A7D28F"/>
                </a:solidFill>
                <a:latin typeface="+mn-ea"/>
                <a:ea typeface="+mn-ea"/>
              </a:rPr>
              <a:t>協議の場について</a:t>
            </a:r>
          </a:p>
        </p:txBody>
      </p:sp>
      <p:sp>
        <p:nvSpPr>
          <p:cNvPr id="10" name="楕円 9">
            <a:hlinkClick r:id="" action="ppaction://noaction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280570" y="212243"/>
            <a:ext cx="1332000" cy="1332000"/>
          </a:xfrm>
          <a:prstGeom prst="ellipse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A7D28F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A7D28F"/>
              </a:solidFill>
              <a:latin typeface="+mj-lt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4544E2-71E9-442B-AC34-499585CEDA1D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角丸四角形 1">
            <a:extLst>
              <a:ext uri="{FF2B5EF4-FFF2-40B4-BE49-F238E27FC236}">
                <a16:creationId xmlns:a16="http://schemas.microsoft.com/office/drawing/2014/main" id="{743FA248-0EF4-4AEC-A993-E35A80C48345}"/>
              </a:ext>
            </a:extLst>
          </p:cNvPr>
          <p:cNvSpPr/>
          <p:nvPr/>
        </p:nvSpPr>
        <p:spPr>
          <a:xfrm>
            <a:off x="502955" y="2141166"/>
            <a:ext cx="4080877" cy="857206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A7D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771BFA7B-02B8-456F-A82D-C4492167A638}"/>
              </a:ext>
            </a:extLst>
          </p:cNvPr>
          <p:cNvSpPr txBox="1">
            <a:spLocks/>
          </p:cNvSpPr>
          <p:nvPr/>
        </p:nvSpPr>
        <p:spPr>
          <a:xfrm>
            <a:off x="1107661" y="195741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A7D28F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D4ECEA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協議の場の名称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D4ECEA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角丸四角形 1">
            <a:extLst>
              <a:ext uri="{FF2B5EF4-FFF2-40B4-BE49-F238E27FC236}">
                <a16:creationId xmlns:a16="http://schemas.microsoft.com/office/drawing/2014/main" id="{75894484-61C0-4696-88C1-AA2F17843510}"/>
              </a:ext>
            </a:extLst>
          </p:cNvPr>
          <p:cNvSpPr/>
          <p:nvPr/>
        </p:nvSpPr>
        <p:spPr>
          <a:xfrm>
            <a:off x="511232" y="5284992"/>
            <a:ext cx="4098303" cy="1454526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38100">
            <a:solidFill>
              <a:srgbClr val="A7D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0BE32D83-5A05-4BD1-AC7B-07BE76B42EAD}"/>
              </a:ext>
            </a:extLst>
          </p:cNvPr>
          <p:cNvSpPr txBox="1">
            <a:spLocks/>
          </p:cNvSpPr>
          <p:nvPr/>
        </p:nvSpPr>
        <p:spPr>
          <a:xfrm>
            <a:off x="1113814" y="5088842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A7D28F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D4ECEA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協議の場の構成員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D4ECEA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E2DFA0D6-74BE-45F8-B57B-5AA3227CEFB9}"/>
              </a:ext>
            </a:extLst>
          </p:cNvPr>
          <p:cNvSpPr txBox="1">
            <a:spLocks/>
          </p:cNvSpPr>
          <p:nvPr/>
        </p:nvSpPr>
        <p:spPr>
          <a:xfrm>
            <a:off x="589736" y="5665203"/>
            <a:ext cx="4005027" cy="10422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　精神科医療機関　　　　　</a:t>
            </a: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　訪問看護事業所</a:t>
            </a: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（大阪精神科病院協会含む）・　市社会福祉協議会</a:t>
            </a: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　</a:t>
            </a:r>
            <a:r>
              <a:rPr lang="ja-JP" altLang="en-US" sz="1100" dirty="0" err="1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福祉事業所　　　　・　庁内関係課</a:t>
            </a: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　地域包括支援センター　　・　</a:t>
            </a:r>
            <a:r>
              <a:rPr lang="ja-JP" altLang="en-US" sz="9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大阪府生活基盤推進課</a:t>
            </a:r>
            <a:r>
              <a:rPr lang="en-US" altLang="ja-JP" sz="9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en-US" altLang="ja-JP" sz="900" dirty="0" err="1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obs</a:t>
            </a:r>
            <a:r>
              <a:rPr lang="en-US" altLang="ja-JP" sz="9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　</a:t>
            </a:r>
            <a:r>
              <a:rPr lang="ja-JP" altLang="en-US" sz="1100" dirty="0" err="1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者・就業生活支援センター</a:t>
            </a: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角丸四角形 1">
            <a:extLst>
              <a:ext uri="{FF2B5EF4-FFF2-40B4-BE49-F238E27FC236}">
                <a16:creationId xmlns:a16="http://schemas.microsoft.com/office/drawing/2014/main" id="{EC5ABB0A-CE79-463E-A0CF-F52BBB9DF4A7}"/>
              </a:ext>
            </a:extLst>
          </p:cNvPr>
          <p:cNvSpPr/>
          <p:nvPr/>
        </p:nvSpPr>
        <p:spPr>
          <a:xfrm>
            <a:off x="502955" y="3243938"/>
            <a:ext cx="4104456" cy="552155"/>
          </a:xfrm>
          <a:prstGeom prst="roundRect">
            <a:avLst>
              <a:gd name="adj" fmla="val 16492"/>
            </a:avLst>
          </a:prstGeom>
          <a:solidFill>
            <a:schemeClr val="bg1"/>
          </a:solidFill>
          <a:ln w="38100">
            <a:solidFill>
              <a:srgbClr val="A7D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F13989D2-6CE8-4CEE-9C09-9B6F44210125}"/>
              </a:ext>
            </a:extLst>
          </p:cNvPr>
          <p:cNvSpPr txBox="1">
            <a:spLocks/>
          </p:cNvSpPr>
          <p:nvPr/>
        </p:nvSpPr>
        <p:spPr>
          <a:xfrm>
            <a:off x="1107661" y="3079201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A7D28F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D4ECEA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開催頻度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D4ECEA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角丸四角形 1">
            <a:extLst>
              <a:ext uri="{FF2B5EF4-FFF2-40B4-BE49-F238E27FC236}">
                <a16:creationId xmlns:a16="http://schemas.microsoft.com/office/drawing/2014/main" id="{D7FA2747-4FDB-4132-B6EB-D67C41A4270C}"/>
              </a:ext>
            </a:extLst>
          </p:cNvPr>
          <p:cNvSpPr/>
          <p:nvPr/>
        </p:nvSpPr>
        <p:spPr>
          <a:xfrm>
            <a:off x="4888857" y="2141166"/>
            <a:ext cx="7046622" cy="4384177"/>
          </a:xfrm>
          <a:prstGeom prst="roundRect">
            <a:avLst>
              <a:gd name="adj" fmla="val 3831"/>
            </a:avLst>
          </a:prstGeom>
          <a:solidFill>
            <a:schemeClr val="bg1"/>
          </a:solidFill>
          <a:ln w="38100">
            <a:solidFill>
              <a:srgbClr val="A7D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>
              <a:defRPr/>
            </a:pPr>
            <a:r>
              <a:rPr lang="ja-JP" altLang="en-US" sz="1050" dirty="0">
                <a:solidFill>
                  <a:schemeClr val="tx1"/>
                </a:solidFill>
                <a:latin typeface="游ゴシック" panose="020F0502020204030204"/>
                <a:ea typeface="游ゴシック" panose="020B0400000000000000" pitchFamily="50" charset="-128"/>
              </a:rPr>
              <a:t>　</a:t>
            </a:r>
            <a:endParaRPr lang="en-US" altLang="ja-JP" sz="1050" dirty="0">
              <a:solidFill>
                <a:schemeClr val="tx1"/>
              </a:solidFill>
              <a:latin typeface="游ゴシック" panose="020F0502020204030204"/>
              <a:ea typeface="游ゴシック" panose="020B0400000000000000" pitchFamily="50" charset="-128"/>
            </a:endParaRPr>
          </a:p>
          <a:p>
            <a:pPr lvl="0">
              <a:defRPr/>
            </a:pPr>
            <a:endParaRPr lang="en-US" altLang="ja-JP" sz="1050" dirty="0">
              <a:solidFill>
                <a:schemeClr val="tx1"/>
              </a:solidFill>
              <a:latin typeface="游ゴシック" panose="020F0502020204030204"/>
              <a:ea typeface="游ゴシック" panose="020B0400000000000000" pitchFamily="50" charset="-128"/>
            </a:endParaRPr>
          </a:p>
          <a:p>
            <a:pPr lvl="0">
              <a:defRPr/>
            </a:pPr>
            <a:endParaRPr lang="en-US" altLang="ja-JP" sz="1050" dirty="0">
              <a:solidFill>
                <a:schemeClr val="tx1"/>
              </a:solidFill>
              <a:latin typeface="游ゴシック" panose="020F0502020204030204"/>
              <a:ea typeface="游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 年</a:t>
            </a:r>
            <a:r>
              <a:rPr lang="en-US" altLang="ja-JP" sz="1400" dirty="0">
                <a:solidFill>
                  <a:schemeClr val="tx1"/>
                </a:solidFill>
                <a:latin typeface="+mj-ea"/>
                <a:ea typeface="+mj-ea"/>
              </a:rPr>
              <a:t>2</a:t>
            </a:r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回開催し、</a:t>
            </a:r>
            <a:r>
              <a:rPr lang="ja-JP" altLang="ja-JP" sz="1400" dirty="0">
                <a:solidFill>
                  <a:schemeClr val="tx1"/>
                </a:solidFill>
                <a:latin typeface="+mj-ea"/>
                <a:ea typeface="+mj-ea"/>
              </a:rPr>
              <a:t>本市及び他機関の精神医療保健福祉の現状や取組み</a:t>
            </a:r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などを</a:t>
            </a:r>
            <a:r>
              <a:rPr lang="ja-JP" altLang="ja-JP" sz="1400" dirty="0">
                <a:solidFill>
                  <a:schemeClr val="tx1"/>
                </a:solidFill>
                <a:latin typeface="+mj-ea"/>
                <a:ea typeface="+mj-ea"/>
              </a:rPr>
              <a:t>情報共有。</a:t>
            </a:r>
            <a:endParaRPr lang="en-US" altLang="ja-JP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ja-JP" altLang="ja-JP" sz="1400" dirty="0">
                <a:solidFill>
                  <a:schemeClr val="tx1"/>
                </a:solidFill>
                <a:latin typeface="+mj-ea"/>
                <a:ea typeface="+mj-ea"/>
              </a:rPr>
              <a:t>また、事例検討会を実施し、各機関の抱えている悩みや問題を共有するとともに、</a:t>
            </a:r>
            <a:endParaRPr lang="en-US" altLang="ja-JP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ja-JP" altLang="ja-JP" sz="1400" dirty="0">
                <a:solidFill>
                  <a:schemeClr val="tx1"/>
                </a:solidFill>
                <a:latin typeface="+mj-ea"/>
                <a:ea typeface="+mj-ea"/>
              </a:rPr>
              <a:t>好事例の紹介も行い、地域生活の促進について考える機会を設けた。</a:t>
            </a:r>
          </a:p>
          <a:p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 令和</a:t>
            </a:r>
            <a:r>
              <a:rPr lang="en-US" altLang="ja-JP" sz="1400" dirty="0">
                <a:solidFill>
                  <a:schemeClr val="tx1"/>
                </a:solidFill>
                <a:latin typeface="+mj-ea"/>
                <a:ea typeface="+mj-ea"/>
              </a:rPr>
              <a:t>5</a:t>
            </a:r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年度</a:t>
            </a:r>
            <a:r>
              <a:rPr lang="ja-JP" altLang="ja-JP" sz="1400" dirty="0">
                <a:solidFill>
                  <a:schemeClr val="tx1"/>
                </a:solidFill>
                <a:latin typeface="+mj-ea"/>
                <a:ea typeface="+mj-ea"/>
              </a:rPr>
              <a:t>から各機関の特色や強みを知るための情報共有ツール作成を目的とした</a:t>
            </a:r>
            <a:endParaRPr lang="en-US" altLang="ja-JP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ja-JP" altLang="ja-JP" sz="1400" dirty="0">
                <a:solidFill>
                  <a:schemeClr val="tx1"/>
                </a:solidFill>
                <a:latin typeface="+mj-ea"/>
                <a:ea typeface="+mj-ea"/>
              </a:rPr>
              <a:t>ワーキングを立ち上げ、相互連携の推進を図っ</a:t>
            </a:r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ている</a:t>
            </a:r>
            <a:r>
              <a:rPr lang="ja-JP" altLang="ja-JP" sz="1400" dirty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en-US" altLang="ja-JP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　令和</a:t>
            </a:r>
            <a:r>
              <a:rPr lang="en-US" altLang="ja-JP" sz="1600" b="1" dirty="0">
                <a:solidFill>
                  <a:schemeClr val="tx1"/>
                </a:solidFill>
                <a:latin typeface="+mj-ea"/>
                <a:ea typeface="+mj-ea"/>
              </a:rPr>
              <a:t>5</a:t>
            </a:r>
            <a:r>
              <a:rPr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年度の議題</a:t>
            </a:r>
            <a:endParaRPr lang="en-US" altLang="ja-JP" sz="1600" b="1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+mj-ea"/>
                <a:ea typeface="+mj-ea"/>
              </a:rPr>
              <a:t>　第１回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  <a:ea typeface="+mj-ea"/>
              </a:rPr>
              <a:t>　令和</a:t>
            </a:r>
            <a:r>
              <a:rPr lang="en-US" altLang="ja-JP" sz="1200" b="1" dirty="0">
                <a:solidFill>
                  <a:schemeClr val="tx1"/>
                </a:solidFill>
                <a:latin typeface="+mj-ea"/>
                <a:ea typeface="+mj-ea"/>
              </a:rPr>
              <a:t>5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  <a:ea typeface="+mj-ea"/>
              </a:rPr>
              <a:t>年</a:t>
            </a:r>
            <a:r>
              <a:rPr lang="en-US" altLang="ja-JP" sz="1200" b="1" dirty="0">
                <a:solidFill>
                  <a:schemeClr val="tx1"/>
                </a:solidFill>
                <a:latin typeface="+mj-ea"/>
                <a:ea typeface="+mj-ea"/>
              </a:rPr>
              <a:t>10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  <a:ea typeface="+mj-ea"/>
              </a:rPr>
              <a:t>月</a:t>
            </a:r>
            <a:r>
              <a:rPr lang="en-US" altLang="ja-JP" sz="1200" b="1" dirty="0">
                <a:solidFill>
                  <a:schemeClr val="tx1"/>
                </a:solidFill>
                <a:latin typeface="+mj-ea"/>
                <a:ea typeface="+mj-ea"/>
              </a:rPr>
              <a:t>12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  <a:ea typeface="+mj-ea"/>
              </a:rPr>
              <a:t>日（木） </a:t>
            </a:r>
            <a:r>
              <a:rPr lang="en-US" altLang="ja-JP" sz="1200" b="1" dirty="0">
                <a:solidFill>
                  <a:schemeClr val="tx1"/>
                </a:solidFill>
                <a:latin typeface="+mj-ea"/>
                <a:ea typeface="+mj-ea"/>
              </a:rPr>
              <a:t>14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  <a:ea typeface="+mj-ea"/>
              </a:rPr>
              <a:t>時～</a:t>
            </a:r>
            <a:r>
              <a:rPr lang="en-US" altLang="ja-JP" sz="1200" b="1" dirty="0">
                <a:solidFill>
                  <a:schemeClr val="tx1"/>
                </a:solidFill>
                <a:latin typeface="+mj-ea"/>
                <a:ea typeface="+mj-ea"/>
              </a:rPr>
              <a:t>16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  <a:ea typeface="+mj-ea"/>
              </a:rPr>
              <a:t>時</a:t>
            </a:r>
            <a:r>
              <a:rPr lang="en-US" altLang="ja-JP" sz="1200" b="1" dirty="0">
                <a:solidFill>
                  <a:schemeClr val="tx1"/>
                </a:solidFill>
                <a:latin typeface="+mj-ea"/>
                <a:ea typeface="+mj-ea"/>
              </a:rPr>
              <a:t>30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  <a:ea typeface="+mj-ea"/>
              </a:rPr>
              <a:t>分</a:t>
            </a:r>
            <a:endParaRPr lang="en-US" altLang="ja-JP" sz="1200" b="1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ja-JP" sz="1200" dirty="0">
                <a:solidFill>
                  <a:schemeClr val="tx1"/>
                </a:solidFill>
              </a:rPr>
              <a:t>（１）高槻市における精神医療保健の現状について　　　　　　　　　　</a:t>
            </a: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ja-JP" sz="1200" dirty="0">
                <a:solidFill>
                  <a:schemeClr val="tx1"/>
                </a:solidFill>
              </a:rPr>
              <a:t>（２）各機関の取組紹介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（</a:t>
            </a:r>
            <a:r>
              <a:rPr lang="ja-JP" altLang="ja-JP" sz="1200" dirty="0">
                <a:solidFill>
                  <a:schemeClr val="tx1"/>
                </a:solidFill>
              </a:rPr>
              <a:t>３）事例検討会</a:t>
            </a: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ja-JP" sz="1200" dirty="0">
                <a:solidFill>
                  <a:schemeClr val="tx1"/>
                </a:solidFill>
              </a:rPr>
              <a:t>（４）その他（情報共有ツール作成等）</a:t>
            </a:r>
            <a:endParaRPr lang="en-US" altLang="ja-JP" sz="1200" dirty="0">
              <a:solidFill>
                <a:schemeClr val="tx1"/>
              </a:solidFill>
            </a:endParaRPr>
          </a:p>
          <a:p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+mj-ea"/>
              </a:rPr>
              <a:t>　第２回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</a:rPr>
              <a:t>　令和</a:t>
            </a:r>
            <a:r>
              <a:rPr lang="en-US" altLang="ja-JP" sz="1200" b="1" dirty="0">
                <a:solidFill>
                  <a:schemeClr val="tx1"/>
                </a:solidFill>
                <a:latin typeface="+mj-ea"/>
              </a:rPr>
              <a:t>6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</a:rPr>
              <a:t>年</a:t>
            </a:r>
            <a:r>
              <a:rPr lang="en-US" altLang="ja-JP" sz="1200" b="1" dirty="0">
                <a:solidFill>
                  <a:schemeClr val="tx1"/>
                </a:solidFill>
                <a:latin typeface="+mj-ea"/>
              </a:rPr>
              <a:t>3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</a:rPr>
              <a:t>月</a:t>
            </a:r>
            <a:r>
              <a:rPr lang="en-US" altLang="ja-JP" sz="1200" b="1" dirty="0">
                <a:solidFill>
                  <a:schemeClr val="tx1"/>
                </a:solidFill>
                <a:latin typeface="+mj-ea"/>
              </a:rPr>
              <a:t>14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</a:rPr>
              <a:t>日（木）  </a:t>
            </a:r>
            <a:r>
              <a:rPr lang="en-US" altLang="ja-JP" sz="1200" b="1" dirty="0">
                <a:solidFill>
                  <a:schemeClr val="tx1"/>
                </a:solidFill>
                <a:latin typeface="+mj-ea"/>
              </a:rPr>
              <a:t>14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</a:rPr>
              <a:t>時～</a:t>
            </a:r>
            <a:r>
              <a:rPr lang="en-US" altLang="ja-JP" sz="1200" b="1" dirty="0">
                <a:solidFill>
                  <a:schemeClr val="tx1"/>
                </a:solidFill>
                <a:latin typeface="+mj-ea"/>
              </a:rPr>
              <a:t>16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</a:rPr>
              <a:t>時</a:t>
            </a:r>
            <a:r>
              <a:rPr lang="en-US" altLang="ja-JP" sz="1200" b="1" dirty="0">
                <a:solidFill>
                  <a:schemeClr val="tx1"/>
                </a:solidFill>
                <a:latin typeface="+mj-ea"/>
              </a:rPr>
              <a:t>30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</a:rPr>
              <a:t>分</a:t>
            </a:r>
            <a:endParaRPr lang="en-US" altLang="ja-JP" sz="1200" b="1" dirty="0">
              <a:solidFill>
                <a:schemeClr val="tx1"/>
              </a:solidFill>
              <a:latin typeface="+mj-ea"/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ja-JP" sz="1200" dirty="0">
                <a:solidFill>
                  <a:schemeClr val="tx1"/>
                </a:solidFill>
              </a:rPr>
              <a:t>（１）令和６年精神保健福祉法改正等について　　　　　　　　　　　　</a:t>
            </a: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ja-JP" sz="1200" dirty="0">
                <a:solidFill>
                  <a:schemeClr val="tx1"/>
                </a:solidFill>
              </a:rPr>
              <a:t>（２）事例報告～地域生活について考える～</a:t>
            </a:r>
            <a:r>
              <a:rPr lang="en-US" altLang="ja-JP" sz="1200" dirty="0">
                <a:solidFill>
                  <a:schemeClr val="tx1"/>
                </a:solidFill>
              </a:rPr>
              <a:t> </a:t>
            </a:r>
            <a:endParaRPr lang="ja-JP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ja-JP" sz="1200" dirty="0">
                <a:solidFill>
                  <a:schemeClr val="tx1"/>
                </a:solidFill>
              </a:rPr>
              <a:t>（３）情報共有ツール作成ワーキングの経過報告について</a:t>
            </a:r>
          </a:p>
          <a:p>
            <a:r>
              <a:rPr lang="ja-JP" altLang="en-US" sz="1200" dirty="0">
                <a:solidFill>
                  <a:schemeClr val="tx1"/>
                </a:solidFill>
              </a:rPr>
              <a:t>　（</a:t>
            </a:r>
            <a:r>
              <a:rPr lang="ja-JP" altLang="ja-JP" sz="1200" dirty="0">
                <a:solidFill>
                  <a:schemeClr val="tx1"/>
                </a:solidFill>
              </a:rPr>
              <a:t>４）その他</a:t>
            </a:r>
          </a:p>
          <a:p>
            <a:endParaRPr lang="ja-JP" altLang="ja-JP" sz="1200" dirty="0">
              <a:solidFill>
                <a:schemeClr val="tx1"/>
              </a:solidFill>
            </a:endParaRPr>
          </a:p>
          <a:p>
            <a:r>
              <a:rPr lang="en-US" altLang="ja-JP" sz="1200" dirty="0">
                <a:solidFill>
                  <a:schemeClr val="tx1"/>
                </a:solidFill>
              </a:rPr>
              <a:t> </a:t>
            </a:r>
            <a:endParaRPr lang="ja-JP" altLang="ja-JP" sz="1200" dirty="0">
              <a:solidFill>
                <a:schemeClr val="tx1"/>
              </a:solidFill>
            </a:endParaRPr>
          </a:p>
          <a:p>
            <a:endParaRPr lang="ja-JP" altLang="ja-JP" sz="11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B30B75B3-6A61-4F01-AF91-62494F86DE78}"/>
              </a:ext>
            </a:extLst>
          </p:cNvPr>
          <p:cNvSpPr txBox="1">
            <a:spLocks/>
          </p:cNvSpPr>
          <p:nvPr/>
        </p:nvSpPr>
        <p:spPr>
          <a:xfrm>
            <a:off x="5663952" y="1865088"/>
            <a:ext cx="5650232" cy="552155"/>
          </a:xfrm>
          <a:prstGeom prst="roundRect">
            <a:avLst>
              <a:gd name="adj" fmla="val 49068"/>
            </a:avLst>
          </a:prstGeom>
          <a:solidFill>
            <a:srgbClr val="A7D28F"/>
          </a:solidFill>
        </p:spPr>
        <p:txBody>
          <a:bodyPr vert="horz" lIns="91440" tIns="72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D4ECEA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具体的な内容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D4ECEA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C58BC26E-763B-4CE6-9470-D39EA3CC24AD}"/>
              </a:ext>
            </a:extLst>
          </p:cNvPr>
          <p:cNvSpPr txBox="1">
            <a:spLocks/>
          </p:cNvSpPr>
          <p:nvPr/>
        </p:nvSpPr>
        <p:spPr>
          <a:xfrm>
            <a:off x="5041021" y="2620344"/>
            <a:ext cx="6671603" cy="3905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D127DE6-322B-4DE0-A117-EB46B5C6A60B}"/>
              </a:ext>
            </a:extLst>
          </p:cNvPr>
          <p:cNvSpPr txBox="1">
            <a:spLocks/>
          </p:cNvSpPr>
          <p:nvPr/>
        </p:nvSpPr>
        <p:spPr>
          <a:xfrm>
            <a:off x="2076216" y="3502155"/>
            <a:ext cx="3008563" cy="3780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00432453-1E5B-4F3B-83D5-BA533CE43944}"/>
              </a:ext>
            </a:extLst>
          </p:cNvPr>
          <p:cNvSpPr txBox="1">
            <a:spLocks/>
          </p:cNvSpPr>
          <p:nvPr/>
        </p:nvSpPr>
        <p:spPr>
          <a:xfrm>
            <a:off x="830195" y="2532044"/>
            <a:ext cx="3402817" cy="29555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高槻市精神保健福祉関係機関連絡会議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1">
            <a:extLst>
              <a:ext uri="{FF2B5EF4-FFF2-40B4-BE49-F238E27FC236}">
                <a16:creationId xmlns:a16="http://schemas.microsoft.com/office/drawing/2014/main" id="{036FC4B8-2A27-4E65-BB45-B479CE7CD9F9}"/>
              </a:ext>
            </a:extLst>
          </p:cNvPr>
          <p:cNvSpPr/>
          <p:nvPr/>
        </p:nvSpPr>
        <p:spPr>
          <a:xfrm>
            <a:off x="519946" y="4068001"/>
            <a:ext cx="4080877" cy="946933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A7D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AADAC408-05F9-4923-B553-6F1448BF7C7E}"/>
              </a:ext>
            </a:extLst>
          </p:cNvPr>
          <p:cNvSpPr txBox="1">
            <a:spLocks/>
          </p:cNvSpPr>
          <p:nvPr/>
        </p:nvSpPr>
        <p:spPr>
          <a:xfrm>
            <a:off x="1116541" y="388018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A7D28F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D4ECEA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協議の場の事務局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D4ECEA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B7F17C7B-EC69-4253-851A-A69D57A1F53B}"/>
              </a:ext>
            </a:extLst>
          </p:cNvPr>
          <p:cNvSpPr txBox="1">
            <a:spLocks/>
          </p:cNvSpPr>
          <p:nvPr/>
        </p:nvSpPr>
        <p:spPr>
          <a:xfrm>
            <a:off x="1251267" y="4407908"/>
            <a:ext cx="2866645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高槻市保健所　保健予防課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精神保健チーム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00432453-1E5B-4F3B-83D5-BA533CE43944}"/>
              </a:ext>
            </a:extLst>
          </p:cNvPr>
          <p:cNvSpPr txBox="1">
            <a:spLocks/>
          </p:cNvSpPr>
          <p:nvPr/>
        </p:nvSpPr>
        <p:spPr>
          <a:xfrm>
            <a:off x="9315558" y="4221087"/>
            <a:ext cx="2508493" cy="23042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①コア会議　概ね年</a:t>
            </a:r>
            <a:r>
              <a:rPr lang="en-US" altLang="ja-JP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endParaRPr lang="en-US" altLang="ja-JP" sz="12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lang="ja-JP" altLang="ja-JP" sz="1100" dirty="0">
                <a:latin typeface="+mj-ea"/>
              </a:rPr>
              <a:t>高槻市精神保健福祉関係機関連絡会議において、協議を実施するにあたり、必要に応じて事前に開催し、議論や方向性等について、確認し、打合せをする会議。</a:t>
            </a:r>
            <a:endParaRPr lang="en-US" altLang="ja-JP" sz="1100" dirty="0">
              <a:latin typeface="+mj-ea"/>
            </a:endParaRPr>
          </a:p>
          <a:p>
            <a:pPr lvl="0" algn="l">
              <a:lnSpc>
                <a:spcPct val="100000"/>
              </a:lnSpc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②情報共有ツール作成ワーキング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+mj-ea"/>
              </a:rPr>
              <a:t>令和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+mj-ea"/>
              </a:rPr>
              <a:t>5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+mj-ea"/>
              </a:rPr>
              <a:t>年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+mj-ea"/>
              </a:rPr>
              <a:t>12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+mj-ea"/>
              </a:rPr>
              <a:t>月～　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+mj-ea"/>
              </a:rPr>
              <a:t>2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+mj-ea"/>
              </a:rPr>
              <a:t>ヶ月に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+mj-ea"/>
              </a:rPr>
              <a:t>1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+mj-ea"/>
              </a:rPr>
              <a:t>回開催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+mj-ea"/>
            </a:endParaRPr>
          </a:p>
          <a:p>
            <a:pPr algn="l">
              <a:lnSpc>
                <a:spcPct val="100000"/>
              </a:lnSpc>
              <a:defRPr/>
            </a:pPr>
            <a:r>
              <a:rPr lang="ja-JP" altLang="ja-JP" sz="1100" dirty="0">
                <a:latin typeface="+mj-ea"/>
              </a:rPr>
              <a:t>令和</a:t>
            </a:r>
            <a:r>
              <a:rPr lang="en-US" altLang="ja-JP" sz="1100" dirty="0">
                <a:latin typeface="+mj-ea"/>
              </a:rPr>
              <a:t>6</a:t>
            </a:r>
            <a:r>
              <a:rPr lang="ja-JP" altLang="ja-JP" sz="1100" dirty="0">
                <a:latin typeface="+mj-ea"/>
              </a:rPr>
              <a:t>年度末までを予定しているが、進捗状況によっては延長も検討。</a:t>
            </a:r>
          </a:p>
          <a:p>
            <a:pPr lvl="0" algn="l">
              <a:lnSpc>
                <a:spcPct val="100000"/>
              </a:lnSpc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66848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304,1,Slide49"/>
</p:tagLst>
</file>

<file path=ppt/theme/theme1.xml><?xml version="1.0" encoding="utf-8"?>
<a:theme xmlns:a="http://schemas.openxmlformats.org/drawingml/2006/main" name="Office 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メイリオ　Segoe　UI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603</Words>
  <Application>Microsoft Office PowerPoint</Application>
  <PresentationFormat>ワイド画面</PresentationFormat>
  <Paragraphs>79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Söhne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2024-11-14T04:15:05Z</dcterms:modified>
</cp:coreProperties>
</file>