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7"/>
  </p:notesMasterIdLst>
  <p:handoutMasterIdLst>
    <p:handoutMasterId r:id="rId8"/>
  </p:handoutMasterIdLst>
  <p:sldIdLst>
    <p:sldId id="439" r:id="rId2"/>
    <p:sldId id="440" r:id="rId3"/>
    <p:sldId id="441" r:id="rId4"/>
    <p:sldId id="442" r:id="rId5"/>
    <p:sldId id="443" r:id="rId6"/>
  </p:sldIdLst>
  <p:sldSz cx="12192000" cy="6858000"/>
  <p:notesSz cx="6735763" cy="9866313"/>
  <p:custDataLst>
    <p:tags r:id="rId9"/>
  </p:custData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TU7588eFkQaHljGQKB9qzw==" hashData="pGphBXuE9+DpgAA3tDvnWPQ0A1B0eee0Jq0FsKNRwGBFS+E+NArvKCGS59/l4rUj4oUl7EWLPj2NBT4HMapOPA=="/>
  <p:extLst>
    <p:ext uri="{EFAFB233-063F-42B5-8137-9DF3F51BA10A}">
      <p15:sldGuideLst xmlns:p15="http://schemas.microsoft.com/office/powerpoint/2012/main">
        <p15:guide id="1" orient="horz" pos="2160" userDrawn="1">
          <p15:clr>
            <a:srgbClr val="A4A3A4"/>
          </p15:clr>
        </p15:guide>
        <p15:guide id="2" pos="3841" userDrawn="1">
          <p15:clr>
            <a:srgbClr val="A4A3A4"/>
          </p15:clr>
        </p15:guide>
      </p15:sldGuideLst>
    </p:ext>
    <p:ext uri="{2D200454-40CA-4A62-9FC3-DE9A4176ACB9}">
      <p15:notesGuideLst xmlns:p15="http://schemas.microsoft.com/office/powerpoint/2012/main">
        <p15:guide id="1" orient="horz" pos="3107" userDrawn="1">
          <p15:clr>
            <a:srgbClr val="A4A3A4"/>
          </p15:clr>
        </p15:guide>
        <p15:guide id="2" pos="212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7D28F"/>
    <a:srgbClr val="D4ECEA"/>
    <a:srgbClr val="63A6DB"/>
    <a:srgbClr val="D6B845"/>
    <a:srgbClr val="FFFDE1"/>
    <a:srgbClr val="B32425"/>
    <a:srgbClr val="34485E"/>
    <a:srgbClr val="5B9F8A"/>
    <a:srgbClr val="3C7D9B"/>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04" autoAdjust="0"/>
  </p:normalViewPr>
  <p:slideViewPr>
    <p:cSldViewPr>
      <p:cViewPr varScale="1">
        <p:scale>
          <a:sx n="91" d="100"/>
          <a:sy n="91" d="100"/>
        </p:scale>
        <p:origin x="322" y="53"/>
      </p:cViewPr>
      <p:guideLst>
        <p:guide orient="horz" pos="2160"/>
        <p:guide pos="3841"/>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48" d="100"/>
          <a:sy n="48" d="100"/>
        </p:scale>
        <p:origin x="-2928" y="-102"/>
      </p:cViewPr>
      <p:guideLst>
        <p:guide orient="horz" pos="3107"/>
        <p:guide pos="212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9413" cy="495300"/>
          </a:xfrm>
          <a:prstGeom prst="rect">
            <a:avLst/>
          </a:prstGeom>
        </p:spPr>
        <p:txBody>
          <a:bodyPr vert="horz" lIns="91434" tIns="45717" rIns="91434" bIns="45717"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4763" y="0"/>
            <a:ext cx="2919412" cy="495300"/>
          </a:xfrm>
          <a:prstGeom prst="rect">
            <a:avLst/>
          </a:prstGeom>
        </p:spPr>
        <p:txBody>
          <a:bodyPr vert="horz" lIns="91434" tIns="45717" rIns="91434" bIns="45717" rtlCol="0"/>
          <a:lstStyle>
            <a:lvl1pPr algn="r">
              <a:defRPr sz="1200"/>
            </a:lvl1pPr>
          </a:lstStyle>
          <a:p>
            <a:fld id="{746FDA87-421D-4CFB-BB3E-33FE4AB339AD}" type="datetimeFigureOut">
              <a:rPr kumimoji="1" lang="ja-JP" altLang="en-US" smtClean="0"/>
              <a:t>2026/7/28</a:t>
            </a:fld>
            <a:endParaRPr kumimoji="1" lang="ja-JP" altLang="en-US"/>
          </a:p>
        </p:txBody>
      </p:sp>
      <p:sp>
        <p:nvSpPr>
          <p:cNvPr id="4" name="フッター プレースホルダー 3"/>
          <p:cNvSpPr>
            <a:spLocks noGrp="1"/>
          </p:cNvSpPr>
          <p:nvPr>
            <p:ph type="ftr" sz="quarter" idx="2"/>
          </p:nvPr>
        </p:nvSpPr>
        <p:spPr>
          <a:xfrm>
            <a:off x="1" y="9371013"/>
            <a:ext cx="2919413" cy="495300"/>
          </a:xfrm>
          <a:prstGeom prst="rect">
            <a:avLst/>
          </a:prstGeom>
        </p:spPr>
        <p:txBody>
          <a:bodyPr vert="horz" lIns="91434" tIns="45717" rIns="91434" bIns="45717"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4763" y="9371013"/>
            <a:ext cx="2919412" cy="495300"/>
          </a:xfrm>
          <a:prstGeom prst="rect">
            <a:avLst/>
          </a:prstGeom>
        </p:spPr>
        <p:txBody>
          <a:bodyPr vert="horz" lIns="91434" tIns="45717" rIns="91434" bIns="45717" rtlCol="0" anchor="b"/>
          <a:lstStyle>
            <a:lvl1pPr algn="r">
              <a:defRPr sz="1200"/>
            </a:lvl1pPr>
          </a:lstStyle>
          <a:p>
            <a:fld id="{870C89CD-C2A2-4250-B487-60E6EF391689}" type="slidenum">
              <a:rPr kumimoji="1" lang="ja-JP" altLang="en-US" smtClean="0"/>
              <a:t>‹#›</a:t>
            </a:fld>
            <a:endParaRPr kumimoji="1" lang="ja-JP" altLang="en-US"/>
          </a:p>
        </p:txBody>
      </p:sp>
    </p:spTree>
    <p:extLst>
      <p:ext uri="{BB962C8B-B14F-4D97-AF65-F5344CB8AC3E}">
        <p14:creationId xmlns:p14="http://schemas.microsoft.com/office/powerpoint/2010/main" val="130416430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0"/>
            <a:ext cx="2918621" cy="493237"/>
          </a:xfrm>
          <a:prstGeom prst="rect">
            <a:avLst/>
          </a:prstGeom>
        </p:spPr>
        <p:txBody>
          <a:bodyPr vert="horz" lIns="90638" tIns="45318" rIns="90638" bIns="45318" rtlCol="0"/>
          <a:lstStyle>
            <a:lvl1pPr algn="l">
              <a:defRPr sz="1200"/>
            </a:lvl1pPr>
          </a:lstStyle>
          <a:p>
            <a:endParaRPr kumimoji="1" lang="ja-JP" altLang="en-US" dirty="0"/>
          </a:p>
        </p:txBody>
      </p:sp>
      <p:sp>
        <p:nvSpPr>
          <p:cNvPr id="3" name="日付プレースホルダー 2"/>
          <p:cNvSpPr>
            <a:spLocks noGrp="1"/>
          </p:cNvSpPr>
          <p:nvPr>
            <p:ph type="dt" idx="1"/>
          </p:nvPr>
        </p:nvSpPr>
        <p:spPr>
          <a:xfrm>
            <a:off x="3815573" y="0"/>
            <a:ext cx="2918621" cy="493237"/>
          </a:xfrm>
          <a:prstGeom prst="rect">
            <a:avLst/>
          </a:prstGeom>
        </p:spPr>
        <p:txBody>
          <a:bodyPr vert="horz" lIns="90638" tIns="45318" rIns="90638" bIns="45318" rtlCol="0"/>
          <a:lstStyle>
            <a:lvl1pPr algn="r">
              <a:defRPr sz="1200"/>
            </a:lvl1pPr>
          </a:lstStyle>
          <a:p>
            <a:fld id="{206ACFC7-BD3E-4FBB-A92C-C6F06D2C0547}" type="datetimeFigureOut">
              <a:rPr kumimoji="1" lang="ja-JP" altLang="en-US" smtClean="0"/>
              <a:t>2026/7/28</a:t>
            </a:fld>
            <a:endParaRPr kumimoji="1" lang="ja-JP" altLang="en-US" dirty="0"/>
          </a:p>
        </p:txBody>
      </p:sp>
      <p:sp>
        <p:nvSpPr>
          <p:cNvPr id="4" name="スライド イメージ プレースホルダー 3"/>
          <p:cNvSpPr>
            <a:spLocks noGrp="1" noRot="1" noChangeAspect="1"/>
          </p:cNvSpPr>
          <p:nvPr>
            <p:ph type="sldImg" idx="2"/>
          </p:nvPr>
        </p:nvSpPr>
        <p:spPr>
          <a:xfrm>
            <a:off x="82550" y="741363"/>
            <a:ext cx="6570663" cy="3697287"/>
          </a:xfrm>
          <a:prstGeom prst="rect">
            <a:avLst/>
          </a:prstGeom>
          <a:noFill/>
          <a:ln w="12700">
            <a:solidFill>
              <a:prstClr val="black"/>
            </a:solidFill>
          </a:ln>
        </p:spPr>
        <p:txBody>
          <a:bodyPr vert="horz" lIns="90638" tIns="45318" rIns="90638" bIns="45318" rtlCol="0" anchor="ctr"/>
          <a:lstStyle/>
          <a:p>
            <a:endParaRPr lang="ja-JP" altLang="en-US" dirty="0"/>
          </a:p>
        </p:txBody>
      </p:sp>
      <p:sp>
        <p:nvSpPr>
          <p:cNvPr id="5" name="ノート プレースホルダー 4"/>
          <p:cNvSpPr>
            <a:spLocks noGrp="1"/>
          </p:cNvSpPr>
          <p:nvPr>
            <p:ph type="body" sz="quarter" idx="3"/>
          </p:nvPr>
        </p:nvSpPr>
        <p:spPr>
          <a:xfrm>
            <a:off x="673891" y="4686538"/>
            <a:ext cx="5387982" cy="4439132"/>
          </a:xfrm>
          <a:prstGeom prst="rect">
            <a:avLst/>
          </a:prstGeom>
        </p:spPr>
        <p:txBody>
          <a:bodyPr vert="horz" lIns="90638" tIns="45318" rIns="90638" bIns="4531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371502"/>
            <a:ext cx="2918621" cy="493236"/>
          </a:xfrm>
          <a:prstGeom prst="rect">
            <a:avLst/>
          </a:prstGeom>
        </p:spPr>
        <p:txBody>
          <a:bodyPr vert="horz" lIns="90638" tIns="45318" rIns="90638" bIns="45318" rtlCol="0" anchor="b"/>
          <a:lstStyle>
            <a:lvl1pPr algn="l">
              <a:defRPr sz="1200"/>
            </a:lvl1pPr>
          </a:lstStyle>
          <a:p>
            <a:endParaRPr kumimoji="1" lang="ja-JP" altLang="en-US" dirty="0"/>
          </a:p>
        </p:txBody>
      </p:sp>
      <p:sp>
        <p:nvSpPr>
          <p:cNvPr id="7" name="スライド番号プレースホルダー 6"/>
          <p:cNvSpPr>
            <a:spLocks noGrp="1"/>
          </p:cNvSpPr>
          <p:nvPr>
            <p:ph type="sldNum" sz="quarter" idx="5"/>
          </p:nvPr>
        </p:nvSpPr>
        <p:spPr>
          <a:xfrm>
            <a:off x="3815573" y="9371502"/>
            <a:ext cx="2918621" cy="493236"/>
          </a:xfrm>
          <a:prstGeom prst="rect">
            <a:avLst/>
          </a:prstGeom>
        </p:spPr>
        <p:txBody>
          <a:bodyPr vert="horz" lIns="90638" tIns="45318" rIns="90638" bIns="45318" rtlCol="0" anchor="b"/>
          <a:lstStyle>
            <a:lvl1pPr algn="r">
              <a:defRPr sz="1200"/>
            </a:lvl1pPr>
          </a:lstStyle>
          <a:p>
            <a:fld id="{CDCFC374-814C-4296-BB26-A4ADC52CB336}" type="slidenum">
              <a:rPr kumimoji="1" lang="ja-JP" altLang="en-US" smtClean="0"/>
              <a:t>‹#›</a:t>
            </a:fld>
            <a:endParaRPr kumimoji="1" lang="ja-JP" altLang="en-US" dirty="0"/>
          </a:p>
        </p:txBody>
      </p:sp>
    </p:spTree>
    <p:extLst>
      <p:ext uri="{BB962C8B-B14F-4D97-AF65-F5344CB8AC3E}">
        <p14:creationId xmlns:p14="http://schemas.microsoft.com/office/powerpoint/2010/main" val="424865580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1438" y="736600"/>
            <a:ext cx="6521450" cy="3668713"/>
          </a:xfrm>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1</a:t>
            </a:fld>
            <a:endParaRPr kumimoji="1" lang="ja-JP" altLang="en-US"/>
          </a:p>
        </p:txBody>
      </p:sp>
    </p:spTree>
    <p:extLst>
      <p:ext uri="{BB962C8B-B14F-4D97-AF65-F5344CB8AC3E}">
        <p14:creationId xmlns:p14="http://schemas.microsoft.com/office/powerpoint/2010/main" val="2062386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2</a:t>
            </a:fld>
            <a:endParaRPr kumimoji="1" lang="ja-JP" altLang="en-US"/>
          </a:p>
        </p:txBody>
      </p:sp>
    </p:spTree>
    <p:extLst>
      <p:ext uri="{BB962C8B-B14F-4D97-AF65-F5344CB8AC3E}">
        <p14:creationId xmlns:p14="http://schemas.microsoft.com/office/powerpoint/2010/main" val="33642773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3</a:t>
            </a:fld>
            <a:endParaRPr kumimoji="1" lang="ja-JP" altLang="en-US"/>
          </a:p>
        </p:txBody>
      </p:sp>
    </p:spTree>
    <p:extLst>
      <p:ext uri="{BB962C8B-B14F-4D97-AF65-F5344CB8AC3E}">
        <p14:creationId xmlns:p14="http://schemas.microsoft.com/office/powerpoint/2010/main" val="14359312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4</a:t>
            </a:fld>
            <a:endParaRPr kumimoji="1" lang="ja-JP" altLang="en-US"/>
          </a:p>
        </p:txBody>
      </p:sp>
    </p:spTree>
    <p:extLst>
      <p:ext uri="{BB962C8B-B14F-4D97-AF65-F5344CB8AC3E}">
        <p14:creationId xmlns:p14="http://schemas.microsoft.com/office/powerpoint/2010/main" val="21209007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pPr defTabSz="906445">
              <a:defRPr/>
            </a:pPr>
            <a:fld id="{12CA69F4-4EF9-264B-A3A2-B28016D02E5D}" type="slidenum">
              <a:rPr lang="ja-JP" altLang="en-US">
                <a:solidFill>
                  <a:prstClr val="black"/>
                </a:solidFill>
                <a:latin typeface="游ゴシック" panose="020F0502020204030204"/>
                <a:ea typeface="游ゴシック" panose="020B0400000000000000" pitchFamily="50" charset="-128"/>
              </a:rPr>
              <a:pPr defTabSz="906445">
                <a:defRPr/>
              </a:pPr>
              <a:t>5</a:t>
            </a:fld>
            <a:endParaRPr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11667250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31"/>
            <a:ext cx="103632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562996" indent="0" algn="ctr">
              <a:buNone/>
              <a:defRPr>
                <a:solidFill>
                  <a:schemeClr val="tx1">
                    <a:tint val="75000"/>
                  </a:schemeClr>
                </a:solidFill>
              </a:defRPr>
            </a:lvl2pPr>
            <a:lvl3pPr marL="1125992" indent="0" algn="ctr">
              <a:buNone/>
              <a:defRPr>
                <a:solidFill>
                  <a:schemeClr val="tx1">
                    <a:tint val="75000"/>
                  </a:schemeClr>
                </a:solidFill>
              </a:defRPr>
            </a:lvl3pPr>
            <a:lvl4pPr marL="1688988" indent="0" algn="ctr">
              <a:buNone/>
              <a:defRPr>
                <a:solidFill>
                  <a:schemeClr val="tx1">
                    <a:tint val="75000"/>
                  </a:schemeClr>
                </a:solidFill>
              </a:defRPr>
            </a:lvl4pPr>
            <a:lvl5pPr marL="2251984" indent="0" algn="ctr">
              <a:buNone/>
              <a:defRPr>
                <a:solidFill>
                  <a:schemeClr val="tx1">
                    <a:tint val="75000"/>
                  </a:schemeClr>
                </a:solidFill>
              </a:defRPr>
            </a:lvl5pPr>
            <a:lvl6pPr marL="2814980" indent="0" algn="ctr">
              <a:buNone/>
              <a:defRPr>
                <a:solidFill>
                  <a:schemeClr val="tx1">
                    <a:tint val="75000"/>
                  </a:schemeClr>
                </a:solidFill>
              </a:defRPr>
            </a:lvl6pPr>
            <a:lvl7pPr marL="3377976" indent="0" algn="ctr">
              <a:buNone/>
              <a:defRPr>
                <a:solidFill>
                  <a:schemeClr val="tx1">
                    <a:tint val="75000"/>
                  </a:schemeClr>
                </a:solidFill>
              </a:defRPr>
            </a:lvl7pPr>
            <a:lvl8pPr marL="3940973" indent="0" algn="ctr">
              <a:buNone/>
              <a:defRPr>
                <a:solidFill>
                  <a:schemeClr val="tx1">
                    <a:tint val="75000"/>
                  </a:schemeClr>
                </a:solidFill>
              </a:defRPr>
            </a:lvl8pPr>
            <a:lvl9pPr marL="4503969"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98EAB8E2-8FCD-43E2-BC86-384EE10B11D4}"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
        <p:nvSpPr>
          <p:cNvPr id="6" name="スライド番号プレースホルダ 5"/>
          <p:cNvSpPr>
            <a:spLocks noGrp="1"/>
          </p:cNvSpPr>
          <p:nvPr>
            <p:ph type="sldNum" sz="quarter" idx="12"/>
          </p:nvPr>
        </p:nvSpPr>
        <p:spPr>
          <a:xfrm>
            <a:off x="8224029" y="6264793"/>
            <a:ext cx="2844800" cy="437133"/>
          </a:xfrm>
          <a:prstGeom prst="rect">
            <a:avLst/>
          </a:prstGeom>
        </p:spPr>
        <p:txBody>
          <a:bodyPr/>
          <a:lstStyle/>
          <a:p>
            <a:endParaRPr kumimoji="1" lang="ja-JP"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D32772BB-719F-4064-99D1-42E83E4D39EC}"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1" y="274642"/>
            <a:ext cx="2743201"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609603" y="274642"/>
            <a:ext cx="80264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34531BB1-C6A4-450E-BFF4-33A31E99FAE9}"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0AC9ED7E-2192-4CC8-BC97-BE3110D00F66}" type="datetime1">
              <a:rPr kumimoji="1" lang="ja-JP" altLang="en-US" smtClean="0"/>
              <a:t>2026/7/28</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Tree>
    <p:extLst>
      <p:ext uri="{BB962C8B-B14F-4D97-AF65-F5344CB8AC3E}">
        <p14:creationId xmlns:p14="http://schemas.microsoft.com/office/powerpoint/2010/main" val="2943286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a:xfrm>
            <a:off x="421257" y="1556794"/>
            <a:ext cx="10972800" cy="4525963"/>
          </a:xfrm>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5337EB8C-4DF7-4D35-8D4D-C0E1B3E01FBB}"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6"/>
            <a:ext cx="10363200" cy="1362075"/>
          </a:xfrm>
        </p:spPr>
        <p:txBody>
          <a:bodyPr anchor="t"/>
          <a:lstStyle>
            <a:lvl1pPr algn="l">
              <a:defRPr sz="4926"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963084" y="2906713"/>
            <a:ext cx="10363200" cy="1500187"/>
          </a:xfrm>
        </p:spPr>
        <p:txBody>
          <a:bodyPr anchor="b"/>
          <a:lstStyle>
            <a:lvl1pPr marL="0" indent="0">
              <a:buNone/>
              <a:defRPr sz="2463">
                <a:solidFill>
                  <a:schemeClr val="tx1">
                    <a:tint val="75000"/>
                  </a:schemeClr>
                </a:solidFill>
              </a:defRPr>
            </a:lvl1pPr>
            <a:lvl2pPr marL="562996" indent="0">
              <a:buNone/>
              <a:defRPr sz="2217">
                <a:solidFill>
                  <a:schemeClr val="tx1">
                    <a:tint val="75000"/>
                  </a:schemeClr>
                </a:solidFill>
              </a:defRPr>
            </a:lvl2pPr>
            <a:lvl3pPr marL="1125992" indent="0">
              <a:buNone/>
              <a:defRPr sz="1970">
                <a:solidFill>
                  <a:schemeClr val="tx1">
                    <a:tint val="75000"/>
                  </a:schemeClr>
                </a:solidFill>
              </a:defRPr>
            </a:lvl3pPr>
            <a:lvl4pPr marL="1688988" indent="0">
              <a:buNone/>
              <a:defRPr sz="1724">
                <a:solidFill>
                  <a:schemeClr val="tx1">
                    <a:tint val="75000"/>
                  </a:schemeClr>
                </a:solidFill>
              </a:defRPr>
            </a:lvl4pPr>
            <a:lvl5pPr marL="2251984" indent="0">
              <a:buNone/>
              <a:defRPr sz="1724">
                <a:solidFill>
                  <a:schemeClr val="tx1">
                    <a:tint val="75000"/>
                  </a:schemeClr>
                </a:solidFill>
              </a:defRPr>
            </a:lvl5pPr>
            <a:lvl6pPr marL="2814980" indent="0">
              <a:buNone/>
              <a:defRPr sz="1724">
                <a:solidFill>
                  <a:schemeClr val="tx1">
                    <a:tint val="75000"/>
                  </a:schemeClr>
                </a:solidFill>
              </a:defRPr>
            </a:lvl6pPr>
            <a:lvl7pPr marL="3377976" indent="0">
              <a:buNone/>
              <a:defRPr sz="1724">
                <a:solidFill>
                  <a:schemeClr val="tx1">
                    <a:tint val="75000"/>
                  </a:schemeClr>
                </a:solidFill>
              </a:defRPr>
            </a:lvl7pPr>
            <a:lvl8pPr marL="3940973" indent="0">
              <a:buNone/>
              <a:defRPr sz="1724">
                <a:solidFill>
                  <a:schemeClr val="tx1">
                    <a:tint val="75000"/>
                  </a:schemeClr>
                </a:solidFill>
              </a:defRPr>
            </a:lvl8pPr>
            <a:lvl9pPr marL="4503969" indent="0">
              <a:buNone/>
              <a:defRPr sz="1724">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359E7C00-2761-4501-A328-39F53606DD85}"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609602" y="1600206"/>
            <a:ext cx="5384800"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6197600" y="1600206"/>
            <a:ext cx="5384800"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678BB92E-592D-4B0A-A65D-7414D1B22715}" type="datetime1">
              <a:rPr kumimoji="1" lang="ja-JP" altLang="en-US" smtClean="0"/>
              <a:t>2026/7/28</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609600" y="1535113"/>
            <a:ext cx="5386917"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609600" y="2174875"/>
            <a:ext cx="5386917"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6193369" y="1535113"/>
            <a:ext cx="5389034"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6193369" y="2174875"/>
            <a:ext cx="5389034"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1F95C4C8-AC08-4C00-90F9-516823EEE03A}" type="datetime1">
              <a:rPr kumimoji="1" lang="ja-JP" altLang="en-US" smtClean="0"/>
              <a:t>2026/7/28</a:t>
            </a:fld>
            <a:endParaRPr kumimoji="1" lang="ja-JP" altLang="en-US" dirty="0"/>
          </a:p>
        </p:txBody>
      </p:sp>
      <p:sp>
        <p:nvSpPr>
          <p:cNvPr id="8" name="フッター プレースホルダ 7"/>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6FAB7439-AB59-4F5D-99F5-D54732C0DE38}" type="datetime1">
              <a:rPr kumimoji="1" lang="ja-JP" altLang="en-US" smtClean="0"/>
              <a:t>2026/7/28</a:t>
            </a:fld>
            <a:endParaRPr kumimoji="1" lang="ja-JP" altLang="en-US" dirty="0"/>
          </a:p>
        </p:txBody>
      </p:sp>
      <p:sp>
        <p:nvSpPr>
          <p:cNvPr id="4" name="フッター プレースホルダ 3"/>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B74656E9-A61F-42A8-8EA7-54669B66C789}" type="datetime1">
              <a:rPr kumimoji="1" lang="ja-JP" altLang="en-US" smtClean="0"/>
              <a:t>2026/7/28</a:t>
            </a:fld>
            <a:endParaRPr kumimoji="1" lang="ja-JP" altLang="en-US" dirty="0"/>
          </a:p>
        </p:txBody>
      </p:sp>
      <p:sp>
        <p:nvSpPr>
          <p:cNvPr id="3" name="フッター プレースホルダ 2"/>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2" y="273050"/>
            <a:ext cx="4011084" cy="1162050"/>
          </a:xfrm>
        </p:spPr>
        <p:txBody>
          <a:bodyPr anchor="b"/>
          <a:lstStyle>
            <a:lvl1pPr algn="l">
              <a:defRPr sz="2463" b="1"/>
            </a:lvl1pPr>
          </a:lstStyle>
          <a:p>
            <a:r>
              <a:rPr kumimoji="1" lang="ja-JP" altLang="en-US"/>
              <a:t>マスタ タイトルの書式設定</a:t>
            </a:r>
          </a:p>
        </p:txBody>
      </p:sp>
      <p:sp>
        <p:nvSpPr>
          <p:cNvPr id="3" name="コンテンツ プレースホルダ 2"/>
          <p:cNvSpPr>
            <a:spLocks noGrp="1"/>
          </p:cNvSpPr>
          <p:nvPr>
            <p:ph idx="1"/>
          </p:nvPr>
        </p:nvSpPr>
        <p:spPr>
          <a:xfrm>
            <a:off x="4766736" y="273055"/>
            <a:ext cx="6815667" cy="5853113"/>
          </a:xfrm>
        </p:spPr>
        <p:txBody>
          <a:bodyPr/>
          <a:lstStyle>
            <a:lvl1pPr>
              <a:defRPr sz="3940"/>
            </a:lvl1pPr>
            <a:lvl2pPr>
              <a:defRPr sz="3448"/>
            </a:lvl2pPr>
            <a:lvl3pPr>
              <a:defRPr sz="2955"/>
            </a:lvl3pPr>
            <a:lvl4pPr>
              <a:defRPr sz="2463"/>
            </a:lvl4pPr>
            <a:lvl5pPr>
              <a:defRPr sz="2463"/>
            </a:lvl5pPr>
            <a:lvl6pPr>
              <a:defRPr sz="2463"/>
            </a:lvl6pPr>
            <a:lvl7pPr>
              <a:defRPr sz="2463"/>
            </a:lvl7pPr>
            <a:lvl8pPr>
              <a:defRPr sz="2463"/>
            </a:lvl8pPr>
            <a:lvl9pPr>
              <a:defRPr sz="2463"/>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609602" y="1435103"/>
            <a:ext cx="4011084" cy="4691063"/>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30B4B9A6-D963-4E50-9D60-8A0735E2185D}" type="datetime1">
              <a:rPr kumimoji="1" lang="ja-JP" altLang="en-US" smtClean="0"/>
              <a:t>2026/7/28</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9" y="4800600"/>
            <a:ext cx="7315200" cy="566738"/>
          </a:xfrm>
        </p:spPr>
        <p:txBody>
          <a:bodyPr anchor="b"/>
          <a:lstStyle>
            <a:lvl1pPr algn="l">
              <a:defRPr sz="2463" b="1"/>
            </a:lvl1pPr>
          </a:lstStyle>
          <a:p>
            <a:r>
              <a:rPr kumimoji="1" lang="ja-JP" altLang="en-US"/>
              <a:t>マスタ タイトルの書式設定</a:t>
            </a:r>
          </a:p>
        </p:txBody>
      </p:sp>
      <p:sp>
        <p:nvSpPr>
          <p:cNvPr id="3" name="図プレースホルダ 2"/>
          <p:cNvSpPr>
            <a:spLocks noGrp="1"/>
          </p:cNvSpPr>
          <p:nvPr>
            <p:ph type="pic" idx="1"/>
          </p:nvPr>
        </p:nvSpPr>
        <p:spPr>
          <a:xfrm>
            <a:off x="2389719" y="612775"/>
            <a:ext cx="7315200" cy="4114800"/>
          </a:xfrm>
        </p:spPr>
        <p:txBody>
          <a:bodyPr/>
          <a:lstStyle>
            <a:lvl1pPr marL="0" indent="0">
              <a:buNone/>
              <a:defRPr sz="3940"/>
            </a:lvl1pPr>
            <a:lvl2pPr marL="562996" indent="0">
              <a:buNone/>
              <a:defRPr sz="3448"/>
            </a:lvl2pPr>
            <a:lvl3pPr marL="1125992" indent="0">
              <a:buNone/>
              <a:defRPr sz="2955"/>
            </a:lvl3pPr>
            <a:lvl4pPr marL="1688988" indent="0">
              <a:buNone/>
              <a:defRPr sz="2463"/>
            </a:lvl4pPr>
            <a:lvl5pPr marL="2251984" indent="0">
              <a:buNone/>
              <a:defRPr sz="2463"/>
            </a:lvl5pPr>
            <a:lvl6pPr marL="2814980" indent="0">
              <a:buNone/>
              <a:defRPr sz="2463"/>
            </a:lvl6pPr>
            <a:lvl7pPr marL="3377976" indent="0">
              <a:buNone/>
              <a:defRPr sz="2463"/>
            </a:lvl7pPr>
            <a:lvl8pPr marL="3940973" indent="0">
              <a:buNone/>
              <a:defRPr sz="2463"/>
            </a:lvl8pPr>
            <a:lvl9pPr marL="4503969" indent="0">
              <a:buNone/>
              <a:defRPr sz="2463"/>
            </a:lvl9pPr>
          </a:lstStyle>
          <a:p>
            <a:endParaRPr kumimoji="1" lang="ja-JP" altLang="en-US" dirty="0"/>
          </a:p>
        </p:txBody>
      </p:sp>
      <p:sp>
        <p:nvSpPr>
          <p:cNvPr id="4" name="テキスト プレースホルダ 3"/>
          <p:cNvSpPr>
            <a:spLocks noGrp="1"/>
          </p:cNvSpPr>
          <p:nvPr>
            <p:ph type="body" sz="half" idx="2"/>
          </p:nvPr>
        </p:nvSpPr>
        <p:spPr>
          <a:xfrm>
            <a:off x="2389719" y="5367338"/>
            <a:ext cx="7315200" cy="804862"/>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6C669795-F5CF-4248-ADBD-C526F9F421AF}" type="datetime1">
              <a:rPr kumimoji="1" lang="ja-JP" altLang="en-US" smtClean="0"/>
              <a:t>2026/7/28</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kumimoji="1" lang="ja-JP" altLang="en-US" dirty="0"/>
              <a:t>マスタ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 3"/>
          <p:cNvSpPr>
            <a:spLocks noGrp="1"/>
          </p:cNvSpPr>
          <p:nvPr>
            <p:ph type="dt" sz="half" idx="2"/>
          </p:nvPr>
        </p:nvSpPr>
        <p:spPr>
          <a:xfrm>
            <a:off x="609602" y="6356356"/>
            <a:ext cx="2844800" cy="365125"/>
          </a:xfrm>
          <a:prstGeom prst="rect">
            <a:avLst/>
          </a:prstGeom>
        </p:spPr>
        <p:txBody>
          <a:bodyPr vert="horz" lIns="91440" tIns="45720" rIns="91440" bIns="45720" rtlCol="0" anchor="ctr"/>
          <a:lstStyle>
            <a:lvl1pPr algn="l">
              <a:defRPr sz="1478">
                <a:solidFill>
                  <a:schemeClr val="tx1">
                    <a:tint val="75000"/>
                  </a:schemeClr>
                </a:solidFill>
              </a:defRPr>
            </a:lvl1pPr>
          </a:lstStyle>
          <a:p>
            <a:fld id="{0AC9ED7E-2192-4CC8-BC97-BE3110D00F66}" type="datetime1">
              <a:rPr kumimoji="1" lang="ja-JP" altLang="en-US" smtClean="0"/>
              <a:t>2026/7/28</a:t>
            </a:fld>
            <a:endParaRPr kumimoji="1" lang="ja-JP" altLang="en-US" dirty="0"/>
          </a:p>
        </p:txBody>
      </p:sp>
      <p:sp>
        <p:nvSpPr>
          <p:cNvPr id="5" name="フッター プレースホルダ 4"/>
          <p:cNvSpPr>
            <a:spLocks noGrp="1"/>
          </p:cNvSpPr>
          <p:nvPr>
            <p:ph type="ftr" sz="quarter" idx="3"/>
          </p:nvPr>
        </p:nvSpPr>
        <p:spPr>
          <a:xfrm>
            <a:off x="4165600" y="6356356"/>
            <a:ext cx="3860800" cy="365125"/>
          </a:xfrm>
          <a:prstGeom prst="rect">
            <a:avLst/>
          </a:prstGeom>
        </p:spPr>
        <p:txBody>
          <a:bodyPr vert="horz" lIns="91440" tIns="45720" rIns="91440" bIns="45720" rtlCol="0" anchor="ctr"/>
          <a:lstStyle>
            <a:lvl1pPr algn="ctr">
              <a:defRPr sz="1478">
                <a:solidFill>
                  <a:schemeClr val="tx1">
                    <a:tint val="75000"/>
                  </a:schemeClr>
                </a:solidFill>
              </a:defRPr>
            </a:lvl1pPr>
          </a:lstStyle>
          <a:p>
            <a:endParaRPr kumimoji="1" lang="ja-JP" altLang="en-US" dirty="0"/>
          </a:p>
        </p:txBody>
      </p:sp>
      <p:sp>
        <p:nvSpPr>
          <p:cNvPr id="7" name="スライド番号プレースホルダ 5"/>
          <p:cNvSpPr txBox="1">
            <a:spLocks/>
          </p:cNvSpPr>
          <p:nvPr userDrawn="1"/>
        </p:nvSpPr>
        <p:spPr>
          <a:xfrm>
            <a:off x="9347200" y="6492875"/>
            <a:ext cx="28448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fld id="{D2D8002D-B5B0-4BAC-B1F6-782DDCCE6D9C}" type="slidenum">
              <a:rPr lang="ja-JP" altLang="en-US" sz="2217" smtClean="0"/>
              <a:pPr algn="r"/>
              <a:t>‹#›</a:t>
            </a:fld>
            <a:endParaRPr lang="ja-JP" altLang="en-US" sz="2217"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ctr" defTabSz="1125992" rtl="0" eaLnBrk="1" latinLnBrk="0" hangingPunct="1">
        <a:spcBef>
          <a:spcPct val="0"/>
        </a:spcBef>
        <a:buNone/>
        <a:defRPr kumimoji="1" sz="5418" kern="1200">
          <a:solidFill>
            <a:schemeClr val="tx1"/>
          </a:solidFill>
          <a:latin typeface="+mj-lt"/>
          <a:ea typeface="+mj-ea"/>
          <a:cs typeface="+mj-cs"/>
        </a:defRPr>
      </a:lvl1pPr>
    </p:titleStyle>
    <p:bodyStyle>
      <a:lvl1pPr marL="422247" indent="-422247" algn="l" defTabSz="1125992" rtl="0" eaLnBrk="1" latinLnBrk="0" hangingPunct="1">
        <a:spcBef>
          <a:spcPct val="20000"/>
        </a:spcBef>
        <a:buFont typeface="Arial" pitchFamily="34" charset="0"/>
        <a:buChar char="•"/>
        <a:defRPr kumimoji="1" sz="3940" kern="1200">
          <a:solidFill>
            <a:schemeClr val="tx1"/>
          </a:solidFill>
          <a:latin typeface="+mn-lt"/>
          <a:ea typeface="+mn-ea"/>
          <a:cs typeface="+mn-cs"/>
        </a:defRPr>
      </a:lvl1pPr>
      <a:lvl2pPr marL="914869" indent="-351873" algn="l" defTabSz="1125992" rtl="0" eaLnBrk="1" latinLnBrk="0" hangingPunct="1">
        <a:spcBef>
          <a:spcPct val="20000"/>
        </a:spcBef>
        <a:buFont typeface="Arial" pitchFamily="34" charset="0"/>
        <a:buChar char="–"/>
        <a:defRPr kumimoji="1" sz="3448" kern="1200">
          <a:solidFill>
            <a:schemeClr val="tx1"/>
          </a:solidFill>
          <a:latin typeface="+mn-lt"/>
          <a:ea typeface="+mn-ea"/>
          <a:cs typeface="+mn-cs"/>
        </a:defRPr>
      </a:lvl2pPr>
      <a:lvl3pPr marL="1407490" indent="-281498" algn="l" defTabSz="1125992" rtl="0" eaLnBrk="1" latinLnBrk="0" hangingPunct="1">
        <a:spcBef>
          <a:spcPct val="20000"/>
        </a:spcBef>
        <a:buFont typeface="Arial" pitchFamily="34" charset="0"/>
        <a:buChar char="•"/>
        <a:defRPr kumimoji="1" sz="2955" kern="1200">
          <a:solidFill>
            <a:schemeClr val="tx1"/>
          </a:solidFill>
          <a:latin typeface="+mn-lt"/>
          <a:ea typeface="+mn-ea"/>
          <a:cs typeface="+mn-cs"/>
        </a:defRPr>
      </a:lvl3pPr>
      <a:lvl4pPr marL="1970486"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4pPr>
      <a:lvl5pPr marL="2533482"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5pPr>
      <a:lvl6pPr marL="3096478"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6pPr>
      <a:lvl7pPr marL="3659475"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7pPr>
      <a:lvl8pPr marL="4222471"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8pPr>
      <a:lvl9pPr marL="4785467"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9pPr>
    </p:bodyStyle>
    <p:otherStyle>
      <a:defPPr>
        <a:defRPr lang="ja-JP"/>
      </a:defPPr>
      <a:lvl1pPr marL="0" algn="l" defTabSz="1125992" rtl="0" eaLnBrk="1" latinLnBrk="0" hangingPunct="1">
        <a:defRPr kumimoji="1" sz="2217" kern="1200">
          <a:solidFill>
            <a:schemeClr val="tx1"/>
          </a:solidFill>
          <a:latin typeface="+mn-lt"/>
          <a:ea typeface="+mn-ea"/>
          <a:cs typeface="+mn-cs"/>
        </a:defRPr>
      </a:lvl1pPr>
      <a:lvl2pPr marL="562996" algn="l" defTabSz="1125992" rtl="0" eaLnBrk="1" latinLnBrk="0" hangingPunct="1">
        <a:defRPr kumimoji="1" sz="2217" kern="1200">
          <a:solidFill>
            <a:schemeClr val="tx1"/>
          </a:solidFill>
          <a:latin typeface="+mn-lt"/>
          <a:ea typeface="+mn-ea"/>
          <a:cs typeface="+mn-cs"/>
        </a:defRPr>
      </a:lvl2pPr>
      <a:lvl3pPr marL="1125992" algn="l" defTabSz="1125992" rtl="0" eaLnBrk="1" latinLnBrk="0" hangingPunct="1">
        <a:defRPr kumimoji="1" sz="2217" kern="1200">
          <a:solidFill>
            <a:schemeClr val="tx1"/>
          </a:solidFill>
          <a:latin typeface="+mn-lt"/>
          <a:ea typeface="+mn-ea"/>
          <a:cs typeface="+mn-cs"/>
        </a:defRPr>
      </a:lvl3pPr>
      <a:lvl4pPr marL="1688988" algn="l" defTabSz="1125992" rtl="0" eaLnBrk="1" latinLnBrk="0" hangingPunct="1">
        <a:defRPr kumimoji="1" sz="2217" kern="1200">
          <a:solidFill>
            <a:schemeClr val="tx1"/>
          </a:solidFill>
          <a:latin typeface="+mn-lt"/>
          <a:ea typeface="+mn-ea"/>
          <a:cs typeface="+mn-cs"/>
        </a:defRPr>
      </a:lvl4pPr>
      <a:lvl5pPr marL="2251984" algn="l" defTabSz="1125992" rtl="0" eaLnBrk="1" latinLnBrk="0" hangingPunct="1">
        <a:defRPr kumimoji="1" sz="2217" kern="1200">
          <a:solidFill>
            <a:schemeClr val="tx1"/>
          </a:solidFill>
          <a:latin typeface="+mn-lt"/>
          <a:ea typeface="+mn-ea"/>
          <a:cs typeface="+mn-cs"/>
        </a:defRPr>
      </a:lvl5pPr>
      <a:lvl6pPr marL="2814980" algn="l" defTabSz="1125992" rtl="0" eaLnBrk="1" latinLnBrk="0" hangingPunct="1">
        <a:defRPr kumimoji="1" sz="2217" kern="1200">
          <a:solidFill>
            <a:schemeClr val="tx1"/>
          </a:solidFill>
          <a:latin typeface="+mn-lt"/>
          <a:ea typeface="+mn-ea"/>
          <a:cs typeface="+mn-cs"/>
        </a:defRPr>
      </a:lvl6pPr>
      <a:lvl7pPr marL="3377976" algn="l" defTabSz="1125992" rtl="0" eaLnBrk="1" latinLnBrk="0" hangingPunct="1">
        <a:defRPr kumimoji="1" sz="2217" kern="1200">
          <a:solidFill>
            <a:schemeClr val="tx1"/>
          </a:solidFill>
          <a:latin typeface="+mn-lt"/>
          <a:ea typeface="+mn-ea"/>
          <a:cs typeface="+mn-cs"/>
        </a:defRPr>
      </a:lvl7pPr>
      <a:lvl8pPr marL="3940973" algn="l" defTabSz="1125992" rtl="0" eaLnBrk="1" latinLnBrk="0" hangingPunct="1">
        <a:defRPr kumimoji="1" sz="2217" kern="1200">
          <a:solidFill>
            <a:schemeClr val="tx1"/>
          </a:solidFill>
          <a:latin typeface="+mn-lt"/>
          <a:ea typeface="+mn-ea"/>
          <a:cs typeface="+mn-cs"/>
        </a:defRPr>
      </a:lvl8pPr>
      <a:lvl9pPr marL="4503969" algn="l" defTabSz="1125992" rtl="0" eaLnBrk="1" latinLnBrk="0" hangingPunct="1">
        <a:defRPr kumimoji="1" sz="221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slide" Target="slide4.xml"/><Relationship Id="rId4" Type="http://schemas.openxmlformats.org/officeDocument/2006/relationships/slide" Target="slide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3.emf"/><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3503662" y="85224"/>
            <a:ext cx="8731624" cy="402075"/>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r">
              <a:lnSpc>
                <a:spcPct val="100000"/>
              </a:lnSpc>
            </a:pPr>
            <a:r>
              <a:rPr lang="ja-JP" altLang="en-US" sz="2000" b="1" dirty="0">
                <a:solidFill>
                  <a:srgbClr val="A7D28F"/>
                </a:solidFill>
                <a:latin typeface="+mn-ea"/>
                <a:ea typeface="+mn-ea"/>
              </a:rPr>
              <a:t>大阪府版「にも包括」ポータルサイト　情報シート</a:t>
            </a:r>
            <a:endParaRPr lang="en-US" altLang="ja-JP" sz="2000" b="1" dirty="0">
              <a:solidFill>
                <a:srgbClr val="A7D28F"/>
              </a:solidFill>
              <a:latin typeface="+mn-ea"/>
              <a:ea typeface="+mn-ea"/>
            </a:endParaRPr>
          </a:p>
        </p:txBody>
      </p:sp>
      <p:sp>
        <p:nvSpPr>
          <p:cNvPr id="2" name="正方形/長方形 1">
            <a:extLst>
              <a:ext uri="{FF2B5EF4-FFF2-40B4-BE49-F238E27FC236}">
                <a16:creationId xmlns:a16="http://schemas.microsoft.com/office/drawing/2014/main" id="{0A37DBC9-8E22-92FF-72D1-26FC9FB71FE4}"/>
              </a:ext>
            </a:extLst>
          </p:cNvPr>
          <p:cNvSpPr/>
          <p:nvPr/>
        </p:nvSpPr>
        <p:spPr>
          <a:xfrm>
            <a:off x="4" y="0"/>
            <a:ext cx="2869809" cy="6858000"/>
          </a:xfrm>
          <a:prstGeom prst="rect">
            <a:avLst/>
          </a:prstGeom>
          <a:solidFill>
            <a:srgbClr val="63A6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6" name="タイトル 1">
            <a:extLst>
              <a:ext uri="{FF2B5EF4-FFF2-40B4-BE49-F238E27FC236}">
                <a16:creationId xmlns:a16="http://schemas.microsoft.com/office/drawing/2014/main" id="{DBC39CDD-BF0F-8170-9D76-683C8769E69A}"/>
              </a:ext>
            </a:extLst>
          </p:cNvPr>
          <p:cNvSpPr txBox="1">
            <a:spLocks/>
          </p:cNvSpPr>
          <p:nvPr/>
        </p:nvSpPr>
        <p:spPr>
          <a:xfrm>
            <a:off x="326878" y="2421776"/>
            <a:ext cx="2418382" cy="637635"/>
          </a:xfrm>
          <a:prstGeom prst="rect">
            <a:avLst/>
          </a:prstGeom>
        </p:spPr>
        <p:txBody>
          <a:bodyPr vert="horz" lIns="91440" tIns="45720" rIns="91440" bIns="45720" rtlCol="0" anchor="t">
            <a:normAutofit fontScale="550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8000" b="1" spc="300" dirty="0">
                <a:solidFill>
                  <a:srgbClr val="D4ECEA"/>
                </a:solidFill>
                <a:latin typeface="Arial" panose="020B0604020202020204" pitchFamily="34" charset="0"/>
                <a:ea typeface="+mn-ea"/>
                <a:cs typeface="Arial" panose="020B0604020202020204" pitchFamily="34" charset="0"/>
              </a:rPr>
              <a:t>高槻市</a:t>
            </a:r>
            <a:endParaRPr lang="en-US" altLang="ja-JP" sz="8000" b="1" spc="300" dirty="0">
              <a:solidFill>
                <a:srgbClr val="D4ECEA"/>
              </a:solidFill>
              <a:latin typeface="Arial" panose="020B0604020202020204" pitchFamily="34" charset="0"/>
              <a:ea typeface="+mn-ea"/>
              <a:cs typeface="Arial" panose="020B0604020202020204" pitchFamily="34" charset="0"/>
            </a:endParaRPr>
          </a:p>
        </p:txBody>
      </p:sp>
      <p:cxnSp>
        <p:nvCxnSpPr>
          <p:cNvPr id="10" name="直線コネクタ 9">
            <a:extLst>
              <a:ext uri="{FF2B5EF4-FFF2-40B4-BE49-F238E27FC236}">
                <a16:creationId xmlns:a16="http://schemas.microsoft.com/office/drawing/2014/main" id="{5AF966D6-B691-445C-014C-483EB1A8E97B}"/>
              </a:ext>
            </a:extLst>
          </p:cNvPr>
          <p:cNvCxnSpPr>
            <a:cxnSpLocks/>
          </p:cNvCxnSpPr>
          <p:nvPr/>
        </p:nvCxnSpPr>
        <p:spPr>
          <a:xfrm>
            <a:off x="3174125" y="512286"/>
            <a:ext cx="9017875" cy="0"/>
          </a:xfrm>
          <a:prstGeom prst="line">
            <a:avLst/>
          </a:prstGeom>
          <a:ln>
            <a:solidFill>
              <a:srgbClr val="A7D28F"/>
            </a:solidFill>
          </a:ln>
        </p:spPr>
        <p:style>
          <a:lnRef idx="1">
            <a:schemeClr val="accent1"/>
          </a:lnRef>
          <a:fillRef idx="0">
            <a:schemeClr val="accent1"/>
          </a:fillRef>
          <a:effectRef idx="0">
            <a:schemeClr val="accent1"/>
          </a:effectRef>
          <a:fontRef idx="minor">
            <a:schemeClr val="tx1"/>
          </a:fontRef>
        </p:style>
      </p:cxnSp>
      <p:sp>
        <p:nvSpPr>
          <p:cNvPr id="3" name="楕円 2">
            <a:extLst>
              <a:ext uri="{FF2B5EF4-FFF2-40B4-BE49-F238E27FC236}">
                <a16:creationId xmlns:a16="http://schemas.microsoft.com/office/drawing/2014/main" id="{5FDBDDD0-CFDC-05EF-3C99-44EE6B9AA43E}"/>
              </a:ext>
            </a:extLst>
          </p:cNvPr>
          <p:cNvSpPr/>
          <p:nvPr/>
        </p:nvSpPr>
        <p:spPr>
          <a:xfrm>
            <a:off x="549427" y="512286"/>
            <a:ext cx="1770954" cy="1770954"/>
          </a:xfrm>
          <a:prstGeom prst="ellipse">
            <a:avLst/>
          </a:prstGeom>
          <a:solidFill>
            <a:srgbClr val="D4EC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pic>
        <p:nvPicPr>
          <p:cNvPr id="13" name="グラフィックス 12" descr="ダンス 単色塗りつぶし">
            <a:extLst>
              <a:ext uri="{FF2B5EF4-FFF2-40B4-BE49-F238E27FC236}">
                <a16:creationId xmlns:a16="http://schemas.microsoft.com/office/drawing/2014/main" id="{24D5522C-00A2-4CF6-9DF1-AACFE0B0D00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7704" y="980660"/>
            <a:ext cx="914400" cy="914400"/>
          </a:xfrm>
          <a:prstGeom prst="rect">
            <a:avLst/>
          </a:prstGeom>
        </p:spPr>
      </p:pic>
      <p:sp>
        <p:nvSpPr>
          <p:cNvPr id="18" name="楕円 17">
            <a:hlinkClick r:id="rId4" action="ppaction://hlinksldjump"/>
            <a:extLst>
              <a:ext uri="{FF2B5EF4-FFF2-40B4-BE49-F238E27FC236}">
                <a16:creationId xmlns:a16="http://schemas.microsoft.com/office/drawing/2014/main" id="{C3194EEB-9EC8-BA88-BEE2-7390BBE8EF6C}"/>
              </a:ext>
            </a:extLst>
          </p:cNvPr>
          <p:cNvSpPr/>
          <p:nvPr/>
        </p:nvSpPr>
        <p:spPr>
          <a:xfrm>
            <a:off x="4377466" y="1677375"/>
            <a:ext cx="2126436" cy="2126436"/>
          </a:xfrm>
          <a:prstGeom prst="ellipse">
            <a:avLst/>
          </a:prstGeom>
          <a:solidFill>
            <a:srgbClr val="63A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A7D28F"/>
                </a:solidFill>
                <a:latin typeface="+mj-lt"/>
              </a:rPr>
              <a:t>01</a:t>
            </a:r>
            <a:endParaRPr lang="ja-JP" altLang="en-US" sz="4800" dirty="0">
              <a:solidFill>
                <a:srgbClr val="A7D28F"/>
              </a:solidFill>
              <a:latin typeface="+mj-lt"/>
            </a:endParaRPr>
          </a:p>
        </p:txBody>
      </p:sp>
      <p:sp>
        <p:nvSpPr>
          <p:cNvPr id="19" name="タイトル 1">
            <a:extLst>
              <a:ext uri="{FF2B5EF4-FFF2-40B4-BE49-F238E27FC236}">
                <a16:creationId xmlns:a16="http://schemas.microsoft.com/office/drawing/2014/main" id="{C50E7355-7A27-644A-4B2D-93FF0DFC2468}"/>
              </a:ext>
            </a:extLst>
          </p:cNvPr>
          <p:cNvSpPr txBox="1">
            <a:spLocks/>
          </p:cNvSpPr>
          <p:nvPr/>
        </p:nvSpPr>
        <p:spPr>
          <a:xfrm>
            <a:off x="4047932" y="4016820"/>
            <a:ext cx="2785503" cy="9164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A7D28F"/>
                </a:solidFill>
                <a:latin typeface="+mn-ea"/>
                <a:ea typeface="+mn-ea"/>
              </a:rPr>
              <a:t>窓口</a:t>
            </a:r>
            <a:endParaRPr lang="en-US" altLang="ja-JP" sz="2400" b="1" dirty="0">
              <a:solidFill>
                <a:srgbClr val="A7D28F"/>
              </a:solidFill>
              <a:latin typeface="+mn-ea"/>
              <a:ea typeface="+mn-ea"/>
            </a:endParaRPr>
          </a:p>
        </p:txBody>
      </p:sp>
      <p:sp>
        <p:nvSpPr>
          <p:cNvPr id="20" name="タイトル 1">
            <a:extLst>
              <a:ext uri="{FF2B5EF4-FFF2-40B4-BE49-F238E27FC236}">
                <a16:creationId xmlns:a16="http://schemas.microsoft.com/office/drawing/2014/main" id="{DD19519E-51F4-4043-4731-BF0D712162D5}"/>
              </a:ext>
            </a:extLst>
          </p:cNvPr>
          <p:cNvSpPr txBox="1">
            <a:spLocks/>
          </p:cNvSpPr>
          <p:nvPr/>
        </p:nvSpPr>
        <p:spPr>
          <a:xfrm>
            <a:off x="4203804" y="4993887"/>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精神保健の相談・地域移行を検討したい時の連絡先はこちらです。</a:t>
            </a:r>
            <a:endParaRPr lang="en-US" altLang="ja-JP" sz="1600" dirty="0">
              <a:latin typeface="+mn-ea"/>
              <a:ea typeface="+mn-ea"/>
            </a:endParaRPr>
          </a:p>
        </p:txBody>
      </p:sp>
      <p:sp>
        <p:nvSpPr>
          <p:cNvPr id="21" name="タイトル 1">
            <a:extLst>
              <a:ext uri="{FF2B5EF4-FFF2-40B4-BE49-F238E27FC236}">
                <a16:creationId xmlns:a16="http://schemas.microsoft.com/office/drawing/2014/main" id="{B305AA47-E314-4D0B-CBD5-2C0E4A245FB0}"/>
              </a:ext>
            </a:extLst>
          </p:cNvPr>
          <p:cNvSpPr txBox="1">
            <a:spLocks/>
          </p:cNvSpPr>
          <p:nvPr/>
        </p:nvSpPr>
        <p:spPr>
          <a:xfrm>
            <a:off x="7907718" y="4016820"/>
            <a:ext cx="2957595" cy="916421"/>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A7D28F"/>
                </a:solidFill>
                <a:latin typeface="+mn-ea"/>
                <a:ea typeface="+mn-ea"/>
              </a:rPr>
              <a:t>「にも包括」</a:t>
            </a:r>
            <a:br>
              <a:rPr lang="en-US" altLang="ja-JP" sz="2400" b="1" dirty="0">
                <a:solidFill>
                  <a:srgbClr val="A7D28F"/>
                </a:solidFill>
                <a:latin typeface="+mn-ea"/>
                <a:ea typeface="+mn-ea"/>
              </a:rPr>
            </a:br>
            <a:r>
              <a:rPr lang="ja-JP" altLang="en-US" sz="2400" b="1" dirty="0">
                <a:solidFill>
                  <a:srgbClr val="A7D28F"/>
                </a:solidFill>
                <a:latin typeface="+mn-ea"/>
                <a:ea typeface="+mn-ea"/>
              </a:rPr>
              <a:t>協議の場</a:t>
            </a:r>
            <a:endParaRPr lang="en-US" altLang="ja-JP" sz="2400" b="1" dirty="0">
              <a:solidFill>
                <a:srgbClr val="A7D28F"/>
              </a:solidFill>
              <a:latin typeface="+mn-ea"/>
              <a:ea typeface="+mn-ea"/>
            </a:endParaRPr>
          </a:p>
        </p:txBody>
      </p:sp>
      <p:sp>
        <p:nvSpPr>
          <p:cNvPr id="22" name="タイトル 1">
            <a:extLst>
              <a:ext uri="{FF2B5EF4-FFF2-40B4-BE49-F238E27FC236}">
                <a16:creationId xmlns:a16="http://schemas.microsoft.com/office/drawing/2014/main" id="{509B671B-A2A9-4D51-F9C8-B863A7F59ABC}"/>
              </a:ext>
            </a:extLst>
          </p:cNvPr>
          <p:cNvSpPr txBox="1">
            <a:spLocks/>
          </p:cNvSpPr>
          <p:nvPr/>
        </p:nvSpPr>
        <p:spPr>
          <a:xfrm>
            <a:off x="8079810" y="4993887"/>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「にも包括」協議の場では、こんな活動をしています。</a:t>
            </a:r>
            <a:endParaRPr lang="en-US" altLang="ja-JP" sz="1600" dirty="0">
              <a:latin typeface="+mn-ea"/>
              <a:ea typeface="+mn-ea"/>
            </a:endParaRPr>
          </a:p>
        </p:txBody>
      </p:sp>
      <p:sp>
        <p:nvSpPr>
          <p:cNvPr id="23" name="楕円 22">
            <a:hlinkClick r:id="rId5" action="ppaction://hlinksldjump"/>
            <a:extLst>
              <a:ext uri="{FF2B5EF4-FFF2-40B4-BE49-F238E27FC236}">
                <a16:creationId xmlns:a16="http://schemas.microsoft.com/office/drawing/2014/main" id="{61770FFB-076D-4D8E-A395-40A76EF1C214}"/>
              </a:ext>
            </a:extLst>
          </p:cNvPr>
          <p:cNvSpPr/>
          <p:nvPr/>
        </p:nvSpPr>
        <p:spPr>
          <a:xfrm>
            <a:off x="8323298" y="1677375"/>
            <a:ext cx="2126436" cy="2126436"/>
          </a:xfrm>
          <a:prstGeom prst="ellipse">
            <a:avLst/>
          </a:prstGeom>
          <a:solidFill>
            <a:srgbClr val="63A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A7D28F"/>
                </a:solidFill>
                <a:latin typeface="+mj-lt"/>
              </a:rPr>
              <a:t>02</a:t>
            </a:r>
            <a:endParaRPr lang="ja-JP" altLang="en-US" sz="4800" dirty="0">
              <a:solidFill>
                <a:srgbClr val="A7D28F"/>
              </a:solidFill>
              <a:latin typeface="+mj-lt"/>
            </a:endParaRPr>
          </a:p>
        </p:txBody>
      </p:sp>
    </p:spTree>
    <p:extLst>
      <p:ext uri="{BB962C8B-B14F-4D97-AF65-F5344CB8AC3E}">
        <p14:creationId xmlns:p14="http://schemas.microsoft.com/office/powerpoint/2010/main" val="26303043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a:extLst>
              <a:ext uri="{FF2B5EF4-FFF2-40B4-BE49-F238E27FC236}">
                <a16:creationId xmlns:a16="http://schemas.microsoft.com/office/drawing/2014/main" id="{C8B3BF4F-EC84-1CA6-4290-9403FE4E4BB3}"/>
              </a:ext>
            </a:extLst>
          </p:cNvPr>
          <p:cNvSpPr/>
          <p:nvPr/>
        </p:nvSpPr>
        <p:spPr>
          <a:xfrm>
            <a:off x="1520767" y="332655"/>
            <a:ext cx="9150463" cy="1779869"/>
          </a:xfrm>
          <a:prstGeom prst="roundRect">
            <a:avLst>
              <a:gd name="adj" fmla="val 21554"/>
            </a:avLst>
          </a:prstGeom>
          <a:solidFill>
            <a:srgbClr val="63A6DB"/>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solidFill>
                  <a:srgbClr val="A7D28F"/>
                </a:solidFill>
              </a:rPr>
              <a:t>　　</a:t>
            </a: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999656" y="658134"/>
            <a:ext cx="5943617" cy="893299"/>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4400" b="1" dirty="0">
                <a:solidFill>
                  <a:srgbClr val="A7D28F"/>
                </a:solidFill>
                <a:latin typeface="+mn-ea"/>
                <a:ea typeface="+mn-ea"/>
              </a:rPr>
              <a:t>窓口</a:t>
            </a:r>
            <a:endParaRPr lang="en-US" altLang="ja-JP" sz="4400" b="1" dirty="0">
              <a:solidFill>
                <a:srgbClr val="A7D28F"/>
              </a:solidFill>
              <a:latin typeface="+mn-ea"/>
              <a:ea typeface="+mn-ea"/>
            </a:endParaRPr>
          </a:p>
        </p:txBody>
      </p:sp>
      <p:sp>
        <p:nvSpPr>
          <p:cNvPr id="3" name="角丸四角形 2">
            <a:extLst>
              <a:ext uri="{FF2B5EF4-FFF2-40B4-BE49-F238E27FC236}">
                <a16:creationId xmlns:a16="http://schemas.microsoft.com/office/drawing/2014/main" id="{667CA13B-45AF-2C66-CE56-17C9C4D9EEAC}"/>
              </a:ext>
            </a:extLst>
          </p:cNvPr>
          <p:cNvSpPr/>
          <p:nvPr/>
        </p:nvSpPr>
        <p:spPr>
          <a:xfrm>
            <a:off x="1520763" y="2595067"/>
            <a:ext cx="9150463" cy="3930277"/>
          </a:xfrm>
          <a:prstGeom prst="roundRect">
            <a:avLst>
              <a:gd name="adj" fmla="val 5612"/>
            </a:avLst>
          </a:prstGeom>
          <a:solidFill>
            <a:schemeClr val="bg1"/>
          </a:solidFill>
          <a:ln w="57150">
            <a:solidFill>
              <a:srgbClr val="63A6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三角形 5">
            <a:extLst>
              <a:ext uri="{FF2B5EF4-FFF2-40B4-BE49-F238E27FC236}">
                <a16:creationId xmlns:a16="http://schemas.microsoft.com/office/drawing/2014/main" id="{6D764C04-8067-88A1-B865-FA78C4A09340}"/>
              </a:ext>
            </a:extLst>
          </p:cNvPr>
          <p:cNvSpPr/>
          <p:nvPr/>
        </p:nvSpPr>
        <p:spPr>
          <a:xfrm flipV="1">
            <a:off x="5693358" y="2046156"/>
            <a:ext cx="805275" cy="366034"/>
          </a:xfrm>
          <a:prstGeom prst="triangle">
            <a:avLst/>
          </a:prstGeom>
          <a:solidFill>
            <a:srgbClr val="D6B8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楕円 9">
            <a:hlinkClick r:id="" action="ppaction://noaction"/>
            <a:extLst>
              <a:ext uri="{FF2B5EF4-FFF2-40B4-BE49-F238E27FC236}">
                <a16:creationId xmlns:a16="http://schemas.microsoft.com/office/drawing/2014/main" id="{A73912BB-2FAF-4919-BC39-7F531383164A}"/>
              </a:ext>
            </a:extLst>
          </p:cNvPr>
          <p:cNvSpPr>
            <a:spLocks noChangeAspect="1"/>
          </p:cNvSpPr>
          <p:nvPr/>
        </p:nvSpPr>
        <p:spPr>
          <a:xfrm>
            <a:off x="1061539" y="85335"/>
            <a:ext cx="1332000" cy="1332000"/>
          </a:xfrm>
          <a:prstGeom prst="ellipse">
            <a:avLst/>
          </a:prstGeom>
          <a:solidFill>
            <a:srgbClr val="63A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A7D28F"/>
                </a:solidFill>
                <a:latin typeface="+mj-lt"/>
              </a:rPr>
              <a:t>01</a:t>
            </a:r>
            <a:endParaRPr lang="ja-JP" altLang="en-US" sz="4800" dirty="0">
              <a:solidFill>
                <a:srgbClr val="A7D28F"/>
              </a:solidFill>
              <a:latin typeface="+mj-lt"/>
            </a:endParaRPr>
          </a:p>
        </p:txBody>
      </p:sp>
      <p:sp>
        <p:nvSpPr>
          <p:cNvPr id="11" name="テキスト ボックス 10">
            <a:extLst>
              <a:ext uri="{FF2B5EF4-FFF2-40B4-BE49-F238E27FC236}">
                <a16:creationId xmlns:a16="http://schemas.microsoft.com/office/drawing/2014/main" id="{503C0805-2879-415D-882F-4C6263C65927}"/>
              </a:ext>
            </a:extLst>
          </p:cNvPr>
          <p:cNvSpPr txBox="1"/>
          <p:nvPr/>
        </p:nvSpPr>
        <p:spPr>
          <a:xfrm>
            <a:off x="2003579" y="1508773"/>
            <a:ext cx="8352928" cy="523220"/>
          </a:xfrm>
          <a:prstGeom prst="rect">
            <a:avLst/>
          </a:prstGeom>
          <a:noFill/>
        </p:spPr>
        <p:txBody>
          <a:bodyPr wrap="square" rtlCol="0">
            <a:spAutoFit/>
          </a:bodyPr>
          <a:lstStyle/>
          <a:p>
            <a:r>
              <a:rPr kumimoji="1" lang="ja-JP" altLang="en-US" sz="2800" b="1" i="0" u="none" strike="noStrike" kern="1200" cap="none" spc="0" normalizeH="0" baseline="0" noProof="0" dirty="0">
                <a:ln>
                  <a:noFill/>
                </a:ln>
                <a:solidFill>
                  <a:srgbClr val="D4ECEA"/>
                </a:solidFill>
                <a:effectLst/>
                <a:uLnTx/>
                <a:uFillTx/>
                <a:latin typeface="Segoe UI"/>
                <a:ea typeface="メイリオ"/>
                <a:cs typeface="+mn-cs"/>
              </a:rPr>
              <a:t>精神保健に関する相談は、下記にご連絡ください。</a:t>
            </a:r>
            <a:endParaRPr kumimoji="1" lang="ja-JP" altLang="en-US" dirty="0">
              <a:solidFill>
                <a:srgbClr val="D4ECEA"/>
              </a:solidFill>
            </a:endParaRPr>
          </a:p>
        </p:txBody>
      </p:sp>
      <p:sp>
        <p:nvSpPr>
          <p:cNvPr id="12" name="正方形/長方形 11">
            <a:extLst>
              <a:ext uri="{FF2B5EF4-FFF2-40B4-BE49-F238E27FC236}">
                <a16:creationId xmlns:a16="http://schemas.microsoft.com/office/drawing/2014/main" id="{97406EF9-5C39-414C-881C-12B79D7D6950}"/>
              </a:ext>
            </a:extLst>
          </p:cNvPr>
          <p:cNvSpPr/>
          <p:nvPr/>
        </p:nvSpPr>
        <p:spPr>
          <a:xfrm>
            <a:off x="0" y="0"/>
            <a:ext cx="308532" cy="6858000"/>
          </a:xfrm>
          <a:prstGeom prst="rect">
            <a:avLst/>
          </a:prstGeom>
          <a:solidFill>
            <a:srgbClr val="63A6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
        <p:nvSpPr>
          <p:cNvPr id="14" name="テキスト ボックス 13">
            <a:extLst>
              <a:ext uri="{FF2B5EF4-FFF2-40B4-BE49-F238E27FC236}">
                <a16:creationId xmlns:a16="http://schemas.microsoft.com/office/drawing/2014/main" id="{A1F95F3B-732F-3643-0A9C-2FA96D55C1DF}"/>
              </a:ext>
            </a:extLst>
          </p:cNvPr>
          <p:cNvSpPr txBox="1"/>
          <p:nvPr/>
        </p:nvSpPr>
        <p:spPr>
          <a:xfrm>
            <a:off x="1727539" y="2969780"/>
            <a:ext cx="8801377" cy="2746906"/>
          </a:xfrm>
          <a:prstGeom prst="rect">
            <a:avLst/>
          </a:prstGeom>
          <a:noFill/>
        </p:spPr>
        <p:txBody>
          <a:bodyPr wrap="square">
            <a:spAutoFit/>
          </a:bodyPr>
          <a:lstStyle/>
          <a:p>
            <a:pPr algn="ctr">
              <a:lnSpc>
                <a:spcPct val="150000"/>
              </a:lnSpc>
            </a:pPr>
            <a:r>
              <a:rPr lang="ja-JP" altLang="en-US" sz="2400" b="1" i="0" dirty="0">
                <a:effectLst/>
                <a:latin typeface="Söhne"/>
              </a:rPr>
              <a:t>高槻市保健所　</a:t>
            </a:r>
            <a:r>
              <a:rPr lang="ja-JP" altLang="en-US" sz="2400" b="1" dirty="0">
                <a:latin typeface="Söhne"/>
              </a:rPr>
              <a:t>保健予防</a:t>
            </a:r>
            <a:r>
              <a:rPr lang="ja-JP" altLang="en-US" sz="2400" b="1" i="0" dirty="0">
                <a:effectLst/>
                <a:latin typeface="Söhne"/>
              </a:rPr>
              <a:t>課　精神保健チーム</a:t>
            </a:r>
            <a:r>
              <a:rPr lang="ja-JP" altLang="en-US" sz="1800" b="1" dirty="0">
                <a:solidFill>
                  <a:schemeClr val="tx1"/>
                </a:solidFill>
                <a:latin typeface="メイリオ" panose="020B0604030504040204" pitchFamily="50" charset="-128"/>
                <a:ea typeface="メイリオ" panose="020B0604030504040204" pitchFamily="50" charset="-128"/>
              </a:rPr>
              <a:t>　　</a:t>
            </a:r>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rPr>
              <a:t>　　</a:t>
            </a:r>
            <a:endParaRPr lang="en-US" altLang="ja-JP" b="1" dirty="0">
              <a:latin typeface="メイリオ" panose="020B0604030504040204" pitchFamily="50" charset="-128"/>
              <a:ea typeface="メイリオ" panose="020B0604030504040204" pitchFamily="50" charset="-128"/>
            </a:endParaRPr>
          </a:p>
          <a:p>
            <a:endParaRPr lang="en-US" altLang="ja-JP" sz="900" b="1" dirty="0">
              <a:latin typeface="メイリオ" panose="020B0604030504040204" pitchFamily="50" charset="-128"/>
              <a:ea typeface="メイリオ" panose="020B0604030504040204" pitchFamily="50" charset="-128"/>
            </a:endParaRPr>
          </a:p>
          <a:p>
            <a:br>
              <a:rPr lang="en-US" altLang="ja-JP" b="1" dirty="0">
                <a:latin typeface="メイリオ" panose="020B0604030504040204" pitchFamily="50" charset="-128"/>
                <a:ea typeface="メイリオ" panose="020B0604030504040204" pitchFamily="50" charset="-128"/>
              </a:rPr>
            </a:br>
            <a:r>
              <a:rPr lang="ja-JP" altLang="en-US" b="1" dirty="0">
                <a:latin typeface="メイリオ" panose="020B0604030504040204" pitchFamily="50" charset="-128"/>
                <a:ea typeface="メイリオ" panose="020B0604030504040204" pitchFamily="50" charset="-128"/>
              </a:rPr>
              <a:t>　　</a:t>
            </a:r>
            <a:r>
              <a:rPr lang="ja-JP" altLang="en-US" sz="1800" b="1" dirty="0">
                <a:solidFill>
                  <a:schemeClr val="tx1"/>
                </a:solidFill>
                <a:latin typeface="メイリオ" panose="020B0604030504040204" pitchFamily="50" charset="-128"/>
                <a:ea typeface="メイリオ" panose="020B0604030504040204" pitchFamily="50" charset="-128"/>
              </a:rPr>
              <a:t>住　　所　：　〒</a:t>
            </a:r>
            <a:r>
              <a:rPr lang="en-US" altLang="ja-JP" sz="1800" b="1" dirty="0">
                <a:solidFill>
                  <a:schemeClr val="tx1"/>
                </a:solidFill>
                <a:latin typeface="メイリオ" panose="020B0604030504040204" pitchFamily="50" charset="-128"/>
                <a:ea typeface="メイリオ" panose="020B0604030504040204" pitchFamily="50" charset="-128"/>
              </a:rPr>
              <a:t>569</a:t>
            </a:r>
            <a:r>
              <a:rPr lang="ja-JP" altLang="en-US" sz="1800" b="1" dirty="0">
                <a:solidFill>
                  <a:schemeClr val="tx1"/>
                </a:solidFill>
                <a:latin typeface="メイリオ" panose="020B0604030504040204" pitchFamily="50" charset="-128"/>
                <a:ea typeface="メイリオ" panose="020B0604030504040204" pitchFamily="50" charset="-128"/>
              </a:rPr>
              <a:t>⁻</a:t>
            </a:r>
            <a:r>
              <a:rPr lang="en-US" altLang="ja-JP" sz="1800" b="1" dirty="0">
                <a:solidFill>
                  <a:schemeClr val="tx1"/>
                </a:solidFill>
                <a:latin typeface="メイリオ" panose="020B0604030504040204" pitchFamily="50" charset="-128"/>
                <a:ea typeface="メイリオ" panose="020B0604030504040204" pitchFamily="50" charset="-128"/>
              </a:rPr>
              <a:t>0052</a:t>
            </a:r>
            <a:r>
              <a:rPr lang="ja-JP" altLang="en-US" sz="1800" b="1" dirty="0">
                <a:solidFill>
                  <a:schemeClr val="tx1"/>
                </a:solidFill>
                <a:latin typeface="メイリオ" panose="020B0604030504040204" pitchFamily="50" charset="-128"/>
                <a:ea typeface="メイリオ" panose="020B0604030504040204" pitchFamily="50" charset="-128"/>
              </a:rPr>
              <a:t>　高槻市城東町</a:t>
            </a:r>
            <a:r>
              <a:rPr lang="en-US" altLang="ja-JP" sz="1800" b="1" dirty="0">
                <a:solidFill>
                  <a:schemeClr val="tx1"/>
                </a:solidFill>
                <a:latin typeface="メイリオ" panose="020B0604030504040204" pitchFamily="50" charset="-128"/>
                <a:ea typeface="メイリオ" panose="020B0604030504040204" pitchFamily="50" charset="-128"/>
              </a:rPr>
              <a:t>5</a:t>
            </a:r>
            <a:r>
              <a:rPr lang="ja-JP" altLang="en-US" sz="1800" b="1" dirty="0">
                <a:solidFill>
                  <a:schemeClr val="tx1"/>
                </a:solidFill>
                <a:latin typeface="メイリオ" panose="020B0604030504040204" pitchFamily="50" charset="-128"/>
                <a:ea typeface="メイリオ" panose="020B0604030504040204" pitchFamily="50" charset="-128"/>
              </a:rPr>
              <a:t>番</a:t>
            </a:r>
            <a:r>
              <a:rPr lang="en-US" altLang="ja-JP" sz="1800" b="1" dirty="0">
                <a:solidFill>
                  <a:schemeClr val="tx1"/>
                </a:solidFill>
                <a:latin typeface="メイリオ" panose="020B0604030504040204" pitchFamily="50" charset="-128"/>
                <a:ea typeface="メイリオ" panose="020B0604030504040204" pitchFamily="50" charset="-128"/>
              </a:rPr>
              <a:t>7</a:t>
            </a:r>
            <a:r>
              <a:rPr lang="ja-JP" altLang="en-US" sz="1800" b="1" dirty="0">
                <a:solidFill>
                  <a:schemeClr val="tx1"/>
                </a:solidFill>
                <a:latin typeface="メイリオ" panose="020B0604030504040204" pitchFamily="50" charset="-128"/>
                <a:ea typeface="メイリオ" panose="020B0604030504040204" pitchFamily="50" charset="-128"/>
              </a:rPr>
              <a:t>号</a:t>
            </a:r>
            <a:endParaRPr lang="en-US" altLang="ja-JP" sz="1800" b="1" dirty="0">
              <a:solidFill>
                <a:schemeClr val="tx1"/>
              </a:solidFill>
              <a:latin typeface="メイリオ" panose="020B0604030504040204" pitchFamily="50" charset="-128"/>
              <a:ea typeface="メイリオ" panose="020B0604030504040204" pitchFamily="50" charset="-128"/>
            </a:endParaRPr>
          </a:p>
          <a:p>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sz="1800" b="1" dirty="0">
                <a:solidFill>
                  <a:schemeClr val="tx1"/>
                </a:solidFill>
                <a:latin typeface="メイリオ" panose="020B0604030504040204" pitchFamily="50" charset="-128"/>
                <a:ea typeface="メイリオ" panose="020B0604030504040204" pitchFamily="50" charset="-128"/>
              </a:rPr>
              <a:t>　　電話番号　：　</a:t>
            </a:r>
            <a:r>
              <a:rPr lang="en-US" altLang="ja-JP" sz="1800" b="1" dirty="0">
                <a:solidFill>
                  <a:schemeClr val="tx1"/>
                </a:solidFill>
                <a:latin typeface="メイリオ" panose="020B0604030504040204" pitchFamily="50" charset="-128"/>
                <a:ea typeface="メイリオ" panose="020B0604030504040204" pitchFamily="50" charset="-128"/>
              </a:rPr>
              <a:t>072</a:t>
            </a:r>
            <a:r>
              <a:rPr lang="ja-JP" altLang="en-US" sz="1800" b="1" dirty="0">
                <a:solidFill>
                  <a:schemeClr val="tx1"/>
                </a:solidFill>
                <a:latin typeface="メイリオ" panose="020B0604030504040204" pitchFamily="50" charset="-128"/>
                <a:ea typeface="メイリオ" panose="020B0604030504040204" pitchFamily="50" charset="-128"/>
              </a:rPr>
              <a:t>⁻</a:t>
            </a:r>
            <a:r>
              <a:rPr lang="en-US" altLang="ja-JP" sz="1800" b="1" dirty="0">
                <a:solidFill>
                  <a:schemeClr val="tx1"/>
                </a:solidFill>
                <a:latin typeface="メイリオ" panose="020B0604030504040204" pitchFamily="50" charset="-128"/>
                <a:ea typeface="メイリオ" panose="020B0604030504040204" pitchFamily="50" charset="-128"/>
              </a:rPr>
              <a:t>661</a:t>
            </a:r>
            <a:r>
              <a:rPr lang="ja-JP" altLang="en-US" sz="1800" b="1" dirty="0">
                <a:solidFill>
                  <a:schemeClr val="tx1"/>
                </a:solidFill>
                <a:latin typeface="メイリオ" panose="020B0604030504040204" pitchFamily="50" charset="-128"/>
                <a:ea typeface="メイリオ" panose="020B0604030504040204" pitchFamily="50" charset="-128"/>
              </a:rPr>
              <a:t>⁻</a:t>
            </a:r>
            <a:r>
              <a:rPr lang="en-US" altLang="ja-JP" sz="1800" b="1" dirty="0">
                <a:solidFill>
                  <a:schemeClr val="tx1"/>
                </a:solidFill>
                <a:latin typeface="メイリオ" panose="020B0604030504040204" pitchFamily="50" charset="-128"/>
                <a:ea typeface="メイリオ" panose="020B0604030504040204" pitchFamily="50" charset="-128"/>
              </a:rPr>
              <a:t>9332</a:t>
            </a:r>
          </a:p>
          <a:p>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sz="1800" b="1" dirty="0">
                <a:solidFill>
                  <a:schemeClr val="tx1"/>
                </a:solidFill>
                <a:latin typeface="メイリオ" panose="020B0604030504040204" pitchFamily="50" charset="-128"/>
                <a:ea typeface="メイリオ" panose="020B0604030504040204" pitchFamily="50" charset="-128"/>
              </a:rPr>
              <a:t>　　担　　当　：　精神保健チーム</a:t>
            </a:r>
            <a:endParaRPr lang="ja-JP" altLang="en-US" dirty="0"/>
          </a:p>
        </p:txBody>
      </p:sp>
    </p:spTree>
    <p:extLst>
      <p:ext uri="{BB962C8B-B14F-4D97-AF65-F5344CB8AC3E}">
        <p14:creationId xmlns:p14="http://schemas.microsoft.com/office/powerpoint/2010/main" val="1494352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a:extLst>
              <a:ext uri="{FF2B5EF4-FFF2-40B4-BE49-F238E27FC236}">
                <a16:creationId xmlns:a16="http://schemas.microsoft.com/office/drawing/2014/main" id="{C8B3BF4F-EC84-1CA6-4290-9403FE4E4BB3}"/>
              </a:ext>
            </a:extLst>
          </p:cNvPr>
          <p:cNvSpPr/>
          <p:nvPr/>
        </p:nvSpPr>
        <p:spPr>
          <a:xfrm>
            <a:off x="1520767" y="332655"/>
            <a:ext cx="9150463" cy="1779869"/>
          </a:xfrm>
          <a:prstGeom prst="roundRect">
            <a:avLst>
              <a:gd name="adj" fmla="val 21554"/>
            </a:avLst>
          </a:prstGeom>
          <a:solidFill>
            <a:srgbClr val="63A6DB"/>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solidFill>
                  <a:srgbClr val="A7D28F"/>
                </a:solidFill>
              </a:rPr>
              <a:t>　　</a:t>
            </a: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999656" y="658134"/>
            <a:ext cx="5943617" cy="893299"/>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4400" b="1" dirty="0">
                <a:solidFill>
                  <a:srgbClr val="A7D28F"/>
                </a:solidFill>
                <a:latin typeface="+mn-ea"/>
                <a:ea typeface="+mn-ea"/>
              </a:rPr>
              <a:t>窓口</a:t>
            </a:r>
            <a:endParaRPr lang="en-US" altLang="ja-JP" sz="4400" b="1" dirty="0">
              <a:solidFill>
                <a:srgbClr val="A7D28F"/>
              </a:solidFill>
              <a:latin typeface="+mn-ea"/>
              <a:ea typeface="+mn-ea"/>
            </a:endParaRPr>
          </a:p>
        </p:txBody>
      </p:sp>
      <p:sp>
        <p:nvSpPr>
          <p:cNvPr id="3" name="角丸四角形 2">
            <a:extLst>
              <a:ext uri="{FF2B5EF4-FFF2-40B4-BE49-F238E27FC236}">
                <a16:creationId xmlns:a16="http://schemas.microsoft.com/office/drawing/2014/main" id="{667CA13B-45AF-2C66-CE56-17C9C4D9EEAC}"/>
              </a:ext>
            </a:extLst>
          </p:cNvPr>
          <p:cNvSpPr/>
          <p:nvPr/>
        </p:nvSpPr>
        <p:spPr>
          <a:xfrm>
            <a:off x="1520763" y="2595067"/>
            <a:ext cx="9150463" cy="3930277"/>
          </a:xfrm>
          <a:prstGeom prst="roundRect">
            <a:avLst>
              <a:gd name="adj" fmla="val 5612"/>
            </a:avLst>
          </a:prstGeom>
          <a:solidFill>
            <a:schemeClr val="bg1"/>
          </a:solidFill>
          <a:ln w="57150">
            <a:solidFill>
              <a:srgbClr val="63A6D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三角形 5">
            <a:extLst>
              <a:ext uri="{FF2B5EF4-FFF2-40B4-BE49-F238E27FC236}">
                <a16:creationId xmlns:a16="http://schemas.microsoft.com/office/drawing/2014/main" id="{6D764C04-8067-88A1-B865-FA78C4A09340}"/>
              </a:ext>
            </a:extLst>
          </p:cNvPr>
          <p:cNvSpPr/>
          <p:nvPr/>
        </p:nvSpPr>
        <p:spPr>
          <a:xfrm flipV="1">
            <a:off x="5693358" y="2046156"/>
            <a:ext cx="805275" cy="366034"/>
          </a:xfrm>
          <a:prstGeom prst="triangle">
            <a:avLst/>
          </a:prstGeom>
          <a:solidFill>
            <a:srgbClr val="D6B8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楕円 9">
            <a:hlinkClick r:id="" action="ppaction://noaction"/>
            <a:extLst>
              <a:ext uri="{FF2B5EF4-FFF2-40B4-BE49-F238E27FC236}">
                <a16:creationId xmlns:a16="http://schemas.microsoft.com/office/drawing/2014/main" id="{A73912BB-2FAF-4919-BC39-7F531383164A}"/>
              </a:ext>
            </a:extLst>
          </p:cNvPr>
          <p:cNvSpPr>
            <a:spLocks noChangeAspect="1"/>
          </p:cNvSpPr>
          <p:nvPr/>
        </p:nvSpPr>
        <p:spPr>
          <a:xfrm>
            <a:off x="1061539" y="85335"/>
            <a:ext cx="1332000" cy="1332000"/>
          </a:xfrm>
          <a:prstGeom prst="ellipse">
            <a:avLst/>
          </a:prstGeom>
          <a:solidFill>
            <a:srgbClr val="63A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A7D28F"/>
                </a:solidFill>
                <a:latin typeface="+mj-lt"/>
              </a:rPr>
              <a:t>01</a:t>
            </a:r>
            <a:endParaRPr lang="ja-JP" altLang="en-US" sz="4800" dirty="0">
              <a:solidFill>
                <a:srgbClr val="A7D28F"/>
              </a:solidFill>
              <a:latin typeface="+mj-lt"/>
            </a:endParaRPr>
          </a:p>
        </p:txBody>
      </p:sp>
      <p:sp>
        <p:nvSpPr>
          <p:cNvPr id="11" name="テキスト ボックス 10">
            <a:extLst>
              <a:ext uri="{FF2B5EF4-FFF2-40B4-BE49-F238E27FC236}">
                <a16:creationId xmlns:a16="http://schemas.microsoft.com/office/drawing/2014/main" id="{503C0805-2879-415D-882F-4C6263C65927}"/>
              </a:ext>
            </a:extLst>
          </p:cNvPr>
          <p:cNvSpPr txBox="1"/>
          <p:nvPr/>
        </p:nvSpPr>
        <p:spPr>
          <a:xfrm>
            <a:off x="2003579" y="1508773"/>
            <a:ext cx="8352928" cy="523220"/>
          </a:xfrm>
          <a:prstGeom prst="rect">
            <a:avLst/>
          </a:prstGeom>
          <a:noFill/>
        </p:spPr>
        <p:txBody>
          <a:bodyPr wrap="square" rtlCol="0">
            <a:spAutoFit/>
          </a:bodyPr>
          <a:lstStyle/>
          <a:p>
            <a:r>
              <a:rPr kumimoji="1" lang="ja-JP" altLang="en-US" sz="2800" b="1" i="0" u="none" strike="noStrike" kern="1200" cap="none" spc="0" normalizeH="0" baseline="0" noProof="0" dirty="0">
                <a:ln>
                  <a:noFill/>
                </a:ln>
                <a:solidFill>
                  <a:srgbClr val="D4ECEA"/>
                </a:solidFill>
                <a:effectLst/>
                <a:uLnTx/>
                <a:uFillTx/>
                <a:latin typeface="Segoe UI"/>
                <a:ea typeface="メイリオ"/>
                <a:cs typeface="+mn-cs"/>
              </a:rPr>
              <a:t>地域移行を検討する時は、下記にご連絡ください。</a:t>
            </a:r>
            <a:endParaRPr kumimoji="1" lang="ja-JP" altLang="en-US" dirty="0">
              <a:solidFill>
                <a:srgbClr val="D4ECEA"/>
              </a:solidFill>
            </a:endParaRPr>
          </a:p>
        </p:txBody>
      </p:sp>
      <p:sp>
        <p:nvSpPr>
          <p:cNvPr id="12" name="正方形/長方形 11">
            <a:extLst>
              <a:ext uri="{FF2B5EF4-FFF2-40B4-BE49-F238E27FC236}">
                <a16:creationId xmlns:a16="http://schemas.microsoft.com/office/drawing/2014/main" id="{97406EF9-5C39-414C-881C-12B79D7D6950}"/>
              </a:ext>
            </a:extLst>
          </p:cNvPr>
          <p:cNvSpPr/>
          <p:nvPr/>
        </p:nvSpPr>
        <p:spPr>
          <a:xfrm>
            <a:off x="0" y="0"/>
            <a:ext cx="308532" cy="6858000"/>
          </a:xfrm>
          <a:prstGeom prst="rect">
            <a:avLst/>
          </a:prstGeom>
          <a:solidFill>
            <a:srgbClr val="63A6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
        <p:nvSpPr>
          <p:cNvPr id="5" name="テキスト ボックス 4">
            <a:extLst>
              <a:ext uri="{FF2B5EF4-FFF2-40B4-BE49-F238E27FC236}">
                <a16:creationId xmlns:a16="http://schemas.microsoft.com/office/drawing/2014/main" id="{1B3680F4-16A4-6EF8-99BA-DF12674242EA}"/>
              </a:ext>
            </a:extLst>
          </p:cNvPr>
          <p:cNvSpPr txBox="1"/>
          <p:nvPr/>
        </p:nvSpPr>
        <p:spPr>
          <a:xfrm>
            <a:off x="1779354" y="2963163"/>
            <a:ext cx="8801377" cy="2723823"/>
          </a:xfrm>
          <a:prstGeom prst="rect">
            <a:avLst/>
          </a:prstGeom>
          <a:noFill/>
        </p:spPr>
        <p:txBody>
          <a:bodyPr wrap="square">
            <a:spAutoFit/>
          </a:bodyPr>
          <a:lstStyle/>
          <a:p>
            <a:pPr algn="ctr">
              <a:lnSpc>
                <a:spcPct val="150000"/>
              </a:lnSpc>
            </a:pPr>
            <a:r>
              <a:rPr lang="ja-JP" altLang="en-US" sz="2400" b="1" dirty="0">
                <a:latin typeface="Söhne"/>
              </a:rPr>
              <a:t>高槻市　健康福祉部　福祉相談支援課</a:t>
            </a:r>
            <a:endParaRPr lang="en-US" altLang="ja-JP" sz="2400" b="1" dirty="0">
              <a:latin typeface="Söhne"/>
            </a:endParaRPr>
          </a:p>
          <a:p>
            <a:pPr algn="ctr">
              <a:lnSpc>
                <a:spcPct val="150000"/>
              </a:lnSpc>
            </a:pPr>
            <a:r>
              <a:rPr lang="ja-JP" altLang="en-US" b="1" dirty="0">
                <a:latin typeface="メイリオ" panose="020B0604030504040204" pitchFamily="50" charset="-128"/>
                <a:ea typeface="メイリオ" panose="020B0604030504040204" pitchFamily="50" charset="-128"/>
              </a:rPr>
              <a:t>　　</a:t>
            </a:r>
            <a:endParaRPr lang="en-US" altLang="ja-JP" b="1" dirty="0">
              <a:latin typeface="メイリオ" panose="020B0604030504040204" pitchFamily="50" charset="-128"/>
              <a:ea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rPr>
              <a:t>　　</a:t>
            </a:r>
            <a:br>
              <a:rPr lang="en-US" altLang="ja-JP" b="1" dirty="0">
                <a:latin typeface="メイリオ" panose="020B0604030504040204" pitchFamily="50" charset="-128"/>
                <a:ea typeface="メイリオ" panose="020B0604030504040204" pitchFamily="50" charset="-128"/>
              </a:rPr>
            </a:br>
            <a:r>
              <a:rPr lang="ja-JP" altLang="en-US" b="1" dirty="0">
                <a:latin typeface="メイリオ" panose="020B0604030504040204" pitchFamily="50" charset="-128"/>
                <a:ea typeface="メイリオ" panose="020B0604030504040204" pitchFamily="50" charset="-128"/>
              </a:rPr>
              <a:t>　　住　　所　：　〒</a:t>
            </a:r>
            <a:r>
              <a:rPr lang="en-US" altLang="ja-JP" b="1" dirty="0">
                <a:latin typeface="メイリオ" panose="020B0604030504040204" pitchFamily="50" charset="-128"/>
                <a:ea typeface="メイリオ" panose="020B0604030504040204" pitchFamily="50" charset="-128"/>
              </a:rPr>
              <a:t>569-0067</a:t>
            </a:r>
            <a:r>
              <a:rPr lang="ja-JP" altLang="en-US" b="1" dirty="0">
                <a:latin typeface="メイリオ" panose="020B0604030504040204" pitchFamily="50" charset="-128"/>
                <a:ea typeface="メイリオ" panose="020B0604030504040204" pitchFamily="50" charset="-128"/>
              </a:rPr>
              <a:t>　高槻市桃園町２番１号</a:t>
            </a:r>
            <a:br>
              <a:rPr lang="en-US" altLang="ja-JP" b="1" dirty="0">
                <a:latin typeface="メイリオ" panose="020B0604030504040204" pitchFamily="50" charset="-128"/>
                <a:ea typeface="メイリオ" panose="020B0604030504040204" pitchFamily="50" charset="-128"/>
              </a:rPr>
            </a:br>
            <a:br>
              <a:rPr lang="en-US" altLang="ja-JP" b="1" dirty="0">
                <a:latin typeface="メイリオ" panose="020B0604030504040204" pitchFamily="50" charset="-128"/>
                <a:ea typeface="メイリオ" panose="020B0604030504040204" pitchFamily="50" charset="-128"/>
              </a:rPr>
            </a:br>
            <a:r>
              <a:rPr lang="ja-JP" altLang="en-US" b="1" dirty="0">
                <a:latin typeface="メイリオ" panose="020B0604030504040204" pitchFamily="50" charset="-128"/>
                <a:ea typeface="メイリオ" panose="020B0604030504040204" pitchFamily="50" charset="-128"/>
              </a:rPr>
              <a:t>　　電話番号　：　</a:t>
            </a:r>
            <a:r>
              <a:rPr lang="en-US" altLang="ja-JP" b="1" dirty="0">
                <a:latin typeface="メイリオ" panose="020B0604030504040204" pitchFamily="50" charset="-128"/>
                <a:ea typeface="メイリオ" panose="020B0604030504040204" pitchFamily="50" charset="-128"/>
              </a:rPr>
              <a:t>072-674-7171</a:t>
            </a:r>
          </a:p>
          <a:p>
            <a:r>
              <a:rPr lang="ja-JP" altLang="en-US" b="1" dirty="0">
                <a:latin typeface="メイリオ" panose="020B0604030504040204" pitchFamily="50" charset="-128"/>
                <a:ea typeface="メイリオ" panose="020B0604030504040204" pitchFamily="50" charset="-128"/>
              </a:rPr>
              <a:t>　</a:t>
            </a:r>
            <a:endParaRPr lang="en-US" altLang="ja-JP" b="1" dirty="0">
              <a:latin typeface="メイリオ" panose="020B0604030504040204" pitchFamily="50" charset="-128"/>
              <a:ea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rPr>
              <a:t>　　担　　当　：　</a:t>
            </a:r>
            <a:r>
              <a:rPr lang="ja-JP" altLang="en-US" b="1" dirty="0" err="1">
                <a:latin typeface="メイリオ" panose="020B0604030504040204" pitchFamily="50" charset="-128"/>
                <a:ea typeface="メイリオ" panose="020B0604030504040204" pitchFamily="50" charset="-128"/>
              </a:rPr>
              <a:t>障がい</a:t>
            </a:r>
            <a:r>
              <a:rPr lang="ja-JP" altLang="en-US" b="1" dirty="0">
                <a:latin typeface="メイリオ" panose="020B0604030504040204" pitchFamily="50" charset="-128"/>
                <a:ea typeface="メイリオ" panose="020B0604030504040204" pitchFamily="50" charset="-128"/>
              </a:rPr>
              <a:t>者支援チーム</a:t>
            </a:r>
            <a:endParaRPr lang="en-US" altLang="ja-JP" dirty="0">
              <a:latin typeface="Söhne"/>
            </a:endParaRPr>
          </a:p>
        </p:txBody>
      </p:sp>
    </p:spTree>
    <p:extLst>
      <p:ext uri="{BB962C8B-B14F-4D97-AF65-F5344CB8AC3E}">
        <p14:creationId xmlns:p14="http://schemas.microsoft.com/office/powerpoint/2010/main" val="2565007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タイトル 1">
            <a:extLst>
              <a:ext uri="{FF2B5EF4-FFF2-40B4-BE49-F238E27FC236}">
                <a16:creationId xmlns:a16="http://schemas.microsoft.com/office/drawing/2014/main" id="{B30B75B3-6A61-4F01-AF91-62494F86DE78}"/>
              </a:ext>
            </a:extLst>
          </p:cNvPr>
          <p:cNvSpPr txBox="1">
            <a:spLocks/>
          </p:cNvSpPr>
          <p:nvPr/>
        </p:nvSpPr>
        <p:spPr>
          <a:xfrm>
            <a:off x="5663952" y="1606016"/>
            <a:ext cx="5650232" cy="552155"/>
          </a:xfrm>
          <a:prstGeom prst="roundRect">
            <a:avLst>
              <a:gd name="adj" fmla="val 49068"/>
            </a:avLst>
          </a:prstGeom>
          <a:solidFill>
            <a:srgbClr val="A7D28F"/>
          </a:solidFill>
        </p:spPr>
        <p:txBody>
          <a:bodyPr vert="horz" lIns="91440" tIns="72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rPr>
              <a:t>具体的な内容</a:t>
            </a:r>
            <a:endParaRPr kumimoji="1" lang="en-US" altLang="ja-JP" sz="20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endParaRPr>
          </a:p>
        </p:txBody>
      </p:sp>
      <p:sp>
        <p:nvSpPr>
          <p:cNvPr id="2" name="角丸四角形 1">
            <a:extLst>
              <a:ext uri="{FF2B5EF4-FFF2-40B4-BE49-F238E27FC236}">
                <a16:creationId xmlns:a16="http://schemas.microsoft.com/office/drawing/2014/main" id="{C8B3BF4F-EC84-1CA6-4290-9403FE4E4BB3}"/>
              </a:ext>
            </a:extLst>
          </p:cNvPr>
          <p:cNvSpPr/>
          <p:nvPr/>
        </p:nvSpPr>
        <p:spPr>
          <a:xfrm>
            <a:off x="1520767" y="332655"/>
            <a:ext cx="9150463" cy="1080000"/>
          </a:xfrm>
          <a:prstGeom prst="roundRect">
            <a:avLst>
              <a:gd name="adj" fmla="val 21554"/>
            </a:avLst>
          </a:prstGeom>
          <a:solidFill>
            <a:srgbClr val="63A6DB"/>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solidFill>
                  <a:srgbClr val="A7D28F"/>
                </a:solidFill>
              </a:rPr>
              <a:t>　　</a:t>
            </a: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684590" y="519602"/>
            <a:ext cx="7560840" cy="893299"/>
          </a:xfrm>
          <a:prstGeom prst="rect">
            <a:avLst/>
          </a:prstGeom>
        </p:spPr>
        <p:txBody>
          <a:bodyPr vert="horz" lIns="91440" tIns="45720" rIns="91440" bIns="45720" rtlCol="0" anchor="t">
            <a:normAutofit fontScale="85000" lnSpcReduction="1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2400" b="1" dirty="0">
                <a:solidFill>
                  <a:srgbClr val="A7D28F"/>
                </a:solidFill>
                <a:latin typeface="+mn-ea"/>
                <a:ea typeface="+mn-ea"/>
              </a:rPr>
              <a:t>精神障がいにも対応した地域包括ケアシステムの構築のための</a:t>
            </a:r>
            <a:br>
              <a:rPr lang="en-US" altLang="ja-JP" sz="2400" b="1" dirty="0">
                <a:solidFill>
                  <a:srgbClr val="A7D28F"/>
                </a:solidFill>
                <a:latin typeface="+mn-ea"/>
                <a:ea typeface="+mn-ea"/>
              </a:rPr>
            </a:br>
            <a:r>
              <a:rPr lang="ja-JP" altLang="en-US" sz="2400" b="1" dirty="0">
                <a:solidFill>
                  <a:srgbClr val="A7D28F"/>
                </a:solidFill>
                <a:latin typeface="+mn-ea"/>
                <a:ea typeface="+mn-ea"/>
              </a:rPr>
              <a:t>協議の場について</a:t>
            </a:r>
          </a:p>
        </p:txBody>
      </p:sp>
      <p:sp>
        <p:nvSpPr>
          <p:cNvPr id="10" name="楕円 9">
            <a:hlinkClick r:id="" action="ppaction://noaction"/>
            <a:extLst>
              <a:ext uri="{FF2B5EF4-FFF2-40B4-BE49-F238E27FC236}">
                <a16:creationId xmlns:a16="http://schemas.microsoft.com/office/drawing/2014/main" id="{A73912BB-2FAF-4919-BC39-7F531383164A}"/>
              </a:ext>
            </a:extLst>
          </p:cNvPr>
          <p:cNvSpPr>
            <a:spLocks noChangeAspect="1"/>
          </p:cNvSpPr>
          <p:nvPr/>
        </p:nvSpPr>
        <p:spPr>
          <a:xfrm>
            <a:off x="1280570" y="212243"/>
            <a:ext cx="1332000" cy="1332000"/>
          </a:xfrm>
          <a:prstGeom prst="ellipse">
            <a:avLst/>
          </a:prstGeom>
          <a:solidFill>
            <a:srgbClr val="63A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A7D28F"/>
                </a:solidFill>
                <a:latin typeface="+mj-lt"/>
              </a:rPr>
              <a:t>02</a:t>
            </a:r>
            <a:endParaRPr lang="ja-JP" altLang="en-US" sz="4800" dirty="0">
              <a:solidFill>
                <a:srgbClr val="A7D28F"/>
              </a:solidFill>
              <a:latin typeface="+mj-lt"/>
            </a:endParaRPr>
          </a:p>
        </p:txBody>
      </p:sp>
      <p:sp>
        <p:nvSpPr>
          <p:cNvPr id="9" name="正方形/長方形 8">
            <a:extLst>
              <a:ext uri="{FF2B5EF4-FFF2-40B4-BE49-F238E27FC236}">
                <a16:creationId xmlns:a16="http://schemas.microsoft.com/office/drawing/2014/main" id="{284544E2-71E9-442B-AC34-499585CEDA1D}"/>
              </a:ext>
            </a:extLst>
          </p:cNvPr>
          <p:cNvSpPr/>
          <p:nvPr/>
        </p:nvSpPr>
        <p:spPr>
          <a:xfrm>
            <a:off x="0" y="0"/>
            <a:ext cx="308532" cy="6858000"/>
          </a:xfrm>
          <a:prstGeom prst="rect">
            <a:avLst/>
          </a:prstGeom>
          <a:solidFill>
            <a:srgbClr val="63A6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
        <p:nvSpPr>
          <p:cNvPr id="12" name="角丸四角形 1">
            <a:extLst>
              <a:ext uri="{FF2B5EF4-FFF2-40B4-BE49-F238E27FC236}">
                <a16:creationId xmlns:a16="http://schemas.microsoft.com/office/drawing/2014/main" id="{743FA248-0EF4-4AEC-A993-E35A80C48345}"/>
              </a:ext>
            </a:extLst>
          </p:cNvPr>
          <p:cNvSpPr/>
          <p:nvPr/>
        </p:nvSpPr>
        <p:spPr>
          <a:xfrm>
            <a:off x="502955" y="2141166"/>
            <a:ext cx="4080877" cy="857206"/>
          </a:xfrm>
          <a:prstGeom prst="roundRect">
            <a:avLst>
              <a:gd name="adj" fmla="val 9231"/>
            </a:avLst>
          </a:prstGeom>
          <a:solidFill>
            <a:schemeClr val="bg1"/>
          </a:solidFill>
          <a:ln w="38100">
            <a:solidFill>
              <a:srgbClr val="A7D2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4" name="タイトル 1">
            <a:extLst>
              <a:ext uri="{FF2B5EF4-FFF2-40B4-BE49-F238E27FC236}">
                <a16:creationId xmlns:a16="http://schemas.microsoft.com/office/drawing/2014/main" id="{771BFA7B-02B8-456F-A82D-C4492167A638}"/>
              </a:ext>
            </a:extLst>
          </p:cNvPr>
          <p:cNvSpPr txBox="1">
            <a:spLocks/>
          </p:cNvSpPr>
          <p:nvPr/>
        </p:nvSpPr>
        <p:spPr>
          <a:xfrm>
            <a:off x="1107661" y="1957414"/>
            <a:ext cx="2739296" cy="396000"/>
          </a:xfrm>
          <a:prstGeom prst="roundRect">
            <a:avLst>
              <a:gd name="adj" fmla="val 49068"/>
            </a:avLst>
          </a:prstGeom>
          <a:solidFill>
            <a:srgbClr val="A7D28F"/>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1800" b="1" dirty="0">
                <a:solidFill>
                  <a:srgbClr val="D4ECEA"/>
                </a:solidFill>
                <a:latin typeface="メイリオ" panose="020B0604030504040204" pitchFamily="50" charset="-128"/>
                <a:ea typeface="メイリオ" panose="020B0604030504040204" pitchFamily="50" charset="-128"/>
              </a:rPr>
              <a:t>協議の場の名称</a:t>
            </a:r>
            <a:endParaRPr kumimoji="1" lang="en-US" altLang="ja-JP" sz="18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endParaRPr>
          </a:p>
        </p:txBody>
      </p:sp>
      <p:sp>
        <p:nvSpPr>
          <p:cNvPr id="17" name="角丸四角形 1">
            <a:extLst>
              <a:ext uri="{FF2B5EF4-FFF2-40B4-BE49-F238E27FC236}">
                <a16:creationId xmlns:a16="http://schemas.microsoft.com/office/drawing/2014/main" id="{75894484-61C0-4696-88C1-AA2F17843510}"/>
              </a:ext>
            </a:extLst>
          </p:cNvPr>
          <p:cNvSpPr/>
          <p:nvPr/>
        </p:nvSpPr>
        <p:spPr>
          <a:xfrm>
            <a:off x="485529" y="5286842"/>
            <a:ext cx="4098303" cy="1454526"/>
          </a:xfrm>
          <a:prstGeom prst="roundRect">
            <a:avLst>
              <a:gd name="adj" fmla="val 5758"/>
            </a:avLst>
          </a:prstGeom>
          <a:solidFill>
            <a:schemeClr val="bg1"/>
          </a:solidFill>
          <a:ln w="38100">
            <a:solidFill>
              <a:srgbClr val="A7D2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タイトル 1">
            <a:extLst>
              <a:ext uri="{FF2B5EF4-FFF2-40B4-BE49-F238E27FC236}">
                <a16:creationId xmlns:a16="http://schemas.microsoft.com/office/drawing/2014/main" id="{0BE32D83-5A05-4BD1-AC7B-07BE76B42EAD}"/>
              </a:ext>
            </a:extLst>
          </p:cNvPr>
          <p:cNvSpPr txBox="1">
            <a:spLocks/>
          </p:cNvSpPr>
          <p:nvPr/>
        </p:nvSpPr>
        <p:spPr>
          <a:xfrm>
            <a:off x="1113814" y="5088842"/>
            <a:ext cx="2739296" cy="396000"/>
          </a:xfrm>
          <a:prstGeom prst="roundRect">
            <a:avLst>
              <a:gd name="adj" fmla="val 49068"/>
            </a:avLst>
          </a:prstGeom>
          <a:solidFill>
            <a:srgbClr val="A7D28F"/>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rPr>
              <a:t>協議の場の構成員</a:t>
            </a:r>
            <a:endParaRPr kumimoji="1" lang="en-US" altLang="ja-JP" sz="18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endParaRPr>
          </a:p>
        </p:txBody>
      </p:sp>
      <p:sp>
        <p:nvSpPr>
          <p:cNvPr id="20" name="角丸四角形 1">
            <a:extLst>
              <a:ext uri="{FF2B5EF4-FFF2-40B4-BE49-F238E27FC236}">
                <a16:creationId xmlns:a16="http://schemas.microsoft.com/office/drawing/2014/main" id="{EC5ABB0A-CE79-463E-A0CF-F52BBB9DF4A7}"/>
              </a:ext>
            </a:extLst>
          </p:cNvPr>
          <p:cNvSpPr/>
          <p:nvPr/>
        </p:nvSpPr>
        <p:spPr>
          <a:xfrm>
            <a:off x="479376" y="3239138"/>
            <a:ext cx="4104456" cy="552155"/>
          </a:xfrm>
          <a:prstGeom prst="roundRect">
            <a:avLst>
              <a:gd name="adj" fmla="val 16492"/>
            </a:avLst>
          </a:prstGeom>
          <a:solidFill>
            <a:schemeClr val="bg1"/>
          </a:solidFill>
          <a:ln w="38100">
            <a:solidFill>
              <a:srgbClr val="A7D2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1" name="タイトル 1">
            <a:extLst>
              <a:ext uri="{FF2B5EF4-FFF2-40B4-BE49-F238E27FC236}">
                <a16:creationId xmlns:a16="http://schemas.microsoft.com/office/drawing/2014/main" id="{F13989D2-6CE8-4CEE-9C09-9B6F44210125}"/>
              </a:ext>
            </a:extLst>
          </p:cNvPr>
          <p:cNvSpPr txBox="1">
            <a:spLocks/>
          </p:cNvSpPr>
          <p:nvPr/>
        </p:nvSpPr>
        <p:spPr>
          <a:xfrm>
            <a:off x="1107661" y="3079201"/>
            <a:ext cx="2739296" cy="396000"/>
          </a:xfrm>
          <a:prstGeom prst="roundRect">
            <a:avLst>
              <a:gd name="adj" fmla="val 49068"/>
            </a:avLst>
          </a:prstGeom>
          <a:solidFill>
            <a:srgbClr val="A7D28F"/>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rPr>
              <a:t>開催頻度</a:t>
            </a:r>
            <a:endParaRPr kumimoji="1" lang="en-US" altLang="ja-JP" sz="18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endParaRPr>
          </a:p>
        </p:txBody>
      </p:sp>
      <p:sp>
        <p:nvSpPr>
          <p:cNvPr id="22" name="角丸四角形 1">
            <a:extLst>
              <a:ext uri="{FF2B5EF4-FFF2-40B4-BE49-F238E27FC236}">
                <a16:creationId xmlns:a16="http://schemas.microsoft.com/office/drawing/2014/main" id="{D7FA2747-4FDB-4132-B6EB-D67C41A4270C}"/>
              </a:ext>
            </a:extLst>
          </p:cNvPr>
          <p:cNvSpPr/>
          <p:nvPr/>
        </p:nvSpPr>
        <p:spPr>
          <a:xfrm>
            <a:off x="4836443" y="2141166"/>
            <a:ext cx="7056784" cy="4583197"/>
          </a:xfrm>
          <a:prstGeom prst="roundRect">
            <a:avLst>
              <a:gd name="adj" fmla="val 2940"/>
            </a:avLst>
          </a:prstGeom>
          <a:solidFill>
            <a:schemeClr val="bg1"/>
          </a:solidFill>
          <a:ln w="38100">
            <a:solidFill>
              <a:srgbClr val="A7D2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ja-JP" altLang="en-US" sz="1400" dirty="0">
                <a:solidFill>
                  <a:schemeClr val="tx1"/>
                </a:solidFill>
                <a:latin typeface="+mj-ea"/>
              </a:rPr>
              <a:t>　</a:t>
            </a:r>
            <a:endParaRPr lang="en-US" altLang="ja-JP" sz="1100" dirty="0">
              <a:solidFill>
                <a:schemeClr val="tx1"/>
              </a:solidFill>
              <a:latin typeface="+mj-ea"/>
            </a:endParaRPr>
          </a:p>
          <a:p>
            <a:r>
              <a:rPr lang="ja-JP" altLang="en-US" sz="1600" b="1" dirty="0">
                <a:solidFill>
                  <a:schemeClr val="tx1"/>
                </a:solidFill>
                <a:latin typeface="+mj-ea"/>
              </a:rPr>
              <a:t>　</a:t>
            </a:r>
            <a:endParaRPr lang="en-US" altLang="ja-JP" sz="1600" b="1" dirty="0">
              <a:solidFill>
                <a:schemeClr val="tx1"/>
              </a:solidFill>
              <a:latin typeface="+mj-ea"/>
            </a:endParaRPr>
          </a:p>
          <a:p>
            <a:r>
              <a:rPr lang="ja-JP" altLang="en-US" sz="1600" b="1" dirty="0">
                <a:solidFill>
                  <a:schemeClr val="tx1"/>
                </a:solidFill>
                <a:latin typeface="+mj-ea"/>
              </a:rPr>
              <a:t>　</a:t>
            </a:r>
            <a:endParaRPr lang="en-US" altLang="ja-JP" sz="1600" b="1" dirty="0">
              <a:solidFill>
                <a:schemeClr val="tx1"/>
              </a:solidFill>
              <a:latin typeface="+mj-ea"/>
            </a:endParaRPr>
          </a:p>
          <a:p>
            <a:r>
              <a:rPr lang="ja-JP" altLang="en-US" sz="1600" b="1" dirty="0">
                <a:solidFill>
                  <a:schemeClr val="tx1"/>
                </a:solidFill>
                <a:latin typeface="+mj-ea"/>
              </a:rPr>
              <a:t>　</a:t>
            </a:r>
            <a:endParaRPr lang="en-US" altLang="ja-JP" sz="1600" b="1" dirty="0">
              <a:solidFill>
                <a:schemeClr val="tx1"/>
              </a:solidFill>
              <a:latin typeface="+mj-ea"/>
            </a:endParaRPr>
          </a:p>
          <a:p>
            <a:r>
              <a:rPr lang="ja-JP" altLang="en-US" sz="1600" b="1" dirty="0">
                <a:solidFill>
                  <a:schemeClr val="tx1"/>
                </a:solidFill>
                <a:latin typeface="+mj-ea"/>
              </a:rPr>
              <a:t>　</a:t>
            </a:r>
            <a:endParaRPr lang="en-US" altLang="ja-JP" sz="1600" b="1" dirty="0">
              <a:solidFill>
                <a:schemeClr val="tx1"/>
              </a:solidFill>
              <a:latin typeface="+mj-ea"/>
            </a:endParaRPr>
          </a:p>
          <a:p>
            <a:r>
              <a:rPr lang="ja-JP" altLang="en-US" sz="1600" b="1" dirty="0">
                <a:solidFill>
                  <a:schemeClr val="tx1"/>
                </a:solidFill>
                <a:latin typeface="+mj-ea"/>
              </a:rPr>
              <a:t>　</a:t>
            </a:r>
            <a:r>
              <a:rPr lang="ja-JP" altLang="en-US" sz="1400" b="1" dirty="0">
                <a:solidFill>
                  <a:schemeClr val="tx1"/>
                </a:solidFill>
                <a:latin typeface="+mj-ea"/>
              </a:rPr>
              <a:t>令和</a:t>
            </a:r>
            <a:r>
              <a:rPr lang="en-US" altLang="ja-JP" sz="1400" b="1" dirty="0">
                <a:solidFill>
                  <a:schemeClr val="tx1"/>
                </a:solidFill>
                <a:latin typeface="+mj-ea"/>
              </a:rPr>
              <a:t>7</a:t>
            </a:r>
            <a:r>
              <a:rPr lang="ja-JP" altLang="en-US" sz="1400" b="1" dirty="0">
                <a:solidFill>
                  <a:schemeClr val="tx1"/>
                </a:solidFill>
                <a:latin typeface="+mj-ea"/>
              </a:rPr>
              <a:t>年度の議題</a:t>
            </a:r>
            <a:endParaRPr lang="en-US" altLang="ja-JP" sz="1400" b="1" dirty="0">
              <a:solidFill>
                <a:schemeClr val="tx1"/>
              </a:solidFill>
              <a:latin typeface="+mj-ea"/>
            </a:endParaRPr>
          </a:p>
          <a:p>
            <a:r>
              <a:rPr lang="ja-JP" altLang="en-US" sz="1400" b="1" dirty="0">
                <a:solidFill>
                  <a:schemeClr val="tx1"/>
                </a:solidFill>
                <a:latin typeface="+mj-ea"/>
              </a:rPr>
              <a:t>　第１回</a:t>
            </a:r>
            <a:r>
              <a:rPr lang="ja-JP" altLang="en-US" sz="1200" b="1" dirty="0">
                <a:solidFill>
                  <a:schemeClr val="tx1"/>
                </a:solidFill>
                <a:latin typeface="+mj-ea"/>
              </a:rPr>
              <a:t>　令和</a:t>
            </a:r>
            <a:r>
              <a:rPr lang="en-US" altLang="ja-JP" sz="1200" b="1" dirty="0">
                <a:solidFill>
                  <a:schemeClr val="tx1"/>
                </a:solidFill>
                <a:latin typeface="+mj-ea"/>
              </a:rPr>
              <a:t>7</a:t>
            </a:r>
            <a:r>
              <a:rPr lang="ja-JP" altLang="en-US" sz="1200" b="1" dirty="0">
                <a:solidFill>
                  <a:schemeClr val="tx1"/>
                </a:solidFill>
                <a:latin typeface="+mj-ea"/>
              </a:rPr>
              <a:t>年</a:t>
            </a:r>
            <a:r>
              <a:rPr lang="en-US" altLang="ja-JP" sz="1200" b="1" dirty="0">
                <a:solidFill>
                  <a:schemeClr val="tx1"/>
                </a:solidFill>
                <a:latin typeface="+mj-ea"/>
              </a:rPr>
              <a:t>9</a:t>
            </a:r>
            <a:r>
              <a:rPr lang="ja-JP" altLang="en-US" sz="1200" b="1" dirty="0">
                <a:solidFill>
                  <a:schemeClr val="tx1"/>
                </a:solidFill>
                <a:latin typeface="+mj-ea"/>
              </a:rPr>
              <a:t>月</a:t>
            </a:r>
            <a:r>
              <a:rPr lang="en-US" altLang="ja-JP" sz="1200" b="1" dirty="0">
                <a:solidFill>
                  <a:schemeClr val="tx1"/>
                </a:solidFill>
                <a:latin typeface="+mj-ea"/>
              </a:rPr>
              <a:t>12</a:t>
            </a:r>
            <a:r>
              <a:rPr lang="ja-JP" altLang="en-US" sz="1200" b="1" dirty="0">
                <a:solidFill>
                  <a:schemeClr val="tx1"/>
                </a:solidFill>
                <a:latin typeface="+mj-ea"/>
              </a:rPr>
              <a:t>日（金） </a:t>
            </a:r>
            <a:r>
              <a:rPr lang="en-US" altLang="ja-JP" sz="1200" b="1" dirty="0">
                <a:solidFill>
                  <a:schemeClr val="tx1"/>
                </a:solidFill>
                <a:latin typeface="+mj-ea"/>
              </a:rPr>
              <a:t>14</a:t>
            </a:r>
            <a:r>
              <a:rPr lang="ja-JP" altLang="en-US" sz="1200" b="1" dirty="0">
                <a:solidFill>
                  <a:schemeClr val="tx1"/>
                </a:solidFill>
                <a:latin typeface="+mj-ea"/>
              </a:rPr>
              <a:t>時～</a:t>
            </a:r>
            <a:r>
              <a:rPr lang="en-US" altLang="ja-JP" sz="1200" b="1" dirty="0">
                <a:solidFill>
                  <a:schemeClr val="tx1"/>
                </a:solidFill>
                <a:latin typeface="+mj-ea"/>
              </a:rPr>
              <a:t>16</a:t>
            </a:r>
            <a:r>
              <a:rPr lang="ja-JP" altLang="en-US" sz="1200" b="1" dirty="0">
                <a:solidFill>
                  <a:schemeClr val="tx1"/>
                </a:solidFill>
                <a:latin typeface="+mj-ea"/>
              </a:rPr>
              <a:t>時</a:t>
            </a:r>
            <a:r>
              <a:rPr lang="en-US" altLang="ja-JP" sz="1200" b="1" dirty="0">
                <a:solidFill>
                  <a:schemeClr val="tx1"/>
                </a:solidFill>
                <a:latin typeface="+mj-ea"/>
              </a:rPr>
              <a:t>30</a:t>
            </a:r>
            <a:r>
              <a:rPr lang="ja-JP" altLang="en-US" sz="1200" b="1" dirty="0">
                <a:solidFill>
                  <a:schemeClr val="tx1"/>
                </a:solidFill>
                <a:latin typeface="+mj-ea"/>
              </a:rPr>
              <a:t>分</a:t>
            </a:r>
            <a:endParaRPr lang="en-US" altLang="ja-JP" sz="1200" b="1" dirty="0">
              <a:solidFill>
                <a:schemeClr val="tx1"/>
              </a:solidFill>
              <a:latin typeface="+mj-ea"/>
            </a:endParaRPr>
          </a:p>
          <a:p>
            <a:r>
              <a:rPr lang="ja-JP" altLang="en-US" sz="1200" dirty="0">
                <a:solidFill>
                  <a:schemeClr val="tx1"/>
                </a:solidFill>
              </a:rPr>
              <a:t>　</a:t>
            </a:r>
            <a:r>
              <a:rPr lang="ja-JP" altLang="ja-JP" sz="1100" dirty="0">
                <a:solidFill>
                  <a:schemeClr val="tx1"/>
                </a:solidFill>
              </a:rPr>
              <a:t>（１）高槻市における精神医療保健</a:t>
            </a:r>
            <a:r>
              <a:rPr lang="ja-JP" altLang="en-US" sz="1100" dirty="0">
                <a:solidFill>
                  <a:schemeClr val="tx1"/>
                </a:solidFill>
              </a:rPr>
              <a:t>福祉</a:t>
            </a:r>
            <a:r>
              <a:rPr lang="ja-JP" altLang="ja-JP" sz="1100" dirty="0">
                <a:solidFill>
                  <a:schemeClr val="tx1"/>
                </a:solidFill>
              </a:rPr>
              <a:t>の現状について　　　　　　　　　　</a:t>
            </a:r>
          </a:p>
          <a:p>
            <a:r>
              <a:rPr lang="ja-JP" altLang="en-US" sz="1100" dirty="0">
                <a:solidFill>
                  <a:schemeClr val="tx1"/>
                </a:solidFill>
              </a:rPr>
              <a:t>　</a:t>
            </a:r>
            <a:r>
              <a:rPr lang="ja-JP" altLang="ja-JP" sz="1100" dirty="0">
                <a:solidFill>
                  <a:schemeClr val="tx1"/>
                </a:solidFill>
              </a:rPr>
              <a:t>（２）</a:t>
            </a:r>
            <a:r>
              <a:rPr lang="ja-JP" altLang="en-US" sz="1100" dirty="0">
                <a:solidFill>
                  <a:schemeClr val="tx1"/>
                </a:solidFill>
              </a:rPr>
              <a:t>情報共有ツール作成ワーキング進捗状況について</a:t>
            </a:r>
            <a:endParaRPr lang="en-US" altLang="ja-JP" sz="1100" dirty="0">
              <a:solidFill>
                <a:schemeClr val="tx1"/>
              </a:solidFill>
            </a:endParaRPr>
          </a:p>
          <a:p>
            <a:r>
              <a:rPr lang="ja-JP" altLang="en-US" sz="1100" dirty="0">
                <a:solidFill>
                  <a:schemeClr val="tx1"/>
                </a:solidFill>
              </a:rPr>
              <a:t>　（</a:t>
            </a:r>
            <a:r>
              <a:rPr lang="ja-JP" altLang="ja-JP" sz="1100" dirty="0">
                <a:solidFill>
                  <a:schemeClr val="tx1"/>
                </a:solidFill>
              </a:rPr>
              <a:t>３）</a:t>
            </a:r>
            <a:r>
              <a:rPr lang="ja-JP" altLang="en-US" sz="1100" dirty="0">
                <a:solidFill>
                  <a:schemeClr val="tx1"/>
                </a:solidFill>
              </a:rPr>
              <a:t>令和</a:t>
            </a:r>
            <a:r>
              <a:rPr lang="en-US" altLang="ja-JP" sz="1100" dirty="0">
                <a:solidFill>
                  <a:schemeClr val="tx1"/>
                </a:solidFill>
              </a:rPr>
              <a:t>6</a:t>
            </a:r>
            <a:r>
              <a:rPr lang="ja-JP" altLang="en-US" sz="1100" dirty="0">
                <a:solidFill>
                  <a:schemeClr val="tx1"/>
                </a:solidFill>
              </a:rPr>
              <a:t>年度第</a:t>
            </a:r>
            <a:r>
              <a:rPr lang="en-US" altLang="ja-JP" sz="1100" dirty="0">
                <a:solidFill>
                  <a:schemeClr val="tx1"/>
                </a:solidFill>
              </a:rPr>
              <a:t>2</a:t>
            </a:r>
            <a:r>
              <a:rPr lang="ja-JP" altLang="en-US" sz="1100" dirty="0">
                <a:solidFill>
                  <a:schemeClr val="tx1"/>
                </a:solidFill>
              </a:rPr>
              <a:t>回本会議グループワーク意見及び</a:t>
            </a:r>
            <a:endParaRPr lang="en-US" altLang="ja-JP" sz="1100" dirty="0">
              <a:solidFill>
                <a:schemeClr val="tx1"/>
              </a:solidFill>
            </a:endParaRPr>
          </a:p>
          <a:p>
            <a:r>
              <a:rPr lang="ja-JP" altLang="en-US" sz="1100" dirty="0">
                <a:solidFill>
                  <a:schemeClr val="tx1"/>
                </a:solidFill>
              </a:rPr>
              <a:t>　　　　心のサポーター養成事業について</a:t>
            </a:r>
            <a:r>
              <a:rPr lang="ja-JP" altLang="ja-JP" sz="1100" dirty="0">
                <a:solidFill>
                  <a:schemeClr val="tx1"/>
                </a:solidFill>
              </a:rPr>
              <a:t>　</a:t>
            </a:r>
            <a:r>
              <a:rPr lang="ja-JP" altLang="en-US" sz="1100" dirty="0">
                <a:solidFill>
                  <a:schemeClr val="tx1"/>
                </a:solidFill>
              </a:rPr>
              <a:t>　</a:t>
            </a:r>
            <a:endParaRPr lang="en-US" altLang="ja-JP" sz="1100" dirty="0">
              <a:solidFill>
                <a:schemeClr val="tx1"/>
              </a:solidFill>
            </a:endParaRPr>
          </a:p>
          <a:p>
            <a:r>
              <a:rPr lang="ja-JP" altLang="en-US" sz="1100" dirty="0">
                <a:solidFill>
                  <a:schemeClr val="tx1"/>
                </a:solidFill>
              </a:rPr>
              <a:t>　（４）事例検討会</a:t>
            </a:r>
            <a:endParaRPr lang="en-US" altLang="ja-JP" sz="1100" dirty="0">
              <a:solidFill>
                <a:schemeClr val="tx1"/>
              </a:solidFill>
            </a:endParaRPr>
          </a:p>
          <a:p>
            <a:r>
              <a:rPr lang="ja-JP" altLang="en-US" sz="1100" dirty="0">
                <a:solidFill>
                  <a:schemeClr val="tx1"/>
                </a:solidFill>
              </a:rPr>
              <a:t>　（５）その他</a:t>
            </a:r>
            <a:endParaRPr lang="en-US" altLang="ja-JP" sz="1100" dirty="0">
              <a:solidFill>
                <a:schemeClr val="tx1"/>
              </a:solidFill>
            </a:endParaRPr>
          </a:p>
          <a:p>
            <a:endParaRPr lang="en-US" altLang="ja-JP" sz="1200" dirty="0">
              <a:solidFill>
                <a:schemeClr val="tx1"/>
              </a:solidFill>
            </a:endParaRPr>
          </a:p>
          <a:p>
            <a:r>
              <a:rPr lang="ja-JP" altLang="en-US" sz="1400" b="1" dirty="0">
                <a:solidFill>
                  <a:schemeClr val="tx1"/>
                </a:solidFill>
                <a:latin typeface="+mj-ea"/>
              </a:rPr>
              <a:t>　第２回</a:t>
            </a:r>
            <a:r>
              <a:rPr lang="ja-JP" altLang="en-US" sz="1200" b="1" dirty="0">
                <a:solidFill>
                  <a:schemeClr val="tx1"/>
                </a:solidFill>
                <a:latin typeface="+mj-ea"/>
              </a:rPr>
              <a:t>　令和</a:t>
            </a:r>
            <a:r>
              <a:rPr lang="en-US" altLang="ja-JP" sz="1200" b="1" dirty="0">
                <a:solidFill>
                  <a:schemeClr val="tx1"/>
                </a:solidFill>
                <a:latin typeface="+mj-ea"/>
              </a:rPr>
              <a:t>8</a:t>
            </a:r>
            <a:r>
              <a:rPr lang="ja-JP" altLang="en-US" sz="1200" b="1" dirty="0">
                <a:solidFill>
                  <a:schemeClr val="tx1"/>
                </a:solidFill>
                <a:latin typeface="+mj-ea"/>
              </a:rPr>
              <a:t>年</a:t>
            </a:r>
            <a:r>
              <a:rPr lang="en-US" altLang="ja-JP" sz="1200" b="1" dirty="0">
                <a:solidFill>
                  <a:schemeClr val="tx1"/>
                </a:solidFill>
                <a:latin typeface="+mj-ea"/>
              </a:rPr>
              <a:t>3</a:t>
            </a:r>
            <a:r>
              <a:rPr lang="ja-JP" altLang="en-US" sz="1200" b="1" dirty="0">
                <a:solidFill>
                  <a:schemeClr val="tx1"/>
                </a:solidFill>
                <a:latin typeface="+mj-ea"/>
              </a:rPr>
              <a:t>月</a:t>
            </a:r>
            <a:r>
              <a:rPr lang="en-US" altLang="ja-JP" sz="1200" b="1" dirty="0">
                <a:solidFill>
                  <a:schemeClr val="tx1"/>
                </a:solidFill>
                <a:latin typeface="+mj-ea"/>
              </a:rPr>
              <a:t>13</a:t>
            </a:r>
            <a:r>
              <a:rPr lang="ja-JP" altLang="en-US" sz="1200" b="1" dirty="0">
                <a:solidFill>
                  <a:schemeClr val="tx1"/>
                </a:solidFill>
                <a:latin typeface="+mj-ea"/>
              </a:rPr>
              <a:t>日（金）  </a:t>
            </a:r>
            <a:r>
              <a:rPr lang="en-US" altLang="ja-JP" sz="1200" b="1" dirty="0">
                <a:solidFill>
                  <a:schemeClr val="tx1"/>
                </a:solidFill>
                <a:latin typeface="+mj-ea"/>
              </a:rPr>
              <a:t>14</a:t>
            </a:r>
            <a:r>
              <a:rPr lang="ja-JP" altLang="en-US" sz="1200" b="1" dirty="0">
                <a:solidFill>
                  <a:schemeClr val="tx1"/>
                </a:solidFill>
                <a:latin typeface="+mj-ea"/>
              </a:rPr>
              <a:t>時～</a:t>
            </a:r>
            <a:r>
              <a:rPr lang="en-US" altLang="ja-JP" sz="1200" b="1" dirty="0">
                <a:solidFill>
                  <a:schemeClr val="tx1"/>
                </a:solidFill>
                <a:latin typeface="+mj-ea"/>
              </a:rPr>
              <a:t>16</a:t>
            </a:r>
            <a:r>
              <a:rPr lang="ja-JP" altLang="en-US" sz="1200" b="1" dirty="0">
                <a:solidFill>
                  <a:schemeClr val="tx1"/>
                </a:solidFill>
                <a:latin typeface="+mj-ea"/>
              </a:rPr>
              <a:t>時</a:t>
            </a:r>
            <a:r>
              <a:rPr lang="en-US" altLang="ja-JP" sz="1200" b="1" dirty="0">
                <a:solidFill>
                  <a:schemeClr val="tx1"/>
                </a:solidFill>
                <a:latin typeface="+mj-ea"/>
              </a:rPr>
              <a:t>30</a:t>
            </a:r>
            <a:r>
              <a:rPr lang="ja-JP" altLang="en-US" sz="1200" b="1" dirty="0">
                <a:solidFill>
                  <a:schemeClr val="tx1"/>
                </a:solidFill>
                <a:latin typeface="+mj-ea"/>
              </a:rPr>
              <a:t>分</a:t>
            </a:r>
            <a:endParaRPr lang="en-US" altLang="ja-JP" sz="1200" b="1" dirty="0">
              <a:solidFill>
                <a:schemeClr val="tx1"/>
              </a:solidFill>
              <a:latin typeface="+mj-ea"/>
            </a:endParaRPr>
          </a:p>
          <a:p>
            <a:r>
              <a:rPr lang="ja-JP" altLang="en-US" sz="1100" dirty="0">
                <a:solidFill>
                  <a:schemeClr val="tx1"/>
                </a:solidFill>
              </a:rPr>
              <a:t>　</a:t>
            </a:r>
            <a:r>
              <a:rPr lang="ja-JP" altLang="ja-JP" sz="1100" dirty="0">
                <a:solidFill>
                  <a:schemeClr val="tx1"/>
                </a:solidFill>
              </a:rPr>
              <a:t>（１）</a:t>
            </a:r>
            <a:r>
              <a:rPr lang="ja-JP" altLang="en-US" sz="1100" dirty="0">
                <a:solidFill>
                  <a:schemeClr val="tx1"/>
                </a:solidFill>
              </a:rPr>
              <a:t>情報共有ツールの完成について</a:t>
            </a:r>
            <a:r>
              <a:rPr lang="ja-JP" altLang="ja-JP" sz="1100" dirty="0">
                <a:solidFill>
                  <a:schemeClr val="tx1"/>
                </a:solidFill>
              </a:rPr>
              <a:t>　　　　　　　　　　　　</a:t>
            </a:r>
          </a:p>
          <a:p>
            <a:r>
              <a:rPr lang="ja-JP" altLang="en-US" sz="1100" dirty="0">
                <a:solidFill>
                  <a:schemeClr val="tx1"/>
                </a:solidFill>
              </a:rPr>
              <a:t>　</a:t>
            </a:r>
            <a:r>
              <a:rPr lang="ja-JP" altLang="ja-JP" sz="1100" dirty="0">
                <a:solidFill>
                  <a:schemeClr val="tx1"/>
                </a:solidFill>
              </a:rPr>
              <a:t>（２）</a:t>
            </a:r>
            <a:r>
              <a:rPr lang="ja-JP" altLang="en-US" sz="1100" dirty="0">
                <a:solidFill>
                  <a:schemeClr val="tx1"/>
                </a:solidFill>
              </a:rPr>
              <a:t>厚生労働省主催　</a:t>
            </a:r>
            <a:r>
              <a:rPr lang="ja-JP" altLang="en-US" sz="1100" dirty="0" err="1">
                <a:solidFill>
                  <a:schemeClr val="tx1"/>
                </a:solidFill>
              </a:rPr>
              <a:t>精神障がいにも</a:t>
            </a:r>
            <a:r>
              <a:rPr lang="ja-JP" altLang="en-US" sz="1100" dirty="0">
                <a:solidFill>
                  <a:schemeClr val="tx1"/>
                </a:solidFill>
              </a:rPr>
              <a:t>対応した地域包括</a:t>
            </a:r>
            <a:endParaRPr lang="en-US" altLang="ja-JP" sz="1100" dirty="0">
              <a:solidFill>
                <a:schemeClr val="tx1"/>
              </a:solidFill>
            </a:endParaRPr>
          </a:p>
          <a:p>
            <a:r>
              <a:rPr lang="ja-JP" altLang="en-US" sz="1100" dirty="0">
                <a:solidFill>
                  <a:schemeClr val="tx1"/>
                </a:solidFill>
              </a:rPr>
              <a:t>　　　　ケアシステムブロック会議について</a:t>
            </a:r>
            <a:endParaRPr lang="en-US" altLang="ja-JP" sz="1100" dirty="0">
              <a:solidFill>
                <a:schemeClr val="tx1"/>
              </a:solidFill>
            </a:endParaRPr>
          </a:p>
          <a:p>
            <a:r>
              <a:rPr lang="ja-JP" altLang="en-US" sz="1100" dirty="0">
                <a:solidFill>
                  <a:schemeClr val="tx1"/>
                </a:solidFill>
              </a:rPr>
              <a:t>　</a:t>
            </a:r>
            <a:r>
              <a:rPr lang="ja-JP" altLang="ja-JP" sz="1100" dirty="0">
                <a:solidFill>
                  <a:schemeClr val="tx1"/>
                </a:solidFill>
              </a:rPr>
              <a:t>（３）</a:t>
            </a:r>
            <a:r>
              <a:rPr lang="ja-JP" altLang="en-US" sz="1100" dirty="0">
                <a:solidFill>
                  <a:schemeClr val="tx1"/>
                </a:solidFill>
              </a:rPr>
              <a:t>「課題をどのようにアセスメントしたか～</a:t>
            </a:r>
            <a:endParaRPr lang="en-US" altLang="ja-JP" sz="1100" dirty="0">
              <a:solidFill>
                <a:schemeClr val="tx1"/>
              </a:solidFill>
            </a:endParaRPr>
          </a:p>
          <a:p>
            <a:r>
              <a:rPr lang="ja-JP" altLang="en-US" sz="1100" dirty="0">
                <a:solidFill>
                  <a:schemeClr val="tx1"/>
                </a:solidFill>
              </a:rPr>
              <a:t>　　　　　好事例を出席者で共有しよう～」</a:t>
            </a:r>
            <a:endParaRPr lang="en-US" altLang="ja-JP" sz="1100" dirty="0">
              <a:solidFill>
                <a:schemeClr val="tx1"/>
              </a:solidFill>
            </a:endParaRPr>
          </a:p>
          <a:p>
            <a:r>
              <a:rPr lang="ja-JP" altLang="en-US" sz="1100" dirty="0">
                <a:solidFill>
                  <a:schemeClr val="tx1"/>
                </a:solidFill>
              </a:rPr>
              <a:t>　　　　　・</a:t>
            </a:r>
            <a:r>
              <a:rPr lang="en-US" altLang="ja-JP" sz="1100" dirty="0">
                <a:solidFill>
                  <a:schemeClr val="tx1"/>
                </a:solidFill>
              </a:rPr>
              <a:t>Thinking</a:t>
            </a:r>
            <a:r>
              <a:rPr lang="ja-JP" altLang="en-US" sz="1100" dirty="0">
                <a:solidFill>
                  <a:schemeClr val="tx1"/>
                </a:solidFill>
              </a:rPr>
              <a:t>　</a:t>
            </a:r>
            <a:r>
              <a:rPr lang="en-US" altLang="ja-JP" sz="1100" dirty="0">
                <a:solidFill>
                  <a:schemeClr val="tx1"/>
                </a:solidFill>
              </a:rPr>
              <a:t>Together</a:t>
            </a:r>
            <a:r>
              <a:rPr lang="ja-JP" altLang="en-US" sz="1100" dirty="0">
                <a:solidFill>
                  <a:schemeClr val="tx1"/>
                </a:solidFill>
              </a:rPr>
              <a:t>（講師による講話）</a:t>
            </a:r>
            <a:endParaRPr lang="en-US" altLang="ja-JP" sz="1100" dirty="0">
              <a:solidFill>
                <a:schemeClr val="tx1"/>
              </a:solidFill>
            </a:endParaRPr>
          </a:p>
          <a:p>
            <a:r>
              <a:rPr lang="ja-JP" altLang="en-US" sz="1100" dirty="0">
                <a:solidFill>
                  <a:schemeClr val="tx1"/>
                </a:solidFill>
              </a:rPr>
              <a:t>　　　　　・好事例　事例共有</a:t>
            </a:r>
            <a:endParaRPr lang="ja-JP" altLang="ja-JP" sz="1100" dirty="0">
              <a:solidFill>
                <a:schemeClr val="tx1"/>
              </a:solidFill>
            </a:endParaRPr>
          </a:p>
          <a:p>
            <a:r>
              <a:rPr lang="ja-JP" altLang="en-US" sz="1100" dirty="0">
                <a:solidFill>
                  <a:schemeClr val="tx1"/>
                </a:solidFill>
              </a:rPr>
              <a:t>　（</a:t>
            </a:r>
            <a:r>
              <a:rPr lang="ja-JP" altLang="ja-JP" sz="1100" dirty="0">
                <a:solidFill>
                  <a:schemeClr val="tx1"/>
                </a:solidFill>
              </a:rPr>
              <a:t>４）</a:t>
            </a:r>
            <a:r>
              <a:rPr lang="ja-JP" altLang="en-US" sz="1100" dirty="0">
                <a:solidFill>
                  <a:schemeClr val="tx1"/>
                </a:solidFill>
              </a:rPr>
              <a:t>その他</a:t>
            </a:r>
            <a:endParaRPr lang="ja-JP" altLang="ja-JP" sz="1100" dirty="0">
              <a:solidFill>
                <a:schemeClr val="tx1"/>
              </a:solidFill>
            </a:endParaRPr>
          </a:p>
        </p:txBody>
      </p:sp>
      <p:sp>
        <p:nvSpPr>
          <p:cNvPr id="27" name="角丸四角形 1">
            <a:extLst>
              <a:ext uri="{FF2B5EF4-FFF2-40B4-BE49-F238E27FC236}">
                <a16:creationId xmlns:a16="http://schemas.microsoft.com/office/drawing/2014/main" id="{036FC4B8-2A27-4E65-BB45-B479CE7CD9F9}"/>
              </a:ext>
            </a:extLst>
          </p:cNvPr>
          <p:cNvSpPr/>
          <p:nvPr/>
        </p:nvSpPr>
        <p:spPr>
          <a:xfrm>
            <a:off x="511835" y="4063935"/>
            <a:ext cx="4080877" cy="946933"/>
          </a:xfrm>
          <a:prstGeom prst="roundRect">
            <a:avLst>
              <a:gd name="adj" fmla="val 9231"/>
            </a:avLst>
          </a:prstGeom>
          <a:solidFill>
            <a:schemeClr val="bg1"/>
          </a:solidFill>
          <a:ln w="38100">
            <a:solidFill>
              <a:srgbClr val="A7D2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8" name="タイトル 1">
            <a:extLst>
              <a:ext uri="{FF2B5EF4-FFF2-40B4-BE49-F238E27FC236}">
                <a16:creationId xmlns:a16="http://schemas.microsoft.com/office/drawing/2014/main" id="{AADAC408-05F9-4923-B553-6F1448BF7C7E}"/>
              </a:ext>
            </a:extLst>
          </p:cNvPr>
          <p:cNvSpPr txBox="1">
            <a:spLocks/>
          </p:cNvSpPr>
          <p:nvPr/>
        </p:nvSpPr>
        <p:spPr>
          <a:xfrm>
            <a:off x="1116541" y="3880184"/>
            <a:ext cx="2739296" cy="396000"/>
          </a:xfrm>
          <a:prstGeom prst="roundRect">
            <a:avLst>
              <a:gd name="adj" fmla="val 49068"/>
            </a:avLst>
          </a:prstGeom>
          <a:solidFill>
            <a:srgbClr val="A7D28F"/>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1800" b="1" dirty="0">
                <a:solidFill>
                  <a:srgbClr val="D4ECEA"/>
                </a:solidFill>
                <a:latin typeface="メイリオ" panose="020B0604030504040204" pitchFamily="50" charset="-128"/>
                <a:ea typeface="メイリオ" panose="020B0604030504040204" pitchFamily="50" charset="-128"/>
              </a:rPr>
              <a:t>協議の場の事務局</a:t>
            </a:r>
            <a:endParaRPr kumimoji="1" lang="en-US" altLang="ja-JP" sz="1800" b="1" i="0" u="none" strike="noStrike" kern="1200" cap="none" spc="0" normalizeH="0" baseline="0" noProof="0" dirty="0">
              <a:ln>
                <a:noFill/>
              </a:ln>
              <a:solidFill>
                <a:srgbClr val="D4ECEA"/>
              </a:solidFill>
              <a:effectLst/>
              <a:uLnTx/>
              <a:uFillTx/>
              <a:latin typeface="メイリオ" panose="020B0604030504040204" pitchFamily="50" charset="-128"/>
              <a:ea typeface="メイリオ" panose="020B0604030504040204" pitchFamily="50" charset="-128"/>
            </a:endParaRPr>
          </a:p>
        </p:txBody>
      </p:sp>
      <p:sp>
        <p:nvSpPr>
          <p:cNvPr id="30" name="タイトル 1">
            <a:extLst>
              <a:ext uri="{FF2B5EF4-FFF2-40B4-BE49-F238E27FC236}">
                <a16:creationId xmlns:a16="http://schemas.microsoft.com/office/drawing/2014/main" id="{00432453-1E5B-4F3B-83D5-BA533CE43944}"/>
              </a:ext>
            </a:extLst>
          </p:cNvPr>
          <p:cNvSpPr txBox="1">
            <a:spLocks/>
          </p:cNvSpPr>
          <p:nvPr/>
        </p:nvSpPr>
        <p:spPr>
          <a:xfrm>
            <a:off x="830195" y="2532044"/>
            <a:ext cx="3402817" cy="295556"/>
          </a:xfrm>
          <a:prstGeom prst="rect">
            <a:avLst/>
          </a:prstGeom>
        </p:spPr>
        <p:txBody>
          <a:bodyPr vert="horz" lIns="91440" tIns="45720" rIns="91440" bIns="45720" rtlCol="0" anchor="t">
            <a:normAutofit lnSpcReduction="1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高槻市精神保健福祉関係機関連絡会議</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32" name="タイトル 1">
            <a:extLst>
              <a:ext uri="{FF2B5EF4-FFF2-40B4-BE49-F238E27FC236}">
                <a16:creationId xmlns:a16="http://schemas.microsoft.com/office/drawing/2014/main" id="{3D127DE6-322B-4DE0-A117-EB46B5C6A60B}"/>
              </a:ext>
            </a:extLst>
          </p:cNvPr>
          <p:cNvSpPr txBox="1">
            <a:spLocks/>
          </p:cNvSpPr>
          <p:nvPr/>
        </p:nvSpPr>
        <p:spPr>
          <a:xfrm>
            <a:off x="2076216" y="3502155"/>
            <a:ext cx="3008563" cy="378028"/>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年</a:t>
            </a:r>
            <a:r>
              <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2</a:t>
            </a: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回</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34" name="タイトル 1">
            <a:extLst>
              <a:ext uri="{FF2B5EF4-FFF2-40B4-BE49-F238E27FC236}">
                <a16:creationId xmlns:a16="http://schemas.microsoft.com/office/drawing/2014/main" id="{B7F17C7B-EC69-4253-851A-A69D57A1F53B}"/>
              </a:ext>
            </a:extLst>
          </p:cNvPr>
          <p:cNvSpPr txBox="1">
            <a:spLocks/>
          </p:cNvSpPr>
          <p:nvPr/>
        </p:nvSpPr>
        <p:spPr>
          <a:xfrm>
            <a:off x="1251267" y="4407908"/>
            <a:ext cx="2866645" cy="543012"/>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高槻市保健所　保健予防課</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精神保健チーム</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35" name="タイトル 1">
            <a:extLst>
              <a:ext uri="{FF2B5EF4-FFF2-40B4-BE49-F238E27FC236}">
                <a16:creationId xmlns:a16="http://schemas.microsoft.com/office/drawing/2014/main" id="{E2DFA0D6-74BE-45F8-B57B-5AA3227CEFB9}"/>
              </a:ext>
            </a:extLst>
          </p:cNvPr>
          <p:cNvSpPr txBox="1">
            <a:spLocks/>
          </p:cNvSpPr>
          <p:nvPr/>
        </p:nvSpPr>
        <p:spPr>
          <a:xfrm>
            <a:off x="589736" y="5665203"/>
            <a:ext cx="4005027" cy="104223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defRPr/>
            </a:pPr>
            <a:r>
              <a:rPr kumimoji="1" lang="ja-JP" altLang="en-US" sz="11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　精神科医療機関　　　　　</a:t>
            </a:r>
            <a:r>
              <a:rPr lang="ja-JP" altLang="en-US" sz="1100" dirty="0">
                <a:solidFill>
                  <a:srgbClr val="44546A">
                    <a:lumMod val="50000"/>
                  </a:srgbClr>
                </a:solidFill>
                <a:latin typeface="メイリオ" panose="020B0604030504040204" pitchFamily="50" charset="-128"/>
                <a:ea typeface="メイリオ" panose="020B0604030504040204" pitchFamily="50" charset="-128"/>
              </a:rPr>
              <a:t>・　訪問看護事業所</a:t>
            </a:r>
            <a:endParaRPr lang="en-US" altLang="ja-JP" sz="1100" dirty="0">
              <a:solidFill>
                <a:srgbClr val="44546A">
                  <a:lumMod val="50000"/>
                </a:srgbClr>
              </a:solidFill>
              <a:latin typeface="メイリオ" panose="020B0604030504040204" pitchFamily="50" charset="-128"/>
              <a:ea typeface="メイリオ" panose="020B0604030504040204" pitchFamily="50" charset="-128"/>
            </a:endParaRPr>
          </a:p>
          <a:p>
            <a:pPr algn="l">
              <a:lnSpc>
                <a:spcPct val="100000"/>
              </a:lnSpc>
              <a:defRPr/>
            </a:pPr>
            <a:r>
              <a:rPr lang="ja-JP" altLang="en-US" sz="1100" dirty="0">
                <a:solidFill>
                  <a:srgbClr val="44546A">
                    <a:lumMod val="50000"/>
                  </a:srgbClr>
                </a:solidFill>
                <a:latin typeface="メイリオ" panose="020B0604030504040204" pitchFamily="50" charset="-128"/>
                <a:ea typeface="メイリオ" panose="020B0604030504040204" pitchFamily="50" charset="-128"/>
              </a:rPr>
              <a:t>　（大阪精神科病院協会含む）・　市社会福祉協議会</a:t>
            </a:r>
            <a:endParaRPr lang="en-US" altLang="ja-JP" sz="1100" dirty="0">
              <a:solidFill>
                <a:srgbClr val="44546A">
                  <a:lumMod val="50000"/>
                </a:srgbClr>
              </a:solidFill>
              <a:latin typeface="メイリオ" panose="020B0604030504040204" pitchFamily="50" charset="-128"/>
              <a:ea typeface="メイリオ" panose="020B0604030504040204" pitchFamily="50" charset="-128"/>
            </a:endParaRPr>
          </a:p>
          <a:p>
            <a:pPr algn="l">
              <a:lnSpc>
                <a:spcPct val="100000"/>
              </a:lnSpc>
              <a:defRPr/>
            </a:pPr>
            <a:r>
              <a:rPr lang="ja-JP" altLang="en-US" sz="1100" dirty="0">
                <a:solidFill>
                  <a:srgbClr val="44546A">
                    <a:lumMod val="50000"/>
                  </a:srgbClr>
                </a:solidFill>
                <a:latin typeface="メイリオ" panose="020B0604030504040204" pitchFamily="50" charset="-128"/>
                <a:ea typeface="メイリオ" panose="020B0604030504040204" pitchFamily="50" charset="-128"/>
              </a:rPr>
              <a:t>・　</a:t>
            </a:r>
            <a:r>
              <a:rPr lang="ja-JP" altLang="en-US" sz="1100" dirty="0" err="1">
                <a:solidFill>
                  <a:srgbClr val="44546A">
                    <a:lumMod val="50000"/>
                  </a:srgbClr>
                </a:solidFill>
                <a:latin typeface="メイリオ" panose="020B0604030504040204" pitchFamily="50" charset="-128"/>
                <a:ea typeface="メイリオ" panose="020B0604030504040204" pitchFamily="50" charset="-128"/>
              </a:rPr>
              <a:t>障がい</a:t>
            </a:r>
            <a:r>
              <a:rPr lang="ja-JP" altLang="en-US" sz="1100" dirty="0">
                <a:solidFill>
                  <a:srgbClr val="44546A">
                    <a:lumMod val="50000"/>
                  </a:srgbClr>
                </a:solidFill>
                <a:latin typeface="メイリオ" panose="020B0604030504040204" pitchFamily="50" charset="-128"/>
                <a:ea typeface="メイリオ" panose="020B0604030504040204" pitchFamily="50" charset="-128"/>
              </a:rPr>
              <a:t>福祉事業所　　　　・　庁内関係課</a:t>
            </a:r>
            <a:endParaRPr lang="en-US" altLang="ja-JP" sz="1100" dirty="0">
              <a:solidFill>
                <a:srgbClr val="44546A">
                  <a:lumMod val="50000"/>
                </a:srgbClr>
              </a:solidFill>
              <a:latin typeface="メイリオ" panose="020B0604030504040204" pitchFamily="50" charset="-128"/>
              <a:ea typeface="メイリオ" panose="020B0604030504040204" pitchFamily="50" charset="-128"/>
            </a:endParaRPr>
          </a:p>
          <a:p>
            <a:pPr algn="l">
              <a:lnSpc>
                <a:spcPct val="100000"/>
              </a:lnSpc>
              <a:defRPr/>
            </a:pPr>
            <a:r>
              <a:rPr lang="ja-JP" altLang="en-US" sz="1100" dirty="0">
                <a:solidFill>
                  <a:srgbClr val="44546A">
                    <a:lumMod val="50000"/>
                  </a:srgbClr>
                </a:solidFill>
                <a:latin typeface="メイリオ" panose="020B0604030504040204" pitchFamily="50" charset="-128"/>
                <a:ea typeface="メイリオ" panose="020B0604030504040204" pitchFamily="50" charset="-128"/>
              </a:rPr>
              <a:t>・　地域包括支援センター　　・　大阪府生活基盤推進課</a:t>
            </a:r>
            <a:endParaRPr lang="en-US" altLang="ja-JP" sz="11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100" dirty="0">
                <a:solidFill>
                  <a:srgbClr val="44546A">
                    <a:lumMod val="50000"/>
                  </a:srgbClr>
                </a:solidFill>
                <a:latin typeface="メイリオ" panose="020B0604030504040204" pitchFamily="50" charset="-128"/>
                <a:ea typeface="メイリオ" panose="020B0604030504040204" pitchFamily="50" charset="-128"/>
              </a:rPr>
              <a:t>・　</a:t>
            </a:r>
            <a:r>
              <a:rPr lang="ja-JP" altLang="en-US" sz="1100" dirty="0" err="1">
                <a:solidFill>
                  <a:srgbClr val="44546A">
                    <a:lumMod val="50000"/>
                  </a:srgbClr>
                </a:solidFill>
                <a:latin typeface="メイリオ" panose="020B0604030504040204" pitchFamily="50" charset="-128"/>
                <a:ea typeface="メイリオ" panose="020B0604030504040204" pitchFamily="50" charset="-128"/>
              </a:rPr>
              <a:t>障がい</a:t>
            </a:r>
            <a:r>
              <a:rPr lang="ja-JP" altLang="en-US" sz="1100" dirty="0">
                <a:solidFill>
                  <a:srgbClr val="44546A">
                    <a:lumMod val="50000"/>
                  </a:srgbClr>
                </a:solidFill>
                <a:latin typeface="メイリオ" panose="020B0604030504040204" pitchFamily="50" charset="-128"/>
                <a:ea typeface="メイリオ" panose="020B0604030504040204" pitchFamily="50" charset="-128"/>
              </a:rPr>
              <a:t>者就業・生活支援センター</a:t>
            </a:r>
            <a:endParaRPr lang="en-US" altLang="ja-JP" sz="11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37" name="タイトル 1">
            <a:extLst>
              <a:ext uri="{FF2B5EF4-FFF2-40B4-BE49-F238E27FC236}">
                <a16:creationId xmlns:a16="http://schemas.microsoft.com/office/drawing/2014/main" id="{00432453-1E5B-4F3B-83D5-BA533CE43944}"/>
              </a:ext>
            </a:extLst>
          </p:cNvPr>
          <p:cNvSpPr txBox="1">
            <a:spLocks/>
          </p:cNvSpPr>
          <p:nvPr/>
        </p:nvSpPr>
        <p:spPr>
          <a:xfrm>
            <a:off x="2115638" y="1181410"/>
            <a:ext cx="2612117" cy="2304256"/>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lvl="0" algn="l">
              <a:lnSpc>
                <a:spcPct val="100000"/>
              </a:lnSpc>
              <a:defRPr/>
            </a:pPr>
            <a:endParaRPr kumimoji="1" lang="en-US" altLang="ja-JP"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4" name="タイトル 1">
            <a:extLst>
              <a:ext uri="{FF2B5EF4-FFF2-40B4-BE49-F238E27FC236}">
                <a16:creationId xmlns:a16="http://schemas.microsoft.com/office/drawing/2014/main" id="{00432453-1E5B-4F3B-83D5-BA533CE43944}"/>
              </a:ext>
            </a:extLst>
          </p:cNvPr>
          <p:cNvSpPr txBox="1">
            <a:spLocks/>
          </p:cNvSpPr>
          <p:nvPr/>
        </p:nvSpPr>
        <p:spPr>
          <a:xfrm>
            <a:off x="9192344" y="4271483"/>
            <a:ext cx="2612117" cy="2304256"/>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200" dirty="0">
                <a:solidFill>
                  <a:srgbClr val="44546A">
                    <a:lumMod val="50000"/>
                  </a:srgbClr>
                </a:solidFill>
                <a:latin typeface="メイリオ" panose="020B0604030504040204" pitchFamily="50" charset="-128"/>
                <a:ea typeface="メイリオ" panose="020B0604030504040204" pitchFamily="50" charset="-128"/>
              </a:rPr>
              <a:t>①コア会議　概ね年</a:t>
            </a:r>
            <a:r>
              <a:rPr lang="en-US" altLang="ja-JP" sz="1200" dirty="0">
                <a:solidFill>
                  <a:srgbClr val="44546A">
                    <a:lumMod val="50000"/>
                  </a:srgbClr>
                </a:solidFill>
                <a:latin typeface="メイリオ" panose="020B0604030504040204" pitchFamily="50" charset="-128"/>
                <a:ea typeface="メイリオ" panose="020B0604030504040204" pitchFamily="50" charset="-128"/>
              </a:rPr>
              <a:t>2</a:t>
            </a:r>
            <a:r>
              <a:rPr lang="ja-JP" altLang="en-US" sz="1200" dirty="0">
                <a:solidFill>
                  <a:srgbClr val="44546A">
                    <a:lumMod val="50000"/>
                  </a:srgbClr>
                </a:solidFill>
                <a:latin typeface="メイリオ" panose="020B0604030504040204" pitchFamily="50" charset="-128"/>
                <a:ea typeface="メイリオ" panose="020B0604030504040204" pitchFamily="50" charset="-128"/>
              </a:rPr>
              <a:t>回</a:t>
            </a:r>
            <a:endParaRPr lang="en-US" altLang="ja-JP" sz="1200" dirty="0">
              <a:solidFill>
                <a:srgbClr val="44546A">
                  <a:lumMod val="50000"/>
                </a:srgbClr>
              </a:solidFill>
              <a:latin typeface="メイリオ" panose="020B0604030504040204" pitchFamily="50" charset="-128"/>
              <a:ea typeface="メイリオ" panose="020B0604030504040204" pitchFamily="50" charset="-128"/>
            </a:endParaRPr>
          </a:p>
          <a:p>
            <a:pPr lvl="0" algn="l">
              <a:lnSpc>
                <a:spcPct val="100000"/>
              </a:lnSpc>
              <a:defRPr/>
            </a:pPr>
            <a:r>
              <a:rPr lang="ja-JP" altLang="ja-JP" sz="1100" dirty="0">
                <a:latin typeface="+mj-ea"/>
              </a:rPr>
              <a:t>高槻市精神保健福祉関係機関連絡会議において、協議を実施するにあたり、必要に応じて事前に開催し、議論や方向性等について、確認し、打合せをする会議。</a:t>
            </a:r>
            <a:endParaRPr lang="en-US" altLang="ja-JP" sz="1100" dirty="0">
              <a:latin typeface="+mj-ea"/>
            </a:endParaRPr>
          </a:p>
          <a:p>
            <a:pPr lvl="0" algn="l">
              <a:lnSpc>
                <a:spcPct val="100000"/>
              </a:lnSpc>
              <a:defRPr/>
            </a:pP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lvl="0" algn="l">
              <a:lnSpc>
                <a:spcPct val="100000"/>
              </a:lnSpc>
              <a:defRPr/>
            </a:pPr>
            <a:r>
              <a:rPr lang="ja-JP" altLang="en-US" sz="1200" dirty="0">
                <a:solidFill>
                  <a:srgbClr val="44546A">
                    <a:lumMod val="50000"/>
                  </a:srgbClr>
                </a:solidFill>
                <a:latin typeface="メイリオ" panose="020B0604030504040204" pitchFamily="50" charset="-128"/>
                <a:ea typeface="メイリオ" panose="020B0604030504040204" pitchFamily="50" charset="-128"/>
              </a:rPr>
              <a:t>②情報共有ツール作成ワーキング</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　</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lvl="0" algn="l">
              <a:lnSpc>
                <a:spcPct val="100000"/>
              </a:lnSpc>
              <a:defRPr/>
            </a:pPr>
            <a:r>
              <a:rPr kumimoji="1" lang="ja-JP" altLang="en-US" sz="1100" b="0" i="0" u="none" strike="noStrike" kern="1200" cap="none" spc="0" normalizeH="0" baseline="0" noProof="0" dirty="0">
                <a:ln>
                  <a:noFill/>
                </a:ln>
                <a:solidFill>
                  <a:srgbClr val="44546A">
                    <a:lumMod val="50000"/>
                  </a:srgbClr>
                </a:solidFill>
                <a:effectLst/>
                <a:uLnTx/>
                <a:uFillTx/>
                <a:latin typeface="+mj-ea"/>
              </a:rPr>
              <a:t>令和</a:t>
            </a:r>
            <a:r>
              <a:rPr kumimoji="1" lang="en-US" altLang="ja-JP" sz="1100" b="0" i="0" u="none" strike="noStrike" kern="1200" cap="none" spc="0" normalizeH="0" baseline="0" noProof="0" dirty="0">
                <a:ln>
                  <a:noFill/>
                </a:ln>
                <a:solidFill>
                  <a:srgbClr val="44546A">
                    <a:lumMod val="50000"/>
                  </a:srgbClr>
                </a:solidFill>
                <a:effectLst/>
                <a:uLnTx/>
                <a:uFillTx/>
                <a:latin typeface="+mj-ea"/>
              </a:rPr>
              <a:t>5</a:t>
            </a:r>
            <a:r>
              <a:rPr kumimoji="1" lang="ja-JP" altLang="en-US" sz="1100" b="0" i="0" u="none" strike="noStrike" kern="1200" cap="none" spc="0" normalizeH="0" baseline="0" noProof="0" dirty="0">
                <a:ln>
                  <a:noFill/>
                </a:ln>
                <a:solidFill>
                  <a:srgbClr val="44546A">
                    <a:lumMod val="50000"/>
                  </a:srgbClr>
                </a:solidFill>
                <a:effectLst/>
                <a:uLnTx/>
                <a:uFillTx/>
                <a:latin typeface="+mj-ea"/>
              </a:rPr>
              <a:t>年</a:t>
            </a:r>
            <a:r>
              <a:rPr kumimoji="1" lang="en-US" altLang="ja-JP" sz="1100" b="0" i="0" u="none" strike="noStrike" kern="1200" cap="none" spc="0" normalizeH="0" baseline="0" noProof="0" dirty="0">
                <a:ln>
                  <a:noFill/>
                </a:ln>
                <a:solidFill>
                  <a:srgbClr val="44546A">
                    <a:lumMod val="50000"/>
                  </a:srgbClr>
                </a:solidFill>
                <a:effectLst/>
                <a:uLnTx/>
                <a:uFillTx/>
                <a:latin typeface="+mj-ea"/>
              </a:rPr>
              <a:t>12</a:t>
            </a:r>
            <a:r>
              <a:rPr kumimoji="1" lang="ja-JP" altLang="en-US" sz="1100" b="0" i="0" u="none" strike="noStrike" kern="1200" cap="none" spc="0" normalizeH="0" baseline="0" noProof="0" dirty="0">
                <a:ln>
                  <a:noFill/>
                </a:ln>
                <a:solidFill>
                  <a:srgbClr val="44546A">
                    <a:lumMod val="50000"/>
                  </a:srgbClr>
                </a:solidFill>
                <a:effectLst/>
                <a:uLnTx/>
                <a:uFillTx/>
                <a:latin typeface="+mj-ea"/>
              </a:rPr>
              <a:t>月～　概ね</a:t>
            </a:r>
            <a:r>
              <a:rPr kumimoji="1" lang="en-US" altLang="ja-JP" sz="1100" b="0" i="0" u="none" strike="noStrike" kern="1200" cap="none" spc="0" normalizeH="0" baseline="0" noProof="0" dirty="0">
                <a:ln>
                  <a:noFill/>
                </a:ln>
                <a:solidFill>
                  <a:srgbClr val="44546A">
                    <a:lumMod val="50000"/>
                  </a:srgbClr>
                </a:solidFill>
                <a:effectLst/>
                <a:uLnTx/>
                <a:uFillTx/>
                <a:latin typeface="+mj-ea"/>
              </a:rPr>
              <a:t>2</a:t>
            </a:r>
            <a:r>
              <a:rPr kumimoji="1" lang="ja-JP" altLang="en-US" sz="1100" b="0" i="0" u="none" strike="noStrike" kern="1200" cap="none" spc="0" normalizeH="0" baseline="0" noProof="0" dirty="0">
                <a:ln>
                  <a:noFill/>
                </a:ln>
                <a:solidFill>
                  <a:srgbClr val="44546A">
                    <a:lumMod val="50000"/>
                  </a:srgbClr>
                </a:solidFill>
                <a:effectLst/>
                <a:uLnTx/>
                <a:uFillTx/>
                <a:latin typeface="+mj-ea"/>
              </a:rPr>
              <a:t>ヶ月に</a:t>
            </a:r>
            <a:r>
              <a:rPr kumimoji="1" lang="en-US" altLang="ja-JP" sz="1100" b="0" i="0" u="none" strike="noStrike" kern="1200" cap="none" spc="0" normalizeH="0" baseline="0" noProof="0" dirty="0">
                <a:ln>
                  <a:noFill/>
                </a:ln>
                <a:solidFill>
                  <a:srgbClr val="44546A">
                    <a:lumMod val="50000"/>
                  </a:srgbClr>
                </a:solidFill>
                <a:effectLst/>
                <a:uLnTx/>
                <a:uFillTx/>
                <a:latin typeface="+mj-ea"/>
              </a:rPr>
              <a:t>1</a:t>
            </a:r>
            <a:r>
              <a:rPr kumimoji="1" lang="ja-JP" altLang="en-US" sz="1100" b="0" i="0" u="none" strike="noStrike" kern="1200" cap="none" spc="0" normalizeH="0" baseline="0" noProof="0" dirty="0">
                <a:ln>
                  <a:noFill/>
                </a:ln>
                <a:solidFill>
                  <a:srgbClr val="44546A">
                    <a:lumMod val="50000"/>
                  </a:srgbClr>
                </a:solidFill>
                <a:effectLst/>
                <a:uLnTx/>
                <a:uFillTx/>
                <a:latin typeface="+mj-ea"/>
              </a:rPr>
              <a:t>回開催</a:t>
            </a:r>
            <a:endParaRPr kumimoji="1" lang="en-US" altLang="ja-JP" sz="1100" b="0" i="0" u="none" strike="noStrike" kern="1200" cap="none" spc="0" normalizeH="0" baseline="0" noProof="0" dirty="0">
              <a:ln>
                <a:noFill/>
              </a:ln>
              <a:solidFill>
                <a:srgbClr val="44546A">
                  <a:lumMod val="50000"/>
                </a:srgbClr>
              </a:solidFill>
              <a:effectLst/>
              <a:uLnTx/>
              <a:uFillTx/>
              <a:latin typeface="+mj-ea"/>
            </a:endParaRPr>
          </a:p>
          <a:p>
            <a:pPr algn="l">
              <a:lnSpc>
                <a:spcPct val="100000"/>
              </a:lnSpc>
              <a:defRPr/>
            </a:pPr>
            <a:r>
              <a:rPr lang="ja-JP" altLang="ja-JP" sz="1100" dirty="0">
                <a:latin typeface="+mj-ea"/>
              </a:rPr>
              <a:t>令和</a:t>
            </a:r>
            <a:r>
              <a:rPr lang="en-US" altLang="ja-JP" sz="1100" dirty="0">
                <a:latin typeface="+mj-ea"/>
              </a:rPr>
              <a:t>7</a:t>
            </a:r>
            <a:r>
              <a:rPr lang="ja-JP" altLang="ja-JP" sz="1100" dirty="0">
                <a:latin typeface="+mj-ea"/>
              </a:rPr>
              <a:t>年度</a:t>
            </a:r>
            <a:r>
              <a:rPr lang="ja-JP" altLang="en-US" sz="1100" dirty="0">
                <a:latin typeface="+mj-ea"/>
              </a:rPr>
              <a:t>に完成した。</a:t>
            </a:r>
            <a:endParaRPr lang="ja-JP" altLang="ja-JP" sz="1100" dirty="0">
              <a:latin typeface="+mj-ea"/>
            </a:endParaRPr>
          </a:p>
          <a:p>
            <a:pPr lvl="0" algn="l">
              <a:lnSpc>
                <a:spcPct val="100000"/>
              </a:lnSpc>
              <a:defRPr/>
            </a:pPr>
            <a:endParaRPr kumimoji="1" lang="en-US" altLang="ja-JP"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3" name="正方形/長方形 2"/>
          <p:cNvSpPr/>
          <p:nvPr/>
        </p:nvSpPr>
        <p:spPr>
          <a:xfrm>
            <a:off x="4909599" y="2259449"/>
            <a:ext cx="7032479" cy="1169551"/>
          </a:xfrm>
          <a:prstGeom prst="rect">
            <a:avLst/>
          </a:prstGeom>
        </p:spPr>
        <p:txBody>
          <a:bodyPr wrap="square">
            <a:spAutoFit/>
          </a:bodyPr>
          <a:lstStyle/>
          <a:p>
            <a:r>
              <a:rPr lang="ja-JP" altLang="en-US" sz="1400" dirty="0">
                <a:latin typeface="+mj-ea"/>
                <a:ea typeface="+mj-ea"/>
              </a:rPr>
              <a:t>　</a:t>
            </a:r>
            <a:r>
              <a:rPr lang="ja-JP" altLang="en-US" sz="1400" dirty="0" err="1">
                <a:latin typeface="+mj-ea"/>
                <a:ea typeface="+mj-ea"/>
              </a:rPr>
              <a:t>精神障がいにも</a:t>
            </a:r>
            <a:r>
              <a:rPr lang="ja-JP" altLang="en-US" sz="1400" dirty="0">
                <a:latin typeface="+mj-ea"/>
                <a:ea typeface="+mj-ea"/>
              </a:rPr>
              <a:t>対応した地域包括ケアシステムの構築に関する情報共有及び事例検討に加え、講師を招いて構成機関が対応した好事例について、講師と出席者による意見交換及び講師からの講評等を通じて、機関同士の連携及びスキルアップを図った。   </a:t>
            </a:r>
            <a:endParaRPr lang="en-US" altLang="ja-JP" sz="1400" dirty="0">
              <a:latin typeface="+mj-ea"/>
              <a:ea typeface="+mj-ea"/>
            </a:endParaRPr>
          </a:p>
          <a:p>
            <a:r>
              <a:rPr lang="ja-JP" altLang="en-US" sz="1400" dirty="0">
                <a:latin typeface="+mj-ea"/>
                <a:ea typeface="+mj-ea"/>
              </a:rPr>
              <a:t>　令和</a:t>
            </a:r>
            <a:r>
              <a:rPr lang="en-US" altLang="ja-JP" sz="1400" dirty="0">
                <a:latin typeface="+mj-ea"/>
                <a:ea typeface="+mj-ea"/>
              </a:rPr>
              <a:t>5</a:t>
            </a:r>
            <a:r>
              <a:rPr lang="ja-JP" altLang="en-US" sz="1400" dirty="0">
                <a:latin typeface="+mj-ea"/>
                <a:ea typeface="+mj-ea"/>
              </a:rPr>
              <a:t>年度</a:t>
            </a:r>
            <a:r>
              <a:rPr lang="ja-JP" altLang="ja-JP" sz="1400" dirty="0">
                <a:latin typeface="+mj-ea"/>
                <a:ea typeface="+mj-ea"/>
              </a:rPr>
              <a:t>から各機関の特色や強みを知るための情報共有ツール</a:t>
            </a:r>
            <a:r>
              <a:rPr lang="ja-JP" altLang="en-US" sz="1400" dirty="0">
                <a:latin typeface="+mj-ea"/>
                <a:ea typeface="+mj-ea"/>
              </a:rPr>
              <a:t>（冊子）</a:t>
            </a:r>
            <a:r>
              <a:rPr lang="ja-JP" altLang="ja-JP" sz="1400" dirty="0">
                <a:latin typeface="+mj-ea"/>
                <a:ea typeface="+mj-ea"/>
              </a:rPr>
              <a:t>作成を目的としたワーキングを立ち上げ、相互連携の推進を</a:t>
            </a:r>
            <a:r>
              <a:rPr lang="ja-JP" altLang="en-US" sz="1400" dirty="0">
                <a:latin typeface="+mj-ea"/>
                <a:ea typeface="+mj-ea"/>
              </a:rPr>
              <a:t>行った</a:t>
            </a:r>
            <a:r>
              <a:rPr lang="ja-JP" altLang="ja-JP" sz="1400" dirty="0">
                <a:latin typeface="+mj-ea"/>
                <a:ea typeface="+mj-ea"/>
              </a:rPr>
              <a:t>。</a:t>
            </a:r>
            <a:endParaRPr lang="en-US" altLang="ja-JP" sz="1400" dirty="0">
              <a:latin typeface="+mj-ea"/>
              <a:ea typeface="+mj-ea"/>
            </a:endParaRPr>
          </a:p>
        </p:txBody>
      </p:sp>
    </p:spTree>
    <p:extLst>
      <p:ext uri="{BB962C8B-B14F-4D97-AF65-F5344CB8AC3E}">
        <p14:creationId xmlns:p14="http://schemas.microsoft.com/office/powerpoint/2010/main" val="24259603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06DF58B5-4348-3BBD-6EF2-4048E2645685}"/>
              </a:ext>
            </a:extLst>
          </p:cNvPr>
          <p:cNvSpPr/>
          <p:nvPr/>
        </p:nvSpPr>
        <p:spPr>
          <a:xfrm>
            <a:off x="0" y="0"/>
            <a:ext cx="308532" cy="6858000"/>
          </a:xfrm>
          <a:prstGeom prst="rect">
            <a:avLst/>
          </a:prstGeom>
          <a:solidFill>
            <a:srgbClr val="63A6D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
        <p:nvSpPr>
          <p:cNvPr id="2" name="角丸四角形 1">
            <a:extLst>
              <a:ext uri="{FF2B5EF4-FFF2-40B4-BE49-F238E27FC236}">
                <a16:creationId xmlns:a16="http://schemas.microsoft.com/office/drawing/2014/main" id="{2EE94C60-AAF5-CD4B-6707-5AC966056DEE}"/>
              </a:ext>
            </a:extLst>
          </p:cNvPr>
          <p:cNvSpPr/>
          <p:nvPr/>
        </p:nvSpPr>
        <p:spPr>
          <a:xfrm>
            <a:off x="1032288" y="1957389"/>
            <a:ext cx="9600216" cy="4287460"/>
          </a:xfrm>
          <a:prstGeom prst="roundRect">
            <a:avLst>
              <a:gd name="adj" fmla="val 5758"/>
            </a:avLst>
          </a:prstGeom>
          <a:noFill/>
          <a:ln w="38100">
            <a:solidFill>
              <a:srgbClr val="A7D2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7" name="タイトル 1">
            <a:extLst>
              <a:ext uri="{FF2B5EF4-FFF2-40B4-BE49-F238E27FC236}">
                <a16:creationId xmlns:a16="http://schemas.microsoft.com/office/drawing/2014/main" id="{D9C1A2DE-5D16-D410-6936-CBFFAEE38C1A}"/>
              </a:ext>
            </a:extLst>
          </p:cNvPr>
          <p:cNvSpPr txBox="1">
            <a:spLocks/>
          </p:cNvSpPr>
          <p:nvPr/>
        </p:nvSpPr>
        <p:spPr>
          <a:xfrm>
            <a:off x="-96688" y="2209076"/>
            <a:ext cx="6984776" cy="552155"/>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2800" b="1" dirty="0">
                <a:solidFill>
                  <a:prstClr val="black"/>
                </a:solidFill>
                <a:latin typeface="メイリオ" panose="020B0604030504040204" pitchFamily="50" charset="-128"/>
                <a:ea typeface="メイリオ" panose="020B0604030504040204" pitchFamily="50" charset="-128"/>
              </a:rPr>
              <a:t>情報共有ツール（冊子）</a:t>
            </a:r>
            <a:endParaRPr kumimoji="1"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18" name="タイトル 1">
            <a:extLst>
              <a:ext uri="{FF2B5EF4-FFF2-40B4-BE49-F238E27FC236}">
                <a16:creationId xmlns:a16="http://schemas.microsoft.com/office/drawing/2014/main" id="{767AE674-A1D5-076D-24AF-4D0C0B4E1556}"/>
              </a:ext>
            </a:extLst>
          </p:cNvPr>
          <p:cNvSpPr txBox="1">
            <a:spLocks/>
          </p:cNvSpPr>
          <p:nvPr/>
        </p:nvSpPr>
        <p:spPr>
          <a:xfrm>
            <a:off x="1415480" y="2857140"/>
            <a:ext cx="7776864" cy="2873015"/>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名称：高槻‘’にも“</a:t>
            </a:r>
            <a:r>
              <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LINK</a:t>
            </a:r>
            <a:r>
              <a:rPr kumimoji="1" lang="ja-JP" altLang="en-US"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～それ知りたかった！！支援者のつながりを深める一手～</a:t>
            </a:r>
            <a:endPar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lang="en-US" altLang="ja-JP" sz="1600" dirty="0">
              <a:solidFill>
                <a:srgbClr val="44546A">
                  <a:lumMod val="50000"/>
                </a:srgbClr>
              </a:solidFill>
              <a:latin typeface="メイリオ" panose="020B0604030504040204" pitchFamily="50" charset="-128"/>
              <a:ea typeface="メイリオ" panose="020B0604030504040204" pitchFamily="50" charset="-128"/>
            </a:endParaRPr>
          </a:p>
          <a:p>
            <a:pPr algn="l"/>
            <a:r>
              <a:rPr kumimoji="1" lang="ja-JP" altLang="en-US"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表紙のカエル：</a:t>
            </a:r>
            <a:endPar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algn="l"/>
            <a:r>
              <a:rPr lang="ja-JP" altLang="ja-JP" sz="1600" dirty="0">
                <a:latin typeface="+mn-ea"/>
                <a:ea typeface="+mn-ea"/>
              </a:rPr>
              <a:t>・オタマジャクシから大きく姿を変える</a:t>
            </a:r>
            <a:endParaRPr lang="en-US" altLang="ja-JP" sz="1600" dirty="0">
              <a:latin typeface="+mn-ea"/>
              <a:ea typeface="+mn-ea"/>
            </a:endParaRPr>
          </a:p>
          <a:p>
            <a:pPr algn="l"/>
            <a:r>
              <a:rPr lang="ja-JP" altLang="ja-JP" sz="1600" dirty="0">
                <a:latin typeface="+mn-ea"/>
                <a:ea typeface="+mn-ea"/>
              </a:rPr>
              <a:t>・「カエル」と「変える」</a:t>
            </a:r>
            <a:r>
              <a:rPr lang="ja-JP" altLang="en-US" sz="1600" dirty="0">
                <a:latin typeface="+mn-ea"/>
                <a:ea typeface="+mn-ea"/>
              </a:rPr>
              <a:t>の</a:t>
            </a:r>
            <a:r>
              <a:rPr lang="ja-JP" altLang="ja-JP" sz="1600" dirty="0">
                <a:latin typeface="+mn-ea"/>
                <a:ea typeface="+mn-ea"/>
              </a:rPr>
              <a:t>語呂合わせ</a:t>
            </a:r>
          </a:p>
          <a:p>
            <a:pPr algn="l"/>
            <a:r>
              <a:rPr lang="ja-JP" altLang="ja-JP" sz="1600" dirty="0">
                <a:latin typeface="+mn-ea"/>
                <a:ea typeface="+mn-ea"/>
              </a:rPr>
              <a:t>・冊子を通じて本市の「にも包括」の</a:t>
            </a:r>
            <a:endParaRPr lang="en-US" altLang="ja-JP" sz="1600" dirty="0">
              <a:latin typeface="+mn-ea"/>
              <a:ea typeface="+mn-ea"/>
            </a:endParaRPr>
          </a:p>
          <a:p>
            <a:pPr algn="l"/>
            <a:r>
              <a:rPr lang="ja-JP" altLang="en-US" sz="1600" dirty="0">
                <a:latin typeface="+mn-ea"/>
                <a:ea typeface="+mn-ea"/>
              </a:rPr>
              <a:t>　</a:t>
            </a:r>
            <a:r>
              <a:rPr lang="ja-JP" altLang="ja-JP" sz="1600" dirty="0">
                <a:latin typeface="+mn-ea"/>
                <a:ea typeface="+mn-ea"/>
              </a:rPr>
              <a:t>進化と発展への願いが込められています。</a:t>
            </a:r>
            <a:endParaRPr lang="en-US" altLang="ja-JP" sz="1600" dirty="0">
              <a:latin typeface="+mn-ea"/>
              <a:ea typeface="+mn-ea"/>
            </a:endParaRPr>
          </a:p>
          <a:p>
            <a:pPr algn="l"/>
            <a:endParaRPr lang="en-US" altLang="ja-JP" sz="1600" dirty="0">
              <a:latin typeface="+mn-ea"/>
              <a:ea typeface="+mn-ea"/>
            </a:endParaRPr>
          </a:p>
          <a:p>
            <a:pPr algn="l"/>
            <a:endParaRPr lang="en-US" altLang="ja-JP" sz="1600" dirty="0">
              <a:latin typeface="+mn-ea"/>
              <a:ea typeface="+mn-ea"/>
            </a:endParaRPr>
          </a:p>
          <a:p>
            <a:pPr algn="l"/>
            <a:r>
              <a:rPr lang="ja-JP" altLang="en-US" sz="1600" dirty="0">
                <a:latin typeface="+mn-ea"/>
                <a:ea typeface="+mn-ea"/>
              </a:rPr>
              <a:t>表紙と裏表紙のイラストは関係機関の職員に</a:t>
            </a:r>
            <a:endParaRPr lang="en-US" altLang="ja-JP" sz="1600" dirty="0">
              <a:latin typeface="+mn-ea"/>
              <a:ea typeface="+mn-ea"/>
            </a:endParaRPr>
          </a:p>
          <a:p>
            <a:pPr algn="l"/>
            <a:r>
              <a:rPr lang="ja-JP" altLang="en-US" sz="1600" dirty="0">
                <a:latin typeface="+mn-ea"/>
                <a:ea typeface="+mn-ea"/>
              </a:rPr>
              <a:t>提供していただきました！！</a:t>
            </a:r>
            <a:endParaRPr lang="ja-JP" altLang="ja-JP" sz="1600" dirty="0">
              <a:latin typeface="+mn-ea"/>
              <a:ea typeface="+mn-ea"/>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800" b="0" i="0" u="none" strike="noStrike" kern="1200" cap="none" spc="0" normalizeH="0" baseline="0" noProof="0" dirty="0">
              <a:ln>
                <a:noFill/>
              </a:ln>
              <a:solidFill>
                <a:srgbClr val="44546A">
                  <a:lumMod val="50000"/>
                </a:srgbClr>
              </a:solidFill>
              <a:effectLst/>
              <a:uLnTx/>
              <a:uFillTx/>
              <a:latin typeface="+mn-ea"/>
              <a:ea typeface="+mn-ea"/>
            </a:endParaRPr>
          </a:p>
        </p:txBody>
      </p:sp>
      <p:sp>
        <p:nvSpPr>
          <p:cNvPr id="23" name="円/楕円 22">
            <a:extLst>
              <a:ext uri="{FF2B5EF4-FFF2-40B4-BE49-F238E27FC236}">
                <a16:creationId xmlns:a16="http://schemas.microsoft.com/office/drawing/2014/main" id="{99941390-5261-4EBC-0C9E-2CE771A61CE5}"/>
              </a:ext>
            </a:extLst>
          </p:cNvPr>
          <p:cNvSpPr/>
          <p:nvPr/>
        </p:nvSpPr>
        <p:spPr>
          <a:xfrm>
            <a:off x="5182613" y="1458861"/>
            <a:ext cx="907044" cy="907044"/>
          </a:xfrm>
          <a:prstGeom prst="ellipse">
            <a:avLst/>
          </a:prstGeom>
          <a:solidFill>
            <a:srgbClr val="A7D28F"/>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000" b="1" i="0" u="none" strike="noStrike" kern="1200" cap="none" spc="0" normalizeH="0" baseline="0" noProof="0" dirty="0">
                <a:ln>
                  <a:noFill/>
                </a:ln>
                <a:solidFill>
                  <a:srgbClr val="D4ECEA"/>
                </a:solidFill>
                <a:effectLst/>
                <a:uLnTx/>
                <a:uFillTx/>
                <a:latin typeface="Arial" panose="020B0604020202020204" pitchFamily="34" charset="0"/>
                <a:ea typeface="游ゴシック" panose="020B0400000000000000" pitchFamily="50" charset="-128"/>
                <a:cs typeface="Arial" panose="020B0604020202020204" pitchFamily="34" charset="0"/>
              </a:rPr>
              <a:t>1</a:t>
            </a:r>
            <a:endParaRPr kumimoji="1" lang="ja-JP" altLang="en-US" sz="4000" b="1" i="0" u="none" strike="noStrike" kern="1200" cap="none" spc="0" normalizeH="0" baseline="0" noProof="0" dirty="0">
              <a:ln>
                <a:noFill/>
              </a:ln>
              <a:solidFill>
                <a:srgbClr val="D4ECEA"/>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24" name="角丸四角形 1">
            <a:extLst>
              <a:ext uri="{FF2B5EF4-FFF2-40B4-BE49-F238E27FC236}">
                <a16:creationId xmlns:a16="http://schemas.microsoft.com/office/drawing/2014/main" id="{50BA4E58-AE68-4F0D-B1D0-796A26A9FD70}"/>
              </a:ext>
            </a:extLst>
          </p:cNvPr>
          <p:cNvSpPr/>
          <p:nvPr/>
        </p:nvSpPr>
        <p:spPr>
          <a:xfrm>
            <a:off x="1520768" y="281576"/>
            <a:ext cx="9150463" cy="1080000"/>
          </a:xfrm>
          <a:prstGeom prst="roundRect">
            <a:avLst>
              <a:gd name="adj" fmla="val 21554"/>
            </a:avLst>
          </a:prstGeom>
          <a:solidFill>
            <a:srgbClr val="63A6DB"/>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solidFill>
                  <a:srgbClr val="A7D28F"/>
                </a:solidFill>
              </a:rPr>
              <a:t>　　</a:t>
            </a:r>
          </a:p>
        </p:txBody>
      </p:sp>
      <p:sp>
        <p:nvSpPr>
          <p:cNvPr id="25" name="タイトル 1">
            <a:extLst>
              <a:ext uri="{FF2B5EF4-FFF2-40B4-BE49-F238E27FC236}">
                <a16:creationId xmlns:a16="http://schemas.microsoft.com/office/drawing/2014/main" id="{3A8BE68F-1C25-4D8F-A370-D9247A64F4B7}"/>
              </a:ext>
            </a:extLst>
          </p:cNvPr>
          <p:cNvSpPr txBox="1">
            <a:spLocks/>
          </p:cNvSpPr>
          <p:nvPr/>
        </p:nvSpPr>
        <p:spPr>
          <a:xfrm>
            <a:off x="2910523" y="468277"/>
            <a:ext cx="5943617" cy="893299"/>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4400" b="1" dirty="0">
                <a:solidFill>
                  <a:srgbClr val="A7D28F"/>
                </a:solidFill>
                <a:latin typeface="+mn-ea"/>
                <a:ea typeface="+mn-ea"/>
              </a:rPr>
              <a:t>情報提供</a:t>
            </a:r>
            <a:endParaRPr lang="en-US" altLang="ja-JP" sz="4400" b="1" dirty="0">
              <a:solidFill>
                <a:srgbClr val="A7D28F"/>
              </a:solidFill>
              <a:latin typeface="+mn-ea"/>
              <a:ea typeface="+mn-ea"/>
            </a:endParaRPr>
          </a:p>
        </p:txBody>
      </p:sp>
      <p:sp>
        <p:nvSpPr>
          <p:cNvPr id="27" name="楕円 26">
            <a:hlinkClick r:id="rId3" action="ppaction://hlinksldjump"/>
            <a:extLst>
              <a:ext uri="{FF2B5EF4-FFF2-40B4-BE49-F238E27FC236}">
                <a16:creationId xmlns:a16="http://schemas.microsoft.com/office/drawing/2014/main" id="{581E6311-241F-4F35-825A-1A51D2309E5D}"/>
              </a:ext>
            </a:extLst>
          </p:cNvPr>
          <p:cNvSpPr>
            <a:spLocks noChangeAspect="1"/>
          </p:cNvSpPr>
          <p:nvPr/>
        </p:nvSpPr>
        <p:spPr>
          <a:xfrm>
            <a:off x="1032288" y="171102"/>
            <a:ext cx="1332000" cy="1332000"/>
          </a:xfrm>
          <a:prstGeom prst="ellipse">
            <a:avLst/>
          </a:prstGeom>
          <a:solidFill>
            <a:srgbClr val="63A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A7D28F"/>
                </a:solidFill>
                <a:latin typeface="メイリオ" panose="020B0604030504040204" pitchFamily="50" charset="-128"/>
                <a:ea typeface="メイリオ" panose="020B0604030504040204" pitchFamily="50" charset="-128"/>
              </a:rPr>
              <a:t>03</a:t>
            </a:r>
            <a:endParaRPr lang="ja-JP" altLang="en-US" sz="4800" dirty="0">
              <a:solidFill>
                <a:srgbClr val="A7D28F"/>
              </a:solidFill>
              <a:latin typeface="メイリオ" panose="020B0604030504040204" pitchFamily="50" charset="-128"/>
              <a:ea typeface="メイリオ" panose="020B0604030504040204" pitchFamily="50" charset="-128"/>
            </a:endParaRPr>
          </a:p>
        </p:txBody>
      </p:sp>
      <p:pic>
        <p:nvPicPr>
          <p:cNvPr id="7" name="図 6"/>
          <p:cNvPicPr>
            <a:picLocks noChangeAspect="1"/>
          </p:cNvPicPr>
          <p:nvPr/>
        </p:nvPicPr>
        <p:blipFill>
          <a:blip r:embed="rId4"/>
          <a:stretch>
            <a:fillRect/>
          </a:stretch>
        </p:blipFill>
        <p:spPr>
          <a:xfrm rot="621261">
            <a:off x="8096846" y="3417088"/>
            <a:ext cx="1825938" cy="2589979"/>
          </a:xfrm>
          <a:prstGeom prst="rect">
            <a:avLst/>
          </a:prstGeom>
        </p:spPr>
      </p:pic>
      <p:pic>
        <p:nvPicPr>
          <p:cNvPr id="3" name="図 2"/>
          <p:cNvPicPr>
            <a:picLocks noChangeAspect="1"/>
          </p:cNvPicPr>
          <p:nvPr/>
        </p:nvPicPr>
        <p:blipFill>
          <a:blip r:embed="rId5"/>
          <a:stretch>
            <a:fillRect/>
          </a:stretch>
        </p:blipFill>
        <p:spPr>
          <a:xfrm rot="20997468">
            <a:off x="5901451" y="3422505"/>
            <a:ext cx="1888745" cy="2592288"/>
          </a:xfrm>
          <a:prstGeom prst="rect">
            <a:avLst/>
          </a:prstGeom>
        </p:spPr>
      </p:pic>
    </p:spTree>
    <p:extLst>
      <p:ext uri="{BB962C8B-B14F-4D97-AF65-F5344CB8AC3E}">
        <p14:creationId xmlns:p14="http://schemas.microsoft.com/office/powerpoint/2010/main" val="233299123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STSLIDEVIEWED" val="304,1,Slide49"/>
</p:tagLst>
</file>

<file path=ppt/theme/theme1.xml><?xml version="1.0" encoding="utf-8"?>
<a:theme xmlns:a="http://schemas.openxmlformats.org/drawingml/2006/main" name="Office テーマ">
  <a:themeElements>
    <a:clrScheme name="スリップストリーム">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メイリオ　Segoe　UI">
      <a:majorFont>
        <a:latin typeface="Segoe UI"/>
        <a:ea typeface="メイリオ"/>
        <a:cs typeface=""/>
      </a:majorFont>
      <a:minorFont>
        <a:latin typeface="Segoe UI"/>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714</Words>
  <Application>Microsoft Office PowerPoint</Application>
  <PresentationFormat>ワイド画面</PresentationFormat>
  <Paragraphs>98</Paragraphs>
  <Slides>5</Slides>
  <Notes>5</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5</vt:i4>
      </vt:variant>
    </vt:vector>
  </HeadingPairs>
  <TitlesOfParts>
    <vt:vector size="12" baseType="lpstr">
      <vt:lpstr>Söhne</vt:lpstr>
      <vt:lpstr>メイリオ</vt:lpstr>
      <vt:lpstr>游ゴシック</vt:lpstr>
      <vt:lpstr>Arial</vt:lpstr>
      <vt:lpstr>Calibri</vt:lpstr>
      <vt:lpstr>Segoe UI</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modified xsi:type="dcterms:W3CDTF">2026-07-28T04:36:21Z</dcterms:modified>
</cp:coreProperties>
</file>