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410" r:id="rId2"/>
    <p:sldId id="433" r:id="rId3"/>
    <p:sldId id="435" r:id="rId4"/>
  </p:sldIdLst>
  <p:sldSz cx="12192000" cy="6858000"/>
  <p:notesSz cx="6797675" cy="9926638"/>
  <p:custDataLst>
    <p:tags r:id="rId7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QSlfwZ7xc28oFgdVZ1UZlg==" hashData="JPc9rCalreJaauuM8xphY1nSGmzcPVExvpMPoEFuG0yWCAu2GYF9GqEkfVWWSO9FmQBdY30uoTtTgvCruOzsiQ=="/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845"/>
    <a:srgbClr val="FFFDE1"/>
    <a:srgbClr val="B32425"/>
    <a:srgbClr val="34485E"/>
    <a:srgbClr val="5B9F8A"/>
    <a:srgbClr val="3C7D9B"/>
    <a:srgbClr val="000000"/>
    <a:srgbClr val="101323"/>
    <a:srgbClr val="4FADF3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04" autoAdjust="0"/>
  </p:normalViewPr>
  <p:slideViewPr>
    <p:cSldViewPr>
      <p:cViewPr varScale="1">
        <p:scale>
          <a:sx n="90" d="100"/>
          <a:sy n="90" d="100"/>
        </p:scale>
        <p:origin x="298" y="53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928" y="-102"/>
      </p:cViewPr>
      <p:guideLst>
        <p:guide orient="horz" pos="3126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247" cy="498328"/>
          </a:xfrm>
          <a:prstGeom prst="rect">
            <a:avLst/>
          </a:prstGeom>
        </p:spPr>
        <p:txBody>
          <a:bodyPr vert="horz" lIns="92107" tIns="46053" rIns="92107" bIns="4605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9826" y="0"/>
            <a:ext cx="2946246" cy="498328"/>
          </a:xfrm>
          <a:prstGeom prst="rect">
            <a:avLst/>
          </a:prstGeom>
        </p:spPr>
        <p:txBody>
          <a:bodyPr vert="horz" lIns="92107" tIns="46053" rIns="92107" bIns="46053" rtlCol="0"/>
          <a:lstStyle>
            <a:lvl1pPr algn="r">
              <a:defRPr sz="1200"/>
            </a:lvl1pPr>
          </a:lstStyle>
          <a:p>
            <a:fld id="{746FDA87-421D-4CFB-BB3E-33FE4AB339AD}" type="datetimeFigureOut">
              <a:rPr kumimoji="1" lang="ja-JP" altLang="en-US" smtClean="0"/>
              <a:t>2024/11/14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28310"/>
            <a:ext cx="2946247" cy="498328"/>
          </a:xfrm>
          <a:prstGeom prst="rect">
            <a:avLst/>
          </a:prstGeom>
        </p:spPr>
        <p:txBody>
          <a:bodyPr vert="horz" lIns="92107" tIns="46053" rIns="92107" bIns="4605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9826" y="9428310"/>
            <a:ext cx="2946246" cy="498328"/>
          </a:xfrm>
          <a:prstGeom prst="rect">
            <a:avLst/>
          </a:prstGeom>
        </p:spPr>
        <p:txBody>
          <a:bodyPr vert="horz" lIns="92107" tIns="46053" rIns="92107" bIns="46053" rtlCol="0" anchor="b"/>
          <a:lstStyle>
            <a:lvl1pPr algn="r">
              <a:defRPr sz="1200"/>
            </a:lvl1pPr>
          </a:lstStyle>
          <a:p>
            <a:fld id="{870C89CD-C2A2-4250-B487-60E6EF3916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41643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448" cy="496253"/>
          </a:xfrm>
          <a:prstGeom prst="rect">
            <a:avLst/>
          </a:prstGeom>
        </p:spPr>
        <p:txBody>
          <a:bodyPr vert="horz" lIns="91305" tIns="45652" rIns="91305" bIns="45652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644" y="0"/>
            <a:ext cx="2945448" cy="496253"/>
          </a:xfrm>
          <a:prstGeom prst="rect">
            <a:avLst/>
          </a:prstGeom>
        </p:spPr>
        <p:txBody>
          <a:bodyPr vert="horz" lIns="91305" tIns="45652" rIns="91305" bIns="45652" rtlCol="0"/>
          <a:lstStyle>
            <a:lvl1pPr algn="r">
              <a:defRPr sz="1200"/>
            </a:lvl1pPr>
          </a:lstStyle>
          <a:p>
            <a:fld id="{206ACFC7-BD3E-4FBB-A92C-C6F06D2C0547}" type="datetimeFigureOut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5" tIns="45652" rIns="91305" bIns="45652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085" y="4715192"/>
            <a:ext cx="5437506" cy="4466274"/>
          </a:xfrm>
          <a:prstGeom prst="rect">
            <a:avLst/>
          </a:prstGeom>
        </p:spPr>
        <p:txBody>
          <a:bodyPr vert="horz" lIns="91305" tIns="45652" rIns="91305" bIns="4565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801"/>
            <a:ext cx="2945448" cy="496252"/>
          </a:xfrm>
          <a:prstGeom prst="rect">
            <a:avLst/>
          </a:prstGeom>
        </p:spPr>
        <p:txBody>
          <a:bodyPr vert="horz" lIns="91305" tIns="45652" rIns="91305" bIns="45652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644" y="9428801"/>
            <a:ext cx="2945448" cy="496252"/>
          </a:xfrm>
          <a:prstGeom prst="rect">
            <a:avLst/>
          </a:prstGeom>
        </p:spPr>
        <p:txBody>
          <a:bodyPr vert="horz" lIns="91305" tIns="45652" rIns="91305" bIns="45652" rtlCol="0" anchor="b"/>
          <a:lstStyle>
            <a:lvl1pPr algn="r">
              <a:defRPr sz="1200"/>
            </a:lvl1pPr>
          </a:lstStyle>
          <a:p>
            <a:fld id="{CDCFC374-814C-4296-BB26-A4ADC52CB33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86558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2075" y="744538"/>
            <a:ext cx="6613525" cy="3721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31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2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5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88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1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1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77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40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03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AB8E2-8FCD-43E2-BC86-384EE10B11D4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72BB-719F-4064-99D1-42E83E4D39EC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1" y="274642"/>
            <a:ext cx="2743201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3" y="274642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1BB1-C6A4-450E-BFF4-33A31E99FAE9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ED7E-2192-4CC8-BC97-BE3110D00F66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43286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21257" y="1556794"/>
            <a:ext cx="10972800" cy="4525963"/>
          </a:xfrm>
        </p:spPr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EB8C-4DF7-4D35-8D4D-C0E1B3E01FBB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6"/>
            <a:ext cx="10363200" cy="1362075"/>
          </a:xfrm>
        </p:spPr>
        <p:txBody>
          <a:bodyPr anchor="t"/>
          <a:lstStyle>
            <a:lvl1pPr algn="l">
              <a:defRPr sz="4926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63">
                <a:solidFill>
                  <a:schemeClr val="tx1">
                    <a:tint val="75000"/>
                  </a:schemeClr>
                </a:solidFill>
              </a:defRPr>
            </a:lvl1pPr>
            <a:lvl2pPr marL="562996" indent="0">
              <a:buNone/>
              <a:defRPr sz="2217">
                <a:solidFill>
                  <a:schemeClr val="tx1">
                    <a:tint val="75000"/>
                  </a:schemeClr>
                </a:solidFill>
              </a:defRPr>
            </a:lvl2pPr>
            <a:lvl3pPr marL="1125992" indent="0">
              <a:buNone/>
              <a:defRPr sz="1970">
                <a:solidFill>
                  <a:schemeClr val="tx1">
                    <a:tint val="75000"/>
                  </a:schemeClr>
                </a:solidFill>
              </a:defRPr>
            </a:lvl3pPr>
            <a:lvl4pPr marL="1688988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4pPr>
            <a:lvl5pPr marL="2251984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5pPr>
            <a:lvl6pPr marL="2814980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6pPr>
            <a:lvl7pPr marL="3377976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7pPr>
            <a:lvl8pPr marL="3940973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8pPr>
            <a:lvl9pPr marL="4503969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7C00-2761-4501-A328-39F53606DD85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2" y="1600206"/>
            <a:ext cx="5384800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B92E-592D-4B0A-A65D-7414D1B22715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4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4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C4C8-AC08-4C00-90F9-516823EEE03A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B7439-AB59-4F5D-99F5-D54732C0DE38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56E9-A61F-42A8-8EA7-54669B66C789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6" y="273055"/>
            <a:ext cx="6815667" cy="5853113"/>
          </a:xfrm>
        </p:spPr>
        <p:txBody>
          <a:bodyPr/>
          <a:lstStyle>
            <a:lvl1pPr>
              <a:defRPr sz="3940"/>
            </a:lvl1pPr>
            <a:lvl2pPr>
              <a:defRPr sz="3448"/>
            </a:lvl2pPr>
            <a:lvl3pPr>
              <a:defRPr sz="2955"/>
            </a:lvl3pPr>
            <a:lvl4pPr>
              <a:defRPr sz="2463"/>
            </a:lvl4pPr>
            <a:lvl5pPr>
              <a:defRPr sz="2463"/>
            </a:lvl5pPr>
            <a:lvl6pPr>
              <a:defRPr sz="2463"/>
            </a:lvl6pPr>
            <a:lvl7pPr>
              <a:defRPr sz="2463"/>
            </a:lvl7pPr>
            <a:lvl8pPr>
              <a:defRPr sz="2463"/>
            </a:lvl8pPr>
            <a:lvl9pPr>
              <a:defRPr sz="246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4B9A6-D963-4E50-9D60-8A0735E2185D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9" y="4800600"/>
            <a:ext cx="7315200" cy="566738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9" y="612775"/>
            <a:ext cx="7315200" cy="4114800"/>
          </a:xfrm>
        </p:spPr>
        <p:txBody>
          <a:bodyPr/>
          <a:lstStyle>
            <a:lvl1pPr marL="0" indent="0">
              <a:buNone/>
              <a:defRPr sz="3940"/>
            </a:lvl1pPr>
            <a:lvl2pPr marL="562996" indent="0">
              <a:buNone/>
              <a:defRPr sz="3448"/>
            </a:lvl2pPr>
            <a:lvl3pPr marL="1125992" indent="0">
              <a:buNone/>
              <a:defRPr sz="2955"/>
            </a:lvl3pPr>
            <a:lvl4pPr marL="1688988" indent="0">
              <a:buNone/>
              <a:defRPr sz="2463"/>
            </a:lvl4pPr>
            <a:lvl5pPr marL="2251984" indent="0">
              <a:buNone/>
              <a:defRPr sz="2463"/>
            </a:lvl5pPr>
            <a:lvl6pPr marL="2814980" indent="0">
              <a:buNone/>
              <a:defRPr sz="2463"/>
            </a:lvl6pPr>
            <a:lvl7pPr marL="3377976" indent="0">
              <a:buNone/>
              <a:defRPr sz="2463"/>
            </a:lvl7pPr>
            <a:lvl8pPr marL="3940973" indent="0">
              <a:buNone/>
              <a:defRPr sz="2463"/>
            </a:lvl8pPr>
            <a:lvl9pPr marL="4503969" indent="0">
              <a:buNone/>
              <a:defRPr sz="2463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9" y="5367338"/>
            <a:ext cx="7315200" cy="804862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69795-F5CF-4248-ADBD-C526F9F421AF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2" y="63563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9ED7E-2192-4CC8-BC97-BE3110D00F66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5"/>
          <p:cNvSpPr txBox="1">
            <a:spLocks/>
          </p:cNvSpPr>
          <p:nvPr userDrawn="1"/>
        </p:nvSpPr>
        <p:spPr>
          <a:xfrm>
            <a:off x="9264352" y="6400799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2D8002D-B5B0-4BAC-B1F6-782DDCCE6D9C}" type="slidenum">
              <a:rPr lang="ja-JP" altLang="en-US" sz="2217" smtClean="0"/>
              <a:pPr algn="r"/>
              <a:t>‹#›</a:t>
            </a:fld>
            <a:endParaRPr lang="ja-JP" altLang="en-US" sz="2217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1125992" rtl="0" eaLnBrk="1" latinLnBrk="0" hangingPunct="1">
        <a:spcBef>
          <a:spcPct val="0"/>
        </a:spcBef>
        <a:buNone/>
        <a:defRPr kumimoji="1" sz="54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247" indent="-422247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3940" kern="1200">
          <a:solidFill>
            <a:schemeClr val="tx1"/>
          </a:solidFill>
          <a:latin typeface="+mn-lt"/>
          <a:ea typeface="+mn-ea"/>
          <a:cs typeface="+mn-cs"/>
        </a:defRPr>
      </a:lvl1pPr>
      <a:lvl2pPr marL="914869" indent="-351873" algn="l" defTabSz="1125992" rtl="0" eaLnBrk="1" latinLnBrk="0" hangingPunct="1">
        <a:spcBef>
          <a:spcPct val="20000"/>
        </a:spcBef>
        <a:buFont typeface="Arial" pitchFamily="34" charset="0"/>
        <a:buChar char="–"/>
        <a:defRPr kumimoji="1" sz="3448" kern="1200">
          <a:solidFill>
            <a:schemeClr val="tx1"/>
          </a:solidFill>
          <a:latin typeface="+mn-lt"/>
          <a:ea typeface="+mn-ea"/>
          <a:cs typeface="+mn-cs"/>
        </a:defRPr>
      </a:lvl2pPr>
      <a:lvl3pPr marL="1407490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955" kern="1200">
          <a:solidFill>
            <a:schemeClr val="tx1"/>
          </a:solidFill>
          <a:latin typeface="+mn-lt"/>
          <a:ea typeface="+mn-ea"/>
          <a:cs typeface="+mn-cs"/>
        </a:defRPr>
      </a:lvl3pPr>
      <a:lvl4pPr marL="1970486" indent="-281498" algn="l" defTabSz="1125992" rtl="0" eaLnBrk="1" latinLnBrk="0" hangingPunct="1">
        <a:spcBef>
          <a:spcPct val="20000"/>
        </a:spcBef>
        <a:buFont typeface="Arial" pitchFamily="34" charset="0"/>
        <a:buChar char="–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4pPr>
      <a:lvl5pPr marL="2533482" indent="-281498" algn="l" defTabSz="1125992" rtl="0" eaLnBrk="1" latinLnBrk="0" hangingPunct="1">
        <a:spcBef>
          <a:spcPct val="20000"/>
        </a:spcBef>
        <a:buFont typeface="Arial" pitchFamily="34" charset="0"/>
        <a:buChar char="»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5pPr>
      <a:lvl6pPr marL="3096478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6pPr>
      <a:lvl7pPr marL="3659475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7pPr>
      <a:lvl8pPr marL="4222471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8pPr>
      <a:lvl9pPr marL="4785467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1pPr>
      <a:lvl2pPr marL="56299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2pPr>
      <a:lvl3pPr marL="1125992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3pPr>
      <a:lvl4pPr marL="1688988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4pPr>
      <a:lvl5pPr marL="2251984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5pPr>
      <a:lvl6pPr marL="281498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6pPr>
      <a:lvl7pPr marL="337797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7pPr>
      <a:lvl8pPr marL="3940973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8pPr>
      <a:lvl9pPr marL="4503969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fukusi@town.taishi.osaka.j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楕円 6">
            <a:hlinkClick r:id="rId3" action="ppaction://hlinksldjump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4197540" y="1677376"/>
            <a:ext cx="2126436" cy="2126436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01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3833964" y="4016820"/>
            <a:ext cx="2785503" cy="9164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窓口</a:t>
            </a:r>
            <a:endParaRPr lang="en-US" altLang="ja-JP" sz="2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3868006" y="5027991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地域移行を検討したい時の連絡先はこちらです。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7170853" y="4016820"/>
            <a:ext cx="2957595" cy="9164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「にも包括」</a:t>
            </a:r>
            <a:br>
              <a:rPr lang="en-US" altLang="ja-JP" sz="2400" b="1" dirty="0">
                <a:solidFill>
                  <a:srgbClr val="D6B845"/>
                </a:solidFill>
                <a:latin typeface="+mn-ea"/>
                <a:ea typeface="+mn-ea"/>
              </a:rPr>
            </a:b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協議の場</a:t>
            </a:r>
            <a:endParaRPr lang="en-US" altLang="ja-JP" sz="2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7256900" y="5019463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「にも包括」協議の場では、こんな活動をしています。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3503662" y="85224"/>
            <a:ext cx="8731624" cy="4020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ja-JP" altLang="en-US" sz="2000" b="1" dirty="0">
                <a:solidFill>
                  <a:srgbClr val="D6B845"/>
                </a:solidFill>
                <a:latin typeface="+mn-ea"/>
                <a:ea typeface="+mn-ea"/>
              </a:rPr>
              <a:t>大阪府版「にも包括」ポータルサイト　情報シート</a:t>
            </a:r>
            <a:endParaRPr lang="en-US" altLang="ja-JP" sz="20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4" y="0"/>
            <a:ext cx="2869809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326878" y="2421776"/>
            <a:ext cx="2418382" cy="63763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8000" b="1" spc="300" dirty="0">
                <a:solidFill>
                  <a:srgbClr val="FFFDE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太子町</a:t>
            </a:r>
            <a:endParaRPr lang="en-US" altLang="ja-JP" sz="8000" b="1" spc="300" dirty="0">
              <a:solidFill>
                <a:srgbClr val="FFFDE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3144609" y="476672"/>
            <a:ext cx="9017875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549427" y="512286"/>
            <a:ext cx="1770954" cy="177095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6" name="楕円 15">
            <a:hlinkClick r:id="rId4" action="ppaction://hlinksldjump"/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7586434" y="1597656"/>
            <a:ext cx="2126436" cy="2126436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02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A0C2B5F1-3E6E-9BD7-0417-5C4B47BF2D9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376" y="692113"/>
            <a:ext cx="943055" cy="141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520767" y="332655"/>
            <a:ext cx="9150463" cy="1779869"/>
          </a:xfrm>
          <a:prstGeom prst="roundRect">
            <a:avLst>
              <a:gd name="adj" fmla="val 21554"/>
            </a:avLst>
          </a:prstGeom>
          <a:solidFill>
            <a:srgbClr val="B32425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　　</a:t>
            </a:r>
            <a:endParaRPr kumimoji="1" lang="ja-JP" altLang="en-US" sz="28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999656" y="658134"/>
            <a:ext cx="5943617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4400" b="1" dirty="0">
                <a:solidFill>
                  <a:srgbClr val="D6B845"/>
                </a:solidFill>
                <a:latin typeface="+mn-ea"/>
                <a:ea typeface="+mn-ea"/>
              </a:rPr>
              <a:t>窓口</a:t>
            </a:r>
            <a:endParaRPr lang="en-US" altLang="ja-JP" sz="4400" b="1" dirty="0">
              <a:solidFill>
                <a:srgbClr val="D6B845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520763" y="2595067"/>
            <a:ext cx="9150463" cy="3930277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B3242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5693358" y="2046156"/>
            <a:ext cx="805275" cy="366034"/>
          </a:xfrm>
          <a:prstGeom prst="triangle">
            <a:avLst/>
          </a:prstGeom>
          <a:solidFill>
            <a:srgbClr val="D6B8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695305" y="2973102"/>
            <a:ext cx="8801377" cy="2764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800" b="1" i="0" dirty="0">
                <a:effectLst/>
                <a:latin typeface="Söhne"/>
              </a:rPr>
              <a:t>太子町　健康福祉部　福祉介護課</a:t>
            </a:r>
            <a:endParaRPr lang="en-US" altLang="ja-JP" sz="2800" b="1" i="0" dirty="0">
              <a:effectLst/>
              <a:latin typeface="Söhne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　　　　　所：〒</a:t>
            </a:r>
            <a:r>
              <a:rPr lang="en-US" altLang="ja-JP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583-8580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南河内郡太子町大字山田８８番地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電　話　番　号：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0721-98-5519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（直通）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連絡用アドレス：</a:t>
            </a:r>
            <a:r>
              <a:rPr lang="en-US" altLang="ja-JP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fukusi@town.taishi.osaka.jp</a:t>
            </a:r>
            <a:endParaRPr lang="en-US" altLang="ja-JP" dirty="0">
              <a:solidFill>
                <a:sysClr val="windowText" lastClr="000000"/>
              </a:solidFill>
              <a:latin typeface="Söhne"/>
            </a:endParaRPr>
          </a:p>
          <a:p>
            <a:pPr algn="ctr">
              <a:lnSpc>
                <a:spcPct val="150000"/>
              </a:lnSpc>
            </a:pPr>
            <a:endParaRPr lang="ja-JP" altLang="en-US" dirty="0"/>
          </a:p>
        </p:txBody>
      </p:sp>
      <p:sp>
        <p:nvSpPr>
          <p:cNvPr id="10" name="楕円 9">
            <a:hlinkClick r:id="" action="ppaction://noaction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1061539" y="85335"/>
            <a:ext cx="1332000" cy="1332000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01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03579" y="1508773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地域移行を検討する時は、下記にご連絡ください。</a:t>
            </a:r>
            <a:endParaRPr kumimoji="1" lang="ja-JP" altLang="en-US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4859061" y="2097365"/>
            <a:ext cx="7056784" cy="4585955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520767" y="332655"/>
            <a:ext cx="9150463" cy="1080000"/>
          </a:xfrm>
          <a:prstGeom prst="roundRect">
            <a:avLst>
              <a:gd name="adj" fmla="val 21554"/>
            </a:avLst>
          </a:prstGeom>
          <a:solidFill>
            <a:srgbClr val="B32425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　　</a:t>
            </a:r>
            <a:endParaRPr kumimoji="1" lang="ja-JP" altLang="en-US" sz="28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684590" y="519602"/>
            <a:ext cx="7560840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精神障がいにも対応した地域包括ケアシステムの構築のための</a:t>
            </a:r>
            <a:br>
              <a:rPr lang="en-US" altLang="ja-JP" sz="2400" b="1" dirty="0">
                <a:solidFill>
                  <a:srgbClr val="D6B845"/>
                </a:solidFill>
                <a:latin typeface="+mn-ea"/>
                <a:ea typeface="+mn-ea"/>
              </a:rPr>
            </a:br>
            <a:r>
              <a:rPr lang="ja-JP" altLang="en-US" sz="2400" b="1" dirty="0">
                <a:solidFill>
                  <a:srgbClr val="D6B845"/>
                </a:solidFill>
                <a:latin typeface="+mn-ea"/>
                <a:ea typeface="+mn-ea"/>
              </a:rPr>
              <a:t>協議の場について</a:t>
            </a:r>
          </a:p>
        </p:txBody>
      </p:sp>
      <p:sp>
        <p:nvSpPr>
          <p:cNvPr id="10" name="楕円 9">
            <a:hlinkClick r:id="" action="ppaction://noaction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1280570" y="212243"/>
            <a:ext cx="1332000" cy="1332000"/>
          </a:xfrm>
          <a:prstGeom prst="ellipse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D6B845"/>
                </a:solidFill>
                <a:latin typeface="+mj-lt"/>
              </a:rPr>
              <a:t>02</a:t>
            </a:r>
            <a:endParaRPr lang="ja-JP" altLang="en-US" sz="4800" dirty="0">
              <a:solidFill>
                <a:srgbClr val="D6B845"/>
              </a:solidFill>
              <a:latin typeface="+mj-lt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B3242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502955" y="2141166"/>
            <a:ext cx="4080877" cy="857206"/>
          </a:xfrm>
          <a:prstGeom prst="roundRect">
            <a:avLst>
              <a:gd name="adj" fmla="val 9231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、　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lvl="0" algn="ctr">
              <a:defRPr/>
            </a:pPr>
            <a:r>
              <a:rPr lang="ja-JP" altLang="en-US" sz="1100" dirty="0">
                <a:solidFill>
                  <a:schemeClr val="tx1"/>
                </a:solidFill>
                <a:latin typeface="游ゴシック" panose="020F0502020204030204"/>
                <a:ea typeface="游ゴシック" panose="020B0400000000000000" pitchFamily="50" charset="-128"/>
              </a:rPr>
              <a:t>河南町、太子町及び千早赤阪村障がい者地域自立支援協議会</a:t>
            </a:r>
            <a:endParaRPr lang="en-US" altLang="ja-JP" sz="1100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  <a:p>
            <a:pPr lvl="0" algn="ctr">
              <a:defRPr/>
            </a:pPr>
            <a:r>
              <a:rPr lang="ja-JP" altLang="en-US" sz="1100" dirty="0">
                <a:solidFill>
                  <a:schemeClr val="tx1"/>
                </a:solidFill>
                <a:latin typeface="游ゴシック" panose="020F0502020204030204"/>
                <a:ea typeface="游ゴシック" panose="020B0400000000000000" pitchFamily="50" charset="-128"/>
              </a:rPr>
              <a:t>地域移行推進会</a:t>
            </a:r>
            <a:endParaRPr lang="en-US" altLang="ja-JP" sz="1100" dirty="0">
              <a:solidFill>
                <a:schemeClr val="tx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1107661" y="1957414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dirty="0">
                <a:solidFill>
                  <a:srgbClr val="FFFDE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協議の場の名称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485529" y="5286842"/>
            <a:ext cx="4098303" cy="1454526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1113814" y="5088842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協議の場の構成員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E2DFA0D6-74BE-45F8-B57B-5AA3227CEFB9}"/>
              </a:ext>
            </a:extLst>
          </p:cNvPr>
          <p:cNvSpPr txBox="1">
            <a:spLocks/>
          </p:cNvSpPr>
          <p:nvPr/>
        </p:nvSpPr>
        <p:spPr>
          <a:xfrm>
            <a:off x="515497" y="5664815"/>
            <a:ext cx="3981809" cy="98094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・医療機関関係者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・委託相談事業所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・基幹相談支援センター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・２町１村担当者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479376" y="3239138"/>
            <a:ext cx="4104456" cy="552155"/>
          </a:xfrm>
          <a:prstGeom prst="roundRect">
            <a:avLst>
              <a:gd name="adj" fmla="val 16492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1107661" y="3079201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5663952" y="1865088"/>
            <a:ext cx="5650232" cy="552155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72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DE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5220997" y="2620344"/>
            <a:ext cx="6294044" cy="35449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令和５年度の議題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第１回　令和６年２月７日（水）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　（１）関係機関からの情報提供、情報交換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　（２）事例検討、地域課題について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700210" y="3501262"/>
            <a:ext cx="3008563" cy="3780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　年１回程度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676959" y="2381932"/>
            <a:ext cx="2866645" cy="5430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角丸四角形 1">
            <a:extLst>
              <a:ext uri="{FF2B5EF4-FFF2-40B4-BE49-F238E27FC236}">
                <a16:creationId xmlns:a16="http://schemas.microsoft.com/office/drawing/2014/main" id="{036FC4B8-2A27-4E65-BB45-B479CE7CD9F9}"/>
              </a:ext>
            </a:extLst>
          </p:cNvPr>
          <p:cNvSpPr/>
          <p:nvPr/>
        </p:nvSpPr>
        <p:spPr>
          <a:xfrm>
            <a:off x="511835" y="4063935"/>
            <a:ext cx="4080877" cy="946933"/>
          </a:xfrm>
          <a:prstGeom prst="roundRect">
            <a:avLst>
              <a:gd name="adj" fmla="val 9231"/>
            </a:avLst>
          </a:prstGeom>
          <a:solidFill>
            <a:schemeClr val="bg1"/>
          </a:solidFill>
          <a:ln w="38100">
            <a:solidFill>
              <a:srgbClr val="D6B84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AADAC408-05F9-4923-B553-6F1448BF7C7E}"/>
              </a:ext>
            </a:extLst>
          </p:cNvPr>
          <p:cNvSpPr txBox="1">
            <a:spLocks/>
          </p:cNvSpPr>
          <p:nvPr/>
        </p:nvSpPr>
        <p:spPr>
          <a:xfrm>
            <a:off x="1116541" y="3880184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D6B845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dirty="0">
                <a:solidFill>
                  <a:srgbClr val="FFFDE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協議の場の事務局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FDE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タイトル 1">
            <a:extLst>
              <a:ext uri="{FF2B5EF4-FFF2-40B4-BE49-F238E27FC236}">
                <a16:creationId xmlns:a16="http://schemas.microsoft.com/office/drawing/2014/main" id="{B7F17C7B-EC69-4253-851A-A69D57A1F53B}"/>
              </a:ext>
            </a:extLst>
          </p:cNvPr>
          <p:cNvSpPr txBox="1">
            <a:spLocks/>
          </p:cNvSpPr>
          <p:nvPr/>
        </p:nvSpPr>
        <p:spPr>
          <a:xfrm>
            <a:off x="747964" y="4390343"/>
            <a:ext cx="3619844" cy="54301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生活支援相談室しなが、太子町福祉介護課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河南町高齢障がい福祉課、千早赤阪村福祉課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46075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SLIDEVIEWED" val="304,1,Slide49"/>
</p:tagLst>
</file>

<file path=ppt/theme/theme1.xml><?xml version="1.0" encoding="utf-8"?>
<a:theme xmlns:a="http://schemas.openxmlformats.org/drawingml/2006/main" name="Office テーマ">
  <a:themeElements>
    <a:clrScheme name="スリップストリーム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メイリオ　Segoe　UI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</Words>
  <Application>Microsoft Office PowerPoint</Application>
  <PresentationFormat>ワイド画面</PresentationFormat>
  <Paragraphs>44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Söhne</vt:lpstr>
      <vt:lpstr>メイリオ</vt:lpstr>
      <vt:lpstr>游ゴシック</vt:lpstr>
      <vt:lpstr>Arial</vt:lpstr>
      <vt:lpstr>Calibri</vt:lpstr>
      <vt:lpstr>Segoe UI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2024-11-14T11:07:28Z</dcterms:modified>
</cp:coreProperties>
</file>