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709" r:id="rId2"/>
    <p:sldMasterId id="2147483746" r:id="rId3"/>
  </p:sldMasterIdLst>
  <p:notesMasterIdLst>
    <p:notesMasterId r:id="rId8"/>
  </p:notesMasterIdLst>
  <p:handoutMasterIdLst>
    <p:handoutMasterId r:id="rId9"/>
  </p:handoutMasterIdLst>
  <p:sldIdLst>
    <p:sldId id="410" r:id="rId4"/>
    <p:sldId id="433" r:id="rId5"/>
    <p:sldId id="441" r:id="rId6"/>
    <p:sldId id="437" r:id="rId7"/>
  </p:sldIdLst>
  <p:sldSz cx="12192000" cy="6858000"/>
  <p:notesSz cx="6807200" cy="9939338"/>
  <p:custDataLst>
    <p:tags r:id="rId10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2sFTAB8sDLyZO380pMJ+Q==" hashData="xBpACNVDRg0V7ECFcpCXnCPzXc3JutmdbMSTS6ktyOwK+clEmoB0sZM8/ACjtseFVa80MOt6g4MQ1ww+BoEZF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D28F"/>
    <a:srgbClr val="63A6DB"/>
    <a:srgbClr val="D4ECEA"/>
    <a:srgbClr val="FFFDE1"/>
    <a:srgbClr val="34485E"/>
    <a:srgbClr val="567947"/>
    <a:srgbClr val="DB3A09"/>
    <a:srgbClr val="DCC58C"/>
    <a:srgbClr val="478657"/>
    <a:srgbClr val="D6B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2" y="0"/>
            <a:ext cx="2950374" cy="498966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3"/>
            <a:ext cx="2950375" cy="498966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2" y="9440373"/>
            <a:ext cx="2950374" cy="498966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57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631A-F467-4BD2-BB4C-3A8357A27C9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24029" y="6264793"/>
            <a:ext cx="2844800" cy="43713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C991-F77C-40AE-8A88-536F4CFC4EA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F49A-078D-4890-AACD-1C996DB6AD5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EF1C-25B9-46F6-B717-9FF6AC499F7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840" y="2130428"/>
            <a:ext cx="1036232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681" y="3886200"/>
            <a:ext cx="853264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0963-60F6-452D-A895-E36DE3B3A80A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76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31ED-687D-489C-97AD-A8C216E33316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135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712" y="4406903"/>
            <a:ext cx="10362319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712" y="2906713"/>
            <a:ext cx="10362319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A852-C86C-4D62-8660-18DE80A3E9E1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29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895" y="1600203"/>
            <a:ext cx="5391299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8854" y="1600203"/>
            <a:ext cx="5393255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C38-67AE-4E9E-89EC-ADDB2AB6C632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96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535113"/>
            <a:ext cx="5387390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893" y="2174875"/>
            <a:ext cx="5387390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2763" y="1535113"/>
            <a:ext cx="5389345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2763" y="2174875"/>
            <a:ext cx="5389345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F6AB-208A-424E-883D-51A6DC6C8F21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685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8FDAB-DC32-40A2-AD7E-7CE84F01947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612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7BEF-EEB7-46D2-8467-484A01EC59CC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5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1CF4-243B-4B6E-8751-FDBCA61D782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893" y="273050"/>
            <a:ext cx="4011221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5770" y="273053"/>
            <a:ext cx="6816339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893" y="1435103"/>
            <a:ext cx="4011221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6D7A4-06B5-432B-8143-DC27918A02EC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948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8750" y="4800600"/>
            <a:ext cx="7316764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8750" y="612775"/>
            <a:ext cx="7316764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8750" y="5367338"/>
            <a:ext cx="7316764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EA76-3A9E-4F58-87B3-946A5655406E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93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A3D4-6574-471F-B305-04624CC8691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705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544" y="274641"/>
            <a:ext cx="274256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895" y="274641"/>
            <a:ext cx="8041989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8A27-4328-447D-8B31-8D2D940C248F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74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0088-C0B8-4CDC-AFB9-C456CFF6423F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254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840" y="2130428"/>
            <a:ext cx="1036232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681" y="3886200"/>
            <a:ext cx="853264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0217-2609-4CC9-9D14-F3AF1E3755EA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61892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897D-7A2B-4DC6-87FE-876542702BFA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120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712" y="4406903"/>
            <a:ext cx="10362319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712" y="2906713"/>
            <a:ext cx="10362319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B53C-F5C6-45FF-BFA7-E1C74F65E31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307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895" y="1600203"/>
            <a:ext cx="5391299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8854" y="1600203"/>
            <a:ext cx="5393255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606D-7C56-4B67-972A-B9D60B7196D7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42620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535113"/>
            <a:ext cx="5387390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893" y="2174875"/>
            <a:ext cx="5387390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2763" y="1535113"/>
            <a:ext cx="5389345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2763" y="2174875"/>
            <a:ext cx="5389345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08EB-EC7A-4833-B423-14B88D782A4A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237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E79E-DCF1-4969-A196-EB6206D6695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5ADD-D063-45CC-8B1C-9433D9ECB4A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9338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0AC0-860C-4380-AD5D-B0A33648A1BD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4625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893" y="273050"/>
            <a:ext cx="4011221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5770" y="273053"/>
            <a:ext cx="6816339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893" y="1435103"/>
            <a:ext cx="4011221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E35D-645E-4F08-9A8F-7F98CDE2DFD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3710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8750" y="4800600"/>
            <a:ext cx="7316764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8750" y="612775"/>
            <a:ext cx="7316764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8750" y="5367338"/>
            <a:ext cx="7316764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631E-F6A7-4025-8C31-41607238FE32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5414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E915-083F-4266-9C5A-FCEC10C90DC0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37348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544" y="274641"/>
            <a:ext cx="274256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895" y="274641"/>
            <a:ext cx="8041989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EB3-DE76-4327-BF9C-7D72303E4A2F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737891" y="6356353"/>
            <a:ext cx="2844214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439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B41DA-447B-4508-9054-1BA47698E08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937C-DFBD-4CF5-83C3-C551B4DC2F83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9E85-8D2E-4BF3-A15E-3150BCCAEE87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C50D-5522-4621-BF19-DC087193CA0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1CA3-DEAE-428B-B67B-111FE05350E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6586-837E-4FB4-92E0-A9E87FFA5A8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85437-C935-41A6-BE0E-6AA662B6AD13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048328" y="6356356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78F83B6-ECF2-4E59-82CC-5F3760BB0755}" type="slidenum">
              <a:rPr lang="ja-JP" altLang="en-US" sz="2217" smtClean="0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893" y="274638"/>
            <a:ext cx="109722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600203"/>
            <a:ext cx="109722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895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671D0-A195-4A01-AA00-AD730E9ED4E3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51" y="6356353"/>
            <a:ext cx="3860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22C2E65-C409-43CE-A1F7-516B70FD7FAC}"/>
              </a:ext>
            </a:extLst>
          </p:cNvPr>
          <p:cNvSpPr txBox="1">
            <a:spLocks/>
          </p:cNvSpPr>
          <p:nvPr userDrawn="1"/>
        </p:nvSpPr>
        <p:spPr>
          <a:xfrm>
            <a:off x="9048328" y="6356356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78F83B6-ECF2-4E59-82CC-5F3760BB0755}" type="slidenum">
              <a:rPr lang="ja-JP" altLang="en-US" sz="2217" smtClean="0"/>
              <a:t>‹#›</a:t>
            </a:fld>
            <a:endParaRPr lang="ja-JP" altLang="en-US" sz="2217" dirty="0"/>
          </a:p>
        </p:txBody>
      </p:sp>
    </p:spTree>
    <p:extLst>
      <p:ext uri="{BB962C8B-B14F-4D97-AF65-F5344CB8AC3E}">
        <p14:creationId xmlns:p14="http://schemas.microsoft.com/office/powerpoint/2010/main" val="215487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893" y="274638"/>
            <a:ext cx="109722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600203"/>
            <a:ext cx="109722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895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7BA0-6481-4814-8023-A6F2A95C0749}" type="datetime1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51" y="6356353"/>
            <a:ext cx="3860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F2361FA-1B5A-4FFA-8E39-3F6EDF9F86BB}"/>
              </a:ext>
            </a:extLst>
          </p:cNvPr>
          <p:cNvSpPr txBox="1">
            <a:spLocks/>
          </p:cNvSpPr>
          <p:nvPr userDrawn="1"/>
        </p:nvSpPr>
        <p:spPr>
          <a:xfrm>
            <a:off x="8737894" y="6311906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78F83B6-ECF2-4E59-82CC-5F3760BB0755}" type="slidenum">
              <a:rPr lang="ja-JP" altLang="en-US" sz="2217" smtClean="0"/>
              <a:t>‹#›</a:t>
            </a:fld>
            <a:endParaRPr lang="ja-JP" altLang="en-US" sz="2217" dirty="0"/>
          </a:p>
        </p:txBody>
      </p:sp>
    </p:spTree>
    <p:extLst>
      <p:ext uri="{BB962C8B-B14F-4D97-AF65-F5344CB8AC3E}">
        <p14:creationId xmlns:p14="http://schemas.microsoft.com/office/powerpoint/2010/main" val="426101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ikan-shogai@city.suita.osaka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i-hoken@city.suita.osaka.j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000071" y="1628800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u="sng" dirty="0">
                <a:solidFill>
                  <a:srgbClr val="A7D28F"/>
                </a:solidFill>
                <a:uFill>
                  <a:solidFill>
                    <a:srgbClr val="63A6DB"/>
                  </a:solidFill>
                </a:uFill>
                <a:latin typeface="+mj-l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endParaRPr lang="ja-JP" altLang="en-US" sz="4800" u="sng" dirty="0">
              <a:solidFill>
                <a:srgbClr val="A7D28F"/>
              </a:solidFill>
              <a:uFill>
                <a:solidFill>
                  <a:srgbClr val="63A6DB"/>
                </a:solidFill>
              </a:u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624122" y="3968247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670537" y="497941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31486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40091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415759" y="44624"/>
            <a:ext cx="8731624" cy="5354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A7D28F"/>
                </a:solidFill>
                <a:latin typeface="+mn-ea"/>
                <a:ea typeface="+mn-ea"/>
              </a:rPr>
              <a:t>大阪版「にも包括」ポータルサイト　情報シート</a:t>
            </a:r>
            <a:endParaRPr lang="en-US" altLang="ja-JP" sz="20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5383" y="10756"/>
            <a:ext cx="2869809" cy="6840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225713" y="2476708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D4ECE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吹田市</a:t>
            </a:r>
            <a:endParaRPr lang="en-US" altLang="ja-JP" sz="8000" b="1" spc="300" dirty="0">
              <a:solidFill>
                <a:srgbClr val="D4ECEA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A7D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730450" y="1597656"/>
            <a:ext cx="2126436" cy="2126436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u="sng" dirty="0">
                <a:solidFill>
                  <a:srgbClr val="A7D28F"/>
                </a:solidFill>
                <a:uFill>
                  <a:solidFill>
                    <a:srgbClr val="63A6DB"/>
                  </a:solidFill>
                </a:uFill>
                <a:latin typeface="+mj-lt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endParaRPr lang="ja-JP" altLang="en-US" sz="4800" u="sng" dirty="0">
              <a:solidFill>
                <a:srgbClr val="A7D28F"/>
              </a:solidFill>
              <a:uFill>
                <a:solidFill>
                  <a:srgbClr val="63A6DB"/>
                </a:solidFill>
              </a:uFill>
              <a:latin typeface="+mj-lt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585676"/>
            <a:ext cx="1222592" cy="169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7" y="2693271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CC5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3" y="2954526"/>
            <a:ext cx="88013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　①吹田市 福祉部 </a:t>
            </a:r>
            <a:r>
              <a:rPr lang="ja-JP" altLang="en-US" sz="2400" b="1" i="0" dirty="0" err="1">
                <a:effectLst/>
                <a:latin typeface="Söhne"/>
              </a:rPr>
              <a:t>障がい</a:t>
            </a:r>
            <a:r>
              <a:rPr lang="ja-JP" altLang="en-US" sz="2400" b="1" i="0" dirty="0">
                <a:effectLst/>
                <a:latin typeface="Söhne"/>
              </a:rPr>
              <a:t>福祉室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　所　　　　：　〒</a:t>
            </a:r>
            <a:r>
              <a:rPr lang="en-US" altLang="ja-JP" b="1" dirty="0">
                <a:latin typeface="+mn-ea"/>
              </a:rPr>
              <a:t>564-8550</a:t>
            </a:r>
            <a:r>
              <a:rPr lang="ja-JP" altLang="ja-JP" b="1" dirty="0">
                <a:latin typeface="+mn-ea"/>
              </a:rPr>
              <a:t>　吹田市泉町</a:t>
            </a:r>
            <a:r>
              <a:rPr lang="en-US" altLang="ja-JP" b="1" dirty="0">
                <a:latin typeface="+mn-ea"/>
              </a:rPr>
              <a:t>1-3-40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電話番号　　　　：　</a:t>
            </a:r>
            <a:r>
              <a:rPr lang="en-US" altLang="ja-JP" b="1" dirty="0">
                <a:latin typeface="+mn-ea"/>
              </a:rPr>
              <a:t>06-6384-1348</a:t>
            </a:r>
            <a:r>
              <a:rPr lang="ja-JP" altLang="en-US" b="1" dirty="0">
                <a:latin typeface="+mn-ea"/>
              </a:rPr>
              <a:t>（直通）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連絡用アドレス　：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kikan-shogai@city.suita.osaka.jp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　　：　基幹担当</a:t>
            </a: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A7D28F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A7D28F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7" y="2693271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63A6D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CC5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3" y="2954526"/>
            <a:ext cx="8801377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　②</a:t>
            </a:r>
            <a:r>
              <a:rPr lang="ja-JP" altLang="en-US" sz="2400" b="1" dirty="0">
                <a:latin typeface="+mj-ea"/>
              </a:rPr>
              <a:t>吹田市健康医療部地域保健課（吹田市保健所内）</a:t>
            </a:r>
            <a:endParaRPr lang="en-US" altLang="ja-JP" sz="2400" b="1" dirty="0">
              <a:latin typeface="+mj-ea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latin typeface="+mn-ea"/>
              </a:rPr>
              <a:t>　</a:t>
            </a:r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住　　所　　　　：　</a:t>
            </a:r>
            <a:r>
              <a:rPr lang="ja-JP" altLang="en-US" b="1" dirty="0">
                <a:latin typeface="+mn-ea"/>
              </a:rPr>
              <a:t>〒</a:t>
            </a:r>
            <a:r>
              <a:rPr lang="en-US" altLang="ja-JP" b="1" dirty="0">
                <a:latin typeface="+mn-ea"/>
              </a:rPr>
              <a:t>564-0072</a:t>
            </a:r>
            <a:r>
              <a:rPr lang="ja-JP" altLang="en-US" b="1" dirty="0">
                <a:latin typeface="+mn-ea"/>
              </a:rPr>
              <a:t>　吹田市出口町</a:t>
            </a:r>
            <a:r>
              <a:rPr lang="en-US" altLang="ja-JP" b="1" dirty="0">
                <a:latin typeface="+mn-ea"/>
              </a:rPr>
              <a:t>19</a:t>
            </a:r>
            <a:r>
              <a:rPr lang="ja-JP" altLang="en-US" b="1" dirty="0">
                <a:latin typeface="+mn-ea"/>
              </a:rPr>
              <a:t>－</a:t>
            </a:r>
            <a:r>
              <a:rPr lang="en-US" altLang="ja-JP" b="1" dirty="0">
                <a:latin typeface="+mn-ea"/>
              </a:rPr>
              <a:t>3</a:t>
            </a:r>
          </a:p>
          <a:p>
            <a:br>
              <a:rPr lang="en-US" altLang="ja-JP" sz="1800" b="1" dirty="0">
                <a:solidFill>
                  <a:schemeClr val="tx1"/>
                </a:solidFill>
                <a:latin typeface="+mn-ea"/>
              </a:rPr>
            </a:br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　　電話番号　　　　：　</a:t>
            </a:r>
            <a:r>
              <a:rPr lang="en-US" altLang="ja-JP" b="1" dirty="0">
                <a:latin typeface="+mn-ea"/>
              </a:rPr>
              <a:t>06-6339-2227</a:t>
            </a:r>
          </a:p>
          <a:p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　　連絡用アドレス　：　</a:t>
            </a:r>
            <a:r>
              <a:rPr lang="en-US" altLang="ja-JP" b="1" dirty="0">
                <a:latin typeface="+mn-e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chi-hoken@city.suita.osaka.jp</a:t>
            </a:r>
            <a:endParaRPr lang="en-US" altLang="ja-JP" b="1" dirty="0">
              <a:latin typeface="+mn-ea"/>
            </a:endParaRPr>
          </a:p>
          <a:p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　　担当　　　　　　：　</a:t>
            </a:r>
            <a:r>
              <a:rPr lang="ja-JP" altLang="en-US" b="1" dirty="0">
                <a:latin typeface="+mn-ea"/>
              </a:rPr>
              <a:t>精神保健グループ</a:t>
            </a:r>
            <a:endParaRPr lang="ja-JP" altLang="en-US" dirty="0">
              <a:latin typeface="+mn-ea"/>
            </a:endParaRP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D4ECEA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28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71864" y="2155413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63A6DB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DCC58C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A7D28F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A7D28F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A7D28F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A7D28F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63A6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noFill/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D4ECEA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661801" y="3501262"/>
            <a:ext cx="3739606" cy="3477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A7D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A7D28F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D4ECE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D4ECEA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615725" y="4393713"/>
            <a:ext cx="3976987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・吹田市健康医療部地域保健課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吹田市保健所内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・吹田市 福祉部 </a:t>
            </a:r>
            <a:r>
              <a:rPr kumimoji="1" lang="ja-JP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福祉室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96E296A4-EB06-4892-8FDB-3C4EC4803B5E}"/>
              </a:ext>
            </a:extLst>
          </p:cNvPr>
          <p:cNvSpPr txBox="1">
            <a:spLocks/>
          </p:cNvSpPr>
          <p:nvPr/>
        </p:nvSpPr>
        <p:spPr>
          <a:xfrm>
            <a:off x="5123752" y="2660956"/>
            <a:ext cx="6902945" cy="39964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回、本会議を開催し、取組報告やグループワーク、講演等を実施しています。</a:t>
            </a:r>
            <a:b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①精神科病院入院者への働きかけ、②地域で暮らす</a:t>
            </a:r>
            <a:r>
              <a:rPr lang="ja-JP" altLang="en-US" sz="12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者を支える地域づくりを取組の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柱とし、様々な課題について検討することにより、支援機関の連携強化を図れるよう努めて</a:t>
            </a:r>
            <a:r>
              <a:rPr lang="ja-JP" altLang="en-US" sz="12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また、専門部会の取組内容は、吹田市地域自立支援協議会全体会議において報告しています。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年度の議題</a:t>
            </a:r>
            <a:endParaRPr lang="en-US" altLang="ja-JP" sz="14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令和５年７月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日（月）　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時から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時まで</a:t>
            </a:r>
            <a:endParaRPr lang="en-US" altLang="ja-JP" sz="12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）吹田市</a:t>
            </a:r>
            <a:r>
              <a:rPr lang="ja-JP" altLang="en-US" sz="11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対応した地域包括ケアシステム専門部会の概要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）大阪府の取組と地域精神医療体制整備広域コーディネーターについて</a:t>
            </a: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）吹田市</a:t>
            </a:r>
            <a:r>
              <a:rPr lang="ja-JP" altLang="en-US" sz="11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対応した地域包括ケアシステム専門部会取組報告</a:t>
            </a: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）機関紹介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）グループワーク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令和６年３月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日（火）　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時から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分まで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）精神保健福祉法改正について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）令和５年度会議等実施報告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（普及啓発等の取組及び事例検討会報告・院内茶話会実施検討についての報告）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）令和６年度の方向性の検討（グループワーク）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D82CD90-9B38-46F9-8928-6743CB05CC19}"/>
              </a:ext>
            </a:extLst>
          </p:cNvPr>
          <p:cNvSpPr txBox="1">
            <a:spLocks/>
          </p:cNvSpPr>
          <p:nvPr/>
        </p:nvSpPr>
        <p:spPr>
          <a:xfrm>
            <a:off x="587684" y="2372069"/>
            <a:ext cx="3928898" cy="759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吹田市地域自立支援協議会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吹田市</a:t>
            </a:r>
            <a:r>
              <a:rPr lang="ja-JP" altLang="en-US" sz="12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対応した地域包括ケアシステム専門部会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73DD7797-D73D-4AB5-819B-DD9950969144}"/>
              </a:ext>
            </a:extLst>
          </p:cNvPr>
          <p:cNvSpPr txBox="1">
            <a:spLocks/>
          </p:cNvSpPr>
          <p:nvPr/>
        </p:nvSpPr>
        <p:spPr>
          <a:xfrm>
            <a:off x="600496" y="5682842"/>
            <a:ext cx="3800911" cy="974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サービス事業者　・学校関係者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・医療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関係者　　　　　　　　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・警察・消防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・福祉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関係団体　　　　　　　・就労支援関係者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・行政機関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56A8DA64-6F41-419C-8C79-D26DA0D4C73E}"/>
              </a:ext>
            </a:extLst>
          </p:cNvPr>
          <p:cNvSpPr txBox="1">
            <a:spLocks/>
          </p:cNvSpPr>
          <p:nvPr/>
        </p:nvSpPr>
        <p:spPr>
          <a:xfrm>
            <a:off x="64901" y="1426360"/>
            <a:ext cx="1152128" cy="68358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000" b="1" dirty="0">
                <a:solidFill>
                  <a:srgbClr val="34485E"/>
                </a:solidFill>
                <a:latin typeface="+mn-ea"/>
                <a:ea typeface="+mn-ea"/>
              </a:rPr>
              <a:t>③</a:t>
            </a:r>
            <a:endParaRPr lang="en-US" altLang="ja-JP" sz="40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66813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ユーザー定義 12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DCC28C"/>
      </a:hlink>
      <a:folHlink>
        <a:srgbClr val="63A6DB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デザインの設定">
  <a:themeElements>
    <a:clrScheme name="ユーザー定義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ワイド画面</PresentationFormat>
  <Paragraphs>72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4_デザインの設定</vt:lpstr>
      <vt:lpstr>7_デザインの設定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2024-11-14T05:49:53Z</dcterms:modified>
</cp:coreProperties>
</file>