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8" r:id="rId4"/>
    <p:sldId id="437" r:id="rId5"/>
  </p:sldIdLst>
  <p:sldSz cx="12192000" cy="6858000"/>
  <p:notesSz cx="6735763" cy="9866313"/>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uAOPsgEb2lMEALNaGxRXg==" hashData="mL13pZ7Ej8p78BBdbnO6o2F2tQewej6Ki7lNYe6gkwbZjGnp4jznbC6UtijxM5JAOEAjHf/2fueutOIVAEKJTw=="/>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D28F"/>
    <a:srgbClr val="D4ECEA"/>
    <a:srgbClr val="63A6DB"/>
    <a:srgbClr val="D6B845"/>
    <a:srgbClr val="FFFDE1"/>
    <a:srgbClr val="B32425"/>
    <a:srgbClr val="34485E"/>
    <a:srgbClr val="5B9F8A"/>
    <a:srgbClr val="3C7D9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04" autoAdjust="0"/>
  </p:normalViewPr>
  <p:slideViewPr>
    <p:cSldViewPr>
      <p:cViewPr varScale="1">
        <p:scale>
          <a:sx n="91" d="100"/>
          <a:sy n="91" d="100"/>
        </p:scale>
        <p:origin x="370"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34" tIns="45717" rIns="91434" bIns="45717"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371013"/>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34" tIns="45717" rIns="91434" bIns="45717"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237"/>
          </a:xfrm>
          <a:prstGeom prst="rect">
            <a:avLst/>
          </a:prstGeom>
        </p:spPr>
        <p:txBody>
          <a:bodyPr vert="horz" lIns="90638" tIns="45318" rIns="90638" bIns="4531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237"/>
          </a:xfrm>
          <a:prstGeom prst="rect">
            <a:avLst/>
          </a:prstGeom>
        </p:spPr>
        <p:txBody>
          <a:bodyPr vert="horz" lIns="90638" tIns="45318" rIns="90638" bIns="45318"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82550" y="741363"/>
            <a:ext cx="6570663" cy="3697287"/>
          </a:xfrm>
          <a:prstGeom prst="rect">
            <a:avLst/>
          </a:prstGeom>
          <a:noFill/>
          <a:ln w="12700">
            <a:solidFill>
              <a:prstClr val="black"/>
            </a:solidFill>
          </a:ln>
        </p:spPr>
        <p:txBody>
          <a:bodyPr vert="horz" lIns="90638" tIns="45318" rIns="90638" bIns="45318" rtlCol="0" anchor="ctr"/>
          <a:lstStyle/>
          <a:p>
            <a:endParaRPr lang="ja-JP" altLang="en-US" dirty="0"/>
          </a:p>
        </p:txBody>
      </p:sp>
      <p:sp>
        <p:nvSpPr>
          <p:cNvPr id="5" name="ノート プレースホルダー 4"/>
          <p:cNvSpPr>
            <a:spLocks noGrp="1"/>
          </p:cNvSpPr>
          <p:nvPr>
            <p:ph type="body" sz="quarter" idx="3"/>
          </p:nvPr>
        </p:nvSpPr>
        <p:spPr>
          <a:xfrm>
            <a:off x="673891" y="4686538"/>
            <a:ext cx="5387982" cy="4439132"/>
          </a:xfrm>
          <a:prstGeom prst="rect">
            <a:avLst/>
          </a:prstGeom>
        </p:spPr>
        <p:txBody>
          <a:bodyPr vert="horz" lIns="90638" tIns="45318" rIns="90638"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502"/>
            <a:ext cx="2918621" cy="493236"/>
          </a:xfrm>
          <a:prstGeom prst="rect">
            <a:avLst/>
          </a:prstGeom>
        </p:spPr>
        <p:txBody>
          <a:bodyPr vert="horz" lIns="90638" tIns="45318" rIns="90638" bIns="4531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1502"/>
            <a:ext cx="2918621" cy="493236"/>
          </a:xfrm>
          <a:prstGeom prst="rect">
            <a:avLst/>
          </a:prstGeom>
        </p:spPr>
        <p:txBody>
          <a:bodyPr vert="horz" lIns="90638" tIns="45318" rIns="90638" bIns="45318"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2550" y="741363"/>
            <a:ext cx="6570663" cy="3697287"/>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731203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4</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 action="ppaction://noaction"/>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03</a:t>
            </a:r>
            <a:endParaRPr lang="ja-JP" altLang="en-US" sz="4800" dirty="0">
              <a:solidFill>
                <a:srgbClr val="A7D28F"/>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窓口</a:t>
            </a:r>
            <a:endParaRPr lang="en-US" altLang="ja-JP" sz="2400" b="1" dirty="0">
              <a:solidFill>
                <a:srgbClr val="A7D28F"/>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精神保健の相談・地域移行を検討したい時の連絡先はこちらです。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「にも包括」</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a:t>
            </a:r>
            <a:endParaRPr lang="en-US" altLang="ja-JP" sz="2400" b="1" dirty="0">
              <a:solidFill>
                <a:srgbClr val="A7D28F"/>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情報</a:t>
            </a:r>
            <a:endParaRPr lang="en-US" altLang="ja-JP" sz="2400" b="1" dirty="0">
              <a:solidFill>
                <a:srgbClr val="A7D28F"/>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A7D28F"/>
                </a:solidFill>
                <a:latin typeface="+mn-ea"/>
                <a:ea typeface="+mn-ea"/>
              </a:rPr>
              <a:t>大阪府版「にも包括」ポータルサイト　情報シート</a:t>
            </a:r>
            <a:endParaRPr lang="en-US" altLang="ja-JP" sz="2000" b="1" dirty="0">
              <a:solidFill>
                <a:srgbClr val="A7D28F"/>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5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D4ECEA"/>
                </a:solidFill>
                <a:latin typeface="Arial" panose="020B0604020202020204" pitchFamily="34" charset="0"/>
                <a:ea typeface="+mn-ea"/>
                <a:cs typeface="Arial" panose="020B0604020202020204" pitchFamily="34" charset="0"/>
              </a:rPr>
              <a:t>吹田市</a:t>
            </a:r>
            <a:endParaRPr lang="en-US" altLang="ja-JP" sz="8000" b="1" spc="300" dirty="0">
              <a:solidFill>
                <a:srgbClr val="D4ECEA"/>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A7D28F"/>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pic>
        <p:nvPicPr>
          <p:cNvPr id="11" name="図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878" y="452209"/>
            <a:ext cx="2088843" cy="1806568"/>
          </a:xfrm>
          <a:prstGeom prst="rect">
            <a:avLst/>
          </a:prstGeom>
        </p:spPr>
      </p:pic>
      <p:sp>
        <p:nvSpPr>
          <p:cNvPr id="20" name="タイトル 1">
            <a:extLst>
              <a:ext uri="{FF2B5EF4-FFF2-40B4-BE49-F238E27FC236}">
                <a16:creationId xmlns:a16="http://schemas.microsoft.com/office/drawing/2014/main" id="{DD19519E-51F4-4043-4731-BF0D712162D5}"/>
              </a:ext>
            </a:extLst>
          </p:cNvPr>
          <p:cNvSpPr txBox="1">
            <a:spLocks/>
          </p:cNvSpPr>
          <p:nvPr/>
        </p:nvSpPr>
        <p:spPr>
          <a:xfrm>
            <a:off x="1585461" y="1041273"/>
            <a:ext cx="957469" cy="52490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100" dirty="0">
                <a:latin typeface="+mn-ea"/>
                <a:ea typeface="+mn-ea"/>
              </a:rPr>
              <a:t>吹田市</a:t>
            </a:r>
            <a:endParaRPr lang="en-US" altLang="ja-JP" sz="1100" dirty="0">
              <a:latin typeface="+mn-ea"/>
              <a:ea typeface="+mn-ea"/>
            </a:endParaRPr>
          </a:p>
          <a:p>
            <a:pPr algn="l">
              <a:lnSpc>
                <a:spcPct val="100000"/>
              </a:lnSpc>
            </a:pPr>
            <a:r>
              <a:rPr lang="ja-JP" altLang="en-US" sz="1100" dirty="0">
                <a:latin typeface="+mn-ea"/>
                <a:ea typeface="+mn-ea"/>
              </a:rPr>
              <a:t>すいたん</a:t>
            </a:r>
            <a:endParaRPr lang="en-US" altLang="ja-JP" sz="1100" dirty="0">
              <a:latin typeface="+mn-ea"/>
              <a:ea typeface="+mn-ea"/>
            </a:endParaRPr>
          </a:p>
        </p:txBody>
      </p:sp>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地域移行を検討する時は、下記にご連絡ください。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A1F95F3B-732F-3643-0A9C-2FA96D55C1DF}"/>
              </a:ext>
            </a:extLst>
          </p:cNvPr>
          <p:cNvSpPr txBox="1"/>
          <p:nvPr/>
        </p:nvSpPr>
        <p:spPr>
          <a:xfrm>
            <a:off x="1570775" y="2963163"/>
            <a:ext cx="8801377" cy="2862322"/>
          </a:xfrm>
          <a:prstGeom prst="rect">
            <a:avLst/>
          </a:prstGeom>
          <a:noFill/>
        </p:spPr>
        <p:txBody>
          <a:bodyPr wrap="square">
            <a:spAutoFit/>
          </a:bodyPr>
          <a:lstStyle/>
          <a:p>
            <a:pPr>
              <a:lnSpc>
                <a:spcPct val="150000"/>
              </a:lnSpc>
            </a:pPr>
            <a:r>
              <a:rPr lang="ja-JP" altLang="en-US" sz="2400" b="1" i="0" dirty="0">
                <a:effectLst/>
                <a:latin typeface="Söhne"/>
              </a:rPr>
              <a:t>　①吹田市 福祉部 </a:t>
            </a:r>
            <a:r>
              <a:rPr lang="ja-JP" altLang="en-US" sz="2400" b="1" i="0" dirty="0" err="1">
                <a:effectLst/>
                <a:latin typeface="Söhne"/>
              </a:rPr>
              <a:t>障がい</a:t>
            </a:r>
            <a:r>
              <a:rPr lang="ja-JP" altLang="en-US" sz="2400" b="1" i="0" dirty="0">
                <a:effectLst/>
                <a:latin typeface="Söhne"/>
              </a:rPr>
              <a:t>福祉室　</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　〒</a:t>
            </a:r>
            <a:r>
              <a:rPr lang="en-US" altLang="ja-JP" b="1" dirty="0">
                <a:latin typeface="+mn-ea"/>
              </a:rPr>
              <a:t>564-8550</a:t>
            </a:r>
            <a:r>
              <a:rPr lang="ja-JP" altLang="ja-JP" b="1" dirty="0">
                <a:latin typeface="+mn-ea"/>
              </a:rPr>
              <a:t>　吹田市泉町</a:t>
            </a:r>
            <a:r>
              <a:rPr lang="en-US" altLang="ja-JP" b="1" dirty="0">
                <a:latin typeface="+mn-ea"/>
              </a:rPr>
              <a:t>1-3-40</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en-US" altLang="ja-JP" b="1" dirty="0">
                <a:latin typeface="メイリオ" panose="020B0604030504040204" pitchFamily="50" charset="-128"/>
                <a:ea typeface="メイリオ" panose="020B0604030504040204" pitchFamily="50" charset="-128"/>
              </a:rPr>
              <a:t> </a:t>
            </a:r>
          </a:p>
          <a:p>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電話番号　　　　：　</a:t>
            </a:r>
            <a:r>
              <a:rPr lang="en-US" altLang="ja-JP" b="1" dirty="0">
                <a:latin typeface="+mn-ea"/>
              </a:rPr>
              <a:t>06-6384-1348</a:t>
            </a:r>
            <a:r>
              <a:rPr lang="ja-JP" altLang="en-US" b="1" dirty="0">
                <a:latin typeface="+mn-ea"/>
              </a:rPr>
              <a:t>（直通）</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連絡用アドレス　：　</a:t>
            </a:r>
            <a:r>
              <a:rPr lang="en-US" altLang="ja-JP" b="1" dirty="0">
                <a:latin typeface="メイリオ" panose="020B0604030504040204" pitchFamily="50" charset="-128"/>
                <a:ea typeface="メイリオ" panose="020B0604030504040204" pitchFamily="50" charset="-128"/>
              </a:rPr>
              <a:t>kikan-shogai@city.suita.osaka.jp</a:t>
            </a:r>
          </a:p>
          <a:p>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担当　　　　　　：　基幹担当</a:t>
            </a:r>
            <a:endParaRPr lang="ja-JP" altLang="en-US" dirty="0"/>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精神保健に関する相談は、下記にご連絡ください。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A1F95F3B-732F-3643-0A9C-2FA96D55C1DF}"/>
              </a:ext>
            </a:extLst>
          </p:cNvPr>
          <p:cNvSpPr txBox="1"/>
          <p:nvPr/>
        </p:nvSpPr>
        <p:spPr>
          <a:xfrm>
            <a:off x="1588544" y="2948964"/>
            <a:ext cx="8801377" cy="3000821"/>
          </a:xfrm>
          <a:prstGeom prst="rect">
            <a:avLst/>
          </a:prstGeom>
          <a:noFill/>
        </p:spPr>
        <p:txBody>
          <a:bodyPr wrap="square">
            <a:spAutoFit/>
          </a:bodyPr>
          <a:lstStyle/>
          <a:p>
            <a:pPr>
              <a:lnSpc>
                <a:spcPct val="150000"/>
              </a:lnSpc>
            </a:pPr>
            <a:r>
              <a:rPr lang="ja-JP" altLang="en-US" sz="2400" b="1" i="0" dirty="0">
                <a:effectLst/>
                <a:latin typeface="Söhne"/>
              </a:rPr>
              <a:t>　②</a:t>
            </a:r>
            <a:r>
              <a:rPr lang="ja-JP" altLang="en-US" sz="2400" b="1" dirty="0">
                <a:latin typeface="+mj-ea"/>
              </a:rPr>
              <a:t>吹田市 健康医療部 地域保健課（吹田市保健所内）</a:t>
            </a:r>
            <a:endParaRPr lang="en-US" altLang="ja-JP" sz="2400" b="1" dirty="0">
              <a:latin typeface="+mj-ea"/>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b="1" dirty="0">
                <a:latin typeface="+mn-ea"/>
              </a:rPr>
              <a:t>　</a:t>
            </a:r>
            <a:r>
              <a:rPr lang="ja-JP" altLang="en-US" sz="1800" b="1" dirty="0">
                <a:solidFill>
                  <a:schemeClr val="tx1"/>
                </a:solidFill>
                <a:latin typeface="+mn-ea"/>
              </a:rPr>
              <a:t>住　　所　　　　：　</a:t>
            </a:r>
            <a:r>
              <a:rPr lang="ja-JP" altLang="en-US" b="1" dirty="0">
                <a:latin typeface="+mn-ea"/>
              </a:rPr>
              <a:t>〒</a:t>
            </a:r>
            <a:r>
              <a:rPr lang="en-US" altLang="ja-JP" b="1" dirty="0">
                <a:latin typeface="+mn-ea"/>
              </a:rPr>
              <a:t>564-0072</a:t>
            </a:r>
            <a:r>
              <a:rPr lang="ja-JP" altLang="en-US" b="1" dirty="0">
                <a:latin typeface="+mn-ea"/>
              </a:rPr>
              <a:t>　吹田市出口町</a:t>
            </a:r>
            <a:r>
              <a:rPr lang="en-US" altLang="ja-JP" b="1" dirty="0">
                <a:latin typeface="+mn-ea"/>
              </a:rPr>
              <a:t>19</a:t>
            </a:r>
            <a:r>
              <a:rPr lang="ja-JP" altLang="en-US" b="1" dirty="0">
                <a:latin typeface="+mn-ea"/>
              </a:rPr>
              <a:t>－</a:t>
            </a:r>
            <a:r>
              <a:rPr lang="en-US" altLang="ja-JP" b="1" dirty="0">
                <a:latin typeface="+mn-ea"/>
              </a:rPr>
              <a:t>3</a:t>
            </a:r>
          </a:p>
          <a:p>
            <a:br>
              <a:rPr lang="en-US" altLang="ja-JP" sz="1800" b="1" dirty="0">
                <a:solidFill>
                  <a:schemeClr val="tx1"/>
                </a:solidFill>
                <a:latin typeface="+mn-ea"/>
              </a:rPr>
            </a:br>
            <a:r>
              <a:rPr lang="ja-JP" altLang="en-US" sz="1800" b="1" dirty="0">
                <a:solidFill>
                  <a:schemeClr val="tx1"/>
                </a:solidFill>
                <a:latin typeface="+mn-ea"/>
              </a:rPr>
              <a:t>　　電話番号　　　　：　</a:t>
            </a:r>
            <a:r>
              <a:rPr lang="en-US" altLang="ja-JP" b="1" dirty="0">
                <a:latin typeface="+mn-ea"/>
              </a:rPr>
              <a:t>06-6339-2227</a:t>
            </a:r>
          </a:p>
          <a:p>
            <a:endParaRPr lang="en-US" altLang="ja-JP" sz="1800" b="1" dirty="0">
              <a:solidFill>
                <a:schemeClr val="tx1"/>
              </a:solidFill>
              <a:latin typeface="+mn-ea"/>
            </a:endParaRPr>
          </a:p>
          <a:p>
            <a:pPr>
              <a:lnSpc>
                <a:spcPct val="150000"/>
              </a:lnSpc>
            </a:pPr>
            <a:r>
              <a:rPr lang="ja-JP" altLang="en-US" sz="1800" b="1" dirty="0">
                <a:solidFill>
                  <a:schemeClr val="tx1"/>
                </a:solidFill>
                <a:latin typeface="+mn-ea"/>
              </a:rPr>
              <a:t>　　連絡用アドレス　：　</a:t>
            </a:r>
            <a:r>
              <a:rPr lang="en-US" altLang="ja-JP" b="1" dirty="0">
                <a:latin typeface="+mn-ea"/>
              </a:rPr>
              <a:t>chi-hoken@city.suita.osaka.jp</a:t>
            </a:r>
          </a:p>
          <a:p>
            <a:endParaRPr lang="en-US" altLang="ja-JP" sz="1800" b="1" dirty="0">
              <a:solidFill>
                <a:schemeClr val="tx1"/>
              </a:solidFill>
              <a:latin typeface="+mn-ea"/>
            </a:endParaRPr>
          </a:p>
          <a:p>
            <a:r>
              <a:rPr lang="ja-JP" altLang="en-US" sz="1800" b="1" dirty="0">
                <a:solidFill>
                  <a:schemeClr val="tx1"/>
                </a:solidFill>
                <a:latin typeface="+mn-ea"/>
              </a:rPr>
              <a:t>　　担当　　　　　　：　</a:t>
            </a:r>
            <a:r>
              <a:rPr lang="ja-JP" altLang="en-US" b="1" dirty="0">
                <a:latin typeface="+mn-ea"/>
              </a:rPr>
              <a:t>精神保健グループ</a:t>
            </a:r>
            <a:endParaRPr lang="ja-JP" altLang="en-US" dirty="0">
              <a:latin typeface="+mn-ea"/>
            </a:endParaRPr>
          </a:p>
        </p:txBody>
      </p:sp>
    </p:spTree>
    <p:extLst>
      <p:ext uri="{BB962C8B-B14F-4D97-AF65-F5344CB8AC3E}">
        <p14:creationId xmlns:p14="http://schemas.microsoft.com/office/powerpoint/2010/main" val="285450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96E296A4-EB06-4892-8FDB-3C4EC4803B5E}"/>
              </a:ext>
            </a:extLst>
          </p:cNvPr>
          <p:cNvSpPr txBox="1">
            <a:spLocks/>
          </p:cNvSpPr>
          <p:nvPr/>
        </p:nvSpPr>
        <p:spPr>
          <a:xfrm>
            <a:off x="5086097" y="2707568"/>
            <a:ext cx="7051187" cy="4092468"/>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①精神科病院入院者への働きかけ、②地域で暮らす精神障がい者を支える地域づくりを取組の</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柱とし、課題解決に向けて様々な取組を実施しています。</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回本会議を開催し取組の報告やグループワーク、講演等を実施しています。</a:t>
            </a:r>
            <a:br>
              <a:rPr lang="en-US" altLang="ja-JP" sz="1200" dirty="0">
                <a:solidFill>
                  <a:srgbClr val="44546A">
                    <a:lumMod val="50000"/>
                  </a:srgbClr>
                </a:solidFill>
                <a:latin typeface="メイリオ" panose="020B0604030504040204" pitchFamily="50" charset="-128"/>
                <a:ea typeface="メイリオ" panose="020B0604030504040204" pitchFamily="50" charset="-128"/>
              </a:rPr>
            </a:b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令和７年度の議題</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23</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日（水）</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時から</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16</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時まで</a:t>
            </a: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　１　令和</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7</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年度吹田市精神障がいにも対応した地域包括ケアシステム専門部会について（報告）　　　　　　　　　　　　　　　　　</a:t>
            </a:r>
          </a:p>
          <a:p>
            <a:pPr lvl="0"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　２　アディクションのある方への支援について（情報提供）</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en-US" altLang="ja-JP" sz="12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３　地域における防災の取組報告・事例検討　　　　　　　　　　　　　　　　　　　</a:t>
            </a:r>
          </a:p>
          <a:p>
            <a:pPr lvl="0" algn="l">
              <a:lnSpc>
                <a:spcPct val="100000"/>
              </a:lnSpc>
              <a:defRPr/>
            </a:pP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8</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年３月</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17</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日（火）</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時から</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16</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時まで</a:t>
            </a: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en-US" altLang="ja-JP" sz="1200" dirty="0">
                <a:solidFill>
                  <a:srgbClr val="44546A">
                    <a:lumMod val="50000"/>
                  </a:srgbClr>
                </a:solidFill>
                <a:latin typeface="メイリオ" panose="020B0604030504040204" pitchFamily="50" charset="-128"/>
                <a:ea typeface="メイリオ" panose="020B0604030504040204" pitchFamily="50" charset="-128"/>
              </a:rPr>
              <a:t>   1   </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 令和</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7</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年度</a:t>
            </a:r>
            <a:r>
              <a:rPr lang="ja-JP" altLang="en-US" sz="1200">
                <a:solidFill>
                  <a:srgbClr val="44546A">
                    <a:lumMod val="50000"/>
                  </a:srgbClr>
                </a:solidFill>
                <a:latin typeface="メイリオ" panose="020B0604030504040204" pitchFamily="50" charset="-128"/>
                <a:ea typeface="メイリオ" panose="020B0604030504040204" pitchFamily="50" charset="-128"/>
              </a:rPr>
              <a:t>会議等実施報告</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en-US" altLang="ja-JP" sz="1200" dirty="0">
                <a:solidFill>
                  <a:srgbClr val="44546A">
                    <a:lumMod val="50000"/>
                  </a:srgbClr>
                </a:solidFill>
                <a:latin typeface="メイリオ" panose="020B0604030504040204" pitchFamily="50" charset="-128"/>
                <a:ea typeface="メイリオ" panose="020B0604030504040204" pitchFamily="50" charset="-128"/>
              </a:rPr>
              <a:t>   2</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　 精神科病院の取組報告</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en-US" altLang="ja-JP" sz="1200" dirty="0">
                <a:solidFill>
                  <a:srgbClr val="44546A">
                    <a:lumMod val="50000"/>
                  </a:srgbClr>
                </a:solidFill>
                <a:latin typeface="メイリオ" panose="020B0604030504040204" pitchFamily="50" charset="-128"/>
                <a:ea typeface="メイリオ" panose="020B0604030504040204" pitchFamily="50" charset="-128"/>
              </a:rPr>
              <a:t>   3</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　 地域活動支援センターの取組報告</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　</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4</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　 事例検討　　</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その他取組</a:t>
            </a: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①精神科病院入院患者への働きかけとして、病院職員研修・院内事例検討会等を実施</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②地域で暮らす精神障がい者を支える地域づくりとして、関係機関研修「対応困難といわれる人々</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　の理解と支援」・心のサポーター養成講座・こころによりそうボランティア養成講座を実施</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　　　　　　　　　　　　　　　　　　　　　　　　　　　　　　　　　　　　　　　　　</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31" name="タイトル 1">
            <a:extLst>
              <a:ext uri="{FF2B5EF4-FFF2-40B4-BE49-F238E27FC236}">
                <a16:creationId xmlns:a16="http://schemas.microsoft.com/office/drawing/2014/main" id="{5D82CD90-9B38-46F9-8928-6743CB05CC19}"/>
              </a:ext>
            </a:extLst>
          </p:cNvPr>
          <p:cNvSpPr txBox="1">
            <a:spLocks/>
          </p:cNvSpPr>
          <p:nvPr/>
        </p:nvSpPr>
        <p:spPr>
          <a:xfrm>
            <a:off x="587684" y="2372069"/>
            <a:ext cx="3928898" cy="75944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05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吹田市地域自立支援協議会</a:t>
            </a:r>
            <a:endParaRPr kumimoji="1" lang="en-US" altLang="ja-JP" sz="105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吹田市</a:t>
            </a:r>
            <a:r>
              <a:rPr lang="ja-JP" altLang="en-US" sz="1200" dirty="0" err="1">
                <a:solidFill>
                  <a:srgbClr val="44546A">
                    <a:lumMod val="50000"/>
                  </a:srgbClr>
                </a:solidFill>
                <a:latin typeface="メイリオ" panose="020B0604030504040204" pitchFamily="50" charset="-128"/>
                <a:ea typeface="メイリオ" panose="020B0604030504040204" pitchFamily="50" charset="-128"/>
              </a:rPr>
              <a:t>精神障がいにも</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対応した地域包括ケアシステム専門部会</a:t>
            </a:r>
            <a:endParaRPr kumimoji="1" lang="en-US" altLang="ja-JP" sz="120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2" name="タイトル 1">
            <a:extLst>
              <a:ext uri="{FF2B5EF4-FFF2-40B4-BE49-F238E27FC236}">
                <a16:creationId xmlns:a16="http://schemas.microsoft.com/office/drawing/2014/main" id="{3D127DE6-322B-4DE0-A117-EB46B5C6A60B}"/>
              </a:ext>
            </a:extLst>
          </p:cNvPr>
          <p:cNvSpPr txBox="1">
            <a:spLocks/>
          </p:cNvSpPr>
          <p:nvPr/>
        </p:nvSpPr>
        <p:spPr>
          <a:xfrm>
            <a:off x="661801" y="3501262"/>
            <a:ext cx="3739606" cy="34770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4" name="タイトル 1">
            <a:extLst>
              <a:ext uri="{FF2B5EF4-FFF2-40B4-BE49-F238E27FC236}">
                <a16:creationId xmlns:a16="http://schemas.microsoft.com/office/drawing/2014/main" id="{B7F17C7B-EC69-4253-851A-A69D57A1F53B}"/>
              </a:ext>
            </a:extLst>
          </p:cNvPr>
          <p:cNvSpPr txBox="1">
            <a:spLocks/>
          </p:cNvSpPr>
          <p:nvPr/>
        </p:nvSpPr>
        <p:spPr>
          <a:xfrm>
            <a:off x="615725" y="4393713"/>
            <a:ext cx="3976987" cy="543012"/>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・吹田市 福祉部 </a:t>
            </a:r>
            <a:r>
              <a:rPr lang="ja-JP" altLang="en-US" sz="1200" dirty="0" err="1">
                <a:solidFill>
                  <a:srgbClr val="44546A">
                    <a:lumMod val="50000"/>
                  </a:srgbClr>
                </a:solidFill>
                <a:latin typeface="メイリオ" panose="020B0604030504040204" pitchFamily="50" charset="-128"/>
                <a:ea typeface="メイリオ" panose="020B0604030504040204" pitchFamily="50" charset="-128"/>
              </a:rPr>
              <a:t>障がい</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福祉室</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lang="en-US" altLang="ja-JP" sz="1200" dirty="0">
              <a:latin typeface="メイリオ" panose="020B0604030504040204" pitchFamily="50" charset="-128"/>
              <a:ea typeface="メイリオ" panose="020B0604030504040204" pitchFamily="50" charset="-128"/>
            </a:endParaRPr>
          </a:p>
          <a:p>
            <a:pPr lvl="0" algn="l">
              <a:lnSpc>
                <a:spcPct val="100000"/>
              </a:lnSpc>
              <a:defRPr/>
            </a:pPr>
            <a:r>
              <a:rPr lang="ja-JP" altLang="en-US" sz="1200" dirty="0">
                <a:latin typeface="メイリオ" panose="020B0604030504040204" pitchFamily="50" charset="-128"/>
                <a:ea typeface="メイリオ" panose="020B0604030504040204" pitchFamily="50" charset="-128"/>
              </a:rPr>
              <a:t>・吹田市 健康医療部 地域保健課</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吹田市保健所内</a:t>
            </a:r>
            <a:r>
              <a:rPr lang="en-US" altLang="ja-JP" sz="1200" dirty="0">
                <a:latin typeface="メイリオ" panose="020B0604030504040204" pitchFamily="50" charset="-128"/>
                <a:ea typeface="メイリオ" panose="020B0604030504040204" pitchFamily="50" charset="-128"/>
              </a:rPr>
              <a:t>) </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35" name="タイトル 1">
            <a:extLst>
              <a:ext uri="{FF2B5EF4-FFF2-40B4-BE49-F238E27FC236}">
                <a16:creationId xmlns:a16="http://schemas.microsoft.com/office/drawing/2014/main" id="{73DD7797-D73D-4AB5-819B-DD9950969144}"/>
              </a:ext>
            </a:extLst>
          </p:cNvPr>
          <p:cNvSpPr txBox="1">
            <a:spLocks/>
          </p:cNvSpPr>
          <p:nvPr/>
        </p:nvSpPr>
        <p:spPr>
          <a:xfrm>
            <a:off x="600496" y="5682842"/>
            <a:ext cx="3800911" cy="97453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福祉</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サービス事業者　・学校関係者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・医療</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関係者　　　　　　　　</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・警察・消防</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・福祉</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関係団体　　　　　　　・就労支援関係者</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・行政機関</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566848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540</Words>
  <Application>Microsoft Office PowerPoint</Application>
  <PresentationFormat>ワイド画面</PresentationFormat>
  <Paragraphs>80</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2026-07-28T04:37:57Z</dcterms:modified>
</cp:coreProperties>
</file>