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410" r:id="rId2"/>
    <p:sldId id="433" r:id="rId3"/>
    <p:sldId id="437" r:id="rId4"/>
  </p:sldIdLst>
  <p:sldSz cx="12192000" cy="6858000"/>
  <p:notesSz cx="6807200" cy="9939338"/>
  <p:custDataLst>
    <p:tags r:id="rId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ijNIc9p9AQEbAbwLK2uHaQ==" hashData="KrR+M6V7xfq89hGXmpCyoY5iiF7lViNe/7wZ+XNLflSQLEYkuSdfJt6JCHUZs+SngreI+ehpYKZJvctpcajVog=="/>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D9B"/>
    <a:srgbClr val="34485E"/>
    <a:srgbClr val="FFFDE1"/>
    <a:srgbClr val="5B9F8A"/>
    <a:srgbClr val="D6B845"/>
    <a:srgbClr val="B32425"/>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04"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2024/11/13</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2024/11/13</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2024/11/13</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4223330" y="167737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847381"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窓口</a:t>
            </a:r>
            <a:endParaRPr lang="en-US" altLang="ja-JP" sz="2400" b="1" dirty="0">
              <a:solidFill>
                <a:srgbClr val="3C7D9B"/>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893796"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精神保健福祉に関する相談窓口はこちらです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7890933"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「にも包括」</a:t>
            </a:r>
            <a:br>
              <a:rPr lang="en-US" altLang="ja-JP" sz="2400" b="1" dirty="0">
                <a:solidFill>
                  <a:srgbClr val="3C7D9B"/>
                </a:solidFill>
                <a:latin typeface="+mn-ea"/>
                <a:ea typeface="+mn-ea"/>
              </a:rPr>
            </a:br>
            <a:r>
              <a:rPr lang="ja-JP" altLang="en-US" sz="2400" b="1" dirty="0">
                <a:solidFill>
                  <a:srgbClr val="3C7D9B"/>
                </a:solidFill>
                <a:latin typeface="+mn-ea"/>
                <a:ea typeface="+mn-ea"/>
              </a:rPr>
              <a:t>協議の場</a:t>
            </a:r>
            <a:endParaRPr lang="en-US" altLang="ja-JP" sz="2400" b="1" dirty="0">
              <a:solidFill>
                <a:srgbClr val="3C7D9B"/>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7976980"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3C7D9B"/>
                </a:solidFill>
                <a:latin typeface="+mn-ea"/>
                <a:ea typeface="+mn-ea"/>
              </a:rPr>
              <a:t>大阪府版「にも包括」ポータルサイト　情報シート</a:t>
            </a:r>
            <a:endParaRPr lang="en-US" altLang="ja-JP" sz="2000" b="1" dirty="0">
              <a:solidFill>
                <a:srgbClr val="3C7D9B"/>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3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四條畷保健所</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3C7D9B"/>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8306514"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pic>
        <p:nvPicPr>
          <p:cNvPr id="11" name="図 10">
            <a:extLst>
              <a:ext uri="{FF2B5EF4-FFF2-40B4-BE49-F238E27FC236}">
                <a16:creationId xmlns:a16="http://schemas.microsoft.com/office/drawing/2014/main" id="{9BF09F76-256C-4AC7-A6AE-200D19F01E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7585" y="724881"/>
            <a:ext cx="1407975" cy="140797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窓口</a:t>
            </a:r>
            <a:endParaRPr lang="en-US" altLang="ja-JP" sz="4400" b="1" dirty="0">
              <a:solidFill>
                <a:srgbClr val="FFFDE1"/>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5B9F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3C7D9B"/>
              </a:solidFill>
            </a:endParaRPr>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118209"/>
          </a:xfrm>
          <a:prstGeom prst="rect">
            <a:avLst/>
          </a:prstGeom>
          <a:noFill/>
        </p:spPr>
        <p:txBody>
          <a:bodyPr wrap="square">
            <a:spAutoFit/>
          </a:bodyPr>
          <a:lstStyle/>
          <a:p>
            <a:pPr algn="ctr">
              <a:lnSpc>
                <a:spcPct val="150000"/>
              </a:lnSpc>
            </a:pPr>
            <a:r>
              <a:rPr lang="ja-JP" altLang="en-US" sz="2400" b="1" dirty="0">
                <a:latin typeface="Söhne"/>
              </a:rPr>
              <a:t>四條畷</a:t>
            </a:r>
            <a:r>
              <a:rPr lang="ja-JP" altLang="en-US" sz="2400" b="1" i="0" dirty="0">
                <a:effectLst/>
                <a:latin typeface="Söhne"/>
              </a:rPr>
              <a:t>保健所　地域保健課　精神保健福祉チーム</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575-0034</a:t>
            </a:r>
            <a:r>
              <a:rPr lang="ja-JP" altLang="en-US" sz="1800" b="1" dirty="0">
                <a:solidFill>
                  <a:schemeClr val="tx1"/>
                </a:solidFill>
                <a:latin typeface="メイリオ" panose="020B0604030504040204" pitchFamily="50" charset="-128"/>
                <a:ea typeface="メイリオ" panose="020B0604030504040204" pitchFamily="50" charset="-128"/>
              </a:rPr>
              <a:t>　四條畷市江瀬美町</a:t>
            </a:r>
            <a:r>
              <a:rPr lang="en-US" altLang="ja-JP" sz="1800" b="1" dirty="0">
                <a:solidFill>
                  <a:schemeClr val="tx1"/>
                </a:solidFill>
                <a:latin typeface="メイリオ" panose="020B0604030504040204" pitchFamily="50" charset="-128"/>
                <a:ea typeface="メイリオ" panose="020B0604030504040204" pitchFamily="50" charset="-128"/>
              </a:rPr>
              <a:t>1-16</a:t>
            </a: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072-878-2477</a:t>
            </a:r>
            <a:r>
              <a:rPr lang="ja-JP" altLang="en-US" sz="1800" b="1" dirty="0">
                <a:solidFill>
                  <a:schemeClr val="tx1"/>
                </a:solidFill>
                <a:latin typeface="メイリオ" panose="020B0604030504040204" pitchFamily="50" charset="-128"/>
                <a:ea typeface="メイリオ" panose="020B0604030504040204" pitchFamily="50" charset="-128"/>
              </a:rPr>
              <a:t>（直通）</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担当　精神保健福祉相談窓口</a:t>
            </a:r>
            <a:endParaRPr lang="en-US" altLang="ja-JP" dirty="0">
              <a:latin typeface="Söhne"/>
            </a:endParaRPr>
          </a:p>
          <a:p>
            <a:pPr algn="ctr">
              <a:lnSpc>
                <a:spcPct val="150000"/>
              </a:lnSpc>
            </a:pP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461665"/>
          </a:xfrm>
          <a:prstGeom prst="rect">
            <a:avLst/>
          </a:prstGeom>
          <a:noFill/>
        </p:spPr>
        <p:txBody>
          <a:bodyPr wrap="square" rtlCol="0">
            <a:spAutoFit/>
          </a:bodyPr>
          <a:lstStyle/>
          <a:p>
            <a:r>
              <a:rPr kumimoji="1" lang="ja-JP" altLang="en-US" sz="2400" b="1" i="0" u="none" strike="noStrike" kern="1200" cap="none" spc="0" normalizeH="0" baseline="0" noProof="0" dirty="0">
                <a:ln>
                  <a:noFill/>
                </a:ln>
                <a:solidFill>
                  <a:srgbClr val="FFFDE1"/>
                </a:solidFill>
                <a:effectLst/>
                <a:uLnTx/>
                <a:uFillTx/>
                <a:latin typeface="Segoe UI"/>
                <a:ea typeface="メイリオ"/>
                <a:cs typeface="+mn-cs"/>
              </a:rPr>
              <a:t>精神保健福祉に関する相談は、下記にご連絡ください。</a:t>
            </a:r>
            <a:endParaRPr kumimoji="1" lang="ja-JP" altLang="en-US" sz="1600"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34485E"/>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FFFDE1"/>
                </a:solidFill>
                <a:latin typeface="+mn-ea"/>
                <a:ea typeface="+mn-ea"/>
              </a:rPr>
              <a:t>精神障がいにも対応した地域包括ケアシステムの構築のための</a:t>
            </a:r>
            <a:br>
              <a:rPr lang="en-US" altLang="ja-JP" sz="2400" b="1" dirty="0">
                <a:solidFill>
                  <a:srgbClr val="FFFDE1"/>
                </a:solidFill>
                <a:latin typeface="+mn-ea"/>
                <a:ea typeface="+mn-ea"/>
              </a:rPr>
            </a:br>
            <a:r>
              <a:rPr lang="ja-JP" altLang="en-US" sz="2400" b="1" dirty="0">
                <a:solidFill>
                  <a:srgbClr val="FFFDE1"/>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34485E"/>
          </a:solidFill>
          <a:ln>
            <a:solidFill>
              <a:srgbClr val="34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562816"/>
            <a:ext cx="3008563" cy="1106543"/>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・精神科医療機関</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・基幹相談支援センター　　　　　　　</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・相談支援事業所</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・市役所</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・訪問看護ステーション</a:t>
            </a: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871864" y="2155413"/>
            <a:ext cx="7056784" cy="4585955"/>
          </a:xfrm>
          <a:prstGeom prst="roundRect">
            <a:avLst>
              <a:gd name="adj" fmla="val 2940"/>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5B9F8A"/>
          </a:solidFill>
          <a:ln>
            <a:solidFill>
              <a:srgbClr val="5B9F8A"/>
            </a:solidFill>
          </a:ln>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225106" y="2590480"/>
            <a:ext cx="6343502" cy="4078880"/>
          </a:xfrm>
          <a:prstGeom prst="rect">
            <a:avLst/>
          </a:prstGeom>
        </p:spPr>
        <p:txBody>
          <a:bodyPr vert="horz" lIns="91440" tIns="45720" rIns="91440" bIns="45720" rtlCol="0" anchor="t">
            <a:normAutofit fontScale="9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年１回程度開催し、管内の地域移行に関する状況や課題の確認をしています。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令和５年度の議題</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（１）大阪府の在院患者調査の報告</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（２）改正精神保健福祉法について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（３）各市障がい福祉課からの報告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テーマ：「市町村単位の協議の場」の設置状況等と</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改正精神保健福祉法を見据えた各市における相談支援体制について</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①四條畷市</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②大東市</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③交野市</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（４）地域移行の事例報告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・事例報告　　報告者　大阪府四條畷保健所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・当事者と関係者インタビュー</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（５）講義「精神科地域医療の課題」</a:t>
            </a: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（６）意見交換・まとめ</a:t>
            </a: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年１回程度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2981" y="2467573"/>
            <a:ext cx="2866645" cy="45561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精神保健医療福祉連携会議</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大阪府四條畷保健所</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地域保健課　精神保健福祉チーム</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43102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ユーザー定義 7">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FFFDE1"/>
      </a:hlink>
      <a:folHlink>
        <a:srgbClr val="FFFDE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392</Words>
  <Application>Microsoft Office PowerPoint</Application>
  <PresentationFormat>ワイド画面</PresentationFormat>
  <Paragraphs>60</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2024-11-13T09:52:08Z</dcterms:modified>
</cp:coreProperties>
</file>