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6"/>
  </p:notesMasterIdLst>
  <p:handoutMasterIdLst>
    <p:handoutMasterId r:id="rId7"/>
  </p:handoutMasterIdLst>
  <p:sldIdLst>
    <p:sldId id="410" r:id="rId2"/>
    <p:sldId id="433" r:id="rId3"/>
    <p:sldId id="437" r:id="rId4"/>
    <p:sldId id="436" r:id="rId5"/>
  </p:sldIdLst>
  <p:sldSz cx="12192000" cy="6858000"/>
  <p:notesSz cx="6807200" cy="9939338"/>
  <p:custDataLst>
    <p:tags r:id="rId8"/>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Q5G6DXQmmQfj2ufxjd7gsA==" hashData="uFn89rf9gEbM9FyB9/2cyVDGzYxgwsSQ9N6646j28Mdpc4y3lBoqHRvU1n9yPsFnM8Fsi1VvfpNGZZ6WiaalFA=="/>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7D9B"/>
    <a:srgbClr val="34485E"/>
    <a:srgbClr val="FFFDE1"/>
    <a:srgbClr val="5B9F8A"/>
    <a:srgbClr val="D6B845"/>
    <a:srgbClr val="B32425"/>
    <a:srgbClr val="000000"/>
    <a:srgbClr val="101323"/>
    <a:srgbClr val="4FADF3"/>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04" autoAdjust="0"/>
  </p:normalViewPr>
  <p:slideViewPr>
    <p:cSldViewPr>
      <p:cViewPr varScale="1">
        <p:scale>
          <a:sx n="90" d="100"/>
          <a:sy n="90" d="100"/>
        </p:scale>
        <p:origin x="370" y="53"/>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130"/>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50375" cy="498966"/>
          </a:xfrm>
          <a:prstGeom prst="rect">
            <a:avLst/>
          </a:prstGeom>
        </p:spPr>
        <p:txBody>
          <a:bodyPr vert="horz" lIns="92236" tIns="46118" rIns="92236" bIns="46118"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221" y="0"/>
            <a:ext cx="2950374" cy="498966"/>
          </a:xfrm>
          <a:prstGeom prst="rect">
            <a:avLst/>
          </a:prstGeom>
        </p:spPr>
        <p:txBody>
          <a:bodyPr vert="horz" lIns="92236" tIns="46118" rIns="92236" bIns="46118" rtlCol="0"/>
          <a:lstStyle>
            <a:lvl1pPr algn="r">
              <a:defRPr sz="1200"/>
            </a:lvl1pPr>
          </a:lstStyle>
          <a:p>
            <a:fld id="{746FDA87-421D-4CFB-BB3E-33FE4AB339AD}" type="datetimeFigureOut">
              <a:rPr kumimoji="1" lang="ja-JP" altLang="en-US" smtClean="0"/>
              <a:t>2026/7/28</a:t>
            </a:fld>
            <a:endParaRPr kumimoji="1" lang="ja-JP" altLang="en-US"/>
          </a:p>
        </p:txBody>
      </p:sp>
      <p:sp>
        <p:nvSpPr>
          <p:cNvPr id="4" name="フッター プレースホルダー 3"/>
          <p:cNvSpPr>
            <a:spLocks noGrp="1"/>
          </p:cNvSpPr>
          <p:nvPr>
            <p:ph type="ftr" sz="quarter" idx="2"/>
          </p:nvPr>
        </p:nvSpPr>
        <p:spPr>
          <a:xfrm>
            <a:off x="1" y="9440372"/>
            <a:ext cx="2950375" cy="498966"/>
          </a:xfrm>
          <a:prstGeom prst="rect">
            <a:avLst/>
          </a:prstGeom>
        </p:spPr>
        <p:txBody>
          <a:bodyPr vert="horz" lIns="92236" tIns="46118" rIns="92236" bIns="46118"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221" y="9440372"/>
            <a:ext cx="2950374" cy="498966"/>
          </a:xfrm>
          <a:prstGeom prst="rect">
            <a:avLst/>
          </a:prstGeom>
        </p:spPr>
        <p:txBody>
          <a:bodyPr vert="horz" lIns="92236" tIns="46118" rIns="92236" bIns="46118"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575" cy="496888"/>
          </a:xfrm>
          <a:prstGeom prst="rect">
            <a:avLst/>
          </a:prstGeom>
        </p:spPr>
        <p:txBody>
          <a:bodyPr vert="horz" lIns="91433" tIns="45716" rIns="91433" bIns="45716"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6039" y="0"/>
            <a:ext cx="2949575" cy="496888"/>
          </a:xfrm>
          <a:prstGeom prst="rect">
            <a:avLst/>
          </a:prstGeom>
        </p:spPr>
        <p:txBody>
          <a:bodyPr vert="horz" lIns="91433" tIns="45716" rIns="91433" bIns="45716" rtlCol="0"/>
          <a:lstStyle>
            <a:lvl1pPr algn="r">
              <a:defRPr sz="1200"/>
            </a:lvl1pPr>
          </a:lstStyle>
          <a:p>
            <a:fld id="{206ACFC7-BD3E-4FBB-A92C-C6F06D2C0547}" type="datetimeFigureOut">
              <a:rPr kumimoji="1" lang="ja-JP" altLang="en-US" smtClean="0"/>
              <a:t>2026/7/28</a:t>
            </a:fld>
            <a:endParaRPr kumimoji="1" lang="ja-JP" altLang="en-US" dirty="0"/>
          </a:p>
        </p:txBody>
      </p:sp>
      <p:sp>
        <p:nvSpPr>
          <p:cNvPr id="4" name="スライド イメージ プレースホルダー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33" tIns="45716" rIns="91433" bIns="45716" rtlCol="0" anchor="ctr"/>
          <a:lstStyle/>
          <a:p>
            <a:endParaRPr lang="ja-JP" altLang="en-US" dirty="0"/>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33" tIns="45716" rIns="91433" bIns="4571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864"/>
            <a:ext cx="2949575" cy="496887"/>
          </a:xfrm>
          <a:prstGeom prst="rect">
            <a:avLst/>
          </a:prstGeom>
        </p:spPr>
        <p:txBody>
          <a:bodyPr vert="horz" lIns="91433" tIns="45716" rIns="91433" bIns="45716"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6039" y="9440864"/>
            <a:ext cx="2949575" cy="496887"/>
          </a:xfrm>
          <a:prstGeom prst="rect">
            <a:avLst/>
          </a:prstGeom>
        </p:spPr>
        <p:txBody>
          <a:bodyPr vert="horz" lIns="91433" tIns="45716" rIns="91433" bIns="45716"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 y="746125"/>
            <a:ext cx="6623050" cy="3725863"/>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a:t>
            </a:fld>
            <a:endParaRPr kumimoji="1" lang="ja-JP" altLang="en-US"/>
          </a:p>
        </p:txBody>
      </p:sp>
    </p:spTree>
    <p:extLst>
      <p:ext uri="{BB962C8B-B14F-4D97-AF65-F5344CB8AC3E}">
        <p14:creationId xmlns:p14="http://schemas.microsoft.com/office/powerpoint/2010/main" val="139684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2010979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CA69F4-4EF9-264B-A3A2-B28016D02E5D}"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403912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2026/7/28</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2026/7/28</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2026/7/28</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2026/7/28</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2026/7/28</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347200" y="6492875"/>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楕円 16">
            <a:hlinkClick r:id="" action="ppaction://noaction"/>
            <a:extLst>
              <a:ext uri="{FF2B5EF4-FFF2-40B4-BE49-F238E27FC236}">
                <a16:creationId xmlns:a16="http://schemas.microsoft.com/office/drawing/2014/main" id="{16A7AD72-6DFE-4FB6-BC8E-2F873043C896}"/>
              </a:ext>
            </a:extLst>
          </p:cNvPr>
          <p:cNvSpPr/>
          <p:nvPr/>
        </p:nvSpPr>
        <p:spPr>
          <a:xfrm>
            <a:off x="9273338" y="1597656"/>
            <a:ext cx="2126436" cy="2126436"/>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03</a:t>
            </a:r>
            <a:endParaRPr lang="ja-JP" altLang="en-US" sz="4800" dirty="0">
              <a:solidFill>
                <a:srgbClr val="FFFDE1"/>
              </a:solidFill>
              <a:latin typeface="+mj-lt"/>
            </a:endParaRPr>
          </a:p>
        </p:txBody>
      </p:sp>
      <p:sp>
        <p:nvSpPr>
          <p:cNvPr id="7" name="楕円 6">
            <a:hlinkClick r:id="rId3" action="ppaction://hlinksldjump"/>
            <a:extLst>
              <a:ext uri="{FF2B5EF4-FFF2-40B4-BE49-F238E27FC236}">
                <a16:creationId xmlns:a16="http://schemas.microsoft.com/office/drawing/2014/main" id="{C3194EEB-9EC8-BA88-BEE2-7390BBE8EF6C}"/>
              </a:ext>
            </a:extLst>
          </p:cNvPr>
          <p:cNvSpPr/>
          <p:nvPr/>
        </p:nvSpPr>
        <p:spPr>
          <a:xfrm>
            <a:off x="3503662" y="1677376"/>
            <a:ext cx="2126436" cy="2126436"/>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01</a:t>
            </a:r>
            <a:endParaRPr lang="ja-JP" altLang="en-US" sz="4800" dirty="0">
              <a:solidFill>
                <a:srgbClr val="FFFDE1"/>
              </a:solidFill>
              <a:latin typeface="+mj-lt"/>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3127713" y="4016823"/>
            <a:ext cx="2785503" cy="9164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3C7D9B"/>
                </a:solidFill>
                <a:latin typeface="+mn-ea"/>
                <a:ea typeface="+mn-ea"/>
              </a:rPr>
              <a:t>窓口</a:t>
            </a:r>
            <a:endParaRPr lang="en-US" altLang="ja-JP" sz="2400" b="1" dirty="0">
              <a:solidFill>
                <a:srgbClr val="3C7D9B"/>
              </a:solidFill>
              <a:latin typeface="+mn-ea"/>
              <a:ea typeface="+mn-ea"/>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3174128" y="5027991"/>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精神保健福祉に関する相談窓口はこちらです</a:t>
            </a:r>
            <a:endParaRPr lang="en-US" altLang="ja-JP" sz="1600" dirty="0">
              <a:latin typeface="+mn-ea"/>
              <a:ea typeface="+mn-ea"/>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5972919" y="4016820"/>
            <a:ext cx="2957595"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3C7D9B"/>
                </a:solidFill>
                <a:latin typeface="+mn-ea"/>
                <a:ea typeface="+mn-ea"/>
              </a:rPr>
              <a:t>「にも包括」</a:t>
            </a:r>
            <a:br>
              <a:rPr lang="en-US" altLang="ja-JP" sz="2400" b="1" dirty="0">
                <a:solidFill>
                  <a:srgbClr val="3C7D9B"/>
                </a:solidFill>
                <a:latin typeface="+mn-ea"/>
                <a:ea typeface="+mn-ea"/>
              </a:rPr>
            </a:br>
            <a:r>
              <a:rPr lang="ja-JP" altLang="en-US" sz="2400" b="1" dirty="0">
                <a:solidFill>
                  <a:srgbClr val="3C7D9B"/>
                </a:solidFill>
                <a:latin typeface="+mn-ea"/>
                <a:ea typeface="+mn-ea"/>
              </a:rPr>
              <a:t>協議の場</a:t>
            </a:r>
            <a:endParaRPr lang="en-US" altLang="ja-JP" sz="2400" b="1" dirty="0">
              <a:solidFill>
                <a:srgbClr val="3C7D9B"/>
              </a:solidFill>
              <a:latin typeface="+mn-ea"/>
              <a:ea typeface="+mn-ea"/>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6058966"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「にも包括」協議の場では、こんな活動をしています。</a:t>
            </a:r>
            <a:endParaRPr lang="en-US" altLang="ja-JP" sz="1600" dirty="0">
              <a:latin typeface="+mn-ea"/>
              <a:ea typeface="+mn-ea"/>
            </a:endParaRPr>
          </a:p>
        </p:txBody>
      </p:sp>
      <p:sp>
        <p:nvSpPr>
          <p:cNvPr id="39" name="タイトル 1">
            <a:extLst>
              <a:ext uri="{FF2B5EF4-FFF2-40B4-BE49-F238E27FC236}">
                <a16:creationId xmlns:a16="http://schemas.microsoft.com/office/drawing/2014/main" id="{F4419BFB-C12D-7629-A5F6-F663479A77AA}"/>
              </a:ext>
            </a:extLst>
          </p:cNvPr>
          <p:cNvSpPr txBox="1">
            <a:spLocks/>
          </p:cNvSpPr>
          <p:nvPr/>
        </p:nvSpPr>
        <p:spPr>
          <a:xfrm>
            <a:off x="9123293" y="4016820"/>
            <a:ext cx="2426522"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3C7D9B"/>
                </a:solidFill>
                <a:latin typeface="+mn-ea"/>
                <a:ea typeface="+mn-ea"/>
              </a:rPr>
              <a:t>情報</a:t>
            </a:r>
            <a:endParaRPr lang="en-US" altLang="ja-JP" sz="2400" b="1" dirty="0">
              <a:solidFill>
                <a:srgbClr val="3C7D9B"/>
              </a:solidFill>
              <a:latin typeface="+mn-ea"/>
              <a:ea typeface="+mn-ea"/>
            </a:endParaRPr>
          </a:p>
        </p:txBody>
      </p:sp>
      <p:sp>
        <p:nvSpPr>
          <p:cNvPr id="40" name="タイトル 1">
            <a:extLst>
              <a:ext uri="{FF2B5EF4-FFF2-40B4-BE49-F238E27FC236}">
                <a16:creationId xmlns:a16="http://schemas.microsoft.com/office/drawing/2014/main" id="{717CC069-A3B9-354F-B39D-7073AE2AD453}"/>
              </a:ext>
            </a:extLst>
          </p:cNvPr>
          <p:cNvSpPr txBox="1">
            <a:spLocks/>
          </p:cNvSpPr>
          <p:nvPr/>
        </p:nvSpPr>
        <p:spPr>
          <a:xfrm>
            <a:off x="8943804"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こんな情報があります。</a:t>
            </a:r>
            <a:endParaRPr lang="en-US" altLang="ja-JP" sz="1600" dirty="0">
              <a:latin typeface="+mn-ea"/>
              <a:ea typeface="+mn-ea"/>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503662" y="85224"/>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r">
              <a:lnSpc>
                <a:spcPct val="100000"/>
              </a:lnSpc>
            </a:pPr>
            <a:r>
              <a:rPr lang="ja-JP" altLang="en-US" sz="2000" b="1" dirty="0">
                <a:solidFill>
                  <a:srgbClr val="3C7D9B"/>
                </a:solidFill>
                <a:latin typeface="+mn-ea"/>
                <a:ea typeface="+mn-ea"/>
              </a:rPr>
              <a:t>大阪府版「にも包括」ポータルサイト　情報シート</a:t>
            </a:r>
            <a:endParaRPr lang="en-US" altLang="ja-JP" sz="2000" b="1" dirty="0">
              <a:solidFill>
                <a:srgbClr val="3C7D9B"/>
              </a:solidFill>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4" y="0"/>
            <a:ext cx="2869809" cy="6858000"/>
          </a:xfrm>
          <a:prstGeom prst="rect">
            <a:avLst/>
          </a:prstGeom>
          <a:solidFill>
            <a:srgbClr val="3448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326878" y="2421776"/>
            <a:ext cx="2418382" cy="637635"/>
          </a:xfrm>
          <a:prstGeom prst="rect">
            <a:avLst/>
          </a:prstGeom>
        </p:spPr>
        <p:txBody>
          <a:bodyPr vert="horz" lIns="91440" tIns="45720" rIns="91440" bIns="45720" rtlCol="0" anchor="t">
            <a:normAutofit fontScale="32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8000" b="1" spc="300" dirty="0">
                <a:solidFill>
                  <a:srgbClr val="FFFDE1"/>
                </a:solidFill>
                <a:latin typeface="Arial" panose="020B0604020202020204" pitchFamily="34" charset="0"/>
                <a:ea typeface="+mn-ea"/>
                <a:cs typeface="Arial" panose="020B0604020202020204" pitchFamily="34" charset="0"/>
              </a:rPr>
              <a:t>四條畷保健所</a:t>
            </a:r>
            <a:endParaRPr lang="en-US" altLang="ja-JP" sz="8000" b="1" spc="300" dirty="0">
              <a:solidFill>
                <a:srgbClr val="FFFDE1"/>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44609" y="476672"/>
            <a:ext cx="9017875" cy="0"/>
          </a:xfrm>
          <a:prstGeom prst="line">
            <a:avLst/>
          </a:prstGeom>
          <a:ln>
            <a:solidFill>
              <a:srgbClr val="3C7D9B"/>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549427" y="512286"/>
            <a:ext cx="1770954" cy="1770954"/>
          </a:xfrm>
          <a:prstGeom prst="ellipse">
            <a:avLst/>
          </a:prstGeom>
          <a:solidFill>
            <a:srgbClr val="FFF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楕円 15">
            <a:hlinkClick r:id="rId4" action="ppaction://hlinksldjump"/>
            <a:extLst>
              <a:ext uri="{FF2B5EF4-FFF2-40B4-BE49-F238E27FC236}">
                <a16:creationId xmlns:a16="http://schemas.microsoft.com/office/drawing/2014/main" id="{61770FFB-076D-4D8E-A395-40A76EF1C214}"/>
              </a:ext>
            </a:extLst>
          </p:cNvPr>
          <p:cNvSpPr/>
          <p:nvPr/>
        </p:nvSpPr>
        <p:spPr>
          <a:xfrm>
            <a:off x="6388500" y="1597656"/>
            <a:ext cx="2126436" cy="2126436"/>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02</a:t>
            </a:r>
            <a:endParaRPr lang="ja-JP" altLang="en-US" sz="4800" dirty="0">
              <a:solidFill>
                <a:srgbClr val="FFFDE1"/>
              </a:solidFill>
              <a:latin typeface="+mj-lt"/>
            </a:endParaRPr>
          </a:p>
        </p:txBody>
      </p:sp>
      <p:pic>
        <p:nvPicPr>
          <p:cNvPr id="11" name="図 10">
            <a:extLst>
              <a:ext uri="{FF2B5EF4-FFF2-40B4-BE49-F238E27FC236}">
                <a16:creationId xmlns:a16="http://schemas.microsoft.com/office/drawing/2014/main" id="{9BF09F76-256C-4AC7-A6AE-200D19F01E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7585" y="724881"/>
            <a:ext cx="1407975" cy="1407975"/>
          </a:xfrm>
          <a:prstGeom prst="rect">
            <a:avLst/>
          </a:prstGeom>
        </p:spPr>
      </p:pic>
    </p:spTree>
    <p:extLst>
      <p:ext uri="{BB962C8B-B14F-4D97-AF65-F5344CB8AC3E}">
        <p14:creationId xmlns:p14="http://schemas.microsoft.com/office/powerpoint/2010/main" val="283089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34485E"/>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FFFDE1"/>
                </a:solidFill>
                <a:latin typeface="+mn-ea"/>
                <a:ea typeface="+mn-ea"/>
              </a:rPr>
              <a:t>窓口</a:t>
            </a:r>
            <a:endParaRPr lang="en-US" altLang="ja-JP" sz="4400" b="1" dirty="0">
              <a:solidFill>
                <a:srgbClr val="FFFDE1"/>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3" y="2595067"/>
            <a:ext cx="9150463" cy="3930277"/>
          </a:xfrm>
          <a:prstGeom prst="roundRect">
            <a:avLst>
              <a:gd name="adj" fmla="val 5612"/>
            </a:avLst>
          </a:prstGeom>
          <a:solidFill>
            <a:schemeClr val="bg1"/>
          </a:solidFill>
          <a:ln w="5715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5B9F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3C7D9B"/>
              </a:solidFill>
            </a:endParaRPr>
          </a:p>
        </p:txBody>
      </p:sp>
      <p:sp>
        <p:nvSpPr>
          <p:cNvPr id="8" name="テキスト ボックス 7">
            <a:extLst>
              <a:ext uri="{FF2B5EF4-FFF2-40B4-BE49-F238E27FC236}">
                <a16:creationId xmlns:a16="http://schemas.microsoft.com/office/drawing/2014/main" id="{A1F95F3B-732F-3643-0A9C-2FA96D55C1DF}"/>
              </a:ext>
            </a:extLst>
          </p:cNvPr>
          <p:cNvSpPr txBox="1"/>
          <p:nvPr/>
        </p:nvSpPr>
        <p:spPr>
          <a:xfrm>
            <a:off x="1695305" y="2973102"/>
            <a:ext cx="8801377" cy="2118209"/>
          </a:xfrm>
          <a:prstGeom prst="rect">
            <a:avLst/>
          </a:prstGeom>
          <a:noFill/>
        </p:spPr>
        <p:txBody>
          <a:bodyPr wrap="square">
            <a:spAutoFit/>
          </a:bodyPr>
          <a:lstStyle/>
          <a:p>
            <a:pPr algn="ctr">
              <a:lnSpc>
                <a:spcPct val="150000"/>
              </a:lnSpc>
            </a:pPr>
            <a:r>
              <a:rPr lang="ja-JP" altLang="en-US" sz="2400" b="1" dirty="0">
                <a:latin typeface="Söhne"/>
              </a:rPr>
              <a:t>四條畷</a:t>
            </a:r>
            <a:r>
              <a:rPr lang="ja-JP" altLang="en-US" sz="2400" b="1" i="0" dirty="0">
                <a:effectLst/>
                <a:latin typeface="Söhne"/>
              </a:rPr>
              <a:t>保健所　地域保健課　精神保健福祉チーム</a:t>
            </a:r>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br>
              <a:rPr lang="en-US" altLang="ja-JP" b="1" dirty="0">
                <a:latin typeface="メイリオ" panose="020B0604030504040204" pitchFamily="50" charset="-128"/>
                <a:ea typeface="メイリオ" panose="020B0604030504040204" pitchFamily="50" charset="-128"/>
              </a:rPr>
            </a:br>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住所　〒</a:t>
            </a:r>
            <a:r>
              <a:rPr lang="en-US" altLang="ja-JP" sz="1800" b="1" dirty="0">
                <a:solidFill>
                  <a:schemeClr val="tx1"/>
                </a:solidFill>
                <a:latin typeface="メイリオ" panose="020B0604030504040204" pitchFamily="50" charset="-128"/>
                <a:ea typeface="メイリオ" panose="020B0604030504040204" pitchFamily="50" charset="-128"/>
              </a:rPr>
              <a:t>575-0034</a:t>
            </a:r>
            <a:r>
              <a:rPr lang="ja-JP" altLang="en-US" sz="1800" b="1" dirty="0">
                <a:solidFill>
                  <a:schemeClr val="tx1"/>
                </a:solidFill>
                <a:latin typeface="メイリオ" panose="020B0604030504040204" pitchFamily="50" charset="-128"/>
                <a:ea typeface="メイリオ" panose="020B0604030504040204" pitchFamily="50" charset="-128"/>
              </a:rPr>
              <a:t>　四條畷市江瀬美町</a:t>
            </a:r>
            <a:r>
              <a:rPr lang="en-US" altLang="ja-JP" sz="1800" b="1" dirty="0">
                <a:solidFill>
                  <a:schemeClr val="tx1"/>
                </a:solidFill>
                <a:latin typeface="メイリオ" panose="020B0604030504040204" pitchFamily="50" charset="-128"/>
                <a:ea typeface="メイリオ" panose="020B0604030504040204" pitchFamily="50" charset="-128"/>
              </a:rPr>
              <a:t>1-16</a:t>
            </a:r>
          </a:p>
          <a:p>
            <a:r>
              <a:rPr lang="ja-JP" altLang="en-US" sz="1800" b="1" dirty="0">
                <a:solidFill>
                  <a:schemeClr val="tx1"/>
                </a:solidFill>
                <a:latin typeface="メイリオ" panose="020B0604030504040204" pitchFamily="50" charset="-128"/>
                <a:ea typeface="メイリオ" panose="020B0604030504040204" pitchFamily="50" charset="-128"/>
              </a:rPr>
              <a:t>　　電話番号　</a:t>
            </a:r>
            <a:r>
              <a:rPr lang="en-US" altLang="ja-JP" sz="1800" b="1" dirty="0">
                <a:solidFill>
                  <a:schemeClr val="tx1"/>
                </a:solidFill>
                <a:latin typeface="メイリオ" panose="020B0604030504040204" pitchFamily="50" charset="-128"/>
                <a:ea typeface="メイリオ" panose="020B0604030504040204" pitchFamily="50" charset="-128"/>
              </a:rPr>
              <a:t>072-878-2477</a:t>
            </a:r>
            <a:r>
              <a:rPr lang="ja-JP" altLang="en-US" sz="1800" b="1" dirty="0">
                <a:solidFill>
                  <a:schemeClr val="tx1"/>
                </a:solidFill>
                <a:latin typeface="メイリオ" panose="020B0604030504040204" pitchFamily="50" charset="-128"/>
                <a:ea typeface="メイリオ" panose="020B0604030504040204" pitchFamily="50" charset="-128"/>
              </a:rPr>
              <a:t>（直通）</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担当　精神保健福祉相談窓口</a:t>
            </a:r>
            <a:endParaRPr lang="en-US" altLang="ja-JP" dirty="0">
              <a:latin typeface="Söhne"/>
            </a:endParaRPr>
          </a:p>
          <a:p>
            <a:pPr algn="ctr">
              <a:lnSpc>
                <a:spcPct val="150000"/>
              </a:lnSpc>
            </a:pPr>
            <a:endParaRPr lang="ja-JP" altLang="en-US" dirty="0"/>
          </a:p>
        </p:txBody>
      </p:sp>
      <p:sp>
        <p:nvSpPr>
          <p:cNvPr id="10" name="楕円 9">
            <a:hlinkClick r:id="" action="ppaction://noaction"/>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01</a:t>
            </a:r>
            <a:endParaRPr lang="ja-JP" altLang="en-US" sz="4800" dirty="0">
              <a:solidFill>
                <a:srgbClr val="FFFDE1"/>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461665"/>
          </a:xfrm>
          <a:prstGeom prst="rect">
            <a:avLst/>
          </a:prstGeom>
          <a:noFill/>
        </p:spPr>
        <p:txBody>
          <a:bodyPr wrap="square" rtlCol="0">
            <a:spAutoFit/>
          </a:bodyPr>
          <a:lstStyle/>
          <a:p>
            <a:r>
              <a:rPr kumimoji="1" lang="ja-JP" altLang="en-US" sz="2400" b="1" i="0" u="none" strike="noStrike" kern="1200" cap="none" spc="0" normalizeH="0" baseline="0" noProof="0" dirty="0">
                <a:ln>
                  <a:noFill/>
                </a:ln>
                <a:solidFill>
                  <a:srgbClr val="FFFDE1"/>
                </a:solidFill>
                <a:effectLst/>
                <a:uLnTx/>
                <a:uFillTx/>
                <a:latin typeface="Segoe UI"/>
                <a:ea typeface="メイリオ"/>
                <a:cs typeface="+mn-cs"/>
              </a:rPr>
              <a:t>精神保健福祉に関する相談は、下記にご連絡ください。</a:t>
            </a:r>
            <a:endParaRPr kumimoji="1" lang="ja-JP" altLang="en-US" sz="1600" dirty="0"/>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3448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87121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080000"/>
          </a:xfrm>
          <a:prstGeom prst="roundRect">
            <a:avLst>
              <a:gd name="adj" fmla="val 21554"/>
            </a:avLst>
          </a:prstGeom>
          <a:solidFill>
            <a:srgbClr val="34485E"/>
          </a:solidFill>
          <a:ln w="5715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FFFDE1"/>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684590" y="519602"/>
            <a:ext cx="7560840" cy="893299"/>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FFFDE1"/>
                </a:solidFill>
                <a:latin typeface="+mn-ea"/>
                <a:ea typeface="+mn-ea"/>
              </a:rPr>
              <a:t>精神障がいにも対応した地域包括ケアシステムの構築のための</a:t>
            </a:r>
            <a:br>
              <a:rPr lang="en-US" altLang="ja-JP" sz="2400" b="1" dirty="0">
                <a:solidFill>
                  <a:srgbClr val="FFFDE1"/>
                </a:solidFill>
                <a:latin typeface="+mn-ea"/>
                <a:ea typeface="+mn-ea"/>
              </a:rPr>
            </a:br>
            <a:r>
              <a:rPr lang="ja-JP" altLang="en-US" sz="2400" b="1" dirty="0">
                <a:solidFill>
                  <a:srgbClr val="FFFDE1"/>
                </a:solidFill>
                <a:latin typeface="+mn-ea"/>
                <a:ea typeface="+mn-ea"/>
              </a:rPr>
              <a:t>協議の場について</a:t>
            </a:r>
          </a:p>
        </p:txBody>
      </p:sp>
      <p:sp>
        <p:nvSpPr>
          <p:cNvPr id="10" name="楕円 9">
            <a:hlinkClick r:id="" action="ppaction://noaction"/>
            <a:extLst>
              <a:ext uri="{FF2B5EF4-FFF2-40B4-BE49-F238E27FC236}">
                <a16:creationId xmlns:a16="http://schemas.microsoft.com/office/drawing/2014/main" id="{A73912BB-2FAF-4919-BC39-7F531383164A}"/>
              </a:ext>
            </a:extLst>
          </p:cNvPr>
          <p:cNvSpPr>
            <a:spLocks noChangeAspect="1"/>
          </p:cNvSpPr>
          <p:nvPr/>
        </p:nvSpPr>
        <p:spPr>
          <a:xfrm>
            <a:off x="1280570" y="212243"/>
            <a:ext cx="1332000" cy="1332000"/>
          </a:xfrm>
          <a:prstGeom prst="ellipse">
            <a:avLst/>
          </a:prstGeom>
          <a:solidFill>
            <a:srgbClr val="34485E"/>
          </a:solidFill>
          <a:ln>
            <a:solidFill>
              <a:srgbClr val="344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02</a:t>
            </a:r>
            <a:endParaRPr lang="ja-JP" altLang="en-US" sz="4800" dirty="0">
              <a:solidFill>
                <a:srgbClr val="FFFDE1"/>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3448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141166"/>
            <a:ext cx="4080877" cy="857206"/>
          </a:xfrm>
          <a:prstGeom prst="roundRect">
            <a:avLst>
              <a:gd name="adj" fmla="val 9231"/>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5B9F8A"/>
          </a:solidFill>
          <a:ln>
            <a:solidFill>
              <a:srgbClr val="5B9F8A"/>
            </a:solidFill>
          </a:ln>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485529" y="5337276"/>
            <a:ext cx="4098303" cy="1404092"/>
          </a:xfrm>
          <a:prstGeom prst="roundRect">
            <a:avLst>
              <a:gd name="adj" fmla="val 5758"/>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113814" y="5088842"/>
            <a:ext cx="2739296" cy="396000"/>
          </a:xfrm>
          <a:prstGeom prst="roundRect">
            <a:avLst>
              <a:gd name="adj" fmla="val 49068"/>
            </a:avLst>
          </a:prstGeom>
          <a:solidFill>
            <a:srgbClr val="5B9F8A"/>
          </a:solidFill>
          <a:ln>
            <a:solidFill>
              <a:srgbClr val="5B9F8A"/>
            </a:solidFill>
          </a:ln>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9" name="タイトル 1">
            <a:extLst>
              <a:ext uri="{FF2B5EF4-FFF2-40B4-BE49-F238E27FC236}">
                <a16:creationId xmlns:a16="http://schemas.microsoft.com/office/drawing/2014/main" id="{E2DFA0D6-74BE-45F8-B57B-5AA3227CEFB9}"/>
              </a:ext>
            </a:extLst>
          </p:cNvPr>
          <p:cNvSpPr txBox="1">
            <a:spLocks/>
          </p:cNvSpPr>
          <p:nvPr/>
        </p:nvSpPr>
        <p:spPr>
          <a:xfrm>
            <a:off x="602021" y="5562816"/>
            <a:ext cx="3008563" cy="1106544"/>
          </a:xfrm>
          <a:prstGeom prst="rect">
            <a:avLst/>
          </a:prstGeom>
        </p:spPr>
        <p:txBody>
          <a:bodyPr vert="horz" lIns="91440" tIns="45720" rIns="91440" bIns="45720" rtlCol="0" anchor="t">
            <a:normAutofit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・精神科医療機関</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・基幹相談支援センター　　　　　　　</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・相談支援事業所</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・社会福祉協議会</a:t>
            </a: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・市役所</a:t>
            </a: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479376" y="3239138"/>
            <a:ext cx="4104456" cy="552155"/>
          </a:xfrm>
          <a:prstGeom prst="roundRect">
            <a:avLst>
              <a:gd name="adj" fmla="val 16492"/>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3079201"/>
            <a:ext cx="2739296" cy="396000"/>
          </a:xfrm>
          <a:prstGeom prst="roundRect">
            <a:avLst>
              <a:gd name="adj" fmla="val 49068"/>
            </a:avLst>
          </a:prstGeom>
          <a:solidFill>
            <a:srgbClr val="5B9F8A"/>
          </a:solidFill>
          <a:ln>
            <a:solidFill>
              <a:srgbClr val="5B9F8A"/>
            </a:solidFill>
          </a:ln>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2" name="角丸四角形 1">
            <a:extLst>
              <a:ext uri="{FF2B5EF4-FFF2-40B4-BE49-F238E27FC236}">
                <a16:creationId xmlns:a16="http://schemas.microsoft.com/office/drawing/2014/main" id="{D7FA2747-4FDB-4132-B6EB-D67C41A4270C}"/>
              </a:ext>
            </a:extLst>
          </p:cNvPr>
          <p:cNvSpPr/>
          <p:nvPr/>
        </p:nvSpPr>
        <p:spPr>
          <a:xfrm>
            <a:off x="4871864" y="2155413"/>
            <a:ext cx="7056784" cy="4585955"/>
          </a:xfrm>
          <a:prstGeom prst="roundRect">
            <a:avLst>
              <a:gd name="adj" fmla="val 2940"/>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663952" y="1865088"/>
            <a:ext cx="5650232" cy="552155"/>
          </a:xfrm>
          <a:prstGeom prst="roundRect">
            <a:avLst>
              <a:gd name="adj" fmla="val 49068"/>
            </a:avLst>
          </a:prstGeom>
          <a:solidFill>
            <a:srgbClr val="5B9F8A"/>
          </a:solidFill>
          <a:ln>
            <a:solidFill>
              <a:srgbClr val="5B9F8A"/>
            </a:solidFill>
          </a:ln>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4" name="タイトル 1">
            <a:extLst>
              <a:ext uri="{FF2B5EF4-FFF2-40B4-BE49-F238E27FC236}">
                <a16:creationId xmlns:a16="http://schemas.microsoft.com/office/drawing/2014/main" id="{C58BC26E-763B-4CE6-9470-D39EA3CC24AD}"/>
              </a:ext>
            </a:extLst>
          </p:cNvPr>
          <p:cNvSpPr txBox="1">
            <a:spLocks/>
          </p:cNvSpPr>
          <p:nvPr/>
        </p:nvSpPr>
        <p:spPr>
          <a:xfrm>
            <a:off x="5246475" y="2590480"/>
            <a:ext cx="6343502" cy="4078880"/>
          </a:xfrm>
          <a:prstGeom prst="rect">
            <a:avLst/>
          </a:prstGeom>
        </p:spPr>
        <p:txBody>
          <a:bodyPr vert="horz" lIns="91440" tIns="45720" rIns="91440" bIns="45720" rtlCol="0" anchor="t">
            <a:normAutofit fontScale="925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内容：年１回程度開催し、地域の状況や課題を共有し、長期入院者の減少及び地域生活への移行に向けた支援、地域生活を継続するための支援を推進しています。</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日時：令和８年</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２</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月</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25</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日（</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水</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14</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時から</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16</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時</a:t>
            </a: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b="1" dirty="0">
                <a:solidFill>
                  <a:srgbClr val="44546A">
                    <a:lumMod val="50000"/>
                  </a:srgbClr>
                </a:solidFill>
                <a:latin typeface="メイリオ" panose="020B0604030504040204" pitchFamily="50" charset="-128"/>
                <a:ea typeface="メイリオ" panose="020B0604030504040204" pitchFamily="50" charset="-128"/>
              </a:rPr>
              <a:t>令和７年度の議題</a:t>
            </a:r>
            <a:endParaRPr lang="en-US" altLang="ja-JP" sz="1400" b="1"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400" b="1"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（１）大阪府における</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精神障がい者にも対応した</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地域包括ケアシステムや在院患者の状況と大阪府の取組みについて</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a:t>
            </a: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a:t>
            </a: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（２）各市の協議の場について報告　　　　　　　　　　　　　　</a:t>
            </a: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①四條畷市</a:t>
            </a: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②大東市</a:t>
            </a: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③交野市</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（３）管内精神科病院の地域移行取組報告</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（４）事例報告・意見交換</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（５）まとめ</a:t>
            </a:r>
          </a:p>
        </p:txBody>
      </p:sp>
      <p:sp>
        <p:nvSpPr>
          <p:cNvPr id="25" name="タイトル 1">
            <a:extLst>
              <a:ext uri="{FF2B5EF4-FFF2-40B4-BE49-F238E27FC236}">
                <a16:creationId xmlns:a16="http://schemas.microsoft.com/office/drawing/2014/main" id="{3D127DE6-322B-4DE0-A117-EB46B5C6A60B}"/>
              </a:ext>
            </a:extLst>
          </p:cNvPr>
          <p:cNvSpPr txBox="1">
            <a:spLocks/>
          </p:cNvSpPr>
          <p:nvPr/>
        </p:nvSpPr>
        <p:spPr>
          <a:xfrm>
            <a:off x="700210" y="3501262"/>
            <a:ext cx="3008563" cy="37802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年１回程度</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6" name="タイトル 1">
            <a:extLst>
              <a:ext uri="{FF2B5EF4-FFF2-40B4-BE49-F238E27FC236}">
                <a16:creationId xmlns:a16="http://schemas.microsoft.com/office/drawing/2014/main" id="{00432453-1E5B-4F3B-83D5-BA533CE43944}"/>
              </a:ext>
            </a:extLst>
          </p:cNvPr>
          <p:cNvSpPr txBox="1">
            <a:spLocks/>
          </p:cNvSpPr>
          <p:nvPr/>
        </p:nvSpPr>
        <p:spPr>
          <a:xfrm>
            <a:off x="672981" y="2467573"/>
            <a:ext cx="2866645" cy="455614"/>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精神保健医療福祉連携会議</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7" name="角丸四角形 1">
            <a:extLst>
              <a:ext uri="{FF2B5EF4-FFF2-40B4-BE49-F238E27FC236}">
                <a16:creationId xmlns:a16="http://schemas.microsoft.com/office/drawing/2014/main" id="{036FC4B8-2A27-4E65-BB45-B479CE7CD9F9}"/>
              </a:ext>
            </a:extLst>
          </p:cNvPr>
          <p:cNvSpPr/>
          <p:nvPr/>
        </p:nvSpPr>
        <p:spPr>
          <a:xfrm>
            <a:off x="511835" y="4063935"/>
            <a:ext cx="4080877" cy="946933"/>
          </a:xfrm>
          <a:prstGeom prst="roundRect">
            <a:avLst>
              <a:gd name="adj" fmla="val 9231"/>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3880184"/>
            <a:ext cx="2739296" cy="396000"/>
          </a:xfrm>
          <a:prstGeom prst="roundRect">
            <a:avLst>
              <a:gd name="adj" fmla="val 49068"/>
            </a:avLst>
          </a:prstGeom>
          <a:solidFill>
            <a:srgbClr val="5B9F8A"/>
          </a:solidFill>
          <a:ln>
            <a:solidFill>
              <a:srgbClr val="5B9F8A"/>
            </a:solidFill>
          </a:ln>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B7F17C7B-EC69-4253-851A-A69D57A1F53B}"/>
              </a:ext>
            </a:extLst>
          </p:cNvPr>
          <p:cNvSpPr txBox="1">
            <a:spLocks/>
          </p:cNvSpPr>
          <p:nvPr/>
        </p:nvSpPr>
        <p:spPr>
          <a:xfrm>
            <a:off x="747964" y="4390343"/>
            <a:ext cx="2866645"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大阪府四條畷保健所</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地域保健課　精神保健福祉チーム</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204310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6DF58B5-4348-3BBD-6EF2-4048E2645685}"/>
              </a:ext>
            </a:extLst>
          </p:cNvPr>
          <p:cNvSpPr/>
          <p:nvPr/>
        </p:nvSpPr>
        <p:spPr>
          <a:xfrm>
            <a:off x="0" y="0"/>
            <a:ext cx="308532" cy="6858000"/>
          </a:xfrm>
          <a:prstGeom prst="rect">
            <a:avLst/>
          </a:prstGeom>
          <a:solidFill>
            <a:srgbClr val="3448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2EE94C60-AAF5-CD4B-6707-5AC966056DEE}"/>
              </a:ext>
            </a:extLst>
          </p:cNvPr>
          <p:cNvSpPr/>
          <p:nvPr/>
        </p:nvSpPr>
        <p:spPr>
          <a:xfrm>
            <a:off x="767408" y="1985137"/>
            <a:ext cx="10881419" cy="2307959"/>
          </a:xfrm>
          <a:prstGeom prst="roundRect">
            <a:avLst>
              <a:gd name="adj" fmla="val 14961"/>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7" name="タイトル 1">
            <a:extLst>
              <a:ext uri="{FF2B5EF4-FFF2-40B4-BE49-F238E27FC236}">
                <a16:creationId xmlns:a16="http://schemas.microsoft.com/office/drawing/2014/main" id="{D9C1A2DE-5D16-D410-6936-CBFFAEE38C1A}"/>
              </a:ext>
            </a:extLst>
          </p:cNvPr>
          <p:cNvSpPr txBox="1">
            <a:spLocks/>
          </p:cNvSpPr>
          <p:nvPr/>
        </p:nvSpPr>
        <p:spPr>
          <a:xfrm>
            <a:off x="1719388" y="2276609"/>
            <a:ext cx="8697091" cy="115239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2800" b="1" dirty="0">
                <a:solidFill>
                  <a:prstClr val="black"/>
                </a:solidFill>
                <a:latin typeface="メイリオ" panose="020B0604030504040204" pitchFamily="50" charset="-128"/>
                <a:ea typeface="メイリオ" panose="020B0604030504040204" pitchFamily="50" charset="-128"/>
              </a:rPr>
              <a:t>四條畷保健所ホームページ</a:t>
            </a:r>
            <a:endParaRPr lang="en-US" altLang="ja-JP" sz="2800" b="1" dirty="0">
              <a:solidFill>
                <a:prstClr val="black"/>
              </a:solidFill>
              <a:latin typeface="メイリオ" panose="020B0604030504040204" pitchFamily="50" charset="-128"/>
              <a:ea typeface="メイリオ" panose="020B0604030504040204" pitchFamily="50" charset="-128"/>
            </a:endParaRPr>
          </a:p>
          <a:p>
            <a:pPr marL="0" marR="0" lvl="0" indent="0" algn="ctr" defTabSz="914377" rtl="0" eaLnBrk="1" fontAlgn="auto" latinLnBrk="0" hangingPunct="1">
              <a:lnSpc>
                <a:spcPct val="100000"/>
              </a:lnSpc>
              <a:spcBef>
                <a:spcPct val="0"/>
              </a:spcBef>
              <a:spcAft>
                <a:spcPts val="0"/>
              </a:spcAft>
              <a:buClrTx/>
              <a:buSzTx/>
              <a:buFontTx/>
              <a:buNone/>
              <a:tabLst/>
              <a:defRPr/>
            </a:pPr>
            <a:endParaRPr lang="en-US" altLang="ja-JP" sz="2000" dirty="0">
              <a:solidFill>
                <a:prstClr val="black"/>
              </a:solidFill>
              <a:latin typeface="メイリオ" panose="020B0604030504040204" pitchFamily="50" charset="-128"/>
              <a:ea typeface="メイリオ" panose="020B0604030504040204" pitchFamily="50" charset="-128"/>
            </a:endParaRPr>
          </a:p>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2000" dirty="0">
                <a:solidFill>
                  <a:prstClr val="black"/>
                </a:solidFill>
                <a:latin typeface="メイリオ" panose="020B0604030504040204" pitchFamily="50" charset="-128"/>
                <a:ea typeface="メイリオ" panose="020B0604030504040204" pitchFamily="50" charset="-128"/>
              </a:rPr>
              <a:t>精神保健福祉相談などについてご紹介しています。</a:t>
            </a:r>
            <a:endParaRPr lang="en-US" altLang="ja-JP" sz="2000" dirty="0">
              <a:solidFill>
                <a:prstClr val="black"/>
              </a:solidFill>
              <a:latin typeface="メイリオ" panose="020B0604030504040204" pitchFamily="50" charset="-128"/>
              <a:ea typeface="メイリオ" panose="020B0604030504040204" pitchFamily="50" charset="-128"/>
            </a:endParaRPr>
          </a:p>
        </p:txBody>
      </p:sp>
      <p:sp>
        <p:nvSpPr>
          <p:cNvPr id="18" name="タイトル 1">
            <a:extLst>
              <a:ext uri="{FF2B5EF4-FFF2-40B4-BE49-F238E27FC236}">
                <a16:creationId xmlns:a16="http://schemas.microsoft.com/office/drawing/2014/main" id="{767AE674-A1D5-076D-24AF-4D0C0B4E1556}"/>
              </a:ext>
            </a:extLst>
          </p:cNvPr>
          <p:cNvSpPr txBox="1">
            <a:spLocks/>
          </p:cNvSpPr>
          <p:nvPr/>
        </p:nvSpPr>
        <p:spPr>
          <a:xfrm>
            <a:off x="2363076" y="3572689"/>
            <a:ext cx="8296398" cy="720407"/>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https://www.pref.osaka.lg.jp/o100150/shijonawatehoken/chiiki/seishin.html</a:t>
            </a:r>
          </a:p>
        </p:txBody>
      </p:sp>
      <p:sp>
        <p:nvSpPr>
          <p:cNvPr id="24" name="角丸四角形 1">
            <a:extLst>
              <a:ext uri="{FF2B5EF4-FFF2-40B4-BE49-F238E27FC236}">
                <a16:creationId xmlns:a16="http://schemas.microsoft.com/office/drawing/2014/main" id="{50BA4E58-AE68-4F0D-B1D0-796A26A9FD70}"/>
              </a:ext>
            </a:extLst>
          </p:cNvPr>
          <p:cNvSpPr/>
          <p:nvPr/>
        </p:nvSpPr>
        <p:spPr>
          <a:xfrm>
            <a:off x="1520767" y="332656"/>
            <a:ext cx="9150463" cy="1080000"/>
          </a:xfrm>
          <a:prstGeom prst="roundRect">
            <a:avLst>
              <a:gd name="adj" fmla="val 21554"/>
            </a:avLst>
          </a:prstGeom>
          <a:solidFill>
            <a:srgbClr val="34485E"/>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FFFDE1"/>
                </a:solidFill>
              </a:rPr>
              <a:t>　　</a:t>
            </a:r>
          </a:p>
        </p:txBody>
      </p:sp>
      <p:sp>
        <p:nvSpPr>
          <p:cNvPr id="25" name="タイトル 1">
            <a:extLst>
              <a:ext uri="{FF2B5EF4-FFF2-40B4-BE49-F238E27FC236}">
                <a16:creationId xmlns:a16="http://schemas.microsoft.com/office/drawing/2014/main" id="{3A8BE68F-1C25-4D8F-A370-D9247A64F4B7}"/>
              </a:ext>
            </a:extLst>
          </p:cNvPr>
          <p:cNvSpPr txBox="1">
            <a:spLocks/>
          </p:cNvSpPr>
          <p:nvPr/>
        </p:nvSpPr>
        <p:spPr>
          <a:xfrm>
            <a:off x="2910523" y="468277"/>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FFFDE1"/>
                </a:solidFill>
                <a:latin typeface="+mn-ea"/>
                <a:ea typeface="+mn-ea"/>
              </a:rPr>
              <a:t>情報提供</a:t>
            </a:r>
            <a:endParaRPr lang="en-US" altLang="ja-JP" sz="4400" b="1" dirty="0">
              <a:solidFill>
                <a:srgbClr val="FFFDE1"/>
              </a:solidFill>
              <a:latin typeface="+mn-ea"/>
              <a:ea typeface="+mn-ea"/>
            </a:endParaRPr>
          </a:p>
        </p:txBody>
      </p:sp>
      <p:sp>
        <p:nvSpPr>
          <p:cNvPr id="27" name="楕円 26">
            <a:hlinkClick r:id="" action="ppaction://noaction"/>
            <a:extLst>
              <a:ext uri="{FF2B5EF4-FFF2-40B4-BE49-F238E27FC236}">
                <a16:creationId xmlns:a16="http://schemas.microsoft.com/office/drawing/2014/main" id="{581E6311-241F-4F35-825A-1A51D2309E5D}"/>
              </a:ext>
            </a:extLst>
          </p:cNvPr>
          <p:cNvSpPr>
            <a:spLocks noChangeAspect="1"/>
          </p:cNvSpPr>
          <p:nvPr/>
        </p:nvSpPr>
        <p:spPr>
          <a:xfrm>
            <a:off x="1032288" y="171102"/>
            <a:ext cx="1332000" cy="1332000"/>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メイリオ" panose="020B0604030504040204" pitchFamily="50" charset="-128"/>
                <a:ea typeface="メイリオ" panose="020B0604030504040204" pitchFamily="50" charset="-128"/>
              </a:rPr>
              <a:t>03</a:t>
            </a:r>
            <a:endParaRPr lang="ja-JP" altLang="en-US" sz="4800" dirty="0">
              <a:solidFill>
                <a:srgbClr val="FFFDE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4463052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ユーザー定義 7">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FFFDE1"/>
      </a:hlink>
      <a:folHlink>
        <a:srgbClr val="FFFDE1"/>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363</Words>
  <Application>Microsoft Office PowerPoint</Application>
  <PresentationFormat>ワイド画面</PresentationFormat>
  <Paragraphs>66</Paragraphs>
  <Slides>4</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Söhne</vt:lpstr>
      <vt:lpstr>メイリオ</vt:lpstr>
      <vt:lpstr>游ゴシック</vt:lpstr>
      <vt:lpstr>Arial</vt:lpstr>
      <vt:lpstr>Calibri</vt:lpstr>
      <vt:lpstr>Segoe UI</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2026-07-28T04:08:05Z</dcterms:modified>
</cp:coreProperties>
</file>