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5" r:id="rId4"/>
    <p:sldId id="436" r:id="rId5"/>
  </p:sldIdLst>
  <p:sldSz cx="12192000" cy="6858000"/>
  <p:notesSz cx="6735763" cy="9866313"/>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bq0K1UsgVu3fXNr0kK7bpQ==" hashData="1OeBbaBlD4QA4SLjikjzhIRvfSpPIsTsuL5pEAJqVXTvSr193vX+nJcOgM/sl1v06CcrpnFUR/ctFWOQu9zcMg=="/>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04" autoAdjust="0"/>
  </p:normalViewPr>
  <p:slideViewPr>
    <p:cSldViewPr>
      <p:cViewPr varScale="1">
        <p:scale>
          <a:sx n="95" d="100"/>
          <a:sy n="95" d="100"/>
        </p:scale>
        <p:origin x="206"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5300"/>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34" tIns="45717" rIns="91434" bIns="45717"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371013"/>
            <a:ext cx="2919413" cy="495300"/>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34" tIns="45717" rIns="91434" bIns="45717"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621" cy="493237"/>
          </a:xfrm>
          <a:prstGeom prst="rect">
            <a:avLst/>
          </a:prstGeom>
        </p:spPr>
        <p:txBody>
          <a:bodyPr vert="horz" lIns="90638" tIns="45318" rIns="90638" bIns="45318"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573" y="0"/>
            <a:ext cx="2918621" cy="493237"/>
          </a:xfrm>
          <a:prstGeom prst="rect">
            <a:avLst/>
          </a:prstGeom>
        </p:spPr>
        <p:txBody>
          <a:bodyPr vert="horz" lIns="90638" tIns="45318" rIns="90638" bIns="45318"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82550" y="741363"/>
            <a:ext cx="6570663" cy="3697287"/>
          </a:xfrm>
          <a:prstGeom prst="rect">
            <a:avLst/>
          </a:prstGeom>
          <a:noFill/>
          <a:ln w="12700">
            <a:solidFill>
              <a:prstClr val="black"/>
            </a:solidFill>
          </a:ln>
        </p:spPr>
        <p:txBody>
          <a:bodyPr vert="horz" lIns="90638" tIns="45318" rIns="90638" bIns="45318" rtlCol="0" anchor="ctr"/>
          <a:lstStyle/>
          <a:p>
            <a:endParaRPr lang="ja-JP" altLang="en-US" dirty="0"/>
          </a:p>
        </p:txBody>
      </p:sp>
      <p:sp>
        <p:nvSpPr>
          <p:cNvPr id="5" name="ノート プレースホルダー 4"/>
          <p:cNvSpPr>
            <a:spLocks noGrp="1"/>
          </p:cNvSpPr>
          <p:nvPr>
            <p:ph type="body" sz="quarter" idx="3"/>
          </p:nvPr>
        </p:nvSpPr>
        <p:spPr>
          <a:xfrm>
            <a:off x="673891" y="4686538"/>
            <a:ext cx="5387982" cy="4439132"/>
          </a:xfrm>
          <a:prstGeom prst="rect">
            <a:avLst/>
          </a:prstGeom>
        </p:spPr>
        <p:txBody>
          <a:bodyPr vert="horz" lIns="90638" tIns="45318" rIns="90638"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502"/>
            <a:ext cx="2918621" cy="493236"/>
          </a:xfrm>
          <a:prstGeom prst="rect">
            <a:avLst/>
          </a:prstGeom>
        </p:spPr>
        <p:txBody>
          <a:bodyPr vert="horz" lIns="90638" tIns="45318" rIns="90638" bIns="45318"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573" y="9371502"/>
            <a:ext cx="2918621" cy="493236"/>
          </a:xfrm>
          <a:prstGeom prst="rect">
            <a:avLst/>
          </a:prstGeom>
        </p:spPr>
        <p:txBody>
          <a:bodyPr vert="horz" lIns="90638" tIns="45318" rIns="90638" bIns="45318"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2550" y="741363"/>
            <a:ext cx="6570663" cy="3697287"/>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defTabSz="906445">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06445">
                <a:defRPr/>
              </a:pPr>
              <a:t>4</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 action="ppaction://noaction"/>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03</a:t>
            </a:r>
            <a:endParaRPr lang="ja-JP" altLang="en-US" sz="4800" dirty="0">
              <a:solidFill>
                <a:srgbClr val="D6B845"/>
              </a:solidFill>
              <a:latin typeface="+mj-lt"/>
            </a:endParaRPr>
          </a:p>
        </p:txBody>
      </p:sp>
      <p:sp>
        <p:nvSpPr>
          <p:cNvPr id="7" name="楕円 6">
            <a:hlinkClick r:id="rId3"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40086"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窓口</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「にも包括」</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情報</a:t>
            </a:r>
            <a:endParaRPr lang="en-US" altLang="ja-JP" sz="2400" b="1" dirty="0">
              <a:solidFill>
                <a:srgbClr val="D6B845"/>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摂津市</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4"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1" name="図 10">
            <a:extLst>
              <a:ext uri="{FF2B5EF4-FFF2-40B4-BE49-F238E27FC236}">
                <a16:creationId xmlns:a16="http://schemas.microsoft.com/office/drawing/2014/main" id="{5D022994-925F-4D6F-BDFF-FE9393FC4291}"/>
              </a:ext>
            </a:extLst>
          </p:cNvPr>
          <p:cNvPicPr>
            <a:picLocks noChangeAspect="1"/>
          </p:cNvPicPr>
          <p:nvPr/>
        </p:nvPicPr>
        <p:blipFill>
          <a:blip r:embed="rId5"/>
          <a:stretch>
            <a:fillRect/>
          </a:stretch>
        </p:blipFill>
        <p:spPr>
          <a:xfrm>
            <a:off x="962196" y="693640"/>
            <a:ext cx="1006895" cy="1408245"/>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949205"/>
          </a:xfrm>
          <a:prstGeom prst="rect">
            <a:avLst/>
          </a:prstGeom>
          <a:noFill/>
        </p:spPr>
        <p:txBody>
          <a:bodyPr wrap="square">
            <a:spAutoFit/>
          </a:bodyPr>
          <a:lstStyle/>
          <a:p>
            <a:pPr algn="ctr">
              <a:lnSpc>
                <a:spcPct val="150000"/>
              </a:lnSpc>
            </a:pPr>
            <a:r>
              <a:rPr lang="ja-JP" altLang="en-US" sz="2400" b="1" dirty="0">
                <a:latin typeface="Söhne"/>
              </a:rPr>
              <a:t>摂津</a:t>
            </a:r>
            <a:r>
              <a:rPr lang="ja-JP" altLang="en-US" sz="2400" b="1" i="0" dirty="0">
                <a:effectLst/>
                <a:latin typeface="Söhne"/>
              </a:rPr>
              <a:t>市</a:t>
            </a:r>
            <a:r>
              <a:rPr lang="ja-JP" altLang="en-US" sz="2400" b="1" dirty="0">
                <a:latin typeface="Söhne"/>
              </a:rPr>
              <a:t>保健福祉部</a:t>
            </a:r>
            <a:r>
              <a:rPr lang="ja-JP" altLang="en-US" sz="2400" b="1" i="0" dirty="0">
                <a:effectLst/>
                <a:latin typeface="Söhne"/>
              </a:rPr>
              <a:t>障害福祉課</a:t>
            </a:r>
            <a:endParaRPr lang="en-US" altLang="ja-JP" sz="2400" b="1" i="0" dirty="0">
              <a:effectLst/>
              <a:latin typeface="Söhne"/>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住所　　　　　　：　摂津市三島</a:t>
            </a:r>
            <a:r>
              <a:rPr lang="en-US" altLang="ja-JP" sz="1800" b="1" dirty="0">
                <a:solidFill>
                  <a:schemeClr val="tx1"/>
                </a:solidFill>
                <a:latin typeface="メイリオ" panose="020B0604030504040204" pitchFamily="50" charset="-128"/>
                <a:ea typeface="メイリオ" panose="020B0604030504040204" pitchFamily="50" charset="-128"/>
              </a:rPr>
              <a:t>1</a:t>
            </a:r>
            <a:r>
              <a:rPr lang="ja-JP" altLang="en-US" sz="1800" b="1" dirty="0">
                <a:solidFill>
                  <a:schemeClr val="tx1"/>
                </a:solidFill>
                <a:latin typeface="メイリオ" panose="020B0604030504040204" pitchFamily="50" charset="-128"/>
                <a:ea typeface="メイリオ" panose="020B0604030504040204" pitchFamily="50" charset="-128"/>
              </a:rPr>
              <a:t>丁目</a:t>
            </a:r>
            <a:r>
              <a:rPr lang="en-US" altLang="ja-JP" sz="1800" b="1" dirty="0">
                <a:solidFill>
                  <a:schemeClr val="tx1"/>
                </a:solidFill>
                <a:latin typeface="メイリオ" panose="020B0604030504040204" pitchFamily="50" charset="-128"/>
                <a:ea typeface="メイリオ" panose="020B0604030504040204" pitchFamily="50" charset="-128"/>
              </a:rPr>
              <a:t>1-1</a:t>
            </a: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電話番号　　　　：　</a:t>
            </a:r>
            <a:r>
              <a:rPr lang="en-US" altLang="ja-JP" sz="1800" b="1" dirty="0">
                <a:solidFill>
                  <a:schemeClr val="tx1"/>
                </a:solidFill>
                <a:latin typeface="メイリオ" panose="020B0604030504040204" pitchFamily="50" charset="-128"/>
                <a:ea typeface="メイリオ" panose="020B0604030504040204" pitchFamily="50" charset="-128"/>
              </a:rPr>
              <a:t>06-6384-1374</a:t>
            </a:r>
          </a:p>
          <a:p>
            <a:r>
              <a:rPr lang="ja-JP" altLang="en-US" b="1" dirty="0">
                <a:latin typeface="メイリオ" panose="020B0604030504040204" pitchFamily="50" charset="-128"/>
                <a:ea typeface="メイリオ" panose="020B0604030504040204" pitchFamily="50" charset="-128"/>
              </a:rPr>
              <a:t>　　</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連絡用アドレス　：　</a:t>
            </a:r>
            <a:r>
              <a:rPr lang="en-US" altLang="ja-JP" b="1" dirty="0">
                <a:latin typeface="メイリオ" panose="020B0604030504040204" pitchFamily="50" charset="-128"/>
                <a:ea typeface="メイリオ" panose="020B0604030504040204" pitchFamily="50" charset="-128"/>
              </a:rPr>
              <a:t>shougaifukushi@city.settsu.osaka.jp</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dirty="0">
              <a:latin typeface="Söhne"/>
            </a:endParaRPr>
          </a:p>
          <a:p>
            <a:pPr algn="ctr">
              <a:lnSpc>
                <a:spcPct val="150000"/>
              </a:lnSpc>
            </a:pPr>
            <a:endParaRPr lang="ja-JP" altLang="en-US" dirty="0"/>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816653" y="2119091"/>
            <a:ext cx="7056784" cy="4585955"/>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精神障がいにも対応した地域包括ケアシステムの構築のための</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協議の場について</a:t>
            </a:r>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3" y="5650219"/>
            <a:ext cx="3008563" cy="7560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障害福祉関係者</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精神科医療機関関係者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市障害福祉課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506700" y="2621396"/>
            <a:ext cx="5420387" cy="117094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地域移行・地域定着を行うにあたって必要な情報の収集及び分析、実施に向けた検討、地域の実情に応じた体制の整備、地域課題を解決するための協議をおこなっています。</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コロナウイルスの影響により本格的な開催が困難となっておりましたが、令和</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6</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年度から再開しています。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回程度</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2538721"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摂津市障害者地域自立支援協議会　地域移行部会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00210" y="4348939"/>
            <a:ext cx="2862622" cy="698499"/>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摂津市保健福祉部障害福祉課</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特定非営利活動法人あしすと</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摂津市基幹相談支援センター</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0" name="タイトル 1">
            <a:extLst>
              <a:ext uri="{FF2B5EF4-FFF2-40B4-BE49-F238E27FC236}">
                <a16:creationId xmlns:a16="http://schemas.microsoft.com/office/drawing/2014/main" id="{69777841-B3AF-451F-AE4F-3C265E725837}"/>
              </a:ext>
            </a:extLst>
          </p:cNvPr>
          <p:cNvSpPr txBox="1">
            <a:spLocks/>
          </p:cNvSpPr>
          <p:nvPr/>
        </p:nvSpPr>
        <p:spPr>
          <a:xfrm>
            <a:off x="5572782" y="3996498"/>
            <a:ext cx="5650232" cy="1170949"/>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a:t>
            </a:r>
            <a:r>
              <a:rPr kumimoji="1" lang="en-US" altLang="ja-JP"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7</a:t>
            </a:r>
            <a:r>
              <a:rPr kumimoji="1" lang="ja-JP"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年度の取り組み</a:t>
            </a:r>
            <a:endParaRPr lang="en-US" altLang="ja-JP" sz="16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保健所管内の入院患者の動向や、大阪府が推進する地域包括ケアシステムに関する取り組みの説明を受けました。併せて、各関係機関が支援している地域移行利用者の経過報告を行い、支援方針の検討および関係機関相互の情報連携を図りました。　</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31" name="タイトル 1">
            <a:extLst>
              <a:ext uri="{FF2B5EF4-FFF2-40B4-BE49-F238E27FC236}">
                <a16:creationId xmlns:a16="http://schemas.microsoft.com/office/drawing/2014/main" id="{3A88EB94-35B3-42A7-B432-34B3D432C08E}"/>
              </a:ext>
            </a:extLst>
          </p:cNvPr>
          <p:cNvSpPr txBox="1">
            <a:spLocks/>
          </p:cNvSpPr>
          <p:nvPr/>
        </p:nvSpPr>
        <p:spPr>
          <a:xfrm>
            <a:off x="5572782" y="5167449"/>
            <a:ext cx="5650232" cy="117094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b="1"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600" b="1" dirty="0">
                <a:solidFill>
                  <a:srgbClr val="44546A">
                    <a:lumMod val="50000"/>
                  </a:srgbClr>
                </a:solidFill>
                <a:latin typeface="メイリオ" panose="020B0604030504040204" pitchFamily="50" charset="-128"/>
                <a:ea typeface="メイリオ" panose="020B0604030504040204" pitchFamily="50" charset="-128"/>
              </a:rPr>
              <a:t>8</a:t>
            </a:r>
            <a:r>
              <a:rPr lang="ja-JP" altLang="en-US" sz="1600" b="1" dirty="0">
                <a:solidFill>
                  <a:srgbClr val="44546A">
                    <a:lumMod val="50000"/>
                  </a:srgbClr>
                </a:solidFill>
                <a:latin typeface="メイリオ" panose="020B0604030504040204" pitchFamily="50" charset="-128"/>
                <a:ea typeface="メイリオ" panose="020B0604030504040204" pitchFamily="50" charset="-128"/>
              </a:rPr>
              <a:t>年度の取り組み</a:t>
            </a:r>
            <a:endParaRPr lang="en-US" altLang="ja-JP" sz="16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b="1" dirty="0">
                <a:solidFill>
                  <a:srgbClr val="44546A">
                    <a:lumMod val="50000"/>
                  </a:srgbClr>
                </a:solidFill>
                <a:latin typeface="メイリオ" panose="020B0604030504040204" pitchFamily="50" charset="-128"/>
                <a:ea typeface="メイリオ" panose="020B0604030504040204" pitchFamily="50" charset="-128"/>
              </a:rPr>
              <a:t>第１回　日時未定</a:t>
            </a:r>
            <a:endParaRPr lang="en-US" altLang="ja-JP" sz="16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引き続き、関係機関が現状と課題を共有し、今後の具体的な支援体制の在り方について協議を進めていきます。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811327" y="2033003"/>
            <a:ext cx="10881419" cy="1656183"/>
          </a:xfrm>
          <a:prstGeom prst="roundRect">
            <a:avLst>
              <a:gd name="adj" fmla="val 1496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1110633" y="2618749"/>
            <a:ext cx="2739296" cy="55215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相談窓口</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3431175" y="2854101"/>
            <a:ext cx="7676415" cy="720407"/>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6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rPr>
              <a:t>https://www.city.settsu.osaka.jp/soshiki/hokenfukushibu/hokenfukushika/kenkousoudantou/jisatuyobo/7621.html</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情報提供</a:t>
            </a:r>
            <a:endParaRPr lang="en-US" altLang="ja-JP" sz="4400" b="1" dirty="0">
              <a:solidFill>
                <a:srgbClr val="D6B845"/>
              </a:solidFill>
              <a:latin typeface="+mn-ea"/>
              <a:ea typeface="+mn-ea"/>
            </a:endParaRPr>
          </a:p>
        </p:txBody>
      </p:sp>
      <p:sp>
        <p:nvSpPr>
          <p:cNvPr id="27" name="楕円 26">
            <a:hlinkClick r:id="" action="ppaction://noaction"/>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メイリオ" panose="020B0604030504040204" pitchFamily="50" charset="-128"/>
                <a:ea typeface="メイリオ" panose="020B0604030504040204" pitchFamily="50" charset="-128"/>
              </a:rPr>
              <a:t>03</a:t>
            </a:r>
            <a:endParaRPr lang="ja-JP" altLang="en-US" sz="4800" dirty="0">
              <a:solidFill>
                <a:srgbClr val="D6B845"/>
              </a:solidFill>
              <a:latin typeface="メイリオ" panose="020B0604030504040204" pitchFamily="50" charset="-128"/>
              <a:ea typeface="メイリオ" panose="020B0604030504040204" pitchFamily="50" charset="-128"/>
            </a:endParaRPr>
          </a:p>
        </p:txBody>
      </p:sp>
      <p:sp>
        <p:nvSpPr>
          <p:cNvPr id="14" name="タイトル 1">
            <a:extLst>
              <a:ext uri="{FF2B5EF4-FFF2-40B4-BE49-F238E27FC236}">
                <a16:creationId xmlns:a16="http://schemas.microsoft.com/office/drawing/2014/main" id="{15713808-1452-456F-A03F-FFD9840B3E3C}"/>
              </a:ext>
            </a:extLst>
          </p:cNvPr>
          <p:cNvSpPr txBox="1">
            <a:spLocks/>
          </p:cNvSpPr>
          <p:nvPr/>
        </p:nvSpPr>
        <p:spPr>
          <a:xfrm>
            <a:off x="3468066" y="2369675"/>
            <a:ext cx="3008563" cy="5471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こころのケアに関する相談</a:t>
            </a:r>
            <a:endParaRPr kumimoji="1" lang="en-US" altLang="ja-JP" sz="18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46305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392</Words>
  <Application>Microsoft Office PowerPoint</Application>
  <PresentationFormat>ワイド画面</PresentationFormat>
  <Paragraphs>55</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2026-07-28T05:20:01Z</dcterms:modified>
</cp:coreProperties>
</file>