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5" r:id="rId4"/>
    <p:sldId id="436" r:id="rId5"/>
  </p:sldIdLst>
  <p:sldSz cx="12192000" cy="6858000"/>
  <p:notesSz cx="6735763" cy="9866313"/>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g8qeTjXoMyOjlga5cnMPwA==" hashData="d6eaNrzAykq2/dyJd9N53BIRcrvnQOAIpU+IZyaODFkSNfOcvYCBbCfuKLsS7HX9EK2+zYl138NGAJL87uMJ1w=="/>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845"/>
    <a:srgbClr val="FFFDE1"/>
    <a:srgbClr val="B32425"/>
    <a:srgbClr val="34485E"/>
    <a:srgbClr val="5B9F8A"/>
    <a:srgbClr val="3C7D9B"/>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04" autoAdjust="0"/>
  </p:normalViewPr>
  <p:slideViewPr>
    <p:cSldViewPr>
      <p:cViewPr varScale="1">
        <p:scale>
          <a:sx n="95" d="100"/>
          <a:sy n="95" d="100"/>
        </p:scale>
        <p:origin x="134"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34" tIns="45717" rIns="91434" bIns="45717" rtlCol="0"/>
          <a:lstStyle>
            <a:lvl1pPr algn="r">
              <a:defRPr sz="1200"/>
            </a:lvl1pPr>
          </a:lstStyle>
          <a:p>
            <a:fld id="{746FDA87-421D-4CFB-BB3E-33FE4AB339AD}" type="datetimeFigureOut">
              <a:rPr kumimoji="1" lang="ja-JP" altLang="en-US" smtClean="0"/>
              <a:t>2024/11/14</a:t>
            </a:fld>
            <a:endParaRPr kumimoji="1" lang="ja-JP" altLang="en-US"/>
          </a:p>
        </p:txBody>
      </p:sp>
      <p:sp>
        <p:nvSpPr>
          <p:cNvPr id="4" name="フッター プレースホルダー 3"/>
          <p:cNvSpPr>
            <a:spLocks noGrp="1"/>
          </p:cNvSpPr>
          <p:nvPr>
            <p:ph type="ftr" sz="quarter" idx="2"/>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34" tIns="45717" rIns="91434" bIns="45717"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237"/>
          </a:xfrm>
          <a:prstGeom prst="rect">
            <a:avLst/>
          </a:prstGeom>
        </p:spPr>
        <p:txBody>
          <a:bodyPr vert="horz" lIns="90638" tIns="45318" rIns="90638" bIns="45318"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573" y="0"/>
            <a:ext cx="2918621" cy="493237"/>
          </a:xfrm>
          <a:prstGeom prst="rect">
            <a:avLst/>
          </a:prstGeom>
        </p:spPr>
        <p:txBody>
          <a:bodyPr vert="horz" lIns="90638" tIns="45318" rIns="90638" bIns="45318" rtlCol="0"/>
          <a:lstStyle>
            <a:lvl1pPr algn="r">
              <a:defRPr sz="1200"/>
            </a:lvl1pPr>
          </a:lstStyle>
          <a:p>
            <a:fld id="{206ACFC7-BD3E-4FBB-A92C-C6F06D2C0547}" type="datetimeFigureOut">
              <a:rPr kumimoji="1" lang="ja-JP" altLang="en-US" smtClean="0"/>
              <a:t>2024/11/14</a:t>
            </a:fld>
            <a:endParaRPr kumimoji="1" lang="ja-JP" altLang="en-US" dirty="0"/>
          </a:p>
        </p:txBody>
      </p:sp>
      <p:sp>
        <p:nvSpPr>
          <p:cNvPr id="4" name="スライド イメージ プレースホルダー 3"/>
          <p:cNvSpPr>
            <a:spLocks noGrp="1" noRot="1" noChangeAspect="1"/>
          </p:cNvSpPr>
          <p:nvPr>
            <p:ph type="sldImg" idx="2"/>
          </p:nvPr>
        </p:nvSpPr>
        <p:spPr>
          <a:xfrm>
            <a:off x="82550" y="741363"/>
            <a:ext cx="6570663" cy="3697287"/>
          </a:xfrm>
          <a:prstGeom prst="rect">
            <a:avLst/>
          </a:prstGeom>
          <a:noFill/>
          <a:ln w="12700">
            <a:solidFill>
              <a:prstClr val="black"/>
            </a:solidFill>
          </a:ln>
        </p:spPr>
        <p:txBody>
          <a:bodyPr vert="horz" lIns="90638" tIns="45318" rIns="90638" bIns="45318" rtlCol="0" anchor="ctr"/>
          <a:lstStyle/>
          <a:p>
            <a:endParaRPr lang="ja-JP" altLang="en-US" dirty="0"/>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38" tIns="45318" rIns="90638"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3236"/>
          </a:xfrm>
          <a:prstGeom prst="rect">
            <a:avLst/>
          </a:prstGeom>
        </p:spPr>
        <p:txBody>
          <a:bodyPr vert="horz" lIns="90638" tIns="45318" rIns="90638" bIns="45318"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573" y="9371502"/>
            <a:ext cx="2918621" cy="493236"/>
          </a:xfrm>
          <a:prstGeom prst="rect">
            <a:avLst/>
          </a:prstGeom>
        </p:spPr>
        <p:txBody>
          <a:bodyPr vert="horz" lIns="90638" tIns="45318" rIns="90638" bIns="45318"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2550" y="741363"/>
            <a:ext cx="6570663" cy="3697287"/>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defTabSz="906445">
              <a:defRPr/>
            </a:pPr>
            <a:fld id="{12CA69F4-4EF9-264B-A3A2-B28016D02E5D}" type="slidenum">
              <a:rPr lang="ja-JP" altLang="en-US">
                <a:solidFill>
                  <a:prstClr val="black"/>
                </a:solidFill>
                <a:latin typeface="游ゴシック" panose="020F0502020204030204"/>
                <a:ea typeface="游ゴシック" panose="020B0400000000000000" pitchFamily="50" charset="-128"/>
              </a:rPr>
              <a:pPr defTabSz="906445">
                <a:defRPr/>
              </a:pPr>
              <a:t>4</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403912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2024/11/14</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3" Type="http://schemas.openxmlformats.org/officeDocument/2006/relationships/hyperlink" Target="mailto:shougaifukushi@city.settsu.osaka.jp"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city.settsu.osaka.jp/soshiki/hokenfukushibu/hokenfukushika/kenkousoudantou/jisatuyobo/7621.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 action="ppaction://noaction"/>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03</a:t>
            </a:r>
            <a:endParaRPr lang="ja-JP" altLang="en-US" sz="4800" dirty="0">
              <a:solidFill>
                <a:srgbClr val="D6B845"/>
              </a:solidFill>
              <a:latin typeface="+mj-lt"/>
            </a:endParaRPr>
          </a:p>
        </p:txBody>
      </p:sp>
      <p:sp>
        <p:nvSpPr>
          <p:cNvPr id="7" name="楕円 6">
            <a:hlinkClick r:id="rId3"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40086" y="4016820"/>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窓口</a:t>
            </a:r>
            <a:endParaRPr lang="en-US" altLang="ja-JP" sz="2400" b="1" dirty="0">
              <a:solidFill>
                <a:srgbClr val="D6B845"/>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「にも包括」</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a:t>
            </a:r>
            <a:endParaRPr lang="en-US" altLang="ja-JP" sz="2400" b="1" dirty="0">
              <a:solidFill>
                <a:srgbClr val="D6B845"/>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情報</a:t>
            </a:r>
            <a:endParaRPr lang="en-US" altLang="ja-JP" sz="2400" b="1" dirty="0">
              <a:solidFill>
                <a:srgbClr val="D6B845"/>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3" y="5010935"/>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摂津市</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4"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pic>
        <p:nvPicPr>
          <p:cNvPr id="11" name="図 10">
            <a:extLst>
              <a:ext uri="{FF2B5EF4-FFF2-40B4-BE49-F238E27FC236}">
                <a16:creationId xmlns:a16="http://schemas.microsoft.com/office/drawing/2014/main" id="{5D022994-925F-4D6F-BDFF-FE9393FC4291}"/>
              </a:ext>
            </a:extLst>
          </p:cNvPr>
          <p:cNvPicPr>
            <a:picLocks noChangeAspect="1"/>
          </p:cNvPicPr>
          <p:nvPr/>
        </p:nvPicPr>
        <p:blipFill>
          <a:blip r:embed="rId5"/>
          <a:stretch>
            <a:fillRect/>
          </a:stretch>
        </p:blipFill>
        <p:spPr>
          <a:xfrm>
            <a:off x="962196" y="693640"/>
            <a:ext cx="1006895" cy="1408245"/>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窓口</a:t>
            </a:r>
            <a:endParaRPr lang="en-US" altLang="ja-JP" sz="4400" b="1" dirty="0">
              <a:solidFill>
                <a:srgbClr val="D6B845"/>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2949205"/>
          </a:xfrm>
          <a:prstGeom prst="rect">
            <a:avLst/>
          </a:prstGeom>
          <a:noFill/>
        </p:spPr>
        <p:txBody>
          <a:bodyPr wrap="square">
            <a:spAutoFit/>
          </a:bodyPr>
          <a:lstStyle/>
          <a:p>
            <a:pPr algn="ctr">
              <a:lnSpc>
                <a:spcPct val="150000"/>
              </a:lnSpc>
            </a:pPr>
            <a:r>
              <a:rPr lang="ja-JP" altLang="en-US" sz="2400" b="1" dirty="0">
                <a:latin typeface="Söhne"/>
              </a:rPr>
              <a:t>摂津</a:t>
            </a:r>
            <a:r>
              <a:rPr lang="ja-JP" altLang="en-US" sz="2400" b="1" i="0" dirty="0">
                <a:effectLst/>
                <a:latin typeface="Söhne"/>
              </a:rPr>
              <a:t>市</a:t>
            </a:r>
            <a:r>
              <a:rPr lang="ja-JP" altLang="en-US" sz="2400" b="1" dirty="0">
                <a:latin typeface="Söhne"/>
              </a:rPr>
              <a:t>保健福祉部</a:t>
            </a:r>
            <a:r>
              <a:rPr lang="ja-JP" altLang="en-US" sz="2400" b="1" i="0" dirty="0">
                <a:effectLst/>
                <a:latin typeface="Söhne"/>
              </a:rPr>
              <a:t>障害福祉課</a:t>
            </a:r>
            <a:endParaRPr lang="en-US" altLang="ja-JP" sz="2400" b="1" i="0" dirty="0">
              <a:effectLst/>
              <a:latin typeface="Söhne"/>
            </a:endParaRP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　摂津市三島</a:t>
            </a:r>
            <a:r>
              <a:rPr lang="en-US" altLang="ja-JP" sz="1800" b="1" dirty="0">
                <a:solidFill>
                  <a:schemeClr val="tx1"/>
                </a:solidFill>
                <a:latin typeface="メイリオ" panose="020B0604030504040204" pitchFamily="50" charset="-128"/>
                <a:ea typeface="メイリオ" panose="020B0604030504040204" pitchFamily="50" charset="-128"/>
              </a:rPr>
              <a:t>1</a:t>
            </a:r>
            <a:r>
              <a:rPr lang="ja-JP" altLang="en-US" sz="1800" b="1" dirty="0">
                <a:solidFill>
                  <a:schemeClr val="tx1"/>
                </a:solidFill>
                <a:latin typeface="メイリオ" panose="020B0604030504040204" pitchFamily="50" charset="-128"/>
                <a:ea typeface="メイリオ" panose="020B0604030504040204" pitchFamily="50" charset="-128"/>
              </a:rPr>
              <a:t>丁目</a:t>
            </a:r>
            <a:r>
              <a:rPr lang="en-US" altLang="ja-JP" sz="1800" b="1" dirty="0">
                <a:solidFill>
                  <a:schemeClr val="tx1"/>
                </a:solidFill>
                <a:latin typeface="メイリオ" panose="020B0604030504040204" pitchFamily="50" charset="-128"/>
                <a:ea typeface="メイリオ" panose="020B0604030504040204" pitchFamily="50" charset="-128"/>
              </a:rPr>
              <a:t>1-1</a:t>
            </a: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電話番号　　　　：　</a:t>
            </a:r>
            <a:r>
              <a:rPr lang="en-US" altLang="ja-JP" sz="1800" b="1" dirty="0">
                <a:solidFill>
                  <a:schemeClr val="tx1"/>
                </a:solidFill>
                <a:latin typeface="メイリオ" panose="020B0604030504040204" pitchFamily="50" charset="-128"/>
                <a:ea typeface="メイリオ" panose="020B0604030504040204" pitchFamily="50" charset="-128"/>
              </a:rPr>
              <a:t>06-6384-1374</a:t>
            </a:r>
          </a:p>
          <a:p>
            <a:r>
              <a:rPr lang="ja-JP" altLang="en-US" b="1" dirty="0">
                <a:latin typeface="メイリオ" panose="020B0604030504040204" pitchFamily="50" charset="-128"/>
                <a:ea typeface="メイリオ" panose="020B0604030504040204" pitchFamily="50" charset="-128"/>
              </a:rPr>
              <a:t>　　</a:t>
            </a:r>
            <a:endParaRPr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連絡用アドレス　：　</a:t>
            </a:r>
            <a:r>
              <a:rPr lang="en-US" altLang="ja-JP" b="1" dirty="0">
                <a:solidFill>
                  <a:sysClr val="windowText" lastClr="000000"/>
                </a:solidFill>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shougaifukushi@city.settsu.osaka.jp</a:t>
            </a:r>
            <a:r>
              <a:rPr lang="ja-JP" altLang="en-US" sz="1800" b="1" dirty="0">
                <a:solidFill>
                  <a:sysClr val="windowText" lastClr="000000"/>
                </a:solidFill>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　</a:t>
            </a:r>
            <a:endParaRPr lang="en-US" altLang="ja-JP" dirty="0">
              <a:solidFill>
                <a:sysClr val="windowText" lastClr="000000"/>
              </a:solidFill>
              <a:latin typeface="Söhne"/>
            </a:endParaRPr>
          </a:p>
          <a:p>
            <a:pPr algn="ctr">
              <a:lnSpc>
                <a:spcPct val="150000"/>
              </a:lnSpc>
            </a:pPr>
            <a:endParaRPr lang="ja-JP" altLang="en-US" dirty="0"/>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FFFDE1"/>
                </a:solidFill>
                <a:effectLst/>
                <a:uLnTx/>
                <a:uFillTx/>
                <a:latin typeface="Segoe UI"/>
                <a:ea typeface="メイリオ"/>
                <a:cs typeface="+mn-cs"/>
              </a:rPr>
              <a:t>地域移行を検討する時は、下記にご連絡ください。</a:t>
            </a:r>
            <a:endParaRPr kumimoji="1" lang="ja-JP" altLang="en-US"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1">
            <a:extLst>
              <a:ext uri="{FF2B5EF4-FFF2-40B4-BE49-F238E27FC236}">
                <a16:creationId xmlns:a16="http://schemas.microsoft.com/office/drawing/2014/main" id="{D7FA2747-4FDB-4132-B6EB-D67C41A4270C}"/>
              </a:ext>
            </a:extLst>
          </p:cNvPr>
          <p:cNvSpPr/>
          <p:nvPr/>
        </p:nvSpPr>
        <p:spPr>
          <a:xfrm>
            <a:off x="4816653" y="2119091"/>
            <a:ext cx="7056784" cy="4585955"/>
          </a:xfrm>
          <a:prstGeom prst="roundRect">
            <a:avLst>
              <a:gd name="adj" fmla="val 2940"/>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D6B845"/>
                </a:solidFill>
                <a:latin typeface="+mn-ea"/>
                <a:ea typeface="+mn-ea"/>
              </a:rPr>
              <a:t>精神障がいにも対応した地域包括ケアシステムの構築のための</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協議の場について</a:t>
            </a:r>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02023" y="5650219"/>
            <a:ext cx="3008563" cy="756056"/>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障害福祉関係者</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精神科医療機関関係者</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市障害福祉課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D6B845"/>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506700" y="2621396"/>
            <a:ext cx="5420387" cy="117094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地域移行・地域定着を行うにあたって必要な情報の収集及び分析、実施に向けた検討、地域の実情に応じた体制の整備、地域課題を解決するための協議をおこなっています。</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コロナウイルスの影響により本格的な開催が困難となっておりましたが、令和</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6</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年度から再開することとなりました。</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2</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回程度</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381932"/>
            <a:ext cx="2538721"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摂津市障害者自立支援協議会　地域移行部会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00210" y="4348939"/>
            <a:ext cx="2862622" cy="698499"/>
          </a:xfrm>
          <a:prstGeom prst="rect">
            <a:avLst/>
          </a:prstGeom>
        </p:spPr>
        <p:txBody>
          <a:bodyPr vert="horz" lIns="91440" tIns="45720" rIns="91440" bIns="45720" rtlCol="0" anchor="t">
            <a:normAutofit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摂津市保健福祉部障害福祉課</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特定非営利活動法人あしすと</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摂津市基幹相談支援センター</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30" name="タイトル 1">
            <a:extLst>
              <a:ext uri="{FF2B5EF4-FFF2-40B4-BE49-F238E27FC236}">
                <a16:creationId xmlns:a16="http://schemas.microsoft.com/office/drawing/2014/main" id="{69777841-B3AF-451F-AE4F-3C265E725837}"/>
              </a:ext>
            </a:extLst>
          </p:cNvPr>
          <p:cNvSpPr txBox="1">
            <a:spLocks/>
          </p:cNvSpPr>
          <p:nvPr/>
        </p:nvSpPr>
        <p:spPr>
          <a:xfrm>
            <a:off x="5572782" y="3996498"/>
            <a:ext cx="5650232" cy="1170949"/>
          </a:xfrm>
          <a:prstGeom prst="rect">
            <a:avLst/>
          </a:prstGeom>
        </p:spPr>
        <p:txBody>
          <a:bodyPr vert="horz" lIns="91440" tIns="45720" rIns="91440" bIns="45720" rtlCol="0" anchor="t">
            <a:normAutofit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令和</a:t>
            </a:r>
            <a:r>
              <a:rPr kumimoji="1" lang="en-US" altLang="ja-JP" sz="16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5</a:t>
            </a:r>
            <a:r>
              <a:rPr kumimoji="1" lang="ja-JP" altLang="en-US" sz="16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年度の取り組み</a:t>
            </a:r>
            <a:endParaRPr lang="en-US" altLang="ja-JP" sz="16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茨木圏域</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6</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か所の精神科に、地域移行・定着支援アンケートをとりました。現場の声に耳を傾けて精神科病院における地域移行・地域定着の実態を把握し、今後の課題検討や地域の体制整備の促進に役立てていくこととします。</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31" name="タイトル 1">
            <a:extLst>
              <a:ext uri="{FF2B5EF4-FFF2-40B4-BE49-F238E27FC236}">
                <a16:creationId xmlns:a16="http://schemas.microsoft.com/office/drawing/2014/main" id="{3A88EB94-35B3-42A7-B432-34B3D432C08E}"/>
              </a:ext>
            </a:extLst>
          </p:cNvPr>
          <p:cNvSpPr txBox="1">
            <a:spLocks/>
          </p:cNvSpPr>
          <p:nvPr/>
        </p:nvSpPr>
        <p:spPr>
          <a:xfrm>
            <a:off x="5572782" y="5167449"/>
            <a:ext cx="5650232" cy="1170949"/>
          </a:xfrm>
          <a:prstGeom prst="rect">
            <a:avLst/>
          </a:prstGeom>
        </p:spPr>
        <p:txBody>
          <a:bodyPr vert="horz" lIns="91440" tIns="45720" rIns="91440" bIns="45720" rtlCol="0" anchor="t">
            <a:normAutofit fontScale="925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700" b="1"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700" b="1" dirty="0">
                <a:solidFill>
                  <a:srgbClr val="44546A">
                    <a:lumMod val="50000"/>
                  </a:srgbClr>
                </a:solidFill>
                <a:latin typeface="メイリオ" panose="020B0604030504040204" pitchFamily="50" charset="-128"/>
                <a:ea typeface="メイリオ" panose="020B0604030504040204" pitchFamily="50" charset="-128"/>
              </a:rPr>
              <a:t>6</a:t>
            </a:r>
            <a:r>
              <a:rPr lang="ja-JP" altLang="en-US" sz="1700" b="1" dirty="0">
                <a:solidFill>
                  <a:srgbClr val="44546A">
                    <a:lumMod val="50000"/>
                  </a:srgbClr>
                </a:solidFill>
                <a:latin typeface="メイリオ" panose="020B0604030504040204" pitchFamily="50" charset="-128"/>
                <a:ea typeface="メイリオ" panose="020B0604030504040204" pitchFamily="50" charset="-128"/>
              </a:rPr>
              <a:t>年度の取り組み</a:t>
            </a:r>
            <a:endParaRPr lang="en-US" altLang="ja-JP" sz="17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b="1" dirty="0">
                <a:solidFill>
                  <a:srgbClr val="44546A">
                    <a:lumMod val="50000"/>
                  </a:srgbClr>
                </a:solidFill>
                <a:latin typeface="メイリオ" panose="020B0604030504040204" pitchFamily="50" charset="-128"/>
                <a:ea typeface="メイリオ" panose="020B0604030504040204" pitchFamily="50" charset="-128"/>
              </a:rPr>
              <a:t>第１回　令和</a:t>
            </a:r>
            <a:r>
              <a:rPr lang="en-US" altLang="ja-JP" sz="1600" b="1" dirty="0">
                <a:solidFill>
                  <a:srgbClr val="44546A">
                    <a:lumMod val="50000"/>
                  </a:srgbClr>
                </a:solidFill>
                <a:latin typeface="メイリオ" panose="020B0604030504040204" pitchFamily="50" charset="-128"/>
                <a:ea typeface="メイリオ" panose="020B0604030504040204" pitchFamily="50" charset="-128"/>
              </a:rPr>
              <a:t>6</a:t>
            </a:r>
            <a:r>
              <a:rPr lang="ja-JP" altLang="en-US" sz="1600"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600" b="1" dirty="0">
                <a:solidFill>
                  <a:srgbClr val="44546A">
                    <a:lumMod val="50000"/>
                  </a:srgbClr>
                </a:solidFill>
                <a:latin typeface="メイリオ" panose="020B0604030504040204" pitchFamily="50" charset="-128"/>
                <a:ea typeface="メイリオ" panose="020B0604030504040204" pitchFamily="50" charset="-128"/>
              </a:rPr>
              <a:t>10</a:t>
            </a:r>
            <a:r>
              <a:rPr lang="ja-JP" altLang="en-US" sz="1600" b="1" dirty="0">
                <a:solidFill>
                  <a:srgbClr val="44546A">
                    <a:lumMod val="50000"/>
                  </a:srgbClr>
                </a:solidFill>
                <a:latin typeface="メイリオ" panose="020B0604030504040204" pitchFamily="50" charset="-128"/>
                <a:ea typeface="メイリオ" panose="020B0604030504040204" pitchFamily="50" charset="-128"/>
              </a:rPr>
              <a:t>月</a:t>
            </a:r>
            <a:r>
              <a:rPr lang="en-US" altLang="ja-JP" sz="1600" b="1" dirty="0">
                <a:solidFill>
                  <a:srgbClr val="44546A">
                    <a:lumMod val="50000"/>
                  </a:srgbClr>
                </a:solidFill>
                <a:latin typeface="メイリオ" panose="020B0604030504040204" pitchFamily="50" charset="-128"/>
                <a:ea typeface="メイリオ" panose="020B0604030504040204" pitchFamily="50" charset="-128"/>
              </a:rPr>
              <a:t>24</a:t>
            </a:r>
            <a:r>
              <a:rPr lang="ja-JP" altLang="en-US" sz="1600" b="1" dirty="0">
                <a:solidFill>
                  <a:srgbClr val="44546A">
                    <a:lumMod val="50000"/>
                  </a:srgbClr>
                </a:solidFill>
                <a:latin typeface="メイリオ" panose="020B0604030504040204" pitchFamily="50" charset="-128"/>
                <a:ea typeface="メイリオ" panose="020B0604030504040204" pitchFamily="50" charset="-128"/>
              </a:rPr>
              <a:t>日（木）</a:t>
            </a:r>
            <a:endParaRPr lang="en-US" altLang="ja-JP" sz="16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（１）精神障がいにも対応した地域包括ケアシステムについての現状及び</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　　　情報提供</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（２）精神科病院向けの地域移行・定着支援アンケート結果、意見交換</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811327" y="2033003"/>
            <a:ext cx="10881419" cy="1656183"/>
          </a:xfrm>
          <a:prstGeom prst="roundRect">
            <a:avLst>
              <a:gd name="adj" fmla="val 1496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1110633" y="2618749"/>
            <a:ext cx="2739296" cy="55215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2800" b="1" dirty="0">
                <a:solidFill>
                  <a:prstClr val="black"/>
                </a:solidFill>
                <a:latin typeface="メイリオ" panose="020B0604030504040204" pitchFamily="50" charset="-128"/>
                <a:ea typeface="メイリオ" panose="020B0604030504040204" pitchFamily="50" charset="-128"/>
              </a:rPr>
              <a:t>相談窓口</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3431175" y="2854101"/>
            <a:ext cx="7676415" cy="720407"/>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16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https://www.city.settsu.osaka.jp/soshiki/hokenfukushibu/hokenfukushika/kenkousoudantou/jisatuyobo/7621.html</a:t>
            </a:r>
            <a:endParaRPr kumimoji="1" lang="en-US" altLang="ja-JP" sz="16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520767" y="332656"/>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情報提供</a:t>
            </a:r>
            <a:endParaRPr lang="en-US" altLang="ja-JP" sz="4400" b="1" dirty="0">
              <a:solidFill>
                <a:srgbClr val="D6B845"/>
              </a:solidFill>
              <a:latin typeface="+mn-ea"/>
              <a:ea typeface="+mn-ea"/>
            </a:endParaRPr>
          </a:p>
        </p:txBody>
      </p:sp>
      <p:sp>
        <p:nvSpPr>
          <p:cNvPr id="27" name="楕円 26">
            <a:hlinkClick r:id="" action="ppaction://noaction"/>
            <a:extLst>
              <a:ext uri="{FF2B5EF4-FFF2-40B4-BE49-F238E27FC236}">
                <a16:creationId xmlns:a16="http://schemas.microsoft.com/office/drawing/2014/main" id="{581E6311-241F-4F35-825A-1A51D2309E5D}"/>
              </a:ext>
            </a:extLst>
          </p:cNvPr>
          <p:cNvSpPr>
            <a:spLocks noChangeAspect="1"/>
          </p:cNvSpPr>
          <p:nvPr/>
        </p:nvSpPr>
        <p:spPr>
          <a:xfrm>
            <a:off x="1032288" y="171102"/>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メイリオ" panose="020B0604030504040204" pitchFamily="50" charset="-128"/>
                <a:ea typeface="メイリオ" panose="020B0604030504040204" pitchFamily="50" charset="-128"/>
              </a:rPr>
              <a:t>03</a:t>
            </a:r>
            <a:endParaRPr lang="ja-JP" altLang="en-US" sz="4800" dirty="0">
              <a:solidFill>
                <a:srgbClr val="D6B845"/>
              </a:solidFill>
              <a:latin typeface="メイリオ" panose="020B0604030504040204" pitchFamily="50" charset="-128"/>
              <a:ea typeface="メイリオ" panose="020B0604030504040204" pitchFamily="50" charset="-128"/>
            </a:endParaRPr>
          </a:p>
        </p:txBody>
      </p:sp>
      <p:sp>
        <p:nvSpPr>
          <p:cNvPr id="14" name="タイトル 1">
            <a:extLst>
              <a:ext uri="{FF2B5EF4-FFF2-40B4-BE49-F238E27FC236}">
                <a16:creationId xmlns:a16="http://schemas.microsoft.com/office/drawing/2014/main" id="{15713808-1452-456F-A03F-FFD9840B3E3C}"/>
              </a:ext>
            </a:extLst>
          </p:cNvPr>
          <p:cNvSpPr txBox="1">
            <a:spLocks/>
          </p:cNvSpPr>
          <p:nvPr/>
        </p:nvSpPr>
        <p:spPr>
          <a:xfrm>
            <a:off x="3468066" y="2369675"/>
            <a:ext cx="3008563" cy="5471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こころのケアに関する相談</a:t>
            </a:r>
            <a:endParaRPr kumimoji="1" lang="en-US" altLang="ja-JP" sz="18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463052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421</Words>
  <Application>Microsoft Office PowerPoint</Application>
  <PresentationFormat>ワイド画面</PresentationFormat>
  <Paragraphs>57</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2024-11-14T10:41:27Z</dcterms:modified>
</cp:coreProperties>
</file>