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handoutMasterIdLst>
    <p:handoutMasterId r:id="rId7"/>
  </p:handoutMasterIdLst>
  <p:sldIdLst>
    <p:sldId id="437" r:id="rId2"/>
    <p:sldId id="433" r:id="rId3"/>
    <p:sldId id="439" r:id="rId4"/>
    <p:sldId id="436" r:id="rId5"/>
  </p:sldIdLst>
  <p:sldSz cx="12192000" cy="6858000"/>
  <p:notesSz cx="6807200" cy="9939338"/>
  <p:custDataLst>
    <p:tags r:id="rId8"/>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Oz7OqMlTrD3jEBQg8Jd6YQ==" hashData="hQTociAMChTSSqQYhNZ2iuRVRLIm7at6HGVpYqmlCIuSjLPshj2X/aXYELX1pzQi8asbvQi7HjgKTqj7MD40Pw=="/>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ECEA"/>
    <a:srgbClr val="A7D28F"/>
    <a:srgbClr val="63A6DB"/>
    <a:srgbClr val="5B9F8A"/>
    <a:srgbClr val="D6B845"/>
    <a:srgbClr val="FFFDE1"/>
    <a:srgbClr val="B32425"/>
    <a:srgbClr val="34485E"/>
    <a:srgbClr val="3C7D9B"/>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04" autoAdjust="0"/>
  </p:normalViewPr>
  <p:slideViewPr>
    <p:cSldViewPr>
      <p:cViewPr varScale="1">
        <p:scale>
          <a:sx n="94" d="100"/>
          <a:sy n="94" d="100"/>
        </p:scale>
        <p:origin x="197" y="53"/>
      </p:cViewPr>
      <p:guideLst>
        <p:guide orient="horz" pos="2160"/>
        <p:guide pos="3841"/>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48" d="100"/>
          <a:sy n="48" d="100"/>
        </p:scale>
        <p:origin x="-2928" y="-102"/>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221" y="0"/>
            <a:ext cx="2950374" cy="498966"/>
          </a:xfrm>
          <a:prstGeom prst="rect">
            <a:avLst/>
          </a:prstGeom>
        </p:spPr>
        <p:txBody>
          <a:bodyPr vert="horz" lIns="92236" tIns="46118" rIns="92236" bIns="46118" rtlCol="0"/>
          <a:lstStyle>
            <a:lvl1pPr algn="r">
              <a:defRPr sz="1200"/>
            </a:lvl1pPr>
          </a:lstStyle>
          <a:p>
            <a:fld id="{746FDA87-421D-4CFB-BB3E-33FE4AB339AD}" type="datetimeFigureOut">
              <a:rPr kumimoji="1" lang="ja-JP" altLang="en-US" smtClean="0"/>
              <a:t>2026/2/13</a:t>
            </a:fld>
            <a:endParaRPr kumimoji="1" lang="ja-JP" altLang="en-US"/>
          </a:p>
        </p:txBody>
      </p:sp>
      <p:sp>
        <p:nvSpPr>
          <p:cNvPr id="4" name="フッター プレースホルダー 3"/>
          <p:cNvSpPr>
            <a:spLocks noGrp="1"/>
          </p:cNvSpPr>
          <p:nvPr>
            <p:ph type="ftr" sz="quarter" idx="2"/>
          </p:nvPr>
        </p:nvSpPr>
        <p:spPr>
          <a:xfrm>
            <a:off x="1" y="9440372"/>
            <a:ext cx="2950375" cy="498966"/>
          </a:xfrm>
          <a:prstGeom prst="rect">
            <a:avLst/>
          </a:prstGeom>
        </p:spPr>
        <p:txBody>
          <a:bodyPr vert="horz" lIns="92236" tIns="46118" rIns="92236" bIns="461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1" y="9440372"/>
            <a:ext cx="2950374" cy="498966"/>
          </a:xfrm>
          <a:prstGeom prst="rect">
            <a:avLst/>
          </a:prstGeom>
        </p:spPr>
        <p:txBody>
          <a:bodyPr vert="horz" lIns="92236" tIns="46118" rIns="92236" bIns="46118" rtlCol="0" anchor="b"/>
          <a:lstStyle>
            <a:lvl1pPr algn="r">
              <a:defRPr sz="1200"/>
            </a:lvl1pPr>
          </a:lstStyle>
          <a:p>
            <a:fld id="{870C89CD-C2A2-4250-B487-60E6EF391689}" type="slidenum">
              <a:rPr kumimoji="1" lang="ja-JP" altLang="en-US" smtClean="0"/>
              <a:t>‹#›</a:t>
            </a:fld>
            <a:endParaRPr kumimoji="1" lang="ja-JP" altLang="en-US"/>
          </a:p>
        </p:txBody>
      </p:sp>
    </p:spTree>
    <p:extLst>
      <p:ext uri="{BB962C8B-B14F-4D97-AF65-F5344CB8AC3E}">
        <p14:creationId xmlns:p14="http://schemas.microsoft.com/office/powerpoint/2010/main" val="130416430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a:defRPr sz="1200"/>
            </a:lvl1pPr>
          </a:lstStyle>
          <a:p>
            <a:fld id="{206ACFC7-BD3E-4FBB-A92C-C6F06D2C0547}" type="datetimeFigureOut">
              <a:rPr kumimoji="1" lang="ja-JP" altLang="en-US" smtClean="0"/>
              <a:t>2026/2/13</a:t>
            </a:fld>
            <a:endParaRPr kumimoji="1" lang="ja-JP" altLang="en-US" dirty="0"/>
          </a:p>
        </p:txBody>
      </p:sp>
      <p:sp>
        <p:nvSpPr>
          <p:cNvPr id="4" name="スライド イメージ プレースホルダー 3"/>
          <p:cNvSpPr>
            <a:spLocks noGrp="1" noRot="1" noChangeAspect="1"/>
          </p:cNvSpPr>
          <p:nvPr>
            <p:ph type="sldImg" idx="2"/>
          </p:nvPr>
        </p:nvSpPr>
        <p:spPr>
          <a:xfrm>
            <a:off x="92075" y="746125"/>
            <a:ext cx="6623050" cy="3725863"/>
          </a:xfrm>
          <a:prstGeom prst="rect">
            <a:avLst/>
          </a:prstGeom>
          <a:noFill/>
          <a:ln w="12700">
            <a:solidFill>
              <a:prstClr val="black"/>
            </a:solidFill>
          </a:ln>
        </p:spPr>
        <p:txBody>
          <a:bodyPr vert="horz" lIns="91433" tIns="45716" rIns="91433" bIns="45716" rtlCol="0" anchor="ctr"/>
          <a:lstStyle/>
          <a:p>
            <a:endParaRPr lang="ja-JP" altLang="en-US" dirty="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a:defRPr sz="1200"/>
            </a:lvl1pPr>
          </a:lstStyle>
          <a:p>
            <a:fld id="{CDCFC374-814C-4296-BB26-A4ADC52CB336}" type="slidenum">
              <a:rPr kumimoji="1" lang="ja-JP" altLang="en-US" smtClean="0"/>
              <a:t>‹#›</a:t>
            </a:fld>
            <a:endParaRPr kumimoji="1" lang="ja-JP" altLang="en-US" dirty="0"/>
          </a:p>
        </p:txBody>
      </p:sp>
    </p:spTree>
    <p:extLst>
      <p:ext uri="{BB962C8B-B14F-4D97-AF65-F5344CB8AC3E}">
        <p14:creationId xmlns:p14="http://schemas.microsoft.com/office/powerpoint/2010/main" val="424865580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403912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31"/>
            <a:ext cx="103632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828801" y="3886200"/>
            <a:ext cx="8534400" cy="1752600"/>
          </a:xfrm>
        </p:spPr>
        <p:txBody>
          <a:bodyPr/>
          <a:lstStyle>
            <a:lvl1pPr marL="0" indent="0" algn="ctr">
              <a:buNone/>
              <a:defRPr>
                <a:solidFill>
                  <a:schemeClr val="tx1">
                    <a:tint val="75000"/>
                  </a:schemeClr>
                </a:solidFill>
              </a:defRPr>
            </a:lvl1pPr>
            <a:lvl2pPr marL="562996" indent="0" algn="ctr">
              <a:buNone/>
              <a:defRPr>
                <a:solidFill>
                  <a:schemeClr val="tx1">
                    <a:tint val="75000"/>
                  </a:schemeClr>
                </a:solidFill>
              </a:defRPr>
            </a:lvl2pPr>
            <a:lvl3pPr marL="1125992" indent="0" algn="ctr">
              <a:buNone/>
              <a:defRPr>
                <a:solidFill>
                  <a:schemeClr val="tx1">
                    <a:tint val="75000"/>
                  </a:schemeClr>
                </a:solidFill>
              </a:defRPr>
            </a:lvl3pPr>
            <a:lvl4pPr marL="1688988" indent="0" algn="ctr">
              <a:buNone/>
              <a:defRPr>
                <a:solidFill>
                  <a:schemeClr val="tx1">
                    <a:tint val="75000"/>
                  </a:schemeClr>
                </a:solidFill>
              </a:defRPr>
            </a:lvl4pPr>
            <a:lvl5pPr marL="2251984" indent="0" algn="ctr">
              <a:buNone/>
              <a:defRPr>
                <a:solidFill>
                  <a:schemeClr val="tx1">
                    <a:tint val="75000"/>
                  </a:schemeClr>
                </a:solidFill>
              </a:defRPr>
            </a:lvl5pPr>
            <a:lvl6pPr marL="2814980" indent="0" algn="ctr">
              <a:buNone/>
              <a:defRPr>
                <a:solidFill>
                  <a:schemeClr val="tx1">
                    <a:tint val="75000"/>
                  </a:schemeClr>
                </a:solidFill>
              </a:defRPr>
            </a:lvl6pPr>
            <a:lvl7pPr marL="3377976" indent="0" algn="ctr">
              <a:buNone/>
              <a:defRPr>
                <a:solidFill>
                  <a:schemeClr val="tx1">
                    <a:tint val="75000"/>
                  </a:schemeClr>
                </a:solidFill>
              </a:defRPr>
            </a:lvl7pPr>
            <a:lvl8pPr marL="3940973" indent="0" algn="ctr">
              <a:buNone/>
              <a:defRPr>
                <a:solidFill>
                  <a:schemeClr val="tx1">
                    <a:tint val="75000"/>
                  </a:schemeClr>
                </a:solidFill>
              </a:defRPr>
            </a:lvl8pPr>
            <a:lvl9pPr marL="4503969"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8EAB8E2-8FCD-43E2-BC86-384EE10B11D4}" type="datetime1">
              <a:rPr kumimoji="1" lang="ja-JP" altLang="en-US" smtClean="0"/>
              <a:t>2026/2/13</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a:xfrm>
            <a:off x="8224029" y="6264793"/>
            <a:ext cx="2844800" cy="437133"/>
          </a:xfrm>
          <a:prstGeom prst="rect">
            <a:avLst/>
          </a:prstGeom>
        </p:spPr>
        <p:txBody>
          <a:bodyPr/>
          <a:lstStyle/>
          <a:p>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32772BB-719F-4064-99D1-42E83E4D39EC}" type="datetime1">
              <a:rPr kumimoji="1" lang="ja-JP" altLang="en-US" smtClean="0"/>
              <a:t>2026/2/13</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1" y="274642"/>
            <a:ext cx="2743201"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09603" y="274642"/>
            <a:ext cx="80264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4531BB1-C6A4-450E-BFF4-33A31E99FAE9}" type="datetime1">
              <a:rPr kumimoji="1" lang="ja-JP" altLang="en-US" smtClean="0"/>
              <a:t>2026/2/13</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C9ED7E-2192-4CC8-BC97-BE3110D00F66}" type="datetime1">
              <a:rPr kumimoji="1" lang="ja-JP" altLang="en-US" smtClean="0"/>
              <a:t>2026/2/13</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Tree>
    <p:extLst>
      <p:ext uri="{BB962C8B-B14F-4D97-AF65-F5344CB8AC3E}">
        <p14:creationId xmlns:p14="http://schemas.microsoft.com/office/powerpoint/2010/main" val="2943286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a:xfrm>
            <a:off x="421257" y="1556794"/>
            <a:ext cx="10972800" cy="4525963"/>
          </a:xfrm>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337EB8C-4DF7-4D35-8D4D-C0E1B3E01FBB}" type="datetime1">
              <a:rPr kumimoji="1" lang="ja-JP" altLang="en-US" smtClean="0"/>
              <a:t>2026/2/13</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6"/>
            <a:ext cx="10363200" cy="1362075"/>
          </a:xfrm>
        </p:spPr>
        <p:txBody>
          <a:bodyPr anchor="t"/>
          <a:lstStyle>
            <a:lvl1pPr algn="l">
              <a:defRPr sz="4926"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463">
                <a:solidFill>
                  <a:schemeClr val="tx1">
                    <a:tint val="75000"/>
                  </a:schemeClr>
                </a:solidFill>
              </a:defRPr>
            </a:lvl1pPr>
            <a:lvl2pPr marL="562996" indent="0">
              <a:buNone/>
              <a:defRPr sz="2217">
                <a:solidFill>
                  <a:schemeClr val="tx1">
                    <a:tint val="75000"/>
                  </a:schemeClr>
                </a:solidFill>
              </a:defRPr>
            </a:lvl2pPr>
            <a:lvl3pPr marL="1125992" indent="0">
              <a:buNone/>
              <a:defRPr sz="1970">
                <a:solidFill>
                  <a:schemeClr val="tx1">
                    <a:tint val="75000"/>
                  </a:schemeClr>
                </a:solidFill>
              </a:defRPr>
            </a:lvl3pPr>
            <a:lvl4pPr marL="1688988" indent="0">
              <a:buNone/>
              <a:defRPr sz="1724">
                <a:solidFill>
                  <a:schemeClr val="tx1">
                    <a:tint val="75000"/>
                  </a:schemeClr>
                </a:solidFill>
              </a:defRPr>
            </a:lvl4pPr>
            <a:lvl5pPr marL="2251984" indent="0">
              <a:buNone/>
              <a:defRPr sz="1724">
                <a:solidFill>
                  <a:schemeClr val="tx1">
                    <a:tint val="75000"/>
                  </a:schemeClr>
                </a:solidFill>
              </a:defRPr>
            </a:lvl5pPr>
            <a:lvl6pPr marL="2814980" indent="0">
              <a:buNone/>
              <a:defRPr sz="1724">
                <a:solidFill>
                  <a:schemeClr val="tx1">
                    <a:tint val="75000"/>
                  </a:schemeClr>
                </a:solidFill>
              </a:defRPr>
            </a:lvl6pPr>
            <a:lvl7pPr marL="3377976" indent="0">
              <a:buNone/>
              <a:defRPr sz="1724">
                <a:solidFill>
                  <a:schemeClr val="tx1">
                    <a:tint val="75000"/>
                  </a:schemeClr>
                </a:solidFill>
              </a:defRPr>
            </a:lvl7pPr>
            <a:lvl8pPr marL="3940973" indent="0">
              <a:buNone/>
              <a:defRPr sz="1724">
                <a:solidFill>
                  <a:schemeClr val="tx1">
                    <a:tint val="75000"/>
                  </a:schemeClr>
                </a:solidFill>
              </a:defRPr>
            </a:lvl8pPr>
            <a:lvl9pPr marL="4503969" indent="0">
              <a:buNone/>
              <a:defRPr sz="1724">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59E7C00-2761-4501-A328-39F53606DD85}" type="datetime1">
              <a:rPr kumimoji="1" lang="ja-JP" altLang="en-US" smtClean="0"/>
              <a:t>2026/2/13</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2" y="1600206"/>
            <a:ext cx="5384800" cy="4525963"/>
          </a:xfrm>
        </p:spPr>
        <p:txBody>
          <a:bodyPr/>
          <a:lstStyle>
            <a:lvl1pPr>
              <a:defRPr sz="3448"/>
            </a:lvl1pPr>
            <a:lvl2pPr>
              <a:defRPr sz="2955"/>
            </a:lvl2pPr>
            <a:lvl3pPr>
              <a:defRPr sz="2463"/>
            </a:lvl3pPr>
            <a:lvl4pPr>
              <a:defRPr sz="2217"/>
            </a:lvl4pPr>
            <a:lvl5pPr>
              <a:defRPr sz="2217"/>
            </a:lvl5pPr>
            <a:lvl6pPr>
              <a:defRPr sz="2217"/>
            </a:lvl6pPr>
            <a:lvl7pPr>
              <a:defRPr sz="2217"/>
            </a:lvl7pPr>
            <a:lvl8pPr>
              <a:defRPr sz="2217"/>
            </a:lvl8pPr>
            <a:lvl9pPr>
              <a:defRPr sz="221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197600" y="1600206"/>
            <a:ext cx="5384800" cy="4525963"/>
          </a:xfrm>
        </p:spPr>
        <p:txBody>
          <a:bodyPr/>
          <a:lstStyle>
            <a:lvl1pPr>
              <a:defRPr sz="3448"/>
            </a:lvl1pPr>
            <a:lvl2pPr>
              <a:defRPr sz="2955"/>
            </a:lvl2pPr>
            <a:lvl3pPr>
              <a:defRPr sz="2463"/>
            </a:lvl3pPr>
            <a:lvl4pPr>
              <a:defRPr sz="2217"/>
            </a:lvl4pPr>
            <a:lvl5pPr>
              <a:defRPr sz="2217"/>
            </a:lvl5pPr>
            <a:lvl6pPr>
              <a:defRPr sz="2217"/>
            </a:lvl6pPr>
            <a:lvl7pPr>
              <a:defRPr sz="2217"/>
            </a:lvl7pPr>
            <a:lvl8pPr>
              <a:defRPr sz="2217"/>
            </a:lvl8pPr>
            <a:lvl9pPr>
              <a:defRPr sz="221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78BB92E-592D-4B0A-A65D-7414D1B22715}" type="datetime1">
              <a:rPr kumimoji="1" lang="ja-JP" altLang="en-US" smtClean="0"/>
              <a:t>2026/2/13</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955" b="1"/>
            </a:lvl1pPr>
            <a:lvl2pPr marL="562996" indent="0">
              <a:buNone/>
              <a:defRPr sz="2463" b="1"/>
            </a:lvl2pPr>
            <a:lvl3pPr marL="1125992" indent="0">
              <a:buNone/>
              <a:defRPr sz="2217" b="1"/>
            </a:lvl3pPr>
            <a:lvl4pPr marL="1688988" indent="0">
              <a:buNone/>
              <a:defRPr sz="1970" b="1"/>
            </a:lvl4pPr>
            <a:lvl5pPr marL="2251984" indent="0">
              <a:buNone/>
              <a:defRPr sz="1970" b="1"/>
            </a:lvl5pPr>
            <a:lvl6pPr marL="2814980" indent="0">
              <a:buNone/>
              <a:defRPr sz="1970" b="1"/>
            </a:lvl6pPr>
            <a:lvl7pPr marL="3377976" indent="0">
              <a:buNone/>
              <a:defRPr sz="1970" b="1"/>
            </a:lvl7pPr>
            <a:lvl8pPr marL="3940973" indent="0">
              <a:buNone/>
              <a:defRPr sz="1970" b="1"/>
            </a:lvl8pPr>
            <a:lvl9pPr marL="4503969" indent="0">
              <a:buNone/>
              <a:defRPr sz="197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955"/>
            </a:lvl1pPr>
            <a:lvl2pPr>
              <a:defRPr sz="2463"/>
            </a:lvl2pPr>
            <a:lvl3pPr>
              <a:defRPr sz="2217"/>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193369" y="1535113"/>
            <a:ext cx="5389034" cy="639762"/>
          </a:xfrm>
        </p:spPr>
        <p:txBody>
          <a:bodyPr anchor="b"/>
          <a:lstStyle>
            <a:lvl1pPr marL="0" indent="0">
              <a:buNone/>
              <a:defRPr sz="2955" b="1"/>
            </a:lvl1pPr>
            <a:lvl2pPr marL="562996" indent="0">
              <a:buNone/>
              <a:defRPr sz="2463" b="1"/>
            </a:lvl2pPr>
            <a:lvl3pPr marL="1125992" indent="0">
              <a:buNone/>
              <a:defRPr sz="2217" b="1"/>
            </a:lvl3pPr>
            <a:lvl4pPr marL="1688988" indent="0">
              <a:buNone/>
              <a:defRPr sz="1970" b="1"/>
            </a:lvl4pPr>
            <a:lvl5pPr marL="2251984" indent="0">
              <a:buNone/>
              <a:defRPr sz="1970" b="1"/>
            </a:lvl5pPr>
            <a:lvl6pPr marL="2814980" indent="0">
              <a:buNone/>
              <a:defRPr sz="1970" b="1"/>
            </a:lvl6pPr>
            <a:lvl7pPr marL="3377976" indent="0">
              <a:buNone/>
              <a:defRPr sz="1970" b="1"/>
            </a:lvl7pPr>
            <a:lvl8pPr marL="3940973" indent="0">
              <a:buNone/>
              <a:defRPr sz="1970" b="1"/>
            </a:lvl8pPr>
            <a:lvl9pPr marL="4503969" indent="0">
              <a:buNone/>
              <a:defRPr sz="197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193369" y="2174875"/>
            <a:ext cx="5389034" cy="3951288"/>
          </a:xfrm>
        </p:spPr>
        <p:txBody>
          <a:bodyPr/>
          <a:lstStyle>
            <a:lvl1pPr>
              <a:defRPr sz="2955"/>
            </a:lvl1pPr>
            <a:lvl2pPr>
              <a:defRPr sz="2463"/>
            </a:lvl2pPr>
            <a:lvl3pPr>
              <a:defRPr sz="2217"/>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1F95C4C8-AC08-4C00-90F9-516823EEE03A}" type="datetime1">
              <a:rPr kumimoji="1" lang="ja-JP" altLang="en-US" smtClean="0"/>
              <a:t>2026/2/13</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FAB7439-AB59-4F5D-99F5-D54732C0DE38}" type="datetime1">
              <a:rPr kumimoji="1" lang="ja-JP" altLang="en-US" smtClean="0"/>
              <a:t>2026/2/13</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B74656E9-A61F-42A8-8EA7-54669B66C789}" type="datetime1">
              <a:rPr kumimoji="1" lang="ja-JP" altLang="en-US" smtClean="0"/>
              <a:t>2026/2/13</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2" y="273050"/>
            <a:ext cx="4011084" cy="1162050"/>
          </a:xfrm>
        </p:spPr>
        <p:txBody>
          <a:bodyPr anchor="b"/>
          <a:lstStyle>
            <a:lvl1pPr algn="l">
              <a:defRPr sz="2463" b="1"/>
            </a:lvl1pPr>
          </a:lstStyle>
          <a:p>
            <a:r>
              <a:rPr kumimoji="1" lang="ja-JP" altLang="en-US"/>
              <a:t>マスタ タイトルの書式設定</a:t>
            </a:r>
          </a:p>
        </p:txBody>
      </p:sp>
      <p:sp>
        <p:nvSpPr>
          <p:cNvPr id="3" name="コンテンツ プレースホルダ 2"/>
          <p:cNvSpPr>
            <a:spLocks noGrp="1"/>
          </p:cNvSpPr>
          <p:nvPr>
            <p:ph idx="1"/>
          </p:nvPr>
        </p:nvSpPr>
        <p:spPr>
          <a:xfrm>
            <a:off x="4766736" y="273055"/>
            <a:ext cx="6815667" cy="5853113"/>
          </a:xfrm>
        </p:spPr>
        <p:txBody>
          <a:bodyPr/>
          <a:lstStyle>
            <a:lvl1pPr>
              <a:defRPr sz="3940"/>
            </a:lvl1pPr>
            <a:lvl2pPr>
              <a:defRPr sz="3448"/>
            </a:lvl2pPr>
            <a:lvl3pPr>
              <a:defRPr sz="2955"/>
            </a:lvl3pPr>
            <a:lvl4pPr>
              <a:defRPr sz="2463"/>
            </a:lvl4pPr>
            <a:lvl5pPr>
              <a:defRPr sz="2463"/>
            </a:lvl5pPr>
            <a:lvl6pPr>
              <a:defRPr sz="2463"/>
            </a:lvl6pPr>
            <a:lvl7pPr>
              <a:defRPr sz="2463"/>
            </a:lvl7pPr>
            <a:lvl8pPr>
              <a:defRPr sz="2463"/>
            </a:lvl8pPr>
            <a:lvl9pPr>
              <a:defRPr sz="246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09602" y="1435103"/>
            <a:ext cx="4011084" cy="4691063"/>
          </a:xfrm>
        </p:spPr>
        <p:txBody>
          <a:bodyPr/>
          <a:lstStyle>
            <a:lvl1pPr marL="0" indent="0">
              <a:buNone/>
              <a:defRPr sz="1724"/>
            </a:lvl1pPr>
            <a:lvl2pPr marL="562996" indent="0">
              <a:buNone/>
              <a:defRPr sz="1478"/>
            </a:lvl2pPr>
            <a:lvl3pPr marL="1125992" indent="0">
              <a:buNone/>
              <a:defRPr sz="1231"/>
            </a:lvl3pPr>
            <a:lvl4pPr marL="1688988" indent="0">
              <a:buNone/>
              <a:defRPr sz="1108"/>
            </a:lvl4pPr>
            <a:lvl5pPr marL="2251984" indent="0">
              <a:buNone/>
              <a:defRPr sz="1108"/>
            </a:lvl5pPr>
            <a:lvl6pPr marL="2814980" indent="0">
              <a:buNone/>
              <a:defRPr sz="1108"/>
            </a:lvl6pPr>
            <a:lvl7pPr marL="3377976" indent="0">
              <a:buNone/>
              <a:defRPr sz="1108"/>
            </a:lvl7pPr>
            <a:lvl8pPr marL="3940973" indent="0">
              <a:buNone/>
              <a:defRPr sz="1108"/>
            </a:lvl8pPr>
            <a:lvl9pPr marL="4503969" indent="0">
              <a:buNone/>
              <a:defRPr sz="1108"/>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0B4B9A6-D963-4E50-9D60-8A0735E2185D}" type="datetime1">
              <a:rPr kumimoji="1" lang="ja-JP" altLang="en-US" smtClean="0"/>
              <a:t>2026/2/13</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9" y="4800600"/>
            <a:ext cx="7315200" cy="566738"/>
          </a:xfrm>
        </p:spPr>
        <p:txBody>
          <a:bodyPr anchor="b"/>
          <a:lstStyle>
            <a:lvl1pPr algn="l">
              <a:defRPr sz="2463" b="1"/>
            </a:lvl1pPr>
          </a:lstStyle>
          <a:p>
            <a:r>
              <a:rPr kumimoji="1" lang="ja-JP" altLang="en-US"/>
              <a:t>マスタ タイトルの書式設定</a:t>
            </a:r>
          </a:p>
        </p:txBody>
      </p:sp>
      <p:sp>
        <p:nvSpPr>
          <p:cNvPr id="3" name="図プレースホルダ 2"/>
          <p:cNvSpPr>
            <a:spLocks noGrp="1"/>
          </p:cNvSpPr>
          <p:nvPr>
            <p:ph type="pic" idx="1"/>
          </p:nvPr>
        </p:nvSpPr>
        <p:spPr>
          <a:xfrm>
            <a:off x="2389719" y="612775"/>
            <a:ext cx="7315200" cy="4114800"/>
          </a:xfrm>
        </p:spPr>
        <p:txBody>
          <a:bodyPr/>
          <a:lstStyle>
            <a:lvl1pPr marL="0" indent="0">
              <a:buNone/>
              <a:defRPr sz="3940"/>
            </a:lvl1pPr>
            <a:lvl2pPr marL="562996" indent="0">
              <a:buNone/>
              <a:defRPr sz="3448"/>
            </a:lvl2pPr>
            <a:lvl3pPr marL="1125992" indent="0">
              <a:buNone/>
              <a:defRPr sz="2955"/>
            </a:lvl3pPr>
            <a:lvl4pPr marL="1688988" indent="0">
              <a:buNone/>
              <a:defRPr sz="2463"/>
            </a:lvl4pPr>
            <a:lvl5pPr marL="2251984" indent="0">
              <a:buNone/>
              <a:defRPr sz="2463"/>
            </a:lvl5pPr>
            <a:lvl6pPr marL="2814980" indent="0">
              <a:buNone/>
              <a:defRPr sz="2463"/>
            </a:lvl6pPr>
            <a:lvl7pPr marL="3377976" indent="0">
              <a:buNone/>
              <a:defRPr sz="2463"/>
            </a:lvl7pPr>
            <a:lvl8pPr marL="3940973" indent="0">
              <a:buNone/>
              <a:defRPr sz="2463"/>
            </a:lvl8pPr>
            <a:lvl9pPr marL="4503969" indent="0">
              <a:buNone/>
              <a:defRPr sz="2463"/>
            </a:lvl9pPr>
          </a:lstStyle>
          <a:p>
            <a:endParaRPr kumimoji="1" lang="ja-JP" altLang="en-US" dirty="0"/>
          </a:p>
        </p:txBody>
      </p:sp>
      <p:sp>
        <p:nvSpPr>
          <p:cNvPr id="4" name="テキスト プレースホルダ 3"/>
          <p:cNvSpPr>
            <a:spLocks noGrp="1"/>
          </p:cNvSpPr>
          <p:nvPr>
            <p:ph type="body" sz="half" idx="2"/>
          </p:nvPr>
        </p:nvSpPr>
        <p:spPr>
          <a:xfrm>
            <a:off x="2389719" y="5367338"/>
            <a:ext cx="7315200" cy="804862"/>
          </a:xfrm>
        </p:spPr>
        <p:txBody>
          <a:bodyPr/>
          <a:lstStyle>
            <a:lvl1pPr marL="0" indent="0">
              <a:buNone/>
              <a:defRPr sz="1724"/>
            </a:lvl1pPr>
            <a:lvl2pPr marL="562996" indent="0">
              <a:buNone/>
              <a:defRPr sz="1478"/>
            </a:lvl2pPr>
            <a:lvl3pPr marL="1125992" indent="0">
              <a:buNone/>
              <a:defRPr sz="1231"/>
            </a:lvl3pPr>
            <a:lvl4pPr marL="1688988" indent="0">
              <a:buNone/>
              <a:defRPr sz="1108"/>
            </a:lvl4pPr>
            <a:lvl5pPr marL="2251984" indent="0">
              <a:buNone/>
              <a:defRPr sz="1108"/>
            </a:lvl5pPr>
            <a:lvl6pPr marL="2814980" indent="0">
              <a:buNone/>
              <a:defRPr sz="1108"/>
            </a:lvl6pPr>
            <a:lvl7pPr marL="3377976" indent="0">
              <a:buNone/>
              <a:defRPr sz="1108"/>
            </a:lvl7pPr>
            <a:lvl8pPr marL="3940973" indent="0">
              <a:buNone/>
              <a:defRPr sz="1108"/>
            </a:lvl8pPr>
            <a:lvl9pPr marL="4503969" indent="0">
              <a:buNone/>
              <a:defRPr sz="1108"/>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C669795-F5CF-4248-ADBD-C526F9F421AF}" type="datetime1">
              <a:rPr kumimoji="1" lang="ja-JP" altLang="en-US" smtClean="0"/>
              <a:t>2026/2/13</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 3"/>
          <p:cNvSpPr>
            <a:spLocks noGrp="1"/>
          </p:cNvSpPr>
          <p:nvPr>
            <p:ph type="dt" sz="half" idx="2"/>
          </p:nvPr>
        </p:nvSpPr>
        <p:spPr>
          <a:xfrm>
            <a:off x="609602" y="6356356"/>
            <a:ext cx="2844800" cy="365125"/>
          </a:xfrm>
          <a:prstGeom prst="rect">
            <a:avLst/>
          </a:prstGeom>
        </p:spPr>
        <p:txBody>
          <a:bodyPr vert="horz" lIns="91440" tIns="45720" rIns="91440" bIns="45720" rtlCol="0" anchor="ctr"/>
          <a:lstStyle>
            <a:lvl1pPr algn="l">
              <a:defRPr sz="1478">
                <a:solidFill>
                  <a:schemeClr val="tx1">
                    <a:tint val="75000"/>
                  </a:schemeClr>
                </a:solidFill>
              </a:defRPr>
            </a:lvl1pPr>
          </a:lstStyle>
          <a:p>
            <a:fld id="{0AC9ED7E-2192-4CC8-BC97-BE3110D00F66}" type="datetime1">
              <a:rPr kumimoji="1" lang="ja-JP" altLang="en-US" smtClean="0"/>
              <a:t>2026/2/13</a:t>
            </a:fld>
            <a:endParaRPr kumimoji="1" lang="ja-JP" altLang="en-US" dirty="0"/>
          </a:p>
        </p:txBody>
      </p:sp>
      <p:sp>
        <p:nvSpPr>
          <p:cNvPr id="5" name="フッター プレースホルダ 4"/>
          <p:cNvSpPr>
            <a:spLocks noGrp="1"/>
          </p:cNvSpPr>
          <p:nvPr>
            <p:ph type="ftr" sz="quarter" idx="3"/>
          </p:nvPr>
        </p:nvSpPr>
        <p:spPr>
          <a:xfrm>
            <a:off x="4165600" y="6356356"/>
            <a:ext cx="3860800" cy="365125"/>
          </a:xfrm>
          <a:prstGeom prst="rect">
            <a:avLst/>
          </a:prstGeom>
        </p:spPr>
        <p:txBody>
          <a:bodyPr vert="horz" lIns="91440" tIns="45720" rIns="91440" bIns="45720" rtlCol="0" anchor="ctr"/>
          <a:lstStyle>
            <a:lvl1pPr algn="ctr">
              <a:defRPr sz="1478">
                <a:solidFill>
                  <a:schemeClr val="tx1">
                    <a:tint val="75000"/>
                  </a:schemeClr>
                </a:solidFill>
              </a:defRPr>
            </a:lvl1pPr>
          </a:lstStyle>
          <a:p>
            <a:endParaRPr kumimoji="1" lang="ja-JP" altLang="en-US" dirty="0"/>
          </a:p>
        </p:txBody>
      </p:sp>
      <p:sp>
        <p:nvSpPr>
          <p:cNvPr id="7" name="スライド番号プレースホルダ 5"/>
          <p:cNvSpPr txBox="1">
            <a:spLocks/>
          </p:cNvSpPr>
          <p:nvPr userDrawn="1"/>
        </p:nvSpPr>
        <p:spPr>
          <a:xfrm>
            <a:off x="9347200" y="6498149"/>
            <a:ext cx="28448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D2D8002D-B5B0-4BAC-B1F6-782DDCCE6D9C}" type="slidenum">
              <a:rPr lang="ja-JP" altLang="en-US" sz="2217" smtClean="0"/>
              <a:pPr algn="r"/>
              <a:t>‹#›</a:t>
            </a:fld>
            <a:endParaRPr lang="ja-JP" altLang="en-US" sz="2217"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1125992" rtl="0" eaLnBrk="1" latinLnBrk="0" hangingPunct="1">
        <a:spcBef>
          <a:spcPct val="0"/>
        </a:spcBef>
        <a:buNone/>
        <a:defRPr kumimoji="1" sz="5418" kern="1200">
          <a:solidFill>
            <a:schemeClr val="tx1"/>
          </a:solidFill>
          <a:latin typeface="+mj-lt"/>
          <a:ea typeface="+mj-ea"/>
          <a:cs typeface="+mj-cs"/>
        </a:defRPr>
      </a:lvl1pPr>
    </p:titleStyle>
    <p:bodyStyle>
      <a:lvl1pPr marL="422247" indent="-422247" algn="l" defTabSz="1125992" rtl="0" eaLnBrk="1" latinLnBrk="0" hangingPunct="1">
        <a:spcBef>
          <a:spcPct val="20000"/>
        </a:spcBef>
        <a:buFont typeface="Arial" pitchFamily="34" charset="0"/>
        <a:buChar char="•"/>
        <a:defRPr kumimoji="1" sz="3940" kern="1200">
          <a:solidFill>
            <a:schemeClr val="tx1"/>
          </a:solidFill>
          <a:latin typeface="+mn-lt"/>
          <a:ea typeface="+mn-ea"/>
          <a:cs typeface="+mn-cs"/>
        </a:defRPr>
      </a:lvl1pPr>
      <a:lvl2pPr marL="914869" indent="-351873" algn="l" defTabSz="1125992" rtl="0" eaLnBrk="1" latinLnBrk="0" hangingPunct="1">
        <a:spcBef>
          <a:spcPct val="20000"/>
        </a:spcBef>
        <a:buFont typeface="Arial" pitchFamily="34" charset="0"/>
        <a:buChar char="–"/>
        <a:defRPr kumimoji="1" sz="3448" kern="1200">
          <a:solidFill>
            <a:schemeClr val="tx1"/>
          </a:solidFill>
          <a:latin typeface="+mn-lt"/>
          <a:ea typeface="+mn-ea"/>
          <a:cs typeface="+mn-cs"/>
        </a:defRPr>
      </a:lvl2pPr>
      <a:lvl3pPr marL="1407490" indent="-281498" algn="l" defTabSz="1125992" rtl="0" eaLnBrk="1" latinLnBrk="0" hangingPunct="1">
        <a:spcBef>
          <a:spcPct val="20000"/>
        </a:spcBef>
        <a:buFont typeface="Arial" pitchFamily="34" charset="0"/>
        <a:buChar char="•"/>
        <a:defRPr kumimoji="1" sz="2955" kern="1200">
          <a:solidFill>
            <a:schemeClr val="tx1"/>
          </a:solidFill>
          <a:latin typeface="+mn-lt"/>
          <a:ea typeface="+mn-ea"/>
          <a:cs typeface="+mn-cs"/>
        </a:defRPr>
      </a:lvl3pPr>
      <a:lvl4pPr marL="1970486"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4pPr>
      <a:lvl5pPr marL="2533482"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5pPr>
      <a:lvl6pPr marL="3096478"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6pPr>
      <a:lvl7pPr marL="3659475"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7pPr>
      <a:lvl8pPr marL="4222471"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8pPr>
      <a:lvl9pPr marL="4785467"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9pPr>
    </p:bodyStyle>
    <p:otherStyle>
      <a:defPPr>
        <a:defRPr lang="ja-JP"/>
      </a:defPPr>
      <a:lvl1pPr marL="0" algn="l" defTabSz="1125992" rtl="0" eaLnBrk="1" latinLnBrk="0" hangingPunct="1">
        <a:defRPr kumimoji="1" sz="2217" kern="1200">
          <a:solidFill>
            <a:schemeClr val="tx1"/>
          </a:solidFill>
          <a:latin typeface="+mn-lt"/>
          <a:ea typeface="+mn-ea"/>
          <a:cs typeface="+mn-cs"/>
        </a:defRPr>
      </a:lvl1pPr>
      <a:lvl2pPr marL="562996" algn="l" defTabSz="1125992" rtl="0" eaLnBrk="1" latinLnBrk="0" hangingPunct="1">
        <a:defRPr kumimoji="1" sz="2217" kern="1200">
          <a:solidFill>
            <a:schemeClr val="tx1"/>
          </a:solidFill>
          <a:latin typeface="+mn-lt"/>
          <a:ea typeface="+mn-ea"/>
          <a:cs typeface="+mn-cs"/>
        </a:defRPr>
      </a:lvl2pPr>
      <a:lvl3pPr marL="1125992" algn="l" defTabSz="1125992" rtl="0" eaLnBrk="1" latinLnBrk="0" hangingPunct="1">
        <a:defRPr kumimoji="1" sz="2217" kern="1200">
          <a:solidFill>
            <a:schemeClr val="tx1"/>
          </a:solidFill>
          <a:latin typeface="+mn-lt"/>
          <a:ea typeface="+mn-ea"/>
          <a:cs typeface="+mn-cs"/>
        </a:defRPr>
      </a:lvl3pPr>
      <a:lvl4pPr marL="1688988" algn="l" defTabSz="1125992" rtl="0" eaLnBrk="1" latinLnBrk="0" hangingPunct="1">
        <a:defRPr kumimoji="1" sz="2217" kern="1200">
          <a:solidFill>
            <a:schemeClr val="tx1"/>
          </a:solidFill>
          <a:latin typeface="+mn-lt"/>
          <a:ea typeface="+mn-ea"/>
          <a:cs typeface="+mn-cs"/>
        </a:defRPr>
      </a:lvl4pPr>
      <a:lvl5pPr marL="2251984" algn="l" defTabSz="1125992" rtl="0" eaLnBrk="1" latinLnBrk="0" hangingPunct="1">
        <a:defRPr kumimoji="1" sz="2217" kern="1200">
          <a:solidFill>
            <a:schemeClr val="tx1"/>
          </a:solidFill>
          <a:latin typeface="+mn-lt"/>
          <a:ea typeface="+mn-ea"/>
          <a:cs typeface="+mn-cs"/>
        </a:defRPr>
      </a:lvl5pPr>
      <a:lvl6pPr marL="2814980" algn="l" defTabSz="1125992" rtl="0" eaLnBrk="1" latinLnBrk="0" hangingPunct="1">
        <a:defRPr kumimoji="1" sz="2217" kern="1200">
          <a:solidFill>
            <a:schemeClr val="tx1"/>
          </a:solidFill>
          <a:latin typeface="+mn-lt"/>
          <a:ea typeface="+mn-ea"/>
          <a:cs typeface="+mn-cs"/>
        </a:defRPr>
      </a:lvl6pPr>
      <a:lvl7pPr marL="3377976" algn="l" defTabSz="1125992" rtl="0" eaLnBrk="1" latinLnBrk="0" hangingPunct="1">
        <a:defRPr kumimoji="1" sz="2217" kern="1200">
          <a:solidFill>
            <a:schemeClr val="tx1"/>
          </a:solidFill>
          <a:latin typeface="+mn-lt"/>
          <a:ea typeface="+mn-ea"/>
          <a:cs typeface="+mn-cs"/>
        </a:defRPr>
      </a:lvl7pPr>
      <a:lvl8pPr marL="3940973" algn="l" defTabSz="1125992" rtl="0" eaLnBrk="1" latinLnBrk="0" hangingPunct="1">
        <a:defRPr kumimoji="1" sz="2217" kern="1200">
          <a:solidFill>
            <a:schemeClr val="tx1"/>
          </a:solidFill>
          <a:latin typeface="+mn-lt"/>
          <a:ea typeface="+mn-ea"/>
          <a:cs typeface="+mn-cs"/>
        </a:defRPr>
      </a:lvl8pPr>
      <a:lvl9pPr marL="4503969" algn="l" defTabSz="1125992" rtl="0" eaLnBrk="1" latinLnBrk="0" hangingPunct="1">
        <a:defRPr kumimoji="1" sz="22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slide" Target="slide1.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https://www.city.sakai.lg.jp/shisei/gyosei/shingikai/kenkofukushikyoku/kenkobu/seishinhokenfukushi/gaiyo.html" TargetMode="Externa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hlinkClick r:id="rId3" action="ppaction://hlinksldjump"/>
            <a:extLst>
              <a:ext uri="{FF2B5EF4-FFF2-40B4-BE49-F238E27FC236}">
                <a16:creationId xmlns:a16="http://schemas.microsoft.com/office/drawing/2014/main" id="{16A7AD72-6DFE-4FB6-BC8E-2F873043C896}"/>
              </a:ext>
            </a:extLst>
          </p:cNvPr>
          <p:cNvSpPr/>
          <p:nvPr/>
        </p:nvSpPr>
        <p:spPr>
          <a:xfrm>
            <a:off x="9273338" y="1597656"/>
            <a:ext cx="2126436" cy="2126436"/>
          </a:xfrm>
          <a:prstGeom prst="ellipse">
            <a:avLst/>
          </a:prstGeom>
          <a:solidFill>
            <a:srgbClr val="63A6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4800" b="0" i="0" u="none" strike="noStrike" kern="1200" cap="none" spc="0" normalizeH="0" baseline="0" noProof="0" dirty="0">
                <a:ln>
                  <a:noFill/>
                </a:ln>
                <a:solidFill>
                  <a:srgbClr val="A7D28F"/>
                </a:solidFill>
                <a:effectLst/>
                <a:uLnTx/>
                <a:uFillTx/>
                <a:latin typeface="Segoe UI"/>
                <a:ea typeface="メイリオ"/>
                <a:cs typeface="+mn-cs"/>
              </a:rPr>
              <a:t>03</a:t>
            </a:r>
            <a:endParaRPr kumimoji="1" lang="ja-JP" altLang="en-US" sz="4800" b="0" i="0" u="none" strike="noStrike" kern="1200" cap="none" spc="0" normalizeH="0" baseline="0" noProof="0" dirty="0">
              <a:ln>
                <a:noFill/>
              </a:ln>
              <a:solidFill>
                <a:srgbClr val="A7D28F"/>
              </a:solidFill>
              <a:effectLst/>
              <a:uLnTx/>
              <a:uFillTx/>
              <a:latin typeface="Segoe UI"/>
              <a:ea typeface="メイリオ"/>
              <a:cs typeface="+mn-cs"/>
            </a:endParaRPr>
          </a:p>
        </p:txBody>
      </p:sp>
      <p:sp>
        <p:nvSpPr>
          <p:cNvPr id="7" name="楕円 6">
            <a:hlinkClick r:id="rId4" action="ppaction://hlinksldjump"/>
            <a:extLst>
              <a:ext uri="{FF2B5EF4-FFF2-40B4-BE49-F238E27FC236}">
                <a16:creationId xmlns:a16="http://schemas.microsoft.com/office/drawing/2014/main" id="{C3194EEB-9EC8-BA88-BEE2-7390BBE8EF6C}"/>
              </a:ext>
            </a:extLst>
          </p:cNvPr>
          <p:cNvSpPr/>
          <p:nvPr/>
        </p:nvSpPr>
        <p:spPr>
          <a:xfrm>
            <a:off x="3503662" y="1677376"/>
            <a:ext cx="2126436" cy="2126436"/>
          </a:xfrm>
          <a:prstGeom prst="ellipse">
            <a:avLst/>
          </a:prstGeom>
          <a:solidFill>
            <a:srgbClr val="63A6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4800" b="0" i="0" u="none" strike="noStrike" kern="1200" cap="none" spc="0" normalizeH="0" baseline="0" noProof="0" dirty="0">
                <a:ln>
                  <a:noFill/>
                </a:ln>
                <a:solidFill>
                  <a:srgbClr val="A7D28F"/>
                </a:solidFill>
                <a:effectLst/>
                <a:uLnTx/>
                <a:uFillTx/>
                <a:latin typeface="Segoe UI"/>
                <a:ea typeface="メイリオ"/>
                <a:cs typeface="+mn-cs"/>
              </a:rPr>
              <a:t>01</a:t>
            </a:r>
            <a:endParaRPr kumimoji="1" lang="ja-JP" altLang="en-US" sz="4800" b="0" i="0" u="none" strike="noStrike" kern="1200" cap="none" spc="0" normalizeH="0" baseline="0" noProof="0" dirty="0">
              <a:ln>
                <a:noFill/>
              </a:ln>
              <a:solidFill>
                <a:srgbClr val="A7D28F"/>
              </a:solidFill>
              <a:effectLst/>
              <a:uLnTx/>
              <a:uFillTx/>
              <a:latin typeface="Segoe UI"/>
              <a:ea typeface="メイリオ"/>
              <a:cs typeface="+mn-cs"/>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3127713" y="4016823"/>
            <a:ext cx="2785503" cy="9164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ts val="3000"/>
              </a:lnSpc>
              <a:spcBef>
                <a:spcPct val="0"/>
              </a:spcBef>
              <a:spcAft>
                <a:spcPts val="0"/>
              </a:spcAft>
              <a:buClrTx/>
              <a:buSzTx/>
              <a:buFontTx/>
              <a:buNone/>
              <a:tabLst/>
              <a:defRPr/>
            </a:pPr>
            <a:r>
              <a:rPr kumimoji="1" lang="ja-JP" altLang="en-US" sz="2400" b="1" i="0" u="none" strike="noStrike" kern="1200" cap="none" spc="0" normalizeH="0" baseline="0" noProof="0" dirty="0">
                <a:ln>
                  <a:noFill/>
                </a:ln>
                <a:solidFill>
                  <a:srgbClr val="A7D28F"/>
                </a:solidFill>
                <a:effectLst/>
                <a:uLnTx/>
                <a:uFillTx/>
                <a:latin typeface="メイリオ"/>
                <a:ea typeface="メイリオ"/>
                <a:cs typeface="+mj-cs"/>
              </a:rPr>
              <a:t>窓口</a:t>
            </a:r>
            <a:endParaRPr kumimoji="1" lang="en-US" altLang="ja-JP" sz="2400" b="1" i="0" u="none" strike="noStrike" kern="1200" cap="none" spc="0" normalizeH="0" baseline="0" noProof="0" dirty="0">
              <a:ln>
                <a:noFill/>
              </a:ln>
              <a:solidFill>
                <a:srgbClr val="A7D28F"/>
              </a:solidFill>
              <a:effectLst/>
              <a:uLnTx/>
              <a:uFillTx/>
              <a:latin typeface="メイリオ"/>
              <a:ea typeface="メイリオ"/>
              <a:cs typeface="+mj-cs"/>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3174128" y="5027991"/>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a:ea typeface="メイリオ"/>
                <a:cs typeface="+mj-cs"/>
              </a:rPr>
              <a:t>地域移行を検討したい時の連絡先はこちらです。</a:t>
            </a:r>
            <a:endParaRPr kumimoji="1" lang="en-US" altLang="ja-JP" sz="1600" b="0" i="0" u="none" strike="noStrike" kern="1200" cap="none" spc="0" normalizeH="0" baseline="0" noProof="0" dirty="0">
              <a:ln>
                <a:noFill/>
              </a:ln>
              <a:solidFill>
                <a:prstClr val="black"/>
              </a:solidFill>
              <a:effectLst/>
              <a:uLnTx/>
              <a:uFillTx/>
              <a:latin typeface="メイリオ"/>
              <a:ea typeface="メイリオ"/>
              <a:cs typeface="+mj-cs"/>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5972919" y="4016820"/>
            <a:ext cx="2957595" cy="916421"/>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ts val="3000"/>
              </a:lnSpc>
              <a:spcBef>
                <a:spcPct val="0"/>
              </a:spcBef>
              <a:spcAft>
                <a:spcPts val="0"/>
              </a:spcAft>
              <a:buClrTx/>
              <a:buSzTx/>
              <a:buFontTx/>
              <a:buNone/>
              <a:tabLst/>
              <a:defRPr/>
            </a:pPr>
            <a:r>
              <a:rPr kumimoji="1" lang="ja-JP" altLang="en-US" sz="2400" b="1" i="0" u="none" strike="noStrike" kern="1200" cap="none" spc="0" normalizeH="0" baseline="0" noProof="0" dirty="0">
                <a:ln>
                  <a:noFill/>
                </a:ln>
                <a:solidFill>
                  <a:srgbClr val="A7D28F"/>
                </a:solidFill>
                <a:effectLst/>
                <a:uLnTx/>
                <a:uFillTx/>
                <a:latin typeface="メイリオ"/>
                <a:ea typeface="メイリオ"/>
                <a:cs typeface="+mj-cs"/>
              </a:rPr>
              <a:t>「にも包括」</a:t>
            </a:r>
            <a:br>
              <a:rPr kumimoji="1" lang="en-US" altLang="ja-JP" sz="2400" b="1" i="0" u="none" strike="noStrike" kern="1200" cap="none" spc="0" normalizeH="0" baseline="0" noProof="0" dirty="0">
                <a:ln>
                  <a:noFill/>
                </a:ln>
                <a:solidFill>
                  <a:srgbClr val="A7D28F"/>
                </a:solidFill>
                <a:effectLst/>
                <a:uLnTx/>
                <a:uFillTx/>
                <a:latin typeface="メイリオ"/>
                <a:ea typeface="メイリオ"/>
                <a:cs typeface="+mj-cs"/>
              </a:rPr>
            </a:br>
            <a:r>
              <a:rPr kumimoji="1" lang="ja-JP" altLang="en-US" sz="2400" b="1" i="0" u="none" strike="noStrike" kern="1200" cap="none" spc="0" normalizeH="0" baseline="0" noProof="0" dirty="0">
                <a:ln>
                  <a:noFill/>
                </a:ln>
                <a:solidFill>
                  <a:srgbClr val="A7D28F"/>
                </a:solidFill>
                <a:effectLst/>
                <a:uLnTx/>
                <a:uFillTx/>
                <a:latin typeface="メイリオ"/>
                <a:ea typeface="メイリオ"/>
                <a:cs typeface="+mj-cs"/>
              </a:rPr>
              <a:t>協議の場</a:t>
            </a:r>
            <a:endParaRPr kumimoji="1" lang="en-US" altLang="ja-JP" sz="2400" b="1" i="0" u="none" strike="noStrike" kern="1200" cap="none" spc="0" normalizeH="0" baseline="0" noProof="0" dirty="0">
              <a:ln>
                <a:noFill/>
              </a:ln>
              <a:solidFill>
                <a:srgbClr val="A7D28F"/>
              </a:solidFill>
              <a:effectLst/>
              <a:uLnTx/>
              <a:uFillTx/>
              <a:latin typeface="メイリオ"/>
              <a:ea typeface="メイリオ"/>
              <a:cs typeface="+mj-cs"/>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6058966" y="5019463"/>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a:ea typeface="メイリオ"/>
                <a:cs typeface="+mj-cs"/>
              </a:rPr>
              <a:t>「にも包括」協議の場では、こんな活動をしています。</a:t>
            </a:r>
            <a:endParaRPr kumimoji="1" lang="en-US" altLang="ja-JP" sz="1600" b="0" i="0" u="none" strike="noStrike" kern="1200" cap="none" spc="0" normalizeH="0" baseline="0" noProof="0" dirty="0">
              <a:ln>
                <a:noFill/>
              </a:ln>
              <a:solidFill>
                <a:prstClr val="black"/>
              </a:solidFill>
              <a:effectLst/>
              <a:uLnTx/>
              <a:uFillTx/>
              <a:latin typeface="メイリオ"/>
              <a:ea typeface="メイリオ"/>
              <a:cs typeface="+mj-cs"/>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9123293" y="4016820"/>
            <a:ext cx="2426522" cy="916421"/>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ts val="3000"/>
              </a:lnSpc>
              <a:spcBef>
                <a:spcPct val="0"/>
              </a:spcBef>
              <a:spcAft>
                <a:spcPts val="0"/>
              </a:spcAft>
              <a:buClrTx/>
              <a:buSzTx/>
              <a:buFontTx/>
              <a:buNone/>
              <a:tabLst/>
              <a:defRPr/>
            </a:pPr>
            <a:r>
              <a:rPr kumimoji="1" lang="ja-JP" altLang="en-US" sz="2400" b="1" i="0" u="none" strike="noStrike" kern="1200" cap="none" spc="0" normalizeH="0" baseline="0" noProof="0" dirty="0">
                <a:ln>
                  <a:noFill/>
                </a:ln>
                <a:solidFill>
                  <a:srgbClr val="A7D28F"/>
                </a:solidFill>
                <a:effectLst/>
                <a:uLnTx/>
                <a:uFillTx/>
                <a:latin typeface="メイリオ"/>
                <a:ea typeface="メイリオ"/>
                <a:cs typeface="+mj-cs"/>
              </a:rPr>
              <a:t>情報</a:t>
            </a:r>
            <a:endParaRPr kumimoji="1" lang="en-US" altLang="ja-JP" sz="2400" b="1" i="0" u="none" strike="noStrike" kern="1200" cap="none" spc="0" normalizeH="0" baseline="0" noProof="0" dirty="0">
              <a:ln>
                <a:noFill/>
              </a:ln>
              <a:solidFill>
                <a:srgbClr val="A7D28F"/>
              </a:solidFill>
              <a:effectLst/>
              <a:uLnTx/>
              <a:uFillTx/>
              <a:latin typeface="メイリオ"/>
              <a:ea typeface="メイリオ"/>
              <a:cs typeface="+mj-cs"/>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8943803" y="5010935"/>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a:ea typeface="メイリオ"/>
                <a:cs typeface="+mj-cs"/>
              </a:rPr>
              <a:t>こんな情報があります。</a:t>
            </a:r>
            <a:endParaRPr kumimoji="1" lang="en-US" altLang="ja-JP" sz="1600" b="0" i="0" u="none" strike="noStrike" kern="1200" cap="none" spc="0" normalizeH="0" baseline="0" noProof="0" dirty="0">
              <a:ln>
                <a:noFill/>
              </a:ln>
              <a:solidFill>
                <a:prstClr val="black"/>
              </a:solidFill>
              <a:effectLst/>
              <a:uLnTx/>
              <a:uFillTx/>
              <a:latin typeface="メイリオ"/>
              <a:ea typeface="メイリオ"/>
              <a:cs typeface="+mj-cs"/>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3503662" y="85224"/>
            <a:ext cx="8731624" cy="402075"/>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r" defTabSz="914377"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srgbClr val="A7D28F"/>
                </a:solidFill>
                <a:effectLst/>
                <a:uLnTx/>
                <a:uFillTx/>
                <a:latin typeface="メイリオ"/>
                <a:ea typeface="メイリオ"/>
                <a:cs typeface="+mj-cs"/>
              </a:rPr>
              <a:t>大阪府版「にも包括」ポータルサイト　情報シート</a:t>
            </a:r>
            <a:endParaRPr kumimoji="1" lang="en-US" altLang="ja-JP" sz="2000" b="1" i="0" u="none" strike="noStrike" kern="1200" cap="none" spc="0" normalizeH="0" baseline="0" noProof="0" dirty="0">
              <a:ln>
                <a:noFill/>
              </a:ln>
              <a:solidFill>
                <a:srgbClr val="A7D28F"/>
              </a:solidFill>
              <a:effectLst/>
              <a:uLnTx/>
              <a:uFillTx/>
              <a:latin typeface="メイリオ"/>
              <a:ea typeface="メイリオ"/>
              <a:cs typeface="+mj-cs"/>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4" y="0"/>
            <a:ext cx="2869809" cy="6858000"/>
          </a:xfrm>
          <a:prstGeom prst="rect">
            <a:avLst/>
          </a:prstGeom>
          <a:solidFill>
            <a:srgbClr val="63A6D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4ECEA"/>
              </a:solidFill>
              <a:effectLst/>
              <a:uLnTx/>
              <a:uFillTx/>
              <a:latin typeface="Segoe UI"/>
              <a:ea typeface="メイリオ"/>
              <a:cs typeface="+mn-cs"/>
            </a:endParaRPr>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326878" y="2421776"/>
            <a:ext cx="2418382" cy="637635"/>
          </a:xfrm>
          <a:prstGeom prst="rect">
            <a:avLst/>
          </a:prstGeom>
        </p:spPr>
        <p:txBody>
          <a:bodyPr vert="horz" lIns="91440" tIns="45720" rIns="91440" bIns="45720" rtlCol="0" anchor="t">
            <a:normAutofit fontScale="47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8000" b="1" i="0" u="none" strike="noStrike" kern="1200" cap="none" spc="300" normalizeH="0" baseline="0" noProof="0" dirty="0">
                <a:ln>
                  <a:noFill/>
                </a:ln>
                <a:solidFill>
                  <a:srgbClr val="D4ECEA"/>
                </a:solidFill>
                <a:effectLst/>
                <a:uLnTx/>
                <a:uFillTx/>
                <a:latin typeface="Arial" panose="020B0604020202020204" pitchFamily="34" charset="0"/>
                <a:ea typeface="メイリオ"/>
                <a:cs typeface="Arial" panose="020B0604020202020204" pitchFamily="34" charset="0"/>
              </a:rPr>
              <a:t>堺市</a:t>
            </a:r>
            <a:endParaRPr kumimoji="1" lang="en-US" altLang="ja-JP" sz="8000" b="1" i="0" u="none" strike="noStrike" kern="1200" cap="none" spc="300" normalizeH="0" baseline="0" noProof="0" dirty="0">
              <a:ln>
                <a:noFill/>
              </a:ln>
              <a:solidFill>
                <a:srgbClr val="D4ECEA"/>
              </a:solidFill>
              <a:effectLst/>
              <a:uLnTx/>
              <a:uFillTx/>
              <a:latin typeface="Arial" panose="020B0604020202020204" pitchFamily="34" charset="0"/>
              <a:ea typeface="メイリオ"/>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3144609" y="476672"/>
            <a:ext cx="9017875" cy="0"/>
          </a:xfrm>
          <a:prstGeom prst="line">
            <a:avLst/>
          </a:prstGeom>
          <a:ln>
            <a:solidFill>
              <a:srgbClr val="A7D28F"/>
            </a:solidFill>
          </a:ln>
        </p:spPr>
        <p:style>
          <a:lnRef idx="1">
            <a:schemeClr val="accent1"/>
          </a:lnRef>
          <a:fillRef idx="0">
            <a:schemeClr val="accent1"/>
          </a:fillRef>
          <a:effectRef idx="0">
            <a:schemeClr val="accent1"/>
          </a:effectRef>
          <a:fontRef idx="minor">
            <a:schemeClr val="tx1"/>
          </a:fontRef>
        </p:style>
      </p:cxnSp>
      <p:sp>
        <p:nvSpPr>
          <p:cNvPr id="3" name="楕円 2">
            <a:extLst>
              <a:ext uri="{FF2B5EF4-FFF2-40B4-BE49-F238E27FC236}">
                <a16:creationId xmlns:a16="http://schemas.microsoft.com/office/drawing/2014/main" id="{5FDBDDD0-CFDC-05EF-3C99-44EE6B9AA43E}"/>
              </a:ext>
            </a:extLst>
          </p:cNvPr>
          <p:cNvSpPr/>
          <p:nvPr/>
        </p:nvSpPr>
        <p:spPr>
          <a:xfrm>
            <a:off x="549427" y="512286"/>
            <a:ext cx="1770954" cy="1770954"/>
          </a:xfrm>
          <a:prstGeom prst="ellipse">
            <a:avLst/>
          </a:prstGeom>
          <a:solidFill>
            <a:srgbClr val="D4EC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Segoe UI"/>
              <a:ea typeface="メイリオ"/>
              <a:cs typeface="+mn-cs"/>
            </a:endParaRPr>
          </a:p>
        </p:txBody>
      </p:sp>
      <p:sp>
        <p:nvSpPr>
          <p:cNvPr id="16" name="楕円 15">
            <a:hlinkClick r:id="rId5" action="ppaction://hlinksldjump"/>
            <a:extLst>
              <a:ext uri="{FF2B5EF4-FFF2-40B4-BE49-F238E27FC236}">
                <a16:creationId xmlns:a16="http://schemas.microsoft.com/office/drawing/2014/main" id="{61770FFB-076D-4D8E-A395-40A76EF1C214}"/>
              </a:ext>
            </a:extLst>
          </p:cNvPr>
          <p:cNvSpPr/>
          <p:nvPr/>
        </p:nvSpPr>
        <p:spPr>
          <a:xfrm>
            <a:off x="6388500" y="1597656"/>
            <a:ext cx="2126436" cy="2126436"/>
          </a:xfrm>
          <a:prstGeom prst="ellipse">
            <a:avLst/>
          </a:prstGeom>
          <a:solidFill>
            <a:srgbClr val="63A6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4800" b="0" i="0" u="none" strike="noStrike" kern="1200" cap="none" spc="0" normalizeH="0" baseline="0" noProof="0" dirty="0">
                <a:ln>
                  <a:noFill/>
                </a:ln>
                <a:solidFill>
                  <a:srgbClr val="A7D28F"/>
                </a:solidFill>
                <a:effectLst/>
                <a:uLnTx/>
                <a:uFillTx/>
                <a:latin typeface="Segoe UI"/>
                <a:ea typeface="メイリオ"/>
                <a:cs typeface="+mn-cs"/>
              </a:rPr>
              <a:t>02</a:t>
            </a:r>
            <a:endParaRPr kumimoji="1" lang="ja-JP" altLang="en-US" sz="4800" b="0" i="0" u="none" strike="noStrike" kern="1200" cap="none" spc="0" normalizeH="0" baseline="0" noProof="0" dirty="0">
              <a:ln>
                <a:noFill/>
              </a:ln>
              <a:solidFill>
                <a:srgbClr val="A7D28F"/>
              </a:solidFill>
              <a:effectLst/>
              <a:uLnTx/>
              <a:uFillTx/>
              <a:latin typeface="Segoe UI"/>
              <a:ea typeface="メイリオ"/>
              <a:cs typeface="+mn-cs"/>
            </a:endParaRPr>
          </a:p>
        </p:txBody>
      </p:sp>
      <p:pic>
        <p:nvPicPr>
          <p:cNvPr id="11" name="図 10">
            <a:extLst>
              <a:ext uri="{FF2B5EF4-FFF2-40B4-BE49-F238E27FC236}">
                <a16:creationId xmlns:a16="http://schemas.microsoft.com/office/drawing/2014/main" id="{9EE7DF9C-6F40-14F1-10FD-C77C9EC9697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20605" y="707821"/>
            <a:ext cx="828598" cy="1379883"/>
          </a:xfrm>
          <a:prstGeom prst="rect">
            <a:avLst/>
          </a:prstGeom>
        </p:spPr>
      </p:pic>
    </p:spTree>
    <p:extLst>
      <p:ext uri="{BB962C8B-B14F-4D97-AF65-F5344CB8AC3E}">
        <p14:creationId xmlns:p14="http://schemas.microsoft.com/office/powerpoint/2010/main" val="1901868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520767" y="332655"/>
            <a:ext cx="9150463" cy="1779869"/>
          </a:xfrm>
          <a:prstGeom prst="roundRect">
            <a:avLst>
              <a:gd name="adj" fmla="val 21554"/>
            </a:avLst>
          </a:prstGeom>
          <a:solidFill>
            <a:srgbClr val="63A6D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A7D28F"/>
                </a:solidFill>
              </a:rPr>
              <a:t>　　</a:t>
            </a: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999656" y="658134"/>
            <a:ext cx="5943617" cy="893299"/>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4400" b="1" dirty="0">
                <a:solidFill>
                  <a:srgbClr val="A7D28F"/>
                </a:solidFill>
                <a:latin typeface="+mn-ea"/>
                <a:ea typeface="+mn-ea"/>
              </a:rPr>
              <a:t>窓口</a:t>
            </a:r>
            <a:endParaRPr lang="en-US" altLang="ja-JP" sz="4400" b="1" dirty="0">
              <a:solidFill>
                <a:srgbClr val="A7D28F"/>
              </a:solidFill>
              <a:latin typeface="+mn-ea"/>
              <a:ea typeface="+mn-ea"/>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520763" y="2595067"/>
            <a:ext cx="9150463" cy="3930277"/>
          </a:xfrm>
          <a:prstGeom prst="roundRect">
            <a:avLst>
              <a:gd name="adj" fmla="val 5612"/>
            </a:avLst>
          </a:prstGeom>
          <a:solidFill>
            <a:schemeClr val="bg1"/>
          </a:solidFill>
          <a:ln w="57150">
            <a:solidFill>
              <a:srgbClr val="63A6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三角形 5">
            <a:extLst>
              <a:ext uri="{FF2B5EF4-FFF2-40B4-BE49-F238E27FC236}">
                <a16:creationId xmlns:a16="http://schemas.microsoft.com/office/drawing/2014/main" id="{6D764C04-8067-88A1-B865-FA78C4A09340}"/>
              </a:ext>
            </a:extLst>
          </p:cNvPr>
          <p:cNvSpPr/>
          <p:nvPr/>
        </p:nvSpPr>
        <p:spPr>
          <a:xfrm flipV="1">
            <a:off x="5693358" y="2046156"/>
            <a:ext cx="805275" cy="366034"/>
          </a:xfrm>
          <a:prstGeom prst="triangle">
            <a:avLst/>
          </a:prstGeom>
          <a:solidFill>
            <a:srgbClr val="D6B84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1061539" y="85335"/>
            <a:ext cx="1332000" cy="1332000"/>
          </a:xfrm>
          <a:prstGeom prst="ellipse">
            <a:avLst/>
          </a:prstGeom>
          <a:solidFill>
            <a:srgbClr val="63A6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A7D28F"/>
                </a:solidFill>
                <a:latin typeface="+mj-lt"/>
              </a:rPr>
              <a:t>01</a:t>
            </a:r>
            <a:endParaRPr lang="ja-JP" altLang="en-US" sz="4800" dirty="0">
              <a:solidFill>
                <a:srgbClr val="A7D28F"/>
              </a:solidFill>
              <a:latin typeface="+mj-lt"/>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003579" y="1508773"/>
            <a:ext cx="8352928" cy="523220"/>
          </a:xfrm>
          <a:prstGeom prst="rect">
            <a:avLst/>
          </a:prstGeom>
          <a:noFill/>
        </p:spPr>
        <p:txBody>
          <a:bodyPr wrap="square" rtlCol="0">
            <a:spAutoFit/>
          </a:bodyPr>
          <a:lstStyle/>
          <a:p>
            <a:r>
              <a:rPr kumimoji="1" lang="ja-JP" altLang="en-US" sz="2800" b="1" i="0" u="none" strike="noStrike" kern="1200" cap="none" spc="0" normalizeH="0" baseline="0" noProof="0" dirty="0">
                <a:ln>
                  <a:noFill/>
                </a:ln>
                <a:solidFill>
                  <a:srgbClr val="D4ECEA"/>
                </a:solidFill>
                <a:effectLst/>
                <a:uLnTx/>
                <a:uFillTx/>
                <a:latin typeface="Segoe UI"/>
                <a:ea typeface="メイリオ"/>
                <a:cs typeface="+mn-cs"/>
              </a:rPr>
              <a:t>地域移行を検討する時は、下記にご連絡ください。</a:t>
            </a:r>
            <a:endParaRPr kumimoji="1" lang="ja-JP" altLang="en-US" dirty="0">
              <a:solidFill>
                <a:srgbClr val="D4ECEA"/>
              </a:solidFill>
            </a:endParaRPr>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0"/>
            <a:ext cx="308532" cy="6858000"/>
          </a:xfrm>
          <a:prstGeom prst="rect">
            <a:avLst/>
          </a:prstGeom>
          <a:solidFill>
            <a:srgbClr val="63A6D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
        <p:nvSpPr>
          <p:cNvPr id="5" name="テキスト ボックス 4">
            <a:extLst>
              <a:ext uri="{FF2B5EF4-FFF2-40B4-BE49-F238E27FC236}">
                <a16:creationId xmlns:a16="http://schemas.microsoft.com/office/drawing/2014/main" id="{4CEE7765-E819-E881-BF50-3E800E199987}"/>
              </a:ext>
            </a:extLst>
          </p:cNvPr>
          <p:cNvSpPr txBox="1"/>
          <p:nvPr/>
        </p:nvSpPr>
        <p:spPr>
          <a:xfrm>
            <a:off x="1650484" y="2727551"/>
            <a:ext cx="4533134" cy="3707746"/>
          </a:xfrm>
          <a:prstGeom prst="rect">
            <a:avLst/>
          </a:prstGeom>
          <a:noFill/>
        </p:spPr>
        <p:txBody>
          <a:bodyPr wrap="square">
            <a:spAutoFit/>
          </a:bodyPr>
          <a:lstStyle/>
          <a:p>
            <a:pPr>
              <a:lnSpc>
                <a:spcPct val="150000"/>
              </a:lnSpc>
            </a:pPr>
            <a:r>
              <a:rPr lang="ja-JP" altLang="en-US" sz="1050" dirty="0"/>
              <a:t>○堺区障害者基幹相談支援センター</a:t>
            </a:r>
            <a:endParaRPr lang="en-US" altLang="ja-JP" sz="1050" dirty="0"/>
          </a:p>
          <a:p>
            <a:pPr>
              <a:lnSpc>
                <a:spcPct val="150000"/>
              </a:lnSpc>
            </a:pPr>
            <a:r>
              <a:rPr lang="ja-JP" altLang="en-US" sz="1050" dirty="0"/>
              <a:t>住所　　：〒</a:t>
            </a:r>
            <a:r>
              <a:rPr lang="en-US" altLang="ja-JP" sz="1050" dirty="0"/>
              <a:t>590-0078</a:t>
            </a:r>
            <a:r>
              <a:rPr lang="ja-JP" altLang="en-US" sz="1050" dirty="0"/>
              <a:t> 堺市堺区南瓦町３番１号 堺市役所内</a:t>
            </a:r>
            <a:endParaRPr lang="en-US" altLang="ja-JP" sz="1050" dirty="0"/>
          </a:p>
          <a:p>
            <a:pPr>
              <a:lnSpc>
                <a:spcPct val="150000"/>
              </a:lnSpc>
            </a:pPr>
            <a:r>
              <a:rPr lang="ja-JP" altLang="en-US" sz="1050" dirty="0"/>
              <a:t>電話番号：</a:t>
            </a:r>
            <a:r>
              <a:rPr lang="en-US" altLang="ja-JP" sz="1050" dirty="0"/>
              <a:t>072-224-8166</a:t>
            </a:r>
          </a:p>
          <a:p>
            <a:pPr>
              <a:lnSpc>
                <a:spcPct val="150000"/>
              </a:lnSpc>
            </a:pPr>
            <a:endParaRPr lang="en-US" altLang="ja-JP" sz="1050" dirty="0"/>
          </a:p>
          <a:p>
            <a:pPr>
              <a:lnSpc>
                <a:spcPct val="150000"/>
              </a:lnSpc>
            </a:pPr>
            <a:r>
              <a:rPr lang="ja-JP" altLang="en-US" sz="1050" dirty="0"/>
              <a:t>○中区障害者基幹相談支援センター</a:t>
            </a:r>
            <a:endParaRPr lang="en-US" altLang="ja-JP" sz="1050" dirty="0"/>
          </a:p>
          <a:p>
            <a:pPr>
              <a:lnSpc>
                <a:spcPct val="150000"/>
              </a:lnSpc>
            </a:pPr>
            <a:r>
              <a:rPr lang="ja-JP" altLang="en-US" sz="1050" dirty="0"/>
              <a:t>住所　　：〒</a:t>
            </a:r>
            <a:r>
              <a:rPr lang="en-US" altLang="ja-JP" sz="1050" dirty="0"/>
              <a:t>599-8236</a:t>
            </a:r>
            <a:r>
              <a:rPr lang="ja-JP" altLang="en-US" sz="1050" dirty="0"/>
              <a:t> </a:t>
            </a:r>
            <a:r>
              <a:rPr lang="zh-CN" altLang="en-US" sz="1050" dirty="0"/>
              <a:t>堺市中区深井沢町２４７０番地７ 中区役所</a:t>
            </a:r>
            <a:r>
              <a:rPr lang="ja-JP" altLang="en-US" sz="1050" dirty="0"/>
              <a:t>内</a:t>
            </a:r>
            <a:endParaRPr lang="en-US" altLang="ja-JP" sz="1050" dirty="0"/>
          </a:p>
          <a:p>
            <a:pPr>
              <a:lnSpc>
                <a:spcPct val="150000"/>
              </a:lnSpc>
            </a:pPr>
            <a:r>
              <a:rPr lang="ja-JP" altLang="en-US" sz="1050" dirty="0"/>
              <a:t>電話番号：</a:t>
            </a:r>
            <a:r>
              <a:rPr lang="en-US" altLang="ja-JP" sz="1050" dirty="0"/>
              <a:t>072-278-8166</a:t>
            </a:r>
          </a:p>
          <a:p>
            <a:pPr>
              <a:lnSpc>
                <a:spcPct val="150000"/>
              </a:lnSpc>
            </a:pPr>
            <a:endParaRPr lang="en-US" altLang="ja-JP" sz="1050" dirty="0"/>
          </a:p>
          <a:p>
            <a:pPr>
              <a:lnSpc>
                <a:spcPct val="150000"/>
              </a:lnSpc>
            </a:pPr>
            <a:r>
              <a:rPr lang="ja-JP" altLang="en-US" sz="1050" dirty="0"/>
              <a:t>○東区障害者基幹相談支援センター</a:t>
            </a:r>
            <a:endParaRPr lang="en-US" altLang="ja-JP" sz="1050" dirty="0"/>
          </a:p>
          <a:p>
            <a:pPr>
              <a:lnSpc>
                <a:spcPct val="150000"/>
              </a:lnSpc>
            </a:pPr>
            <a:r>
              <a:rPr lang="ja-JP" altLang="en-US" sz="1050" dirty="0"/>
              <a:t>住所　　：〒</a:t>
            </a:r>
            <a:r>
              <a:rPr lang="en-US" altLang="ja-JP" sz="1050" dirty="0"/>
              <a:t>599-8112</a:t>
            </a:r>
            <a:r>
              <a:rPr lang="ja-JP" altLang="en-US" sz="1050" dirty="0"/>
              <a:t> 堺市東区日置荘原寺町１９５番地１ 東区役所内</a:t>
            </a:r>
            <a:endParaRPr lang="en-US" altLang="ja-JP" sz="1050" dirty="0"/>
          </a:p>
          <a:p>
            <a:pPr>
              <a:lnSpc>
                <a:spcPct val="150000"/>
              </a:lnSpc>
            </a:pPr>
            <a:r>
              <a:rPr lang="ja-JP" altLang="en-US" sz="1050" dirty="0"/>
              <a:t>電話番号：</a:t>
            </a:r>
            <a:r>
              <a:rPr lang="en-US" altLang="ja-JP" sz="1050" dirty="0"/>
              <a:t>072-285-6666</a:t>
            </a:r>
          </a:p>
          <a:p>
            <a:pPr>
              <a:lnSpc>
                <a:spcPct val="150000"/>
              </a:lnSpc>
            </a:pPr>
            <a:endParaRPr lang="en-US" altLang="ja-JP" sz="1050" dirty="0"/>
          </a:p>
          <a:p>
            <a:pPr>
              <a:lnSpc>
                <a:spcPct val="150000"/>
              </a:lnSpc>
            </a:pPr>
            <a:r>
              <a:rPr lang="ja-JP" altLang="en-US" sz="1050" dirty="0"/>
              <a:t>○西区障害者基幹相談支援センター</a:t>
            </a:r>
            <a:endParaRPr lang="en-US" altLang="ja-JP" sz="1050" dirty="0"/>
          </a:p>
          <a:p>
            <a:pPr>
              <a:lnSpc>
                <a:spcPct val="150000"/>
              </a:lnSpc>
            </a:pPr>
            <a:r>
              <a:rPr lang="ja-JP" altLang="en-US" sz="1050" dirty="0"/>
              <a:t>住所　　：〒</a:t>
            </a:r>
            <a:r>
              <a:rPr lang="en-US" altLang="ja-JP" sz="1050" dirty="0"/>
              <a:t>593-8324</a:t>
            </a:r>
            <a:r>
              <a:rPr lang="ja-JP" altLang="en-US" sz="1050" dirty="0"/>
              <a:t> 堺市西区鳳東町６丁６００番地 西区役所内</a:t>
            </a:r>
            <a:endParaRPr lang="en-US" altLang="ja-JP" sz="1050" dirty="0"/>
          </a:p>
          <a:p>
            <a:pPr>
              <a:lnSpc>
                <a:spcPct val="150000"/>
              </a:lnSpc>
            </a:pPr>
            <a:r>
              <a:rPr lang="ja-JP" altLang="en-US" sz="1050" dirty="0"/>
              <a:t>電話番号：</a:t>
            </a:r>
            <a:r>
              <a:rPr lang="en-US" altLang="ja-JP" sz="1050" dirty="0"/>
              <a:t>072-271-6677</a:t>
            </a:r>
          </a:p>
        </p:txBody>
      </p:sp>
      <p:sp>
        <p:nvSpPr>
          <p:cNvPr id="7" name="テキスト ボックス 6">
            <a:extLst>
              <a:ext uri="{FF2B5EF4-FFF2-40B4-BE49-F238E27FC236}">
                <a16:creationId xmlns:a16="http://schemas.microsoft.com/office/drawing/2014/main" id="{F2B7A19F-71F0-3E55-45C3-C78E2393656A}"/>
              </a:ext>
            </a:extLst>
          </p:cNvPr>
          <p:cNvSpPr txBox="1"/>
          <p:nvPr/>
        </p:nvSpPr>
        <p:spPr>
          <a:xfrm>
            <a:off x="6107913" y="2650954"/>
            <a:ext cx="4533134" cy="3993401"/>
          </a:xfrm>
          <a:prstGeom prst="rect">
            <a:avLst/>
          </a:prstGeom>
          <a:noFill/>
        </p:spPr>
        <p:txBody>
          <a:bodyPr wrap="square" rtlCol="0">
            <a:spAutoFit/>
          </a:bodyPr>
          <a:lstStyle/>
          <a:p>
            <a:pPr>
              <a:lnSpc>
                <a:spcPct val="150000"/>
              </a:lnSpc>
            </a:pPr>
            <a:r>
              <a:rPr lang="ja-JP" altLang="en-US" sz="1050" dirty="0"/>
              <a:t>○南区障害者基幹相談支援センター</a:t>
            </a:r>
            <a:endParaRPr lang="en-US" altLang="ja-JP" sz="1050" dirty="0"/>
          </a:p>
          <a:p>
            <a:pPr>
              <a:lnSpc>
                <a:spcPct val="150000"/>
              </a:lnSpc>
            </a:pPr>
            <a:r>
              <a:rPr lang="ja-JP" altLang="en-US" sz="1050" dirty="0"/>
              <a:t>住所　　：〒</a:t>
            </a:r>
            <a:r>
              <a:rPr lang="en-US" altLang="ja-JP" sz="1050" dirty="0"/>
              <a:t>590-0141</a:t>
            </a:r>
            <a:r>
              <a:rPr lang="ja-JP" altLang="en-US" sz="1050" dirty="0"/>
              <a:t> </a:t>
            </a:r>
            <a:r>
              <a:rPr lang="zh-CN" altLang="en-US" sz="1050" dirty="0"/>
              <a:t>堺市南区桃山台１丁１番１号 南区役所</a:t>
            </a:r>
            <a:r>
              <a:rPr lang="ja-JP" altLang="en-US" sz="1050" dirty="0"/>
              <a:t>内</a:t>
            </a:r>
            <a:endParaRPr lang="en-US" altLang="ja-JP" sz="1050" dirty="0"/>
          </a:p>
          <a:p>
            <a:pPr>
              <a:lnSpc>
                <a:spcPct val="150000"/>
              </a:lnSpc>
            </a:pPr>
            <a:r>
              <a:rPr lang="ja-JP" altLang="en-US" sz="1050" dirty="0"/>
              <a:t>電話番号：</a:t>
            </a:r>
            <a:r>
              <a:rPr lang="en-US" altLang="ja-JP" sz="1050" dirty="0"/>
              <a:t>072-295-8166</a:t>
            </a:r>
          </a:p>
          <a:p>
            <a:pPr>
              <a:lnSpc>
                <a:spcPct val="150000"/>
              </a:lnSpc>
            </a:pPr>
            <a:endParaRPr lang="en-US" altLang="ja-JP" sz="1050" dirty="0"/>
          </a:p>
          <a:p>
            <a:pPr>
              <a:lnSpc>
                <a:spcPct val="150000"/>
              </a:lnSpc>
            </a:pPr>
            <a:r>
              <a:rPr lang="ja-JP" altLang="en-US" sz="1050" dirty="0"/>
              <a:t>○北区障害者基幹相談支援センター</a:t>
            </a:r>
            <a:endParaRPr lang="en-US" altLang="ja-JP" sz="1050" dirty="0"/>
          </a:p>
          <a:p>
            <a:pPr>
              <a:lnSpc>
                <a:spcPct val="150000"/>
              </a:lnSpc>
            </a:pPr>
            <a:r>
              <a:rPr lang="ja-JP" altLang="en-US" sz="1050" dirty="0"/>
              <a:t>住所　　：〒</a:t>
            </a:r>
            <a:r>
              <a:rPr lang="en-US" altLang="ja-JP" sz="1050" dirty="0"/>
              <a:t>591-8021</a:t>
            </a:r>
            <a:r>
              <a:rPr lang="ja-JP" altLang="en-US" sz="1050" dirty="0"/>
              <a:t> </a:t>
            </a:r>
            <a:r>
              <a:rPr lang="zh-CN" altLang="en-US" sz="1050" dirty="0"/>
              <a:t>堺市北区新金岡町５丁１番４号 北区役所</a:t>
            </a:r>
            <a:r>
              <a:rPr lang="ja-JP" altLang="en-US" sz="1050" dirty="0"/>
              <a:t>内</a:t>
            </a:r>
            <a:endParaRPr lang="en-US" altLang="ja-JP" sz="1050" dirty="0"/>
          </a:p>
          <a:p>
            <a:pPr>
              <a:lnSpc>
                <a:spcPct val="150000"/>
              </a:lnSpc>
            </a:pPr>
            <a:r>
              <a:rPr lang="ja-JP" altLang="en-US" sz="1050" dirty="0"/>
              <a:t>電話番号：</a:t>
            </a:r>
            <a:r>
              <a:rPr lang="en-US" altLang="ja-JP" sz="1050" dirty="0"/>
              <a:t>072-251-8166</a:t>
            </a:r>
          </a:p>
          <a:p>
            <a:pPr>
              <a:lnSpc>
                <a:spcPct val="150000"/>
              </a:lnSpc>
            </a:pPr>
            <a:endParaRPr lang="en-US" altLang="ja-JP" sz="1050" dirty="0"/>
          </a:p>
          <a:p>
            <a:pPr>
              <a:lnSpc>
                <a:spcPct val="150000"/>
              </a:lnSpc>
            </a:pPr>
            <a:r>
              <a:rPr lang="ja-JP" altLang="en-US" sz="1050" dirty="0"/>
              <a:t>○美原区障害者基幹相談支援センター</a:t>
            </a:r>
            <a:endParaRPr lang="en-US" altLang="ja-JP" sz="1050" dirty="0"/>
          </a:p>
          <a:p>
            <a:pPr>
              <a:lnSpc>
                <a:spcPct val="150000"/>
              </a:lnSpc>
            </a:pPr>
            <a:r>
              <a:rPr lang="ja-JP" altLang="en-US" sz="1050" dirty="0"/>
              <a:t>住所　　：〒</a:t>
            </a:r>
            <a:r>
              <a:rPr lang="en-US" altLang="ja-JP" sz="1050" dirty="0"/>
              <a:t>587-0002</a:t>
            </a:r>
            <a:r>
              <a:rPr lang="ja-JP" altLang="en-US" sz="1050" dirty="0"/>
              <a:t> </a:t>
            </a:r>
            <a:r>
              <a:rPr lang="zh-TW" altLang="en-US" sz="1050" dirty="0"/>
              <a:t>堺市美原区黒山１６７番地９ 美原区役所別館</a:t>
            </a:r>
            <a:r>
              <a:rPr lang="ja-JP" altLang="en-US" sz="1050" dirty="0"/>
              <a:t>内</a:t>
            </a:r>
            <a:endParaRPr lang="en-US" altLang="ja-JP" sz="1050" dirty="0"/>
          </a:p>
          <a:p>
            <a:pPr>
              <a:lnSpc>
                <a:spcPct val="150000"/>
              </a:lnSpc>
            </a:pPr>
            <a:r>
              <a:rPr lang="ja-JP" altLang="en-US" sz="1050" dirty="0"/>
              <a:t>電話番号：</a:t>
            </a:r>
            <a:r>
              <a:rPr lang="en-US" altLang="ja-JP" sz="1050" dirty="0"/>
              <a:t>072-361-1883</a:t>
            </a:r>
          </a:p>
          <a:p>
            <a:pPr>
              <a:lnSpc>
                <a:spcPct val="150000"/>
              </a:lnSpc>
            </a:pPr>
            <a:endParaRPr lang="en-US" altLang="ja-JP" sz="1050" dirty="0"/>
          </a:p>
          <a:p>
            <a:pPr>
              <a:lnSpc>
                <a:spcPct val="150000"/>
              </a:lnSpc>
            </a:pPr>
            <a:r>
              <a:rPr lang="en-US" altLang="ja-JP" sz="900" dirty="0"/>
              <a:t>※</a:t>
            </a:r>
            <a:r>
              <a:rPr lang="ja-JP" altLang="en-US" sz="900" dirty="0"/>
              <a:t>地域移行に関する研修、茶話会等の実施、普及啓発等の体制整備を各区の障害者</a:t>
            </a:r>
            <a:endParaRPr lang="en-US" altLang="ja-JP" sz="900" dirty="0"/>
          </a:p>
          <a:p>
            <a:pPr>
              <a:lnSpc>
                <a:spcPct val="150000"/>
              </a:lnSpc>
            </a:pPr>
            <a:r>
              <a:rPr lang="ja-JP" altLang="en-US" sz="900" dirty="0"/>
              <a:t>　基幹相談支援センターへ地域移行コーディネーターを配置し、実施しています。</a:t>
            </a:r>
            <a:endParaRPr lang="en-US" altLang="ja-JP" sz="900" dirty="0"/>
          </a:p>
          <a:p>
            <a:pPr>
              <a:lnSpc>
                <a:spcPct val="150000"/>
              </a:lnSpc>
            </a:pPr>
            <a:r>
              <a:rPr lang="en-US" altLang="ja-JP" sz="900" dirty="0"/>
              <a:t>※</a:t>
            </a:r>
            <a:r>
              <a:rPr lang="ja-JP" altLang="en-US" sz="900" dirty="0"/>
              <a:t>障害福祉サービスの地域相談支援に関しては、各区地域福祉課、保健センターへ</a:t>
            </a:r>
            <a:endParaRPr lang="en-US" altLang="ja-JP" sz="900" dirty="0"/>
          </a:p>
          <a:p>
            <a:pPr>
              <a:lnSpc>
                <a:spcPct val="150000"/>
              </a:lnSpc>
            </a:pPr>
            <a:r>
              <a:rPr lang="ja-JP" altLang="en-US" sz="900" dirty="0"/>
              <a:t>　お問合せください。</a:t>
            </a:r>
            <a:endParaRPr lang="en-US" altLang="ja-JP" sz="900" dirty="0"/>
          </a:p>
          <a:p>
            <a:endParaRPr kumimoji="1" lang="ja-JP" altLang="en-US" sz="1050" dirty="0"/>
          </a:p>
        </p:txBody>
      </p:sp>
    </p:spTree>
    <p:extLst>
      <p:ext uri="{BB962C8B-B14F-4D97-AF65-F5344CB8AC3E}">
        <p14:creationId xmlns:p14="http://schemas.microsoft.com/office/powerpoint/2010/main" val="1387121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520767" y="332655"/>
            <a:ext cx="9150463" cy="1080000"/>
          </a:xfrm>
          <a:prstGeom prst="roundRect">
            <a:avLst>
              <a:gd name="adj" fmla="val 21554"/>
            </a:avLst>
          </a:prstGeom>
          <a:solidFill>
            <a:srgbClr val="63A6D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A7D28F"/>
                </a:solidFill>
              </a:rPr>
              <a:t>　　</a:t>
            </a: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684590" y="519602"/>
            <a:ext cx="7560840" cy="893299"/>
          </a:xfrm>
          <a:prstGeom prst="rect">
            <a:avLst/>
          </a:prstGeom>
        </p:spPr>
        <p:txBody>
          <a:bodyPr vert="horz" lIns="91440" tIns="45720" rIns="91440" bIns="45720" rtlCol="0" anchor="t">
            <a:normAutofit fontScale="85000"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2400" b="1" dirty="0">
                <a:solidFill>
                  <a:srgbClr val="A7D28F"/>
                </a:solidFill>
                <a:latin typeface="+mn-ea"/>
                <a:ea typeface="+mn-ea"/>
              </a:rPr>
              <a:t>精神障がいにも対応した地域包括ケアシステムの構築のための</a:t>
            </a:r>
            <a:br>
              <a:rPr lang="en-US" altLang="ja-JP" sz="2400" b="1" dirty="0">
                <a:solidFill>
                  <a:srgbClr val="A7D28F"/>
                </a:solidFill>
                <a:latin typeface="+mn-ea"/>
                <a:ea typeface="+mn-ea"/>
              </a:rPr>
            </a:br>
            <a:r>
              <a:rPr lang="ja-JP" altLang="en-US" sz="2400" b="1" dirty="0">
                <a:solidFill>
                  <a:srgbClr val="A7D28F"/>
                </a:solidFill>
                <a:latin typeface="+mn-ea"/>
                <a:ea typeface="+mn-ea"/>
              </a:rPr>
              <a:t>協議の場について</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1280570" y="212243"/>
            <a:ext cx="1332000" cy="1332000"/>
          </a:xfrm>
          <a:prstGeom prst="ellipse">
            <a:avLst/>
          </a:prstGeom>
          <a:solidFill>
            <a:srgbClr val="63A6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A7D28F"/>
                </a:solidFill>
                <a:latin typeface="+mj-lt"/>
              </a:rPr>
              <a:t>02</a:t>
            </a:r>
            <a:endParaRPr lang="ja-JP" altLang="en-US" sz="4800" dirty="0">
              <a:solidFill>
                <a:srgbClr val="A7D28F"/>
              </a:solidFill>
              <a:latin typeface="+mj-lt"/>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0"/>
            <a:ext cx="308532" cy="6858000"/>
          </a:xfrm>
          <a:prstGeom prst="rect">
            <a:avLst/>
          </a:prstGeom>
          <a:solidFill>
            <a:srgbClr val="63A6D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502955" y="2141166"/>
            <a:ext cx="4080877" cy="857206"/>
          </a:xfrm>
          <a:prstGeom prst="roundRect">
            <a:avLst>
              <a:gd name="adj" fmla="val 9231"/>
            </a:avLst>
          </a:prstGeom>
          <a:solidFill>
            <a:schemeClr val="bg1"/>
          </a:solidFill>
          <a:ln w="38100">
            <a:solidFill>
              <a:srgbClr val="A7D28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1107661" y="1957414"/>
            <a:ext cx="2739296" cy="396000"/>
          </a:xfrm>
          <a:prstGeom prst="roundRect">
            <a:avLst>
              <a:gd name="adj" fmla="val 49068"/>
            </a:avLst>
          </a:prstGeom>
          <a:solidFill>
            <a:srgbClr val="A7D28F"/>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1800" b="1" dirty="0">
                <a:solidFill>
                  <a:srgbClr val="D4ECEA"/>
                </a:solidFill>
                <a:latin typeface="メイリオ" panose="020B0604030504040204" pitchFamily="50" charset="-128"/>
                <a:ea typeface="メイリオ" panose="020B0604030504040204" pitchFamily="50" charset="-128"/>
              </a:rPr>
              <a:t>協議の場の名称</a:t>
            </a:r>
            <a:endParaRPr kumimoji="1" lang="en-US" altLang="ja-JP" sz="1800" b="1" i="0" u="none" strike="noStrike" kern="1200" cap="none" spc="0" normalizeH="0" baseline="0" noProof="0" dirty="0">
              <a:ln>
                <a:noFill/>
              </a:ln>
              <a:solidFill>
                <a:srgbClr val="D4ECEA"/>
              </a:solidFill>
              <a:effectLst/>
              <a:uLnTx/>
              <a:uFillTx/>
              <a:latin typeface="メイリオ" panose="020B0604030504040204" pitchFamily="50" charset="-128"/>
              <a:ea typeface="メイリオ" panose="020B0604030504040204"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485529" y="5286842"/>
            <a:ext cx="4098303" cy="1454526"/>
          </a:xfrm>
          <a:prstGeom prst="roundRect">
            <a:avLst>
              <a:gd name="adj" fmla="val 5758"/>
            </a:avLst>
          </a:prstGeom>
          <a:solidFill>
            <a:schemeClr val="bg1"/>
          </a:solidFill>
          <a:ln w="38100">
            <a:solidFill>
              <a:srgbClr val="A7D28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1113814" y="5088842"/>
            <a:ext cx="2739296" cy="396000"/>
          </a:xfrm>
          <a:prstGeom prst="roundRect">
            <a:avLst>
              <a:gd name="adj" fmla="val 49068"/>
            </a:avLst>
          </a:prstGeom>
          <a:solidFill>
            <a:srgbClr val="A7D28F"/>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D4ECEA"/>
                </a:solidFill>
                <a:effectLst/>
                <a:uLnTx/>
                <a:uFillTx/>
                <a:latin typeface="メイリオ" panose="020B0604030504040204" pitchFamily="50" charset="-128"/>
                <a:ea typeface="メイリオ" panose="020B0604030504040204" pitchFamily="50" charset="-128"/>
              </a:rPr>
              <a:t>協議の場の構成員</a:t>
            </a:r>
            <a:endParaRPr kumimoji="1" lang="en-US" altLang="ja-JP" sz="1800" b="1" i="0" u="none" strike="noStrike" kern="1200" cap="none" spc="0" normalizeH="0" baseline="0" noProof="0" dirty="0">
              <a:ln>
                <a:noFill/>
              </a:ln>
              <a:solidFill>
                <a:srgbClr val="D4ECEA"/>
              </a:solidFill>
              <a:effectLst/>
              <a:uLnTx/>
              <a:uFillTx/>
              <a:latin typeface="メイリオ" panose="020B0604030504040204" pitchFamily="50" charset="-128"/>
              <a:ea typeface="メイリオ" panose="020B0604030504040204"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479376" y="3239138"/>
            <a:ext cx="4104456" cy="552155"/>
          </a:xfrm>
          <a:prstGeom prst="roundRect">
            <a:avLst>
              <a:gd name="adj" fmla="val 16492"/>
            </a:avLst>
          </a:prstGeom>
          <a:solidFill>
            <a:schemeClr val="bg1"/>
          </a:solidFill>
          <a:ln w="38100">
            <a:solidFill>
              <a:srgbClr val="A7D28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1107661" y="3079201"/>
            <a:ext cx="2739296" cy="396000"/>
          </a:xfrm>
          <a:prstGeom prst="roundRect">
            <a:avLst>
              <a:gd name="adj" fmla="val 49068"/>
            </a:avLst>
          </a:prstGeom>
          <a:solidFill>
            <a:srgbClr val="A7D28F"/>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D4ECEA"/>
                </a:solidFill>
                <a:effectLst/>
                <a:uLnTx/>
                <a:uFillTx/>
                <a:latin typeface="メイリオ" panose="020B0604030504040204" pitchFamily="50" charset="-128"/>
                <a:ea typeface="メイリオ" panose="020B0604030504040204" pitchFamily="50" charset="-128"/>
              </a:rPr>
              <a:t>開催頻度</a:t>
            </a:r>
            <a:endParaRPr kumimoji="1" lang="en-US" altLang="ja-JP" sz="1800" b="1" i="0" u="none" strike="noStrike" kern="1200" cap="none" spc="0" normalizeH="0" baseline="0" noProof="0" dirty="0">
              <a:ln>
                <a:noFill/>
              </a:ln>
              <a:solidFill>
                <a:srgbClr val="D4ECEA"/>
              </a:solidFill>
              <a:effectLst/>
              <a:uLnTx/>
              <a:uFillTx/>
              <a:latin typeface="メイリオ" panose="020B0604030504040204" pitchFamily="50" charset="-128"/>
              <a:ea typeface="メイリオ" panose="020B0604030504040204" pitchFamily="50" charset="-128"/>
            </a:endParaRPr>
          </a:p>
        </p:txBody>
      </p:sp>
      <p:sp>
        <p:nvSpPr>
          <p:cNvPr id="22" name="角丸四角形 1">
            <a:extLst>
              <a:ext uri="{FF2B5EF4-FFF2-40B4-BE49-F238E27FC236}">
                <a16:creationId xmlns:a16="http://schemas.microsoft.com/office/drawing/2014/main" id="{D7FA2747-4FDB-4132-B6EB-D67C41A4270C}"/>
              </a:ext>
            </a:extLst>
          </p:cNvPr>
          <p:cNvSpPr/>
          <p:nvPr/>
        </p:nvSpPr>
        <p:spPr>
          <a:xfrm>
            <a:off x="4871864" y="2155413"/>
            <a:ext cx="7056784" cy="4585955"/>
          </a:xfrm>
          <a:prstGeom prst="roundRect">
            <a:avLst>
              <a:gd name="adj" fmla="val 2940"/>
            </a:avLst>
          </a:prstGeom>
          <a:solidFill>
            <a:schemeClr val="bg1"/>
          </a:solidFill>
          <a:ln w="38100">
            <a:solidFill>
              <a:srgbClr val="A7D28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5719851" y="1837387"/>
            <a:ext cx="5650232" cy="552155"/>
          </a:xfrm>
          <a:prstGeom prst="roundRect">
            <a:avLst>
              <a:gd name="adj" fmla="val 49068"/>
            </a:avLst>
          </a:prstGeom>
          <a:solidFill>
            <a:srgbClr val="A7D28F"/>
          </a:solidFill>
        </p:spPr>
        <p:txBody>
          <a:bodyPr vert="horz" lIns="91440" tIns="72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srgbClr val="D4ECEA"/>
                </a:solidFill>
                <a:effectLst/>
                <a:uLnTx/>
                <a:uFillTx/>
                <a:latin typeface="メイリオ" panose="020B0604030504040204" pitchFamily="50" charset="-128"/>
                <a:ea typeface="メイリオ" panose="020B0604030504040204" pitchFamily="50" charset="-128"/>
              </a:rPr>
              <a:t>具体的な内容</a:t>
            </a:r>
            <a:endParaRPr kumimoji="1" lang="en-US" altLang="ja-JP" sz="2000" b="1" i="0" u="none" strike="noStrike" kern="1200" cap="none" spc="0" normalizeH="0" baseline="0" noProof="0" dirty="0">
              <a:ln>
                <a:noFill/>
              </a:ln>
              <a:solidFill>
                <a:srgbClr val="D4ECEA"/>
              </a:solidFill>
              <a:effectLst/>
              <a:uLnTx/>
              <a:uFillTx/>
              <a:latin typeface="メイリオ" panose="020B0604030504040204" pitchFamily="50" charset="-128"/>
              <a:ea typeface="メイリオ" panose="020B0604030504040204" pitchFamily="50" charset="-128"/>
            </a:endParaRPr>
          </a:p>
        </p:txBody>
      </p:sp>
      <p:sp>
        <p:nvSpPr>
          <p:cNvPr id="27" name="角丸四角形 1">
            <a:extLst>
              <a:ext uri="{FF2B5EF4-FFF2-40B4-BE49-F238E27FC236}">
                <a16:creationId xmlns:a16="http://schemas.microsoft.com/office/drawing/2014/main" id="{036FC4B8-2A27-4E65-BB45-B479CE7CD9F9}"/>
              </a:ext>
            </a:extLst>
          </p:cNvPr>
          <p:cNvSpPr/>
          <p:nvPr/>
        </p:nvSpPr>
        <p:spPr>
          <a:xfrm>
            <a:off x="511835" y="4063935"/>
            <a:ext cx="4080877" cy="946933"/>
          </a:xfrm>
          <a:prstGeom prst="roundRect">
            <a:avLst>
              <a:gd name="adj" fmla="val 9231"/>
            </a:avLst>
          </a:prstGeom>
          <a:solidFill>
            <a:schemeClr val="bg1"/>
          </a:solidFill>
          <a:ln w="38100">
            <a:solidFill>
              <a:srgbClr val="A7D28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8" name="タイトル 1">
            <a:extLst>
              <a:ext uri="{FF2B5EF4-FFF2-40B4-BE49-F238E27FC236}">
                <a16:creationId xmlns:a16="http://schemas.microsoft.com/office/drawing/2014/main" id="{AADAC408-05F9-4923-B553-6F1448BF7C7E}"/>
              </a:ext>
            </a:extLst>
          </p:cNvPr>
          <p:cNvSpPr txBox="1">
            <a:spLocks/>
          </p:cNvSpPr>
          <p:nvPr/>
        </p:nvSpPr>
        <p:spPr>
          <a:xfrm>
            <a:off x="1116541" y="3880184"/>
            <a:ext cx="2739296" cy="396000"/>
          </a:xfrm>
          <a:prstGeom prst="roundRect">
            <a:avLst>
              <a:gd name="adj" fmla="val 49068"/>
            </a:avLst>
          </a:prstGeom>
          <a:solidFill>
            <a:srgbClr val="A7D28F"/>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1800" b="1" dirty="0">
                <a:solidFill>
                  <a:srgbClr val="D4ECEA"/>
                </a:solidFill>
                <a:latin typeface="メイリオ" panose="020B0604030504040204" pitchFamily="50" charset="-128"/>
                <a:ea typeface="メイリオ" panose="020B0604030504040204" pitchFamily="50" charset="-128"/>
              </a:rPr>
              <a:t>協議の場の事務局</a:t>
            </a:r>
            <a:endParaRPr kumimoji="1" lang="en-US" altLang="ja-JP" sz="1800" b="1" i="0" u="none" strike="noStrike" kern="1200" cap="none" spc="0" normalizeH="0" baseline="0" noProof="0" dirty="0">
              <a:ln>
                <a:noFill/>
              </a:ln>
              <a:solidFill>
                <a:srgbClr val="D4ECEA"/>
              </a:solidFill>
              <a:effectLst/>
              <a:uLnTx/>
              <a:uFillTx/>
              <a:latin typeface="メイリオ" panose="020B0604030504040204" pitchFamily="50" charset="-128"/>
              <a:ea typeface="メイリオ" panose="020B0604030504040204" pitchFamily="50" charset="-128"/>
            </a:endParaRPr>
          </a:p>
        </p:txBody>
      </p:sp>
      <p:sp>
        <p:nvSpPr>
          <p:cNvPr id="5" name="タイトル 1">
            <a:extLst>
              <a:ext uri="{FF2B5EF4-FFF2-40B4-BE49-F238E27FC236}">
                <a16:creationId xmlns:a16="http://schemas.microsoft.com/office/drawing/2014/main" id="{E58BA78F-4815-1044-8897-168863DCD78F}"/>
              </a:ext>
            </a:extLst>
          </p:cNvPr>
          <p:cNvSpPr txBox="1">
            <a:spLocks/>
          </p:cNvSpPr>
          <p:nvPr/>
        </p:nvSpPr>
        <p:spPr>
          <a:xfrm>
            <a:off x="676959" y="2381932"/>
            <a:ext cx="2866645" cy="543012"/>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①</a:t>
            </a:r>
            <a:r>
              <a:rPr lang="zh-TW" altLang="en-US" sz="1400" dirty="0">
                <a:solidFill>
                  <a:srgbClr val="44546A">
                    <a:lumMod val="50000"/>
                  </a:srgbClr>
                </a:solidFill>
                <a:latin typeface="メイリオ" panose="020B0604030504040204" pitchFamily="50" charset="-128"/>
                <a:ea typeface="メイリオ" panose="020B0604030504040204" pitchFamily="50" charset="-128"/>
              </a:rPr>
              <a:t>堺市精神保健福祉審議会</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②堺市退院促進支援会議</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6" name="タイトル 1">
            <a:extLst>
              <a:ext uri="{FF2B5EF4-FFF2-40B4-BE49-F238E27FC236}">
                <a16:creationId xmlns:a16="http://schemas.microsoft.com/office/drawing/2014/main" id="{478A2D22-A2DD-A05B-6900-D54FC3B72331}"/>
              </a:ext>
            </a:extLst>
          </p:cNvPr>
          <p:cNvSpPr txBox="1">
            <a:spLocks/>
          </p:cNvSpPr>
          <p:nvPr/>
        </p:nvSpPr>
        <p:spPr>
          <a:xfrm>
            <a:off x="700210" y="3501262"/>
            <a:ext cx="3008563" cy="378028"/>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①年１回　②年２回</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7" name="タイトル 1">
            <a:extLst>
              <a:ext uri="{FF2B5EF4-FFF2-40B4-BE49-F238E27FC236}">
                <a16:creationId xmlns:a16="http://schemas.microsoft.com/office/drawing/2014/main" id="{517CEC38-AE2C-E7E1-EB76-10DC06400143}"/>
              </a:ext>
            </a:extLst>
          </p:cNvPr>
          <p:cNvSpPr txBox="1">
            <a:spLocks/>
          </p:cNvSpPr>
          <p:nvPr/>
        </p:nvSpPr>
        <p:spPr>
          <a:xfrm>
            <a:off x="614259" y="4420493"/>
            <a:ext cx="3876028" cy="543012"/>
          </a:xfrm>
          <a:prstGeom prst="rect">
            <a:avLst/>
          </a:prstGeom>
        </p:spPr>
        <p:txBody>
          <a:bodyPr vert="horz" lIns="91440" tIns="45720" rIns="91440" bIns="45720" rtlCol="0" anchor="t">
            <a:normAutofit fontScale="925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①堺市健康福祉局健康部　精神保健課</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②堺市健康福祉局障害福祉部　障害施策推進課</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8" name="タイトル 1">
            <a:extLst>
              <a:ext uri="{FF2B5EF4-FFF2-40B4-BE49-F238E27FC236}">
                <a16:creationId xmlns:a16="http://schemas.microsoft.com/office/drawing/2014/main" id="{33F60374-BC62-9262-740C-CE912C8AC718}"/>
              </a:ext>
            </a:extLst>
          </p:cNvPr>
          <p:cNvSpPr txBox="1">
            <a:spLocks/>
          </p:cNvSpPr>
          <p:nvPr/>
        </p:nvSpPr>
        <p:spPr>
          <a:xfrm>
            <a:off x="614259" y="5575978"/>
            <a:ext cx="3916379" cy="995538"/>
          </a:xfrm>
          <a:prstGeom prst="rect">
            <a:avLst/>
          </a:prstGeom>
        </p:spPr>
        <p:txBody>
          <a:bodyPr vert="horz" lIns="91440" tIns="4572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①精神科医療機関関係者、障害福祉関係者、　</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algn="l">
              <a:lnSpc>
                <a:spcPct val="100000"/>
              </a:lnSpc>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　</a:t>
            </a:r>
            <a:r>
              <a:rPr kumimoji="1" lang="zh-TW"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当事者（家族）、人権擁護関連団体、弁護</a:t>
            </a:r>
            <a:endParaRPr kumimoji="1" lang="en-US" altLang="zh-TW"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algn="l">
              <a:lnSpc>
                <a:spcPct val="100000"/>
              </a:lnSpc>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　</a:t>
            </a:r>
            <a:r>
              <a:rPr kumimoji="1" lang="zh-TW"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士、学識経験者等</a:t>
            </a:r>
            <a:endParaRPr kumimoji="1" lang="en-US" altLang="zh-TW"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algn="l">
              <a:lnSpc>
                <a:spcPct val="100000"/>
              </a:lnSpc>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②精神科医療機関関係者、障害福祉関係者、　</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algn="l">
              <a:lnSpc>
                <a:spcPct val="100000"/>
              </a:lnSpc>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　</a:t>
            </a: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市町村</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13" name="タイトル 1">
            <a:extLst>
              <a:ext uri="{FF2B5EF4-FFF2-40B4-BE49-F238E27FC236}">
                <a16:creationId xmlns:a16="http://schemas.microsoft.com/office/drawing/2014/main" id="{D8F544C9-839D-67C3-49E7-41A4DE1240BC}"/>
              </a:ext>
            </a:extLst>
          </p:cNvPr>
          <p:cNvSpPr txBox="1">
            <a:spLocks/>
          </p:cNvSpPr>
          <p:nvPr/>
        </p:nvSpPr>
        <p:spPr>
          <a:xfrm>
            <a:off x="5009044" y="4455275"/>
            <a:ext cx="6697427" cy="2184605"/>
          </a:xfrm>
          <a:prstGeom prst="rect">
            <a:avLst/>
          </a:prstGeom>
        </p:spPr>
        <p:txBody>
          <a:bodyPr vert="horz" lIns="91440" tIns="45720" rIns="91440" bIns="45720" rtlCol="0" anchor="t">
            <a:normAutofit fontScale="77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600" b="1" dirty="0">
                <a:latin typeface="メイリオ" panose="020B0604030504040204" pitchFamily="50" charset="-128"/>
                <a:ea typeface="メイリオ" panose="020B0604030504040204" pitchFamily="50" charset="-128"/>
              </a:rPr>
              <a:t>②堺市退院促進支援会議</a:t>
            </a:r>
            <a:endParaRPr lang="en-US" altLang="ja-JP" sz="1600" b="1" dirty="0">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　</a:t>
            </a:r>
            <a:r>
              <a:rPr kumimoji="1" lang="ja-JP" altLang="en-US" sz="1200" b="0" i="0" u="none" kern="1200" cap="none" spc="0" normalizeH="0" baseline="0" noProof="0" dirty="0">
                <a:ln>
                  <a:noFill/>
                </a:ln>
                <a:effectLst/>
                <a:uLnTx/>
                <a:uFillTx/>
                <a:latin typeface="メイリオ" panose="020B0604030504040204" pitchFamily="50" charset="-128"/>
                <a:ea typeface="メイリオ" panose="020B0604030504040204" pitchFamily="50" charset="-128"/>
              </a:rPr>
              <a:t>令和</a:t>
            </a:r>
            <a:r>
              <a:rPr lang="en-US" altLang="ja-JP" sz="1200" dirty="0">
                <a:latin typeface="メイリオ" panose="020B0604030504040204" pitchFamily="50" charset="-128"/>
                <a:ea typeface="メイリオ" panose="020B0604030504040204" pitchFamily="50" charset="-128"/>
              </a:rPr>
              <a:t>3</a:t>
            </a:r>
            <a:r>
              <a:rPr kumimoji="1" lang="ja-JP" altLang="en-US" sz="1200" b="0" i="0" u="none" kern="1200" cap="none" spc="0" normalizeH="0" baseline="0" noProof="0" dirty="0">
                <a:ln>
                  <a:noFill/>
                </a:ln>
                <a:effectLst/>
                <a:uLnTx/>
                <a:uFillTx/>
                <a:latin typeface="メイリオ" panose="020B0604030504040204" pitchFamily="50" charset="-128"/>
                <a:ea typeface="メイリオ" panose="020B0604030504040204" pitchFamily="50" charset="-128"/>
              </a:rPr>
              <a:t>年度</a:t>
            </a:r>
            <a:r>
              <a:rPr lang="ja-JP" altLang="en-US" sz="1200" dirty="0">
                <a:latin typeface="メイリオ" panose="020B0604030504040204" pitchFamily="50" charset="-128"/>
                <a:ea typeface="メイリオ" panose="020B0604030504040204" pitchFamily="50" charset="-128"/>
              </a:rPr>
              <a:t>から、</a:t>
            </a:r>
            <a:r>
              <a:rPr kumimoji="1" lang="ja-JP" altLang="en-US" sz="1200" b="0" i="0" u="none" kern="1200" cap="none" spc="0" normalizeH="0" baseline="0" noProof="0" dirty="0">
                <a:ln>
                  <a:noFill/>
                </a:ln>
                <a:effectLst/>
                <a:uLnTx/>
                <a:uFillTx/>
                <a:latin typeface="メイリオ" panose="020B0604030504040204" pitchFamily="50" charset="-128"/>
                <a:ea typeface="メイリオ" panose="020B0604030504040204" pitchFamily="50" charset="-128"/>
              </a:rPr>
              <a:t>堺市退院促進支援会議を新たに「協議の場」として位置づけ、堺市における「にも包括」の構築について、重層的に協議できる体制を構築しています。また、令和５年度から令和</a:t>
            </a:r>
            <a:r>
              <a:rPr kumimoji="1" lang="en-US" altLang="ja-JP" sz="1200" b="0" i="0" u="none" kern="1200" cap="none" spc="0" normalizeH="0" baseline="0" noProof="0" dirty="0">
                <a:ln>
                  <a:noFill/>
                </a:ln>
                <a:effectLst/>
                <a:uLnTx/>
                <a:uFillTx/>
                <a:latin typeface="メイリオ" panose="020B0604030504040204" pitchFamily="50" charset="-128"/>
                <a:ea typeface="メイリオ" panose="020B0604030504040204" pitchFamily="50" charset="-128"/>
              </a:rPr>
              <a:t>6</a:t>
            </a:r>
            <a:r>
              <a:rPr kumimoji="1" lang="ja-JP" altLang="en-US" sz="1200" b="0" i="0" u="none" kern="1200" cap="none" spc="0" normalizeH="0" baseline="0" noProof="0" dirty="0">
                <a:ln>
                  <a:noFill/>
                </a:ln>
                <a:effectLst/>
                <a:uLnTx/>
                <a:uFillTx/>
                <a:latin typeface="メイリオ" panose="020B0604030504040204" pitchFamily="50" charset="-128"/>
                <a:ea typeface="メイリオ" panose="020B0604030504040204" pitchFamily="50" charset="-128"/>
              </a:rPr>
              <a:t>年度にかけて堺市退院促進支援会議のもとに、市内精神科病院を中心としたワーキングチームを設置しました。</a:t>
            </a:r>
            <a:r>
              <a:rPr lang="ja-JP" altLang="en-US" sz="1200" dirty="0">
                <a:latin typeface="メイリオ" panose="020B0604030504040204" pitchFamily="50" charset="-128"/>
                <a:ea typeface="メイリオ" panose="020B0604030504040204" pitchFamily="50" charset="-128"/>
              </a:rPr>
              <a:t>このワーキングチームでは、</a:t>
            </a:r>
            <a:r>
              <a:rPr kumimoji="1" lang="ja-JP" altLang="en-US" sz="1200" b="0" i="0" u="none" kern="1200" cap="none" spc="0" normalizeH="0" baseline="0" noProof="0" dirty="0">
                <a:ln>
                  <a:noFill/>
                </a:ln>
                <a:effectLst/>
                <a:uLnTx/>
                <a:uFillTx/>
                <a:latin typeface="メイリオ" panose="020B0604030504040204" pitchFamily="50" charset="-128"/>
                <a:ea typeface="メイリオ" panose="020B0604030504040204" pitchFamily="50" charset="-128"/>
              </a:rPr>
              <a:t>地域移行支援に係る支援者の関係構築や、事例検討を通じて地域課題の抽出を行いました。今後は、ワーキングチームの取組について評価</a:t>
            </a:r>
            <a:r>
              <a:rPr lang="ja-JP" altLang="en-US" sz="1200" dirty="0">
                <a:latin typeface="メイリオ" panose="020B0604030504040204" pitchFamily="50" charset="-128"/>
                <a:ea typeface="メイリオ" panose="020B0604030504040204" pitchFamily="50" charset="-128"/>
              </a:rPr>
              <a:t>、検証を行い、</a:t>
            </a:r>
            <a:r>
              <a:rPr kumimoji="1" lang="ja-JP" altLang="en-US" sz="1200" b="0" i="0" u="none" kern="1200" cap="none" spc="0" normalizeH="0" baseline="0" noProof="0" dirty="0">
                <a:ln>
                  <a:noFill/>
                </a:ln>
                <a:effectLst/>
                <a:uLnTx/>
                <a:uFillTx/>
                <a:latin typeface="メイリオ" panose="020B0604030504040204" pitchFamily="50" charset="-128"/>
                <a:ea typeface="メイリオ" panose="020B0604030504040204" pitchFamily="50" charset="-128"/>
              </a:rPr>
              <a:t>退院促進支援会議において、今後の展開を協議する予定です。</a:t>
            </a:r>
            <a:endParaRPr kumimoji="1" lang="en-US" altLang="ja-JP" sz="1200" b="0" i="0" u="non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20000"/>
              </a:lnSpc>
              <a:spcBef>
                <a:spcPct val="0"/>
              </a:spcBef>
              <a:spcAft>
                <a:spcPts val="0"/>
              </a:spcAft>
              <a:buClrTx/>
              <a:buSzTx/>
              <a:buFontTx/>
              <a:buNone/>
              <a:tabLst/>
              <a:defRPr/>
            </a:pPr>
            <a:r>
              <a:rPr lang="ja-JP" altLang="en-US" sz="1400" b="1" dirty="0">
                <a:solidFill>
                  <a:srgbClr val="44546A">
                    <a:lumMod val="50000"/>
                  </a:srgbClr>
                </a:solidFill>
                <a:latin typeface="メイリオ" panose="020B0604030504040204" pitchFamily="50" charset="-128"/>
                <a:ea typeface="メイリオ" panose="020B0604030504040204" pitchFamily="50" charset="-128"/>
              </a:rPr>
              <a:t>令和６年度第</a:t>
            </a:r>
            <a:r>
              <a:rPr lang="en-US" altLang="ja-JP" sz="1400" b="1" dirty="0">
                <a:solidFill>
                  <a:srgbClr val="44546A">
                    <a:lumMod val="50000"/>
                  </a:srgbClr>
                </a:solidFill>
                <a:latin typeface="メイリオ" panose="020B0604030504040204" pitchFamily="50" charset="-128"/>
                <a:ea typeface="メイリオ" panose="020B0604030504040204" pitchFamily="50" charset="-128"/>
              </a:rPr>
              <a:t>1</a:t>
            </a:r>
            <a:r>
              <a:rPr lang="ja-JP" altLang="en-US" sz="1400" b="1" dirty="0">
                <a:solidFill>
                  <a:srgbClr val="44546A">
                    <a:lumMod val="50000"/>
                  </a:srgbClr>
                </a:solidFill>
                <a:latin typeface="メイリオ" panose="020B0604030504040204" pitchFamily="50" charset="-128"/>
                <a:ea typeface="メイリオ" panose="020B0604030504040204" pitchFamily="50" charset="-128"/>
              </a:rPr>
              <a:t>回　令和６年</a:t>
            </a:r>
            <a:r>
              <a:rPr lang="en-US" altLang="ja-JP" sz="1400" b="1" dirty="0">
                <a:solidFill>
                  <a:srgbClr val="44546A">
                    <a:lumMod val="50000"/>
                  </a:srgbClr>
                </a:solidFill>
                <a:latin typeface="メイリオ" panose="020B0604030504040204" pitchFamily="50" charset="-128"/>
                <a:ea typeface="メイリオ" panose="020B0604030504040204" pitchFamily="50" charset="-128"/>
              </a:rPr>
              <a:t>10</a:t>
            </a:r>
            <a:r>
              <a:rPr lang="ja-JP" altLang="en-US" sz="1400" b="1" dirty="0">
                <a:solidFill>
                  <a:srgbClr val="44546A">
                    <a:lumMod val="50000"/>
                  </a:srgbClr>
                </a:solidFill>
                <a:latin typeface="メイリオ" panose="020B0604030504040204" pitchFamily="50" charset="-128"/>
                <a:ea typeface="メイリオ" panose="020B0604030504040204" pitchFamily="50" charset="-128"/>
              </a:rPr>
              <a:t>月</a:t>
            </a:r>
            <a:endParaRPr lang="en-US" altLang="ja-JP" sz="1400" b="1" dirty="0">
              <a:solidFill>
                <a:srgbClr val="44546A">
                  <a:lumMod val="50000"/>
                </a:srgbClr>
              </a:solidFill>
              <a:latin typeface="メイリオ" panose="020B0604030504040204" pitchFamily="50" charset="-128"/>
              <a:ea typeface="メイリオ" panose="020B0604030504040204" pitchFamily="50" charset="-128"/>
            </a:endParaRPr>
          </a:p>
          <a:p>
            <a:pPr algn="l">
              <a:lnSpc>
                <a:spcPct val="120000"/>
              </a:lnSpc>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行政や基幹相談支援センターの地域移行に関する取組について報告。市内の精神科病院の担当者等からは、ピアサポーターの活用や課題等について意見が出されました。</a:t>
            </a:r>
            <a:endParaRPr lang="ja-JP" altLang="en-US" sz="1800" b="0" i="0" u="none" strike="noStrike" baseline="0" dirty="0">
              <a:solidFill>
                <a:srgbClr val="000000"/>
              </a:solidFill>
              <a:latin typeface="Meiryo UI" panose="020B0604030504040204" pitchFamily="50" charset="-128"/>
              <a:ea typeface="Meiryo UI" panose="020B0604030504040204" pitchFamily="50" charset="-128"/>
            </a:endParaRPr>
          </a:p>
          <a:p>
            <a:r>
              <a:rPr lang="ja-JP" altLang="en-US" sz="1800" b="0" i="0" u="none" strike="noStrike" baseline="0" dirty="0">
                <a:solidFill>
                  <a:srgbClr val="000000"/>
                </a:solidFill>
                <a:latin typeface="Meiryo UI" panose="020B0604030504040204" pitchFamily="50" charset="-128"/>
                <a:ea typeface="Meiryo UI" panose="020B0604030504040204" pitchFamily="50" charset="-128"/>
              </a:rPr>
              <a:t> </a:t>
            </a:r>
          </a:p>
          <a:p>
            <a:pPr algn="l">
              <a:lnSpc>
                <a:spcPct val="120000"/>
              </a:lnSpc>
              <a:defRPr/>
            </a:pPr>
            <a:r>
              <a:rPr lang="ja-JP" altLang="en-US" sz="1400" b="1" dirty="0">
                <a:solidFill>
                  <a:srgbClr val="44546A">
                    <a:lumMod val="50000"/>
                  </a:srgbClr>
                </a:solidFill>
                <a:latin typeface="メイリオ" panose="020B0604030504040204" pitchFamily="50" charset="-128"/>
                <a:ea typeface="メイリオ" panose="020B0604030504040204" pitchFamily="50" charset="-128"/>
              </a:rPr>
              <a:t>令和６年度第</a:t>
            </a:r>
            <a:r>
              <a:rPr lang="en-US" altLang="ja-JP" sz="1400" b="1" dirty="0">
                <a:solidFill>
                  <a:srgbClr val="44546A">
                    <a:lumMod val="50000"/>
                  </a:srgbClr>
                </a:solidFill>
                <a:latin typeface="メイリオ" panose="020B0604030504040204" pitchFamily="50" charset="-128"/>
                <a:ea typeface="メイリオ" panose="020B0604030504040204" pitchFamily="50" charset="-128"/>
              </a:rPr>
              <a:t>2</a:t>
            </a:r>
            <a:r>
              <a:rPr lang="ja-JP" altLang="en-US" sz="1400" b="1">
                <a:solidFill>
                  <a:srgbClr val="44546A">
                    <a:lumMod val="50000"/>
                  </a:srgbClr>
                </a:solidFill>
                <a:latin typeface="メイリオ" panose="020B0604030504040204" pitchFamily="50" charset="-128"/>
                <a:ea typeface="メイリオ" panose="020B0604030504040204" pitchFamily="50" charset="-128"/>
              </a:rPr>
              <a:t>回　令和７年</a:t>
            </a:r>
            <a:r>
              <a:rPr lang="en-US" altLang="ja-JP" sz="1400" b="1" dirty="0">
                <a:solidFill>
                  <a:srgbClr val="44546A">
                    <a:lumMod val="50000"/>
                  </a:srgbClr>
                </a:solidFill>
                <a:latin typeface="メイリオ" panose="020B0604030504040204" pitchFamily="50" charset="-128"/>
                <a:ea typeface="メイリオ" panose="020B0604030504040204" pitchFamily="50" charset="-128"/>
              </a:rPr>
              <a:t>3</a:t>
            </a:r>
            <a:r>
              <a:rPr lang="ja-JP" altLang="en-US" sz="1400" b="1" dirty="0">
                <a:solidFill>
                  <a:srgbClr val="44546A">
                    <a:lumMod val="50000"/>
                  </a:srgbClr>
                </a:solidFill>
                <a:latin typeface="メイリオ" panose="020B0604030504040204" pitchFamily="50" charset="-128"/>
                <a:ea typeface="メイリオ" panose="020B0604030504040204" pitchFamily="50" charset="-128"/>
              </a:rPr>
              <a:t>月</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algn="l">
              <a:lnSpc>
                <a:spcPct val="120000"/>
              </a:lnSpc>
            </a:pPr>
            <a:r>
              <a:rPr lang="ja-JP" altLang="en-US" sz="1200" b="0" i="0" u="none" strike="noStrike" baseline="0" dirty="0">
                <a:solidFill>
                  <a:srgbClr val="000000"/>
                </a:solidFill>
                <a:latin typeface="+mn-ea"/>
                <a:ea typeface="+mn-ea"/>
              </a:rPr>
              <a:t>  退院支援や地域活動支援センターの取組を報告した地域移行支援体制整備の一環である市域向け研修や、令和</a:t>
            </a:r>
            <a:r>
              <a:rPr lang="en-US" altLang="ja-JP" sz="1200" b="0" i="0" u="none" strike="noStrike" baseline="0" dirty="0">
                <a:solidFill>
                  <a:srgbClr val="000000"/>
                </a:solidFill>
                <a:latin typeface="+mn-ea"/>
                <a:ea typeface="+mn-ea"/>
              </a:rPr>
              <a:t>5</a:t>
            </a:r>
            <a:r>
              <a:rPr lang="ja-JP" altLang="en-US" sz="1200" b="0" i="0" u="none" strike="noStrike" baseline="0" dirty="0">
                <a:solidFill>
                  <a:srgbClr val="000000"/>
                </a:solidFill>
                <a:latin typeface="+mn-ea"/>
                <a:ea typeface="+mn-ea"/>
              </a:rPr>
              <a:t>年度より設置しているワーキングチームの取組や経過、事例の共有を行</a:t>
            </a:r>
            <a:r>
              <a:rPr lang="ja-JP" altLang="en-US" sz="1200" dirty="0">
                <a:solidFill>
                  <a:srgbClr val="000000"/>
                </a:solidFill>
                <a:latin typeface="+mn-ea"/>
                <a:ea typeface="+mn-ea"/>
              </a:rPr>
              <a:t>い、</a:t>
            </a:r>
            <a:r>
              <a:rPr lang="ja-JP" altLang="en-US" sz="1200" b="0" i="0" u="none" strike="noStrike" baseline="0" dirty="0">
                <a:solidFill>
                  <a:srgbClr val="000000"/>
                </a:solidFill>
                <a:latin typeface="+mn-ea"/>
                <a:ea typeface="+mn-ea"/>
              </a:rPr>
              <a:t>研修の感想や退院支援の課題について意見が出されました。</a:t>
            </a:r>
          </a:p>
          <a:p>
            <a:pPr algn="l">
              <a:lnSpc>
                <a:spcPct val="120000"/>
              </a:lnSpc>
              <a:defRPr/>
            </a:pPr>
            <a:endParaRPr lang="en-US" altLang="ja-JP" sz="1200" dirty="0">
              <a:solidFill>
                <a:srgbClr val="44546A">
                  <a:lumMod val="50000"/>
                </a:srgbClr>
              </a:solidFill>
              <a:latin typeface="+mn-ea"/>
              <a:ea typeface="+mn-ea"/>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15" name="タイトル 1">
            <a:extLst>
              <a:ext uri="{FF2B5EF4-FFF2-40B4-BE49-F238E27FC236}">
                <a16:creationId xmlns:a16="http://schemas.microsoft.com/office/drawing/2014/main" id="{0B1F7479-CDAA-830D-E5F5-D278317B3C8E}"/>
              </a:ext>
            </a:extLst>
          </p:cNvPr>
          <p:cNvSpPr txBox="1">
            <a:spLocks/>
          </p:cNvSpPr>
          <p:nvPr/>
        </p:nvSpPr>
        <p:spPr>
          <a:xfrm>
            <a:off x="5070455" y="2480032"/>
            <a:ext cx="6697427" cy="1884753"/>
          </a:xfrm>
          <a:prstGeom prst="rect">
            <a:avLst/>
          </a:prstGeom>
        </p:spPr>
        <p:txBody>
          <a:bodyPr vert="horz" lIns="91440" tIns="45720" rIns="91440" bIns="45720" rtlCol="0" anchor="t">
            <a:normAutofit fontScale="85000"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300" b="1" dirty="0">
                <a:solidFill>
                  <a:srgbClr val="44546A">
                    <a:lumMod val="50000"/>
                  </a:srgbClr>
                </a:solidFill>
                <a:latin typeface="Meiryo UI" panose="020B0604030504040204" pitchFamily="50" charset="-128"/>
                <a:ea typeface="Meiryo UI" panose="020B0604030504040204" pitchFamily="50" charset="-128"/>
              </a:rPr>
              <a:t>①堺市精神保健福祉審議会</a:t>
            </a:r>
            <a:endParaRPr kumimoji="1" lang="en-US" altLang="ja-JP" sz="1300" b="0" i="0" u="none" strike="noStrike" kern="1200" cap="none" spc="0" normalizeH="0" baseline="0" noProof="0" dirty="0">
              <a:ln>
                <a:noFill/>
              </a:ln>
              <a:solidFill>
                <a:srgbClr val="44546A">
                  <a:lumMod val="50000"/>
                </a:srgbClr>
              </a:solidFill>
              <a:effectLst/>
              <a:uLnTx/>
              <a:uFillTx/>
              <a:latin typeface="Meiryo UI" panose="020B0604030504040204" pitchFamily="50" charset="-128"/>
              <a:ea typeface="Meiryo UI" panose="020B0604030504040204" pitchFamily="50" charset="-128"/>
            </a:endParaRPr>
          </a:p>
          <a:p>
            <a:pPr algn="l">
              <a:lnSpc>
                <a:spcPct val="100000"/>
              </a:lnSpc>
              <a:defRPr/>
            </a:pPr>
            <a:r>
              <a:rPr lang="ja-JP" altLang="en-US" sz="1100" dirty="0">
                <a:solidFill>
                  <a:srgbClr val="44546A">
                    <a:lumMod val="50000"/>
                  </a:srgbClr>
                </a:solidFill>
                <a:latin typeface="Meiryo UI" panose="020B0604030504040204" pitchFamily="50" charset="-128"/>
                <a:ea typeface="Meiryo UI" panose="020B0604030504040204" pitchFamily="50" charset="-128"/>
              </a:rPr>
              <a:t>　本審議会は、精神保健及び精神障害者の福祉を取り巻く課題を調査審議し、市の施策などに対する意見等を聞くため、設置しています。</a:t>
            </a:r>
            <a:endParaRPr lang="en-US" altLang="ja-JP" sz="1100" dirty="0">
              <a:solidFill>
                <a:srgbClr val="44546A">
                  <a:lumMod val="50000"/>
                </a:srgbClr>
              </a:solidFill>
              <a:latin typeface="Meiryo UI" panose="020B0604030504040204" pitchFamily="50" charset="-128"/>
              <a:ea typeface="Meiryo UI" panose="020B0604030504040204" pitchFamily="50" charset="-128"/>
            </a:endParaRPr>
          </a:p>
          <a:p>
            <a:pPr algn="l">
              <a:lnSpc>
                <a:spcPct val="100000"/>
              </a:lnSpc>
              <a:defRPr/>
            </a:pPr>
            <a:r>
              <a:rPr lang="ja-JP" altLang="en-US" sz="1100" dirty="0">
                <a:solidFill>
                  <a:srgbClr val="44546A">
                    <a:lumMod val="50000"/>
                  </a:srgbClr>
                </a:solidFill>
                <a:latin typeface="Meiryo UI" panose="020B0604030504040204" pitchFamily="50" charset="-128"/>
                <a:ea typeface="Meiryo UI" panose="020B0604030504040204" pitchFamily="50" charset="-128"/>
              </a:rPr>
              <a:t>　政令指定都市に移行した平成</a:t>
            </a:r>
            <a:r>
              <a:rPr lang="en-US" altLang="ja-JP" sz="1100" dirty="0">
                <a:solidFill>
                  <a:srgbClr val="44546A">
                    <a:lumMod val="50000"/>
                  </a:srgbClr>
                </a:solidFill>
                <a:latin typeface="Meiryo UI" panose="020B0604030504040204" pitchFamily="50" charset="-128"/>
                <a:ea typeface="Meiryo UI" panose="020B0604030504040204" pitchFamily="50" charset="-128"/>
              </a:rPr>
              <a:t>18</a:t>
            </a:r>
            <a:r>
              <a:rPr lang="ja-JP" altLang="en-US" sz="1100" dirty="0">
                <a:solidFill>
                  <a:srgbClr val="44546A">
                    <a:lumMod val="50000"/>
                  </a:srgbClr>
                </a:solidFill>
                <a:latin typeface="Meiryo UI" panose="020B0604030504040204" pitchFamily="50" charset="-128"/>
                <a:ea typeface="Meiryo UI" panose="020B0604030504040204" pitchFamily="50" charset="-128"/>
              </a:rPr>
              <a:t>年度から条例に基づき開催しており、令和</a:t>
            </a:r>
            <a:r>
              <a:rPr lang="en-US" altLang="ja-JP" sz="1100" dirty="0">
                <a:solidFill>
                  <a:srgbClr val="44546A">
                    <a:lumMod val="50000"/>
                  </a:srgbClr>
                </a:solidFill>
                <a:latin typeface="Meiryo UI" panose="020B0604030504040204" pitchFamily="50" charset="-128"/>
                <a:ea typeface="Meiryo UI" panose="020B0604030504040204" pitchFamily="50" charset="-128"/>
              </a:rPr>
              <a:t>2</a:t>
            </a:r>
            <a:r>
              <a:rPr lang="ja-JP" altLang="en-US" sz="1100" dirty="0">
                <a:solidFill>
                  <a:srgbClr val="44546A">
                    <a:lumMod val="50000"/>
                  </a:srgbClr>
                </a:solidFill>
                <a:latin typeface="Meiryo UI" panose="020B0604030504040204" pitchFamily="50" charset="-128"/>
                <a:ea typeface="Meiryo UI" panose="020B0604030504040204" pitchFamily="50" charset="-128"/>
              </a:rPr>
              <a:t>年度からは本市の「にも包括」に関する「協議の場」として位置づけました。</a:t>
            </a:r>
            <a:endParaRPr lang="en-US" altLang="ja-JP" sz="1100" dirty="0">
              <a:solidFill>
                <a:srgbClr val="44546A">
                  <a:lumMod val="50000"/>
                </a:srgbClr>
              </a:solidFill>
              <a:latin typeface="Meiryo UI" panose="020B0604030504040204" pitchFamily="50" charset="-128"/>
              <a:ea typeface="Meiryo UI" panose="020B0604030504040204" pitchFamily="50" charset="-128"/>
            </a:endParaRPr>
          </a:p>
          <a:p>
            <a:pPr algn="l">
              <a:lnSpc>
                <a:spcPct val="100000"/>
              </a:lnSpc>
              <a:defRPr/>
            </a:pPr>
            <a:r>
              <a:rPr lang="ja-JP" altLang="en-US" sz="1100" dirty="0">
                <a:solidFill>
                  <a:srgbClr val="44546A">
                    <a:lumMod val="50000"/>
                  </a:srgbClr>
                </a:solidFill>
                <a:latin typeface="Meiryo UI" panose="020B0604030504040204" pitchFamily="50" charset="-128"/>
                <a:ea typeface="Meiryo UI" panose="020B0604030504040204" pitchFamily="50" charset="-128"/>
              </a:rPr>
              <a:t>　精神科医療機関関係者、障害福祉関係者、当事者（家族）、人権擁護関連団体、弁護士、学識経験者等によって構成される本審議会において、</a:t>
            </a:r>
            <a:r>
              <a:rPr lang="ja-JP" altLang="en-US" sz="1100" kern="100" dirty="0">
                <a:solidFill>
                  <a:srgbClr val="44546A">
                    <a:lumMod val="50000"/>
                  </a:srgbClr>
                </a:solidFill>
                <a:latin typeface="Meiryo UI" panose="020B0604030504040204" pitchFamily="50" charset="-128"/>
                <a:ea typeface="Meiryo UI" panose="020B0604030504040204" pitchFamily="50" charset="-128"/>
                <a:cs typeface="Times New Roman" panose="02020603050405020304" pitchFamily="18" charset="0"/>
              </a:rPr>
              <a:t>「にも包括」</a:t>
            </a:r>
            <a:r>
              <a:rPr lang="ja-JP" altLang="ja-JP" sz="1100" kern="100" dirty="0">
                <a:effectLst/>
                <a:latin typeface="Meiryo UI" panose="020B0604030504040204" pitchFamily="50" charset="-128"/>
                <a:ea typeface="Meiryo UI" panose="020B0604030504040204" pitchFamily="50" charset="-128"/>
                <a:cs typeface="Times New Roman" panose="02020603050405020304" pitchFamily="18" charset="0"/>
              </a:rPr>
              <a:t>の構築</a:t>
            </a: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に関する事業の進捗状況や今後の方向性について報告し、それに対していただいた意見を活用しています。</a:t>
            </a:r>
            <a:endParaRPr lang="en-US" alt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lnSpc>
                <a:spcPct val="100000"/>
              </a:lnSpc>
              <a:defRPr/>
            </a:pPr>
            <a:endParaRPr lang="en-US" altLang="ja-JP" sz="1400" b="1" dirty="0">
              <a:solidFill>
                <a:srgbClr val="44546A">
                  <a:lumMod val="50000"/>
                </a:srgbClr>
              </a:solidFill>
              <a:latin typeface="Meiryo UI" panose="020B0604030504040204" pitchFamily="50" charset="-128"/>
              <a:ea typeface="Meiryo UI" panose="020B0604030504040204" pitchFamily="50" charset="-128"/>
            </a:endParaRPr>
          </a:p>
          <a:p>
            <a:pPr algn="l">
              <a:lnSpc>
                <a:spcPct val="100000"/>
              </a:lnSpc>
              <a:defRPr/>
            </a:pPr>
            <a:r>
              <a:rPr lang="ja-JP" altLang="en-US" sz="1300" b="1" dirty="0">
                <a:solidFill>
                  <a:srgbClr val="44546A">
                    <a:lumMod val="50000"/>
                  </a:srgbClr>
                </a:solidFill>
                <a:latin typeface="Meiryo UI" panose="020B0604030504040204" pitchFamily="50" charset="-128"/>
                <a:ea typeface="Meiryo UI" panose="020B0604030504040204" pitchFamily="50" charset="-128"/>
              </a:rPr>
              <a:t>＜近年の会議開催実績＞</a:t>
            </a:r>
            <a:endParaRPr lang="en-US" altLang="ja-JP" sz="1300" b="1" dirty="0">
              <a:solidFill>
                <a:srgbClr val="44546A">
                  <a:lumMod val="50000"/>
                </a:srgbClr>
              </a:solidFill>
              <a:latin typeface="Meiryo UI" panose="020B0604030504040204" pitchFamily="50" charset="-128"/>
              <a:ea typeface="Meiryo UI" panose="020B0604030504040204" pitchFamily="50" charset="-128"/>
            </a:endParaRPr>
          </a:p>
          <a:p>
            <a:pPr algn="l">
              <a:lnSpc>
                <a:spcPct val="100000"/>
              </a:lnSpc>
              <a:defRPr/>
            </a:pPr>
            <a:r>
              <a:rPr lang="ja-JP" altLang="en-US" sz="1100" dirty="0">
                <a:solidFill>
                  <a:srgbClr val="44546A">
                    <a:lumMod val="50000"/>
                  </a:srgbClr>
                </a:solidFill>
                <a:latin typeface="Meiryo UI" panose="020B0604030504040204" pitchFamily="50" charset="-128"/>
                <a:ea typeface="Meiryo UI" panose="020B0604030504040204" pitchFamily="50" charset="-128"/>
              </a:rPr>
              <a:t>令和</a:t>
            </a:r>
            <a:r>
              <a:rPr lang="en-US" altLang="ja-JP" sz="1100" dirty="0">
                <a:solidFill>
                  <a:srgbClr val="44546A">
                    <a:lumMod val="50000"/>
                  </a:srgbClr>
                </a:solidFill>
                <a:latin typeface="Meiryo UI" panose="020B0604030504040204" pitchFamily="50" charset="-128"/>
                <a:ea typeface="Meiryo UI" panose="020B0604030504040204" pitchFamily="50" charset="-128"/>
              </a:rPr>
              <a:t>5</a:t>
            </a:r>
            <a:r>
              <a:rPr lang="ja-JP" altLang="en-US" sz="1100" dirty="0">
                <a:solidFill>
                  <a:srgbClr val="44546A">
                    <a:lumMod val="50000"/>
                  </a:srgbClr>
                </a:solidFill>
                <a:latin typeface="Meiryo UI" panose="020B0604030504040204" pitchFamily="50" charset="-128"/>
                <a:ea typeface="Meiryo UI" panose="020B0604030504040204" pitchFamily="50" charset="-128"/>
              </a:rPr>
              <a:t>年</a:t>
            </a:r>
            <a:r>
              <a:rPr lang="en-US" altLang="ja-JP" sz="1100" dirty="0">
                <a:solidFill>
                  <a:srgbClr val="44546A">
                    <a:lumMod val="50000"/>
                  </a:srgbClr>
                </a:solidFill>
                <a:latin typeface="Meiryo UI" panose="020B0604030504040204" pitchFamily="50" charset="-128"/>
                <a:ea typeface="Meiryo UI" panose="020B0604030504040204" pitchFamily="50" charset="-128"/>
              </a:rPr>
              <a:t>8</a:t>
            </a:r>
            <a:r>
              <a:rPr lang="ja-JP" altLang="en-US" sz="1100" dirty="0">
                <a:solidFill>
                  <a:srgbClr val="44546A">
                    <a:lumMod val="50000"/>
                  </a:srgbClr>
                </a:solidFill>
                <a:latin typeface="Meiryo UI" panose="020B0604030504040204" pitchFamily="50" charset="-128"/>
                <a:ea typeface="Meiryo UI" panose="020B0604030504040204" pitchFamily="50" charset="-128"/>
              </a:rPr>
              <a:t>月</a:t>
            </a:r>
            <a:r>
              <a:rPr lang="en-US" altLang="ja-JP" sz="1100" dirty="0">
                <a:solidFill>
                  <a:srgbClr val="44546A">
                    <a:lumMod val="50000"/>
                  </a:srgbClr>
                </a:solidFill>
                <a:latin typeface="Meiryo UI" panose="020B0604030504040204" pitchFamily="50" charset="-128"/>
                <a:ea typeface="Meiryo UI" panose="020B0604030504040204" pitchFamily="50" charset="-128"/>
              </a:rPr>
              <a:t>2</a:t>
            </a:r>
            <a:r>
              <a:rPr lang="ja-JP" altLang="en-US" sz="1100" dirty="0">
                <a:solidFill>
                  <a:srgbClr val="44546A">
                    <a:lumMod val="50000"/>
                  </a:srgbClr>
                </a:solidFill>
                <a:latin typeface="Meiryo UI" panose="020B0604030504040204" pitchFamily="50" charset="-128"/>
                <a:ea typeface="Meiryo UI" panose="020B0604030504040204" pitchFamily="50" charset="-128"/>
              </a:rPr>
              <a:t>日</a:t>
            </a:r>
            <a:endParaRPr lang="en-US" altLang="ja-JP" sz="1100" dirty="0">
              <a:solidFill>
                <a:srgbClr val="44546A">
                  <a:lumMod val="50000"/>
                </a:srgbClr>
              </a:solidFill>
              <a:latin typeface="Meiryo UI" panose="020B0604030504040204" pitchFamily="50" charset="-128"/>
              <a:ea typeface="Meiryo UI" panose="020B0604030504040204" pitchFamily="50" charset="-128"/>
            </a:endParaRPr>
          </a:p>
          <a:p>
            <a:pPr algn="l">
              <a:lnSpc>
                <a:spcPct val="100000"/>
              </a:lnSpc>
              <a:defRPr/>
            </a:pPr>
            <a:r>
              <a:rPr lang="ja-JP" altLang="en-US" sz="1100" dirty="0">
                <a:solidFill>
                  <a:srgbClr val="44546A">
                    <a:lumMod val="50000"/>
                  </a:srgbClr>
                </a:solidFill>
                <a:latin typeface="Meiryo UI" panose="020B0604030504040204" pitchFamily="50" charset="-128"/>
                <a:ea typeface="Meiryo UI" panose="020B0604030504040204" pitchFamily="50" charset="-128"/>
              </a:rPr>
              <a:t>令和</a:t>
            </a:r>
            <a:r>
              <a:rPr lang="en-US" altLang="ja-JP" sz="1100" dirty="0">
                <a:solidFill>
                  <a:srgbClr val="44546A">
                    <a:lumMod val="50000"/>
                  </a:srgbClr>
                </a:solidFill>
                <a:latin typeface="Meiryo UI" panose="020B0604030504040204" pitchFamily="50" charset="-128"/>
                <a:ea typeface="Meiryo UI" panose="020B0604030504040204" pitchFamily="50" charset="-128"/>
              </a:rPr>
              <a:t>6</a:t>
            </a:r>
            <a:r>
              <a:rPr lang="ja-JP" altLang="en-US" sz="1100" dirty="0">
                <a:solidFill>
                  <a:srgbClr val="44546A">
                    <a:lumMod val="50000"/>
                  </a:srgbClr>
                </a:solidFill>
                <a:latin typeface="Meiryo UI" panose="020B0604030504040204" pitchFamily="50" charset="-128"/>
                <a:ea typeface="Meiryo UI" panose="020B0604030504040204" pitchFamily="50" charset="-128"/>
              </a:rPr>
              <a:t>年</a:t>
            </a:r>
            <a:r>
              <a:rPr lang="en-US" altLang="ja-JP" sz="1100" dirty="0">
                <a:solidFill>
                  <a:srgbClr val="44546A">
                    <a:lumMod val="50000"/>
                  </a:srgbClr>
                </a:solidFill>
                <a:latin typeface="Meiryo UI" panose="020B0604030504040204" pitchFamily="50" charset="-128"/>
                <a:ea typeface="Meiryo UI" panose="020B0604030504040204" pitchFamily="50" charset="-128"/>
              </a:rPr>
              <a:t>8</a:t>
            </a:r>
            <a:r>
              <a:rPr lang="ja-JP" altLang="en-US" sz="1100" dirty="0">
                <a:solidFill>
                  <a:srgbClr val="44546A">
                    <a:lumMod val="50000"/>
                  </a:srgbClr>
                </a:solidFill>
                <a:latin typeface="Meiryo UI" panose="020B0604030504040204" pitchFamily="50" charset="-128"/>
                <a:ea typeface="Meiryo UI" panose="020B0604030504040204" pitchFamily="50" charset="-128"/>
              </a:rPr>
              <a:t>月</a:t>
            </a:r>
            <a:r>
              <a:rPr lang="en-US" altLang="ja-JP" sz="1100" dirty="0">
                <a:solidFill>
                  <a:srgbClr val="44546A">
                    <a:lumMod val="50000"/>
                  </a:srgbClr>
                </a:solidFill>
                <a:latin typeface="Meiryo UI" panose="020B0604030504040204" pitchFamily="50" charset="-128"/>
                <a:ea typeface="Meiryo UI" panose="020B0604030504040204" pitchFamily="50" charset="-128"/>
              </a:rPr>
              <a:t>16</a:t>
            </a:r>
            <a:r>
              <a:rPr lang="ja-JP" altLang="en-US" sz="1100" dirty="0">
                <a:solidFill>
                  <a:srgbClr val="44546A">
                    <a:lumMod val="50000"/>
                  </a:srgbClr>
                </a:solidFill>
                <a:latin typeface="Meiryo UI" panose="020B0604030504040204" pitchFamily="50" charset="-128"/>
                <a:ea typeface="Meiryo UI" panose="020B0604030504040204" pitchFamily="50" charset="-128"/>
              </a:rPr>
              <a:t>日</a:t>
            </a:r>
            <a:endParaRPr lang="en-US" altLang="ja-JP" sz="1100" dirty="0">
              <a:solidFill>
                <a:srgbClr val="44546A">
                  <a:lumMod val="50000"/>
                </a:srgbClr>
              </a:solidFill>
              <a:latin typeface="Meiryo UI" panose="020B0604030504040204" pitchFamily="50" charset="-128"/>
              <a:ea typeface="Meiryo UI" panose="020B0604030504040204" pitchFamily="50" charset="-128"/>
            </a:endParaRPr>
          </a:p>
          <a:p>
            <a:pPr algn="l">
              <a:lnSpc>
                <a:spcPct val="100000"/>
              </a:lnSpc>
              <a:defRPr/>
            </a:pPr>
            <a:r>
              <a:rPr lang="ja-JP" altLang="en-US" sz="1100" dirty="0">
                <a:solidFill>
                  <a:srgbClr val="44546A">
                    <a:lumMod val="50000"/>
                  </a:srgbClr>
                </a:solidFill>
                <a:latin typeface="Meiryo UI" panose="020B0604030504040204" pitchFamily="50" charset="-128"/>
                <a:ea typeface="Meiryo UI" panose="020B0604030504040204" pitchFamily="50" charset="-128"/>
              </a:rPr>
              <a:t>令和</a:t>
            </a:r>
            <a:r>
              <a:rPr lang="en-US" altLang="ja-JP" sz="1100" dirty="0">
                <a:solidFill>
                  <a:srgbClr val="44546A">
                    <a:lumMod val="50000"/>
                  </a:srgbClr>
                </a:solidFill>
                <a:latin typeface="Meiryo UI" panose="020B0604030504040204" pitchFamily="50" charset="-128"/>
                <a:ea typeface="Meiryo UI" panose="020B0604030504040204" pitchFamily="50" charset="-128"/>
              </a:rPr>
              <a:t>7</a:t>
            </a:r>
            <a:r>
              <a:rPr lang="ja-JP" altLang="en-US" sz="1100" dirty="0">
                <a:solidFill>
                  <a:srgbClr val="44546A">
                    <a:lumMod val="50000"/>
                  </a:srgbClr>
                </a:solidFill>
                <a:latin typeface="Meiryo UI" panose="020B0604030504040204" pitchFamily="50" charset="-128"/>
                <a:ea typeface="Meiryo UI" panose="020B0604030504040204" pitchFamily="50" charset="-128"/>
              </a:rPr>
              <a:t>年</a:t>
            </a:r>
            <a:r>
              <a:rPr lang="en-US" altLang="ja-JP" sz="1100" dirty="0">
                <a:solidFill>
                  <a:srgbClr val="44546A">
                    <a:lumMod val="50000"/>
                  </a:srgbClr>
                </a:solidFill>
                <a:latin typeface="Meiryo UI" panose="020B0604030504040204" pitchFamily="50" charset="-128"/>
                <a:ea typeface="Meiryo UI" panose="020B0604030504040204" pitchFamily="50" charset="-128"/>
              </a:rPr>
              <a:t>8</a:t>
            </a:r>
            <a:r>
              <a:rPr lang="ja-JP" altLang="en-US" sz="1100" dirty="0">
                <a:solidFill>
                  <a:srgbClr val="44546A">
                    <a:lumMod val="50000"/>
                  </a:srgbClr>
                </a:solidFill>
                <a:latin typeface="Meiryo UI" panose="020B0604030504040204" pitchFamily="50" charset="-128"/>
                <a:ea typeface="Meiryo UI" panose="020B0604030504040204" pitchFamily="50" charset="-128"/>
              </a:rPr>
              <a:t>月</a:t>
            </a:r>
            <a:r>
              <a:rPr lang="en-US" altLang="ja-JP" sz="1100" dirty="0">
                <a:solidFill>
                  <a:srgbClr val="44546A">
                    <a:lumMod val="50000"/>
                  </a:srgbClr>
                </a:solidFill>
                <a:latin typeface="Meiryo UI" panose="020B0604030504040204" pitchFamily="50" charset="-128"/>
                <a:ea typeface="Meiryo UI" panose="020B0604030504040204" pitchFamily="50" charset="-128"/>
              </a:rPr>
              <a:t>4</a:t>
            </a:r>
            <a:r>
              <a:rPr lang="ja-JP" altLang="en-US" sz="1100" dirty="0">
                <a:solidFill>
                  <a:srgbClr val="44546A">
                    <a:lumMod val="50000"/>
                  </a:srgbClr>
                </a:solidFill>
                <a:latin typeface="Meiryo UI" panose="020B0604030504040204" pitchFamily="50" charset="-128"/>
                <a:ea typeface="Meiryo UI" panose="020B0604030504040204" pitchFamily="50" charset="-128"/>
              </a:rPr>
              <a:t>日</a:t>
            </a:r>
            <a:endParaRPr lang="en-US" altLang="ja-JP" sz="1100" dirty="0">
              <a:solidFill>
                <a:srgbClr val="44546A">
                  <a:lumMod val="50000"/>
                </a:srgbClr>
              </a:solidFill>
              <a:latin typeface="Meiryo UI" panose="020B0604030504040204" pitchFamily="50" charset="-128"/>
              <a:ea typeface="Meiryo UI" panose="020B0604030504040204" pitchFamily="50" charset="-128"/>
            </a:endParaRPr>
          </a:p>
          <a:p>
            <a:pPr algn="l">
              <a:lnSpc>
                <a:spcPct val="100000"/>
              </a:lnSpc>
              <a:defRPr/>
            </a:pPr>
            <a:r>
              <a:rPr lang="ja-JP" altLang="en-US" sz="1100" dirty="0">
                <a:solidFill>
                  <a:srgbClr val="44546A">
                    <a:lumMod val="50000"/>
                  </a:srgbClr>
                </a:solidFill>
                <a:latin typeface="Meiryo UI" panose="020B0604030504040204" pitchFamily="50" charset="-128"/>
                <a:ea typeface="Meiryo UI" panose="020B0604030504040204" pitchFamily="50" charset="-128"/>
              </a:rPr>
              <a:t>会議録等については、以下のＵＲＬから本市ホームページをご参照ください。</a:t>
            </a:r>
            <a:endParaRPr lang="en-US" altLang="ja-JP" sz="1100" dirty="0">
              <a:solidFill>
                <a:srgbClr val="44546A">
                  <a:lumMod val="50000"/>
                </a:srgbClr>
              </a:solidFill>
              <a:latin typeface="Meiryo UI" panose="020B0604030504040204" pitchFamily="50" charset="-128"/>
              <a:ea typeface="Meiryo UI" panose="020B0604030504040204" pitchFamily="50" charset="-128"/>
            </a:endParaRPr>
          </a:p>
          <a:p>
            <a:pPr algn="l">
              <a:lnSpc>
                <a:spcPct val="100000"/>
              </a:lnSpc>
              <a:defRPr/>
            </a:pPr>
            <a:r>
              <a:rPr lang="en-US" altLang="ja-JP" sz="1100" dirty="0">
                <a:solidFill>
                  <a:srgbClr val="44546A">
                    <a:lumMod val="50000"/>
                  </a:srgbClr>
                </a:solidFill>
                <a:latin typeface="Meiryo UI" panose="020B0604030504040204" pitchFamily="50" charset="-128"/>
                <a:ea typeface="Meiryo UI" panose="020B0604030504040204" pitchFamily="50" charset="-128"/>
                <a:hlinkClick r:id="rId4"/>
              </a:rPr>
              <a:t>https://www.city.sakai.lg.jp/shisei/gyosei/shingikai/kenkofukushikyoku/kenkobu/seishinhokenfukushi/gaiyo.html</a:t>
            </a:r>
            <a:endParaRPr lang="en-US" altLang="ja-JP" sz="1100" dirty="0">
              <a:solidFill>
                <a:srgbClr val="44546A">
                  <a:lumMod val="50000"/>
                </a:srgbClr>
              </a:solidFill>
              <a:latin typeface="Meiryo UI" panose="020B0604030504040204" pitchFamily="50" charset="-128"/>
              <a:ea typeface="Meiryo UI"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556684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6DF58B5-4348-3BBD-6EF2-4048E2645685}"/>
              </a:ext>
            </a:extLst>
          </p:cNvPr>
          <p:cNvSpPr/>
          <p:nvPr/>
        </p:nvSpPr>
        <p:spPr>
          <a:xfrm>
            <a:off x="0" y="0"/>
            <a:ext cx="308532" cy="6858000"/>
          </a:xfrm>
          <a:prstGeom prst="rect">
            <a:avLst/>
          </a:prstGeom>
          <a:solidFill>
            <a:srgbClr val="63A6D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811327" y="2033003"/>
            <a:ext cx="10881419" cy="1656183"/>
          </a:xfrm>
          <a:prstGeom prst="roundRect">
            <a:avLst>
              <a:gd name="adj" fmla="val 14961"/>
            </a:avLst>
          </a:prstGeom>
          <a:solidFill>
            <a:schemeClr val="bg1"/>
          </a:solidFill>
          <a:ln w="38100">
            <a:solidFill>
              <a:srgbClr val="A7D28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3" name="円/楕円 22">
            <a:extLst>
              <a:ext uri="{FF2B5EF4-FFF2-40B4-BE49-F238E27FC236}">
                <a16:creationId xmlns:a16="http://schemas.microsoft.com/office/drawing/2014/main" id="{99941390-5261-4EBC-0C9E-2CE771A61CE5}"/>
              </a:ext>
            </a:extLst>
          </p:cNvPr>
          <p:cNvSpPr/>
          <p:nvPr/>
        </p:nvSpPr>
        <p:spPr>
          <a:xfrm>
            <a:off x="353469" y="2369675"/>
            <a:ext cx="907044" cy="907044"/>
          </a:xfrm>
          <a:prstGeom prst="ellipse">
            <a:avLst/>
          </a:prstGeom>
          <a:solidFill>
            <a:srgbClr val="A7D28F"/>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4000" b="1" i="0" u="none" strike="noStrike" kern="1200" cap="none" spc="0" normalizeH="0" baseline="0" noProof="0" dirty="0">
                <a:ln>
                  <a:noFill/>
                </a:ln>
                <a:solidFill>
                  <a:srgbClr val="D4ECEA"/>
                </a:solidFill>
                <a:effectLst/>
                <a:uLnTx/>
                <a:uFillTx/>
                <a:latin typeface="Arial" panose="020B0604020202020204" pitchFamily="34" charset="0"/>
                <a:ea typeface="游ゴシック" panose="020B0400000000000000" pitchFamily="50" charset="-128"/>
                <a:cs typeface="Arial" panose="020B0604020202020204" pitchFamily="34" charset="0"/>
              </a:rPr>
              <a:t>1</a:t>
            </a:r>
            <a:endParaRPr kumimoji="1" lang="ja-JP" altLang="en-US" sz="4000" b="1" i="0" u="none" strike="noStrike" kern="1200" cap="none" spc="0" normalizeH="0" baseline="0" noProof="0" dirty="0">
              <a:ln>
                <a:noFill/>
              </a:ln>
              <a:solidFill>
                <a:srgbClr val="D4ECEA"/>
              </a:solidFill>
              <a:effectLst/>
              <a:uLnTx/>
              <a:uFillTx/>
              <a:latin typeface="Arial" panose="020B0604020202020204" pitchFamily="34" charset="0"/>
              <a:ea typeface="游ゴシック" panose="020B0400000000000000" pitchFamily="50" charset="-128"/>
              <a:cs typeface="Arial" panose="020B0604020202020204" pitchFamily="34" charset="0"/>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520767" y="332656"/>
            <a:ext cx="9150463" cy="1080000"/>
          </a:xfrm>
          <a:prstGeom prst="roundRect">
            <a:avLst>
              <a:gd name="adj" fmla="val 21554"/>
            </a:avLst>
          </a:prstGeom>
          <a:solidFill>
            <a:srgbClr val="63A6D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　　</a:t>
            </a:r>
            <a:endParaRPr kumimoji="1" lang="ja-JP" altLang="en-US" sz="2800" b="1" dirty="0">
              <a:solidFill>
                <a:srgbClr val="FFFDE1"/>
              </a:solidFill>
            </a:endParaRP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910523" y="468277"/>
            <a:ext cx="5943617" cy="893299"/>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4400" b="1" dirty="0">
                <a:solidFill>
                  <a:srgbClr val="A7D28F"/>
                </a:solidFill>
                <a:latin typeface="+mn-ea"/>
                <a:ea typeface="+mn-ea"/>
              </a:rPr>
              <a:t>情報提供</a:t>
            </a:r>
            <a:endParaRPr lang="en-US" altLang="ja-JP" sz="4400" b="1" dirty="0">
              <a:solidFill>
                <a:srgbClr val="A7D28F"/>
              </a:solidFill>
              <a:latin typeface="+mn-ea"/>
              <a:ea typeface="+mn-ea"/>
            </a:endParaRPr>
          </a:p>
        </p:txBody>
      </p:sp>
      <p:sp>
        <p:nvSpPr>
          <p:cNvPr id="27" name="楕円 26">
            <a:hlinkClick r:id="rId3" action="ppaction://hlinksldjump"/>
            <a:extLst>
              <a:ext uri="{FF2B5EF4-FFF2-40B4-BE49-F238E27FC236}">
                <a16:creationId xmlns:a16="http://schemas.microsoft.com/office/drawing/2014/main" id="{581E6311-241F-4F35-825A-1A51D2309E5D}"/>
              </a:ext>
            </a:extLst>
          </p:cNvPr>
          <p:cNvSpPr>
            <a:spLocks noChangeAspect="1"/>
          </p:cNvSpPr>
          <p:nvPr/>
        </p:nvSpPr>
        <p:spPr>
          <a:xfrm>
            <a:off x="1032288" y="171102"/>
            <a:ext cx="1332000" cy="1332000"/>
          </a:xfrm>
          <a:prstGeom prst="ellipse">
            <a:avLst/>
          </a:prstGeom>
          <a:solidFill>
            <a:srgbClr val="63A6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A7D28F"/>
                </a:solidFill>
                <a:latin typeface="メイリオ" panose="020B0604030504040204" pitchFamily="50" charset="-128"/>
                <a:ea typeface="メイリオ" panose="020B0604030504040204" pitchFamily="50" charset="-128"/>
              </a:rPr>
              <a:t>03</a:t>
            </a:r>
            <a:endParaRPr lang="ja-JP" altLang="en-US" sz="4800" dirty="0">
              <a:solidFill>
                <a:srgbClr val="A7D28F"/>
              </a:solidFill>
              <a:latin typeface="メイリオ" panose="020B0604030504040204" pitchFamily="50" charset="-128"/>
              <a:ea typeface="メイリオ" panose="020B0604030504040204" pitchFamily="50" charset="-128"/>
            </a:endParaRPr>
          </a:p>
        </p:txBody>
      </p:sp>
      <p:sp>
        <p:nvSpPr>
          <p:cNvPr id="26" name="角丸四角形 1">
            <a:extLst>
              <a:ext uri="{FF2B5EF4-FFF2-40B4-BE49-F238E27FC236}">
                <a16:creationId xmlns:a16="http://schemas.microsoft.com/office/drawing/2014/main" id="{F698F395-27B3-40BA-BC86-0583CAFC50F8}"/>
              </a:ext>
            </a:extLst>
          </p:cNvPr>
          <p:cNvSpPr/>
          <p:nvPr/>
        </p:nvSpPr>
        <p:spPr>
          <a:xfrm>
            <a:off x="834691" y="4424106"/>
            <a:ext cx="10881419" cy="1656183"/>
          </a:xfrm>
          <a:prstGeom prst="roundRect">
            <a:avLst>
              <a:gd name="adj" fmla="val 14961"/>
            </a:avLst>
          </a:prstGeom>
          <a:solidFill>
            <a:schemeClr val="bg1"/>
          </a:solidFill>
          <a:ln w="38100">
            <a:solidFill>
              <a:srgbClr val="A7D28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30" name="円/楕円 22">
            <a:extLst>
              <a:ext uri="{FF2B5EF4-FFF2-40B4-BE49-F238E27FC236}">
                <a16:creationId xmlns:a16="http://schemas.microsoft.com/office/drawing/2014/main" id="{3A62BE9F-F21A-4C2E-A9EE-8BE8C90E40D8}"/>
              </a:ext>
            </a:extLst>
          </p:cNvPr>
          <p:cNvSpPr/>
          <p:nvPr/>
        </p:nvSpPr>
        <p:spPr>
          <a:xfrm>
            <a:off x="376833" y="4760778"/>
            <a:ext cx="907044" cy="907044"/>
          </a:xfrm>
          <a:prstGeom prst="ellipse">
            <a:avLst/>
          </a:prstGeom>
          <a:solidFill>
            <a:srgbClr val="A7D28F"/>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4000" b="1" i="0" u="none" strike="noStrike" kern="1200" cap="none" spc="0" normalizeH="0" baseline="0" noProof="0" dirty="0">
                <a:ln>
                  <a:noFill/>
                </a:ln>
                <a:solidFill>
                  <a:srgbClr val="D4ECEA"/>
                </a:solidFill>
                <a:effectLst/>
                <a:uLnTx/>
                <a:uFillTx/>
                <a:latin typeface="Arial" panose="020B0604020202020204" pitchFamily="34" charset="0"/>
                <a:ea typeface="游ゴシック" panose="020B0400000000000000" pitchFamily="50" charset="-128"/>
                <a:cs typeface="Arial" panose="020B0604020202020204" pitchFamily="34" charset="0"/>
              </a:rPr>
              <a:t>2</a:t>
            </a:r>
            <a:endParaRPr kumimoji="1" lang="ja-JP" altLang="en-US" sz="4000" b="1" i="0" u="none" strike="noStrike" kern="1200" cap="none" spc="0" normalizeH="0" baseline="0" noProof="0" dirty="0">
              <a:ln>
                <a:noFill/>
              </a:ln>
              <a:solidFill>
                <a:srgbClr val="D4ECEA"/>
              </a:solidFill>
              <a:effectLst/>
              <a:uLnTx/>
              <a:uFillTx/>
              <a:latin typeface="Arial" panose="020B0604020202020204" pitchFamily="34" charset="0"/>
              <a:ea typeface="游ゴシック" panose="020B0400000000000000" pitchFamily="50" charset="-128"/>
              <a:cs typeface="Arial" panose="020B0604020202020204" pitchFamily="34" charset="0"/>
            </a:endParaRPr>
          </a:p>
        </p:txBody>
      </p:sp>
      <p:sp>
        <p:nvSpPr>
          <p:cNvPr id="3" name="タイトル 1">
            <a:extLst>
              <a:ext uri="{FF2B5EF4-FFF2-40B4-BE49-F238E27FC236}">
                <a16:creationId xmlns:a16="http://schemas.microsoft.com/office/drawing/2014/main" id="{C305E92C-09B9-06B4-1B4E-55F01BA79980}"/>
              </a:ext>
            </a:extLst>
          </p:cNvPr>
          <p:cNvSpPr txBox="1">
            <a:spLocks/>
          </p:cNvSpPr>
          <p:nvPr/>
        </p:nvSpPr>
        <p:spPr>
          <a:xfrm>
            <a:off x="1244896" y="2453387"/>
            <a:ext cx="3194919" cy="905156"/>
          </a:xfrm>
          <a:prstGeom prst="rect">
            <a:avLst/>
          </a:prstGeom>
        </p:spPr>
        <p:txBody>
          <a:bodyPr vert="horz" lIns="91440" tIns="4572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地域移行体制整備事業</a:t>
            </a:r>
            <a:endParaRPr kumimoji="1" lang="en-US" altLang="ja-JP"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4" name="タイトル 1">
            <a:extLst>
              <a:ext uri="{FF2B5EF4-FFF2-40B4-BE49-F238E27FC236}">
                <a16:creationId xmlns:a16="http://schemas.microsoft.com/office/drawing/2014/main" id="{73BA8781-9D51-109E-F52D-3E24CC275920}"/>
              </a:ext>
            </a:extLst>
          </p:cNvPr>
          <p:cNvSpPr txBox="1">
            <a:spLocks/>
          </p:cNvSpPr>
          <p:nvPr/>
        </p:nvSpPr>
        <p:spPr>
          <a:xfrm>
            <a:off x="4357209" y="2312121"/>
            <a:ext cx="7128793" cy="1376744"/>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堺市の地域移行体制整備事業は、障害者が地域で自立した生活を送るための支援体制を整えることを目的としています。</a:t>
            </a: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この事業では、地域生活への移行に関する研修会、説明会等の実施等の普及啓発、また、茶話会の実施をはじめとした、精神科病院や福祉サービス事業者等の関係機関との連携など</a:t>
            </a:r>
            <a:r>
              <a:rPr kumimoji="1" lang="ja-JP" altLang="en-US" sz="1600" b="0" i="0" u="none" strike="noStrike" kern="1200" cap="none" spc="0" normalizeH="0" baseline="0" noProof="0">
                <a:ln>
                  <a:noFill/>
                </a:ln>
                <a:solidFill>
                  <a:srgbClr val="44546A">
                    <a:lumMod val="50000"/>
                  </a:srgbClr>
                </a:solidFill>
                <a:effectLst/>
                <a:uLnTx/>
                <a:uFillTx/>
                <a:latin typeface="メイリオ" panose="020B0604030504040204" pitchFamily="50" charset="-128"/>
                <a:ea typeface="メイリオ" panose="020B0604030504040204" pitchFamily="50" charset="-128"/>
              </a:rPr>
              <a:t>の取組が</a:t>
            </a:r>
            <a:r>
              <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行われています。</a:t>
            </a: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5" name="タイトル 1">
            <a:extLst>
              <a:ext uri="{FF2B5EF4-FFF2-40B4-BE49-F238E27FC236}">
                <a16:creationId xmlns:a16="http://schemas.microsoft.com/office/drawing/2014/main" id="{2BEE54A0-5969-B936-E505-DA31C17593FF}"/>
              </a:ext>
            </a:extLst>
          </p:cNvPr>
          <p:cNvSpPr txBox="1">
            <a:spLocks/>
          </p:cNvSpPr>
          <p:nvPr/>
        </p:nvSpPr>
        <p:spPr>
          <a:xfrm>
            <a:off x="1244897" y="4842602"/>
            <a:ext cx="3194919" cy="905156"/>
          </a:xfrm>
          <a:prstGeom prst="rect">
            <a:avLst/>
          </a:prstGeom>
        </p:spPr>
        <p:txBody>
          <a:bodyPr vert="horz" lIns="91440" tIns="4572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地域移行</a:t>
            </a:r>
            <a:endParaRPr kumimoji="1" lang="en-US" altLang="ja-JP"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コーディネーター</a:t>
            </a:r>
            <a:endParaRPr kumimoji="1" lang="en-US" altLang="ja-JP"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7" name="タイトル 1">
            <a:extLst>
              <a:ext uri="{FF2B5EF4-FFF2-40B4-BE49-F238E27FC236}">
                <a16:creationId xmlns:a16="http://schemas.microsoft.com/office/drawing/2014/main" id="{00166BD6-D5C0-8B94-B889-E295BD12AF61}"/>
              </a:ext>
            </a:extLst>
          </p:cNvPr>
          <p:cNvSpPr txBox="1">
            <a:spLocks/>
          </p:cNvSpPr>
          <p:nvPr/>
        </p:nvSpPr>
        <p:spPr>
          <a:xfrm>
            <a:off x="4367807" y="4606808"/>
            <a:ext cx="7128792" cy="1376744"/>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上記事業の実施にあたり、各区障害者基幹相談支援センターに地域移行コーディネーターを配置し、体制整備に向けた調整や普及啓発の推進、個別支援の助言等を行っています。</a:t>
            </a: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また、毎月運営会議を開催し、各区体制整備の状況等についての情報共有や、今後の方針について意見交換をしています。</a:t>
            </a: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4463052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304,1,Slide49"/>
</p:tagLst>
</file>

<file path=ppt/theme/theme1.xml><?xml version="1.0" encoding="utf-8"?>
<a:theme xmlns:a="http://schemas.openxmlformats.org/drawingml/2006/main" name="Office テーマ">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メイリオ　Segoe　UI">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1053</Words>
  <Application>Microsoft Office PowerPoint</Application>
  <PresentationFormat>ワイド画面</PresentationFormat>
  <Paragraphs>99</Paragraphs>
  <Slides>4</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Meiryo UI</vt:lpstr>
      <vt:lpstr>メイリオ</vt:lpstr>
      <vt:lpstr>游ゴシック</vt:lpstr>
      <vt:lpstr>Arial</vt:lpstr>
      <vt:lpstr>Calibri</vt:lpstr>
      <vt:lpstr>Segoe UI</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2026-02-13T04:10:20Z</dcterms:modified>
</cp:coreProperties>
</file>