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410" r:id="rId2"/>
    <p:sldId id="433" r:id="rId3"/>
    <p:sldId id="435" r:id="rId4"/>
    <p:sldId id="361" r:id="rId5"/>
    <p:sldId id="436" r:id="rId6"/>
  </p:sldIdLst>
  <p:sldSz cx="12192000" cy="6858000"/>
  <p:notesSz cx="6807200" cy="9939338"/>
  <p:custDataLst>
    <p:tags r:id="rId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64wM57gvS0LSC1myQ+PHQ==" hashData="NAGdSlF7lOjIclputzKvp5NVKMNIdbvtqiRt1QF09nGSAHhnQIo6lFfpoWp/TwxlKoBJvpzk5TbM9D/RPIicqQ=="/>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28F"/>
    <a:srgbClr val="D4ECEA"/>
    <a:srgbClr val="63A6DB"/>
    <a:srgbClr val="D6B845"/>
    <a:srgbClr val="FFFDE1"/>
    <a:srgbClr val="B32425"/>
    <a:srgbClr val="34485E"/>
    <a:srgbClr val="5B9F8A"/>
    <a:srgbClr val="3C7D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4" autoAdjust="0"/>
    <p:restoredTop sz="94604" autoAdjust="0"/>
  </p:normalViewPr>
  <p:slideViewPr>
    <p:cSldViewPr>
      <p:cViewPr varScale="1">
        <p:scale>
          <a:sx n="89" d="100"/>
          <a:sy n="89" d="100"/>
        </p:scale>
        <p:origin x="206" y="53"/>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928" y="-102"/>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746FDA87-421D-4CFB-BB3E-33FE4AB339AD}" type="datetimeFigureOut">
              <a:rPr kumimoji="1" lang="ja-JP" altLang="en-US" smtClean="0"/>
              <a:t>2026/2/13</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870C89CD-C2A2-4250-B487-60E6EF391689}" type="slidenum">
              <a:rPr kumimoji="1" lang="ja-JP" altLang="en-US" smtClean="0"/>
              <a:t>‹#›</a:t>
            </a:fld>
            <a:endParaRPr kumimoji="1" lang="ja-JP" altLang="en-US"/>
          </a:p>
        </p:txBody>
      </p:sp>
    </p:spTree>
    <p:extLst>
      <p:ext uri="{BB962C8B-B14F-4D97-AF65-F5344CB8AC3E}">
        <p14:creationId xmlns:p14="http://schemas.microsoft.com/office/powerpoint/2010/main" val="13041643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206ACFC7-BD3E-4FBB-A92C-C6F06D2C0547}" type="datetimeFigureOut">
              <a:rPr kumimoji="1" lang="ja-JP" altLang="en-US" smtClean="0"/>
              <a:t>2026/2/13</a:t>
            </a:fld>
            <a:endParaRPr kumimoji="1" lang="ja-JP" altLang="en-US" dirty="0"/>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33" tIns="45716" rIns="91433" bIns="45716" rtlCol="0" anchor="ctr"/>
          <a:lstStyle/>
          <a:p>
            <a:endParaRPr lang="ja-JP" altLang="en-US"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CDCFC374-814C-4296-BB26-A4ADC52CB336}" type="slidenum">
              <a:rPr kumimoji="1" lang="ja-JP" altLang="en-US" smtClean="0"/>
              <a:t>‹#›</a:t>
            </a:fld>
            <a:endParaRPr kumimoji="1" lang="ja-JP" altLang="en-US" dirty="0"/>
          </a:p>
        </p:txBody>
      </p:sp>
    </p:spTree>
    <p:extLst>
      <p:ext uri="{BB962C8B-B14F-4D97-AF65-F5344CB8AC3E}">
        <p14:creationId xmlns:p14="http://schemas.microsoft.com/office/powerpoint/2010/main" val="42486558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1</a:t>
            </a:fld>
            <a:endParaRPr kumimoji="1" lang="ja-JP" altLang="en-US"/>
          </a:p>
        </p:txBody>
      </p:sp>
    </p:spTree>
    <p:extLst>
      <p:ext uri="{BB962C8B-B14F-4D97-AF65-F5344CB8AC3E}">
        <p14:creationId xmlns:p14="http://schemas.microsoft.com/office/powerpoint/2010/main" val="139684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2</a:t>
            </a:fld>
            <a:endParaRPr kumimoji="1" lang="ja-JP" altLang="en-US"/>
          </a:p>
        </p:txBody>
      </p:sp>
    </p:spTree>
    <p:extLst>
      <p:ext uri="{BB962C8B-B14F-4D97-AF65-F5344CB8AC3E}">
        <p14:creationId xmlns:p14="http://schemas.microsoft.com/office/powerpoint/2010/main" val="201097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3</a:t>
            </a:fld>
            <a:endParaRPr kumimoji="1" lang="ja-JP" altLang="en-US"/>
          </a:p>
        </p:txBody>
      </p:sp>
    </p:spTree>
    <p:extLst>
      <p:ext uri="{BB962C8B-B14F-4D97-AF65-F5344CB8AC3E}">
        <p14:creationId xmlns:p14="http://schemas.microsoft.com/office/powerpoint/2010/main" val="308725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A69F4-4EF9-264B-A3A2-B28016D02E5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62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A69F4-4EF9-264B-A3A2-B28016D02E5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391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62996" indent="0" algn="ctr">
              <a:buNone/>
              <a:defRPr>
                <a:solidFill>
                  <a:schemeClr val="tx1">
                    <a:tint val="75000"/>
                  </a:schemeClr>
                </a:solidFill>
              </a:defRPr>
            </a:lvl2pPr>
            <a:lvl3pPr marL="1125992" indent="0" algn="ctr">
              <a:buNone/>
              <a:defRPr>
                <a:solidFill>
                  <a:schemeClr val="tx1">
                    <a:tint val="75000"/>
                  </a:schemeClr>
                </a:solidFill>
              </a:defRPr>
            </a:lvl3pPr>
            <a:lvl4pPr marL="1688988" indent="0" algn="ctr">
              <a:buNone/>
              <a:defRPr>
                <a:solidFill>
                  <a:schemeClr val="tx1">
                    <a:tint val="75000"/>
                  </a:schemeClr>
                </a:solidFill>
              </a:defRPr>
            </a:lvl4pPr>
            <a:lvl5pPr marL="2251984" indent="0" algn="ctr">
              <a:buNone/>
              <a:defRPr>
                <a:solidFill>
                  <a:schemeClr val="tx1">
                    <a:tint val="75000"/>
                  </a:schemeClr>
                </a:solidFill>
              </a:defRPr>
            </a:lvl5pPr>
            <a:lvl6pPr marL="2814980" indent="0" algn="ctr">
              <a:buNone/>
              <a:defRPr>
                <a:solidFill>
                  <a:schemeClr val="tx1">
                    <a:tint val="75000"/>
                  </a:schemeClr>
                </a:solidFill>
              </a:defRPr>
            </a:lvl6pPr>
            <a:lvl7pPr marL="3377976" indent="0" algn="ctr">
              <a:buNone/>
              <a:defRPr>
                <a:solidFill>
                  <a:schemeClr val="tx1">
                    <a:tint val="75000"/>
                  </a:schemeClr>
                </a:solidFill>
              </a:defRPr>
            </a:lvl7pPr>
            <a:lvl8pPr marL="3940973" indent="0" algn="ctr">
              <a:buNone/>
              <a:defRPr>
                <a:solidFill>
                  <a:schemeClr val="tx1">
                    <a:tint val="75000"/>
                  </a:schemeClr>
                </a:solidFill>
              </a:defRPr>
            </a:lvl8pPr>
            <a:lvl9pPr marL="450396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8EAB8E2-8FCD-43E2-BC86-384EE10B11D4}" type="datetime1">
              <a:rPr kumimoji="1" lang="ja-JP" altLang="en-US" smtClean="0"/>
              <a:t>2026/2/13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32772BB-719F-4064-99D1-42E83E4D39EC}" type="datetime1">
              <a:rPr kumimoji="1" lang="ja-JP" altLang="en-US" smtClean="0"/>
              <a:t>2026/2/13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42"/>
            <a:ext cx="274320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3" y="274642"/>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4531BB1-C6A4-450E-BFF4-33A31E99FAE9}" type="datetime1">
              <a:rPr kumimoji="1" lang="ja-JP" altLang="en-US" smtClean="0"/>
              <a:t>2026/2/13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C9ED7E-2192-4CC8-BC97-BE3110D00F66}" type="datetime1">
              <a:rPr kumimoji="1" lang="ja-JP" altLang="en-US" smtClean="0"/>
              <a:t>2026/2/13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9432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421257" y="1556794"/>
            <a:ext cx="10972800" cy="4525963"/>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337EB8C-4DF7-4D35-8D4D-C0E1B3E01FBB}" type="datetime1">
              <a:rPr kumimoji="1" lang="ja-JP" altLang="en-US" smtClean="0"/>
              <a:t>2026/2/13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6"/>
            <a:ext cx="10363200" cy="1362075"/>
          </a:xfrm>
        </p:spPr>
        <p:txBody>
          <a:bodyPr anchor="t"/>
          <a:lstStyle>
            <a:lvl1pPr algn="l">
              <a:defRPr sz="4926"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463">
                <a:solidFill>
                  <a:schemeClr val="tx1">
                    <a:tint val="75000"/>
                  </a:schemeClr>
                </a:solidFill>
              </a:defRPr>
            </a:lvl1pPr>
            <a:lvl2pPr marL="562996" indent="0">
              <a:buNone/>
              <a:defRPr sz="2217">
                <a:solidFill>
                  <a:schemeClr val="tx1">
                    <a:tint val="75000"/>
                  </a:schemeClr>
                </a:solidFill>
              </a:defRPr>
            </a:lvl2pPr>
            <a:lvl3pPr marL="1125992" indent="0">
              <a:buNone/>
              <a:defRPr sz="1970">
                <a:solidFill>
                  <a:schemeClr val="tx1">
                    <a:tint val="75000"/>
                  </a:schemeClr>
                </a:solidFill>
              </a:defRPr>
            </a:lvl3pPr>
            <a:lvl4pPr marL="1688988" indent="0">
              <a:buNone/>
              <a:defRPr sz="1724">
                <a:solidFill>
                  <a:schemeClr val="tx1">
                    <a:tint val="75000"/>
                  </a:schemeClr>
                </a:solidFill>
              </a:defRPr>
            </a:lvl4pPr>
            <a:lvl5pPr marL="2251984" indent="0">
              <a:buNone/>
              <a:defRPr sz="1724">
                <a:solidFill>
                  <a:schemeClr val="tx1">
                    <a:tint val="75000"/>
                  </a:schemeClr>
                </a:solidFill>
              </a:defRPr>
            </a:lvl5pPr>
            <a:lvl6pPr marL="2814980" indent="0">
              <a:buNone/>
              <a:defRPr sz="1724">
                <a:solidFill>
                  <a:schemeClr val="tx1">
                    <a:tint val="75000"/>
                  </a:schemeClr>
                </a:solidFill>
              </a:defRPr>
            </a:lvl6pPr>
            <a:lvl7pPr marL="3377976" indent="0">
              <a:buNone/>
              <a:defRPr sz="1724">
                <a:solidFill>
                  <a:schemeClr val="tx1">
                    <a:tint val="75000"/>
                  </a:schemeClr>
                </a:solidFill>
              </a:defRPr>
            </a:lvl7pPr>
            <a:lvl8pPr marL="3940973" indent="0">
              <a:buNone/>
              <a:defRPr sz="1724">
                <a:solidFill>
                  <a:schemeClr val="tx1">
                    <a:tint val="75000"/>
                  </a:schemeClr>
                </a:solidFill>
              </a:defRPr>
            </a:lvl8pPr>
            <a:lvl9pPr marL="4503969" indent="0">
              <a:buNone/>
              <a:defRPr sz="1724">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59E7C00-2761-4501-A328-39F53606DD85}" type="datetime1">
              <a:rPr kumimoji="1" lang="ja-JP" altLang="en-US" smtClean="0"/>
              <a:t>2026/2/13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2"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78BB92E-592D-4B0A-A65D-7414D1B22715}" type="datetime1">
              <a:rPr kumimoji="1" lang="ja-JP" altLang="en-US" smtClean="0"/>
              <a:t>2026/2/13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9" y="1535113"/>
            <a:ext cx="5389034"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9" y="2174875"/>
            <a:ext cx="5389034"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F95C4C8-AC08-4C00-90F9-516823EEE03A}" type="datetime1">
              <a:rPr kumimoji="1" lang="ja-JP" altLang="en-US" smtClean="0"/>
              <a:t>2026/2/13</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FAB7439-AB59-4F5D-99F5-D54732C0DE38}" type="datetime1">
              <a:rPr kumimoji="1" lang="ja-JP" altLang="en-US" smtClean="0"/>
              <a:t>2026/2/13</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74656E9-A61F-42A8-8EA7-54669B66C789}" type="datetime1">
              <a:rPr kumimoji="1" lang="ja-JP" altLang="en-US" smtClean="0"/>
              <a:t>2026/2/13</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463" b="1"/>
            </a:lvl1pPr>
          </a:lstStyle>
          <a:p>
            <a:r>
              <a:rPr kumimoji="1" lang="ja-JP" altLang="en-US"/>
              <a:t>マスタ タイトルの書式設定</a:t>
            </a:r>
          </a:p>
        </p:txBody>
      </p:sp>
      <p:sp>
        <p:nvSpPr>
          <p:cNvPr id="3" name="コンテンツ プレースホルダ 2"/>
          <p:cNvSpPr>
            <a:spLocks noGrp="1"/>
          </p:cNvSpPr>
          <p:nvPr>
            <p:ph idx="1"/>
          </p:nvPr>
        </p:nvSpPr>
        <p:spPr>
          <a:xfrm>
            <a:off x="4766736" y="273055"/>
            <a:ext cx="6815667" cy="5853113"/>
          </a:xfrm>
        </p:spPr>
        <p:txBody>
          <a:bodyPr/>
          <a:lstStyle>
            <a:lvl1pPr>
              <a:defRPr sz="3940"/>
            </a:lvl1pPr>
            <a:lvl2pPr>
              <a:defRPr sz="3448"/>
            </a:lvl2pPr>
            <a:lvl3pPr>
              <a:defRPr sz="2955"/>
            </a:lvl3pPr>
            <a:lvl4pPr>
              <a:defRPr sz="2463"/>
            </a:lvl4pPr>
            <a:lvl5pPr>
              <a:defRPr sz="2463"/>
            </a:lvl5pPr>
            <a:lvl6pPr>
              <a:defRPr sz="2463"/>
            </a:lvl6pPr>
            <a:lvl7pPr>
              <a:defRPr sz="2463"/>
            </a:lvl7pPr>
            <a:lvl8pPr>
              <a:defRPr sz="2463"/>
            </a:lvl8pPr>
            <a:lvl9pPr>
              <a:defRPr sz="246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0B4B9A6-D963-4E50-9D60-8A0735E2185D}" type="datetime1">
              <a:rPr kumimoji="1" lang="ja-JP" altLang="en-US" smtClean="0"/>
              <a:t>2026/2/13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9" y="4800600"/>
            <a:ext cx="7315200" cy="566738"/>
          </a:xfrm>
        </p:spPr>
        <p:txBody>
          <a:bodyPr anchor="b"/>
          <a:lstStyle>
            <a:lvl1pPr algn="l">
              <a:defRPr sz="2463" b="1"/>
            </a:lvl1pPr>
          </a:lstStyle>
          <a:p>
            <a:r>
              <a:rPr kumimoji="1" lang="ja-JP" altLang="en-US"/>
              <a:t>マスタ タイトルの書式設定</a:t>
            </a:r>
          </a:p>
        </p:txBody>
      </p:sp>
      <p:sp>
        <p:nvSpPr>
          <p:cNvPr id="3" name="図プレースホルダ 2"/>
          <p:cNvSpPr>
            <a:spLocks noGrp="1"/>
          </p:cNvSpPr>
          <p:nvPr>
            <p:ph type="pic" idx="1"/>
          </p:nvPr>
        </p:nvSpPr>
        <p:spPr>
          <a:xfrm>
            <a:off x="2389719" y="612775"/>
            <a:ext cx="7315200" cy="4114800"/>
          </a:xfrm>
        </p:spPr>
        <p:txBody>
          <a:bodyPr/>
          <a:lstStyle>
            <a:lvl1pPr marL="0" indent="0">
              <a:buNone/>
              <a:defRPr sz="3940"/>
            </a:lvl1pPr>
            <a:lvl2pPr marL="562996" indent="0">
              <a:buNone/>
              <a:defRPr sz="3448"/>
            </a:lvl2pPr>
            <a:lvl3pPr marL="1125992" indent="0">
              <a:buNone/>
              <a:defRPr sz="2955"/>
            </a:lvl3pPr>
            <a:lvl4pPr marL="1688988" indent="0">
              <a:buNone/>
              <a:defRPr sz="2463"/>
            </a:lvl4pPr>
            <a:lvl5pPr marL="2251984" indent="0">
              <a:buNone/>
              <a:defRPr sz="2463"/>
            </a:lvl5pPr>
            <a:lvl6pPr marL="2814980" indent="0">
              <a:buNone/>
              <a:defRPr sz="2463"/>
            </a:lvl6pPr>
            <a:lvl7pPr marL="3377976" indent="0">
              <a:buNone/>
              <a:defRPr sz="2463"/>
            </a:lvl7pPr>
            <a:lvl8pPr marL="3940973" indent="0">
              <a:buNone/>
              <a:defRPr sz="2463"/>
            </a:lvl8pPr>
            <a:lvl9pPr marL="4503969" indent="0">
              <a:buNone/>
              <a:defRPr sz="2463"/>
            </a:lvl9pPr>
          </a:lstStyle>
          <a:p>
            <a:endParaRPr kumimoji="1" lang="ja-JP" altLang="en-US" dirty="0"/>
          </a:p>
        </p:txBody>
      </p:sp>
      <p:sp>
        <p:nvSpPr>
          <p:cNvPr id="4" name="テキスト プレースホルダ 3"/>
          <p:cNvSpPr>
            <a:spLocks noGrp="1"/>
          </p:cNvSpPr>
          <p:nvPr>
            <p:ph type="body" sz="half" idx="2"/>
          </p:nvPr>
        </p:nvSpPr>
        <p:spPr>
          <a:xfrm>
            <a:off x="2389719" y="5367338"/>
            <a:ext cx="7315200" cy="804862"/>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C669795-F5CF-4248-ADBD-C526F9F421AF}" type="datetime1">
              <a:rPr kumimoji="1" lang="ja-JP" altLang="en-US" smtClean="0"/>
              <a:t>2026/2/13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609602" y="6356356"/>
            <a:ext cx="2844800" cy="365125"/>
          </a:xfrm>
          <a:prstGeom prst="rect">
            <a:avLst/>
          </a:prstGeom>
        </p:spPr>
        <p:txBody>
          <a:bodyPr vert="horz" lIns="91440" tIns="45720" rIns="91440" bIns="45720" rtlCol="0" anchor="ctr"/>
          <a:lstStyle>
            <a:lvl1pPr algn="l">
              <a:defRPr sz="1478">
                <a:solidFill>
                  <a:schemeClr val="tx1">
                    <a:tint val="75000"/>
                  </a:schemeClr>
                </a:solidFill>
              </a:defRPr>
            </a:lvl1pPr>
          </a:lstStyle>
          <a:p>
            <a:fld id="{0AC9ED7E-2192-4CC8-BC97-BE3110D00F66}" type="datetime1">
              <a:rPr kumimoji="1" lang="ja-JP" altLang="en-US" smtClean="0"/>
              <a:t>2026/2/13</a:t>
            </a:fld>
            <a:endParaRPr kumimoji="1" lang="ja-JP" altLang="en-US" dirty="0"/>
          </a:p>
        </p:txBody>
      </p:sp>
      <p:sp>
        <p:nvSpPr>
          <p:cNvPr id="5" name="フッター プレースホルダ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478">
                <a:solidFill>
                  <a:schemeClr val="tx1">
                    <a:tint val="75000"/>
                  </a:schemeClr>
                </a:solidFill>
              </a:defRPr>
            </a:lvl1pPr>
          </a:lstStyle>
          <a:p>
            <a:endParaRPr kumimoji="1" lang="ja-JP" altLang="en-US" dirty="0"/>
          </a:p>
        </p:txBody>
      </p:sp>
      <p:sp>
        <p:nvSpPr>
          <p:cNvPr id="7" name="スライド番号プレースホルダ 5"/>
          <p:cNvSpPr txBox="1">
            <a:spLocks/>
          </p:cNvSpPr>
          <p:nvPr userDrawn="1"/>
        </p:nvSpPr>
        <p:spPr>
          <a:xfrm>
            <a:off x="9264352" y="6400799"/>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2217" smtClean="0"/>
              <a:pPr algn="r"/>
              <a:t>‹#›</a:t>
            </a:fld>
            <a:endParaRPr lang="ja-JP" altLang="en-US" sz="2217"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125992" rtl="0" eaLnBrk="1" latinLnBrk="0" hangingPunct="1">
        <a:spcBef>
          <a:spcPct val="0"/>
        </a:spcBef>
        <a:buNone/>
        <a:defRPr kumimoji="1" sz="5418" kern="1200">
          <a:solidFill>
            <a:schemeClr val="tx1"/>
          </a:solidFill>
          <a:latin typeface="+mj-lt"/>
          <a:ea typeface="+mj-ea"/>
          <a:cs typeface="+mj-cs"/>
        </a:defRPr>
      </a:lvl1pPr>
    </p:titleStyle>
    <p:bodyStyle>
      <a:lvl1pPr marL="422247" indent="-422247" algn="l" defTabSz="1125992" rtl="0" eaLnBrk="1" latinLnBrk="0" hangingPunct="1">
        <a:spcBef>
          <a:spcPct val="20000"/>
        </a:spcBef>
        <a:buFont typeface="Arial" pitchFamily="34" charset="0"/>
        <a:buChar char="•"/>
        <a:defRPr kumimoji="1" sz="3940" kern="1200">
          <a:solidFill>
            <a:schemeClr val="tx1"/>
          </a:solidFill>
          <a:latin typeface="+mn-lt"/>
          <a:ea typeface="+mn-ea"/>
          <a:cs typeface="+mn-cs"/>
        </a:defRPr>
      </a:lvl1pPr>
      <a:lvl2pPr marL="914869" indent="-351873" algn="l" defTabSz="1125992" rtl="0" eaLnBrk="1" latinLnBrk="0" hangingPunct="1">
        <a:spcBef>
          <a:spcPct val="20000"/>
        </a:spcBef>
        <a:buFont typeface="Arial" pitchFamily="34" charset="0"/>
        <a:buChar char="–"/>
        <a:defRPr kumimoji="1" sz="3448" kern="1200">
          <a:solidFill>
            <a:schemeClr val="tx1"/>
          </a:solidFill>
          <a:latin typeface="+mn-lt"/>
          <a:ea typeface="+mn-ea"/>
          <a:cs typeface="+mn-cs"/>
        </a:defRPr>
      </a:lvl2pPr>
      <a:lvl3pPr marL="1407490" indent="-281498" algn="l" defTabSz="1125992" rtl="0" eaLnBrk="1" latinLnBrk="0" hangingPunct="1">
        <a:spcBef>
          <a:spcPct val="20000"/>
        </a:spcBef>
        <a:buFont typeface="Arial" pitchFamily="34" charset="0"/>
        <a:buChar char="•"/>
        <a:defRPr kumimoji="1" sz="2955" kern="1200">
          <a:solidFill>
            <a:schemeClr val="tx1"/>
          </a:solidFill>
          <a:latin typeface="+mn-lt"/>
          <a:ea typeface="+mn-ea"/>
          <a:cs typeface="+mn-cs"/>
        </a:defRPr>
      </a:lvl3pPr>
      <a:lvl4pPr marL="1970486"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4pPr>
      <a:lvl5pPr marL="2533482"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5pPr>
      <a:lvl6pPr marL="3096478"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6pPr>
      <a:lvl7pPr marL="3659475"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7pPr>
      <a:lvl8pPr marL="4222471"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8pPr>
      <a:lvl9pPr marL="4785467"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9pPr>
    </p:bodyStyle>
    <p:otherStyle>
      <a:defPPr>
        <a:defRPr lang="ja-JP"/>
      </a:defPPr>
      <a:lvl1pPr marL="0" algn="l" defTabSz="1125992" rtl="0" eaLnBrk="1" latinLnBrk="0" hangingPunct="1">
        <a:defRPr kumimoji="1" sz="2217" kern="1200">
          <a:solidFill>
            <a:schemeClr val="tx1"/>
          </a:solidFill>
          <a:latin typeface="+mn-lt"/>
          <a:ea typeface="+mn-ea"/>
          <a:cs typeface="+mn-cs"/>
        </a:defRPr>
      </a:lvl1pPr>
      <a:lvl2pPr marL="562996" algn="l" defTabSz="1125992" rtl="0" eaLnBrk="1" latinLnBrk="0" hangingPunct="1">
        <a:defRPr kumimoji="1" sz="2217" kern="1200">
          <a:solidFill>
            <a:schemeClr val="tx1"/>
          </a:solidFill>
          <a:latin typeface="+mn-lt"/>
          <a:ea typeface="+mn-ea"/>
          <a:cs typeface="+mn-cs"/>
        </a:defRPr>
      </a:lvl2pPr>
      <a:lvl3pPr marL="1125992" algn="l" defTabSz="1125992" rtl="0" eaLnBrk="1" latinLnBrk="0" hangingPunct="1">
        <a:defRPr kumimoji="1" sz="2217" kern="1200">
          <a:solidFill>
            <a:schemeClr val="tx1"/>
          </a:solidFill>
          <a:latin typeface="+mn-lt"/>
          <a:ea typeface="+mn-ea"/>
          <a:cs typeface="+mn-cs"/>
        </a:defRPr>
      </a:lvl3pPr>
      <a:lvl4pPr marL="1688988" algn="l" defTabSz="1125992" rtl="0" eaLnBrk="1" latinLnBrk="0" hangingPunct="1">
        <a:defRPr kumimoji="1" sz="2217" kern="1200">
          <a:solidFill>
            <a:schemeClr val="tx1"/>
          </a:solidFill>
          <a:latin typeface="+mn-lt"/>
          <a:ea typeface="+mn-ea"/>
          <a:cs typeface="+mn-cs"/>
        </a:defRPr>
      </a:lvl4pPr>
      <a:lvl5pPr marL="2251984" algn="l" defTabSz="1125992" rtl="0" eaLnBrk="1" latinLnBrk="0" hangingPunct="1">
        <a:defRPr kumimoji="1" sz="2217" kern="1200">
          <a:solidFill>
            <a:schemeClr val="tx1"/>
          </a:solidFill>
          <a:latin typeface="+mn-lt"/>
          <a:ea typeface="+mn-ea"/>
          <a:cs typeface="+mn-cs"/>
        </a:defRPr>
      </a:lvl5pPr>
      <a:lvl6pPr marL="2814980" algn="l" defTabSz="1125992" rtl="0" eaLnBrk="1" latinLnBrk="0" hangingPunct="1">
        <a:defRPr kumimoji="1" sz="2217" kern="1200">
          <a:solidFill>
            <a:schemeClr val="tx1"/>
          </a:solidFill>
          <a:latin typeface="+mn-lt"/>
          <a:ea typeface="+mn-ea"/>
          <a:cs typeface="+mn-cs"/>
        </a:defRPr>
      </a:lvl6pPr>
      <a:lvl7pPr marL="3377976" algn="l" defTabSz="1125992" rtl="0" eaLnBrk="1" latinLnBrk="0" hangingPunct="1">
        <a:defRPr kumimoji="1" sz="2217" kern="1200">
          <a:solidFill>
            <a:schemeClr val="tx1"/>
          </a:solidFill>
          <a:latin typeface="+mn-lt"/>
          <a:ea typeface="+mn-ea"/>
          <a:cs typeface="+mn-cs"/>
        </a:defRPr>
      </a:lvl7pPr>
      <a:lvl8pPr marL="3940973" algn="l" defTabSz="1125992" rtl="0" eaLnBrk="1" latinLnBrk="0" hangingPunct="1">
        <a:defRPr kumimoji="1" sz="2217" kern="1200">
          <a:solidFill>
            <a:schemeClr val="tx1"/>
          </a:solidFill>
          <a:latin typeface="+mn-lt"/>
          <a:ea typeface="+mn-ea"/>
          <a:cs typeface="+mn-cs"/>
        </a:defRPr>
      </a:lvl8pPr>
      <a:lvl9pPr marL="4503969" algn="l" defTabSz="1125992" rtl="0" eaLnBrk="1" latinLnBrk="0" hangingPunct="1">
        <a:defRPr kumimoji="1" sz="22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tmp"/><Relationship Id="rId5" Type="http://schemas.openxmlformats.org/officeDocument/2006/relationships/image" Target="../media/image3.tmp"/><Relationship Id="rId4" Type="http://schemas.openxmlformats.org/officeDocument/2006/relationships/image" Target="../media/image2.tmp"/></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hlinkClick r:id="rId3" action="ppaction://hlinksldjump"/>
            <a:extLst>
              <a:ext uri="{FF2B5EF4-FFF2-40B4-BE49-F238E27FC236}">
                <a16:creationId xmlns:a16="http://schemas.microsoft.com/office/drawing/2014/main" id="{16A7AD72-6DFE-4FB6-BC8E-2F873043C896}"/>
              </a:ext>
            </a:extLst>
          </p:cNvPr>
          <p:cNvSpPr/>
          <p:nvPr/>
        </p:nvSpPr>
        <p:spPr>
          <a:xfrm>
            <a:off x="9273338" y="1597656"/>
            <a:ext cx="2126436" cy="2126436"/>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03</a:t>
            </a:r>
            <a:endParaRPr lang="ja-JP" altLang="en-US" sz="4800" dirty="0">
              <a:solidFill>
                <a:srgbClr val="A7D28F"/>
              </a:solidFill>
              <a:latin typeface="+mj-lt"/>
            </a:endParaRPr>
          </a:p>
        </p:txBody>
      </p:sp>
      <p:sp>
        <p:nvSpPr>
          <p:cNvPr id="7" name="楕円 6">
            <a:hlinkClick r:id="rId4" action="ppaction://hlinksldjump"/>
            <a:extLst>
              <a:ext uri="{FF2B5EF4-FFF2-40B4-BE49-F238E27FC236}">
                <a16:creationId xmlns:a16="http://schemas.microsoft.com/office/drawing/2014/main" id="{C3194EEB-9EC8-BA88-BEE2-7390BBE8EF6C}"/>
              </a:ext>
            </a:extLst>
          </p:cNvPr>
          <p:cNvSpPr/>
          <p:nvPr/>
        </p:nvSpPr>
        <p:spPr>
          <a:xfrm>
            <a:off x="3503662" y="1677376"/>
            <a:ext cx="2126436" cy="2126436"/>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01</a:t>
            </a:r>
            <a:endParaRPr lang="ja-JP" altLang="en-US" sz="4800" dirty="0">
              <a:solidFill>
                <a:srgbClr val="A7D28F"/>
              </a:solidFill>
              <a:latin typeface="+mj-lt"/>
            </a:endParaRPr>
          </a:p>
        </p:txBody>
      </p:sp>
      <p:sp>
        <p:nvSpPr>
          <p:cNvPr id="8" name="タイトル 1">
            <a:extLst>
              <a:ext uri="{FF2B5EF4-FFF2-40B4-BE49-F238E27FC236}">
                <a16:creationId xmlns:a16="http://schemas.microsoft.com/office/drawing/2014/main" id="{C50E7355-7A27-644A-4B2D-93FF0DFC2468}"/>
              </a:ext>
            </a:extLst>
          </p:cNvPr>
          <p:cNvSpPr txBox="1">
            <a:spLocks/>
          </p:cNvSpPr>
          <p:nvPr/>
        </p:nvSpPr>
        <p:spPr>
          <a:xfrm>
            <a:off x="3140086" y="4016820"/>
            <a:ext cx="2785503" cy="9164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A7D28F"/>
                </a:solidFill>
                <a:latin typeface="+mn-ea"/>
                <a:ea typeface="+mn-ea"/>
              </a:rPr>
              <a:t>窓口</a:t>
            </a:r>
            <a:endParaRPr lang="en-US" altLang="ja-JP" sz="2400" b="1" dirty="0">
              <a:solidFill>
                <a:srgbClr val="A7D28F"/>
              </a:solidFill>
              <a:latin typeface="+mn-ea"/>
              <a:ea typeface="+mn-ea"/>
            </a:endParaRPr>
          </a:p>
        </p:txBody>
      </p:sp>
      <p:sp>
        <p:nvSpPr>
          <p:cNvPr id="9" name="タイトル 1">
            <a:extLst>
              <a:ext uri="{FF2B5EF4-FFF2-40B4-BE49-F238E27FC236}">
                <a16:creationId xmlns:a16="http://schemas.microsoft.com/office/drawing/2014/main" id="{DD19519E-51F4-4043-4731-BF0D712162D5}"/>
              </a:ext>
            </a:extLst>
          </p:cNvPr>
          <p:cNvSpPr txBox="1">
            <a:spLocks/>
          </p:cNvSpPr>
          <p:nvPr/>
        </p:nvSpPr>
        <p:spPr>
          <a:xfrm>
            <a:off x="3174128" y="5027991"/>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地域移行を検討したい時の連絡先はこちらです。</a:t>
            </a:r>
            <a:endParaRPr lang="en-US" altLang="ja-JP" sz="1600" dirty="0">
              <a:latin typeface="+mn-ea"/>
              <a:ea typeface="+mn-ea"/>
            </a:endParaRPr>
          </a:p>
        </p:txBody>
      </p:sp>
      <p:sp>
        <p:nvSpPr>
          <p:cNvPr id="36" name="タイトル 1">
            <a:extLst>
              <a:ext uri="{FF2B5EF4-FFF2-40B4-BE49-F238E27FC236}">
                <a16:creationId xmlns:a16="http://schemas.microsoft.com/office/drawing/2014/main" id="{B305AA47-E314-4D0B-CBD5-2C0E4A245FB0}"/>
              </a:ext>
            </a:extLst>
          </p:cNvPr>
          <p:cNvSpPr txBox="1">
            <a:spLocks/>
          </p:cNvSpPr>
          <p:nvPr/>
        </p:nvSpPr>
        <p:spPr>
          <a:xfrm>
            <a:off x="5972919" y="4016820"/>
            <a:ext cx="2957595"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A7D28F"/>
                </a:solidFill>
                <a:latin typeface="+mn-ea"/>
                <a:ea typeface="+mn-ea"/>
              </a:rPr>
              <a:t>「にも包括」</a:t>
            </a:r>
            <a:br>
              <a:rPr lang="en-US" altLang="ja-JP" sz="2400" b="1" dirty="0">
                <a:solidFill>
                  <a:srgbClr val="A7D28F"/>
                </a:solidFill>
                <a:latin typeface="+mn-ea"/>
                <a:ea typeface="+mn-ea"/>
              </a:rPr>
            </a:br>
            <a:r>
              <a:rPr lang="ja-JP" altLang="en-US" sz="2400" b="1" dirty="0">
                <a:solidFill>
                  <a:srgbClr val="A7D28F"/>
                </a:solidFill>
                <a:latin typeface="+mn-ea"/>
                <a:ea typeface="+mn-ea"/>
              </a:rPr>
              <a:t>協議の場</a:t>
            </a:r>
            <a:endParaRPr lang="en-US" altLang="ja-JP" sz="2400" b="1" dirty="0">
              <a:solidFill>
                <a:srgbClr val="A7D28F"/>
              </a:solidFill>
              <a:latin typeface="+mn-ea"/>
              <a:ea typeface="+mn-ea"/>
            </a:endParaRPr>
          </a:p>
        </p:txBody>
      </p:sp>
      <p:sp>
        <p:nvSpPr>
          <p:cNvPr id="37" name="タイトル 1">
            <a:extLst>
              <a:ext uri="{FF2B5EF4-FFF2-40B4-BE49-F238E27FC236}">
                <a16:creationId xmlns:a16="http://schemas.microsoft.com/office/drawing/2014/main" id="{509B671B-A2A9-4D51-F9C8-B863A7F59ABC}"/>
              </a:ext>
            </a:extLst>
          </p:cNvPr>
          <p:cNvSpPr txBox="1">
            <a:spLocks/>
          </p:cNvSpPr>
          <p:nvPr/>
        </p:nvSpPr>
        <p:spPr>
          <a:xfrm>
            <a:off x="6058966" y="5019463"/>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「にも包括」協議の場では、こんな活動をしています。</a:t>
            </a:r>
            <a:endParaRPr lang="en-US" altLang="ja-JP" sz="1600" dirty="0">
              <a:latin typeface="+mn-ea"/>
              <a:ea typeface="+mn-ea"/>
            </a:endParaRPr>
          </a:p>
        </p:txBody>
      </p:sp>
      <p:sp>
        <p:nvSpPr>
          <p:cNvPr id="39" name="タイトル 1">
            <a:extLst>
              <a:ext uri="{FF2B5EF4-FFF2-40B4-BE49-F238E27FC236}">
                <a16:creationId xmlns:a16="http://schemas.microsoft.com/office/drawing/2014/main" id="{F4419BFB-C12D-7629-A5F6-F663479A77AA}"/>
              </a:ext>
            </a:extLst>
          </p:cNvPr>
          <p:cNvSpPr txBox="1">
            <a:spLocks/>
          </p:cNvSpPr>
          <p:nvPr/>
        </p:nvSpPr>
        <p:spPr>
          <a:xfrm>
            <a:off x="9123293" y="4016820"/>
            <a:ext cx="2426522"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A7D28F"/>
                </a:solidFill>
                <a:latin typeface="+mn-ea"/>
                <a:ea typeface="+mn-ea"/>
              </a:rPr>
              <a:t>情報</a:t>
            </a:r>
            <a:endParaRPr lang="en-US" altLang="ja-JP" sz="2400" b="1" dirty="0">
              <a:solidFill>
                <a:srgbClr val="A7D28F"/>
              </a:solidFill>
              <a:latin typeface="+mn-ea"/>
              <a:ea typeface="+mn-ea"/>
            </a:endParaRPr>
          </a:p>
        </p:txBody>
      </p:sp>
      <p:sp>
        <p:nvSpPr>
          <p:cNvPr id="40" name="タイトル 1">
            <a:extLst>
              <a:ext uri="{FF2B5EF4-FFF2-40B4-BE49-F238E27FC236}">
                <a16:creationId xmlns:a16="http://schemas.microsoft.com/office/drawing/2014/main" id="{717CC069-A3B9-354F-B39D-7073AE2AD453}"/>
              </a:ext>
            </a:extLst>
          </p:cNvPr>
          <p:cNvSpPr txBox="1">
            <a:spLocks/>
          </p:cNvSpPr>
          <p:nvPr/>
        </p:nvSpPr>
        <p:spPr>
          <a:xfrm>
            <a:off x="8943803" y="5010935"/>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こんな情報があります。</a:t>
            </a:r>
            <a:endParaRPr lang="en-US" altLang="ja-JP" sz="1600" dirty="0">
              <a:latin typeface="+mn-ea"/>
              <a:ea typeface="+mn-ea"/>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3439660" y="691713"/>
            <a:ext cx="8731624" cy="402075"/>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00000"/>
              </a:lnSpc>
            </a:pPr>
            <a:r>
              <a:rPr lang="ja-JP" altLang="en-US" sz="2000" b="1" dirty="0">
                <a:solidFill>
                  <a:srgbClr val="D6B845"/>
                </a:solidFill>
                <a:latin typeface="+mn-ea"/>
                <a:ea typeface="+mn-ea"/>
              </a:rPr>
              <a:t>大阪府版「にも包括」ポータルサイト　情報シート</a:t>
            </a:r>
            <a:endParaRPr lang="en-US" altLang="ja-JP" sz="2000" b="1" dirty="0">
              <a:solidFill>
                <a:srgbClr val="D6B845"/>
              </a:solidFill>
              <a:latin typeface="+mn-ea"/>
              <a:ea typeface="+mn-ea"/>
            </a:endParaRPr>
          </a:p>
        </p:txBody>
      </p:sp>
      <p:sp>
        <p:nvSpPr>
          <p:cNvPr id="2" name="正方形/長方形 1">
            <a:extLst>
              <a:ext uri="{FF2B5EF4-FFF2-40B4-BE49-F238E27FC236}">
                <a16:creationId xmlns:a16="http://schemas.microsoft.com/office/drawing/2014/main" id="{0A37DBC9-8E22-92FF-72D1-26FC9FB71FE4}"/>
              </a:ext>
            </a:extLst>
          </p:cNvPr>
          <p:cNvSpPr/>
          <p:nvPr/>
        </p:nvSpPr>
        <p:spPr>
          <a:xfrm>
            <a:off x="4" y="0"/>
            <a:ext cx="2869809"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1">
            <a:extLst>
              <a:ext uri="{FF2B5EF4-FFF2-40B4-BE49-F238E27FC236}">
                <a16:creationId xmlns:a16="http://schemas.microsoft.com/office/drawing/2014/main" id="{DBC39CDD-BF0F-8170-9D76-683C8769E69A}"/>
              </a:ext>
            </a:extLst>
          </p:cNvPr>
          <p:cNvSpPr txBox="1">
            <a:spLocks/>
          </p:cNvSpPr>
          <p:nvPr/>
        </p:nvSpPr>
        <p:spPr>
          <a:xfrm>
            <a:off x="326878" y="2421776"/>
            <a:ext cx="2418382" cy="637635"/>
          </a:xfrm>
          <a:prstGeom prst="rect">
            <a:avLst/>
          </a:prstGeom>
        </p:spPr>
        <p:txBody>
          <a:bodyPr vert="horz" lIns="91440" tIns="45720" rIns="91440" bIns="45720" rtlCol="0" anchor="t">
            <a:normAutofit fontScale="47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8000" b="1" spc="300" dirty="0">
                <a:solidFill>
                  <a:srgbClr val="FFFDE1"/>
                </a:solidFill>
                <a:latin typeface="Arial" panose="020B0604020202020204" pitchFamily="34" charset="0"/>
                <a:ea typeface="+mn-ea"/>
                <a:cs typeface="Arial" panose="020B0604020202020204" pitchFamily="34" charset="0"/>
              </a:rPr>
              <a:t>大阪市</a:t>
            </a:r>
            <a:endParaRPr lang="en-US" altLang="ja-JP" sz="8000" b="1" spc="300" dirty="0">
              <a:solidFill>
                <a:srgbClr val="FFFDE1"/>
              </a:solidFill>
              <a:latin typeface="Arial" panose="020B0604020202020204" pitchFamily="34" charset="0"/>
              <a:ea typeface="+mn-ea"/>
              <a:cs typeface="Arial" panose="020B0604020202020204" pitchFamily="34" charset="0"/>
            </a:endParaRPr>
          </a:p>
        </p:txBody>
      </p:sp>
      <p:cxnSp>
        <p:nvCxnSpPr>
          <p:cNvPr id="10" name="直線コネクタ 9">
            <a:extLst>
              <a:ext uri="{FF2B5EF4-FFF2-40B4-BE49-F238E27FC236}">
                <a16:creationId xmlns:a16="http://schemas.microsoft.com/office/drawing/2014/main" id="{5AF966D6-B691-445C-014C-483EB1A8E97B}"/>
              </a:ext>
            </a:extLst>
          </p:cNvPr>
          <p:cNvCxnSpPr>
            <a:cxnSpLocks/>
          </p:cNvCxnSpPr>
          <p:nvPr/>
        </p:nvCxnSpPr>
        <p:spPr>
          <a:xfrm>
            <a:off x="3140086" y="1093788"/>
            <a:ext cx="9017875" cy="0"/>
          </a:xfrm>
          <a:prstGeom prst="line">
            <a:avLst/>
          </a:prstGeom>
          <a:ln>
            <a:solidFill>
              <a:srgbClr val="D6B845"/>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5FDBDDD0-CFDC-05EF-3C99-44EE6B9AA43E}"/>
              </a:ext>
            </a:extLst>
          </p:cNvPr>
          <p:cNvSpPr/>
          <p:nvPr/>
        </p:nvSpPr>
        <p:spPr>
          <a:xfrm>
            <a:off x="549427" y="512286"/>
            <a:ext cx="1770954" cy="1770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 name="楕円 15">
            <a:hlinkClick r:id="rId5" action="ppaction://hlinksldjump"/>
            <a:extLst>
              <a:ext uri="{FF2B5EF4-FFF2-40B4-BE49-F238E27FC236}">
                <a16:creationId xmlns:a16="http://schemas.microsoft.com/office/drawing/2014/main" id="{61770FFB-076D-4D8E-A395-40A76EF1C214}"/>
              </a:ext>
            </a:extLst>
          </p:cNvPr>
          <p:cNvSpPr/>
          <p:nvPr/>
        </p:nvSpPr>
        <p:spPr>
          <a:xfrm>
            <a:off x="6388500" y="1597656"/>
            <a:ext cx="2126436" cy="2126436"/>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02</a:t>
            </a:r>
            <a:endParaRPr lang="ja-JP" altLang="en-US" sz="4800" dirty="0">
              <a:solidFill>
                <a:srgbClr val="A7D28F"/>
              </a:solidFill>
              <a:latin typeface="+mj-lt"/>
            </a:endParaRPr>
          </a:p>
        </p:txBody>
      </p:sp>
      <p:pic>
        <p:nvPicPr>
          <p:cNvPr id="18" name="図 17">
            <a:extLst>
              <a:ext uri="{FF2B5EF4-FFF2-40B4-BE49-F238E27FC236}">
                <a16:creationId xmlns:a16="http://schemas.microsoft.com/office/drawing/2014/main" id="{0FEDE77B-DBF2-5E43-191C-41EDC718DCF5}"/>
              </a:ext>
            </a:extLst>
          </p:cNvPr>
          <p:cNvPicPr>
            <a:picLocks noChangeAspect="1"/>
          </p:cNvPicPr>
          <p:nvPr/>
        </p:nvPicPr>
        <p:blipFill>
          <a:blip r:embed="rId6">
            <a:alphaModFix/>
          </a:blip>
          <a:stretch>
            <a:fillRect/>
          </a:stretch>
        </p:blipFill>
        <p:spPr>
          <a:xfrm>
            <a:off x="902342" y="821700"/>
            <a:ext cx="1065123" cy="1152126"/>
          </a:xfrm>
          <a:prstGeom prst="rect">
            <a:avLst/>
          </a:prstGeom>
          <a:effectLst>
            <a:outerShdw blurRad="50800" dist="50800" dir="5400000" algn="ctr" rotWithShape="0">
              <a:srgbClr val="FFFFFF"/>
            </a:outerShdw>
          </a:effectLst>
        </p:spPr>
      </p:pic>
    </p:spTree>
    <p:extLst>
      <p:ext uri="{BB962C8B-B14F-4D97-AF65-F5344CB8AC3E}">
        <p14:creationId xmlns:p14="http://schemas.microsoft.com/office/powerpoint/2010/main" val="283089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C8B3BF4F-EC84-1CA6-4290-9403FE4E4BB3}"/>
              </a:ext>
            </a:extLst>
          </p:cNvPr>
          <p:cNvSpPr/>
          <p:nvPr/>
        </p:nvSpPr>
        <p:spPr>
          <a:xfrm>
            <a:off x="1577413" y="315874"/>
            <a:ext cx="9150463" cy="1080000"/>
          </a:xfrm>
          <a:prstGeom prst="roundRect">
            <a:avLst>
              <a:gd name="adj" fmla="val 21554"/>
            </a:avLst>
          </a:prstGeom>
          <a:solidFill>
            <a:srgbClr val="63A6DB"/>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944171" y="332656"/>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A7D28F"/>
                </a:solidFill>
                <a:latin typeface="+mn-ea"/>
                <a:ea typeface="+mn-ea"/>
              </a:rPr>
              <a:t>窓口</a:t>
            </a:r>
            <a:endParaRPr lang="en-US" altLang="ja-JP" sz="4400" b="1" dirty="0">
              <a:solidFill>
                <a:srgbClr val="A7D28F"/>
              </a:solidFill>
              <a:latin typeface="+mn-ea"/>
              <a:ea typeface="+mn-ea"/>
            </a:endParaRPr>
          </a:p>
        </p:txBody>
      </p:sp>
      <p:sp>
        <p:nvSpPr>
          <p:cNvPr id="3" name="角丸四角形 2">
            <a:extLst>
              <a:ext uri="{FF2B5EF4-FFF2-40B4-BE49-F238E27FC236}">
                <a16:creationId xmlns:a16="http://schemas.microsoft.com/office/drawing/2014/main" id="{667CA13B-45AF-2C66-CE56-17C9C4D9EEAC}"/>
              </a:ext>
            </a:extLst>
          </p:cNvPr>
          <p:cNvSpPr/>
          <p:nvPr/>
        </p:nvSpPr>
        <p:spPr>
          <a:xfrm>
            <a:off x="695398" y="1628802"/>
            <a:ext cx="10873209" cy="4177228"/>
          </a:xfrm>
          <a:prstGeom prst="roundRect">
            <a:avLst>
              <a:gd name="adj" fmla="val 5612"/>
            </a:avLst>
          </a:prstGeom>
          <a:noFill/>
          <a:ln w="57150">
            <a:solidFill>
              <a:srgbClr val="B32425"/>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ja-JP" altLang="en-US" sz="600" b="1" dirty="0">
                <a:solidFill>
                  <a:schemeClr val="tx1"/>
                </a:solidFill>
              </a:rPr>
              <a:t>　</a:t>
            </a:r>
            <a:endParaRPr lang="en-US" altLang="ja-JP" sz="600" b="1" dirty="0">
              <a:solidFill>
                <a:schemeClr val="tx1"/>
              </a:solidFill>
            </a:endParaRPr>
          </a:p>
          <a:p>
            <a:r>
              <a:rPr lang="ja-JP" altLang="en-US" b="1" dirty="0">
                <a:solidFill>
                  <a:schemeClr val="tx1"/>
                </a:solidFill>
              </a:rPr>
              <a:t>★</a:t>
            </a:r>
            <a:r>
              <a:rPr kumimoji="1" lang="ja-JP" altLang="en-US" b="1" dirty="0">
                <a:solidFill>
                  <a:schemeClr val="tx1"/>
                </a:solidFill>
              </a:rPr>
              <a:t>各区保健福祉センター★　</a:t>
            </a:r>
            <a:r>
              <a:rPr kumimoji="1" lang="ja-JP" altLang="en-US" sz="1600" dirty="0">
                <a:solidFill>
                  <a:schemeClr val="tx1"/>
                </a:solidFill>
              </a:rPr>
              <a:t>・・・地域移行支援サービス（障がい福祉サービス）</a:t>
            </a:r>
            <a:endParaRPr kumimoji="1" lang="ja-JP" altLang="en-US" dirty="0">
              <a:solidFill>
                <a:schemeClr val="tx1"/>
              </a:solidFill>
            </a:endParaRPr>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728572" y="189874"/>
            <a:ext cx="1332000" cy="1332000"/>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01</a:t>
            </a:r>
            <a:endParaRPr lang="ja-JP" altLang="en-US" sz="4800" dirty="0">
              <a:solidFill>
                <a:srgbClr val="A7D28F"/>
              </a:solidFill>
              <a:latin typeface="+mj-lt"/>
            </a:endParaRPr>
          </a:p>
        </p:txBody>
      </p:sp>
      <p:sp>
        <p:nvSpPr>
          <p:cNvPr id="11" name="テキスト ボックス 10">
            <a:extLst>
              <a:ext uri="{FF2B5EF4-FFF2-40B4-BE49-F238E27FC236}">
                <a16:creationId xmlns:a16="http://schemas.microsoft.com/office/drawing/2014/main" id="{503C0805-2879-415D-882F-4C6263C65927}"/>
              </a:ext>
            </a:extLst>
          </p:cNvPr>
          <p:cNvSpPr txBox="1"/>
          <p:nvPr/>
        </p:nvSpPr>
        <p:spPr>
          <a:xfrm>
            <a:off x="1661490" y="980728"/>
            <a:ext cx="8725003" cy="523220"/>
          </a:xfrm>
          <a:prstGeom prst="rect">
            <a:avLst/>
          </a:prstGeom>
          <a:noFill/>
        </p:spPr>
        <p:txBody>
          <a:bodyPr wrap="square" rtlCol="0">
            <a:spAutoFit/>
          </a:bodyPr>
          <a:lstStyle/>
          <a:p>
            <a:pPr algn="ctr"/>
            <a:r>
              <a:rPr kumimoji="1" lang="ja-JP" altLang="en-US" sz="2800" b="1" i="0" u="none" strike="noStrike" kern="1200" cap="none" spc="0" normalizeH="0" baseline="0" noProof="0" dirty="0">
                <a:ln>
                  <a:noFill/>
                </a:ln>
                <a:solidFill>
                  <a:srgbClr val="D4ECEA"/>
                </a:solidFill>
                <a:effectLst/>
                <a:uLnTx/>
                <a:uFillTx/>
                <a:latin typeface="Segoe UI"/>
                <a:ea typeface="メイリオ"/>
                <a:cs typeface="+mn-cs"/>
              </a:rPr>
              <a:t>地域移行を検討する時は、下記にご連絡ください。</a:t>
            </a:r>
            <a:endParaRPr kumimoji="1" lang="ja-JP" altLang="en-US" dirty="0">
              <a:solidFill>
                <a:srgbClr val="D4ECEA"/>
              </a:solidFill>
            </a:endParaRPr>
          </a:p>
        </p:txBody>
      </p:sp>
      <p:sp>
        <p:nvSpPr>
          <p:cNvPr id="12" name="正方形/長方形 11">
            <a:extLst>
              <a:ext uri="{FF2B5EF4-FFF2-40B4-BE49-F238E27FC236}">
                <a16:creationId xmlns:a16="http://schemas.microsoft.com/office/drawing/2014/main" id="{97406EF9-5C39-414C-881C-12B79D7D6950}"/>
              </a:ext>
            </a:extLst>
          </p:cNvPr>
          <p:cNvSpPr/>
          <p:nvPr/>
        </p:nvSpPr>
        <p:spPr>
          <a:xfrm>
            <a:off x="0" y="0"/>
            <a:ext cx="308532"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graphicFrame>
        <p:nvGraphicFramePr>
          <p:cNvPr id="18" name="表 17">
            <a:extLst>
              <a:ext uri="{FF2B5EF4-FFF2-40B4-BE49-F238E27FC236}">
                <a16:creationId xmlns:a16="http://schemas.microsoft.com/office/drawing/2014/main" id="{49E975C3-94C4-2968-D277-CCC81A0DAABE}"/>
              </a:ext>
            </a:extLst>
          </p:cNvPr>
          <p:cNvGraphicFramePr>
            <a:graphicFrameLocks noGrp="1"/>
          </p:cNvGraphicFramePr>
          <p:nvPr>
            <p:extLst>
              <p:ext uri="{D42A27DB-BD31-4B8C-83A1-F6EECF244321}">
                <p14:modId xmlns:p14="http://schemas.microsoft.com/office/powerpoint/2010/main" val="1315998067"/>
              </p:ext>
            </p:extLst>
          </p:nvPr>
        </p:nvGraphicFramePr>
        <p:xfrm>
          <a:off x="1062855" y="2144502"/>
          <a:ext cx="4968561" cy="3493863"/>
        </p:xfrm>
        <a:graphic>
          <a:graphicData uri="http://schemas.openxmlformats.org/drawingml/2006/table">
            <a:tbl>
              <a:tblPr firstRow="1" firstCol="1" bandRow="1"/>
              <a:tblGrid>
                <a:gridCol w="660936">
                  <a:extLst>
                    <a:ext uri="{9D8B030D-6E8A-4147-A177-3AD203B41FA5}">
                      <a16:colId xmlns:a16="http://schemas.microsoft.com/office/drawing/2014/main" val="566632023"/>
                    </a:ext>
                  </a:extLst>
                </a:gridCol>
                <a:gridCol w="2119625">
                  <a:extLst>
                    <a:ext uri="{9D8B030D-6E8A-4147-A177-3AD203B41FA5}">
                      <a16:colId xmlns:a16="http://schemas.microsoft.com/office/drawing/2014/main" val="2459831367"/>
                    </a:ext>
                  </a:extLst>
                </a:gridCol>
                <a:gridCol w="2188000">
                  <a:extLst>
                    <a:ext uri="{9D8B030D-6E8A-4147-A177-3AD203B41FA5}">
                      <a16:colId xmlns:a16="http://schemas.microsoft.com/office/drawing/2014/main" val="4176992802"/>
                    </a:ext>
                  </a:extLst>
                </a:gridCol>
              </a:tblGrid>
              <a:tr h="428979">
                <a:tc>
                  <a:txBody>
                    <a:bodyPr/>
                    <a:lstStyle/>
                    <a:p>
                      <a:pPr algn="ctr"/>
                      <a:r>
                        <a:rPr lang="ja-JP" sz="11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区</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ja-JP" sz="1000" b="0" kern="0" spc="13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申請に関する相談（窓口</a:t>
                      </a:r>
                      <a:r>
                        <a:rPr lang="ja-JP" sz="1000" b="0" kern="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a:t>
                      </a:r>
                      <a:endParaRPr lang="ja-JP" sz="10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900" b="0" kern="0" spc="2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（保健福祉業務担当事務）</a:t>
                      </a:r>
                      <a:endParaRPr lang="ja-JP" sz="10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ja-JP" sz="1000" b="0" kern="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退院・地域生活に向けた相談</a:t>
                      </a:r>
                      <a:endParaRPr lang="ja-JP" sz="10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1000" b="0" kern="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a:t>
                      </a:r>
                      <a:r>
                        <a:rPr lang="ja-JP" sz="1000" b="0" kern="0" spc="20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精神保健福祉相談員</a:t>
                      </a:r>
                      <a:r>
                        <a:rPr lang="ja-JP" sz="1000" b="0" kern="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a:t>
                      </a:r>
                      <a:endParaRPr lang="ja-JP" sz="10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810333342"/>
                  </a:ext>
                </a:extLst>
              </a:tr>
              <a:tr h="255407">
                <a:tc>
                  <a:txBody>
                    <a:bodyPr/>
                    <a:lstStyle/>
                    <a:p>
                      <a:pPr algn="ctr"/>
                      <a:r>
                        <a:rPr lang="ja-JP" altLang="en-US" sz="1100" b="0" kern="100" dirty="0">
                          <a:effectLst/>
                          <a:latin typeface="+mn-ea"/>
                          <a:ea typeface="+mn-ea"/>
                          <a:cs typeface="Times New Roman" panose="02020603050405020304" pitchFamily="18" charset="0"/>
                        </a:rPr>
                        <a:t>北</a:t>
                      </a:r>
                      <a:endParaRPr lang="ja-JP" sz="1100" b="0" kern="100" dirty="0">
                        <a:effectLst/>
                        <a:latin typeface="+mn-ea"/>
                        <a:ea typeface="+mn-ea"/>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０６－６３１３－９８５７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０６－６３１３－９９６８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5502412"/>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都島</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０６－６８８２－９８５７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０６－６８８２－９９６８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913463119"/>
                  </a:ext>
                </a:extLst>
              </a:tr>
              <a:tr h="255407">
                <a:tc>
                  <a:txBody>
                    <a:bodyPr/>
                    <a:lstStyle/>
                    <a:p>
                      <a:pPr algn="ctr"/>
                      <a:r>
                        <a:rPr lang="ja-JP" sz="1100" b="0" kern="0" spc="275" dirty="0">
                          <a:effectLst/>
                          <a:latin typeface="Century" panose="02040604050505020304" pitchFamily="18" charset="0"/>
                          <a:ea typeface="メイリオ" panose="020B0604030504040204" pitchFamily="50" charset="-128"/>
                          <a:cs typeface="Times New Roman" panose="02020603050405020304" pitchFamily="18" charset="0"/>
                        </a:rPr>
                        <a:t>福島</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893445" algn="l"/>
                        </a:tabLst>
                      </a:pPr>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０６－６４６４－９８５７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０６－６４６４－９９６８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4517712"/>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此花</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０６－６４６６－９８５７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０６－６４６６－９９６８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751996050"/>
                  </a:ext>
                </a:extLst>
              </a:tr>
              <a:tr h="255407">
                <a:tc>
                  <a:txBody>
                    <a:bodyPr/>
                    <a:lstStyle/>
                    <a:p>
                      <a:pPr algn="ctr"/>
                      <a:r>
                        <a:rPr lang="ja-JP" sz="1100" b="0" kern="0" spc="275" dirty="0">
                          <a:effectLst/>
                          <a:latin typeface="Century" panose="02040604050505020304" pitchFamily="18" charset="0"/>
                          <a:ea typeface="メイリオ" panose="020B0604030504040204" pitchFamily="50" charset="-128"/>
                          <a:cs typeface="Times New Roman" panose="02020603050405020304" pitchFamily="18" charset="0"/>
                        </a:rPr>
                        <a:t>中央</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０６－６２６７－９８５７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０６－６２６７－９９６８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672074"/>
                  </a:ext>
                </a:extLst>
              </a:tr>
              <a:tr h="255407">
                <a:tc>
                  <a:txBody>
                    <a:bodyPr/>
                    <a:lstStyle/>
                    <a:p>
                      <a:pPr algn="ctr"/>
                      <a:r>
                        <a:rPr lang="ja-JP" sz="1100" b="0" kern="0" spc="1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西</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０６－６５３２－９８５７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０６－６５３２－９９６８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73646761"/>
                  </a:ext>
                </a:extLst>
              </a:tr>
              <a:tr h="255407">
                <a:tc>
                  <a:txBody>
                    <a:bodyPr/>
                    <a:lstStyle/>
                    <a:p>
                      <a:pPr algn="ctr"/>
                      <a:r>
                        <a:rPr lang="ja-JP" sz="1100" b="0" kern="0" spc="1100" dirty="0">
                          <a:effectLst/>
                          <a:latin typeface="Century" panose="02040604050505020304" pitchFamily="18" charset="0"/>
                          <a:ea typeface="メイリオ" panose="020B0604030504040204" pitchFamily="50" charset="-128"/>
                          <a:cs typeface="Times New Roman" panose="02020603050405020304" pitchFamily="18" charset="0"/>
                        </a:rPr>
                        <a:t>港</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０６－６５７６－９８５７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０６－６５７６－９９６８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5544393"/>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大正</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０６－４３９４－９８５７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０６－４３９４－９９６８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458140512"/>
                  </a:ext>
                </a:extLst>
              </a:tr>
              <a:tr h="255407">
                <a:tc>
                  <a:txBody>
                    <a:bodyPr/>
                    <a:lstStyle/>
                    <a:p>
                      <a:pPr algn="ctr"/>
                      <a:r>
                        <a:rPr lang="ja-JP" sz="1100" b="0" kern="100" dirty="0">
                          <a:effectLst/>
                          <a:latin typeface="Century" panose="02040604050505020304" pitchFamily="18" charset="0"/>
                          <a:ea typeface="メイリオ" panose="020B0604030504040204" pitchFamily="50" charset="-128"/>
                          <a:cs typeface="Times New Roman" panose="02020603050405020304" pitchFamily="18" charset="0"/>
                        </a:rPr>
                        <a:t>天王寺</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０６－６７７４－９８５７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０６－６７７４－９９６８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8501690"/>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浪速</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tabLst>
                          <a:tab pos="775970" algn="l"/>
                        </a:tabLst>
                      </a:pPr>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０６－６６４７－９８９７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０６－６６４７－９９６８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845374854"/>
                  </a:ext>
                </a:extLst>
              </a:tr>
              <a:tr h="255407">
                <a:tc>
                  <a:txBody>
                    <a:bodyPr/>
                    <a:lstStyle/>
                    <a:p>
                      <a:pPr algn="ctr"/>
                      <a:r>
                        <a:rPr lang="ja-JP" sz="1100" b="0" kern="100" dirty="0">
                          <a:effectLst/>
                          <a:latin typeface="Century" panose="02040604050505020304" pitchFamily="18" charset="0"/>
                          <a:ea typeface="メイリオ" panose="020B0604030504040204" pitchFamily="50" charset="-128"/>
                          <a:cs typeface="Times New Roman" panose="02020603050405020304" pitchFamily="18" charset="0"/>
                        </a:rPr>
                        <a:t>西淀川</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０６－６４７８－９９５４</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ja-JP" sz="1200" b="0" kern="100" dirty="0">
                          <a:effectLst/>
                          <a:latin typeface="Century" panose="02040604050505020304" pitchFamily="18" charset="0"/>
                          <a:ea typeface="メイリオ" panose="020B0604030504040204" pitchFamily="50" charset="-128"/>
                          <a:cs typeface="Times New Roman" panose="02020603050405020304" pitchFamily="18" charset="0"/>
                        </a:rPr>
                        <a:t>０６－６４７８－９９６８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603230"/>
                  </a:ext>
                </a:extLst>
              </a:tr>
              <a:tr h="255407">
                <a:tc>
                  <a:txBody>
                    <a:bodyPr/>
                    <a:lstStyle/>
                    <a:p>
                      <a:pPr algn="ctr"/>
                      <a:r>
                        <a:rPr lang="ja-JP" sz="1100" b="0" kern="0" spc="275"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淀川</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tabLst>
                          <a:tab pos="690880" algn="l"/>
                        </a:tabLst>
                      </a:pPr>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０６－６３０８－９８５７</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a:r>
                        <a:rPr lang="ja-JP" sz="1200" b="0" kern="100" dirty="0">
                          <a:solidFill>
                            <a:srgbClr val="000000"/>
                          </a:solidFill>
                          <a:effectLst/>
                          <a:latin typeface="Century" panose="02040604050505020304" pitchFamily="18" charset="0"/>
                          <a:ea typeface="メイリオ" panose="020B0604030504040204" pitchFamily="50" charset="-128"/>
                          <a:cs typeface="Times New Roman" panose="02020603050405020304" pitchFamily="18" charset="0"/>
                        </a:rPr>
                        <a:t>０６－６３０８－９９６８</a:t>
                      </a:r>
                      <a:endParaRPr lang="ja-JP" sz="105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17521727"/>
                  </a:ext>
                </a:extLst>
              </a:tr>
            </a:tbl>
          </a:graphicData>
        </a:graphic>
      </p:graphicFrame>
      <p:graphicFrame>
        <p:nvGraphicFramePr>
          <p:cNvPr id="20" name="表 19">
            <a:extLst>
              <a:ext uri="{FF2B5EF4-FFF2-40B4-BE49-F238E27FC236}">
                <a16:creationId xmlns:a16="http://schemas.microsoft.com/office/drawing/2014/main" id="{9396265F-996E-664F-58E6-CA71C6965D9B}"/>
              </a:ext>
            </a:extLst>
          </p:cNvPr>
          <p:cNvGraphicFramePr>
            <a:graphicFrameLocks noGrp="1"/>
          </p:cNvGraphicFramePr>
          <p:nvPr>
            <p:extLst>
              <p:ext uri="{D42A27DB-BD31-4B8C-83A1-F6EECF244321}">
                <p14:modId xmlns:p14="http://schemas.microsoft.com/office/powerpoint/2010/main" val="1671627933"/>
              </p:ext>
            </p:extLst>
          </p:nvPr>
        </p:nvGraphicFramePr>
        <p:xfrm>
          <a:off x="6244191" y="2132856"/>
          <a:ext cx="4968561" cy="3525405"/>
        </p:xfrm>
        <a:graphic>
          <a:graphicData uri="http://schemas.openxmlformats.org/drawingml/2006/table">
            <a:tbl>
              <a:tblPr firstRow="1" firstCol="1" bandRow="1"/>
              <a:tblGrid>
                <a:gridCol w="695883">
                  <a:extLst>
                    <a:ext uri="{9D8B030D-6E8A-4147-A177-3AD203B41FA5}">
                      <a16:colId xmlns:a16="http://schemas.microsoft.com/office/drawing/2014/main" val="4150256515"/>
                    </a:ext>
                  </a:extLst>
                </a:gridCol>
                <a:gridCol w="2196264">
                  <a:extLst>
                    <a:ext uri="{9D8B030D-6E8A-4147-A177-3AD203B41FA5}">
                      <a16:colId xmlns:a16="http://schemas.microsoft.com/office/drawing/2014/main" val="1743416508"/>
                    </a:ext>
                  </a:extLst>
                </a:gridCol>
                <a:gridCol w="2076414">
                  <a:extLst>
                    <a:ext uri="{9D8B030D-6E8A-4147-A177-3AD203B41FA5}">
                      <a16:colId xmlns:a16="http://schemas.microsoft.com/office/drawing/2014/main" val="1345062910"/>
                    </a:ext>
                  </a:extLst>
                </a:gridCol>
              </a:tblGrid>
              <a:tr h="440625">
                <a:tc>
                  <a:txBody>
                    <a:bodyPr/>
                    <a:lstStyle/>
                    <a:p>
                      <a:pPr algn="ctr"/>
                      <a:r>
                        <a:rPr lang="ja-JP" sz="1100" b="0" kern="100" dirty="0">
                          <a:solidFill>
                            <a:srgbClr val="000000"/>
                          </a:solidFill>
                          <a:effectLst/>
                          <a:latin typeface="+mn-ea"/>
                          <a:ea typeface="+mn-ea"/>
                          <a:cs typeface="Times New Roman" panose="02020603050405020304" pitchFamily="18" charset="0"/>
                        </a:rPr>
                        <a:t>区</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ja-JP" sz="1000" b="0" kern="0" spc="135" dirty="0">
                          <a:solidFill>
                            <a:srgbClr val="000000"/>
                          </a:solidFill>
                          <a:effectLst/>
                          <a:latin typeface="+mn-ea"/>
                          <a:ea typeface="+mn-ea"/>
                          <a:cs typeface="Times New Roman" panose="02020603050405020304" pitchFamily="18" charset="0"/>
                        </a:rPr>
                        <a:t>申請に関する相談（窓口</a:t>
                      </a:r>
                      <a:r>
                        <a:rPr lang="ja-JP" sz="1000" b="0" kern="0" dirty="0">
                          <a:solidFill>
                            <a:srgbClr val="000000"/>
                          </a:solidFill>
                          <a:effectLst/>
                          <a:latin typeface="+mn-ea"/>
                          <a:ea typeface="+mn-ea"/>
                          <a:cs typeface="Times New Roman" panose="02020603050405020304" pitchFamily="18" charset="0"/>
                        </a:rPr>
                        <a:t>）</a:t>
                      </a:r>
                      <a:endParaRPr lang="ja-JP" sz="1000" b="0" kern="100" dirty="0">
                        <a:effectLst/>
                        <a:latin typeface="+mn-ea"/>
                        <a:ea typeface="+mn-ea"/>
                        <a:cs typeface="Times New Roman" panose="02020603050405020304" pitchFamily="18" charset="0"/>
                      </a:endParaRPr>
                    </a:p>
                    <a:p>
                      <a:pPr algn="ctr"/>
                      <a:r>
                        <a:rPr lang="ja-JP" sz="900" b="0" kern="0" spc="200" dirty="0">
                          <a:solidFill>
                            <a:srgbClr val="000000"/>
                          </a:solidFill>
                          <a:effectLst/>
                          <a:latin typeface="+mn-ea"/>
                          <a:ea typeface="+mn-ea"/>
                          <a:cs typeface="Times New Roman" panose="02020603050405020304" pitchFamily="18" charset="0"/>
                        </a:rPr>
                        <a:t>（保健福祉業務担当事務）</a:t>
                      </a:r>
                      <a:endParaRPr lang="ja-JP" sz="80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ja-JP" sz="1000" b="0" kern="0" dirty="0">
                          <a:solidFill>
                            <a:srgbClr val="000000"/>
                          </a:solidFill>
                          <a:effectLst/>
                          <a:latin typeface="+mn-ea"/>
                          <a:ea typeface="+mn-ea"/>
                          <a:cs typeface="Times New Roman" panose="02020603050405020304" pitchFamily="18" charset="0"/>
                        </a:rPr>
                        <a:t>退院・地域生活に向けた相談</a:t>
                      </a:r>
                      <a:endParaRPr lang="ja-JP" sz="1000" b="0" kern="100" dirty="0">
                        <a:effectLst/>
                        <a:latin typeface="+mn-ea"/>
                        <a:ea typeface="+mn-ea"/>
                        <a:cs typeface="Times New Roman" panose="02020603050405020304" pitchFamily="18" charset="0"/>
                      </a:endParaRPr>
                    </a:p>
                    <a:p>
                      <a:pPr algn="ctr"/>
                      <a:r>
                        <a:rPr lang="ja-JP" sz="1000" b="0" kern="0" dirty="0">
                          <a:solidFill>
                            <a:srgbClr val="000000"/>
                          </a:solidFill>
                          <a:effectLst/>
                          <a:latin typeface="+mn-ea"/>
                          <a:ea typeface="+mn-ea"/>
                          <a:cs typeface="Times New Roman" panose="02020603050405020304" pitchFamily="18" charset="0"/>
                        </a:rPr>
                        <a:t>（</a:t>
                      </a:r>
                      <a:r>
                        <a:rPr lang="ja-JP" sz="1000" b="0" kern="0" spc="205" dirty="0">
                          <a:solidFill>
                            <a:srgbClr val="000000"/>
                          </a:solidFill>
                          <a:effectLst/>
                          <a:latin typeface="+mn-ea"/>
                          <a:ea typeface="+mn-ea"/>
                          <a:cs typeface="Times New Roman" panose="02020603050405020304" pitchFamily="18" charset="0"/>
                        </a:rPr>
                        <a:t>精神保健福祉相談員</a:t>
                      </a:r>
                      <a:r>
                        <a:rPr lang="ja-JP" sz="1000" b="0" kern="0" dirty="0">
                          <a:solidFill>
                            <a:srgbClr val="000000"/>
                          </a:solidFill>
                          <a:effectLst/>
                          <a:latin typeface="+mn-ea"/>
                          <a:ea typeface="+mn-ea"/>
                          <a:cs typeface="Times New Roman" panose="02020603050405020304" pitchFamily="18" charset="0"/>
                        </a:rPr>
                        <a:t>）</a:t>
                      </a:r>
                      <a:endParaRPr lang="ja-JP" sz="100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536507199"/>
                  </a:ext>
                </a:extLst>
              </a:tr>
              <a:tr h="257065">
                <a:tc>
                  <a:txBody>
                    <a:bodyPr/>
                    <a:lstStyle/>
                    <a:p>
                      <a:pPr algn="ctr"/>
                      <a:r>
                        <a:rPr lang="ja-JP" sz="1100" b="0" kern="100" dirty="0">
                          <a:effectLst/>
                          <a:latin typeface="+mn-ea"/>
                          <a:ea typeface="+mn-ea"/>
                          <a:cs typeface="Times New Roman" panose="02020603050405020304" pitchFamily="18" charset="0"/>
                        </a:rPr>
                        <a:t>東淀川</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０６－４８０９－９８８２</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０６－４８０９－９９６８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609403"/>
                  </a:ext>
                </a:extLst>
              </a:tr>
              <a:tr h="257065">
                <a:tc>
                  <a:txBody>
                    <a:bodyPr/>
                    <a:lstStyle/>
                    <a:p>
                      <a:pPr algn="ctr"/>
                      <a:r>
                        <a:rPr lang="ja-JP" sz="1100" b="0" kern="0" spc="275" dirty="0">
                          <a:solidFill>
                            <a:srgbClr val="000000"/>
                          </a:solidFill>
                          <a:effectLst/>
                          <a:latin typeface="+mn-ea"/>
                          <a:ea typeface="+mn-ea"/>
                          <a:cs typeface="Times New Roman" panose="02020603050405020304" pitchFamily="18" charset="0"/>
                        </a:rPr>
                        <a:t>東成</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０６－６９７７－９８５７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０６－６９７７－９９６８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604077715"/>
                  </a:ext>
                </a:extLst>
              </a:tr>
              <a:tr h="257065">
                <a:tc>
                  <a:txBody>
                    <a:bodyPr/>
                    <a:lstStyle/>
                    <a:p>
                      <a:pPr algn="ctr"/>
                      <a:r>
                        <a:rPr lang="ja-JP" sz="1100" b="0" kern="0" spc="275" dirty="0">
                          <a:effectLst/>
                          <a:latin typeface="+mn-ea"/>
                          <a:ea typeface="+mn-ea"/>
                          <a:cs typeface="Times New Roman" panose="02020603050405020304" pitchFamily="18" charset="0"/>
                        </a:rPr>
                        <a:t>生野</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０６－６７１５－９８５７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０６－６７１５－９９６８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2487579"/>
                  </a:ext>
                </a:extLst>
              </a:tr>
              <a:tr h="257065">
                <a:tc>
                  <a:txBody>
                    <a:bodyPr/>
                    <a:lstStyle/>
                    <a:p>
                      <a:pPr algn="ctr"/>
                      <a:r>
                        <a:rPr lang="ja-JP" sz="1100" b="0" kern="0" spc="1100" dirty="0">
                          <a:solidFill>
                            <a:srgbClr val="000000"/>
                          </a:solidFill>
                          <a:effectLst/>
                          <a:latin typeface="+mn-ea"/>
                          <a:ea typeface="+mn-ea"/>
                          <a:cs typeface="Times New Roman" panose="02020603050405020304" pitchFamily="18" charset="0"/>
                        </a:rPr>
                        <a:t>旭</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０６－６９５７－９８５７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０６－６９５７－９９６８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950304706"/>
                  </a:ext>
                </a:extLst>
              </a:tr>
              <a:tr h="257065">
                <a:tc>
                  <a:txBody>
                    <a:bodyPr/>
                    <a:lstStyle/>
                    <a:p>
                      <a:pPr algn="ctr"/>
                      <a:r>
                        <a:rPr lang="ja-JP" sz="1100" b="0" kern="0" spc="275" dirty="0">
                          <a:effectLst/>
                          <a:latin typeface="+mn-ea"/>
                          <a:ea typeface="+mn-ea"/>
                          <a:cs typeface="Times New Roman" panose="02020603050405020304" pitchFamily="18" charset="0"/>
                        </a:rPr>
                        <a:t>城東</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a:effectLst/>
                          <a:latin typeface="+mn-ea"/>
                          <a:ea typeface="+mn-ea"/>
                          <a:cs typeface="Times New Roman" panose="02020603050405020304" pitchFamily="18" charset="0"/>
                        </a:rPr>
                        <a:t>０６－６９３０－９８５７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０６－６９３０－９９６８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032350"/>
                  </a:ext>
                </a:extLst>
              </a:tr>
              <a:tr h="257065">
                <a:tc>
                  <a:txBody>
                    <a:bodyPr/>
                    <a:lstStyle/>
                    <a:p>
                      <a:pPr algn="ctr"/>
                      <a:r>
                        <a:rPr lang="ja-JP" sz="1100" b="0" kern="0" spc="275" dirty="0">
                          <a:solidFill>
                            <a:srgbClr val="000000"/>
                          </a:solidFill>
                          <a:effectLst/>
                          <a:latin typeface="+mn-ea"/>
                          <a:ea typeface="+mn-ea"/>
                          <a:cs typeface="Times New Roman" panose="02020603050405020304" pitchFamily="18" charset="0"/>
                        </a:rPr>
                        <a:t>鶴見</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tabLst>
                          <a:tab pos="712470" algn="l"/>
                        </a:tabLst>
                      </a:pPr>
                      <a:r>
                        <a:rPr lang="ja-JP" sz="1200" b="0" kern="100">
                          <a:solidFill>
                            <a:srgbClr val="000000"/>
                          </a:solidFill>
                          <a:effectLst/>
                          <a:latin typeface="+mn-ea"/>
                          <a:ea typeface="+mn-ea"/>
                          <a:cs typeface="Times New Roman" panose="02020603050405020304" pitchFamily="18" charset="0"/>
                        </a:rPr>
                        <a:t>０６－６９１５－９８５７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０６－６９１５－９９６８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599106914"/>
                  </a:ext>
                </a:extLst>
              </a:tr>
              <a:tr h="257065">
                <a:tc>
                  <a:txBody>
                    <a:bodyPr/>
                    <a:lstStyle/>
                    <a:p>
                      <a:pPr algn="ctr"/>
                      <a:r>
                        <a:rPr lang="ja-JP" sz="1100" b="0" kern="100" dirty="0">
                          <a:effectLst/>
                          <a:latin typeface="+mn-ea"/>
                          <a:ea typeface="+mn-ea"/>
                          <a:cs typeface="Times New Roman" panose="02020603050405020304" pitchFamily="18" charset="0"/>
                        </a:rPr>
                        <a:t>阿倍野</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a:effectLst/>
                          <a:latin typeface="+mn-ea"/>
                          <a:ea typeface="+mn-ea"/>
                          <a:cs typeface="Times New Roman" panose="02020603050405020304" pitchFamily="18" charset="0"/>
                        </a:rPr>
                        <a:t>０６－６６２２－９８５７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０６－６６２２－９９６８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5768975"/>
                  </a:ext>
                </a:extLst>
              </a:tr>
              <a:tr h="257065">
                <a:tc>
                  <a:txBody>
                    <a:bodyPr/>
                    <a:lstStyle/>
                    <a:p>
                      <a:pPr algn="ctr"/>
                      <a:r>
                        <a:rPr lang="ja-JP" sz="1100" b="0" kern="100" dirty="0">
                          <a:solidFill>
                            <a:srgbClr val="000000"/>
                          </a:solidFill>
                          <a:effectLst/>
                          <a:latin typeface="+mn-ea"/>
                          <a:ea typeface="+mn-ea"/>
                          <a:cs typeface="Times New Roman" panose="02020603050405020304" pitchFamily="18" charset="0"/>
                        </a:rPr>
                        <a:t>住之江</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a:solidFill>
                            <a:srgbClr val="000000"/>
                          </a:solidFill>
                          <a:effectLst/>
                          <a:latin typeface="+mn-ea"/>
                          <a:ea typeface="+mn-ea"/>
                          <a:cs typeface="Times New Roman" panose="02020603050405020304" pitchFamily="18" charset="0"/>
                        </a:rPr>
                        <a:t>０６－６６８２－９８５７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tabLst>
                          <a:tab pos="1616075" algn="l"/>
                        </a:tabLst>
                      </a:pPr>
                      <a:r>
                        <a:rPr lang="ja-JP" sz="1200" b="0" kern="100" dirty="0">
                          <a:solidFill>
                            <a:srgbClr val="000000"/>
                          </a:solidFill>
                          <a:effectLst/>
                          <a:latin typeface="+mn-ea"/>
                          <a:ea typeface="+mn-ea"/>
                          <a:cs typeface="Times New Roman" panose="02020603050405020304" pitchFamily="18" charset="0"/>
                        </a:rPr>
                        <a:t>０６－６６８２－９９６８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92980991"/>
                  </a:ext>
                </a:extLst>
              </a:tr>
              <a:tr h="257065">
                <a:tc>
                  <a:txBody>
                    <a:bodyPr/>
                    <a:lstStyle/>
                    <a:p>
                      <a:pPr algn="ctr"/>
                      <a:r>
                        <a:rPr lang="ja-JP" sz="1100" b="0" kern="0" spc="275" dirty="0">
                          <a:effectLst/>
                          <a:latin typeface="+mn-ea"/>
                          <a:ea typeface="+mn-ea"/>
                          <a:cs typeface="Times New Roman" panose="02020603050405020304" pitchFamily="18" charset="0"/>
                        </a:rPr>
                        <a:t>住吉</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a:effectLst/>
                          <a:latin typeface="+mn-ea"/>
                          <a:ea typeface="+mn-ea"/>
                          <a:cs typeface="Times New Roman" panose="02020603050405020304" pitchFamily="18" charset="0"/>
                        </a:rPr>
                        <a:t>０６－６６９４－９８５７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０６－６６９４－９９６８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2120469"/>
                  </a:ext>
                </a:extLst>
              </a:tr>
              <a:tr h="257065">
                <a:tc>
                  <a:txBody>
                    <a:bodyPr/>
                    <a:lstStyle/>
                    <a:p>
                      <a:pPr algn="ctr"/>
                      <a:r>
                        <a:rPr lang="ja-JP" sz="1100" b="0" kern="0" dirty="0">
                          <a:solidFill>
                            <a:srgbClr val="000000"/>
                          </a:solidFill>
                          <a:effectLst/>
                          <a:latin typeface="+mn-ea"/>
                          <a:ea typeface="+mn-ea"/>
                          <a:cs typeface="Times New Roman" panose="02020603050405020304" pitchFamily="18" charset="0"/>
                        </a:rPr>
                        <a:t>東住吉</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a:solidFill>
                            <a:srgbClr val="000000"/>
                          </a:solidFill>
                          <a:effectLst/>
                          <a:latin typeface="+mn-ea"/>
                          <a:ea typeface="+mn-ea"/>
                          <a:cs typeface="Times New Roman" panose="02020603050405020304" pitchFamily="18" charset="0"/>
                        </a:rPr>
                        <a:t>０６－４３９９－９８５７</a:t>
                      </a:r>
                      <a:endParaRPr lang="ja-JP" sz="1050" b="0" kern="10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０６－４３９９－９９６８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3315392"/>
                  </a:ext>
                </a:extLst>
              </a:tr>
              <a:tr h="257065">
                <a:tc>
                  <a:txBody>
                    <a:bodyPr/>
                    <a:lstStyle/>
                    <a:p>
                      <a:pPr algn="ctr"/>
                      <a:r>
                        <a:rPr lang="ja-JP" sz="1100" b="0" kern="0" spc="275" dirty="0">
                          <a:effectLst/>
                          <a:latin typeface="+mn-ea"/>
                          <a:ea typeface="+mn-ea"/>
                          <a:cs typeface="Times New Roman" panose="02020603050405020304" pitchFamily="18" charset="0"/>
                        </a:rPr>
                        <a:t>平野</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０６－４３０２－９８５７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200" b="0" kern="100" dirty="0">
                          <a:effectLst/>
                          <a:latin typeface="+mn-ea"/>
                          <a:ea typeface="+mn-ea"/>
                          <a:cs typeface="Times New Roman" panose="02020603050405020304" pitchFamily="18" charset="0"/>
                        </a:rPr>
                        <a:t>０６－４３０２－９９６８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673120"/>
                  </a:ext>
                </a:extLst>
              </a:tr>
              <a:tr h="257065">
                <a:tc>
                  <a:txBody>
                    <a:bodyPr/>
                    <a:lstStyle/>
                    <a:p>
                      <a:pPr algn="ctr"/>
                      <a:r>
                        <a:rPr lang="ja-JP" sz="1100" b="0" kern="0" spc="275" dirty="0">
                          <a:solidFill>
                            <a:srgbClr val="000000"/>
                          </a:solidFill>
                          <a:effectLst/>
                          <a:latin typeface="+mn-ea"/>
                          <a:ea typeface="+mn-ea"/>
                          <a:cs typeface="Times New Roman" panose="02020603050405020304" pitchFamily="18" charset="0"/>
                        </a:rPr>
                        <a:t>西成</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０６－６６５９－９８５７</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r>
                        <a:rPr lang="ja-JP" sz="1200" b="0" kern="100" dirty="0">
                          <a:solidFill>
                            <a:srgbClr val="000000"/>
                          </a:solidFill>
                          <a:effectLst/>
                          <a:latin typeface="+mn-ea"/>
                          <a:ea typeface="+mn-ea"/>
                          <a:cs typeface="Times New Roman" panose="02020603050405020304" pitchFamily="18" charset="0"/>
                        </a:rPr>
                        <a:t>０６－６６５９－９９６８</a:t>
                      </a:r>
                      <a:endParaRPr lang="ja-JP" sz="1050" b="0" kern="100" dirty="0">
                        <a:effectLst/>
                        <a:latin typeface="+mn-ea"/>
                        <a:ea typeface="+mn-ea"/>
                        <a:cs typeface="Times New Roman" panose="02020603050405020304" pitchFamily="18" charset="0"/>
                      </a:endParaRPr>
                    </a:p>
                  </a:txBody>
                  <a:tcPr marL="36000" marR="3600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891887922"/>
                  </a:ext>
                </a:extLst>
              </a:tr>
            </a:tbl>
          </a:graphicData>
        </a:graphic>
      </p:graphicFrame>
      <p:sp>
        <p:nvSpPr>
          <p:cNvPr id="21" name="角丸四角形 2">
            <a:extLst>
              <a:ext uri="{FF2B5EF4-FFF2-40B4-BE49-F238E27FC236}">
                <a16:creationId xmlns:a16="http://schemas.microsoft.com/office/drawing/2014/main" id="{C8E6D651-B9A9-8E2B-A59C-C1615FD23B6B}"/>
              </a:ext>
            </a:extLst>
          </p:cNvPr>
          <p:cNvSpPr/>
          <p:nvPr/>
        </p:nvSpPr>
        <p:spPr>
          <a:xfrm>
            <a:off x="695399" y="5930884"/>
            <a:ext cx="10873208" cy="871564"/>
          </a:xfrm>
          <a:prstGeom prst="roundRect">
            <a:avLst>
              <a:gd name="adj" fmla="val 19164"/>
            </a:avLst>
          </a:prstGeom>
          <a:noFill/>
          <a:ln w="57150">
            <a:solidFill>
              <a:srgbClr val="B32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nSpc>
                <a:spcPts val="2160"/>
              </a:lnSpc>
            </a:pPr>
            <a:r>
              <a:rPr kumimoji="1" lang="ja-JP" altLang="en-US" b="1" dirty="0">
                <a:solidFill>
                  <a:schemeClr val="tx1"/>
                </a:solidFill>
              </a:rPr>
              <a:t>★大阪市こころの健康センター★</a:t>
            </a:r>
            <a:r>
              <a:rPr lang="ja-JP" altLang="en-US" b="1" dirty="0">
                <a:solidFill>
                  <a:schemeClr val="tx1"/>
                </a:solidFill>
              </a:rPr>
              <a:t>　</a:t>
            </a:r>
            <a:r>
              <a:rPr lang="ja-JP" altLang="en-US" sz="1600" b="1" dirty="0">
                <a:solidFill>
                  <a:schemeClr val="tx1"/>
                </a:solidFill>
              </a:rPr>
              <a:t>・・・</a:t>
            </a:r>
            <a:r>
              <a:rPr kumimoji="1" lang="ja-JP" altLang="en-US" sz="1600" dirty="0">
                <a:solidFill>
                  <a:schemeClr val="tx1"/>
                </a:solidFill>
              </a:rPr>
              <a:t>大阪市地域生活移行推進事業のお問い合わせ及びご利用の相談</a:t>
            </a:r>
            <a:endParaRPr kumimoji="1" lang="en-US" altLang="ja-JP" sz="1600" dirty="0">
              <a:solidFill>
                <a:schemeClr val="tx1"/>
              </a:solidFill>
            </a:endParaRPr>
          </a:p>
          <a:p>
            <a:pPr>
              <a:lnSpc>
                <a:spcPts val="2160"/>
              </a:lnSpc>
            </a:pPr>
            <a:r>
              <a:rPr lang="ja-JP" altLang="en-US" sz="1600" dirty="0">
                <a:solidFill>
                  <a:schemeClr val="tx1"/>
                </a:solidFill>
              </a:rPr>
              <a:t>　</a:t>
            </a:r>
            <a:r>
              <a:rPr lang="en-US" altLang="ja-JP" sz="1600" b="1" dirty="0">
                <a:solidFill>
                  <a:schemeClr val="tx1"/>
                </a:solidFill>
              </a:rPr>
              <a:t>TEL</a:t>
            </a:r>
            <a:r>
              <a:rPr lang="ja-JP" altLang="en-US" sz="1600" b="1" dirty="0">
                <a:solidFill>
                  <a:schemeClr val="tx1"/>
                </a:solidFill>
              </a:rPr>
              <a:t>：０６－６９２２－８５２０</a:t>
            </a:r>
            <a:r>
              <a:rPr lang="ja-JP" altLang="en-US" sz="1600" dirty="0">
                <a:solidFill>
                  <a:schemeClr val="tx1"/>
                </a:solidFill>
              </a:rPr>
              <a:t>（地域生活移行推進事業担当者）</a:t>
            </a:r>
            <a:endParaRPr kumimoji="1" lang="en-US" altLang="ja-JP" dirty="0">
              <a:solidFill>
                <a:schemeClr val="tx1"/>
              </a:solidFill>
            </a:endParaRPr>
          </a:p>
        </p:txBody>
      </p:sp>
    </p:spTree>
    <p:extLst>
      <p:ext uri="{BB962C8B-B14F-4D97-AF65-F5344CB8AC3E}">
        <p14:creationId xmlns:p14="http://schemas.microsoft.com/office/powerpoint/2010/main" val="138712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1">
            <a:extLst>
              <a:ext uri="{FF2B5EF4-FFF2-40B4-BE49-F238E27FC236}">
                <a16:creationId xmlns:a16="http://schemas.microsoft.com/office/drawing/2014/main" id="{D7FA2747-4FDB-4132-B6EB-D67C41A4270C}"/>
              </a:ext>
            </a:extLst>
          </p:cNvPr>
          <p:cNvSpPr/>
          <p:nvPr/>
        </p:nvSpPr>
        <p:spPr>
          <a:xfrm>
            <a:off x="4685420" y="2180955"/>
            <a:ext cx="7222401" cy="4524091"/>
          </a:xfrm>
          <a:prstGeom prst="roundRect">
            <a:avLst>
              <a:gd name="adj" fmla="val 2940"/>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保健・医療・福祉関係者による協議の場として、令和</a:t>
            </a:r>
            <a:r>
              <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に大阪市障がい者施策推進協議会のもとに「精神障がい者地域生活支援部会」を設置しました。精神障がい者が地域の一員として安心して自分らしい暮らしを営むことができるよう課題を検討し施策審議を進めています。</a:t>
            </a: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令和６年度</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第１回 令和</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6</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年</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10</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月</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22</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日</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火</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於；こころの健康センター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審議事項 </a:t>
            </a:r>
            <a:endPar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・「第６期大阪市障がい福祉計画」（令和３年度～令和５年度）の実績及び</a:t>
            </a:r>
            <a:endPar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　「第７期大阪市障がい福祉計画」（令和６年度～令和８年度）の成果目標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・令和５年度精神科在院患者調査からの報告について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・令和５年度こころの健康センターの「にも包括」に係る取り組みについて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・令和６年度精神科病院における虐待通報窓口設置後の経過及び入院者訪問支援事業について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・令和７年度大阪市障がい者等基礎調査における精神科病院入院者を対象とした調査及び</a:t>
            </a:r>
            <a:endPar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　ワーキング会議委員の選任について</a:t>
            </a:r>
            <a:endPar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第２回 令和</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7</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年</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2</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月</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13</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日</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木</a:t>
            </a:r>
            <a:r>
              <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於；こころの健康センター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審議事項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・令和７年度大阪市障がい者等基礎調査について</a:t>
            </a:r>
            <a:endPar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・令和６年度こころの健康センターの「にも包括」に係る取り組みについて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・令和６年度から令和８年度の障がい者支援計画の進捗報告にかかる資料について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・高齢者施設等への入所を希望する方への支援モデルの検討について </a:t>
            </a:r>
            <a:endPar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ホームページアドレス　</a:t>
            </a:r>
            <a:r>
              <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rPr>
              <a:t>https://www.city.osaka.lg.jp/kenko/page/0000571188.html</a:t>
            </a:r>
          </a:p>
        </p:txBody>
      </p:sp>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080000"/>
          </a:xfrm>
          <a:prstGeom prst="roundRect">
            <a:avLst>
              <a:gd name="adj" fmla="val 21554"/>
            </a:avLst>
          </a:prstGeom>
          <a:solidFill>
            <a:srgbClr val="63A6DB"/>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A7D28F"/>
                </a:solidFill>
              </a:rPr>
              <a:t>　　</a:t>
            </a: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684590" y="519602"/>
            <a:ext cx="7560840" cy="893299"/>
          </a:xfrm>
          <a:prstGeom prst="rect">
            <a:avLst/>
          </a:prstGeom>
        </p:spPr>
        <p:txBody>
          <a:bodyPr vert="horz" lIns="91440" tIns="45720" rIns="91440" bIns="45720" rtlCol="0" anchor="t">
            <a:normAutofit fontScale="85000" lnSpcReduction="1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400" b="1" dirty="0">
                <a:solidFill>
                  <a:srgbClr val="A7D28F"/>
                </a:solidFill>
                <a:latin typeface="+mn-ea"/>
                <a:ea typeface="+mn-ea"/>
              </a:rPr>
              <a:t>精神障がいにも対応した地域包括ケアシステムの構築のための</a:t>
            </a:r>
            <a:br>
              <a:rPr lang="en-US" altLang="ja-JP" sz="2400" b="1" dirty="0">
                <a:solidFill>
                  <a:srgbClr val="A7D28F"/>
                </a:solidFill>
                <a:latin typeface="+mn-ea"/>
                <a:ea typeface="+mn-ea"/>
              </a:rPr>
            </a:br>
            <a:r>
              <a:rPr lang="ja-JP" altLang="en-US" sz="2400" b="1" dirty="0">
                <a:solidFill>
                  <a:srgbClr val="A7D28F"/>
                </a:solidFill>
                <a:latin typeface="+mn-ea"/>
                <a:ea typeface="+mn-ea"/>
              </a:rPr>
              <a:t>協議の場について</a:t>
            </a:r>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1280570" y="212243"/>
            <a:ext cx="1332000" cy="1332000"/>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mj-lt"/>
              </a:rPr>
              <a:t>02</a:t>
            </a:r>
            <a:endParaRPr lang="ja-JP" altLang="en-US" sz="4800" dirty="0">
              <a:solidFill>
                <a:srgbClr val="A7D28F"/>
              </a:solidFill>
              <a:latin typeface="+mj-lt"/>
            </a:endParaRPr>
          </a:p>
        </p:txBody>
      </p:sp>
      <p:sp>
        <p:nvSpPr>
          <p:cNvPr id="9" name="正方形/長方形 8">
            <a:extLst>
              <a:ext uri="{FF2B5EF4-FFF2-40B4-BE49-F238E27FC236}">
                <a16:creationId xmlns:a16="http://schemas.microsoft.com/office/drawing/2014/main" id="{284544E2-71E9-442B-AC34-499585CEDA1D}"/>
              </a:ext>
            </a:extLst>
          </p:cNvPr>
          <p:cNvSpPr/>
          <p:nvPr/>
        </p:nvSpPr>
        <p:spPr>
          <a:xfrm>
            <a:off x="0" y="0"/>
            <a:ext cx="308532"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12" name="角丸四角形 1">
            <a:extLst>
              <a:ext uri="{FF2B5EF4-FFF2-40B4-BE49-F238E27FC236}">
                <a16:creationId xmlns:a16="http://schemas.microsoft.com/office/drawing/2014/main" id="{743FA248-0EF4-4AEC-A993-E35A80C48345}"/>
              </a:ext>
            </a:extLst>
          </p:cNvPr>
          <p:cNvSpPr/>
          <p:nvPr/>
        </p:nvSpPr>
        <p:spPr>
          <a:xfrm>
            <a:off x="502955" y="2141166"/>
            <a:ext cx="4080877" cy="857206"/>
          </a:xfrm>
          <a:prstGeom prst="roundRect">
            <a:avLst>
              <a:gd name="adj" fmla="val 9231"/>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タイトル 1">
            <a:extLst>
              <a:ext uri="{FF2B5EF4-FFF2-40B4-BE49-F238E27FC236}">
                <a16:creationId xmlns:a16="http://schemas.microsoft.com/office/drawing/2014/main" id="{771BFA7B-02B8-456F-A82D-C4492167A638}"/>
              </a:ext>
            </a:extLst>
          </p:cNvPr>
          <p:cNvSpPr txBox="1">
            <a:spLocks/>
          </p:cNvSpPr>
          <p:nvPr/>
        </p:nvSpPr>
        <p:spPr>
          <a:xfrm>
            <a:off x="1107661" y="1957414"/>
            <a:ext cx="2739296" cy="396000"/>
          </a:xfrm>
          <a:prstGeom prst="roundRect">
            <a:avLst>
              <a:gd name="adj" fmla="val 49068"/>
            </a:avLst>
          </a:prstGeom>
          <a:solidFill>
            <a:srgbClr val="A7D28F"/>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D4ECEA"/>
                </a:solidFill>
                <a:latin typeface="メイリオ" panose="020B0604030504040204" pitchFamily="50" charset="-128"/>
                <a:ea typeface="メイリオ" panose="020B0604030504040204" pitchFamily="50" charset="-128"/>
              </a:rPr>
              <a:t>協議の場の名称</a:t>
            </a:r>
            <a:endParaRPr kumimoji="1" lang="en-US" altLang="ja-JP"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17" name="角丸四角形 1">
            <a:extLst>
              <a:ext uri="{FF2B5EF4-FFF2-40B4-BE49-F238E27FC236}">
                <a16:creationId xmlns:a16="http://schemas.microsoft.com/office/drawing/2014/main" id="{75894484-61C0-4696-88C1-AA2F17843510}"/>
              </a:ext>
            </a:extLst>
          </p:cNvPr>
          <p:cNvSpPr/>
          <p:nvPr/>
        </p:nvSpPr>
        <p:spPr>
          <a:xfrm>
            <a:off x="485529" y="5286842"/>
            <a:ext cx="4098303" cy="1454526"/>
          </a:xfrm>
          <a:prstGeom prst="roundRect">
            <a:avLst>
              <a:gd name="adj" fmla="val 5758"/>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タイトル 1">
            <a:extLst>
              <a:ext uri="{FF2B5EF4-FFF2-40B4-BE49-F238E27FC236}">
                <a16:creationId xmlns:a16="http://schemas.microsoft.com/office/drawing/2014/main" id="{0BE32D83-5A05-4BD1-AC7B-07BE76B42EAD}"/>
              </a:ext>
            </a:extLst>
          </p:cNvPr>
          <p:cNvSpPr txBox="1">
            <a:spLocks/>
          </p:cNvSpPr>
          <p:nvPr/>
        </p:nvSpPr>
        <p:spPr>
          <a:xfrm>
            <a:off x="1113814" y="5088842"/>
            <a:ext cx="2739296" cy="396000"/>
          </a:xfrm>
          <a:prstGeom prst="roundRect">
            <a:avLst>
              <a:gd name="adj" fmla="val 49068"/>
            </a:avLst>
          </a:prstGeom>
          <a:solidFill>
            <a:srgbClr val="A7D28F"/>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rPr>
              <a:t>協議の場の構成員</a:t>
            </a:r>
            <a:endParaRPr kumimoji="1" lang="en-US" altLang="ja-JP"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E2DFA0D6-74BE-45F8-B57B-5AA3227CEFB9}"/>
              </a:ext>
            </a:extLst>
          </p:cNvPr>
          <p:cNvSpPr txBox="1">
            <a:spLocks/>
          </p:cNvSpPr>
          <p:nvPr/>
        </p:nvSpPr>
        <p:spPr>
          <a:xfrm>
            <a:off x="602023" y="5650219"/>
            <a:ext cx="3837793" cy="995538"/>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・学識経験者</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・当事者関係団体</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・医療関係団体</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・福祉関係団体</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0" name="角丸四角形 1">
            <a:extLst>
              <a:ext uri="{FF2B5EF4-FFF2-40B4-BE49-F238E27FC236}">
                <a16:creationId xmlns:a16="http://schemas.microsoft.com/office/drawing/2014/main" id="{EC5ABB0A-CE79-463E-A0CF-F52BBB9DF4A7}"/>
              </a:ext>
            </a:extLst>
          </p:cNvPr>
          <p:cNvSpPr/>
          <p:nvPr/>
        </p:nvSpPr>
        <p:spPr>
          <a:xfrm>
            <a:off x="479376" y="3239138"/>
            <a:ext cx="4104456" cy="552155"/>
          </a:xfrm>
          <a:prstGeom prst="roundRect">
            <a:avLst>
              <a:gd name="adj" fmla="val 16492"/>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タイトル 1">
            <a:extLst>
              <a:ext uri="{FF2B5EF4-FFF2-40B4-BE49-F238E27FC236}">
                <a16:creationId xmlns:a16="http://schemas.microsoft.com/office/drawing/2014/main" id="{F13989D2-6CE8-4CEE-9C09-9B6F44210125}"/>
              </a:ext>
            </a:extLst>
          </p:cNvPr>
          <p:cNvSpPr txBox="1">
            <a:spLocks/>
          </p:cNvSpPr>
          <p:nvPr/>
        </p:nvSpPr>
        <p:spPr>
          <a:xfrm>
            <a:off x="1107661" y="3079201"/>
            <a:ext cx="2739296" cy="396000"/>
          </a:xfrm>
          <a:prstGeom prst="roundRect">
            <a:avLst>
              <a:gd name="adj" fmla="val 49068"/>
            </a:avLst>
          </a:prstGeom>
          <a:solidFill>
            <a:srgbClr val="A7D28F"/>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rPr>
              <a:t>開催頻度</a:t>
            </a:r>
            <a:endParaRPr kumimoji="1" lang="en-US" altLang="ja-JP"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23" name="タイトル 1">
            <a:extLst>
              <a:ext uri="{FF2B5EF4-FFF2-40B4-BE49-F238E27FC236}">
                <a16:creationId xmlns:a16="http://schemas.microsoft.com/office/drawing/2014/main" id="{B30B75B3-6A61-4F01-AF91-62494F86DE78}"/>
              </a:ext>
            </a:extLst>
          </p:cNvPr>
          <p:cNvSpPr txBox="1">
            <a:spLocks/>
          </p:cNvSpPr>
          <p:nvPr/>
        </p:nvSpPr>
        <p:spPr>
          <a:xfrm>
            <a:off x="5663952" y="1628800"/>
            <a:ext cx="5650232" cy="552155"/>
          </a:xfrm>
          <a:prstGeom prst="roundRect">
            <a:avLst>
              <a:gd name="adj" fmla="val 49068"/>
            </a:avLst>
          </a:prstGeom>
          <a:solidFill>
            <a:srgbClr val="A7D28F"/>
          </a:solidFill>
        </p:spPr>
        <p:txBody>
          <a:bodyPr vert="horz" lIns="91440" tIns="72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rPr>
              <a:t>具体的な内容</a:t>
            </a:r>
            <a:endParaRPr kumimoji="1" lang="en-US" altLang="ja-JP" sz="20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24" name="タイトル 1">
            <a:extLst>
              <a:ext uri="{FF2B5EF4-FFF2-40B4-BE49-F238E27FC236}">
                <a16:creationId xmlns:a16="http://schemas.microsoft.com/office/drawing/2014/main" id="{C58BC26E-763B-4CE6-9470-D39EA3CC24AD}"/>
              </a:ext>
            </a:extLst>
          </p:cNvPr>
          <p:cNvSpPr txBox="1">
            <a:spLocks/>
          </p:cNvSpPr>
          <p:nvPr/>
        </p:nvSpPr>
        <p:spPr>
          <a:xfrm>
            <a:off x="5663952" y="2620344"/>
            <a:ext cx="3008563" cy="756056"/>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5" name="タイトル 1">
            <a:extLst>
              <a:ext uri="{FF2B5EF4-FFF2-40B4-BE49-F238E27FC236}">
                <a16:creationId xmlns:a16="http://schemas.microsoft.com/office/drawing/2014/main" id="{3D127DE6-322B-4DE0-A117-EB46B5C6A60B}"/>
              </a:ext>
            </a:extLst>
          </p:cNvPr>
          <p:cNvSpPr txBox="1">
            <a:spLocks/>
          </p:cNvSpPr>
          <p:nvPr/>
        </p:nvSpPr>
        <p:spPr>
          <a:xfrm>
            <a:off x="700210" y="3501262"/>
            <a:ext cx="3008563" cy="378028"/>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年２回</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6" name="タイトル 1">
            <a:extLst>
              <a:ext uri="{FF2B5EF4-FFF2-40B4-BE49-F238E27FC236}">
                <a16:creationId xmlns:a16="http://schemas.microsoft.com/office/drawing/2014/main" id="{00432453-1E5B-4F3B-83D5-BA533CE43944}"/>
              </a:ext>
            </a:extLst>
          </p:cNvPr>
          <p:cNvSpPr txBox="1">
            <a:spLocks/>
          </p:cNvSpPr>
          <p:nvPr/>
        </p:nvSpPr>
        <p:spPr>
          <a:xfrm>
            <a:off x="676959" y="2381932"/>
            <a:ext cx="3834865" cy="543012"/>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大阪市障がい者施策推進協議会</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精神障がい者地域生活支援部会</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7" name="角丸四角形 1">
            <a:extLst>
              <a:ext uri="{FF2B5EF4-FFF2-40B4-BE49-F238E27FC236}">
                <a16:creationId xmlns:a16="http://schemas.microsoft.com/office/drawing/2014/main" id="{036FC4B8-2A27-4E65-BB45-B479CE7CD9F9}"/>
              </a:ext>
            </a:extLst>
          </p:cNvPr>
          <p:cNvSpPr/>
          <p:nvPr/>
        </p:nvSpPr>
        <p:spPr>
          <a:xfrm>
            <a:off x="511835" y="4063935"/>
            <a:ext cx="4080877" cy="946933"/>
          </a:xfrm>
          <a:prstGeom prst="roundRect">
            <a:avLst>
              <a:gd name="adj" fmla="val 9231"/>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タイトル 1">
            <a:extLst>
              <a:ext uri="{FF2B5EF4-FFF2-40B4-BE49-F238E27FC236}">
                <a16:creationId xmlns:a16="http://schemas.microsoft.com/office/drawing/2014/main" id="{AADAC408-05F9-4923-B553-6F1448BF7C7E}"/>
              </a:ext>
            </a:extLst>
          </p:cNvPr>
          <p:cNvSpPr txBox="1">
            <a:spLocks/>
          </p:cNvSpPr>
          <p:nvPr/>
        </p:nvSpPr>
        <p:spPr>
          <a:xfrm>
            <a:off x="1116541" y="3880184"/>
            <a:ext cx="2739296" cy="396000"/>
          </a:xfrm>
          <a:prstGeom prst="roundRect">
            <a:avLst>
              <a:gd name="adj" fmla="val 49068"/>
            </a:avLst>
          </a:prstGeom>
          <a:solidFill>
            <a:srgbClr val="A7D28F"/>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D4ECEA"/>
                </a:solidFill>
                <a:latin typeface="メイリオ" panose="020B0604030504040204" pitchFamily="50" charset="-128"/>
                <a:ea typeface="メイリオ" panose="020B0604030504040204" pitchFamily="50" charset="-128"/>
              </a:rPr>
              <a:t>協議の場の事務局</a:t>
            </a:r>
            <a:endParaRPr kumimoji="1" lang="en-US" altLang="ja-JP" sz="1800" b="1" i="0" u="none" strike="noStrike" kern="1200" cap="none" spc="0" normalizeH="0" baseline="0" noProof="0" dirty="0">
              <a:ln>
                <a:noFill/>
              </a:ln>
              <a:solidFill>
                <a:srgbClr val="D4ECEA"/>
              </a:solidFill>
              <a:effectLst/>
              <a:uLnTx/>
              <a:uFillTx/>
              <a:latin typeface="メイリオ" panose="020B0604030504040204" pitchFamily="50" charset="-128"/>
              <a:ea typeface="メイリオ" panose="020B0604030504040204" pitchFamily="50" charset="-128"/>
            </a:endParaRPr>
          </a:p>
        </p:txBody>
      </p:sp>
      <p:sp>
        <p:nvSpPr>
          <p:cNvPr id="29" name="タイトル 1">
            <a:extLst>
              <a:ext uri="{FF2B5EF4-FFF2-40B4-BE49-F238E27FC236}">
                <a16:creationId xmlns:a16="http://schemas.microsoft.com/office/drawing/2014/main" id="{B7F17C7B-EC69-4253-851A-A69D57A1F53B}"/>
              </a:ext>
            </a:extLst>
          </p:cNvPr>
          <p:cNvSpPr txBox="1">
            <a:spLocks/>
          </p:cNvSpPr>
          <p:nvPr/>
        </p:nvSpPr>
        <p:spPr>
          <a:xfrm>
            <a:off x="747964" y="4390343"/>
            <a:ext cx="2866645" cy="543012"/>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大阪市こころの健康センター</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460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 name="角丸四角形 1">
            <a:extLst>
              <a:ext uri="{FF2B5EF4-FFF2-40B4-BE49-F238E27FC236}">
                <a16:creationId xmlns:a16="http://schemas.microsoft.com/office/drawing/2014/main" id="{2EE94C60-AAF5-CD4B-6707-5AC966056DEE}"/>
              </a:ext>
            </a:extLst>
          </p:cNvPr>
          <p:cNvSpPr/>
          <p:nvPr/>
        </p:nvSpPr>
        <p:spPr>
          <a:xfrm>
            <a:off x="645939" y="1638723"/>
            <a:ext cx="10994763" cy="4751000"/>
          </a:xfrm>
          <a:prstGeom prst="roundRect">
            <a:avLst>
              <a:gd name="adj" fmla="val 5758"/>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円/楕円 22">
            <a:extLst>
              <a:ext uri="{FF2B5EF4-FFF2-40B4-BE49-F238E27FC236}">
                <a16:creationId xmlns:a16="http://schemas.microsoft.com/office/drawing/2014/main" id="{99941390-5261-4EBC-0C9E-2CE771A61CE5}"/>
              </a:ext>
            </a:extLst>
          </p:cNvPr>
          <p:cNvSpPr/>
          <p:nvPr/>
        </p:nvSpPr>
        <p:spPr>
          <a:xfrm>
            <a:off x="479376" y="1496936"/>
            <a:ext cx="907044" cy="907044"/>
          </a:xfrm>
          <a:prstGeom prst="ellipse">
            <a:avLst/>
          </a:prstGeom>
          <a:solidFill>
            <a:srgbClr val="A7D28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D4ECEA"/>
                </a:solidFill>
                <a:effectLst/>
                <a:uLnTx/>
                <a:uFillTx/>
                <a:latin typeface="Arial" panose="020B0604020202020204" pitchFamily="34" charset="0"/>
                <a:ea typeface="游ゴシック" panose="020B0400000000000000" pitchFamily="50" charset="-128"/>
                <a:cs typeface="Arial" panose="020B0604020202020204" pitchFamily="34" charset="0"/>
              </a:rPr>
              <a:t>1</a:t>
            </a:r>
            <a:endParaRPr kumimoji="1" lang="ja-JP" altLang="en-US" sz="4000" b="1" i="0" u="none" strike="noStrike" kern="1200" cap="none" spc="0" normalizeH="0" baseline="0" noProof="0" dirty="0">
              <a:ln>
                <a:noFill/>
              </a:ln>
              <a:solidFill>
                <a:srgbClr val="D4ECEA"/>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4" name="角丸四角形 1">
            <a:extLst>
              <a:ext uri="{FF2B5EF4-FFF2-40B4-BE49-F238E27FC236}">
                <a16:creationId xmlns:a16="http://schemas.microsoft.com/office/drawing/2014/main" id="{50BA4E58-AE68-4F0D-B1D0-796A26A9FD70}"/>
              </a:ext>
            </a:extLst>
          </p:cNvPr>
          <p:cNvSpPr/>
          <p:nvPr/>
        </p:nvSpPr>
        <p:spPr>
          <a:xfrm>
            <a:off x="1703512" y="313628"/>
            <a:ext cx="9150463" cy="1080000"/>
          </a:xfrm>
          <a:prstGeom prst="roundRect">
            <a:avLst>
              <a:gd name="adj" fmla="val 21554"/>
            </a:avLst>
          </a:prstGeom>
          <a:solidFill>
            <a:srgbClr val="63A6DB"/>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5" name="タイトル 1">
            <a:extLst>
              <a:ext uri="{FF2B5EF4-FFF2-40B4-BE49-F238E27FC236}">
                <a16:creationId xmlns:a16="http://schemas.microsoft.com/office/drawing/2014/main" id="{3A8BE68F-1C25-4D8F-A370-D9247A64F4B7}"/>
              </a:ext>
            </a:extLst>
          </p:cNvPr>
          <p:cNvSpPr txBox="1">
            <a:spLocks/>
          </p:cNvSpPr>
          <p:nvPr/>
        </p:nvSpPr>
        <p:spPr>
          <a:xfrm>
            <a:off x="2910523" y="468277"/>
            <a:ext cx="5943617" cy="1015797"/>
          </a:xfrm>
          <a:prstGeom prst="rect">
            <a:avLst/>
          </a:prstGeom>
        </p:spPr>
        <p:txBody>
          <a:bodyPr vert="horz" lIns="91440" tIns="45720" rIns="91440" bIns="45720" rtlCol="0" anchor="t">
            <a:normAutofit fontScale="850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b="1" dirty="0">
                <a:solidFill>
                  <a:srgbClr val="A7D28F"/>
                </a:solidFill>
                <a:latin typeface="+mn-ea"/>
                <a:ea typeface="+mn-ea"/>
              </a:rPr>
              <a:t>情報提供</a:t>
            </a:r>
            <a:endParaRPr lang="en-US" altLang="ja-JP" sz="3600" b="1" dirty="0">
              <a:solidFill>
                <a:srgbClr val="A7D28F"/>
              </a:solidFill>
              <a:latin typeface="+mn-ea"/>
              <a:ea typeface="+mn-ea"/>
            </a:endParaRPr>
          </a:p>
          <a:p>
            <a:pPr>
              <a:lnSpc>
                <a:spcPct val="100000"/>
              </a:lnSpc>
            </a:pPr>
            <a:endParaRPr lang="en-US" altLang="ja-JP" sz="2000" b="1" dirty="0">
              <a:solidFill>
                <a:srgbClr val="A7D28F"/>
              </a:solidFill>
              <a:latin typeface="+mn-ea"/>
              <a:ea typeface="+mn-ea"/>
            </a:endParaRPr>
          </a:p>
          <a:p>
            <a:pPr>
              <a:lnSpc>
                <a:spcPct val="100000"/>
              </a:lnSpc>
            </a:pPr>
            <a:r>
              <a:rPr lang="ja-JP" altLang="en-US" sz="2400" b="1" dirty="0">
                <a:solidFill>
                  <a:srgbClr val="A7D28F"/>
                </a:solidFill>
                <a:latin typeface="+mn-ea"/>
                <a:ea typeface="+mn-ea"/>
              </a:rPr>
              <a:t>地域移行支援（障がい福祉サービス）</a:t>
            </a:r>
            <a:endParaRPr lang="en-US" altLang="ja-JP" sz="1600" b="1" dirty="0">
              <a:solidFill>
                <a:srgbClr val="A7D28F"/>
              </a:solidFill>
              <a:latin typeface="+mn-ea"/>
              <a:ea typeface="+mn-ea"/>
            </a:endParaRPr>
          </a:p>
        </p:txBody>
      </p:sp>
      <p:sp>
        <p:nvSpPr>
          <p:cNvPr id="27" name="楕円 26">
            <a:hlinkClick r:id="rId3" action="ppaction://hlinksldjump"/>
            <a:extLst>
              <a:ext uri="{FF2B5EF4-FFF2-40B4-BE49-F238E27FC236}">
                <a16:creationId xmlns:a16="http://schemas.microsoft.com/office/drawing/2014/main" id="{581E6311-241F-4F35-825A-1A51D2309E5D}"/>
              </a:ext>
            </a:extLst>
          </p:cNvPr>
          <p:cNvSpPr>
            <a:spLocks noChangeAspect="1"/>
          </p:cNvSpPr>
          <p:nvPr/>
        </p:nvSpPr>
        <p:spPr>
          <a:xfrm>
            <a:off x="905470" y="169916"/>
            <a:ext cx="1332000" cy="1332000"/>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メイリオ" panose="020B0604030504040204" pitchFamily="50" charset="-128"/>
                <a:ea typeface="メイリオ" panose="020B0604030504040204" pitchFamily="50" charset="-128"/>
              </a:rPr>
              <a:t>03</a:t>
            </a:r>
            <a:endParaRPr lang="ja-JP" altLang="en-US" sz="4800" dirty="0">
              <a:solidFill>
                <a:srgbClr val="A7D28F"/>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91E9137D-4AE8-4A67-BED3-ABB98855C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761" y="1681162"/>
            <a:ext cx="3287846" cy="4656606"/>
          </a:xfrm>
          <a:prstGeom prst="rect">
            <a:avLst/>
          </a:prstGeom>
        </p:spPr>
      </p:pic>
      <p:pic>
        <p:nvPicPr>
          <p:cNvPr id="10" name="図 9">
            <a:extLst>
              <a:ext uri="{FF2B5EF4-FFF2-40B4-BE49-F238E27FC236}">
                <a16:creationId xmlns:a16="http://schemas.microsoft.com/office/drawing/2014/main" id="{521963DA-8D21-44EB-B485-A4D01E8C54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349" y="1696243"/>
            <a:ext cx="3314632" cy="4656606"/>
          </a:xfrm>
          <a:prstGeom prst="rect">
            <a:avLst/>
          </a:prstGeom>
        </p:spPr>
      </p:pic>
      <p:pic>
        <p:nvPicPr>
          <p:cNvPr id="16" name="図 15">
            <a:extLst>
              <a:ext uri="{FF2B5EF4-FFF2-40B4-BE49-F238E27FC236}">
                <a16:creationId xmlns:a16="http://schemas.microsoft.com/office/drawing/2014/main" id="{87B18056-8285-4E58-8DDF-DBA610DB4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1981" y="1690890"/>
            <a:ext cx="3287846" cy="4675943"/>
          </a:xfrm>
          <a:prstGeom prst="rect">
            <a:avLst/>
          </a:prstGeom>
        </p:spPr>
      </p:pic>
    </p:spTree>
    <p:extLst>
      <p:ext uri="{BB962C8B-B14F-4D97-AF65-F5344CB8AC3E}">
        <p14:creationId xmlns:p14="http://schemas.microsoft.com/office/powerpoint/2010/main" val="850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63A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6" name="角丸四角形 1">
            <a:extLst>
              <a:ext uri="{FF2B5EF4-FFF2-40B4-BE49-F238E27FC236}">
                <a16:creationId xmlns:a16="http://schemas.microsoft.com/office/drawing/2014/main" id="{F698F395-27B3-40BA-BC86-0583CAFC50F8}"/>
              </a:ext>
            </a:extLst>
          </p:cNvPr>
          <p:cNvSpPr/>
          <p:nvPr/>
        </p:nvSpPr>
        <p:spPr>
          <a:xfrm>
            <a:off x="5426444" y="1710850"/>
            <a:ext cx="6322888" cy="5030518"/>
          </a:xfrm>
          <a:prstGeom prst="roundRect">
            <a:avLst>
              <a:gd name="adj" fmla="val 14961"/>
            </a:avLst>
          </a:prstGeom>
          <a:solidFill>
            <a:schemeClr val="bg1"/>
          </a:solidFill>
          <a:ln w="38100">
            <a:solidFill>
              <a:srgbClr val="A7D28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400" b="1">
              <a:solidFill>
                <a:schemeClr val="accent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chemeClr val="accent1"/>
                </a:solidFill>
                <a:latin typeface="メイリオ" panose="020B0604030504040204" pitchFamily="50" charset="-128"/>
                <a:ea typeface="メイリオ" panose="020B0604030504040204" pitchFamily="50" charset="-128"/>
              </a:rPr>
              <a:t>～</a:t>
            </a:r>
            <a:r>
              <a:rPr lang="ja-JP" altLang="en-US" sz="1400" b="1" dirty="0">
                <a:solidFill>
                  <a:schemeClr val="accent1"/>
                </a:solidFill>
                <a:latin typeface="メイリオ" panose="020B0604030504040204" pitchFamily="50" charset="-128"/>
                <a:ea typeface="メイリオ" panose="020B0604030504040204" pitchFamily="50" charset="-128"/>
              </a:rPr>
              <a:t>退院に不安がある方に対して、寄り添いながら信頼関係を</a:t>
            </a:r>
            <a:endParaRPr lang="en-US" altLang="ja-JP" sz="1400" b="1" dirty="0">
              <a:solidFill>
                <a:schemeClr val="accent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accent1"/>
                </a:solidFill>
                <a:latin typeface="メイリオ" panose="020B0604030504040204" pitchFamily="50" charset="-128"/>
                <a:ea typeface="メイリオ" panose="020B0604030504040204" pitchFamily="50" charset="-128"/>
              </a:rPr>
              <a:t>　築くことで、退院意欲の向上を図る事業です～</a:t>
            </a:r>
            <a:endParaRPr lang="en-US" altLang="ja-JP" sz="1400" b="1" dirty="0">
              <a:solidFill>
                <a:schemeClr val="accent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メイリオ" panose="020B0604030504040204" pitchFamily="50" charset="-128"/>
                <a:ea typeface="メイリオ" panose="020B0604030504040204" pitchFamily="50" charset="-128"/>
              </a:rPr>
              <a:t>　</a:t>
            </a:r>
            <a:endParaRPr lang="en-US" altLang="ja-JP"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◆事業対象者：</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病状が安定しているにもかかわらず、精神科病院での入院が長期化（概ね</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1</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年以上）しており、入院前の住所地が大阪市内の方</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事業内容：</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支援者が月２回程度、病院へ訪問し、面会や外出同行を通して本人からの相談に対応したり、ピアサポーターとの交流等を行ったりすることで退院意欲を高め、本人の意向により地域移行支援（障がい福祉サービス）の申請ができるように支援します</a:t>
            </a:r>
            <a:r>
              <a:rPr kumimoji="1" lang="ja-JP"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endParaRPr kumimoji="1" lang="en-US" altLang="ja-JP"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◆お問い合わせ先：</a:t>
            </a:r>
            <a:endParaRPr lang="en-US" altLang="ja-JP" sz="14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schemeClr val="tx1"/>
                </a:solidFill>
                <a:effectLst/>
                <a:uLnTx/>
                <a:uFillTx/>
                <a:latin typeface="+mn-ea"/>
              </a:rPr>
              <a:t>事業に関するご質問やご相談は、下記まで</a:t>
            </a:r>
            <a:r>
              <a:rPr lang="ja-JP" altLang="en-US" sz="1400" dirty="0">
                <a:solidFill>
                  <a:schemeClr val="tx1"/>
                </a:solidFill>
                <a:latin typeface="+mn-ea"/>
              </a:rPr>
              <a:t>ご連絡ください。</a:t>
            </a:r>
            <a:endParaRPr kumimoji="1" lang="en-US" altLang="ja-JP" sz="1400" b="0" i="0" u="none" strike="noStrike" kern="1200" cap="none" spc="0" normalizeH="0" baseline="0" noProof="0" dirty="0">
              <a:ln>
                <a:noFill/>
              </a:ln>
              <a:solidFill>
                <a:schemeClr val="tx1"/>
              </a:solidFill>
              <a:effectLst/>
              <a:uLnTx/>
              <a:uFillTx/>
              <a:latin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rPr>
              <a:t>　</a:t>
            </a:r>
            <a:endParaRPr lang="en-US" altLang="ja-JP" sz="1400" b="1" dirty="0">
              <a:solidFill>
                <a:schemeClr val="tx1"/>
              </a:solidFill>
              <a:latin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n-ea"/>
              </a:rPr>
              <a:t>　大阪市こころの健康センター（地域生活移行推進事業担当者）</a:t>
            </a:r>
            <a:endParaRPr kumimoji="1" lang="en-US" altLang="ja-JP" sz="1400" b="1" i="0" u="none" strike="noStrike" kern="1200" cap="none" spc="0" normalizeH="0" baseline="0" noProof="0" dirty="0">
              <a:ln>
                <a:noFill/>
              </a:ln>
              <a:solidFill>
                <a:schemeClr val="tx1"/>
              </a:solidFill>
              <a:effectLst/>
              <a:uLnTx/>
              <a:uFillTx/>
              <a:latin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mn-ea"/>
              </a:rPr>
              <a:t>　</a:t>
            </a:r>
            <a:r>
              <a:rPr lang="en-US" altLang="ja-JP" sz="1600" b="1" dirty="0">
                <a:solidFill>
                  <a:schemeClr val="tx1"/>
                </a:solidFill>
                <a:latin typeface="+mn-ea"/>
              </a:rPr>
              <a:t>TEL</a:t>
            </a:r>
            <a:r>
              <a:rPr lang="ja-JP" altLang="en-US" sz="1600" b="1" dirty="0">
                <a:solidFill>
                  <a:schemeClr val="tx1"/>
                </a:solidFill>
                <a:latin typeface="+mn-ea"/>
              </a:rPr>
              <a:t>：</a:t>
            </a:r>
            <a:r>
              <a:rPr lang="en-US" altLang="ja-JP" sz="1600" b="1" dirty="0">
                <a:solidFill>
                  <a:schemeClr val="tx1"/>
                </a:solidFill>
                <a:latin typeface="+mn-ea"/>
              </a:rPr>
              <a:t>06</a:t>
            </a:r>
            <a:r>
              <a:rPr lang="ja-JP" altLang="en-US" sz="1600" b="1" dirty="0">
                <a:solidFill>
                  <a:schemeClr val="tx1"/>
                </a:solidFill>
                <a:latin typeface="+mn-ea"/>
              </a:rPr>
              <a:t>－</a:t>
            </a:r>
            <a:r>
              <a:rPr lang="en-US" altLang="ja-JP" sz="1600" b="1" dirty="0">
                <a:solidFill>
                  <a:schemeClr val="tx1"/>
                </a:solidFill>
                <a:latin typeface="+mn-ea"/>
              </a:rPr>
              <a:t>6922</a:t>
            </a:r>
            <a:r>
              <a:rPr lang="ja-JP" altLang="en-US" sz="1600" b="1" dirty="0">
                <a:solidFill>
                  <a:schemeClr val="tx1"/>
                </a:solidFill>
                <a:latin typeface="+mn-ea"/>
              </a:rPr>
              <a:t>－</a:t>
            </a:r>
            <a:r>
              <a:rPr lang="en-US" altLang="ja-JP" sz="1600" b="1" dirty="0">
                <a:solidFill>
                  <a:schemeClr val="tx1"/>
                </a:solidFill>
                <a:latin typeface="+mn-ea"/>
              </a:rPr>
              <a:t>8520</a:t>
            </a:r>
            <a:endParaRPr lang="en-US" altLang="ja-JP" sz="1600" dirty="0">
              <a:solidFill>
                <a:schemeClr val="tx1"/>
              </a:solidFill>
              <a:latin typeface="+mn-ea"/>
            </a:endParaRPr>
          </a:p>
        </p:txBody>
      </p:sp>
      <p:sp>
        <p:nvSpPr>
          <p:cNvPr id="30" name="円/楕円 22">
            <a:extLst>
              <a:ext uri="{FF2B5EF4-FFF2-40B4-BE49-F238E27FC236}">
                <a16:creationId xmlns:a16="http://schemas.microsoft.com/office/drawing/2014/main" id="{3A62BE9F-F21A-4C2E-A9EE-8BE8C90E40D8}"/>
              </a:ext>
            </a:extLst>
          </p:cNvPr>
          <p:cNvSpPr/>
          <p:nvPr/>
        </p:nvSpPr>
        <p:spPr>
          <a:xfrm>
            <a:off x="578766" y="1389958"/>
            <a:ext cx="907044" cy="907044"/>
          </a:xfrm>
          <a:prstGeom prst="ellipse">
            <a:avLst/>
          </a:prstGeom>
          <a:solidFill>
            <a:srgbClr val="A7D28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D4ECEA"/>
                </a:solidFill>
                <a:effectLst/>
                <a:uLnTx/>
                <a:uFillTx/>
                <a:latin typeface="Arial" panose="020B0604020202020204" pitchFamily="34" charset="0"/>
                <a:ea typeface="游ゴシック" panose="020B0400000000000000" pitchFamily="50" charset="-128"/>
                <a:cs typeface="Arial" panose="020B0604020202020204" pitchFamily="34" charset="0"/>
              </a:rPr>
              <a:t>2</a:t>
            </a:r>
            <a:endParaRPr kumimoji="1" lang="ja-JP" altLang="en-US" sz="4000" b="1" i="0" u="none" strike="noStrike" kern="1200" cap="none" spc="0" normalizeH="0" baseline="0" noProof="0" dirty="0">
              <a:ln>
                <a:noFill/>
              </a:ln>
              <a:solidFill>
                <a:srgbClr val="D4ECEA"/>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7" name="角丸四角形 1">
            <a:extLst>
              <a:ext uri="{FF2B5EF4-FFF2-40B4-BE49-F238E27FC236}">
                <a16:creationId xmlns:a16="http://schemas.microsoft.com/office/drawing/2014/main" id="{EEFAF4E3-32A7-920D-358C-7096E10462FE}"/>
              </a:ext>
            </a:extLst>
          </p:cNvPr>
          <p:cNvSpPr/>
          <p:nvPr/>
        </p:nvSpPr>
        <p:spPr>
          <a:xfrm>
            <a:off x="1733395" y="381553"/>
            <a:ext cx="9879839" cy="1080000"/>
          </a:xfrm>
          <a:prstGeom prst="roundRect">
            <a:avLst>
              <a:gd name="adj" fmla="val 21554"/>
            </a:avLst>
          </a:prstGeom>
          <a:solidFill>
            <a:srgbClr val="63A6DB"/>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7" name="楕円 26">
            <a:hlinkClick r:id="rId3" action="ppaction://hlinksldjump"/>
            <a:extLst>
              <a:ext uri="{FF2B5EF4-FFF2-40B4-BE49-F238E27FC236}">
                <a16:creationId xmlns:a16="http://schemas.microsoft.com/office/drawing/2014/main" id="{581E6311-241F-4F35-825A-1A51D2309E5D}"/>
              </a:ext>
            </a:extLst>
          </p:cNvPr>
          <p:cNvSpPr>
            <a:spLocks noChangeAspect="1"/>
          </p:cNvSpPr>
          <p:nvPr/>
        </p:nvSpPr>
        <p:spPr>
          <a:xfrm>
            <a:off x="1083090" y="279866"/>
            <a:ext cx="1332000" cy="1332000"/>
          </a:xfrm>
          <a:prstGeom prst="ellipse">
            <a:avLst/>
          </a:prstGeom>
          <a:solidFill>
            <a:srgbClr val="63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A7D28F"/>
                </a:solidFill>
                <a:latin typeface="メイリオ" panose="020B0604030504040204" pitchFamily="50" charset="-128"/>
                <a:ea typeface="メイリオ" panose="020B0604030504040204" pitchFamily="50" charset="-128"/>
              </a:rPr>
              <a:t>03</a:t>
            </a:r>
            <a:endParaRPr lang="ja-JP" altLang="en-US" sz="4800" dirty="0">
              <a:solidFill>
                <a:srgbClr val="A7D28F"/>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90C96F6D-B5BF-BDBA-0578-6852858F59EF}"/>
              </a:ext>
            </a:extLst>
          </p:cNvPr>
          <p:cNvSpPr txBox="1">
            <a:spLocks/>
          </p:cNvSpPr>
          <p:nvPr/>
        </p:nvSpPr>
        <p:spPr>
          <a:xfrm>
            <a:off x="3336815" y="516913"/>
            <a:ext cx="5943617" cy="1015797"/>
          </a:xfrm>
          <a:prstGeom prst="rect">
            <a:avLst/>
          </a:prstGeom>
        </p:spPr>
        <p:txBody>
          <a:bodyPr vert="horz" lIns="91440" tIns="45720" rIns="91440" bIns="45720" rtlCol="0" anchor="t">
            <a:normAutofit fontScale="47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6700" b="1" dirty="0">
                <a:solidFill>
                  <a:srgbClr val="A7D28F"/>
                </a:solidFill>
                <a:latin typeface="+mn-ea"/>
                <a:ea typeface="+mn-ea"/>
              </a:rPr>
              <a:t>情報提供</a:t>
            </a:r>
            <a:endParaRPr lang="en-US" altLang="ja-JP" sz="6700" b="1" dirty="0">
              <a:solidFill>
                <a:srgbClr val="A7D28F"/>
              </a:solidFill>
              <a:latin typeface="+mn-ea"/>
              <a:ea typeface="+mn-ea"/>
            </a:endParaRPr>
          </a:p>
          <a:p>
            <a:pPr>
              <a:lnSpc>
                <a:spcPct val="100000"/>
              </a:lnSpc>
            </a:pPr>
            <a:endParaRPr lang="en-US" altLang="ja-JP" sz="4200" b="1" dirty="0">
              <a:solidFill>
                <a:srgbClr val="A7D28F"/>
              </a:solidFill>
              <a:latin typeface="+mn-ea"/>
              <a:ea typeface="+mn-ea"/>
            </a:endParaRPr>
          </a:p>
          <a:p>
            <a:pPr>
              <a:lnSpc>
                <a:spcPct val="100000"/>
              </a:lnSpc>
            </a:pPr>
            <a:r>
              <a:rPr lang="ja-JP" altLang="en-US" sz="4200" b="1" dirty="0">
                <a:solidFill>
                  <a:srgbClr val="A7D28F"/>
                </a:solidFill>
                <a:latin typeface="+mn-ea"/>
                <a:ea typeface="+mn-ea"/>
              </a:rPr>
              <a:t>地域生活移行推進事業</a:t>
            </a:r>
            <a:endParaRPr lang="en-US" altLang="ja-JP" sz="4200" b="1" dirty="0">
              <a:solidFill>
                <a:srgbClr val="A7D28F"/>
              </a:solidFill>
              <a:latin typeface="+mn-ea"/>
              <a:ea typeface="+mn-ea"/>
            </a:endParaRPr>
          </a:p>
        </p:txBody>
      </p:sp>
      <p:pic>
        <p:nvPicPr>
          <p:cNvPr id="4" name="図 3">
            <a:extLst>
              <a:ext uri="{FF2B5EF4-FFF2-40B4-BE49-F238E27FC236}">
                <a16:creationId xmlns:a16="http://schemas.microsoft.com/office/drawing/2014/main" id="{574A95FC-2010-47AA-9999-3AFC44799E3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485810" y="1710850"/>
            <a:ext cx="3794906" cy="4968077"/>
          </a:xfrm>
          <a:prstGeom prst="rect">
            <a:avLst/>
          </a:prstGeom>
        </p:spPr>
      </p:pic>
    </p:spTree>
    <p:extLst>
      <p:ext uri="{BB962C8B-B14F-4D97-AF65-F5344CB8AC3E}">
        <p14:creationId xmlns:p14="http://schemas.microsoft.com/office/powerpoint/2010/main" val="3446305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04,1,Slide49"/>
</p:tagLst>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メイリオ　Segoe　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ワイド画面</PresentationFormat>
  <Paragraphs>169</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Meiryo UI</vt:lpstr>
      <vt:lpstr>メイリオ</vt:lpstr>
      <vt:lpstr>游ゴシック</vt:lpstr>
      <vt:lpstr>Arial</vt:lpstr>
      <vt:lpstr>Calibri</vt:lpstr>
      <vt:lpstr>Century</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2026-02-13T04:05:20Z</dcterms:modified>
</cp:coreProperties>
</file>