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709" r:id="rId2"/>
    <p:sldMasterId id="2147483746" r:id="rId3"/>
    <p:sldMasterId id="2147483758" r:id="rId4"/>
  </p:sldMasterIdLst>
  <p:notesMasterIdLst>
    <p:notesMasterId r:id="rId9"/>
  </p:notesMasterIdLst>
  <p:handoutMasterIdLst>
    <p:handoutMasterId r:id="rId10"/>
  </p:handoutMasterIdLst>
  <p:sldIdLst>
    <p:sldId id="410" r:id="rId5"/>
    <p:sldId id="433" r:id="rId6"/>
    <p:sldId id="437" r:id="rId7"/>
    <p:sldId id="436" r:id="rId8"/>
  </p:sldIdLst>
  <p:sldSz cx="12192000" cy="6858000"/>
  <p:notesSz cx="6646863" cy="9777413"/>
  <p:custDataLst>
    <p:tags r:id="rId11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6b929dTC52Tr16ScCajOXA==" hashData="nGA/DSXFwciwRv0rloAMt0ltHe/R3NR8JbOm24S3vEA+rkLT0c90bypS5FRixMK3nqb/XazZ4SRZNzSZm5ehzw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09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E1"/>
    <a:srgbClr val="34485E"/>
    <a:srgbClr val="567947"/>
    <a:srgbClr val="DB3A09"/>
    <a:srgbClr val="DCC58C"/>
    <a:srgbClr val="478657"/>
    <a:srgbClr val="D6B845"/>
    <a:srgbClr val="B32425"/>
    <a:srgbClr val="5B9F8A"/>
    <a:srgbClr val="3C7D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04" autoAdjust="0"/>
  </p:normalViewPr>
  <p:slideViewPr>
    <p:cSldViewPr>
      <p:cViewPr varScale="1">
        <p:scale>
          <a:sx n="103" d="100"/>
          <a:sy n="103" d="100"/>
        </p:scale>
        <p:origin x="792" y="7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079"/>
        <p:guide pos="209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0882" cy="490837"/>
          </a:xfrm>
          <a:prstGeom prst="rect">
            <a:avLst/>
          </a:prstGeom>
        </p:spPr>
        <p:txBody>
          <a:bodyPr vert="horz" lIns="90449" tIns="45224" rIns="90449" bIns="452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764416" y="0"/>
            <a:ext cx="2880881" cy="490837"/>
          </a:xfrm>
          <a:prstGeom prst="rect">
            <a:avLst/>
          </a:prstGeom>
        </p:spPr>
        <p:txBody>
          <a:bodyPr vert="horz" lIns="90449" tIns="45224" rIns="90449" bIns="45224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286577"/>
            <a:ext cx="2880882" cy="490837"/>
          </a:xfrm>
          <a:prstGeom prst="rect">
            <a:avLst/>
          </a:prstGeom>
        </p:spPr>
        <p:txBody>
          <a:bodyPr vert="horz" lIns="90449" tIns="45224" rIns="90449" bIns="452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764416" y="9286577"/>
            <a:ext cx="2880881" cy="490837"/>
          </a:xfrm>
          <a:prstGeom prst="rect">
            <a:avLst/>
          </a:prstGeom>
        </p:spPr>
        <p:txBody>
          <a:bodyPr vert="horz" lIns="90449" tIns="45224" rIns="90449" bIns="45224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880101" cy="488793"/>
          </a:xfrm>
          <a:prstGeom prst="rect">
            <a:avLst/>
          </a:prstGeom>
        </p:spPr>
        <p:txBody>
          <a:bodyPr vert="horz" lIns="89660" tIns="44831" rIns="89660" bIns="44831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215" y="0"/>
            <a:ext cx="2880101" cy="488793"/>
          </a:xfrm>
          <a:prstGeom prst="rect">
            <a:avLst/>
          </a:prstGeom>
        </p:spPr>
        <p:txBody>
          <a:bodyPr vert="horz" lIns="89660" tIns="44831" rIns="89660" bIns="44831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6675" y="733425"/>
            <a:ext cx="6513513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60" tIns="44831" rIns="89660" bIns="44831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997" y="4644310"/>
            <a:ext cx="5316870" cy="4399133"/>
          </a:xfrm>
          <a:prstGeom prst="rect">
            <a:avLst/>
          </a:prstGeom>
        </p:spPr>
        <p:txBody>
          <a:bodyPr vert="horz" lIns="89660" tIns="44831" rIns="89660" bIns="448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287060"/>
            <a:ext cx="2880101" cy="488792"/>
          </a:xfrm>
          <a:prstGeom prst="rect">
            <a:avLst/>
          </a:prstGeom>
        </p:spPr>
        <p:txBody>
          <a:bodyPr vert="horz" lIns="89660" tIns="44831" rIns="89660" bIns="44831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215" y="9287060"/>
            <a:ext cx="2880101" cy="488792"/>
          </a:xfrm>
          <a:prstGeom prst="rect">
            <a:avLst/>
          </a:prstGeom>
        </p:spPr>
        <p:txBody>
          <a:bodyPr vert="horz" lIns="89660" tIns="44831" rIns="89660" bIns="44831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6675" y="733425"/>
            <a:ext cx="6513513" cy="36655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96681">
              <a:defRPr/>
            </a:pPr>
            <a:fld id="{12CA69F4-4EF9-264B-A3A2-B28016D02E5D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896681">
                <a:defRPr/>
              </a:pPr>
              <a:t>4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24029" y="6264793"/>
            <a:ext cx="2844800" cy="437133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840" y="2130428"/>
            <a:ext cx="1036232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9681" y="3886200"/>
            <a:ext cx="853264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764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135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712" y="4406903"/>
            <a:ext cx="10362319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712" y="2906713"/>
            <a:ext cx="10362319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292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895" y="1600203"/>
            <a:ext cx="5391299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88854" y="1600203"/>
            <a:ext cx="5393255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296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893" y="1535113"/>
            <a:ext cx="5387390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893" y="2174875"/>
            <a:ext cx="5387390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2763" y="1535113"/>
            <a:ext cx="5389345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2763" y="2174875"/>
            <a:ext cx="5389345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685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612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5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893" y="273050"/>
            <a:ext cx="4011221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5770" y="273053"/>
            <a:ext cx="6816339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893" y="1435103"/>
            <a:ext cx="4011221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9948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8750" y="4800600"/>
            <a:ext cx="7316764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8750" y="612775"/>
            <a:ext cx="7316764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8750" y="5367338"/>
            <a:ext cx="7316764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4931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7055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544" y="274641"/>
            <a:ext cx="2742565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895" y="274641"/>
            <a:ext cx="8041989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8746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2254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840" y="2130428"/>
            <a:ext cx="1036232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9681" y="3886200"/>
            <a:ext cx="853264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1892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1203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712" y="4406903"/>
            <a:ext cx="10362319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712" y="2906713"/>
            <a:ext cx="10362319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3078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895" y="1600203"/>
            <a:ext cx="5391299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88854" y="1600203"/>
            <a:ext cx="5393255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2620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893" y="1535113"/>
            <a:ext cx="5387390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893" y="2174875"/>
            <a:ext cx="5387390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2763" y="1535113"/>
            <a:ext cx="5389345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2763" y="2174875"/>
            <a:ext cx="5389345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37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3387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4625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893" y="273050"/>
            <a:ext cx="4011221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5770" y="273053"/>
            <a:ext cx="6816339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893" y="1435103"/>
            <a:ext cx="4011221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7104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8750" y="4800600"/>
            <a:ext cx="7316764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8750" y="612775"/>
            <a:ext cx="7316764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8750" y="5367338"/>
            <a:ext cx="7316764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4146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7348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544" y="274641"/>
            <a:ext cx="2742565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895" y="274641"/>
            <a:ext cx="8041989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3967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21193D-9161-615F-F446-36B5F5386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E86645-4052-D425-84A3-FC61EC0EE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F28060-5A24-05C6-9EDD-0C237E65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76B8-0F41-6E43-9D97-1003C10A765E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C09AEA-92D3-3969-A88A-7E778D52E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8BC9C-9AB7-33BD-15E1-B8F05AFB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8758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03CD86-0A8D-E1EF-E552-CF7FC690C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191443"/>
          </a:xfrm>
        </p:spPr>
        <p:txBody>
          <a:bodyPr/>
          <a:lstStyle>
            <a:lvl1pPr>
              <a:defRPr b="1">
                <a:latin typeface="+mn-ea"/>
                <a:ea typeface="+mn-ea"/>
              </a:defRPr>
            </a:lvl1pPr>
            <a:lvl2pPr>
              <a:defRPr b="1">
                <a:latin typeface="+mn-ea"/>
                <a:ea typeface="+mn-ea"/>
              </a:defRPr>
            </a:lvl2pPr>
            <a:lvl3pPr>
              <a:defRPr b="1">
                <a:latin typeface="+mn-ea"/>
                <a:ea typeface="+mn-ea"/>
              </a:defRPr>
            </a:lvl3pPr>
            <a:lvl4pPr>
              <a:defRPr b="1">
                <a:latin typeface="+mn-ea"/>
                <a:ea typeface="+mn-ea"/>
              </a:defRPr>
            </a:lvl4pPr>
            <a:lvl5pPr>
              <a:defRPr b="1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pic>
        <p:nvPicPr>
          <p:cNvPr id="15" name="図 14" descr="傘, 屋外のオブジェ, 大きい, 開く が含まれている画像&#10;&#10;自動的に生成された説明">
            <a:extLst>
              <a:ext uri="{FF2B5EF4-FFF2-40B4-BE49-F238E27FC236}">
                <a16:creationId xmlns:a16="http://schemas.microsoft.com/office/drawing/2014/main" id="{57F00D1F-648D-0BA7-5CF3-9A2CAF438DAD}"/>
              </a:ext>
            </a:extLst>
          </p:cNvPr>
          <p:cNvPicPr>
            <a:picLocks noChangeAspect="1"/>
          </p:cNvPicPr>
          <p:nvPr userDrawn="1"/>
        </p:nvPicPr>
        <p:blipFill>
          <a:blip/>
          <a:srcRect t="15656" b="40099"/>
          <a:stretch>
            <a:fillRect/>
          </a:stretch>
        </p:blipFill>
        <p:spPr>
          <a:xfrm>
            <a:off x="4419600" y="233363"/>
            <a:ext cx="7772400" cy="681037"/>
          </a:xfrm>
          <a:custGeom>
            <a:avLst/>
            <a:gdLst>
              <a:gd name="connsiteX0" fmla="*/ 0 w 7772400"/>
              <a:gd name="connsiteY0" fmla="*/ 0 h 681037"/>
              <a:gd name="connsiteX1" fmla="*/ 7772400 w 7772400"/>
              <a:gd name="connsiteY1" fmla="*/ 0 h 681037"/>
              <a:gd name="connsiteX2" fmla="*/ 7772400 w 7772400"/>
              <a:gd name="connsiteY2" fmla="*/ 681037 h 681037"/>
              <a:gd name="connsiteX3" fmla="*/ 0 w 7772400"/>
              <a:gd name="connsiteY3" fmla="*/ 681037 h 68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681037">
                <a:moveTo>
                  <a:pt x="0" y="0"/>
                </a:moveTo>
                <a:lnTo>
                  <a:pt x="7772400" y="0"/>
                </a:lnTo>
                <a:lnTo>
                  <a:pt x="7772400" y="681037"/>
                </a:lnTo>
                <a:lnTo>
                  <a:pt x="0" y="681037"/>
                </a:ln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56F82D4-F99F-A90D-5BF8-353E6559F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290"/>
            <a:ext cx="10515600" cy="58816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800" b="0" i="0">
                <a:solidFill>
                  <a:srgbClr val="002060"/>
                </a:solidFill>
                <a:latin typeface="A P-OTF A1Gothic StdN M" panose="020B0400000000000000" pitchFamily="34" charset="-128"/>
                <a:ea typeface="A P-OTF A1Gothic StdN M" panose="020B0400000000000000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7" name="日付プレースホルダー 16">
            <a:extLst>
              <a:ext uri="{FF2B5EF4-FFF2-40B4-BE49-F238E27FC236}">
                <a16:creationId xmlns:a16="http://schemas.microsoft.com/office/drawing/2014/main" id="{1116F8E1-3586-AAD7-8F3E-1DDC51E96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E863F-7F8B-7749-A159-43EA5BD29127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18" name="フッター プレースホルダー 17">
            <a:extLst>
              <a:ext uri="{FF2B5EF4-FFF2-40B4-BE49-F238E27FC236}">
                <a16:creationId xmlns:a16="http://schemas.microsoft.com/office/drawing/2014/main" id="{90F7519D-5F7F-2598-2472-BBF40A42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b="1">
                <a:solidFill>
                  <a:srgbClr val="002060"/>
                </a:solidFill>
              </a:defRPr>
            </a:lvl1pPr>
          </a:lstStyle>
          <a:p>
            <a:r>
              <a:rPr lang="en" altLang="ja-JP" dirty="0"/>
              <a:t>ABC inc.</a:t>
            </a:r>
            <a:endParaRPr lang="ja-JP" altLang="en-US"/>
          </a:p>
        </p:txBody>
      </p:sp>
      <p:sp>
        <p:nvSpPr>
          <p:cNvPr id="19" name="スライド番号プレースホルダー 18">
            <a:extLst>
              <a:ext uri="{FF2B5EF4-FFF2-40B4-BE49-F238E27FC236}">
                <a16:creationId xmlns:a16="http://schemas.microsoft.com/office/drawing/2014/main" id="{0696017F-97BD-898B-FD4A-C7BFBE268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>
                <a:solidFill>
                  <a:srgbClr val="002060"/>
                </a:solidFill>
              </a:defRPr>
            </a:lvl1pPr>
          </a:lstStyle>
          <a:p>
            <a:fld id="{4EB632ED-E61E-774B-B535-8EE1079002FE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101143DE-D90B-591C-4E0B-49BA3B04517F}"/>
              </a:ext>
            </a:extLst>
          </p:cNvPr>
          <p:cNvCxnSpPr>
            <a:cxnSpLocks/>
          </p:cNvCxnSpPr>
          <p:nvPr userDrawn="1"/>
        </p:nvCxnSpPr>
        <p:spPr>
          <a:xfrm>
            <a:off x="0" y="6207443"/>
            <a:ext cx="1219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95BE20D-E0C8-A6AB-A370-AEE32D1E14A2}"/>
              </a:ext>
            </a:extLst>
          </p:cNvPr>
          <p:cNvCxnSpPr>
            <a:cxnSpLocks/>
          </p:cNvCxnSpPr>
          <p:nvPr userDrawn="1"/>
        </p:nvCxnSpPr>
        <p:spPr>
          <a:xfrm>
            <a:off x="0" y="757829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 descr="傘, 大きい, 座る, 暗い が含まれている画像&#10;&#10;自動的に生成された説明">
            <a:extLst>
              <a:ext uri="{FF2B5EF4-FFF2-40B4-BE49-F238E27FC236}">
                <a16:creationId xmlns:a16="http://schemas.microsoft.com/office/drawing/2014/main" id="{3B3C064A-6A50-7AA8-5D0D-0029939C0DC0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876144" y="-498634"/>
            <a:ext cx="6315856" cy="125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011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48FAC9-9A28-47C3-5DB3-9A0646BE8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B96A14-10CC-47CB-9DEC-993613652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D60A73-0DE3-E7CB-08D4-5F98A7771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41AAD-075E-264E-B8B0-F390AD8D2C20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9E062F-1CFD-5B5A-962B-BDB085485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C1DB1D-0BCB-C04F-5B59-D635E2FE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4125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106659-7EEF-3D6F-817F-B3289FC16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155FB2-C9A8-D824-15C7-794CD2780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11AAC9E-0B4D-83AC-31E8-631075D40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150E0F-9277-43D9-9C6B-4227DD959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7F08-2490-4943-BC7E-7957EF20ECA5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D047B8-B308-57D8-A5A4-9841BD42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AE32CE-9E4E-D3B6-B401-831383E4A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49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ABCB87-256C-1012-B4DB-AFC521C11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CBCFD3-2F16-E7A9-FACE-2DEC8EE0D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457F2D-6751-8805-A235-BEA933F56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FE78CB8-0F9C-A817-6A53-123730D44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6659529-B5D4-FC56-37D1-6595ADF38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39CB8C-90FD-612B-0D57-A30B4B6F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2BC4-AF1F-6E41-9755-2AB984337CE6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8949F8-E9AD-83E2-208F-81AF35F3D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1DBF023-10AB-9B57-83D6-BB83614E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1528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8B34C2-FD1A-24D5-1347-38F7A9D97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B017BF0-5CC8-D39A-2550-60D69229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7510-4105-AF4C-9848-DABB69145234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C113A1A-F0A5-1C38-E84B-EF59A561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DB143D-D07D-CA93-263F-B037E0E6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83814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604CE1A-BB9D-A6B8-217E-7D6912100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30F58-7992-8240-B4B1-B83B4C84E86E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9324BD-F265-B096-BF25-64626FE39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5A0C35-0C1C-886B-1C44-8734A0E95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102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B21AA2-7A59-FB59-3965-FFE4F7AA9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35B5DE-9936-0172-812D-B9B2246DE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4A9BD0-9A77-CCA2-DD6F-684985D83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95C2E0-B9E5-8446-8480-52BE750F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2117-2799-2743-A817-2925537C824E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E6A96C-E10E-1BCC-52B1-5DBEC58D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18BDDD-F645-1F38-2605-4FB8206E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2378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1FFFD7-512F-15C9-A6E5-BAB6731C1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C34C414-394D-BBDA-A10F-7929BDD247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0B3B54-F37C-5BAF-7D38-730B36A7A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E00D99-5B10-D2FA-046C-35E039C8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C9CC-0C42-0048-90CB-658A33FC09F6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683DBD-0154-A886-CE8E-FFA365629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FB28C00-A9EA-AA95-968B-2951C53D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3257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812A4A-95C7-3A4D-9A6C-BFBFE49EB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F19277-35CB-35C8-58F6-186DAF28D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4595C0-2403-2028-0E94-AF396336B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12DA-8A1D-A942-8546-3D58F0DC9061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50B698-E6EA-499E-1294-5B7A94D1D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88AF94-EC43-4512-2C2A-4A30B470B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6444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6124C62-8822-60E9-A2CE-ED339B80BD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324298F-C5A2-0DAA-4C15-320CF9E64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284FED-767E-AFC7-0DE4-8C29DAE64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20FE-A536-8A4E-8670-DC34A33A0FFF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393B41-681A-121C-5054-3784B5C2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8A1828-1D2C-75E6-2343-1B65EDE31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56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9642716" y="5517237"/>
            <a:ext cx="2844800" cy="365125"/>
          </a:xfrm>
          <a:prstGeom prst="rect">
            <a:avLst/>
          </a:prstGeom>
        </p:spPr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435994" y="6535213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893" y="274638"/>
            <a:ext cx="1097221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893" y="1600203"/>
            <a:ext cx="1097221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895" y="6356353"/>
            <a:ext cx="28442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3D4E6-B168-45EF-8724-6BFA4DA9469F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51" y="6356353"/>
            <a:ext cx="38607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893" y="6356353"/>
            <a:ext cx="28442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19B24-2F0A-4E04-8476-15FB98E8D3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87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893" y="274638"/>
            <a:ext cx="1097221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893" y="1600203"/>
            <a:ext cx="1097221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895" y="6356353"/>
            <a:ext cx="28442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E5BBB-9D27-48B5-8E8C-E3D53B13F0E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51" y="6356353"/>
            <a:ext cx="38607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893" y="6356353"/>
            <a:ext cx="28442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06E43-99F6-4AD4-B387-817D68BC88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01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88F41DD-F61B-1DFE-1DCC-850A72C1E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F011F5-1254-A42F-A8BD-6085721C5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25C1A3-EE0F-042F-EF36-11AFA28807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644AB-8F23-7749-AC95-E590B66472E2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9F5571-6C6B-020F-2B0A-AD60BAA192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" altLang="ja-JP"/>
              <a:t>ABC inc.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698A4D-466A-B23C-AB32-6C72B302B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632ED-E61E-774B-B535-8EE107900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1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hlinkClick r:id="rId3" action="ppaction://hlinksldjump"/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9273338" y="1597656"/>
            <a:ext cx="2126436" cy="2126436"/>
          </a:xfrm>
          <a:prstGeom prst="ellipse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u="sng" dirty="0">
                <a:solidFill>
                  <a:srgbClr val="34485E"/>
                </a:solidFill>
                <a:uFill>
                  <a:solidFill>
                    <a:srgbClr val="478657"/>
                  </a:solidFill>
                </a:uFill>
                <a:latin typeface="+mj-lt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</a:t>
            </a:r>
            <a:endParaRPr lang="ja-JP" altLang="en-US" sz="4800" u="sng" dirty="0">
              <a:solidFill>
                <a:srgbClr val="34485E"/>
              </a:solidFill>
              <a:uFill>
                <a:solidFill>
                  <a:srgbClr val="478657"/>
                </a:solidFill>
              </a:uFill>
              <a:latin typeface="+mj-lt"/>
            </a:endParaRPr>
          </a:p>
        </p:txBody>
      </p:sp>
      <p:sp>
        <p:nvSpPr>
          <p:cNvPr id="7" name="楕円 6">
            <a:hlinkClick r:id="rId4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3503662" y="1677376"/>
            <a:ext cx="2126436" cy="2126436"/>
          </a:xfrm>
          <a:prstGeom prst="ellipse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u="sng" dirty="0">
                <a:solidFill>
                  <a:srgbClr val="34485E"/>
                </a:solidFill>
                <a:uFill>
                  <a:solidFill>
                    <a:srgbClr val="478657"/>
                  </a:solidFill>
                </a:uFill>
                <a:latin typeface="+mj-lt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01</a:t>
            </a:r>
            <a:endParaRPr lang="ja-JP" altLang="en-US" sz="4800" u="sng" dirty="0">
              <a:solidFill>
                <a:srgbClr val="34485E"/>
              </a:solidFill>
              <a:uFill>
                <a:solidFill>
                  <a:srgbClr val="478657"/>
                </a:solidFill>
              </a:u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127713" y="4016823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34485E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34485E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174128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5972919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34485E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34485E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34485E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34485E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6058966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9123293" y="4016820"/>
            <a:ext cx="2426522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34485E"/>
                </a:solidFill>
                <a:latin typeface="+mn-ea"/>
                <a:ea typeface="+mn-ea"/>
              </a:rPr>
              <a:t>情報</a:t>
            </a:r>
            <a:endParaRPr lang="en-US" altLang="ja-JP" sz="2400" b="1" dirty="0">
              <a:solidFill>
                <a:srgbClr val="34485E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8943803" y="5010935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こんな情報があります。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34485E"/>
                </a:solidFill>
                <a:latin typeface="+mn-ea"/>
                <a:ea typeface="+mn-ea"/>
              </a:rPr>
              <a:t>大阪版「にも包括」ポータルサイト　情報シート</a:t>
            </a:r>
            <a:endParaRPr lang="en-US" altLang="ja-JP" sz="2000" b="1" dirty="0">
              <a:solidFill>
                <a:srgbClr val="34485E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FFFD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大阪府</a:t>
            </a:r>
            <a:endParaRPr lang="en-US" altLang="ja-JP" sz="8000" b="1" spc="300" dirty="0">
              <a:solidFill>
                <a:srgbClr val="FFFDE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3448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5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6388500" y="1597656"/>
            <a:ext cx="2126436" cy="2126436"/>
          </a:xfrm>
          <a:prstGeom prst="ellipse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u="sng" dirty="0">
                <a:solidFill>
                  <a:srgbClr val="34485E"/>
                </a:solidFill>
                <a:uFill>
                  <a:solidFill>
                    <a:srgbClr val="478657"/>
                  </a:solidFill>
                </a:uFill>
                <a:latin typeface="+mj-lt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02</a:t>
            </a:r>
            <a:endParaRPr lang="ja-JP" altLang="en-US" sz="4800" u="sng" dirty="0">
              <a:solidFill>
                <a:srgbClr val="34485E"/>
              </a:solidFill>
              <a:uFill>
                <a:solidFill>
                  <a:srgbClr val="478657"/>
                </a:solidFill>
              </a:uFill>
              <a:latin typeface="+mj-lt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23F5374C-2B7F-4D26-91F8-8D741A43B3A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44" y="916251"/>
            <a:ext cx="1293583" cy="957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478657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34485E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34485E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1" y="2710220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CC5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3" y="2954526"/>
            <a:ext cx="8801377" cy="3503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i="0" dirty="0">
                <a:effectLst/>
                <a:latin typeface="Söhne"/>
              </a:rPr>
              <a:t>大阪府福祉部障がい福祉室　生活基盤推進課　整備グループ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　　所　　　　：　〒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540-8570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大阪市中央区大手前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丁目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号</a:t>
            </a:r>
            <a:b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電話番号　　　　：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06-6941-0351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（代表）　内線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4501</a:t>
            </a:r>
          </a:p>
          <a:p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連絡用アドレス　：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kouikico_osaka@gbox.pref.osaka.lg.jp</a:t>
            </a: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担当　　　　　　：　地域移行推進担当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地域精神医療体制整備広域コーディネーター</a:t>
            </a:r>
            <a:endParaRPr lang="en-US" altLang="ja-JP" dirty="0"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34485E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34485E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>
              <a:solidFill>
                <a:srgbClr val="FFFDE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478657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DCC58C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34485E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34485E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34485E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34485E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34485E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857206"/>
          </a:xfrm>
          <a:prstGeom prst="roundRect">
            <a:avLst>
              <a:gd name="adj" fmla="val 9231"/>
            </a:avLst>
          </a:prstGeom>
          <a:noFill/>
          <a:ln w="38100">
            <a:solidFill>
              <a:srgbClr val="34485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34485E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85529" y="5286842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34485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34485E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34485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34485E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871864" y="2155413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34485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34485E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661801" y="3501262"/>
            <a:ext cx="3739606" cy="3477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回程度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34485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34485E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615725" y="4427738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大阪府福祉部障がい福祉室</a:t>
            </a:r>
            <a:b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生活基盤推進課　整備グループ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タイトル 1">
            <a:extLst>
              <a:ext uri="{FF2B5EF4-FFF2-40B4-BE49-F238E27FC236}">
                <a16:creationId xmlns:a16="http://schemas.microsoft.com/office/drawing/2014/main" id="{96E296A4-EB06-4892-8FDB-3C4EC4803B5E}"/>
              </a:ext>
            </a:extLst>
          </p:cNvPr>
          <p:cNvSpPr txBox="1">
            <a:spLocks/>
          </p:cNvSpPr>
          <p:nvPr/>
        </p:nvSpPr>
        <p:spPr>
          <a:xfrm>
            <a:off x="4953695" y="2608650"/>
            <a:ext cx="6902945" cy="39964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回程度開催し、大阪府の状況や課題の確認をしています。</a:t>
            </a:r>
            <a:b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大阪府が実施している「長期入院精神障がい者退院支援強化事業」の進捗報告や、</a:t>
            </a:r>
            <a:b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地域の実践事例報告などを行っています。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令和６年度の議題</a:t>
            </a:r>
            <a:endParaRPr lang="en-US" altLang="ja-JP" sz="140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　令和６年</a:t>
            </a:r>
            <a:r>
              <a:rPr lang="en-US" altLang="ja-JP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日（木）　</a:t>
            </a:r>
            <a:r>
              <a:rPr lang="en-US" altLang="ja-JP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時から</a:t>
            </a:r>
            <a:endParaRPr lang="en-US" altLang="ja-JP" sz="120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）令和５年度大阪府精神科在院および退院患者の状況について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）大阪府における「にも包括」に関する活動について</a:t>
            </a: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大阪府版「にも包括」ポータルサイトの提案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）その他　</a:t>
            </a: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　令和７年２月</a:t>
            </a:r>
            <a:r>
              <a:rPr lang="en-US" altLang="ja-JP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７日（木）　</a:t>
            </a:r>
            <a:r>
              <a:rPr lang="en-US" altLang="ja-JP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時から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00000"/>
              </a:lnSpc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）令和６年度大阪府長期入院精神障がい者退院支援強化事業実績報告</a:t>
            </a:r>
          </a:p>
          <a:p>
            <a:pPr algn="l">
              <a:lnSpc>
                <a:spcPct val="100000"/>
              </a:lnSpc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）大阪府地域精神医療体制整備広域コーディネーター実践報告</a:t>
            </a:r>
          </a:p>
          <a:p>
            <a:pPr algn="l">
              <a:lnSpc>
                <a:spcPct val="100000"/>
              </a:lnSpc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）その他　</a:t>
            </a: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00000"/>
              </a:lnSpc>
              <a:defRPr/>
            </a:pPr>
            <a:endParaRPr lang="ja-JP" altLang="en-US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00000"/>
              </a:lnSpc>
              <a:defRPr/>
            </a:pP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00000"/>
              </a:lnSpc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ホームページアドレス　：　</a:t>
            </a:r>
            <a:r>
              <a:rPr lang="en-US" altLang="ja-JP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https://www.pref.osaka.lg.jp/o090080/shisetsufukushi/chiikibukai/kaisai.html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5D82CD90-9B38-46F9-8928-6743CB05CC19}"/>
              </a:ext>
            </a:extLst>
          </p:cNvPr>
          <p:cNvSpPr txBox="1">
            <a:spLocks/>
          </p:cNvSpPr>
          <p:nvPr/>
        </p:nvSpPr>
        <p:spPr>
          <a:xfrm>
            <a:off x="779203" y="2375460"/>
            <a:ext cx="3396211" cy="75605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大阪府障がい者自立支援協議会　地域移行推進部会</a:t>
            </a:r>
            <a:b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精神障がい者地域移行推進ワーキンググループ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タイトル 1">
            <a:extLst>
              <a:ext uri="{FF2B5EF4-FFF2-40B4-BE49-F238E27FC236}">
                <a16:creationId xmlns:a16="http://schemas.microsoft.com/office/drawing/2014/main" id="{73DD7797-D73D-4AB5-819B-DD9950969144}"/>
              </a:ext>
            </a:extLst>
          </p:cNvPr>
          <p:cNvSpPr txBox="1">
            <a:spLocks/>
          </p:cNvSpPr>
          <p:nvPr/>
        </p:nvSpPr>
        <p:spPr>
          <a:xfrm>
            <a:off x="600496" y="5682842"/>
            <a:ext cx="3255341" cy="97453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・学識経験者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精神科医療機関関係者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・障がい福祉関係者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・当事者および家族会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・市町村</a:t>
            </a:r>
          </a:p>
        </p:txBody>
      </p:sp>
    </p:spTree>
    <p:extLst>
      <p:ext uri="{BB962C8B-B14F-4D97-AF65-F5344CB8AC3E}">
        <p14:creationId xmlns:p14="http://schemas.microsoft.com/office/powerpoint/2010/main" val="69668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タイトル 1">
            <a:extLst>
              <a:ext uri="{FF2B5EF4-FFF2-40B4-BE49-F238E27FC236}">
                <a16:creationId xmlns:a16="http://schemas.microsoft.com/office/drawing/2014/main" id="{B089C9FF-2908-0908-A437-F28D3B44A2D1}"/>
              </a:ext>
            </a:extLst>
          </p:cNvPr>
          <p:cNvSpPr txBox="1">
            <a:spLocks/>
          </p:cNvSpPr>
          <p:nvPr/>
        </p:nvSpPr>
        <p:spPr>
          <a:xfrm>
            <a:off x="6712821" y="1166430"/>
            <a:ext cx="6267845" cy="2519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3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20</a:t>
            </a:r>
            <a:r>
              <a:rPr kumimoji="1" lang="ja-JP" alt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兆円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839379" y="2029999"/>
            <a:ext cx="10881419" cy="1656183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34485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https://www.pref.osaka.lg.jp/o090080/shisetsufukushi/entlassen-support/index.html</a:t>
            </a: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1110633" y="2618749"/>
            <a:ext cx="2739296" cy="552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事業ホームページ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849929" y="2206454"/>
            <a:ext cx="7718679" cy="13767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「大阪府における長期入院精神障がい者の退院の促進について」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https://www.pref.osaka.lg.jp/o090080/shisetsufukushi/entlassen-support/index.html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353469" y="2369675"/>
            <a:ext cx="907044" cy="907044"/>
          </a:xfrm>
          <a:prstGeom prst="ellipse">
            <a:avLst/>
          </a:prstGeom>
          <a:solidFill>
            <a:srgbClr val="34485E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520767" y="332656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478657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DCC58C"/>
                </a:solidFill>
              </a:rPr>
              <a:t>　　</a:t>
            </a: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321618" y="563960"/>
            <a:ext cx="8136903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800" b="1" dirty="0">
                <a:solidFill>
                  <a:srgbClr val="34485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情報提供</a:t>
            </a:r>
            <a:endParaRPr lang="en-US" altLang="ja-JP" sz="2800" b="1" dirty="0">
              <a:solidFill>
                <a:srgbClr val="34485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" action="ppaction://noaction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1032288" y="171102"/>
            <a:ext cx="1332000" cy="1332000"/>
          </a:xfrm>
          <a:prstGeom prst="ellipse">
            <a:avLst/>
          </a:prstGeom>
          <a:solidFill>
            <a:srgbClr val="478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34485E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4800" dirty="0">
              <a:solidFill>
                <a:srgbClr val="34485E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角丸四角形 1">
            <a:extLst>
              <a:ext uri="{FF2B5EF4-FFF2-40B4-BE49-F238E27FC236}">
                <a16:creationId xmlns:a16="http://schemas.microsoft.com/office/drawing/2014/main" id="{F698F395-27B3-40BA-BC86-0583CAFC50F8}"/>
              </a:ext>
            </a:extLst>
          </p:cNvPr>
          <p:cNvSpPr/>
          <p:nvPr/>
        </p:nvSpPr>
        <p:spPr>
          <a:xfrm>
            <a:off x="834691" y="4213080"/>
            <a:ext cx="10881419" cy="2096240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34485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029575F4-0E45-4767-A258-4E7BCC89268B}"/>
              </a:ext>
            </a:extLst>
          </p:cNvPr>
          <p:cNvSpPr txBox="1">
            <a:spLocks/>
          </p:cNvSpPr>
          <p:nvPr/>
        </p:nvSpPr>
        <p:spPr>
          <a:xfrm>
            <a:off x="1133997" y="5009852"/>
            <a:ext cx="2739296" cy="552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退院支援パンフレット</a:t>
            </a:r>
            <a:br>
              <a:rPr lang="en-US" altLang="ja-JP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を作成しました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14AE2309-CA60-42F6-BB3B-0DEF8619EF19}"/>
              </a:ext>
            </a:extLst>
          </p:cNvPr>
          <p:cNvSpPr txBox="1">
            <a:spLocks/>
          </p:cNvSpPr>
          <p:nvPr/>
        </p:nvSpPr>
        <p:spPr>
          <a:xfrm>
            <a:off x="3647729" y="4487621"/>
            <a:ext cx="7920880" cy="16561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ja-JP" altLang="en-US" sz="1100" b="0" i="0" dirty="0">
                <a:solidFill>
                  <a:srgbClr val="222222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退院後の支援情報や患者さんの希望を記入するシートを封入した冊子「今、入院されているあなたへ」を作成しました。</a:t>
            </a:r>
            <a:br>
              <a:rPr lang="en-US" altLang="ja-JP" sz="1100" b="0" i="0" dirty="0">
                <a:solidFill>
                  <a:srgbClr val="222222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100" b="0" i="0" dirty="0">
                <a:solidFill>
                  <a:srgbClr val="222222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100" b="0" i="0" dirty="0">
                <a:solidFill>
                  <a:srgbClr val="222222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詳しくは</a:t>
            </a:r>
            <a:br>
              <a:rPr lang="en-US" altLang="ja-JP" sz="1100" b="0" i="0" dirty="0">
                <a:solidFill>
                  <a:srgbClr val="222222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100" b="0" i="0" dirty="0">
                <a:solidFill>
                  <a:srgbClr val="222222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https://www.pref.osaka.lg.jp/o090080/shisetsufukushi/entlassen-support/index.html</a:t>
            </a: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より</a:t>
            </a:r>
            <a:br>
              <a:rPr lang="en-US" altLang="ja-JP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「包括連携協定締結企業との公民連携の取り組み」をご覧ください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100" b="0" i="0" dirty="0">
              <a:solidFill>
                <a:srgbClr val="222222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376833" y="4760778"/>
            <a:ext cx="907044" cy="907044"/>
          </a:xfrm>
          <a:prstGeom prst="ellipse">
            <a:avLst/>
          </a:prstGeom>
          <a:solidFill>
            <a:srgbClr val="34485E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ユーザー定義 8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DCC28C"/>
      </a:hlink>
      <a:folHlink>
        <a:srgbClr val="DCC28C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607</Words>
  <Application>Microsoft Office PowerPoint</Application>
  <PresentationFormat>ワイド画面</PresentationFormat>
  <Paragraphs>73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4</vt:i4>
      </vt:variant>
    </vt:vector>
  </HeadingPairs>
  <TitlesOfParts>
    <vt:vector size="16" baseType="lpstr">
      <vt:lpstr>A P-OTF A1Gothic StdN M</vt:lpstr>
      <vt:lpstr>Söhne</vt:lpstr>
      <vt:lpstr>メイリオ</vt:lpstr>
      <vt:lpstr>游ゴシック</vt:lpstr>
      <vt:lpstr>游ゴシック Light</vt:lpstr>
      <vt:lpstr>Arial</vt:lpstr>
      <vt:lpstr>Calibri</vt:lpstr>
      <vt:lpstr>Segoe UI</vt:lpstr>
      <vt:lpstr>Office テーマ</vt:lpstr>
      <vt:lpstr>4_デザインの設定</vt:lpstr>
      <vt:lpstr>7_デザインの設定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2026-02-12T12:28:42Z</dcterms:modified>
</cp:coreProperties>
</file>