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8"/>
  </p:notesMasterIdLst>
  <p:handoutMasterIdLst>
    <p:handoutMasterId r:id="rId9"/>
  </p:handoutMasterIdLst>
  <p:sldIdLst>
    <p:sldId id="410" r:id="rId2"/>
    <p:sldId id="433" r:id="rId3"/>
    <p:sldId id="435" r:id="rId4"/>
    <p:sldId id="361" r:id="rId5"/>
    <p:sldId id="438" r:id="rId6"/>
    <p:sldId id="436" r:id="rId7"/>
  </p:sldIdLst>
  <p:sldSz cx="12192000" cy="6858000"/>
  <p:notesSz cx="6807200" cy="9939338"/>
  <p:custDataLst>
    <p:tags r:id="rId10"/>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72hT/sf2xa+chz0P+fb2pQ==" hashData="xYzwg8IiKpE6OAJRhayRHzo18tHSyV1dZxLz4wkOdj5gU0ZadFDcrNGFqicaBMo3V/gVkWRoVQX1IqWgOM31UA=="/>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D28F"/>
    <a:srgbClr val="D4ECEA"/>
    <a:srgbClr val="63A6DB"/>
    <a:srgbClr val="D6B845"/>
    <a:srgbClr val="FFFDE1"/>
    <a:srgbClr val="B32425"/>
    <a:srgbClr val="34485E"/>
    <a:srgbClr val="5B9F8A"/>
    <a:srgbClr val="3C7D9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434" autoAdjust="0"/>
    <p:restoredTop sz="94604" autoAdjust="0"/>
  </p:normalViewPr>
  <p:slideViewPr>
    <p:cSldViewPr>
      <p:cViewPr varScale="1">
        <p:scale>
          <a:sx n="81" d="100"/>
          <a:sy n="81" d="100"/>
        </p:scale>
        <p:origin x="91" y="259"/>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221" y="0"/>
            <a:ext cx="2950374" cy="498966"/>
          </a:xfrm>
          <a:prstGeom prst="rect">
            <a:avLst/>
          </a:prstGeom>
        </p:spPr>
        <p:txBody>
          <a:bodyPr vert="horz" lIns="92236" tIns="46118" rIns="92236" bIns="46118" rtlCol="0"/>
          <a:lstStyle>
            <a:lvl1pPr algn="r">
              <a:defRPr sz="1200"/>
            </a:lvl1pPr>
          </a:lstStyle>
          <a:p>
            <a:fld id="{746FDA87-421D-4CFB-BB3E-33FE4AB339AD}" type="datetimeFigureOut">
              <a:rPr kumimoji="1" lang="ja-JP" altLang="en-US" smtClean="0"/>
              <a:t>2026/7/30</a:t>
            </a:fld>
            <a:endParaRPr kumimoji="1" lang="ja-JP" altLang="en-US"/>
          </a:p>
        </p:txBody>
      </p:sp>
      <p:sp>
        <p:nvSpPr>
          <p:cNvPr id="4" name="フッター プレースホルダー 3"/>
          <p:cNvSpPr>
            <a:spLocks noGrp="1"/>
          </p:cNvSpPr>
          <p:nvPr>
            <p:ph type="ftr" sz="quarter" idx="2"/>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221" y="9440372"/>
            <a:ext cx="2950374" cy="498966"/>
          </a:xfrm>
          <a:prstGeom prst="rect">
            <a:avLst/>
          </a:prstGeom>
        </p:spPr>
        <p:txBody>
          <a:bodyPr vert="horz" lIns="92236" tIns="46118" rIns="92236" bIns="46118"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575" cy="496888"/>
          </a:xfrm>
          <a:prstGeom prst="rect">
            <a:avLst/>
          </a:prstGeom>
        </p:spPr>
        <p:txBody>
          <a:bodyPr vert="horz" lIns="91433" tIns="45716" rIns="91433" bIns="45716"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6039" y="0"/>
            <a:ext cx="2949575" cy="496888"/>
          </a:xfrm>
          <a:prstGeom prst="rect">
            <a:avLst/>
          </a:prstGeom>
        </p:spPr>
        <p:txBody>
          <a:bodyPr vert="horz" lIns="91433" tIns="45716" rIns="91433" bIns="45716" rtlCol="0"/>
          <a:lstStyle>
            <a:lvl1pPr algn="r">
              <a:defRPr sz="1200"/>
            </a:lvl1pPr>
          </a:lstStyle>
          <a:p>
            <a:fld id="{206ACFC7-BD3E-4FBB-A92C-C6F06D2C0547}" type="datetimeFigureOut">
              <a:rPr kumimoji="1" lang="ja-JP" altLang="en-US" smtClean="0"/>
              <a:t>2026/7/30</a:t>
            </a:fld>
            <a:endParaRPr kumimoji="1" lang="ja-JP" altLang="en-US" dirty="0"/>
          </a:p>
        </p:txBody>
      </p:sp>
      <p:sp>
        <p:nvSpPr>
          <p:cNvPr id="4" name="スライド イメージ プレースホルダー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33" tIns="45716" rIns="91433" bIns="45716" rtlCol="0" anchor="ctr"/>
          <a:lstStyle/>
          <a:p>
            <a:endParaRPr lang="ja-JP" altLang="en-US" dirty="0"/>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33" tIns="45716" rIns="91433" bIns="457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864"/>
            <a:ext cx="2949575" cy="496887"/>
          </a:xfrm>
          <a:prstGeom prst="rect">
            <a:avLst/>
          </a:prstGeom>
        </p:spPr>
        <p:txBody>
          <a:bodyPr vert="horz" lIns="91433" tIns="45716" rIns="91433" bIns="45716"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6039" y="9440864"/>
            <a:ext cx="2949575" cy="496887"/>
          </a:xfrm>
          <a:prstGeom prst="rect">
            <a:avLst/>
          </a:prstGeom>
        </p:spPr>
        <p:txBody>
          <a:bodyPr vert="horz" lIns="91433" tIns="45716" rIns="91433" bIns="45716"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CA69F4-4EF9-264B-A3A2-B28016D02E5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27626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869EC-2AC4-65D7-AB72-478596F2BCC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91145C5-0500-ACF3-41B9-96F206C7631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3282949-2A7F-1C1E-EDA1-E8081BD7BD9E}"/>
              </a:ext>
            </a:extLst>
          </p:cNvPr>
          <p:cNvSpPr>
            <a:spLocks noGrp="1"/>
          </p:cNvSpPr>
          <p:nvPr>
            <p:ph type="body"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479FE5BF-6BBF-9CC6-D9F8-111B2DD3173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CA69F4-4EF9-264B-A3A2-B28016D02E5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740630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CA69F4-4EF9-264B-A3A2-B28016D02E5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403912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2026/7/30</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2026/7/30</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2026/7/30</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2026/7/30</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2026/7/30</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2026/7/30</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2026/7/30</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2026/7/30</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2026/7/30</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2026/7/30</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2026/7/30</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2026/7/30</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2026/7/30</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264352" y="6400799"/>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slide" Target="slide3.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tmp"/><Relationship Id="rId5" Type="http://schemas.openxmlformats.org/officeDocument/2006/relationships/image" Target="../media/image3.tmp"/><Relationship Id="rId4" Type="http://schemas.openxmlformats.org/officeDocument/2006/relationships/image" Target="../media/image2.tmp"/></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rId3" action="ppaction://hlinksldjump"/>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03</a:t>
            </a:r>
            <a:endParaRPr lang="ja-JP" altLang="en-US" sz="4800" dirty="0">
              <a:solidFill>
                <a:srgbClr val="A7D28F"/>
              </a:solidFill>
              <a:latin typeface="+mj-lt"/>
            </a:endParaRPr>
          </a:p>
        </p:txBody>
      </p:sp>
      <p:sp>
        <p:nvSpPr>
          <p:cNvPr id="7" name="楕円 6">
            <a:hlinkClick r:id="rId4"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01</a:t>
            </a:r>
            <a:endParaRPr lang="ja-JP" altLang="en-US" sz="4800" dirty="0">
              <a:solidFill>
                <a:srgbClr val="A7D28F"/>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40086" y="4016820"/>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A7D28F"/>
                </a:solidFill>
                <a:latin typeface="+mn-ea"/>
                <a:ea typeface="+mn-ea"/>
              </a:rPr>
              <a:t>窓口</a:t>
            </a:r>
            <a:endParaRPr lang="en-US" altLang="ja-JP" sz="2400" b="1" dirty="0">
              <a:solidFill>
                <a:srgbClr val="A7D28F"/>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地域移行を検討したい時の連絡先はこちらです。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A7D28F"/>
                </a:solidFill>
                <a:latin typeface="+mn-ea"/>
                <a:ea typeface="+mn-ea"/>
              </a:rPr>
              <a:t>「にも包括」</a:t>
            </a:r>
            <a:br>
              <a:rPr lang="en-US" altLang="ja-JP" sz="2400" b="1" dirty="0">
                <a:solidFill>
                  <a:srgbClr val="A7D28F"/>
                </a:solidFill>
                <a:latin typeface="+mn-ea"/>
                <a:ea typeface="+mn-ea"/>
              </a:rPr>
            </a:br>
            <a:r>
              <a:rPr lang="ja-JP" altLang="en-US" sz="2400" b="1" dirty="0">
                <a:solidFill>
                  <a:srgbClr val="A7D28F"/>
                </a:solidFill>
                <a:latin typeface="+mn-ea"/>
                <a:ea typeface="+mn-ea"/>
              </a:rPr>
              <a:t>協議の場</a:t>
            </a:r>
            <a:endParaRPr lang="en-US" altLang="ja-JP" sz="2400" b="1" dirty="0">
              <a:solidFill>
                <a:srgbClr val="A7D28F"/>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A7D28F"/>
                </a:solidFill>
                <a:latin typeface="+mn-ea"/>
                <a:ea typeface="+mn-ea"/>
              </a:rPr>
              <a:t>情報</a:t>
            </a:r>
            <a:endParaRPr lang="en-US" altLang="ja-JP" sz="2400" b="1" dirty="0">
              <a:solidFill>
                <a:srgbClr val="A7D28F"/>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3" y="5010935"/>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439660" y="691713"/>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D6B845"/>
                </a:solidFill>
                <a:latin typeface="+mn-ea"/>
                <a:ea typeface="+mn-ea"/>
              </a:rPr>
              <a:t>大阪府版「にも包括」ポータルサイト　情報シート</a:t>
            </a:r>
            <a:endParaRPr lang="en-US" altLang="ja-JP" sz="2000" b="1" dirty="0">
              <a:solidFill>
                <a:srgbClr val="D6B845"/>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4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大阪市</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0086" y="1093788"/>
            <a:ext cx="9017875" cy="0"/>
          </a:xfrm>
          <a:prstGeom prst="line">
            <a:avLst/>
          </a:prstGeom>
          <a:ln>
            <a:solidFill>
              <a:srgbClr val="D6B845"/>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16" name="楕円 15">
            <a:hlinkClick r:id="rId5"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02</a:t>
            </a:r>
            <a:endParaRPr lang="ja-JP" altLang="en-US" sz="4800" dirty="0">
              <a:solidFill>
                <a:srgbClr val="A7D28F"/>
              </a:solidFill>
              <a:latin typeface="+mj-lt"/>
            </a:endParaRPr>
          </a:p>
        </p:txBody>
      </p:sp>
      <p:pic>
        <p:nvPicPr>
          <p:cNvPr id="18" name="図 17">
            <a:extLst>
              <a:ext uri="{FF2B5EF4-FFF2-40B4-BE49-F238E27FC236}">
                <a16:creationId xmlns:a16="http://schemas.microsoft.com/office/drawing/2014/main" id="{0FEDE77B-DBF2-5E43-191C-41EDC718DCF5}"/>
              </a:ext>
            </a:extLst>
          </p:cNvPr>
          <p:cNvPicPr>
            <a:picLocks noChangeAspect="1"/>
          </p:cNvPicPr>
          <p:nvPr/>
        </p:nvPicPr>
        <p:blipFill>
          <a:blip r:embed="rId6">
            <a:alphaModFix/>
          </a:blip>
          <a:stretch>
            <a:fillRect/>
          </a:stretch>
        </p:blipFill>
        <p:spPr>
          <a:xfrm>
            <a:off x="902342" y="821700"/>
            <a:ext cx="1065123" cy="1152126"/>
          </a:xfrm>
          <a:prstGeom prst="rect">
            <a:avLst/>
          </a:prstGeom>
          <a:effectLst>
            <a:outerShdw blurRad="50800" dist="50800" dir="5400000" algn="ctr" rotWithShape="0">
              <a:srgbClr val="FFFFFF"/>
            </a:outerShdw>
          </a:effectLst>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77413" y="315874"/>
            <a:ext cx="9150463" cy="1080000"/>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44171" y="332656"/>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A7D28F"/>
                </a:solidFill>
                <a:latin typeface="+mn-ea"/>
                <a:ea typeface="+mn-ea"/>
              </a:rPr>
              <a:t>窓口</a:t>
            </a:r>
            <a:endParaRPr lang="en-US" altLang="ja-JP" sz="4400" b="1" dirty="0">
              <a:solidFill>
                <a:srgbClr val="A7D28F"/>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695398" y="1628802"/>
            <a:ext cx="10873209" cy="4177228"/>
          </a:xfrm>
          <a:prstGeom prst="roundRect">
            <a:avLst>
              <a:gd name="adj" fmla="val 5612"/>
            </a:avLst>
          </a:prstGeom>
          <a:noFill/>
          <a:ln w="57150">
            <a:solidFill>
              <a:srgbClr val="B32425"/>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ja-JP" altLang="en-US" sz="600" b="1" dirty="0">
                <a:solidFill>
                  <a:schemeClr val="tx1"/>
                </a:solidFill>
              </a:rPr>
              <a:t>　</a:t>
            </a:r>
            <a:endParaRPr lang="en-US" altLang="ja-JP" sz="600" b="1" dirty="0">
              <a:solidFill>
                <a:schemeClr val="tx1"/>
              </a:solidFill>
            </a:endParaRPr>
          </a:p>
          <a:p>
            <a:r>
              <a:rPr lang="ja-JP" altLang="en-US" b="1" dirty="0">
                <a:solidFill>
                  <a:schemeClr val="tx1"/>
                </a:solidFill>
              </a:rPr>
              <a:t>★</a:t>
            </a:r>
            <a:r>
              <a:rPr kumimoji="1" lang="ja-JP" altLang="en-US" b="1" dirty="0">
                <a:solidFill>
                  <a:schemeClr val="tx1"/>
                </a:solidFill>
              </a:rPr>
              <a:t>各区保健福祉センター★　</a:t>
            </a:r>
            <a:r>
              <a:rPr kumimoji="1" lang="ja-JP" altLang="en-US" sz="1600" dirty="0">
                <a:solidFill>
                  <a:schemeClr val="tx1"/>
                </a:solidFill>
              </a:rPr>
              <a:t>・・・地域移行支援サービス（障がい福祉サービス）</a:t>
            </a:r>
            <a:endParaRPr kumimoji="1" lang="ja-JP" altLang="en-US" dirty="0">
              <a:solidFill>
                <a:schemeClr val="tx1"/>
              </a:solidFill>
            </a:endParaRP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728572" y="189874"/>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01</a:t>
            </a:r>
            <a:endParaRPr lang="ja-JP" altLang="en-US" sz="4800" dirty="0">
              <a:solidFill>
                <a:srgbClr val="A7D28F"/>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1661490" y="980728"/>
            <a:ext cx="8725003" cy="523220"/>
          </a:xfrm>
          <a:prstGeom prst="rect">
            <a:avLst/>
          </a:prstGeom>
          <a:noFill/>
        </p:spPr>
        <p:txBody>
          <a:bodyPr wrap="square" rtlCol="0">
            <a:spAutoFit/>
          </a:bodyPr>
          <a:lstStyle/>
          <a:p>
            <a:pPr algn="ctr"/>
            <a:r>
              <a:rPr kumimoji="1" lang="ja-JP" altLang="en-US" sz="2800" b="1" i="0" u="none" strike="noStrike" kern="1200" cap="none" spc="0" normalizeH="0" baseline="0" noProof="0" dirty="0">
                <a:ln>
                  <a:noFill/>
                </a:ln>
                <a:solidFill>
                  <a:srgbClr val="D4ECEA"/>
                </a:solidFill>
                <a:effectLst/>
                <a:uLnTx/>
                <a:uFillTx/>
                <a:latin typeface="Segoe UI"/>
                <a:ea typeface="メイリオ"/>
                <a:cs typeface="+mn-cs"/>
              </a:rPr>
              <a:t>地域移行を検討する時は、下記にご連絡ください。</a:t>
            </a:r>
            <a:endParaRPr kumimoji="1" lang="ja-JP" altLang="en-US" dirty="0">
              <a:solidFill>
                <a:srgbClr val="D4ECEA"/>
              </a:solidFill>
            </a:endParaRPr>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graphicFrame>
        <p:nvGraphicFramePr>
          <p:cNvPr id="18" name="表 17">
            <a:extLst>
              <a:ext uri="{FF2B5EF4-FFF2-40B4-BE49-F238E27FC236}">
                <a16:creationId xmlns:a16="http://schemas.microsoft.com/office/drawing/2014/main" id="{49E975C3-94C4-2968-D277-CCC81A0DAABE}"/>
              </a:ext>
            </a:extLst>
          </p:cNvPr>
          <p:cNvGraphicFramePr>
            <a:graphicFrameLocks noGrp="1"/>
          </p:cNvGraphicFramePr>
          <p:nvPr>
            <p:extLst>
              <p:ext uri="{D42A27DB-BD31-4B8C-83A1-F6EECF244321}">
                <p14:modId xmlns:p14="http://schemas.microsoft.com/office/powerpoint/2010/main" val="1315998067"/>
              </p:ext>
            </p:extLst>
          </p:nvPr>
        </p:nvGraphicFramePr>
        <p:xfrm>
          <a:off x="1062855" y="2144502"/>
          <a:ext cx="4968561" cy="3493863"/>
        </p:xfrm>
        <a:graphic>
          <a:graphicData uri="http://schemas.openxmlformats.org/drawingml/2006/table">
            <a:tbl>
              <a:tblPr firstRow="1" firstCol="1" bandRow="1"/>
              <a:tblGrid>
                <a:gridCol w="660936">
                  <a:extLst>
                    <a:ext uri="{9D8B030D-6E8A-4147-A177-3AD203B41FA5}">
                      <a16:colId xmlns:a16="http://schemas.microsoft.com/office/drawing/2014/main" val="566632023"/>
                    </a:ext>
                  </a:extLst>
                </a:gridCol>
                <a:gridCol w="2119625">
                  <a:extLst>
                    <a:ext uri="{9D8B030D-6E8A-4147-A177-3AD203B41FA5}">
                      <a16:colId xmlns:a16="http://schemas.microsoft.com/office/drawing/2014/main" val="2459831367"/>
                    </a:ext>
                  </a:extLst>
                </a:gridCol>
                <a:gridCol w="2188000">
                  <a:extLst>
                    <a:ext uri="{9D8B030D-6E8A-4147-A177-3AD203B41FA5}">
                      <a16:colId xmlns:a16="http://schemas.microsoft.com/office/drawing/2014/main" val="4176992802"/>
                    </a:ext>
                  </a:extLst>
                </a:gridCol>
              </a:tblGrid>
              <a:tr h="428979">
                <a:tc>
                  <a:txBody>
                    <a:bodyPr/>
                    <a:lstStyle/>
                    <a:p>
                      <a:pPr algn="ctr"/>
                      <a:r>
                        <a:rPr lang="ja-JP" sz="1100" b="0" kern="1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区</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r>
                        <a:rPr lang="ja-JP" sz="1000" b="0" kern="0" spc="135"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申請に関する相談（窓口</a:t>
                      </a:r>
                      <a:r>
                        <a:rPr lang="ja-JP" sz="1000" b="0" kern="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a:t>
                      </a:r>
                      <a:endParaRPr lang="ja-JP" sz="1000" b="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ctr"/>
                      <a:r>
                        <a:rPr lang="ja-JP" sz="900" b="0" kern="0" spc="2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（保健福祉業務担当事務）</a:t>
                      </a:r>
                      <a:endParaRPr lang="ja-JP" sz="100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r>
                        <a:rPr lang="ja-JP" sz="1000" b="0" kern="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退院・地域生活に向けた相談</a:t>
                      </a:r>
                      <a:endParaRPr lang="ja-JP" sz="1000" b="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ctr"/>
                      <a:r>
                        <a:rPr lang="ja-JP" sz="1000" b="0" kern="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a:t>
                      </a:r>
                      <a:r>
                        <a:rPr lang="ja-JP" sz="1000" b="0" kern="0" spc="205"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精神保健福祉相談員</a:t>
                      </a:r>
                      <a:r>
                        <a:rPr lang="ja-JP" sz="1000" b="0" kern="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a:t>
                      </a:r>
                      <a:endParaRPr lang="ja-JP" sz="100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2810333342"/>
                  </a:ext>
                </a:extLst>
              </a:tr>
              <a:tr h="255407">
                <a:tc>
                  <a:txBody>
                    <a:bodyPr/>
                    <a:lstStyle/>
                    <a:p>
                      <a:pPr algn="ctr"/>
                      <a:r>
                        <a:rPr lang="ja-JP" altLang="en-US" sz="1100" b="0" kern="100" dirty="0">
                          <a:effectLst/>
                          <a:latin typeface="+mn-ea"/>
                          <a:ea typeface="+mn-ea"/>
                          <a:cs typeface="Times New Roman" panose="02020603050405020304" pitchFamily="18" charset="0"/>
                        </a:rPr>
                        <a:t>北</a:t>
                      </a:r>
                      <a:endParaRPr lang="ja-JP" sz="1100" b="0" kern="100" dirty="0">
                        <a:effectLst/>
                        <a:latin typeface="+mn-ea"/>
                        <a:ea typeface="+mn-ea"/>
                        <a:cs typeface="Times New Roman" panose="02020603050405020304" pitchFamily="18" charset="0"/>
                      </a:endParaRPr>
                    </a:p>
                  </a:txBody>
                  <a:tcPr marL="36000" marR="36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200" b="0" kern="100" dirty="0">
                          <a:effectLst/>
                          <a:latin typeface="Century" panose="02040604050505020304" pitchFamily="18" charset="0"/>
                          <a:ea typeface="メイリオ" panose="020B0604030504040204" pitchFamily="50" charset="-128"/>
                          <a:cs typeface="Times New Roman" panose="02020603050405020304" pitchFamily="18" charset="0"/>
                        </a:rPr>
                        <a:t>０６－６３１３－９８５７</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200" b="0" kern="100" dirty="0">
                          <a:effectLst/>
                          <a:latin typeface="Century" panose="02040604050505020304" pitchFamily="18" charset="0"/>
                          <a:ea typeface="メイリオ" panose="020B0604030504040204" pitchFamily="50" charset="-128"/>
                          <a:cs typeface="Times New Roman" panose="02020603050405020304" pitchFamily="18" charset="0"/>
                        </a:rPr>
                        <a:t>０６－６３１３－９９６８</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5502412"/>
                  </a:ext>
                </a:extLst>
              </a:tr>
              <a:tr h="255407">
                <a:tc>
                  <a:txBody>
                    <a:bodyPr/>
                    <a:lstStyle/>
                    <a:p>
                      <a:pPr algn="ctr"/>
                      <a:r>
                        <a:rPr lang="ja-JP" sz="1100" b="0" kern="0" spc="275"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都島</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l"/>
                      <a:r>
                        <a:rPr lang="ja-JP" sz="1200" b="0" kern="1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０６－６８８２－９８５７</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l"/>
                      <a:r>
                        <a:rPr lang="ja-JP" sz="1200" b="0" kern="1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０６－６８８２－９９６８</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extLst>
                  <a:ext uri="{0D108BD9-81ED-4DB2-BD59-A6C34878D82A}">
                    <a16:rowId xmlns:a16="http://schemas.microsoft.com/office/drawing/2014/main" val="3913463119"/>
                  </a:ext>
                </a:extLst>
              </a:tr>
              <a:tr h="255407">
                <a:tc>
                  <a:txBody>
                    <a:bodyPr/>
                    <a:lstStyle/>
                    <a:p>
                      <a:pPr algn="ctr"/>
                      <a:r>
                        <a:rPr lang="ja-JP" sz="1100" b="0" kern="0" spc="275" dirty="0">
                          <a:effectLst/>
                          <a:latin typeface="Century" panose="02040604050505020304" pitchFamily="18" charset="0"/>
                          <a:ea typeface="メイリオ" panose="020B0604030504040204" pitchFamily="50" charset="-128"/>
                          <a:cs typeface="Times New Roman" panose="02020603050405020304" pitchFamily="18" charset="0"/>
                        </a:rPr>
                        <a:t>福島</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tabLst>
                          <a:tab pos="893445" algn="l"/>
                        </a:tabLst>
                      </a:pPr>
                      <a:r>
                        <a:rPr lang="ja-JP" sz="1200" b="0" kern="100" dirty="0">
                          <a:effectLst/>
                          <a:latin typeface="Century" panose="02040604050505020304" pitchFamily="18" charset="0"/>
                          <a:ea typeface="メイリオ" panose="020B0604030504040204" pitchFamily="50" charset="-128"/>
                          <a:cs typeface="Times New Roman" panose="02020603050405020304" pitchFamily="18" charset="0"/>
                        </a:rPr>
                        <a:t>０６－６４６４－９８５７</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200" b="0" kern="100" dirty="0">
                          <a:effectLst/>
                          <a:latin typeface="Century" panose="02040604050505020304" pitchFamily="18" charset="0"/>
                          <a:ea typeface="メイリオ" panose="020B0604030504040204" pitchFamily="50" charset="-128"/>
                          <a:cs typeface="Times New Roman" panose="02020603050405020304" pitchFamily="18" charset="0"/>
                        </a:rPr>
                        <a:t>０６－６４６４－９９６８</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4517712"/>
                  </a:ext>
                </a:extLst>
              </a:tr>
              <a:tr h="255407">
                <a:tc>
                  <a:txBody>
                    <a:bodyPr/>
                    <a:lstStyle/>
                    <a:p>
                      <a:pPr algn="ctr"/>
                      <a:r>
                        <a:rPr lang="ja-JP" sz="1100" b="0" kern="0" spc="275"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此花</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l"/>
                      <a:r>
                        <a:rPr lang="ja-JP" sz="1200" b="0" kern="1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０６－６４６６－９８５７</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l"/>
                      <a:r>
                        <a:rPr lang="ja-JP" sz="1200" b="0" kern="1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０６－６４６６－９９６８</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extLst>
                  <a:ext uri="{0D108BD9-81ED-4DB2-BD59-A6C34878D82A}">
                    <a16:rowId xmlns:a16="http://schemas.microsoft.com/office/drawing/2014/main" val="3751996050"/>
                  </a:ext>
                </a:extLst>
              </a:tr>
              <a:tr h="255407">
                <a:tc>
                  <a:txBody>
                    <a:bodyPr/>
                    <a:lstStyle/>
                    <a:p>
                      <a:pPr algn="ctr"/>
                      <a:r>
                        <a:rPr lang="ja-JP" sz="1100" b="0" kern="0" spc="275" dirty="0">
                          <a:effectLst/>
                          <a:latin typeface="Century" panose="02040604050505020304" pitchFamily="18" charset="0"/>
                          <a:ea typeface="メイリオ" panose="020B0604030504040204" pitchFamily="50" charset="-128"/>
                          <a:cs typeface="Times New Roman" panose="02020603050405020304" pitchFamily="18" charset="0"/>
                        </a:rPr>
                        <a:t>中央</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200" b="0" kern="100" dirty="0">
                          <a:effectLst/>
                          <a:latin typeface="Century" panose="02040604050505020304" pitchFamily="18" charset="0"/>
                          <a:ea typeface="メイリオ" panose="020B0604030504040204" pitchFamily="50" charset="-128"/>
                          <a:cs typeface="Times New Roman" panose="02020603050405020304" pitchFamily="18" charset="0"/>
                        </a:rPr>
                        <a:t>０６－６２６７－９８５７</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200" b="0" kern="100" dirty="0">
                          <a:effectLst/>
                          <a:latin typeface="Century" panose="02040604050505020304" pitchFamily="18" charset="0"/>
                          <a:ea typeface="メイリオ" panose="020B0604030504040204" pitchFamily="50" charset="-128"/>
                          <a:cs typeface="Times New Roman" panose="02020603050405020304" pitchFamily="18" charset="0"/>
                        </a:rPr>
                        <a:t>０６－６２６７－９９６８</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0672074"/>
                  </a:ext>
                </a:extLst>
              </a:tr>
              <a:tr h="255407">
                <a:tc>
                  <a:txBody>
                    <a:bodyPr/>
                    <a:lstStyle/>
                    <a:p>
                      <a:pPr algn="ctr"/>
                      <a:r>
                        <a:rPr lang="ja-JP" sz="1100" b="0" kern="0" spc="11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西</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l"/>
                      <a:r>
                        <a:rPr lang="ja-JP" sz="1200" b="0" kern="1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０６－６５３２－９８５７</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l"/>
                      <a:r>
                        <a:rPr lang="ja-JP" sz="1200" b="0" kern="1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０６－６５３２－９９６８</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extLst>
                  <a:ext uri="{0D108BD9-81ED-4DB2-BD59-A6C34878D82A}">
                    <a16:rowId xmlns:a16="http://schemas.microsoft.com/office/drawing/2014/main" val="1073646761"/>
                  </a:ext>
                </a:extLst>
              </a:tr>
              <a:tr h="255407">
                <a:tc>
                  <a:txBody>
                    <a:bodyPr/>
                    <a:lstStyle/>
                    <a:p>
                      <a:pPr algn="ctr"/>
                      <a:r>
                        <a:rPr lang="ja-JP" sz="1100" b="0" kern="0" spc="1100" dirty="0">
                          <a:effectLst/>
                          <a:latin typeface="Century" panose="02040604050505020304" pitchFamily="18" charset="0"/>
                          <a:ea typeface="メイリオ" panose="020B0604030504040204" pitchFamily="50" charset="-128"/>
                          <a:cs typeface="Times New Roman" panose="02020603050405020304" pitchFamily="18" charset="0"/>
                        </a:rPr>
                        <a:t>港</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200" b="0" kern="100" dirty="0">
                          <a:effectLst/>
                          <a:latin typeface="Century" panose="02040604050505020304" pitchFamily="18" charset="0"/>
                          <a:ea typeface="メイリオ" panose="020B0604030504040204" pitchFamily="50" charset="-128"/>
                          <a:cs typeface="Times New Roman" panose="02020603050405020304" pitchFamily="18" charset="0"/>
                        </a:rPr>
                        <a:t>０６－６５７６－９８５７</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200" b="0" kern="100" dirty="0">
                          <a:effectLst/>
                          <a:latin typeface="Century" panose="02040604050505020304" pitchFamily="18" charset="0"/>
                          <a:ea typeface="メイリオ" panose="020B0604030504040204" pitchFamily="50" charset="-128"/>
                          <a:cs typeface="Times New Roman" panose="02020603050405020304" pitchFamily="18" charset="0"/>
                        </a:rPr>
                        <a:t>０６－６５７６－９９６８</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5544393"/>
                  </a:ext>
                </a:extLst>
              </a:tr>
              <a:tr h="255407">
                <a:tc>
                  <a:txBody>
                    <a:bodyPr/>
                    <a:lstStyle/>
                    <a:p>
                      <a:pPr algn="ctr"/>
                      <a:r>
                        <a:rPr lang="ja-JP" sz="1100" b="0" kern="0" spc="275"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大正</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l"/>
                      <a:r>
                        <a:rPr lang="ja-JP" sz="1200" b="0" kern="1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０６－４３９４－９８５７</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l"/>
                      <a:r>
                        <a:rPr lang="ja-JP" sz="1200" b="0" kern="1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０６－４３９４－９９６８</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extLst>
                  <a:ext uri="{0D108BD9-81ED-4DB2-BD59-A6C34878D82A}">
                    <a16:rowId xmlns:a16="http://schemas.microsoft.com/office/drawing/2014/main" val="2458140512"/>
                  </a:ext>
                </a:extLst>
              </a:tr>
              <a:tr h="255407">
                <a:tc>
                  <a:txBody>
                    <a:bodyPr/>
                    <a:lstStyle/>
                    <a:p>
                      <a:pPr algn="ctr"/>
                      <a:r>
                        <a:rPr lang="ja-JP" sz="1100" b="0" kern="100" dirty="0">
                          <a:effectLst/>
                          <a:latin typeface="Century" panose="02040604050505020304" pitchFamily="18" charset="0"/>
                          <a:ea typeface="メイリオ" panose="020B0604030504040204" pitchFamily="50" charset="-128"/>
                          <a:cs typeface="Times New Roman" panose="02020603050405020304" pitchFamily="18" charset="0"/>
                        </a:rPr>
                        <a:t>天王寺</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200" b="0" kern="100" dirty="0">
                          <a:effectLst/>
                          <a:latin typeface="Century" panose="02040604050505020304" pitchFamily="18" charset="0"/>
                          <a:ea typeface="メイリオ" panose="020B0604030504040204" pitchFamily="50" charset="-128"/>
                          <a:cs typeface="Times New Roman" panose="02020603050405020304" pitchFamily="18" charset="0"/>
                        </a:rPr>
                        <a:t>０６－６７７４－９８５７</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200" b="0" kern="100" dirty="0">
                          <a:effectLst/>
                          <a:latin typeface="Century" panose="02040604050505020304" pitchFamily="18" charset="0"/>
                          <a:ea typeface="メイリオ" panose="020B0604030504040204" pitchFamily="50" charset="-128"/>
                          <a:cs typeface="Times New Roman" panose="02020603050405020304" pitchFamily="18" charset="0"/>
                        </a:rPr>
                        <a:t>０６－６７７４－９９６８</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8501690"/>
                  </a:ext>
                </a:extLst>
              </a:tr>
              <a:tr h="255407">
                <a:tc>
                  <a:txBody>
                    <a:bodyPr/>
                    <a:lstStyle/>
                    <a:p>
                      <a:pPr algn="ctr"/>
                      <a:r>
                        <a:rPr lang="ja-JP" sz="1100" b="0" kern="0" spc="275"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浪速</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l">
                        <a:tabLst>
                          <a:tab pos="775970" algn="l"/>
                        </a:tabLst>
                      </a:pPr>
                      <a:r>
                        <a:rPr lang="ja-JP" sz="1200" b="0" kern="1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０６－６６４７－９８９７</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l"/>
                      <a:r>
                        <a:rPr lang="ja-JP" sz="1200" b="0" kern="1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０６－６６４７－９９６８</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extLst>
                  <a:ext uri="{0D108BD9-81ED-4DB2-BD59-A6C34878D82A}">
                    <a16:rowId xmlns:a16="http://schemas.microsoft.com/office/drawing/2014/main" val="845374854"/>
                  </a:ext>
                </a:extLst>
              </a:tr>
              <a:tr h="255407">
                <a:tc>
                  <a:txBody>
                    <a:bodyPr/>
                    <a:lstStyle/>
                    <a:p>
                      <a:pPr algn="ctr"/>
                      <a:r>
                        <a:rPr lang="ja-JP" sz="1100" b="0" kern="100" dirty="0">
                          <a:effectLst/>
                          <a:latin typeface="Century" panose="02040604050505020304" pitchFamily="18" charset="0"/>
                          <a:ea typeface="メイリオ" panose="020B0604030504040204" pitchFamily="50" charset="-128"/>
                          <a:cs typeface="Times New Roman" panose="02020603050405020304" pitchFamily="18" charset="0"/>
                        </a:rPr>
                        <a:t>西淀川</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200" b="0" kern="100" dirty="0">
                          <a:effectLst/>
                          <a:latin typeface="Century" panose="02040604050505020304" pitchFamily="18" charset="0"/>
                          <a:ea typeface="メイリオ" panose="020B0604030504040204" pitchFamily="50" charset="-128"/>
                          <a:cs typeface="Times New Roman" panose="02020603050405020304" pitchFamily="18" charset="0"/>
                        </a:rPr>
                        <a:t>０６－６４７８－９９５４</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200" b="0" kern="100" dirty="0">
                          <a:effectLst/>
                          <a:latin typeface="Century" panose="02040604050505020304" pitchFamily="18" charset="0"/>
                          <a:ea typeface="メイリオ" panose="020B0604030504040204" pitchFamily="50" charset="-128"/>
                          <a:cs typeface="Times New Roman" panose="02020603050405020304" pitchFamily="18" charset="0"/>
                        </a:rPr>
                        <a:t>０６－６４７８－９９６８</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9603230"/>
                  </a:ext>
                </a:extLst>
              </a:tr>
              <a:tr h="255407">
                <a:tc>
                  <a:txBody>
                    <a:bodyPr/>
                    <a:lstStyle/>
                    <a:p>
                      <a:pPr algn="ctr"/>
                      <a:r>
                        <a:rPr lang="ja-JP" sz="1100" b="0" kern="0" spc="275"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淀川</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l">
                        <a:tabLst>
                          <a:tab pos="690880" algn="l"/>
                        </a:tabLst>
                      </a:pPr>
                      <a:r>
                        <a:rPr lang="ja-JP" sz="1200" b="0" kern="1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０６－６３０８－９８５７</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l"/>
                      <a:r>
                        <a:rPr lang="ja-JP" sz="1200" b="0" kern="100" dirty="0">
                          <a:solidFill>
                            <a:srgbClr val="000000"/>
                          </a:solidFill>
                          <a:effectLst/>
                          <a:latin typeface="Century" panose="02040604050505020304" pitchFamily="18" charset="0"/>
                          <a:ea typeface="メイリオ" panose="020B0604030504040204" pitchFamily="50" charset="-128"/>
                          <a:cs typeface="Times New Roman" panose="02020603050405020304" pitchFamily="18" charset="0"/>
                        </a:rPr>
                        <a:t>０６－６３０８－９９６８</a:t>
                      </a:r>
                      <a:endParaRPr lang="ja-JP" sz="1050" b="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extLst>
                  <a:ext uri="{0D108BD9-81ED-4DB2-BD59-A6C34878D82A}">
                    <a16:rowId xmlns:a16="http://schemas.microsoft.com/office/drawing/2014/main" val="217521727"/>
                  </a:ext>
                </a:extLst>
              </a:tr>
            </a:tbl>
          </a:graphicData>
        </a:graphic>
      </p:graphicFrame>
      <p:graphicFrame>
        <p:nvGraphicFramePr>
          <p:cNvPr id="20" name="表 19">
            <a:extLst>
              <a:ext uri="{FF2B5EF4-FFF2-40B4-BE49-F238E27FC236}">
                <a16:creationId xmlns:a16="http://schemas.microsoft.com/office/drawing/2014/main" id="{9396265F-996E-664F-58E6-CA71C6965D9B}"/>
              </a:ext>
            </a:extLst>
          </p:cNvPr>
          <p:cNvGraphicFramePr>
            <a:graphicFrameLocks noGrp="1"/>
          </p:cNvGraphicFramePr>
          <p:nvPr>
            <p:extLst>
              <p:ext uri="{D42A27DB-BD31-4B8C-83A1-F6EECF244321}">
                <p14:modId xmlns:p14="http://schemas.microsoft.com/office/powerpoint/2010/main" val="1671627933"/>
              </p:ext>
            </p:extLst>
          </p:nvPr>
        </p:nvGraphicFramePr>
        <p:xfrm>
          <a:off x="6244191" y="2132856"/>
          <a:ext cx="4968561" cy="3525405"/>
        </p:xfrm>
        <a:graphic>
          <a:graphicData uri="http://schemas.openxmlformats.org/drawingml/2006/table">
            <a:tbl>
              <a:tblPr firstRow="1" firstCol="1" bandRow="1"/>
              <a:tblGrid>
                <a:gridCol w="695883">
                  <a:extLst>
                    <a:ext uri="{9D8B030D-6E8A-4147-A177-3AD203B41FA5}">
                      <a16:colId xmlns:a16="http://schemas.microsoft.com/office/drawing/2014/main" val="4150256515"/>
                    </a:ext>
                  </a:extLst>
                </a:gridCol>
                <a:gridCol w="2196264">
                  <a:extLst>
                    <a:ext uri="{9D8B030D-6E8A-4147-A177-3AD203B41FA5}">
                      <a16:colId xmlns:a16="http://schemas.microsoft.com/office/drawing/2014/main" val="1743416508"/>
                    </a:ext>
                  </a:extLst>
                </a:gridCol>
                <a:gridCol w="2076414">
                  <a:extLst>
                    <a:ext uri="{9D8B030D-6E8A-4147-A177-3AD203B41FA5}">
                      <a16:colId xmlns:a16="http://schemas.microsoft.com/office/drawing/2014/main" val="1345062910"/>
                    </a:ext>
                  </a:extLst>
                </a:gridCol>
              </a:tblGrid>
              <a:tr h="440625">
                <a:tc>
                  <a:txBody>
                    <a:bodyPr/>
                    <a:lstStyle/>
                    <a:p>
                      <a:pPr algn="ctr"/>
                      <a:r>
                        <a:rPr lang="ja-JP" sz="1100" b="0" kern="100" dirty="0">
                          <a:solidFill>
                            <a:srgbClr val="000000"/>
                          </a:solidFill>
                          <a:effectLst/>
                          <a:latin typeface="+mn-ea"/>
                          <a:ea typeface="+mn-ea"/>
                          <a:cs typeface="Times New Roman" panose="02020603050405020304" pitchFamily="18" charset="0"/>
                        </a:rPr>
                        <a:t>区</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r>
                        <a:rPr lang="ja-JP" sz="1000" b="0" kern="0" spc="135" dirty="0">
                          <a:solidFill>
                            <a:srgbClr val="000000"/>
                          </a:solidFill>
                          <a:effectLst/>
                          <a:latin typeface="+mn-ea"/>
                          <a:ea typeface="+mn-ea"/>
                          <a:cs typeface="Times New Roman" panose="02020603050405020304" pitchFamily="18" charset="0"/>
                        </a:rPr>
                        <a:t>申請に関する相談（窓口</a:t>
                      </a:r>
                      <a:r>
                        <a:rPr lang="ja-JP" sz="1000" b="0" kern="0" dirty="0">
                          <a:solidFill>
                            <a:srgbClr val="000000"/>
                          </a:solidFill>
                          <a:effectLst/>
                          <a:latin typeface="+mn-ea"/>
                          <a:ea typeface="+mn-ea"/>
                          <a:cs typeface="Times New Roman" panose="02020603050405020304" pitchFamily="18" charset="0"/>
                        </a:rPr>
                        <a:t>）</a:t>
                      </a:r>
                      <a:endParaRPr lang="ja-JP" sz="1000" b="0" kern="100" dirty="0">
                        <a:effectLst/>
                        <a:latin typeface="+mn-ea"/>
                        <a:ea typeface="+mn-ea"/>
                        <a:cs typeface="Times New Roman" panose="02020603050405020304" pitchFamily="18" charset="0"/>
                      </a:endParaRPr>
                    </a:p>
                    <a:p>
                      <a:pPr algn="ctr"/>
                      <a:r>
                        <a:rPr lang="ja-JP" sz="900" b="0" kern="0" spc="200" dirty="0">
                          <a:solidFill>
                            <a:srgbClr val="000000"/>
                          </a:solidFill>
                          <a:effectLst/>
                          <a:latin typeface="+mn-ea"/>
                          <a:ea typeface="+mn-ea"/>
                          <a:cs typeface="Times New Roman" panose="02020603050405020304" pitchFamily="18" charset="0"/>
                        </a:rPr>
                        <a:t>（保健福祉業務担当事務）</a:t>
                      </a:r>
                      <a:endParaRPr lang="ja-JP" sz="80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r>
                        <a:rPr lang="ja-JP" sz="1000" b="0" kern="0" dirty="0">
                          <a:solidFill>
                            <a:srgbClr val="000000"/>
                          </a:solidFill>
                          <a:effectLst/>
                          <a:latin typeface="+mn-ea"/>
                          <a:ea typeface="+mn-ea"/>
                          <a:cs typeface="Times New Roman" panose="02020603050405020304" pitchFamily="18" charset="0"/>
                        </a:rPr>
                        <a:t>退院・地域生活に向けた相談</a:t>
                      </a:r>
                      <a:endParaRPr lang="ja-JP" sz="1000" b="0" kern="100" dirty="0">
                        <a:effectLst/>
                        <a:latin typeface="+mn-ea"/>
                        <a:ea typeface="+mn-ea"/>
                        <a:cs typeface="Times New Roman" panose="02020603050405020304" pitchFamily="18" charset="0"/>
                      </a:endParaRPr>
                    </a:p>
                    <a:p>
                      <a:pPr algn="ctr"/>
                      <a:r>
                        <a:rPr lang="ja-JP" sz="1000" b="0" kern="0" dirty="0">
                          <a:solidFill>
                            <a:srgbClr val="000000"/>
                          </a:solidFill>
                          <a:effectLst/>
                          <a:latin typeface="+mn-ea"/>
                          <a:ea typeface="+mn-ea"/>
                          <a:cs typeface="Times New Roman" panose="02020603050405020304" pitchFamily="18" charset="0"/>
                        </a:rPr>
                        <a:t>（</a:t>
                      </a:r>
                      <a:r>
                        <a:rPr lang="ja-JP" sz="1000" b="0" kern="0" spc="205" dirty="0">
                          <a:solidFill>
                            <a:srgbClr val="000000"/>
                          </a:solidFill>
                          <a:effectLst/>
                          <a:latin typeface="+mn-ea"/>
                          <a:ea typeface="+mn-ea"/>
                          <a:cs typeface="Times New Roman" panose="02020603050405020304" pitchFamily="18" charset="0"/>
                        </a:rPr>
                        <a:t>精神保健福祉相談員</a:t>
                      </a:r>
                      <a:r>
                        <a:rPr lang="ja-JP" sz="1000" b="0" kern="0" dirty="0">
                          <a:solidFill>
                            <a:srgbClr val="000000"/>
                          </a:solidFill>
                          <a:effectLst/>
                          <a:latin typeface="+mn-ea"/>
                          <a:ea typeface="+mn-ea"/>
                          <a:cs typeface="Times New Roman" panose="02020603050405020304" pitchFamily="18" charset="0"/>
                        </a:rPr>
                        <a:t>）</a:t>
                      </a:r>
                      <a:endParaRPr lang="ja-JP" sz="100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1536507199"/>
                  </a:ext>
                </a:extLst>
              </a:tr>
              <a:tr h="257065">
                <a:tc>
                  <a:txBody>
                    <a:bodyPr/>
                    <a:lstStyle/>
                    <a:p>
                      <a:pPr algn="ctr"/>
                      <a:r>
                        <a:rPr lang="ja-JP" sz="1100" b="0" kern="100" dirty="0">
                          <a:effectLst/>
                          <a:latin typeface="+mn-ea"/>
                          <a:ea typeface="+mn-ea"/>
                          <a:cs typeface="Times New Roman" panose="02020603050405020304" pitchFamily="18" charset="0"/>
                        </a:rPr>
                        <a:t>東淀川</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200" b="0" kern="100" dirty="0">
                          <a:effectLst/>
                          <a:latin typeface="+mn-ea"/>
                          <a:ea typeface="+mn-ea"/>
                          <a:cs typeface="Times New Roman" panose="02020603050405020304" pitchFamily="18" charset="0"/>
                        </a:rPr>
                        <a:t>０６－４８０９－９８８２</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200" b="0" kern="100" dirty="0">
                          <a:effectLst/>
                          <a:latin typeface="+mn-ea"/>
                          <a:ea typeface="+mn-ea"/>
                          <a:cs typeface="Times New Roman" panose="02020603050405020304" pitchFamily="18" charset="0"/>
                        </a:rPr>
                        <a:t>０６－４８０９－９９６８</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12609403"/>
                  </a:ext>
                </a:extLst>
              </a:tr>
              <a:tr h="257065">
                <a:tc>
                  <a:txBody>
                    <a:bodyPr/>
                    <a:lstStyle/>
                    <a:p>
                      <a:pPr algn="ctr"/>
                      <a:r>
                        <a:rPr lang="ja-JP" sz="1100" b="0" kern="0" spc="275" dirty="0">
                          <a:solidFill>
                            <a:srgbClr val="000000"/>
                          </a:solidFill>
                          <a:effectLst/>
                          <a:latin typeface="+mn-ea"/>
                          <a:ea typeface="+mn-ea"/>
                          <a:cs typeface="Times New Roman" panose="02020603050405020304" pitchFamily="18" charset="0"/>
                        </a:rPr>
                        <a:t>東成</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ctr"/>
                      <a:r>
                        <a:rPr lang="ja-JP" sz="1200" b="0" kern="100" dirty="0">
                          <a:solidFill>
                            <a:srgbClr val="000000"/>
                          </a:solidFill>
                          <a:effectLst/>
                          <a:latin typeface="+mn-ea"/>
                          <a:ea typeface="+mn-ea"/>
                          <a:cs typeface="Times New Roman" panose="02020603050405020304" pitchFamily="18" charset="0"/>
                        </a:rPr>
                        <a:t>０６－６９７７－９８５７</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ctr"/>
                      <a:r>
                        <a:rPr lang="ja-JP" sz="1200" b="0" kern="100" dirty="0">
                          <a:solidFill>
                            <a:srgbClr val="000000"/>
                          </a:solidFill>
                          <a:effectLst/>
                          <a:latin typeface="+mn-ea"/>
                          <a:ea typeface="+mn-ea"/>
                          <a:cs typeface="Times New Roman" panose="02020603050405020304" pitchFamily="18" charset="0"/>
                        </a:rPr>
                        <a:t>０６－６９７７－９９６８</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extLst>
                  <a:ext uri="{0D108BD9-81ED-4DB2-BD59-A6C34878D82A}">
                    <a16:rowId xmlns:a16="http://schemas.microsoft.com/office/drawing/2014/main" val="2604077715"/>
                  </a:ext>
                </a:extLst>
              </a:tr>
              <a:tr h="257065">
                <a:tc>
                  <a:txBody>
                    <a:bodyPr/>
                    <a:lstStyle/>
                    <a:p>
                      <a:pPr algn="ctr"/>
                      <a:r>
                        <a:rPr lang="ja-JP" sz="1100" b="0" kern="0" spc="275" dirty="0">
                          <a:effectLst/>
                          <a:latin typeface="+mn-ea"/>
                          <a:ea typeface="+mn-ea"/>
                          <a:cs typeface="Times New Roman" panose="02020603050405020304" pitchFamily="18" charset="0"/>
                        </a:rPr>
                        <a:t>生野</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200" b="0" kern="100" dirty="0">
                          <a:effectLst/>
                          <a:latin typeface="+mn-ea"/>
                          <a:ea typeface="+mn-ea"/>
                          <a:cs typeface="Times New Roman" panose="02020603050405020304" pitchFamily="18" charset="0"/>
                        </a:rPr>
                        <a:t>０６－６７１５－９８５７</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200" b="0" kern="100" dirty="0">
                          <a:effectLst/>
                          <a:latin typeface="+mn-ea"/>
                          <a:ea typeface="+mn-ea"/>
                          <a:cs typeface="Times New Roman" panose="02020603050405020304" pitchFamily="18" charset="0"/>
                        </a:rPr>
                        <a:t>０６－６７１５－９９６８</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12487579"/>
                  </a:ext>
                </a:extLst>
              </a:tr>
              <a:tr h="257065">
                <a:tc>
                  <a:txBody>
                    <a:bodyPr/>
                    <a:lstStyle/>
                    <a:p>
                      <a:pPr algn="ctr"/>
                      <a:r>
                        <a:rPr lang="ja-JP" sz="1100" b="0" kern="0" spc="1100" dirty="0">
                          <a:solidFill>
                            <a:srgbClr val="000000"/>
                          </a:solidFill>
                          <a:effectLst/>
                          <a:latin typeface="+mn-ea"/>
                          <a:ea typeface="+mn-ea"/>
                          <a:cs typeface="Times New Roman" panose="02020603050405020304" pitchFamily="18" charset="0"/>
                        </a:rPr>
                        <a:t>旭</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ctr"/>
                      <a:r>
                        <a:rPr lang="ja-JP" sz="1200" b="0" kern="100" dirty="0">
                          <a:solidFill>
                            <a:srgbClr val="000000"/>
                          </a:solidFill>
                          <a:effectLst/>
                          <a:latin typeface="+mn-ea"/>
                          <a:ea typeface="+mn-ea"/>
                          <a:cs typeface="Times New Roman" panose="02020603050405020304" pitchFamily="18" charset="0"/>
                        </a:rPr>
                        <a:t>０６－６９５７－９８５７</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ctr"/>
                      <a:r>
                        <a:rPr lang="ja-JP" sz="1200" b="0" kern="100" dirty="0">
                          <a:solidFill>
                            <a:srgbClr val="000000"/>
                          </a:solidFill>
                          <a:effectLst/>
                          <a:latin typeface="+mn-ea"/>
                          <a:ea typeface="+mn-ea"/>
                          <a:cs typeface="Times New Roman" panose="02020603050405020304" pitchFamily="18" charset="0"/>
                        </a:rPr>
                        <a:t>０６－６９５７－９９６８</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extLst>
                  <a:ext uri="{0D108BD9-81ED-4DB2-BD59-A6C34878D82A}">
                    <a16:rowId xmlns:a16="http://schemas.microsoft.com/office/drawing/2014/main" val="2950304706"/>
                  </a:ext>
                </a:extLst>
              </a:tr>
              <a:tr h="257065">
                <a:tc>
                  <a:txBody>
                    <a:bodyPr/>
                    <a:lstStyle/>
                    <a:p>
                      <a:pPr algn="ctr"/>
                      <a:r>
                        <a:rPr lang="ja-JP" sz="1100" b="0" kern="0" spc="275" dirty="0">
                          <a:effectLst/>
                          <a:latin typeface="+mn-ea"/>
                          <a:ea typeface="+mn-ea"/>
                          <a:cs typeface="Times New Roman" panose="02020603050405020304" pitchFamily="18" charset="0"/>
                        </a:rPr>
                        <a:t>城東</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200" b="0" kern="100">
                          <a:effectLst/>
                          <a:latin typeface="+mn-ea"/>
                          <a:ea typeface="+mn-ea"/>
                          <a:cs typeface="Times New Roman" panose="02020603050405020304" pitchFamily="18" charset="0"/>
                        </a:rPr>
                        <a:t>０６－６９３０－９８５７</a:t>
                      </a:r>
                      <a:endParaRPr lang="ja-JP" sz="1050" b="0" kern="10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200" b="0" kern="100" dirty="0">
                          <a:effectLst/>
                          <a:latin typeface="+mn-ea"/>
                          <a:ea typeface="+mn-ea"/>
                          <a:cs typeface="Times New Roman" panose="02020603050405020304" pitchFamily="18" charset="0"/>
                        </a:rPr>
                        <a:t>０６－６９３０－９９６８</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7032350"/>
                  </a:ext>
                </a:extLst>
              </a:tr>
              <a:tr h="257065">
                <a:tc>
                  <a:txBody>
                    <a:bodyPr/>
                    <a:lstStyle/>
                    <a:p>
                      <a:pPr algn="ctr"/>
                      <a:r>
                        <a:rPr lang="ja-JP" sz="1100" b="0" kern="0" spc="275" dirty="0">
                          <a:solidFill>
                            <a:srgbClr val="000000"/>
                          </a:solidFill>
                          <a:effectLst/>
                          <a:latin typeface="+mn-ea"/>
                          <a:ea typeface="+mn-ea"/>
                          <a:cs typeface="Times New Roman" panose="02020603050405020304" pitchFamily="18" charset="0"/>
                        </a:rPr>
                        <a:t>鶴見</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ctr">
                        <a:tabLst>
                          <a:tab pos="712470" algn="l"/>
                        </a:tabLst>
                      </a:pPr>
                      <a:r>
                        <a:rPr lang="ja-JP" sz="1200" b="0" kern="100">
                          <a:solidFill>
                            <a:srgbClr val="000000"/>
                          </a:solidFill>
                          <a:effectLst/>
                          <a:latin typeface="+mn-ea"/>
                          <a:ea typeface="+mn-ea"/>
                          <a:cs typeface="Times New Roman" panose="02020603050405020304" pitchFamily="18" charset="0"/>
                        </a:rPr>
                        <a:t>０６－６９１５－９８５７</a:t>
                      </a:r>
                      <a:endParaRPr lang="ja-JP" sz="1050" b="0" kern="10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ctr"/>
                      <a:r>
                        <a:rPr lang="ja-JP" sz="1200" b="0" kern="100" dirty="0">
                          <a:solidFill>
                            <a:srgbClr val="000000"/>
                          </a:solidFill>
                          <a:effectLst/>
                          <a:latin typeface="+mn-ea"/>
                          <a:ea typeface="+mn-ea"/>
                          <a:cs typeface="Times New Roman" panose="02020603050405020304" pitchFamily="18" charset="0"/>
                        </a:rPr>
                        <a:t>０６－６９１５－９９６８</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extLst>
                  <a:ext uri="{0D108BD9-81ED-4DB2-BD59-A6C34878D82A}">
                    <a16:rowId xmlns:a16="http://schemas.microsoft.com/office/drawing/2014/main" val="1599106914"/>
                  </a:ext>
                </a:extLst>
              </a:tr>
              <a:tr h="257065">
                <a:tc>
                  <a:txBody>
                    <a:bodyPr/>
                    <a:lstStyle/>
                    <a:p>
                      <a:pPr algn="ctr"/>
                      <a:r>
                        <a:rPr lang="ja-JP" sz="1100" b="0" kern="100" dirty="0">
                          <a:effectLst/>
                          <a:latin typeface="+mn-ea"/>
                          <a:ea typeface="+mn-ea"/>
                          <a:cs typeface="Times New Roman" panose="02020603050405020304" pitchFamily="18" charset="0"/>
                        </a:rPr>
                        <a:t>阿倍野</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200" b="0" kern="100">
                          <a:effectLst/>
                          <a:latin typeface="+mn-ea"/>
                          <a:ea typeface="+mn-ea"/>
                          <a:cs typeface="Times New Roman" panose="02020603050405020304" pitchFamily="18" charset="0"/>
                        </a:rPr>
                        <a:t>０６－６６２２－９８５７</a:t>
                      </a:r>
                      <a:endParaRPr lang="ja-JP" sz="1050" b="0" kern="10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200" b="0" kern="100" dirty="0">
                          <a:effectLst/>
                          <a:latin typeface="+mn-ea"/>
                          <a:ea typeface="+mn-ea"/>
                          <a:cs typeface="Times New Roman" panose="02020603050405020304" pitchFamily="18" charset="0"/>
                        </a:rPr>
                        <a:t>０６－６６２２－９９６８</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35768975"/>
                  </a:ext>
                </a:extLst>
              </a:tr>
              <a:tr h="257065">
                <a:tc>
                  <a:txBody>
                    <a:bodyPr/>
                    <a:lstStyle/>
                    <a:p>
                      <a:pPr algn="ctr"/>
                      <a:r>
                        <a:rPr lang="ja-JP" sz="1100" b="0" kern="100" dirty="0">
                          <a:solidFill>
                            <a:srgbClr val="000000"/>
                          </a:solidFill>
                          <a:effectLst/>
                          <a:latin typeface="+mn-ea"/>
                          <a:ea typeface="+mn-ea"/>
                          <a:cs typeface="Times New Roman" panose="02020603050405020304" pitchFamily="18" charset="0"/>
                        </a:rPr>
                        <a:t>住之江</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ctr"/>
                      <a:r>
                        <a:rPr lang="ja-JP" sz="1200" b="0" kern="100">
                          <a:solidFill>
                            <a:srgbClr val="000000"/>
                          </a:solidFill>
                          <a:effectLst/>
                          <a:latin typeface="+mn-ea"/>
                          <a:ea typeface="+mn-ea"/>
                          <a:cs typeface="Times New Roman" panose="02020603050405020304" pitchFamily="18" charset="0"/>
                        </a:rPr>
                        <a:t>０６－６６８２－９８５７</a:t>
                      </a:r>
                      <a:endParaRPr lang="ja-JP" sz="1050" b="0" kern="10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ctr">
                        <a:tabLst>
                          <a:tab pos="1616075" algn="l"/>
                        </a:tabLst>
                      </a:pPr>
                      <a:r>
                        <a:rPr lang="ja-JP" sz="1200" b="0" kern="100" dirty="0">
                          <a:solidFill>
                            <a:srgbClr val="000000"/>
                          </a:solidFill>
                          <a:effectLst/>
                          <a:latin typeface="+mn-ea"/>
                          <a:ea typeface="+mn-ea"/>
                          <a:cs typeface="Times New Roman" panose="02020603050405020304" pitchFamily="18" charset="0"/>
                        </a:rPr>
                        <a:t>０６－６６８２－９９６８</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extLst>
                  <a:ext uri="{0D108BD9-81ED-4DB2-BD59-A6C34878D82A}">
                    <a16:rowId xmlns:a16="http://schemas.microsoft.com/office/drawing/2014/main" val="1092980991"/>
                  </a:ext>
                </a:extLst>
              </a:tr>
              <a:tr h="257065">
                <a:tc>
                  <a:txBody>
                    <a:bodyPr/>
                    <a:lstStyle/>
                    <a:p>
                      <a:pPr algn="ctr"/>
                      <a:r>
                        <a:rPr lang="ja-JP" sz="1100" b="0" kern="0" spc="275" dirty="0">
                          <a:effectLst/>
                          <a:latin typeface="+mn-ea"/>
                          <a:ea typeface="+mn-ea"/>
                          <a:cs typeface="Times New Roman" panose="02020603050405020304" pitchFamily="18" charset="0"/>
                        </a:rPr>
                        <a:t>住吉</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200" b="0" kern="100">
                          <a:effectLst/>
                          <a:latin typeface="+mn-ea"/>
                          <a:ea typeface="+mn-ea"/>
                          <a:cs typeface="Times New Roman" panose="02020603050405020304" pitchFamily="18" charset="0"/>
                        </a:rPr>
                        <a:t>０６－６６９４－９８５７</a:t>
                      </a:r>
                      <a:endParaRPr lang="ja-JP" sz="1050" b="0" kern="10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200" b="0" kern="100" dirty="0">
                          <a:effectLst/>
                          <a:latin typeface="+mn-ea"/>
                          <a:ea typeface="+mn-ea"/>
                          <a:cs typeface="Times New Roman" panose="02020603050405020304" pitchFamily="18" charset="0"/>
                        </a:rPr>
                        <a:t>０６－６６９４－９９６８</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92120469"/>
                  </a:ext>
                </a:extLst>
              </a:tr>
              <a:tr h="257065">
                <a:tc>
                  <a:txBody>
                    <a:bodyPr/>
                    <a:lstStyle/>
                    <a:p>
                      <a:pPr algn="ctr"/>
                      <a:r>
                        <a:rPr lang="ja-JP" sz="1100" b="0" kern="0" dirty="0">
                          <a:solidFill>
                            <a:srgbClr val="000000"/>
                          </a:solidFill>
                          <a:effectLst/>
                          <a:latin typeface="+mn-ea"/>
                          <a:ea typeface="+mn-ea"/>
                          <a:cs typeface="Times New Roman" panose="02020603050405020304" pitchFamily="18" charset="0"/>
                        </a:rPr>
                        <a:t>東住吉</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ctr"/>
                      <a:r>
                        <a:rPr lang="ja-JP" sz="1200" b="0" kern="100">
                          <a:solidFill>
                            <a:srgbClr val="000000"/>
                          </a:solidFill>
                          <a:effectLst/>
                          <a:latin typeface="+mn-ea"/>
                          <a:ea typeface="+mn-ea"/>
                          <a:cs typeface="Times New Roman" panose="02020603050405020304" pitchFamily="18" charset="0"/>
                        </a:rPr>
                        <a:t>０６－４３９９－９８５７</a:t>
                      </a:r>
                      <a:endParaRPr lang="ja-JP" sz="1050" b="0" kern="10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ctr"/>
                      <a:r>
                        <a:rPr lang="ja-JP" sz="1200" b="0" kern="100" dirty="0">
                          <a:solidFill>
                            <a:srgbClr val="000000"/>
                          </a:solidFill>
                          <a:effectLst/>
                          <a:latin typeface="+mn-ea"/>
                          <a:ea typeface="+mn-ea"/>
                          <a:cs typeface="Times New Roman" panose="02020603050405020304" pitchFamily="18" charset="0"/>
                        </a:rPr>
                        <a:t>０６－４３９９－９９６８</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extLst>
                  <a:ext uri="{0D108BD9-81ED-4DB2-BD59-A6C34878D82A}">
                    <a16:rowId xmlns:a16="http://schemas.microsoft.com/office/drawing/2014/main" val="1003315392"/>
                  </a:ext>
                </a:extLst>
              </a:tr>
              <a:tr h="257065">
                <a:tc>
                  <a:txBody>
                    <a:bodyPr/>
                    <a:lstStyle/>
                    <a:p>
                      <a:pPr algn="ctr"/>
                      <a:r>
                        <a:rPr lang="ja-JP" sz="1100" b="0" kern="0" spc="275" dirty="0">
                          <a:effectLst/>
                          <a:latin typeface="+mn-ea"/>
                          <a:ea typeface="+mn-ea"/>
                          <a:cs typeface="Times New Roman" panose="02020603050405020304" pitchFamily="18" charset="0"/>
                        </a:rPr>
                        <a:t>平野</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200" b="0" kern="100" dirty="0">
                          <a:effectLst/>
                          <a:latin typeface="+mn-ea"/>
                          <a:ea typeface="+mn-ea"/>
                          <a:cs typeface="Times New Roman" panose="02020603050405020304" pitchFamily="18" charset="0"/>
                        </a:rPr>
                        <a:t>０６－４３０２－９８５７</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200" b="0" kern="100" dirty="0">
                          <a:effectLst/>
                          <a:latin typeface="+mn-ea"/>
                          <a:ea typeface="+mn-ea"/>
                          <a:cs typeface="Times New Roman" panose="02020603050405020304" pitchFamily="18" charset="0"/>
                        </a:rPr>
                        <a:t>０６－４３０２－９９６８</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1673120"/>
                  </a:ext>
                </a:extLst>
              </a:tr>
              <a:tr h="257065">
                <a:tc>
                  <a:txBody>
                    <a:bodyPr/>
                    <a:lstStyle/>
                    <a:p>
                      <a:pPr algn="ctr"/>
                      <a:r>
                        <a:rPr lang="ja-JP" sz="1100" b="0" kern="0" spc="275" dirty="0">
                          <a:solidFill>
                            <a:srgbClr val="000000"/>
                          </a:solidFill>
                          <a:effectLst/>
                          <a:latin typeface="+mn-ea"/>
                          <a:ea typeface="+mn-ea"/>
                          <a:cs typeface="Times New Roman" panose="02020603050405020304" pitchFamily="18" charset="0"/>
                        </a:rPr>
                        <a:t>西成</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ctr"/>
                      <a:r>
                        <a:rPr lang="ja-JP" sz="1200" b="0" kern="100" dirty="0">
                          <a:solidFill>
                            <a:srgbClr val="000000"/>
                          </a:solidFill>
                          <a:effectLst/>
                          <a:latin typeface="+mn-ea"/>
                          <a:ea typeface="+mn-ea"/>
                          <a:cs typeface="Times New Roman" panose="02020603050405020304" pitchFamily="18" charset="0"/>
                        </a:rPr>
                        <a:t>０６－６６５９－９８５７</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tc>
                  <a:txBody>
                    <a:bodyPr/>
                    <a:lstStyle/>
                    <a:p>
                      <a:pPr algn="ctr"/>
                      <a:r>
                        <a:rPr lang="ja-JP" sz="1200" b="0" kern="100" dirty="0">
                          <a:solidFill>
                            <a:srgbClr val="000000"/>
                          </a:solidFill>
                          <a:effectLst/>
                          <a:latin typeface="+mn-ea"/>
                          <a:ea typeface="+mn-ea"/>
                          <a:cs typeface="Times New Roman" panose="02020603050405020304" pitchFamily="18" charset="0"/>
                        </a:rPr>
                        <a:t>０６－６６５９－９９６８</a:t>
                      </a:r>
                      <a:endParaRPr lang="ja-JP" sz="1050" b="0" kern="100" dirty="0">
                        <a:effectLst/>
                        <a:latin typeface="+mn-ea"/>
                        <a:ea typeface="+mn-ea"/>
                        <a:cs typeface="Times New Roman" panose="02020603050405020304" pitchFamily="18" charset="0"/>
                      </a:endParaRPr>
                    </a:p>
                  </a:txBody>
                  <a:tcPr marL="36000" marR="3600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99"/>
                    </a:solidFill>
                  </a:tcPr>
                </a:tc>
                <a:extLst>
                  <a:ext uri="{0D108BD9-81ED-4DB2-BD59-A6C34878D82A}">
                    <a16:rowId xmlns:a16="http://schemas.microsoft.com/office/drawing/2014/main" val="3891887922"/>
                  </a:ext>
                </a:extLst>
              </a:tr>
            </a:tbl>
          </a:graphicData>
        </a:graphic>
      </p:graphicFrame>
      <p:sp>
        <p:nvSpPr>
          <p:cNvPr id="21" name="角丸四角形 2">
            <a:extLst>
              <a:ext uri="{FF2B5EF4-FFF2-40B4-BE49-F238E27FC236}">
                <a16:creationId xmlns:a16="http://schemas.microsoft.com/office/drawing/2014/main" id="{C8E6D651-B9A9-8E2B-A59C-C1615FD23B6B}"/>
              </a:ext>
            </a:extLst>
          </p:cNvPr>
          <p:cNvSpPr/>
          <p:nvPr/>
        </p:nvSpPr>
        <p:spPr>
          <a:xfrm>
            <a:off x="695399" y="5930884"/>
            <a:ext cx="10873208" cy="871564"/>
          </a:xfrm>
          <a:prstGeom prst="roundRect">
            <a:avLst>
              <a:gd name="adj" fmla="val 19164"/>
            </a:avLst>
          </a:prstGeom>
          <a:noFill/>
          <a:ln w="57150">
            <a:solidFill>
              <a:srgbClr val="B324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nSpc>
                <a:spcPts val="2160"/>
              </a:lnSpc>
            </a:pPr>
            <a:r>
              <a:rPr kumimoji="1" lang="ja-JP" altLang="en-US" b="1" dirty="0">
                <a:solidFill>
                  <a:schemeClr val="tx1"/>
                </a:solidFill>
              </a:rPr>
              <a:t>★大阪市こころの健康センター★</a:t>
            </a:r>
            <a:r>
              <a:rPr lang="ja-JP" altLang="en-US" b="1" dirty="0">
                <a:solidFill>
                  <a:schemeClr val="tx1"/>
                </a:solidFill>
              </a:rPr>
              <a:t>　</a:t>
            </a:r>
            <a:r>
              <a:rPr lang="ja-JP" altLang="en-US" sz="1600" b="1" dirty="0">
                <a:solidFill>
                  <a:schemeClr val="tx1"/>
                </a:solidFill>
              </a:rPr>
              <a:t>・・・</a:t>
            </a:r>
            <a:r>
              <a:rPr kumimoji="1" lang="ja-JP" altLang="en-US" sz="1600" dirty="0">
                <a:solidFill>
                  <a:schemeClr val="tx1"/>
                </a:solidFill>
              </a:rPr>
              <a:t>大阪市地域生活移行推進事業のお問い合わせ及びご利用の相談</a:t>
            </a:r>
            <a:endParaRPr kumimoji="1" lang="en-US" altLang="ja-JP" sz="1600" dirty="0">
              <a:solidFill>
                <a:schemeClr val="tx1"/>
              </a:solidFill>
            </a:endParaRPr>
          </a:p>
          <a:p>
            <a:pPr>
              <a:lnSpc>
                <a:spcPts val="2160"/>
              </a:lnSpc>
            </a:pPr>
            <a:r>
              <a:rPr lang="ja-JP" altLang="en-US" sz="1600" dirty="0">
                <a:solidFill>
                  <a:schemeClr val="tx1"/>
                </a:solidFill>
              </a:rPr>
              <a:t>　</a:t>
            </a:r>
            <a:r>
              <a:rPr lang="en-US" altLang="ja-JP" sz="1600" b="1" dirty="0">
                <a:solidFill>
                  <a:schemeClr val="tx1"/>
                </a:solidFill>
              </a:rPr>
              <a:t>TEL</a:t>
            </a:r>
            <a:r>
              <a:rPr lang="ja-JP" altLang="en-US" sz="1600" b="1" dirty="0">
                <a:solidFill>
                  <a:schemeClr val="tx1"/>
                </a:solidFill>
              </a:rPr>
              <a:t>：０６－６９２２－８５２０</a:t>
            </a:r>
            <a:r>
              <a:rPr lang="ja-JP" altLang="en-US" sz="1600" dirty="0">
                <a:solidFill>
                  <a:schemeClr val="tx1"/>
                </a:solidFill>
              </a:rPr>
              <a:t>（地域生活移行推進事業担当者）</a:t>
            </a:r>
            <a:endParaRPr kumimoji="1" lang="en-US" altLang="ja-JP" dirty="0">
              <a:solidFill>
                <a:schemeClr val="tx1"/>
              </a:solidFill>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角丸四角形 1">
            <a:extLst>
              <a:ext uri="{FF2B5EF4-FFF2-40B4-BE49-F238E27FC236}">
                <a16:creationId xmlns:a16="http://schemas.microsoft.com/office/drawing/2014/main" id="{D7FA2747-4FDB-4132-B6EB-D67C41A4270C}"/>
              </a:ext>
            </a:extLst>
          </p:cNvPr>
          <p:cNvSpPr/>
          <p:nvPr/>
        </p:nvSpPr>
        <p:spPr>
          <a:xfrm>
            <a:off x="4685420" y="2180955"/>
            <a:ext cx="7222401" cy="4524091"/>
          </a:xfrm>
          <a:prstGeom prst="roundRect">
            <a:avLst>
              <a:gd name="adj" fmla="val 2940"/>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保健・医療・福祉関係者による協議の場として、令和</a:t>
            </a:r>
            <a:r>
              <a:rPr kumimoji="1" lang="en-US" altLang="ja-JP" sz="13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3</a:t>
            </a:r>
            <a:r>
              <a:rPr kumimoji="1" lang="ja-JP" altLang="en-US" sz="13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年</a:t>
            </a:r>
            <a:r>
              <a:rPr kumimoji="1" lang="en-US" altLang="ja-JP" sz="13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1" lang="ja-JP" altLang="en-US" sz="13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に大阪市障がい者施策推進協議会のもとに「精神障がい者地域生活支援部会」を設置しました。精神障がい者が地域の一員として安心して自分らしい暮らしを営むことができるよう課題を検討し施策審議を進めています。</a:t>
            </a:r>
            <a:endParaRPr kumimoji="1" lang="en-US" altLang="ja-JP" sz="13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300" b="1" i="0" u="none" strike="noStrike" kern="1200" cap="none" spc="0" normalizeH="0" baseline="0" noProof="0" dirty="0">
                <a:ln>
                  <a:noFill/>
                </a:ln>
                <a:solidFill>
                  <a:srgbClr val="000000"/>
                </a:solidFill>
                <a:effectLst/>
                <a:uLnTx/>
                <a:uFillTx/>
                <a:latin typeface="メイリオ"/>
                <a:ea typeface="メイリオ"/>
                <a:cs typeface="+mn-cs"/>
              </a:rPr>
              <a:t>【</a:t>
            </a:r>
            <a:r>
              <a:rPr kumimoji="1" lang="ja-JP" altLang="en-US" sz="1300" b="1" i="0" u="none" strike="noStrike" kern="1200" cap="none" spc="0" normalizeH="0" baseline="0" noProof="0" dirty="0">
                <a:ln>
                  <a:noFill/>
                </a:ln>
                <a:solidFill>
                  <a:srgbClr val="000000"/>
                </a:solidFill>
                <a:effectLst/>
                <a:uLnTx/>
                <a:uFillTx/>
                <a:latin typeface="メイリオ"/>
                <a:ea typeface="メイリオ"/>
                <a:cs typeface="+mn-cs"/>
              </a:rPr>
              <a:t>令和</a:t>
            </a:r>
            <a:r>
              <a:rPr kumimoji="1" lang="en-US" altLang="ja-JP" sz="1300" b="1" i="0" u="none" strike="noStrike" kern="1200" cap="none" spc="0" normalizeH="0" baseline="0" noProof="0" dirty="0">
                <a:ln>
                  <a:noFill/>
                </a:ln>
                <a:solidFill>
                  <a:srgbClr val="000000"/>
                </a:solidFill>
                <a:effectLst/>
                <a:uLnTx/>
                <a:uFillTx/>
                <a:latin typeface="メイリオ"/>
                <a:ea typeface="メイリオ"/>
                <a:cs typeface="+mn-cs"/>
              </a:rPr>
              <a:t>7</a:t>
            </a:r>
            <a:r>
              <a:rPr kumimoji="1" lang="ja-JP" altLang="en-US" sz="1300" b="1" i="0" u="none" strike="noStrike" kern="1200" cap="none" spc="0" normalizeH="0" baseline="0" noProof="0" dirty="0">
                <a:ln>
                  <a:noFill/>
                </a:ln>
                <a:solidFill>
                  <a:srgbClr val="000000"/>
                </a:solidFill>
                <a:effectLst/>
                <a:uLnTx/>
                <a:uFillTx/>
                <a:latin typeface="メイリオ"/>
                <a:ea typeface="メイリオ"/>
                <a:cs typeface="+mn-cs"/>
              </a:rPr>
              <a:t>年度</a:t>
            </a:r>
            <a:r>
              <a:rPr kumimoji="1" lang="en-US" altLang="ja-JP" sz="1300" b="1" i="0" u="none" strike="noStrike" kern="1200" cap="none" spc="0" normalizeH="0" baseline="0" noProof="0" dirty="0">
                <a:ln>
                  <a:noFill/>
                </a:ln>
                <a:solidFill>
                  <a:srgbClr val="000000"/>
                </a:solidFill>
                <a:effectLst/>
                <a:uLnTx/>
                <a:uFillTx/>
                <a:latin typeface="メイリオ"/>
                <a:ea typeface="メイリオ"/>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srgbClr val="000000"/>
                </a:solidFill>
                <a:effectLst/>
                <a:uLnTx/>
                <a:uFillTx/>
                <a:latin typeface="メイリオ"/>
                <a:ea typeface="メイリオ"/>
                <a:cs typeface="+mn-cs"/>
              </a:rPr>
              <a:t>第１回 令和</a:t>
            </a:r>
            <a:r>
              <a:rPr kumimoji="1" lang="en-US" altLang="ja-JP" sz="1300" b="1" i="0" u="none" strike="noStrike" kern="1200" cap="none" spc="0" normalizeH="0" baseline="0" noProof="0" dirty="0">
                <a:ln>
                  <a:noFill/>
                </a:ln>
                <a:solidFill>
                  <a:srgbClr val="000000"/>
                </a:solidFill>
                <a:effectLst/>
                <a:uLnTx/>
                <a:uFillTx/>
                <a:latin typeface="メイリオ"/>
                <a:ea typeface="メイリオ"/>
                <a:cs typeface="+mn-cs"/>
              </a:rPr>
              <a:t>7</a:t>
            </a:r>
            <a:r>
              <a:rPr kumimoji="1" lang="ja-JP" altLang="en-US" sz="1300" b="1" i="0" u="none" strike="noStrike" kern="1200" cap="none" spc="0" normalizeH="0" baseline="0" noProof="0" dirty="0">
                <a:ln>
                  <a:noFill/>
                </a:ln>
                <a:solidFill>
                  <a:srgbClr val="000000"/>
                </a:solidFill>
                <a:effectLst/>
                <a:uLnTx/>
                <a:uFillTx/>
                <a:latin typeface="メイリオ"/>
                <a:ea typeface="メイリオ"/>
                <a:cs typeface="+mn-cs"/>
              </a:rPr>
              <a:t>年</a:t>
            </a:r>
            <a:r>
              <a:rPr kumimoji="1" lang="en-US" altLang="ja-JP" sz="1300" b="1" i="0" u="none" strike="noStrike" kern="1200" cap="none" spc="0" normalizeH="0" baseline="0" noProof="0" dirty="0">
                <a:ln>
                  <a:noFill/>
                </a:ln>
                <a:solidFill>
                  <a:srgbClr val="000000"/>
                </a:solidFill>
                <a:effectLst/>
                <a:uLnTx/>
                <a:uFillTx/>
                <a:latin typeface="メイリオ"/>
                <a:ea typeface="メイリオ"/>
                <a:cs typeface="+mn-cs"/>
              </a:rPr>
              <a:t>8</a:t>
            </a:r>
            <a:r>
              <a:rPr kumimoji="1" lang="ja-JP" altLang="en-US" sz="1300" b="1" i="0" u="none" strike="noStrike" kern="1200" cap="none" spc="0" normalizeH="0" baseline="0" noProof="0" dirty="0">
                <a:ln>
                  <a:noFill/>
                </a:ln>
                <a:solidFill>
                  <a:srgbClr val="000000"/>
                </a:solidFill>
                <a:effectLst/>
                <a:uLnTx/>
                <a:uFillTx/>
                <a:latin typeface="メイリオ"/>
                <a:ea typeface="メイリオ"/>
                <a:cs typeface="+mn-cs"/>
              </a:rPr>
              <a:t>月</a:t>
            </a:r>
            <a:r>
              <a:rPr kumimoji="1" lang="en-US" altLang="ja-JP" sz="1300" b="1" i="0" u="none" strike="noStrike" kern="1200" cap="none" spc="0" normalizeH="0" baseline="0" noProof="0" dirty="0">
                <a:ln>
                  <a:noFill/>
                </a:ln>
                <a:solidFill>
                  <a:srgbClr val="000000"/>
                </a:solidFill>
                <a:effectLst/>
                <a:uLnTx/>
                <a:uFillTx/>
                <a:latin typeface="メイリオ"/>
                <a:ea typeface="メイリオ"/>
                <a:cs typeface="+mn-cs"/>
              </a:rPr>
              <a:t>14</a:t>
            </a:r>
            <a:r>
              <a:rPr kumimoji="1" lang="ja-JP" altLang="en-US" sz="1300" b="1" i="0" u="none" strike="noStrike" kern="1200" cap="none" spc="0" normalizeH="0" baseline="0" noProof="0" dirty="0">
                <a:ln>
                  <a:noFill/>
                </a:ln>
                <a:solidFill>
                  <a:srgbClr val="000000"/>
                </a:solidFill>
                <a:effectLst/>
                <a:uLnTx/>
                <a:uFillTx/>
                <a:latin typeface="メイリオ"/>
                <a:ea typeface="メイリオ"/>
                <a:cs typeface="+mn-cs"/>
              </a:rPr>
              <a:t>日</a:t>
            </a:r>
            <a:r>
              <a:rPr lang="en-US" altLang="ja-JP" sz="1300" b="1" dirty="0">
                <a:solidFill>
                  <a:srgbClr val="000000"/>
                </a:solidFill>
                <a:latin typeface="メイリオ"/>
                <a:ea typeface="メイリオ"/>
              </a:rPr>
              <a:t>(</a:t>
            </a:r>
            <a:r>
              <a:rPr lang="ja-JP" altLang="en-US" sz="1300" b="1" dirty="0">
                <a:solidFill>
                  <a:srgbClr val="000000"/>
                </a:solidFill>
                <a:latin typeface="メイリオ"/>
                <a:ea typeface="メイリオ"/>
              </a:rPr>
              <a:t>木</a:t>
            </a:r>
            <a:r>
              <a:rPr kumimoji="1" lang="en-US" altLang="ja-JP" sz="1300" b="1" i="0" u="none" strike="noStrike" kern="1200" cap="none" spc="0" normalizeH="0" baseline="0" noProof="0" dirty="0">
                <a:ln>
                  <a:noFill/>
                </a:ln>
                <a:solidFill>
                  <a:srgbClr val="000000"/>
                </a:solidFill>
                <a:effectLst/>
                <a:uLnTx/>
                <a:uFillTx/>
                <a:latin typeface="メイリオ"/>
                <a:ea typeface="メイリオ"/>
                <a:cs typeface="+mn-cs"/>
              </a:rPr>
              <a:t>)</a:t>
            </a:r>
            <a:r>
              <a:rPr kumimoji="1" lang="ja-JP" altLang="en-US" sz="1300" b="1" i="0" u="none" strike="noStrike" kern="1200" cap="none" spc="0" normalizeH="0" baseline="0" noProof="0" dirty="0">
                <a:ln>
                  <a:noFill/>
                </a:ln>
                <a:solidFill>
                  <a:srgbClr val="000000"/>
                </a:solidFill>
                <a:effectLst/>
                <a:uLnTx/>
                <a:uFillTx/>
                <a:latin typeface="メイリオ"/>
                <a:ea typeface="メイリオ"/>
                <a:cs typeface="+mn-cs"/>
              </a:rPr>
              <a:t>於：こころの健康センター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rgbClr val="000000"/>
                </a:solidFill>
                <a:effectLst/>
                <a:uLnTx/>
                <a:uFillTx/>
                <a:latin typeface="メイリオ"/>
                <a:ea typeface="メイリオ"/>
                <a:cs typeface="+mn-cs"/>
              </a:rPr>
              <a:t>審議事項 </a:t>
            </a:r>
            <a:endParaRPr kumimoji="1" lang="en-US" altLang="ja-JP" sz="1300" b="0" i="0" u="none" strike="noStrike" kern="1200" cap="none" spc="0" normalizeH="0" baseline="0" noProof="0" dirty="0">
              <a:ln>
                <a:noFill/>
              </a:ln>
              <a:solidFill>
                <a:srgbClr val="00000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rgbClr val="000000"/>
                </a:solidFill>
                <a:effectLst/>
                <a:uLnTx/>
                <a:uFillTx/>
                <a:latin typeface="メイリオ"/>
                <a:ea typeface="メイリオ"/>
                <a:cs typeface="+mn-cs"/>
              </a:rPr>
              <a:t>・令和６年度精神科在院患者調査からの報告について</a:t>
            </a:r>
            <a:endParaRPr kumimoji="1" lang="en-US" altLang="ja-JP" sz="1300" b="0" i="0" u="none" strike="noStrike" kern="1200" cap="none" spc="0" normalizeH="0" baseline="0" noProof="0" dirty="0">
              <a:ln>
                <a:noFill/>
              </a:ln>
              <a:solidFill>
                <a:srgbClr val="00000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300" dirty="0">
                <a:solidFill>
                  <a:srgbClr val="000000"/>
                </a:solidFill>
                <a:latin typeface="メイリオ"/>
                <a:ea typeface="メイリオ"/>
              </a:rPr>
              <a:t>・令和６年度こころの健康センターの「にも包括」に係る取り組みについて </a:t>
            </a:r>
            <a:endParaRPr lang="en-US" altLang="ja-JP" sz="1300" dirty="0">
              <a:solidFill>
                <a:srgbClr val="000000"/>
              </a:solidFill>
              <a:latin typeface="メイリオ"/>
              <a:ea typeface="メイリオ"/>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rgbClr val="000000"/>
                </a:solidFill>
                <a:effectLst/>
                <a:uLnTx/>
                <a:uFillTx/>
                <a:latin typeface="メイリオ"/>
                <a:ea typeface="メイリオ"/>
                <a:cs typeface="+mn-cs"/>
              </a:rPr>
              <a:t>・精神科病院における虐待防止に向けた取り組みについて</a:t>
            </a:r>
            <a:endParaRPr kumimoji="1" lang="en-US" altLang="ja-JP" sz="1300" b="0" i="0" u="none" strike="noStrike" kern="1200" cap="none" spc="0" normalizeH="0" baseline="0" noProof="0" dirty="0">
              <a:ln>
                <a:noFill/>
              </a:ln>
              <a:solidFill>
                <a:srgbClr val="00000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300" dirty="0">
                <a:solidFill>
                  <a:srgbClr val="000000"/>
                </a:solidFill>
                <a:latin typeface="メイリオ"/>
                <a:ea typeface="メイリオ"/>
              </a:rPr>
              <a:t>・高齢者施設等への入所を希望する方への支援モデル事業（案）について</a:t>
            </a:r>
            <a:endParaRPr lang="en-US" altLang="ja-JP" sz="1300" dirty="0">
              <a:solidFill>
                <a:srgbClr val="000000"/>
              </a:solidFill>
              <a:latin typeface="メイリオ"/>
              <a:ea typeface="メイリオ"/>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rgbClr val="000000"/>
                </a:solidFill>
                <a:effectLst/>
                <a:uLnTx/>
                <a:uFillTx/>
                <a:latin typeface="メイリオ"/>
                <a:ea typeface="メイリオ"/>
                <a:cs typeface="+mn-cs"/>
              </a:rPr>
              <a:t>・障がい者等基礎調査について </a:t>
            </a:r>
            <a:endParaRPr kumimoji="1" lang="en-US" altLang="ja-JP" sz="1300" b="0" i="0" u="none" strike="noStrike" kern="1200" cap="none" spc="0" normalizeH="0" baseline="0" noProof="0" dirty="0">
              <a:ln>
                <a:noFill/>
              </a:ln>
              <a:solidFill>
                <a:srgbClr val="00000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srgbClr val="000000"/>
                </a:solidFill>
                <a:effectLst/>
                <a:uLnTx/>
                <a:uFillTx/>
                <a:latin typeface="メイリオ"/>
                <a:ea typeface="メイリオ"/>
                <a:cs typeface="+mn-cs"/>
              </a:rPr>
              <a:t>第２回 令和</a:t>
            </a:r>
            <a:r>
              <a:rPr lang="ja-JP" altLang="en-US" sz="1300" b="1" dirty="0">
                <a:solidFill>
                  <a:srgbClr val="000000"/>
                </a:solidFill>
                <a:latin typeface="メイリオ"/>
                <a:ea typeface="メイリオ"/>
              </a:rPr>
              <a:t>８</a:t>
            </a:r>
            <a:r>
              <a:rPr kumimoji="1" lang="ja-JP" altLang="en-US" sz="1300" b="1" i="0" u="none" strike="noStrike" kern="1200" cap="none" spc="0" normalizeH="0" baseline="0" noProof="0" dirty="0">
                <a:ln>
                  <a:noFill/>
                </a:ln>
                <a:solidFill>
                  <a:srgbClr val="000000"/>
                </a:solidFill>
                <a:effectLst/>
                <a:uLnTx/>
                <a:uFillTx/>
                <a:latin typeface="メイリオ"/>
                <a:ea typeface="メイリオ"/>
                <a:cs typeface="+mn-cs"/>
              </a:rPr>
              <a:t>年３月６日</a:t>
            </a:r>
            <a:r>
              <a:rPr kumimoji="1" lang="en-US" altLang="ja-JP" sz="1300" b="1" i="0" u="none" strike="noStrike" kern="1200" cap="none" spc="0" normalizeH="0" baseline="0" noProof="0" dirty="0">
                <a:ln>
                  <a:noFill/>
                </a:ln>
                <a:solidFill>
                  <a:srgbClr val="000000"/>
                </a:solidFill>
                <a:effectLst/>
                <a:uLnTx/>
                <a:uFillTx/>
                <a:latin typeface="メイリオ"/>
                <a:ea typeface="メイリオ"/>
                <a:cs typeface="+mn-cs"/>
              </a:rPr>
              <a:t>(</a:t>
            </a:r>
            <a:r>
              <a:rPr kumimoji="1" lang="ja-JP" altLang="en-US" sz="1300" b="1" i="0" u="none" strike="noStrike" kern="1200" cap="none" spc="0" normalizeH="0" baseline="0" noProof="0" dirty="0">
                <a:ln>
                  <a:noFill/>
                </a:ln>
                <a:solidFill>
                  <a:srgbClr val="000000"/>
                </a:solidFill>
                <a:effectLst/>
                <a:uLnTx/>
                <a:uFillTx/>
                <a:latin typeface="メイリオ"/>
                <a:ea typeface="メイリオ"/>
                <a:cs typeface="+mn-cs"/>
              </a:rPr>
              <a:t>金</a:t>
            </a:r>
            <a:r>
              <a:rPr kumimoji="1" lang="en-US" altLang="ja-JP" sz="1300" b="1" i="0" u="none" strike="noStrike" kern="1200" cap="none" spc="0" normalizeH="0" baseline="0" noProof="0" dirty="0">
                <a:ln>
                  <a:noFill/>
                </a:ln>
                <a:solidFill>
                  <a:srgbClr val="000000"/>
                </a:solidFill>
                <a:effectLst/>
                <a:uLnTx/>
                <a:uFillTx/>
                <a:latin typeface="メイリオ"/>
                <a:ea typeface="メイリオ"/>
                <a:cs typeface="+mn-cs"/>
              </a:rPr>
              <a:t>)</a:t>
            </a:r>
            <a:r>
              <a:rPr kumimoji="1" lang="ja-JP" altLang="en-US" sz="1300" b="1" i="0" u="none" strike="noStrike" kern="1200" cap="none" spc="0" normalizeH="0" baseline="0" noProof="0">
                <a:ln>
                  <a:noFill/>
                </a:ln>
                <a:solidFill>
                  <a:srgbClr val="000000"/>
                </a:solidFill>
                <a:effectLst/>
                <a:uLnTx/>
                <a:uFillTx/>
                <a:latin typeface="メイリオ"/>
                <a:ea typeface="メイリオ"/>
                <a:cs typeface="+mn-cs"/>
              </a:rPr>
              <a:t>於：こころ</a:t>
            </a:r>
            <a:r>
              <a:rPr kumimoji="1" lang="ja-JP" altLang="en-US" sz="1300" b="1" i="0" u="none" strike="noStrike" kern="1200" cap="none" spc="0" normalizeH="0" baseline="0" noProof="0" dirty="0">
                <a:ln>
                  <a:noFill/>
                </a:ln>
                <a:solidFill>
                  <a:srgbClr val="000000"/>
                </a:solidFill>
                <a:effectLst/>
                <a:uLnTx/>
                <a:uFillTx/>
                <a:latin typeface="メイリオ"/>
                <a:ea typeface="メイリオ"/>
                <a:cs typeface="+mn-cs"/>
              </a:rPr>
              <a:t>の健康センター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rgbClr val="000000"/>
                </a:solidFill>
                <a:effectLst/>
                <a:uLnTx/>
                <a:uFillTx/>
                <a:latin typeface="メイリオ"/>
                <a:ea typeface="メイリオ"/>
                <a:cs typeface="+mn-cs"/>
              </a:rPr>
              <a:t>審議事項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rgbClr val="000000"/>
                </a:solidFill>
                <a:effectLst/>
                <a:uLnTx/>
                <a:uFillTx/>
                <a:latin typeface="メイリオ"/>
                <a:ea typeface="メイリオ"/>
                <a:cs typeface="+mn-cs"/>
              </a:rPr>
              <a:t>・令和７年度大阪市障がい者等基礎調査について</a:t>
            </a:r>
            <a:endParaRPr kumimoji="1" lang="en-US" altLang="ja-JP" sz="1300" b="0" i="0" u="none" strike="noStrike" kern="1200" cap="none" spc="0" normalizeH="0" baseline="0" noProof="0" dirty="0">
              <a:ln>
                <a:noFill/>
              </a:ln>
              <a:solidFill>
                <a:srgbClr val="00000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300" dirty="0">
                <a:solidFill>
                  <a:srgbClr val="000000"/>
                </a:solidFill>
                <a:latin typeface="メイリオ"/>
                <a:ea typeface="メイリオ"/>
              </a:rPr>
              <a:t>・大阪市障がい者支援計画の中間見直し及び次期障がい福祉計画・障がい児福祉計画の策定</a:t>
            </a:r>
            <a:endParaRPr lang="en-US" altLang="ja-JP" sz="1300" dirty="0">
              <a:solidFill>
                <a:srgbClr val="000000"/>
              </a:solidFill>
              <a:latin typeface="メイリオ"/>
              <a:ea typeface="メイリオ"/>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300" dirty="0">
                <a:solidFill>
                  <a:srgbClr val="000000"/>
                </a:solidFill>
                <a:latin typeface="メイリオ"/>
                <a:ea typeface="メイリオ"/>
              </a:rPr>
              <a:t>　について</a:t>
            </a:r>
            <a:endParaRPr lang="en-US" altLang="ja-JP" sz="1300" dirty="0">
              <a:solidFill>
                <a:srgbClr val="000000"/>
              </a:solidFill>
              <a:latin typeface="メイリオ"/>
              <a:ea typeface="メイリオ"/>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rgbClr val="000000"/>
                </a:solidFill>
                <a:effectLst/>
                <a:uLnTx/>
                <a:uFillTx/>
                <a:latin typeface="メイリオ"/>
                <a:ea typeface="メイリオ"/>
                <a:cs typeface="+mn-cs"/>
              </a:rPr>
              <a:t>・令和７年度 精神障害にも対応した地域包括ケアシステムの取り組みについて</a:t>
            </a:r>
            <a:endParaRPr kumimoji="1" lang="en-US" altLang="ja-JP" sz="1300" b="0" i="0" u="none" strike="noStrike" kern="1200" cap="none" spc="0" normalizeH="0" baseline="0" noProof="0" dirty="0">
              <a:ln>
                <a:noFill/>
              </a:ln>
              <a:solidFill>
                <a:srgbClr val="000000"/>
              </a:solidFill>
              <a:effectLst/>
              <a:uLnTx/>
              <a:uFillTx/>
              <a:latin typeface="メイリオ"/>
              <a:ea typeface="メイリオ"/>
              <a:cs typeface="+mn-cs"/>
            </a:endParaRPr>
          </a:p>
          <a:p>
            <a:pPr lvl="0">
              <a:defRPr/>
            </a:pPr>
            <a:r>
              <a:rPr lang="ja-JP" altLang="en-US" sz="1300" b="1" dirty="0">
                <a:solidFill>
                  <a:srgbClr val="000000"/>
                </a:solidFill>
                <a:latin typeface="メイリオ"/>
              </a:rPr>
              <a:t>第３回 令和８年３月</a:t>
            </a:r>
            <a:r>
              <a:rPr lang="en-US" altLang="ja-JP" sz="1300" b="1" dirty="0">
                <a:solidFill>
                  <a:srgbClr val="000000"/>
                </a:solidFill>
                <a:latin typeface="メイリオ"/>
              </a:rPr>
              <a:t>13</a:t>
            </a:r>
            <a:r>
              <a:rPr lang="ja-JP" altLang="en-US" sz="1300" b="1" dirty="0">
                <a:solidFill>
                  <a:srgbClr val="000000"/>
                </a:solidFill>
                <a:latin typeface="メイリオ"/>
              </a:rPr>
              <a:t>日</a:t>
            </a:r>
            <a:r>
              <a:rPr lang="en-US" altLang="ja-JP" sz="1300" b="1" dirty="0">
                <a:solidFill>
                  <a:srgbClr val="000000"/>
                </a:solidFill>
                <a:latin typeface="メイリオ"/>
              </a:rPr>
              <a:t>(</a:t>
            </a:r>
            <a:r>
              <a:rPr lang="ja-JP" altLang="en-US" sz="1300" b="1" dirty="0">
                <a:solidFill>
                  <a:srgbClr val="000000"/>
                </a:solidFill>
                <a:latin typeface="メイリオ"/>
              </a:rPr>
              <a:t>金</a:t>
            </a:r>
            <a:r>
              <a:rPr lang="en-US" altLang="ja-JP" sz="1300" b="1" dirty="0">
                <a:solidFill>
                  <a:srgbClr val="000000"/>
                </a:solidFill>
                <a:latin typeface="メイリオ"/>
              </a:rPr>
              <a:t>)</a:t>
            </a:r>
            <a:r>
              <a:rPr lang="ja-JP" altLang="en-US" sz="1300" b="1" dirty="0">
                <a:solidFill>
                  <a:srgbClr val="000000"/>
                </a:solidFill>
                <a:latin typeface="メイリオ"/>
              </a:rPr>
              <a:t>　書面開催 </a:t>
            </a:r>
          </a:p>
          <a:p>
            <a:pPr lvl="0">
              <a:defRPr/>
            </a:pPr>
            <a:r>
              <a:rPr lang="ja-JP" altLang="en-US" sz="1300" dirty="0">
                <a:solidFill>
                  <a:srgbClr val="000000"/>
                </a:solidFill>
                <a:latin typeface="メイリオ"/>
              </a:rPr>
              <a:t>審議事項 </a:t>
            </a:r>
          </a:p>
          <a:p>
            <a:pPr lvl="0">
              <a:defRPr/>
            </a:pPr>
            <a:r>
              <a:rPr lang="ja-JP" altLang="en-US" sz="1300" dirty="0">
                <a:solidFill>
                  <a:srgbClr val="000000"/>
                </a:solidFill>
                <a:latin typeface="メイリオ"/>
              </a:rPr>
              <a:t>・障がい者等基礎調査（精神科病院入院者用）の調査報告について</a:t>
            </a:r>
            <a:endParaRPr lang="en-US" altLang="ja-JP" sz="1300" dirty="0">
              <a:solidFill>
                <a:srgbClr val="000000"/>
              </a:solidFill>
              <a:latin typeface="メイリオ"/>
            </a:endParaRPr>
          </a:p>
          <a:p>
            <a:pPr lvl="0">
              <a:defRPr/>
            </a:pPr>
            <a:r>
              <a:rPr lang="ja-JP" altLang="en-US" sz="1300" dirty="0">
                <a:solidFill>
                  <a:srgbClr val="000000"/>
                </a:solidFill>
                <a:latin typeface="メイリオ"/>
              </a:rPr>
              <a:t>・令和８年度大阪市障がい者施策推進協議会 ワーキング会議 委員について</a:t>
            </a:r>
            <a:endParaRPr lang="en-US" altLang="ja-JP" sz="1300" dirty="0">
              <a:solidFill>
                <a:srgbClr val="000000"/>
              </a:solidFill>
              <a:latin typeface="メイリオ"/>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rgbClr val="000000"/>
                </a:solidFill>
                <a:effectLst/>
                <a:uLnTx/>
                <a:uFillTx/>
                <a:latin typeface="メイリオ"/>
                <a:ea typeface="メイリオ"/>
                <a:cs typeface="+mn-cs"/>
              </a:rPr>
              <a:t>ホームページアドレス　</a:t>
            </a:r>
            <a:r>
              <a:rPr kumimoji="1" lang="en-US" altLang="ja-JP" sz="1300" b="0" i="0" u="none" strike="noStrike" kern="1200" cap="none" spc="0" normalizeH="0" baseline="0" noProof="0" dirty="0">
                <a:ln>
                  <a:noFill/>
                </a:ln>
                <a:solidFill>
                  <a:srgbClr val="000000"/>
                </a:solidFill>
                <a:effectLst/>
                <a:uLnTx/>
                <a:uFillTx/>
                <a:latin typeface="メイリオ"/>
                <a:ea typeface="メイリオ"/>
                <a:cs typeface="+mn-cs"/>
              </a:rPr>
              <a:t>https://www.city.osaka.lg.jp/kenko/page/0000571188.html</a:t>
            </a:r>
          </a:p>
        </p:txBody>
      </p:sp>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A7D28F"/>
                </a:solidFill>
                <a:latin typeface="+mn-ea"/>
                <a:ea typeface="+mn-ea"/>
              </a:rPr>
              <a:t>精神障がいにも対応した地域包括ケアシステムの構築のための</a:t>
            </a:r>
            <a:br>
              <a:rPr lang="en-US" altLang="ja-JP" sz="2400" b="1" dirty="0">
                <a:solidFill>
                  <a:srgbClr val="A7D28F"/>
                </a:solidFill>
                <a:latin typeface="+mn-ea"/>
                <a:ea typeface="+mn-ea"/>
              </a:rPr>
            </a:br>
            <a:r>
              <a:rPr lang="ja-JP" altLang="en-US" sz="2400" b="1" dirty="0">
                <a:solidFill>
                  <a:srgbClr val="A7D28F"/>
                </a:solidFill>
                <a:latin typeface="+mn-ea"/>
                <a:ea typeface="+mn-ea"/>
              </a:rPr>
              <a:t>協議の場について</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02</a:t>
            </a:r>
            <a:endParaRPr lang="ja-JP" altLang="en-US" sz="4800" dirty="0">
              <a:solidFill>
                <a:srgbClr val="A7D28F"/>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D4ECEA"/>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602023" y="5650219"/>
            <a:ext cx="3837793" cy="99553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・学識経験者</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・当事者関係団体</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・医療関係団体</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・福祉関係団体</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628800"/>
            <a:ext cx="5650232" cy="552155"/>
          </a:xfrm>
          <a:prstGeom prst="roundRect">
            <a:avLst>
              <a:gd name="adj" fmla="val 49068"/>
            </a:avLst>
          </a:prstGeom>
          <a:solidFill>
            <a:srgbClr val="A7D28F"/>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5663952" y="2620344"/>
            <a:ext cx="3008563" cy="75605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700210" y="3501262"/>
            <a:ext cx="3008563"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3</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回</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676959" y="2381932"/>
            <a:ext cx="383486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大阪市障がい者施策推進協議会</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精神障がい者地域生活支援部会</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D4ECEA"/>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747964" y="4390343"/>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大阪市こころの健康センター</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84607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2EE94C60-AAF5-CD4B-6707-5AC966056DEE}"/>
              </a:ext>
            </a:extLst>
          </p:cNvPr>
          <p:cNvSpPr/>
          <p:nvPr/>
        </p:nvSpPr>
        <p:spPr>
          <a:xfrm>
            <a:off x="645939" y="1638723"/>
            <a:ext cx="10994763" cy="4751000"/>
          </a:xfrm>
          <a:prstGeom prst="roundRect">
            <a:avLst>
              <a:gd name="adj" fmla="val 5758"/>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3" name="円/楕円 22">
            <a:extLst>
              <a:ext uri="{FF2B5EF4-FFF2-40B4-BE49-F238E27FC236}">
                <a16:creationId xmlns:a16="http://schemas.microsoft.com/office/drawing/2014/main" id="{99941390-5261-4EBC-0C9E-2CE771A61CE5}"/>
              </a:ext>
            </a:extLst>
          </p:cNvPr>
          <p:cNvSpPr/>
          <p:nvPr/>
        </p:nvSpPr>
        <p:spPr>
          <a:xfrm>
            <a:off x="479376" y="1496936"/>
            <a:ext cx="907044" cy="907044"/>
          </a:xfrm>
          <a:prstGeom prst="ellipse">
            <a:avLst/>
          </a:prstGeom>
          <a:solidFill>
            <a:srgbClr val="A7D28F"/>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rPr>
              <a:t>1</a:t>
            </a:r>
            <a:endParaRPr kumimoji="1" lang="ja-JP" altLang="en-US" sz="4000" b="1" i="0" u="none" strike="noStrike" kern="1200" cap="none" spc="0" normalizeH="0" baseline="0" noProof="0" dirty="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4" name="角丸四角形 1">
            <a:extLst>
              <a:ext uri="{FF2B5EF4-FFF2-40B4-BE49-F238E27FC236}">
                <a16:creationId xmlns:a16="http://schemas.microsoft.com/office/drawing/2014/main" id="{50BA4E58-AE68-4F0D-B1D0-796A26A9FD70}"/>
              </a:ext>
            </a:extLst>
          </p:cNvPr>
          <p:cNvSpPr/>
          <p:nvPr/>
        </p:nvSpPr>
        <p:spPr>
          <a:xfrm>
            <a:off x="1703512" y="313628"/>
            <a:ext cx="9150463" cy="1080000"/>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2910523" y="468277"/>
            <a:ext cx="5943617" cy="1015797"/>
          </a:xfrm>
          <a:prstGeom prst="rect">
            <a:avLst/>
          </a:prstGeom>
        </p:spPr>
        <p:txBody>
          <a:bodyPr vert="horz" lIns="91440" tIns="45720" rIns="91440" bIns="45720" rtlCol="0" anchor="t">
            <a:normAutofit fontScale="8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3600" b="1" dirty="0">
                <a:solidFill>
                  <a:srgbClr val="A7D28F"/>
                </a:solidFill>
                <a:latin typeface="+mn-ea"/>
                <a:ea typeface="+mn-ea"/>
              </a:rPr>
              <a:t>情報提供</a:t>
            </a:r>
            <a:endParaRPr lang="en-US" altLang="ja-JP" sz="3600" b="1" dirty="0">
              <a:solidFill>
                <a:srgbClr val="A7D28F"/>
              </a:solidFill>
              <a:latin typeface="+mn-ea"/>
              <a:ea typeface="+mn-ea"/>
            </a:endParaRPr>
          </a:p>
          <a:p>
            <a:pPr>
              <a:lnSpc>
                <a:spcPct val="100000"/>
              </a:lnSpc>
            </a:pPr>
            <a:endParaRPr lang="en-US" altLang="ja-JP" sz="2000" b="1" dirty="0">
              <a:solidFill>
                <a:srgbClr val="A7D28F"/>
              </a:solidFill>
              <a:latin typeface="+mn-ea"/>
              <a:ea typeface="+mn-ea"/>
            </a:endParaRPr>
          </a:p>
          <a:p>
            <a:pPr>
              <a:lnSpc>
                <a:spcPct val="100000"/>
              </a:lnSpc>
            </a:pPr>
            <a:r>
              <a:rPr lang="ja-JP" altLang="en-US" sz="2400" b="1" dirty="0">
                <a:solidFill>
                  <a:srgbClr val="A7D28F"/>
                </a:solidFill>
                <a:latin typeface="+mn-ea"/>
                <a:ea typeface="+mn-ea"/>
              </a:rPr>
              <a:t>地域移行支援（障がい福祉サービス）</a:t>
            </a:r>
            <a:endParaRPr lang="en-US" altLang="ja-JP" sz="1600" b="1" dirty="0">
              <a:solidFill>
                <a:srgbClr val="A7D28F"/>
              </a:solidFill>
              <a:latin typeface="+mn-ea"/>
              <a:ea typeface="+mn-ea"/>
            </a:endParaRPr>
          </a:p>
        </p:txBody>
      </p:sp>
      <p:sp>
        <p:nvSpPr>
          <p:cNvPr id="27" name="楕円 26">
            <a:hlinkClick r:id="rId3" action="ppaction://hlinksldjump"/>
            <a:extLst>
              <a:ext uri="{FF2B5EF4-FFF2-40B4-BE49-F238E27FC236}">
                <a16:creationId xmlns:a16="http://schemas.microsoft.com/office/drawing/2014/main" id="{581E6311-241F-4F35-825A-1A51D2309E5D}"/>
              </a:ext>
            </a:extLst>
          </p:cNvPr>
          <p:cNvSpPr>
            <a:spLocks noChangeAspect="1"/>
          </p:cNvSpPr>
          <p:nvPr/>
        </p:nvSpPr>
        <p:spPr>
          <a:xfrm>
            <a:off x="905470" y="169916"/>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メイリオ" panose="020B0604030504040204" pitchFamily="50" charset="-128"/>
                <a:ea typeface="メイリオ" panose="020B0604030504040204" pitchFamily="50" charset="-128"/>
              </a:rPr>
              <a:t>03</a:t>
            </a:r>
            <a:endParaRPr lang="ja-JP" altLang="en-US" sz="4800" dirty="0">
              <a:solidFill>
                <a:srgbClr val="A7D28F"/>
              </a:solidFill>
              <a:latin typeface="メイリオ" panose="020B0604030504040204" pitchFamily="50" charset="-128"/>
              <a:ea typeface="メイリオ" panose="020B0604030504040204" pitchFamily="50" charset="-128"/>
            </a:endParaRPr>
          </a:p>
        </p:txBody>
      </p:sp>
      <p:pic>
        <p:nvPicPr>
          <p:cNvPr id="8" name="図 7">
            <a:extLst>
              <a:ext uri="{FF2B5EF4-FFF2-40B4-BE49-F238E27FC236}">
                <a16:creationId xmlns:a16="http://schemas.microsoft.com/office/drawing/2014/main" id="{91E9137D-4AE8-4A67-BED3-ABB98855C6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4761" y="1681162"/>
            <a:ext cx="3287846" cy="4656606"/>
          </a:xfrm>
          <a:prstGeom prst="rect">
            <a:avLst/>
          </a:prstGeom>
        </p:spPr>
      </p:pic>
      <p:pic>
        <p:nvPicPr>
          <p:cNvPr id="10" name="図 9">
            <a:extLst>
              <a:ext uri="{FF2B5EF4-FFF2-40B4-BE49-F238E27FC236}">
                <a16:creationId xmlns:a16="http://schemas.microsoft.com/office/drawing/2014/main" id="{521963DA-8D21-44EB-B485-A4D01E8C54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47349" y="1696243"/>
            <a:ext cx="3314632" cy="4656606"/>
          </a:xfrm>
          <a:prstGeom prst="rect">
            <a:avLst/>
          </a:prstGeom>
        </p:spPr>
      </p:pic>
      <p:pic>
        <p:nvPicPr>
          <p:cNvPr id="16" name="図 15">
            <a:extLst>
              <a:ext uri="{FF2B5EF4-FFF2-40B4-BE49-F238E27FC236}">
                <a16:creationId xmlns:a16="http://schemas.microsoft.com/office/drawing/2014/main" id="{87B18056-8285-4E58-8DDF-DBA610DB43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61981" y="1690890"/>
            <a:ext cx="3287846" cy="4675943"/>
          </a:xfrm>
          <a:prstGeom prst="rect">
            <a:avLst/>
          </a:prstGeom>
        </p:spPr>
      </p:pic>
    </p:spTree>
    <p:extLst>
      <p:ext uri="{BB962C8B-B14F-4D97-AF65-F5344CB8AC3E}">
        <p14:creationId xmlns:p14="http://schemas.microsoft.com/office/powerpoint/2010/main" val="85048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36F62-650B-B974-B9A6-9234D30DF903}"/>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8E408DB-09DF-4F8A-13C8-460C07BB9854}"/>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E73DF398-0FAA-CE72-3681-F583DD86B522}"/>
              </a:ext>
            </a:extLst>
          </p:cNvPr>
          <p:cNvSpPr/>
          <p:nvPr/>
        </p:nvSpPr>
        <p:spPr>
          <a:xfrm>
            <a:off x="645939" y="1638723"/>
            <a:ext cx="10994763" cy="4751000"/>
          </a:xfrm>
          <a:prstGeom prst="roundRect">
            <a:avLst>
              <a:gd name="adj" fmla="val 5758"/>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3" name="円/楕円 22">
            <a:extLst>
              <a:ext uri="{FF2B5EF4-FFF2-40B4-BE49-F238E27FC236}">
                <a16:creationId xmlns:a16="http://schemas.microsoft.com/office/drawing/2014/main" id="{1C3578C8-CC32-CA4B-760E-4C4826C94BF2}"/>
              </a:ext>
            </a:extLst>
          </p:cNvPr>
          <p:cNvSpPr/>
          <p:nvPr/>
        </p:nvSpPr>
        <p:spPr>
          <a:xfrm>
            <a:off x="479376" y="1496936"/>
            <a:ext cx="907044" cy="907044"/>
          </a:xfrm>
          <a:prstGeom prst="ellipse">
            <a:avLst/>
          </a:prstGeom>
          <a:solidFill>
            <a:srgbClr val="A7D28F"/>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4000" b="1" dirty="0">
                <a:solidFill>
                  <a:srgbClr val="D4ECEA"/>
                </a:solidFill>
                <a:latin typeface="Arial" panose="020B0604020202020204" pitchFamily="34" charset="0"/>
                <a:ea typeface="游ゴシック" panose="020B0400000000000000" pitchFamily="50" charset="-128"/>
                <a:cs typeface="Arial" panose="020B0604020202020204" pitchFamily="34" charset="0"/>
              </a:rPr>
              <a:t>２</a:t>
            </a:r>
            <a:endParaRPr kumimoji="1" lang="ja-JP" altLang="en-US" sz="4000" b="1" i="0" u="none" strike="noStrike" kern="1200" cap="none" spc="0" normalizeH="0" baseline="0" noProof="0" dirty="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4" name="角丸四角形 1">
            <a:extLst>
              <a:ext uri="{FF2B5EF4-FFF2-40B4-BE49-F238E27FC236}">
                <a16:creationId xmlns:a16="http://schemas.microsoft.com/office/drawing/2014/main" id="{8EA385EB-08FC-0694-39D3-4878CC3140C0}"/>
              </a:ext>
            </a:extLst>
          </p:cNvPr>
          <p:cNvSpPr/>
          <p:nvPr/>
        </p:nvSpPr>
        <p:spPr>
          <a:xfrm>
            <a:off x="1703512" y="313628"/>
            <a:ext cx="9150463" cy="1080000"/>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25" name="タイトル 1">
            <a:extLst>
              <a:ext uri="{FF2B5EF4-FFF2-40B4-BE49-F238E27FC236}">
                <a16:creationId xmlns:a16="http://schemas.microsoft.com/office/drawing/2014/main" id="{36C274A6-9B13-DE38-094E-9FD2E37139F4}"/>
              </a:ext>
            </a:extLst>
          </p:cNvPr>
          <p:cNvSpPr txBox="1">
            <a:spLocks/>
          </p:cNvSpPr>
          <p:nvPr/>
        </p:nvSpPr>
        <p:spPr>
          <a:xfrm>
            <a:off x="2910523" y="468277"/>
            <a:ext cx="5943617" cy="1015797"/>
          </a:xfrm>
          <a:prstGeom prst="rect">
            <a:avLst/>
          </a:prstGeom>
        </p:spPr>
        <p:txBody>
          <a:bodyPr vert="horz" lIns="91440" tIns="45720" rIns="91440" bIns="45720" rtlCol="0" anchor="t">
            <a:normAutofit fontScale="8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3600" b="1" dirty="0">
                <a:solidFill>
                  <a:srgbClr val="A7D28F"/>
                </a:solidFill>
                <a:latin typeface="+mn-ea"/>
                <a:ea typeface="+mn-ea"/>
              </a:rPr>
              <a:t>情報提供</a:t>
            </a:r>
            <a:endParaRPr lang="en-US" altLang="ja-JP" sz="3600" b="1" dirty="0">
              <a:solidFill>
                <a:srgbClr val="A7D28F"/>
              </a:solidFill>
              <a:latin typeface="+mn-ea"/>
              <a:ea typeface="+mn-ea"/>
            </a:endParaRPr>
          </a:p>
          <a:p>
            <a:pPr>
              <a:lnSpc>
                <a:spcPct val="100000"/>
              </a:lnSpc>
            </a:pPr>
            <a:endParaRPr lang="en-US" altLang="ja-JP" sz="2000" b="1" dirty="0">
              <a:solidFill>
                <a:srgbClr val="A7D28F"/>
              </a:solidFill>
              <a:latin typeface="+mn-ea"/>
              <a:ea typeface="+mn-ea"/>
            </a:endParaRPr>
          </a:p>
          <a:p>
            <a:pPr>
              <a:lnSpc>
                <a:spcPct val="100000"/>
              </a:lnSpc>
            </a:pPr>
            <a:r>
              <a:rPr lang="ja-JP" altLang="en-US" sz="2400" b="1" dirty="0">
                <a:solidFill>
                  <a:srgbClr val="A7D28F"/>
                </a:solidFill>
                <a:latin typeface="+mn-ea"/>
                <a:ea typeface="+mn-ea"/>
              </a:rPr>
              <a:t>地域生活移行推進事業①（本市独自事業）</a:t>
            </a:r>
            <a:endParaRPr lang="en-US" altLang="ja-JP" sz="1600" b="1" dirty="0">
              <a:solidFill>
                <a:srgbClr val="A7D28F"/>
              </a:solidFill>
              <a:latin typeface="+mn-ea"/>
              <a:ea typeface="+mn-ea"/>
            </a:endParaRPr>
          </a:p>
        </p:txBody>
      </p:sp>
      <p:sp>
        <p:nvSpPr>
          <p:cNvPr id="27" name="楕円 26">
            <a:hlinkClick r:id="rId3" action="ppaction://hlinksldjump"/>
            <a:extLst>
              <a:ext uri="{FF2B5EF4-FFF2-40B4-BE49-F238E27FC236}">
                <a16:creationId xmlns:a16="http://schemas.microsoft.com/office/drawing/2014/main" id="{19E4B27D-3877-1146-9592-F40D22BDB7A5}"/>
              </a:ext>
            </a:extLst>
          </p:cNvPr>
          <p:cNvSpPr>
            <a:spLocks noChangeAspect="1"/>
          </p:cNvSpPr>
          <p:nvPr/>
        </p:nvSpPr>
        <p:spPr>
          <a:xfrm>
            <a:off x="905470" y="169916"/>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メイリオ" panose="020B0604030504040204" pitchFamily="50" charset="-128"/>
                <a:ea typeface="メイリオ" panose="020B0604030504040204" pitchFamily="50" charset="-128"/>
              </a:rPr>
              <a:t>03</a:t>
            </a:r>
            <a:endParaRPr lang="ja-JP" altLang="en-US" sz="4800" dirty="0">
              <a:solidFill>
                <a:srgbClr val="A7D28F"/>
              </a:solidFill>
              <a:latin typeface="メイリオ" panose="020B0604030504040204" pitchFamily="50" charset="-128"/>
              <a:ea typeface="メイリオ" panose="020B0604030504040204" pitchFamily="50" charset="-128"/>
            </a:endParaRPr>
          </a:p>
        </p:txBody>
      </p:sp>
      <p:pic>
        <p:nvPicPr>
          <p:cNvPr id="13" name="図 12">
            <a:extLst>
              <a:ext uri="{FF2B5EF4-FFF2-40B4-BE49-F238E27FC236}">
                <a16:creationId xmlns:a16="http://schemas.microsoft.com/office/drawing/2014/main" id="{47F3E24E-F5BE-7973-FE73-AF307838B606}"/>
              </a:ext>
            </a:extLst>
          </p:cNvPr>
          <p:cNvPicPr>
            <a:picLocks noChangeAspect="1"/>
          </p:cNvPicPr>
          <p:nvPr/>
        </p:nvPicPr>
        <p:blipFill>
          <a:blip r:embed="rId4"/>
          <a:stretch>
            <a:fillRect/>
          </a:stretch>
        </p:blipFill>
        <p:spPr>
          <a:xfrm>
            <a:off x="1390260" y="1747011"/>
            <a:ext cx="3191474" cy="4562309"/>
          </a:xfrm>
          <a:prstGeom prst="rect">
            <a:avLst/>
          </a:prstGeom>
        </p:spPr>
      </p:pic>
      <p:pic>
        <p:nvPicPr>
          <p:cNvPr id="15" name="図 14">
            <a:extLst>
              <a:ext uri="{FF2B5EF4-FFF2-40B4-BE49-F238E27FC236}">
                <a16:creationId xmlns:a16="http://schemas.microsoft.com/office/drawing/2014/main" id="{E9765412-ED04-E980-4713-A656D1642761}"/>
              </a:ext>
            </a:extLst>
          </p:cNvPr>
          <p:cNvPicPr>
            <a:picLocks noChangeAspect="1"/>
          </p:cNvPicPr>
          <p:nvPr/>
        </p:nvPicPr>
        <p:blipFill>
          <a:blip r:embed="rId5"/>
          <a:stretch>
            <a:fillRect/>
          </a:stretch>
        </p:blipFill>
        <p:spPr>
          <a:xfrm>
            <a:off x="4698430" y="1702993"/>
            <a:ext cx="3299041" cy="4562308"/>
          </a:xfrm>
          <a:prstGeom prst="rect">
            <a:avLst/>
          </a:prstGeom>
        </p:spPr>
      </p:pic>
      <p:pic>
        <p:nvPicPr>
          <p:cNvPr id="18" name="図 17">
            <a:extLst>
              <a:ext uri="{FF2B5EF4-FFF2-40B4-BE49-F238E27FC236}">
                <a16:creationId xmlns:a16="http://schemas.microsoft.com/office/drawing/2014/main" id="{06F5DA8F-68CA-D02D-425D-8941692DD777}"/>
              </a:ext>
            </a:extLst>
          </p:cNvPr>
          <p:cNvPicPr>
            <a:picLocks noChangeAspect="1"/>
          </p:cNvPicPr>
          <p:nvPr/>
        </p:nvPicPr>
        <p:blipFill>
          <a:blip r:embed="rId6"/>
          <a:stretch>
            <a:fillRect/>
          </a:stretch>
        </p:blipFill>
        <p:spPr>
          <a:xfrm>
            <a:off x="8111870" y="1747011"/>
            <a:ext cx="3336747" cy="4562309"/>
          </a:xfrm>
          <a:prstGeom prst="rect">
            <a:avLst/>
          </a:prstGeom>
        </p:spPr>
      </p:pic>
    </p:spTree>
    <p:extLst>
      <p:ext uri="{BB962C8B-B14F-4D97-AF65-F5344CB8AC3E}">
        <p14:creationId xmlns:p14="http://schemas.microsoft.com/office/powerpoint/2010/main" val="1550566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6" name="角丸四角形 1">
            <a:extLst>
              <a:ext uri="{FF2B5EF4-FFF2-40B4-BE49-F238E27FC236}">
                <a16:creationId xmlns:a16="http://schemas.microsoft.com/office/drawing/2014/main" id="{F698F395-27B3-40BA-BC86-0583CAFC50F8}"/>
              </a:ext>
            </a:extLst>
          </p:cNvPr>
          <p:cNvSpPr/>
          <p:nvPr/>
        </p:nvSpPr>
        <p:spPr>
          <a:xfrm>
            <a:off x="5426444" y="1710850"/>
            <a:ext cx="6322888" cy="5030518"/>
          </a:xfrm>
          <a:prstGeom prst="roundRect">
            <a:avLst>
              <a:gd name="adj" fmla="val 1496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ja-JP" sz="1400" b="1" dirty="0">
              <a:solidFill>
                <a:schemeClr val="accent1"/>
              </a:solidFill>
              <a:latin typeface="メイリオ" panose="020B0604030504040204" pitchFamily="50" charset="-128"/>
              <a:ea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1" dirty="0">
                <a:solidFill>
                  <a:schemeClr val="accent1"/>
                </a:solidFill>
                <a:latin typeface="メイリオ" panose="020B0604030504040204" pitchFamily="50" charset="-128"/>
                <a:ea typeface="メイリオ" panose="020B0604030504040204" pitchFamily="50" charset="-128"/>
              </a:rPr>
              <a:t>～退院に不安がある方に対して、寄り添いながら信頼関係を</a:t>
            </a:r>
            <a:endParaRPr lang="en-US" altLang="ja-JP" sz="1400" b="1" dirty="0">
              <a:solidFill>
                <a:schemeClr val="accent1"/>
              </a:solidFill>
              <a:latin typeface="メイリオ" panose="020B0604030504040204" pitchFamily="50" charset="-128"/>
              <a:ea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1" dirty="0">
                <a:solidFill>
                  <a:schemeClr val="accent1"/>
                </a:solidFill>
                <a:latin typeface="メイリオ" panose="020B0604030504040204" pitchFamily="50" charset="-128"/>
                <a:ea typeface="メイリオ" panose="020B0604030504040204" pitchFamily="50" charset="-128"/>
              </a:rPr>
              <a:t>　築くことで、退院意欲の向上を図る事業です～</a:t>
            </a:r>
            <a:endParaRPr lang="en-US" altLang="ja-JP" sz="1400" b="1" dirty="0">
              <a:solidFill>
                <a:schemeClr val="accent1"/>
              </a:solidFill>
              <a:latin typeface="メイリオ" panose="020B0604030504040204" pitchFamily="50" charset="-128"/>
              <a:ea typeface="メイリオ"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dirty="0">
                <a:solidFill>
                  <a:schemeClr val="tx1"/>
                </a:solidFill>
                <a:latin typeface="メイリオ" panose="020B0604030504040204" pitchFamily="50" charset="-128"/>
                <a:ea typeface="メイリオ" panose="020B0604030504040204" pitchFamily="50" charset="-128"/>
              </a:rPr>
              <a:t>　</a:t>
            </a:r>
            <a:endParaRPr lang="en-US" altLang="ja-JP" dirty="0">
              <a:solidFill>
                <a:schemeClr val="tx1"/>
              </a:solidFill>
              <a:latin typeface="メイリオ" panose="020B0604030504040204" pitchFamily="50" charset="-128"/>
              <a:ea typeface="メイリオ"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◆事業対象者：</a:t>
            </a:r>
            <a:endParaRPr kumimoji="1" lang="en-US" altLang="ja-JP" sz="14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　病状が安定しているにもかかわらず、精神科病院での入院が長期化（概ね</a:t>
            </a:r>
            <a:r>
              <a:rPr kumimoji="1" lang="en-US" altLang="ja-JP" sz="14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1</a:t>
            </a:r>
            <a:r>
              <a:rPr kumimoji="1" lang="ja-JP" altLang="en-US" sz="14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年以上）しており、入院前の住所地が大阪市内の方</a:t>
            </a:r>
            <a:endParaRPr kumimoji="1" lang="en-US" altLang="ja-JP" sz="14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メイリオ" panose="020B0604030504040204" pitchFamily="50" charset="-128"/>
                <a:ea typeface="メイリオ" panose="020B0604030504040204" pitchFamily="50" charset="-128"/>
              </a:rPr>
              <a:t>◆</a:t>
            </a:r>
            <a:r>
              <a:rPr kumimoji="1" lang="ja-JP" altLang="en-US" sz="14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事業内容：</a:t>
            </a:r>
            <a:endParaRPr kumimoji="1" lang="en-US" altLang="ja-JP" sz="14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　支援者が月２回程度、病院へ訪問し、面会や外出同行を通して本人からの相談に対応したり、ピアサポーターとの交流等を行ったりすることで退院意欲を高め、本人の意向により地域移行支援（障がい福祉サービス）の申請ができるように支援します</a:t>
            </a:r>
            <a:r>
              <a:rPr kumimoji="1" lang="ja-JP" altLang="en-US" sz="16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a:t>
            </a:r>
            <a:endParaRPr kumimoji="1" lang="en-US" altLang="ja-JP" sz="16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メイリオ" panose="020B0604030504040204" pitchFamily="50" charset="-128"/>
                <a:ea typeface="メイリオ" panose="020B0604030504040204" pitchFamily="50" charset="-128"/>
              </a:rPr>
              <a:t>◆お問い合わせ先：</a:t>
            </a:r>
            <a:endParaRPr lang="en-US" altLang="ja-JP" sz="1400" dirty="0">
              <a:solidFill>
                <a:schemeClr val="tx1"/>
              </a:solidFill>
              <a:latin typeface="メイリオ" panose="020B0604030504040204" pitchFamily="50" charset="-128"/>
              <a:ea typeface="メイリオ"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rPr>
              <a:t>　</a:t>
            </a:r>
            <a:r>
              <a:rPr kumimoji="1" lang="ja-JP" altLang="en-US" sz="1400" b="0" i="0" u="none" strike="noStrike" kern="1200" cap="none" spc="0" normalizeH="0" baseline="0" noProof="0" dirty="0">
                <a:ln>
                  <a:noFill/>
                </a:ln>
                <a:solidFill>
                  <a:schemeClr val="tx1"/>
                </a:solidFill>
                <a:effectLst/>
                <a:uLnTx/>
                <a:uFillTx/>
                <a:latin typeface="+mn-ea"/>
              </a:rPr>
              <a:t>事業に関するご質問やご相談は、下記まで</a:t>
            </a:r>
            <a:r>
              <a:rPr lang="ja-JP" altLang="en-US" sz="1400" dirty="0">
                <a:solidFill>
                  <a:schemeClr val="tx1"/>
                </a:solidFill>
                <a:latin typeface="+mn-ea"/>
              </a:rPr>
              <a:t>ご連絡ください。</a:t>
            </a:r>
            <a:endParaRPr kumimoji="1" lang="en-US" altLang="ja-JP" sz="1400" b="0" i="0" u="none" strike="noStrike" kern="1200" cap="none" spc="0" normalizeH="0" baseline="0" noProof="0" dirty="0">
              <a:ln>
                <a:noFill/>
              </a:ln>
              <a:solidFill>
                <a:schemeClr val="tx1"/>
              </a:solidFill>
              <a:effectLst/>
              <a:uLnTx/>
              <a:uFillTx/>
              <a:latin typeface="+mn-ea"/>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mn-ea"/>
              </a:rPr>
              <a:t>　</a:t>
            </a:r>
            <a:endParaRPr lang="en-US" altLang="ja-JP" sz="1400" b="1" dirty="0">
              <a:solidFill>
                <a:schemeClr val="tx1"/>
              </a:solidFill>
              <a:latin typeface="+mn-ea"/>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chemeClr val="tx1"/>
                </a:solidFill>
                <a:effectLst/>
                <a:uLnTx/>
                <a:uFillTx/>
                <a:latin typeface="+mn-ea"/>
              </a:rPr>
              <a:t>　大阪市こころの健康センター（地域生活移行推進事業担当者）</a:t>
            </a:r>
            <a:endParaRPr kumimoji="1" lang="en-US" altLang="ja-JP" sz="1400" b="1" i="0" u="none" strike="noStrike" kern="1200" cap="none" spc="0" normalizeH="0" baseline="0" noProof="0" dirty="0">
              <a:ln>
                <a:noFill/>
              </a:ln>
              <a:solidFill>
                <a:schemeClr val="tx1"/>
              </a:solidFill>
              <a:effectLst/>
              <a:uLnTx/>
              <a:uFillTx/>
              <a:latin typeface="+mn-ea"/>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600" b="1" dirty="0">
                <a:solidFill>
                  <a:schemeClr val="tx1"/>
                </a:solidFill>
                <a:latin typeface="+mn-ea"/>
              </a:rPr>
              <a:t>　</a:t>
            </a:r>
            <a:r>
              <a:rPr lang="en-US" altLang="ja-JP" sz="1600" b="1" dirty="0">
                <a:solidFill>
                  <a:schemeClr val="tx1"/>
                </a:solidFill>
                <a:latin typeface="+mn-ea"/>
              </a:rPr>
              <a:t>TEL</a:t>
            </a:r>
            <a:r>
              <a:rPr lang="ja-JP" altLang="en-US" sz="1600" b="1" dirty="0">
                <a:solidFill>
                  <a:schemeClr val="tx1"/>
                </a:solidFill>
                <a:latin typeface="+mn-ea"/>
              </a:rPr>
              <a:t>：</a:t>
            </a:r>
            <a:r>
              <a:rPr lang="en-US" altLang="ja-JP" sz="1600" b="1" dirty="0">
                <a:solidFill>
                  <a:schemeClr val="tx1"/>
                </a:solidFill>
                <a:latin typeface="+mn-ea"/>
              </a:rPr>
              <a:t>06</a:t>
            </a:r>
            <a:r>
              <a:rPr lang="ja-JP" altLang="en-US" sz="1600" b="1" dirty="0">
                <a:solidFill>
                  <a:schemeClr val="tx1"/>
                </a:solidFill>
                <a:latin typeface="+mn-ea"/>
              </a:rPr>
              <a:t>－</a:t>
            </a:r>
            <a:r>
              <a:rPr lang="en-US" altLang="ja-JP" sz="1600" b="1" dirty="0">
                <a:solidFill>
                  <a:schemeClr val="tx1"/>
                </a:solidFill>
                <a:latin typeface="+mn-ea"/>
              </a:rPr>
              <a:t>6922</a:t>
            </a:r>
            <a:r>
              <a:rPr lang="ja-JP" altLang="en-US" sz="1600" b="1" dirty="0">
                <a:solidFill>
                  <a:schemeClr val="tx1"/>
                </a:solidFill>
                <a:latin typeface="+mn-ea"/>
              </a:rPr>
              <a:t>－</a:t>
            </a:r>
            <a:r>
              <a:rPr lang="en-US" altLang="ja-JP" sz="1600" b="1" dirty="0">
                <a:solidFill>
                  <a:schemeClr val="tx1"/>
                </a:solidFill>
                <a:latin typeface="+mn-ea"/>
              </a:rPr>
              <a:t>8520</a:t>
            </a:r>
            <a:endParaRPr lang="en-US" altLang="ja-JP" sz="1600" dirty="0">
              <a:solidFill>
                <a:schemeClr val="tx1"/>
              </a:solidFill>
              <a:latin typeface="+mn-ea"/>
            </a:endParaRPr>
          </a:p>
        </p:txBody>
      </p:sp>
      <p:sp>
        <p:nvSpPr>
          <p:cNvPr id="30" name="円/楕円 22">
            <a:extLst>
              <a:ext uri="{FF2B5EF4-FFF2-40B4-BE49-F238E27FC236}">
                <a16:creationId xmlns:a16="http://schemas.microsoft.com/office/drawing/2014/main" id="{3A62BE9F-F21A-4C2E-A9EE-8BE8C90E40D8}"/>
              </a:ext>
            </a:extLst>
          </p:cNvPr>
          <p:cNvSpPr/>
          <p:nvPr/>
        </p:nvSpPr>
        <p:spPr>
          <a:xfrm>
            <a:off x="578766" y="1389958"/>
            <a:ext cx="907044" cy="907044"/>
          </a:xfrm>
          <a:prstGeom prst="ellipse">
            <a:avLst/>
          </a:prstGeom>
          <a:solidFill>
            <a:srgbClr val="A7D28F"/>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rPr>
              <a:t>３</a:t>
            </a:r>
          </a:p>
        </p:txBody>
      </p:sp>
      <p:sp>
        <p:nvSpPr>
          <p:cNvPr id="7" name="角丸四角形 1">
            <a:extLst>
              <a:ext uri="{FF2B5EF4-FFF2-40B4-BE49-F238E27FC236}">
                <a16:creationId xmlns:a16="http://schemas.microsoft.com/office/drawing/2014/main" id="{EEFAF4E3-32A7-920D-358C-7096E10462FE}"/>
              </a:ext>
            </a:extLst>
          </p:cNvPr>
          <p:cNvSpPr/>
          <p:nvPr/>
        </p:nvSpPr>
        <p:spPr>
          <a:xfrm>
            <a:off x="1733395" y="381553"/>
            <a:ext cx="9879839" cy="1080000"/>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27" name="楕円 26">
            <a:hlinkClick r:id="rId3" action="ppaction://hlinksldjump"/>
            <a:extLst>
              <a:ext uri="{FF2B5EF4-FFF2-40B4-BE49-F238E27FC236}">
                <a16:creationId xmlns:a16="http://schemas.microsoft.com/office/drawing/2014/main" id="{581E6311-241F-4F35-825A-1A51D2309E5D}"/>
              </a:ext>
            </a:extLst>
          </p:cNvPr>
          <p:cNvSpPr>
            <a:spLocks noChangeAspect="1"/>
          </p:cNvSpPr>
          <p:nvPr/>
        </p:nvSpPr>
        <p:spPr>
          <a:xfrm>
            <a:off x="1083090" y="279866"/>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メイリオ" panose="020B0604030504040204" pitchFamily="50" charset="-128"/>
                <a:ea typeface="メイリオ" panose="020B0604030504040204" pitchFamily="50" charset="-128"/>
              </a:rPr>
              <a:t>03</a:t>
            </a:r>
            <a:endParaRPr lang="ja-JP" altLang="en-US" sz="4800" dirty="0">
              <a:solidFill>
                <a:srgbClr val="A7D28F"/>
              </a:solidFill>
              <a:latin typeface="メイリオ" panose="020B0604030504040204" pitchFamily="50" charset="-128"/>
              <a:ea typeface="メイリオ" panose="020B0604030504040204" pitchFamily="50" charset="-128"/>
            </a:endParaRPr>
          </a:p>
        </p:txBody>
      </p:sp>
      <p:sp>
        <p:nvSpPr>
          <p:cNvPr id="8" name="タイトル 1">
            <a:extLst>
              <a:ext uri="{FF2B5EF4-FFF2-40B4-BE49-F238E27FC236}">
                <a16:creationId xmlns:a16="http://schemas.microsoft.com/office/drawing/2014/main" id="{90C96F6D-B5BF-BDBA-0578-6852858F59EF}"/>
              </a:ext>
            </a:extLst>
          </p:cNvPr>
          <p:cNvSpPr txBox="1">
            <a:spLocks/>
          </p:cNvSpPr>
          <p:nvPr/>
        </p:nvSpPr>
        <p:spPr>
          <a:xfrm>
            <a:off x="3336815" y="516913"/>
            <a:ext cx="5943617" cy="1015797"/>
          </a:xfrm>
          <a:prstGeom prst="rect">
            <a:avLst/>
          </a:prstGeom>
        </p:spPr>
        <p:txBody>
          <a:bodyPr vert="horz" lIns="91440" tIns="45720" rIns="91440" bIns="45720" rtlCol="0" anchor="t">
            <a:normAutofit fontScale="4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6700" b="1" dirty="0">
                <a:solidFill>
                  <a:srgbClr val="A7D28F"/>
                </a:solidFill>
                <a:latin typeface="+mn-ea"/>
                <a:ea typeface="+mn-ea"/>
              </a:rPr>
              <a:t>情報提供</a:t>
            </a:r>
            <a:endParaRPr lang="en-US" altLang="ja-JP" sz="6700" b="1" dirty="0">
              <a:solidFill>
                <a:srgbClr val="A7D28F"/>
              </a:solidFill>
              <a:latin typeface="+mn-ea"/>
              <a:ea typeface="+mn-ea"/>
            </a:endParaRPr>
          </a:p>
          <a:p>
            <a:pPr>
              <a:lnSpc>
                <a:spcPct val="100000"/>
              </a:lnSpc>
            </a:pPr>
            <a:endParaRPr lang="en-US" altLang="ja-JP" sz="4200" b="1" dirty="0">
              <a:solidFill>
                <a:srgbClr val="A7D28F"/>
              </a:solidFill>
              <a:latin typeface="+mn-ea"/>
              <a:ea typeface="+mn-ea"/>
            </a:endParaRPr>
          </a:p>
          <a:p>
            <a:pPr>
              <a:lnSpc>
                <a:spcPct val="100000"/>
              </a:lnSpc>
            </a:pPr>
            <a:r>
              <a:rPr lang="ja-JP" altLang="en-US" sz="4200" b="1" dirty="0">
                <a:solidFill>
                  <a:srgbClr val="A7D28F"/>
                </a:solidFill>
                <a:latin typeface="+mn-ea"/>
                <a:ea typeface="+mn-ea"/>
              </a:rPr>
              <a:t>地域生活移行推進事業②（本市独自事業）</a:t>
            </a:r>
            <a:endParaRPr lang="en-US" altLang="ja-JP" sz="4200" b="1" dirty="0">
              <a:solidFill>
                <a:srgbClr val="A7D28F"/>
              </a:solidFill>
              <a:latin typeface="+mn-ea"/>
              <a:ea typeface="+mn-ea"/>
            </a:endParaRPr>
          </a:p>
        </p:txBody>
      </p:sp>
      <p:pic>
        <p:nvPicPr>
          <p:cNvPr id="4" name="図 3">
            <a:extLst>
              <a:ext uri="{FF2B5EF4-FFF2-40B4-BE49-F238E27FC236}">
                <a16:creationId xmlns:a16="http://schemas.microsoft.com/office/drawing/2014/main" id="{574A95FC-2010-47AA-9999-3AFC44799E31}"/>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485810" y="1710850"/>
            <a:ext cx="3794906" cy="4968077"/>
          </a:xfrm>
          <a:prstGeom prst="rect">
            <a:avLst/>
          </a:prstGeom>
        </p:spPr>
      </p:pic>
    </p:spTree>
    <p:extLst>
      <p:ext uri="{BB962C8B-B14F-4D97-AF65-F5344CB8AC3E}">
        <p14:creationId xmlns:p14="http://schemas.microsoft.com/office/powerpoint/2010/main" val="34463052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861</Words>
  <Application>Microsoft Office PowerPoint</Application>
  <PresentationFormat>ワイド画面</PresentationFormat>
  <Paragraphs>176</Paragraphs>
  <Slides>6</Slides>
  <Notes>6</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6</vt:i4>
      </vt:variant>
    </vt:vector>
  </HeadingPairs>
  <TitlesOfParts>
    <vt:vector size="14" baseType="lpstr">
      <vt:lpstr>Meiryo UI</vt:lpstr>
      <vt:lpstr>メイリオ</vt:lpstr>
      <vt:lpstr>游ゴシック</vt:lpstr>
      <vt:lpstr>Arial</vt:lpstr>
      <vt:lpstr>Calibri</vt:lpstr>
      <vt:lpstr>Century</vt:lpstr>
      <vt:lpstr>Segoe UI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2026-07-30T02:59:30Z</dcterms:modified>
</cp:coreProperties>
</file>