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410" r:id="rId2"/>
    <p:sldId id="433" r:id="rId3"/>
    <p:sldId id="435" r:id="rId4"/>
  </p:sldIdLst>
  <p:sldSz cx="12192000" cy="6858000"/>
  <p:notesSz cx="6807200" cy="9939338"/>
  <p:custDataLst>
    <p:tags r:id="rId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BjIv46TS8qMKQi1mU+BB7g==" hashData="X3x3iMRRgvLZ6230H4RVOzdND0hmelXpmmSJiQX1idWRAAHuNNaGH4wmJ77VDciKMiYld/p1WRCeKDlWDvjclw=="/>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845"/>
    <a:srgbClr val="FFFDE1"/>
    <a:srgbClr val="B32425"/>
    <a:srgbClr val="34485E"/>
    <a:srgbClr val="5B9F8A"/>
    <a:srgbClr val="3C7D9B"/>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04" autoAdjust="0"/>
  </p:normalViewPr>
  <p:slideViewPr>
    <p:cSldViewPr>
      <p:cViewPr varScale="1">
        <p:scale>
          <a:sx n="91" d="100"/>
          <a:sy n="91" d="100"/>
        </p:scale>
        <p:origin x="62" y="158"/>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2024/11/14</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2024/11/14</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2024/11/14</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3" Type="http://schemas.openxmlformats.org/officeDocument/2006/relationships/hyperlink" Target="mailto:hukusi@town.nose.osaka.jp"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楕円 6">
            <a:hlinkClick r:id="rId3" action="ppaction://hlinksldjump"/>
            <a:extLst>
              <a:ext uri="{FF2B5EF4-FFF2-40B4-BE49-F238E27FC236}">
                <a16:creationId xmlns:a16="http://schemas.microsoft.com/office/drawing/2014/main" id="{C3194EEB-9EC8-BA88-BEE2-7390BBE8EF6C}"/>
              </a:ext>
            </a:extLst>
          </p:cNvPr>
          <p:cNvSpPr/>
          <p:nvPr/>
        </p:nvSpPr>
        <p:spPr>
          <a:xfrm>
            <a:off x="4125532" y="167737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761956" y="4016820"/>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窓口</a:t>
            </a:r>
            <a:endParaRPr lang="en-US" altLang="ja-JP" sz="2400" b="1" dirty="0">
              <a:solidFill>
                <a:srgbClr val="D6B845"/>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79599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7098845"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「にも包括」</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a:t>
            </a:r>
            <a:endParaRPr lang="en-US" altLang="ja-JP" sz="2400" b="1" dirty="0">
              <a:solidFill>
                <a:srgbClr val="D6B845"/>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7184892"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263352" y="2421776"/>
            <a:ext cx="2418382" cy="637635"/>
          </a:xfrm>
          <a:prstGeom prst="rect">
            <a:avLst/>
          </a:prstGeom>
        </p:spPr>
        <p:txBody>
          <a:bodyPr vert="horz" lIns="91440" tIns="45720" rIns="91440" bIns="4572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能勢町</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4" action="ppaction://hlinksldjump"/>
            <a:extLst>
              <a:ext uri="{FF2B5EF4-FFF2-40B4-BE49-F238E27FC236}">
                <a16:creationId xmlns:a16="http://schemas.microsoft.com/office/drawing/2014/main" id="{61770FFB-076D-4D8E-A395-40A76EF1C214}"/>
              </a:ext>
            </a:extLst>
          </p:cNvPr>
          <p:cNvSpPr/>
          <p:nvPr/>
        </p:nvSpPr>
        <p:spPr>
          <a:xfrm>
            <a:off x="7514426"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pic>
        <p:nvPicPr>
          <p:cNvPr id="19" name="図 18">
            <a:extLst>
              <a:ext uri="{FF2B5EF4-FFF2-40B4-BE49-F238E27FC236}">
                <a16:creationId xmlns:a16="http://schemas.microsoft.com/office/drawing/2014/main" id="{D46069B6-3F6E-4C75-8C3F-8BE0DA5D1157}"/>
              </a:ext>
            </a:extLst>
          </p:cNvPr>
          <p:cNvPicPr>
            <a:picLocks noChangeAspect="1"/>
          </p:cNvPicPr>
          <p:nvPr/>
        </p:nvPicPr>
        <p:blipFill>
          <a:blip r:embed="rId5" cstate="print">
            <a:clrChange>
              <a:clrFrom>
                <a:srgbClr val="FFFFFF"/>
              </a:clrFrom>
              <a:clrTo>
                <a:srgbClr val="FFFFFF">
                  <a:alpha val="0"/>
                </a:srgbClr>
              </a:clrTo>
            </a:clrChange>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22957" y="819778"/>
            <a:ext cx="1433811" cy="1080000"/>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窓口</a:t>
            </a:r>
            <a:endParaRPr lang="en-US" altLang="ja-JP" sz="4400" b="1" dirty="0">
              <a:solidFill>
                <a:srgbClr val="D6B845"/>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3139321"/>
          </a:xfrm>
          <a:prstGeom prst="rect">
            <a:avLst/>
          </a:prstGeom>
          <a:noFill/>
        </p:spPr>
        <p:txBody>
          <a:bodyPr wrap="square">
            <a:spAutoFit/>
          </a:bodyPr>
          <a:lstStyle/>
          <a:p>
            <a:pPr algn="ctr">
              <a:lnSpc>
                <a:spcPct val="150000"/>
              </a:lnSpc>
            </a:pPr>
            <a:r>
              <a:rPr lang="ja-JP" altLang="en-US" sz="2400" b="1" i="0" dirty="0">
                <a:effectLst/>
                <a:latin typeface="Söhne"/>
              </a:rPr>
              <a:t>能勢町　福祉課　福祉担当</a:t>
            </a:r>
            <a:endParaRPr lang="en-US" altLang="ja-JP" sz="2400" b="1" i="0" dirty="0">
              <a:effectLst/>
              <a:latin typeface="Söhne"/>
            </a:endParaRP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latin typeface="メイリオ" panose="020B0604030504040204" pitchFamily="50" charset="-128"/>
                <a:ea typeface="メイリオ" panose="020B0604030504040204" pitchFamily="50" charset="-128"/>
              </a:rPr>
              <a:t>住所　　　　：　</a:t>
            </a:r>
            <a:r>
              <a:rPr lang="zh-CN" altLang="en-US" sz="1800" b="1" dirty="0">
                <a:latin typeface="メイリオ" panose="020B0604030504040204" pitchFamily="50" charset="-128"/>
                <a:ea typeface="メイリオ" panose="020B0604030504040204" pitchFamily="50" charset="-128"/>
              </a:rPr>
              <a:t>〒</a:t>
            </a:r>
            <a:r>
              <a:rPr lang="en-US" altLang="zh-CN" sz="1800" b="1" dirty="0">
                <a:latin typeface="メイリオ" panose="020B0604030504040204" pitchFamily="50" charset="-128"/>
                <a:ea typeface="メイリオ" panose="020B0604030504040204" pitchFamily="50" charset="-128"/>
              </a:rPr>
              <a:t>5</a:t>
            </a:r>
            <a:r>
              <a:rPr lang="en-US" altLang="ja-JP" sz="1800" b="1" dirty="0">
                <a:latin typeface="メイリオ" panose="020B0604030504040204" pitchFamily="50" charset="-128"/>
                <a:ea typeface="メイリオ" panose="020B0604030504040204" pitchFamily="50" charset="-128"/>
              </a:rPr>
              <a:t>63</a:t>
            </a:r>
            <a:r>
              <a:rPr lang="en-US" altLang="zh-CN" sz="1800" b="1" dirty="0">
                <a:latin typeface="メイリオ" panose="020B0604030504040204" pitchFamily="50" charset="-128"/>
                <a:ea typeface="メイリオ" panose="020B0604030504040204" pitchFamily="50" charset="-128"/>
              </a:rPr>
              <a:t>-</a:t>
            </a:r>
            <a:r>
              <a:rPr lang="en-US" altLang="ja-JP" sz="1800" b="1" dirty="0">
                <a:latin typeface="メイリオ" panose="020B0604030504040204" pitchFamily="50" charset="-128"/>
                <a:ea typeface="メイリオ" panose="020B0604030504040204" pitchFamily="50" charset="-128"/>
              </a:rPr>
              <a:t>0351</a:t>
            </a:r>
            <a:r>
              <a:rPr lang="zh-CN" altLang="en-US" sz="1800" b="1" dirty="0">
                <a:latin typeface="メイリオ" panose="020B0604030504040204" pitchFamily="50" charset="-128"/>
                <a:ea typeface="メイリオ" panose="020B0604030504040204" pitchFamily="50" charset="-128"/>
              </a:rPr>
              <a:t>　大阪</a:t>
            </a:r>
            <a:r>
              <a:rPr lang="ja-JP" altLang="en-US" sz="1800" b="1" dirty="0">
                <a:latin typeface="メイリオ" panose="020B0604030504040204" pitchFamily="50" charset="-128"/>
                <a:ea typeface="メイリオ" panose="020B0604030504040204" pitchFamily="50" charset="-128"/>
              </a:rPr>
              <a:t>府</a:t>
            </a:r>
            <a:r>
              <a:rPr lang="ja-JP" altLang="en-US" b="1" dirty="0">
                <a:latin typeface="メイリオ" panose="020B0604030504040204" pitchFamily="50" charset="-128"/>
                <a:ea typeface="メイリオ" panose="020B0604030504040204" pitchFamily="50" charset="-128"/>
              </a:rPr>
              <a:t>豊能郡能勢町栗栖</a:t>
            </a:r>
            <a:r>
              <a:rPr lang="en-US" altLang="ja-JP" b="1" dirty="0">
                <a:latin typeface="メイリオ" panose="020B0604030504040204" pitchFamily="50" charset="-128"/>
                <a:ea typeface="メイリオ" panose="020B0604030504040204" pitchFamily="50" charset="-128"/>
              </a:rPr>
              <a:t>82</a:t>
            </a:r>
            <a:r>
              <a:rPr lang="ja-JP" altLang="en-US" b="1" dirty="0">
                <a:latin typeface="メイリオ" panose="020B0604030504040204" pitchFamily="50" charset="-128"/>
                <a:ea typeface="メイリオ" panose="020B0604030504040204" pitchFamily="50" charset="-128"/>
              </a:rPr>
              <a:t>番地の</a:t>
            </a:r>
            <a:r>
              <a:rPr lang="en-US" altLang="ja-JP" b="1" dirty="0">
                <a:latin typeface="メイリオ" panose="020B0604030504040204" pitchFamily="50" charset="-128"/>
                <a:ea typeface="メイリオ" panose="020B0604030504040204" pitchFamily="50" charset="-128"/>
              </a:rPr>
              <a:t>1</a:t>
            </a:r>
            <a:br>
              <a:rPr lang="zh-CN" altLang="en-US" sz="1800" b="1" dirty="0">
                <a:latin typeface="メイリオ" panose="020B0604030504040204" pitchFamily="50" charset="-128"/>
                <a:ea typeface="メイリオ" panose="020B0604030504040204" pitchFamily="50" charset="-128"/>
              </a:rPr>
            </a:br>
            <a:endParaRPr lang="en-US" altLang="ja-JP" sz="1800" b="1" dirty="0">
              <a:latin typeface="メイリオ" panose="020B0604030504040204" pitchFamily="50" charset="-128"/>
              <a:ea typeface="メイリオ" panose="020B0604030504040204" pitchFamily="50" charset="-128"/>
            </a:endParaRPr>
          </a:p>
          <a:p>
            <a:r>
              <a:rPr lang="ja-JP" altLang="en-US" sz="1800" b="1" dirty="0">
                <a:solidFill>
                  <a:srgbClr val="FF0000"/>
                </a:solidFill>
                <a:latin typeface="メイリオ" panose="020B0604030504040204" pitchFamily="50" charset="-128"/>
                <a:ea typeface="メイリオ" panose="020B0604030504040204" pitchFamily="50" charset="-128"/>
              </a:rPr>
              <a:t>　　</a:t>
            </a:r>
            <a:r>
              <a:rPr lang="ja-JP" altLang="en-US" sz="1800" b="1" dirty="0">
                <a:latin typeface="メイリオ" panose="020B0604030504040204" pitchFamily="50" charset="-128"/>
                <a:ea typeface="メイリオ" panose="020B0604030504040204" pitchFamily="50" charset="-128"/>
              </a:rPr>
              <a:t>電話番号　　　　：　</a:t>
            </a:r>
            <a:r>
              <a:rPr lang="en-US" altLang="ja-JP" sz="1800" b="1" dirty="0">
                <a:latin typeface="メイリオ" panose="020B0604030504040204" pitchFamily="50" charset="-128"/>
                <a:ea typeface="メイリオ" panose="020B0604030504040204" pitchFamily="50" charset="-128"/>
              </a:rPr>
              <a:t>072-731-2150</a:t>
            </a:r>
            <a:r>
              <a:rPr lang="ja-JP" altLang="en-US" sz="1800" b="1" dirty="0">
                <a:latin typeface="メイリオ" panose="020B0604030504040204" pitchFamily="50" charset="-128"/>
                <a:ea typeface="メイリオ" panose="020B0604030504040204" pitchFamily="50" charset="-128"/>
              </a:rPr>
              <a:t>（直通）　</a:t>
            </a:r>
            <a:endParaRPr lang="en-US" altLang="ja-JP" sz="1800" b="1" dirty="0">
              <a:latin typeface="メイリオ" panose="020B0604030504040204" pitchFamily="50" charset="-128"/>
              <a:ea typeface="メイリオ" panose="020B0604030504040204" pitchFamily="50" charset="-128"/>
            </a:endParaRPr>
          </a:p>
          <a:p>
            <a:endParaRPr lang="en-US" altLang="ja-JP" sz="1800" b="1" dirty="0">
              <a:solidFill>
                <a:srgbClr val="FF0000"/>
              </a:solidFill>
              <a:latin typeface="メイリオ" panose="020B0604030504040204" pitchFamily="50" charset="-128"/>
              <a:ea typeface="メイリオ" panose="020B0604030504040204" pitchFamily="50" charset="-128"/>
            </a:endParaRPr>
          </a:p>
          <a:p>
            <a:r>
              <a:rPr lang="ja-JP" altLang="en-US" sz="1800" b="1" dirty="0">
                <a:solidFill>
                  <a:srgbClr val="FF0000"/>
                </a:solidFill>
                <a:latin typeface="メイリオ" panose="020B0604030504040204" pitchFamily="50" charset="-128"/>
                <a:ea typeface="メイリオ" panose="020B0604030504040204" pitchFamily="50" charset="-128"/>
              </a:rPr>
              <a:t>　　</a:t>
            </a:r>
            <a:r>
              <a:rPr lang="ja-JP" altLang="en-US" sz="1800" b="1" dirty="0">
                <a:latin typeface="メイリオ" panose="020B0604030504040204" pitchFamily="50" charset="-128"/>
                <a:ea typeface="メイリオ" panose="020B0604030504040204" pitchFamily="50" charset="-128"/>
              </a:rPr>
              <a:t>連絡用アドレス　：　</a:t>
            </a:r>
            <a:r>
              <a:rPr lang="en-US" altLang="ja-JP" sz="1800" b="1" dirty="0">
                <a:solidFill>
                  <a:sysClr val="windowText" lastClr="000000"/>
                </a:solidFill>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hukusi@town.nose.osaka.jp</a:t>
            </a:r>
            <a:endParaRPr lang="en-US" altLang="ja-JP" sz="1800" b="1" dirty="0">
              <a:solidFill>
                <a:sysClr val="windowText" lastClr="000000"/>
              </a:solidFill>
              <a:latin typeface="メイリオ" panose="020B0604030504040204" pitchFamily="50" charset="-128"/>
              <a:ea typeface="メイリオ" panose="020B0604030504040204" pitchFamily="50" charset="-128"/>
            </a:endParaRPr>
          </a:p>
          <a:p>
            <a:r>
              <a:rPr lang="ja-JP" altLang="en-US" sz="1800" b="1" dirty="0">
                <a:solidFill>
                  <a:srgbClr val="FF0000"/>
                </a:solidFill>
                <a:latin typeface="メイリオ" panose="020B0604030504040204" pitchFamily="50" charset="-128"/>
                <a:ea typeface="メイリオ" panose="020B0604030504040204" pitchFamily="50" charset="-128"/>
              </a:rPr>
              <a:t>　　</a:t>
            </a:r>
          </a:p>
          <a:p>
            <a:r>
              <a:rPr lang="ja-JP" altLang="en-US" sz="1800" b="1" dirty="0">
                <a:solidFill>
                  <a:srgbClr val="FF0000"/>
                </a:solidFill>
                <a:latin typeface="メイリオ" panose="020B0604030504040204" pitchFamily="50" charset="-128"/>
                <a:ea typeface="メイリオ" panose="020B0604030504040204" pitchFamily="50" charset="-128"/>
              </a:rPr>
              <a:t>　　</a:t>
            </a:r>
            <a:r>
              <a:rPr lang="ja-JP" altLang="en-US" sz="1800" b="1" dirty="0">
                <a:latin typeface="メイリオ" panose="020B0604030504040204" pitchFamily="50" charset="-128"/>
                <a:ea typeface="メイリオ" panose="020B0604030504040204" pitchFamily="50" charset="-128"/>
              </a:rPr>
              <a:t>担当　　　　　　：　</a:t>
            </a:r>
            <a:r>
              <a:rPr lang="ja-JP" altLang="en-US" b="1" dirty="0">
                <a:latin typeface="メイリオ" panose="020B0604030504040204" pitchFamily="50" charset="-128"/>
                <a:ea typeface="メイリオ" panose="020B0604030504040204" pitchFamily="50" charset="-128"/>
              </a:rPr>
              <a:t>福祉</a:t>
            </a:r>
            <a:r>
              <a:rPr lang="ja-JP" altLang="en-US" sz="1800" b="1" dirty="0">
                <a:latin typeface="メイリオ" panose="020B0604030504040204" pitchFamily="50" charset="-128"/>
                <a:ea typeface="メイリオ" panose="020B0604030504040204" pitchFamily="50" charset="-128"/>
              </a:rPr>
              <a:t>担当</a:t>
            </a:r>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FFFDE1"/>
                </a:solidFill>
                <a:effectLst/>
                <a:uLnTx/>
                <a:uFillTx/>
                <a:latin typeface="Segoe UI"/>
                <a:ea typeface="メイリオ"/>
                <a:cs typeface="+mn-cs"/>
              </a:rPr>
              <a:t>地域移行を検討する時は、下記にご連絡ください。</a:t>
            </a:r>
            <a:endParaRPr kumimoji="1" lang="ja-JP" altLang="en-US"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1">
            <a:extLst>
              <a:ext uri="{FF2B5EF4-FFF2-40B4-BE49-F238E27FC236}">
                <a16:creationId xmlns:a16="http://schemas.microsoft.com/office/drawing/2014/main" id="{D7FA2747-4FDB-4132-B6EB-D67C41A4270C}"/>
              </a:ext>
            </a:extLst>
          </p:cNvPr>
          <p:cNvSpPr/>
          <p:nvPr/>
        </p:nvSpPr>
        <p:spPr>
          <a:xfrm>
            <a:off x="4816653" y="2119092"/>
            <a:ext cx="7056784" cy="4585954"/>
          </a:xfrm>
          <a:prstGeom prst="roundRect">
            <a:avLst>
              <a:gd name="adj" fmla="val 2940"/>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D6B845"/>
                </a:solidFill>
                <a:latin typeface="+mn-ea"/>
                <a:ea typeface="+mn-ea"/>
              </a:rPr>
              <a:t>精神障がいにも対応した地域包括ケアシステムの構築のための</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協議の場について</a:t>
            </a:r>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dirty="0">
              <a:solidFill>
                <a:prstClr val="white"/>
              </a:solidFill>
              <a:latin typeface="游ゴシック" panose="020F0502020204030204"/>
              <a:ea typeface="游ゴシック" panose="020B0400000000000000"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br>
              <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br>
            <a:r>
              <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　 </a:t>
            </a:r>
            <a:r>
              <a:rPr lang="ja-JP" altLang="en-US" sz="1100" dirty="0">
                <a:solidFill>
                  <a:srgbClr val="44546A">
                    <a:lumMod val="50000"/>
                  </a:srgbClr>
                </a:solidFill>
                <a:latin typeface="メイリオ" panose="020B0604030504040204" pitchFamily="50" charset="-128"/>
                <a:ea typeface="メイリオ" panose="020B0604030504040204" pitchFamily="50" charset="-128"/>
              </a:rPr>
              <a:t>豊能町・能勢町地域</a:t>
            </a:r>
            <a:r>
              <a:rPr kumimoji="1" lang="ja-JP" altLang="en-US" sz="110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自立支援協議会　能勢町地域会議</a:t>
            </a:r>
            <a:br>
              <a:rPr kumimoji="1" lang="en-US" altLang="ja-JP"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　　</a:t>
            </a:r>
            <a:r>
              <a:rPr kumimoji="1" lang="ja-JP" altLang="en-US"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精神障がい専門部会</a:t>
            </a:r>
            <a:r>
              <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精神障がい者地域移行推進ワーキンググループ</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推進ワーキンググループ</a:t>
            </a: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747963" y="5575978"/>
            <a:ext cx="3107873" cy="1129067"/>
          </a:xfrm>
          <a:prstGeom prst="rect">
            <a:avLst/>
          </a:prstGeom>
        </p:spPr>
        <p:txBody>
          <a:bodyPr vert="horz" lIns="91440" tIns="45720" rIns="91440" bIns="45720" rtlCol="0" anchor="t">
            <a:normAutofit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・学識経験者</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・精神科医療機関関係者</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・障がい福祉関係者</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・当事者および家族会</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・市町村</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511835" y="3251352"/>
            <a:ext cx="4048418" cy="552155"/>
          </a:xfrm>
          <a:prstGeom prst="roundRect">
            <a:avLst>
              <a:gd name="adj" fmla="val 16492"/>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D6B845"/>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065411" y="2455333"/>
            <a:ext cx="6503198" cy="4070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精神障がい専門部会については、検討事例発生時に随時開催としています。</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5</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年度は、豊能町・能勢町地域自立支援協議会　能勢町地域会議において、「精神障がいにも対応した地域包括ケアシステムの構築」について、大阪府より現状と取組について報告をいただき情報共有と検討を行いました。</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b="1" dirty="0">
                <a:solidFill>
                  <a:srgbClr val="44546A">
                    <a:lumMod val="50000"/>
                  </a:srgbClr>
                </a:solidFill>
                <a:latin typeface="メイリオ" panose="020B0604030504040204" pitchFamily="50" charset="-128"/>
                <a:ea typeface="メイリオ" panose="020B0604030504040204" pitchFamily="50" charset="-128"/>
              </a:rPr>
              <a:t>豊能町・能勢町地域自立支援協議会　能勢町地域会議</a:t>
            </a:r>
            <a:endParaRPr lang="en-US" altLang="ja-JP" sz="16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b="1"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6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1600" b="1" dirty="0">
                <a:solidFill>
                  <a:srgbClr val="44546A">
                    <a:lumMod val="50000"/>
                  </a:srgbClr>
                </a:solidFill>
                <a:latin typeface="メイリオ" panose="020B0604030504040204" pitchFamily="50" charset="-128"/>
                <a:ea typeface="メイリオ" panose="020B0604030504040204" pitchFamily="50" charset="-128"/>
              </a:rPr>
              <a:t>年度の議題</a:t>
            </a:r>
            <a:endParaRPr lang="en-US" altLang="ja-JP" sz="16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b="1" dirty="0">
                <a:solidFill>
                  <a:srgbClr val="44546A">
                    <a:lumMod val="50000"/>
                  </a:srgbClr>
                </a:solidFill>
                <a:latin typeface="メイリオ" panose="020B0604030504040204" pitchFamily="50" charset="-128"/>
                <a:ea typeface="メイリオ" panose="020B0604030504040204" pitchFamily="50" charset="-128"/>
              </a:rPr>
              <a:t>第</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回　令和</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11</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月</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29</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日（水）　</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10</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時から</a:t>
            </a:r>
            <a:endParaRPr lang="en-US" altLang="ja-JP" sz="14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a:t>
            </a:r>
            <a:r>
              <a:rPr lang="en-US" altLang="ja-JP" sz="1200" dirty="0">
                <a:solidFill>
                  <a:srgbClr val="44546A">
                    <a:lumMod val="50000"/>
                  </a:srgbClr>
                </a:solidFill>
                <a:latin typeface="メイリオ" panose="020B0604030504040204" pitchFamily="50" charset="-128"/>
                <a:ea typeface="メイリオ" panose="020B0604030504040204" pitchFamily="50" charset="-128"/>
              </a:rPr>
              <a:t>1</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）相談支援事業所より報告</a:t>
            </a: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a:t>
            </a:r>
            <a:r>
              <a:rPr lang="en-US" altLang="ja-JP" sz="1200" dirty="0">
                <a:solidFill>
                  <a:srgbClr val="44546A">
                    <a:lumMod val="50000"/>
                  </a:srgbClr>
                </a:solidFill>
                <a:latin typeface="メイリオ" panose="020B0604030504040204" pitchFamily="50" charset="-128"/>
                <a:ea typeface="メイリオ" panose="020B0604030504040204" pitchFamily="50" charset="-128"/>
              </a:rPr>
              <a:t>2</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）地域生活支援拠点等の整備について</a:t>
            </a: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a:t>
            </a:r>
            <a:r>
              <a:rPr lang="en-US" altLang="ja-JP" sz="1200" dirty="0">
                <a:solidFill>
                  <a:srgbClr val="44546A">
                    <a:lumMod val="50000"/>
                  </a:srgbClr>
                </a:solidFill>
                <a:latin typeface="メイリオ" panose="020B0604030504040204" pitchFamily="50" charset="-128"/>
                <a:ea typeface="メイリオ" panose="020B0604030504040204" pitchFamily="50" charset="-128"/>
              </a:rPr>
              <a:t>3</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）大阪府より報告（「精神障がいにも対応した地域包括ケアシステム」について）</a:t>
            </a: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a:t>
            </a:r>
            <a:r>
              <a:rPr lang="en-US" altLang="ja-JP" sz="1200" dirty="0">
                <a:solidFill>
                  <a:srgbClr val="44546A">
                    <a:lumMod val="50000"/>
                  </a:srgbClr>
                </a:solidFill>
                <a:latin typeface="メイリオ" panose="020B0604030504040204" pitchFamily="50" charset="-128"/>
                <a:ea typeface="メイリオ" panose="020B0604030504040204" pitchFamily="50" charset="-128"/>
              </a:rPr>
              <a:t>4</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）その他</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1636960" y="3527429"/>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必要に応じて開催</a:t>
            </a: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877816" y="2381932"/>
            <a:ext cx="3379584"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47964" y="4390343"/>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・能勢町</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福祉部福祉課</a:t>
            </a:r>
            <a:b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b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能勢町基幹相談支援センター</a:t>
            </a:r>
            <a:endPar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375</Words>
  <Application>Microsoft Office PowerPoint</Application>
  <PresentationFormat>ワイド画面</PresentationFormat>
  <Paragraphs>56</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2024-11-14T11:01:34Z</dcterms:modified>
</cp:coreProperties>
</file>