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410" r:id="rId2"/>
    <p:sldId id="439" r:id="rId3"/>
    <p:sldId id="433" r:id="rId4"/>
    <p:sldId id="437" r:id="rId5"/>
    <p:sldId id="436" r:id="rId6"/>
  </p:sldIdLst>
  <p:sldSz cx="12192000" cy="6858000"/>
  <p:notesSz cx="6807200" cy="9939338"/>
  <p:custDataLst>
    <p:tags r:id="rId9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JIfPJiD3DSs+Vo/Y+Biwxw==" hashData="cMgVrvvcDz7QhXDLDmzd5IgU+8qq0d6j736NafY2gpb1H28UCV0La4UuZeB5SurSq1npyB+Kiwo2Eq/PleBepQ=="/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D28F"/>
    <a:srgbClr val="D4ECEA"/>
    <a:srgbClr val="63A6DB"/>
    <a:srgbClr val="D6B845"/>
    <a:srgbClr val="FFFDE1"/>
    <a:srgbClr val="B32425"/>
    <a:srgbClr val="34485E"/>
    <a:srgbClr val="5B9F8A"/>
    <a:srgbClr val="3C7D9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04" autoAdjust="0"/>
  </p:normalViewPr>
  <p:slideViewPr>
    <p:cSldViewPr>
      <p:cViewPr varScale="1">
        <p:scale>
          <a:sx n="95" d="100"/>
          <a:sy n="95" d="100"/>
        </p:scale>
        <p:origin x="130" y="53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8" d="100"/>
          <a:sy n="48" d="100"/>
        </p:scale>
        <p:origin x="-2928" y="-102"/>
      </p:cViewPr>
      <p:guideLst>
        <p:guide orient="horz" pos="3130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746FDA87-421D-4CFB-BB3E-33FE4AB339AD}" type="datetimeFigureOut">
              <a:rPr kumimoji="1" lang="ja-JP" altLang="en-US" smtClean="0"/>
              <a:t>2024/11/14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870C89CD-C2A2-4250-B487-60E6EF3916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416430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206ACFC7-BD3E-4FBB-A92C-C6F06D2C0547}" type="datetimeFigureOut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CDCFC374-814C-4296-BB26-A4ADC52CB33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86558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305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CA69F4-4EF9-264B-A3A2-B28016D02E5D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2032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CA69F4-4EF9-264B-A3A2-B28016D02E5D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391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31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2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25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889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51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1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77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40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03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B8E2-8FCD-43E2-BC86-384EE10B11D4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8224029" y="6264793"/>
            <a:ext cx="2844800" cy="437133"/>
          </a:xfrm>
          <a:prstGeom prst="rect">
            <a:avLst/>
          </a:prstGeom>
        </p:spPr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72BB-719F-4064-99D1-42E83E4D39EC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1" y="274642"/>
            <a:ext cx="2743201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3" y="274642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31BB1-C6A4-450E-BFF4-33A31E99FAE9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ED7E-2192-4CC8-BC97-BE3110D00F66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4328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21257" y="1556794"/>
            <a:ext cx="10972800" cy="4525963"/>
          </a:xfrm>
        </p:spPr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7EB8C-4DF7-4D35-8D4D-C0E1B3E01FBB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6"/>
            <a:ext cx="10363200" cy="1362075"/>
          </a:xfrm>
        </p:spPr>
        <p:txBody>
          <a:bodyPr anchor="t"/>
          <a:lstStyle>
            <a:lvl1pPr algn="l">
              <a:defRPr sz="4926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63">
                <a:solidFill>
                  <a:schemeClr val="tx1">
                    <a:tint val="75000"/>
                  </a:schemeClr>
                </a:solidFill>
              </a:defRPr>
            </a:lvl1pPr>
            <a:lvl2pPr marL="562996" indent="0">
              <a:buNone/>
              <a:defRPr sz="2217">
                <a:solidFill>
                  <a:schemeClr val="tx1">
                    <a:tint val="75000"/>
                  </a:schemeClr>
                </a:solidFill>
              </a:defRPr>
            </a:lvl2pPr>
            <a:lvl3pPr marL="1125992" indent="0">
              <a:buNone/>
              <a:defRPr sz="1970">
                <a:solidFill>
                  <a:schemeClr val="tx1">
                    <a:tint val="75000"/>
                  </a:schemeClr>
                </a:solidFill>
              </a:defRPr>
            </a:lvl3pPr>
            <a:lvl4pPr marL="1688988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4pPr>
            <a:lvl5pPr marL="2251984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5pPr>
            <a:lvl6pPr marL="2814980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6pPr>
            <a:lvl7pPr marL="3377976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7pPr>
            <a:lvl8pPr marL="3940973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8pPr>
            <a:lvl9pPr marL="4503969" indent="0">
              <a:buNone/>
              <a:defRPr sz="17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E7C00-2761-4501-A328-39F53606DD85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2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3448"/>
            </a:lvl1pPr>
            <a:lvl2pPr>
              <a:defRPr sz="2955"/>
            </a:lvl2pPr>
            <a:lvl3pPr>
              <a:defRPr sz="2463"/>
            </a:lvl3pPr>
            <a:lvl4pPr>
              <a:defRPr sz="2217"/>
            </a:lvl4pPr>
            <a:lvl5pPr>
              <a:defRPr sz="2217"/>
            </a:lvl5pPr>
            <a:lvl6pPr>
              <a:defRPr sz="2217"/>
            </a:lvl6pPr>
            <a:lvl7pPr>
              <a:defRPr sz="2217"/>
            </a:lvl7pPr>
            <a:lvl8pPr>
              <a:defRPr sz="2217"/>
            </a:lvl8pPr>
            <a:lvl9pPr>
              <a:defRPr sz="221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BB92E-592D-4B0A-A65D-7414D1B22715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4" cy="639762"/>
          </a:xfrm>
        </p:spPr>
        <p:txBody>
          <a:bodyPr anchor="b"/>
          <a:lstStyle>
            <a:lvl1pPr marL="0" indent="0">
              <a:buNone/>
              <a:defRPr sz="2955" b="1"/>
            </a:lvl1pPr>
            <a:lvl2pPr marL="562996" indent="0">
              <a:buNone/>
              <a:defRPr sz="2463" b="1"/>
            </a:lvl2pPr>
            <a:lvl3pPr marL="1125992" indent="0">
              <a:buNone/>
              <a:defRPr sz="2217" b="1"/>
            </a:lvl3pPr>
            <a:lvl4pPr marL="1688988" indent="0">
              <a:buNone/>
              <a:defRPr sz="1970" b="1"/>
            </a:lvl4pPr>
            <a:lvl5pPr marL="2251984" indent="0">
              <a:buNone/>
              <a:defRPr sz="1970" b="1"/>
            </a:lvl5pPr>
            <a:lvl6pPr marL="2814980" indent="0">
              <a:buNone/>
              <a:defRPr sz="1970" b="1"/>
            </a:lvl6pPr>
            <a:lvl7pPr marL="3377976" indent="0">
              <a:buNone/>
              <a:defRPr sz="1970" b="1"/>
            </a:lvl7pPr>
            <a:lvl8pPr marL="3940973" indent="0">
              <a:buNone/>
              <a:defRPr sz="1970" b="1"/>
            </a:lvl8pPr>
            <a:lvl9pPr marL="4503969" indent="0">
              <a:buNone/>
              <a:defRPr sz="197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4" cy="3951288"/>
          </a:xfrm>
        </p:spPr>
        <p:txBody>
          <a:bodyPr/>
          <a:lstStyle>
            <a:lvl1pPr>
              <a:defRPr sz="2955"/>
            </a:lvl1pPr>
            <a:lvl2pPr>
              <a:defRPr sz="2463"/>
            </a:lvl2pPr>
            <a:lvl3pPr>
              <a:defRPr sz="2217"/>
            </a:lvl3pPr>
            <a:lvl4pPr>
              <a:defRPr sz="1970"/>
            </a:lvl4pPr>
            <a:lvl5pPr>
              <a:defRPr sz="1970"/>
            </a:lvl5pPr>
            <a:lvl6pPr>
              <a:defRPr sz="1970"/>
            </a:lvl6pPr>
            <a:lvl7pPr>
              <a:defRPr sz="1970"/>
            </a:lvl7pPr>
            <a:lvl8pPr>
              <a:defRPr sz="1970"/>
            </a:lvl8pPr>
            <a:lvl9pPr>
              <a:defRPr sz="197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5C4C8-AC08-4C00-90F9-516823EEE03A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AB7439-AB59-4F5D-99F5-D54732C0DE38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6E9-A61F-42A8-8EA7-54669B66C789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6" y="273055"/>
            <a:ext cx="6815667" cy="5853113"/>
          </a:xfrm>
        </p:spPr>
        <p:txBody>
          <a:bodyPr/>
          <a:lstStyle>
            <a:lvl1pPr>
              <a:defRPr sz="3940"/>
            </a:lvl1pPr>
            <a:lvl2pPr>
              <a:defRPr sz="3448"/>
            </a:lvl2pPr>
            <a:lvl3pPr>
              <a:defRPr sz="2955"/>
            </a:lvl3pPr>
            <a:lvl4pPr>
              <a:defRPr sz="2463"/>
            </a:lvl4pPr>
            <a:lvl5pPr>
              <a:defRPr sz="2463"/>
            </a:lvl5pPr>
            <a:lvl6pPr>
              <a:defRPr sz="2463"/>
            </a:lvl6pPr>
            <a:lvl7pPr>
              <a:defRPr sz="2463"/>
            </a:lvl7pPr>
            <a:lvl8pPr>
              <a:defRPr sz="2463"/>
            </a:lvl8pPr>
            <a:lvl9pPr>
              <a:defRPr sz="2463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4B9A6-D963-4E50-9D60-8A0735E2185D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9" y="4800600"/>
            <a:ext cx="7315200" cy="566738"/>
          </a:xfrm>
        </p:spPr>
        <p:txBody>
          <a:bodyPr anchor="b"/>
          <a:lstStyle>
            <a:lvl1pPr algn="l">
              <a:defRPr sz="2463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9" y="612775"/>
            <a:ext cx="7315200" cy="4114800"/>
          </a:xfrm>
        </p:spPr>
        <p:txBody>
          <a:bodyPr/>
          <a:lstStyle>
            <a:lvl1pPr marL="0" indent="0">
              <a:buNone/>
              <a:defRPr sz="3940"/>
            </a:lvl1pPr>
            <a:lvl2pPr marL="562996" indent="0">
              <a:buNone/>
              <a:defRPr sz="3448"/>
            </a:lvl2pPr>
            <a:lvl3pPr marL="1125992" indent="0">
              <a:buNone/>
              <a:defRPr sz="2955"/>
            </a:lvl3pPr>
            <a:lvl4pPr marL="1688988" indent="0">
              <a:buNone/>
              <a:defRPr sz="2463"/>
            </a:lvl4pPr>
            <a:lvl5pPr marL="2251984" indent="0">
              <a:buNone/>
              <a:defRPr sz="2463"/>
            </a:lvl5pPr>
            <a:lvl6pPr marL="2814980" indent="0">
              <a:buNone/>
              <a:defRPr sz="2463"/>
            </a:lvl6pPr>
            <a:lvl7pPr marL="3377976" indent="0">
              <a:buNone/>
              <a:defRPr sz="2463"/>
            </a:lvl7pPr>
            <a:lvl8pPr marL="3940973" indent="0">
              <a:buNone/>
              <a:defRPr sz="2463"/>
            </a:lvl8pPr>
            <a:lvl9pPr marL="4503969" indent="0">
              <a:buNone/>
              <a:defRPr sz="2463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9" y="5367338"/>
            <a:ext cx="7315200" cy="804862"/>
          </a:xfrm>
        </p:spPr>
        <p:txBody>
          <a:bodyPr/>
          <a:lstStyle>
            <a:lvl1pPr marL="0" indent="0">
              <a:buNone/>
              <a:defRPr sz="1724"/>
            </a:lvl1pPr>
            <a:lvl2pPr marL="562996" indent="0">
              <a:buNone/>
              <a:defRPr sz="1478"/>
            </a:lvl2pPr>
            <a:lvl3pPr marL="1125992" indent="0">
              <a:buNone/>
              <a:defRPr sz="1231"/>
            </a:lvl3pPr>
            <a:lvl4pPr marL="1688988" indent="0">
              <a:buNone/>
              <a:defRPr sz="1108"/>
            </a:lvl4pPr>
            <a:lvl5pPr marL="2251984" indent="0">
              <a:buNone/>
              <a:defRPr sz="1108"/>
            </a:lvl5pPr>
            <a:lvl6pPr marL="2814980" indent="0">
              <a:buNone/>
              <a:defRPr sz="1108"/>
            </a:lvl6pPr>
            <a:lvl7pPr marL="3377976" indent="0">
              <a:buNone/>
              <a:defRPr sz="1108"/>
            </a:lvl7pPr>
            <a:lvl8pPr marL="3940973" indent="0">
              <a:buNone/>
              <a:defRPr sz="1108"/>
            </a:lvl8pPr>
            <a:lvl9pPr marL="4503969" indent="0">
              <a:buNone/>
              <a:defRPr sz="1108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69795-F5CF-4248-ADBD-C526F9F421AF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2" y="63563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9ED7E-2192-4CC8-BC97-BE3110D00F66}" type="datetime1">
              <a:rPr kumimoji="1" lang="ja-JP" altLang="en-US" smtClean="0"/>
              <a:t>2024/11/14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6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 5"/>
          <p:cNvSpPr txBox="1">
            <a:spLocks/>
          </p:cNvSpPr>
          <p:nvPr userDrawn="1"/>
        </p:nvSpPr>
        <p:spPr>
          <a:xfrm>
            <a:off x="9347200" y="6492875"/>
            <a:ext cx="2844800" cy="365125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D2D8002D-B5B0-4BAC-B1F6-782DDCCE6D9C}" type="slidenum">
              <a:rPr lang="ja-JP" altLang="en-US" sz="2217" smtClean="0"/>
              <a:pPr algn="r"/>
              <a:t>‹#›</a:t>
            </a:fld>
            <a:endParaRPr lang="ja-JP" altLang="en-US" sz="2217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1125992" rtl="0" eaLnBrk="1" latinLnBrk="0" hangingPunct="1">
        <a:spcBef>
          <a:spcPct val="0"/>
        </a:spcBef>
        <a:buNone/>
        <a:defRPr kumimoji="1" sz="54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2247" indent="-422247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3940" kern="1200">
          <a:solidFill>
            <a:schemeClr val="tx1"/>
          </a:solidFill>
          <a:latin typeface="+mn-lt"/>
          <a:ea typeface="+mn-ea"/>
          <a:cs typeface="+mn-cs"/>
        </a:defRPr>
      </a:lvl1pPr>
      <a:lvl2pPr marL="914869" indent="-351873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3448" kern="1200">
          <a:solidFill>
            <a:schemeClr val="tx1"/>
          </a:solidFill>
          <a:latin typeface="+mn-lt"/>
          <a:ea typeface="+mn-ea"/>
          <a:cs typeface="+mn-cs"/>
        </a:defRPr>
      </a:lvl2pPr>
      <a:lvl3pPr marL="1407490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955" kern="1200">
          <a:solidFill>
            <a:schemeClr val="tx1"/>
          </a:solidFill>
          <a:latin typeface="+mn-lt"/>
          <a:ea typeface="+mn-ea"/>
          <a:cs typeface="+mn-cs"/>
        </a:defRPr>
      </a:lvl3pPr>
      <a:lvl4pPr marL="1970486" indent="-281498" algn="l" defTabSz="1125992" rtl="0" eaLnBrk="1" latinLnBrk="0" hangingPunct="1">
        <a:spcBef>
          <a:spcPct val="20000"/>
        </a:spcBef>
        <a:buFont typeface="Arial" pitchFamily="34" charset="0"/>
        <a:buChar char="–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4pPr>
      <a:lvl5pPr marL="2533482" indent="-281498" algn="l" defTabSz="1125992" rtl="0" eaLnBrk="1" latinLnBrk="0" hangingPunct="1">
        <a:spcBef>
          <a:spcPct val="20000"/>
        </a:spcBef>
        <a:buFont typeface="Arial" pitchFamily="34" charset="0"/>
        <a:buChar char="»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5pPr>
      <a:lvl6pPr marL="3096478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6pPr>
      <a:lvl7pPr marL="3659475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7pPr>
      <a:lvl8pPr marL="4222471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8pPr>
      <a:lvl9pPr marL="4785467" indent="-281498" algn="l" defTabSz="1125992" rtl="0" eaLnBrk="1" latinLnBrk="0" hangingPunct="1">
        <a:spcBef>
          <a:spcPct val="20000"/>
        </a:spcBef>
        <a:buFont typeface="Arial" pitchFamily="34" charset="0"/>
        <a:buChar char="•"/>
        <a:defRPr kumimoji="1" sz="2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1pPr>
      <a:lvl2pPr marL="56299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2pPr>
      <a:lvl3pPr marL="1125992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3pPr>
      <a:lvl4pPr marL="1688988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4pPr>
      <a:lvl5pPr marL="2251984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5pPr>
      <a:lvl6pPr marL="2814980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6pPr>
      <a:lvl7pPr marL="3377976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7pPr>
      <a:lvl8pPr marL="3940973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8pPr>
      <a:lvl9pPr marL="4503969" algn="l" defTabSz="1125992" rtl="0" eaLnBrk="1" latinLnBrk="0" hangingPunct="1">
        <a:defRPr kumimoji="1" sz="22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gif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-yobou@city.neyagawa.osaka.j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yougai@city.neyagawa.osaka.j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ty.neyagawa.osaka.jp/organization_list/fukushi/shogaifukushi/other/tyoukikeikakuoyobihukusikeikaku/fukushikeikaku/22787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hlinkClick r:id="rId3" action="ppaction://hlinksldjump"/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9273338" y="1597656"/>
            <a:ext cx="2126436" cy="2126436"/>
          </a:xfrm>
          <a:prstGeom prst="ellipse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A7D28F"/>
                </a:solidFill>
                <a:latin typeface="+mj-lt"/>
              </a:rPr>
              <a:t>03</a:t>
            </a:r>
            <a:endParaRPr lang="ja-JP" altLang="en-US" sz="4800" dirty="0">
              <a:solidFill>
                <a:srgbClr val="A7D28F"/>
              </a:solidFill>
              <a:latin typeface="+mj-lt"/>
            </a:endParaRPr>
          </a:p>
        </p:txBody>
      </p:sp>
      <p:sp>
        <p:nvSpPr>
          <p:cNvPr id="7" name="楕円 6">
            <a:hlinkClick r:id="rId4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3503662" y="1677376"/>
            <a:ext cx="2126436" cy="2126436"/>
          </a:xfrm>
          <a:prstGeom prst="ellipse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A7D28F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A7D28F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3127713" y="4016823"/>
            <a:ext cx="2785503" cy="9164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A7D28F"/>
                </a:solidFill>
                <a:latin typeface="+mn-ea"/>
                <a:ea typeface="+mn-ea"/>
              </a:rPr>
              <a:t>窓口</a:t>
            </a:r>
            <a:endParaRPr lang="en-US" altLang="ja-JP" sz="2400" b="1" dirty="0">
              <a:solidFill>
                <a:srgbClr val="A7D28F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3174128" y="5027991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精神保健の相談・地域移行を検討したい時の連絡先はこちらです。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5972919" y="4016820"/>
            <a:ext cx="2957595" cy="916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A7D28F"/>
                </a:solidFill>
                <a:latin typeface="+mn-ea"/>
                <a:ea typeface="+mn-ea"/>
              </a:rPr>
              <a:t>「にも包括」</a:t>
            </a:r>
            <a:br>
              <a:rPr lang="en-US" altLang="ja-JP" sz="2400" b="1" dirty="0">
                <a:solidFill>
                  <a:srgbClr val="A7D28F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A7D28F"/>
                </a:solidFill>
                <a:latin typeface="+mn-ea"/>
                <a:ea typeface="+mn-ea"/>
              </a:rPr>
              <a:t>協議の場</a:t>
            </a:r>
            <a:endParaRPr lang="en-US" altLang="ja-JP" sz="2400" b="1" dirty="0">
              <a:solidFill>
                <a:srgbClr val="A7D28F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6058966" y="5019463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「にも包括」協議の場では、こんな活動をしています。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9123293" y="4016820"/>
            <a:ext cx="2426522" cy="916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000"/>
              </a:lnSpc>
            </a:pPr>
            <a:r>
              <a:rPr lang="ja-JP" altLang="en-US" sz="2400" b="1" dirty="0">
                <a:solidFill>
                  <a:srgbClr val="A7D28F"/>
                </a:solidFill>
                <a:latin typeface="+mn-ea"/>
                <a:ea typeface="+mn-ea"/>
              </a:rPr>
              <a:t>情報</a:t>
            </a:r>
            <a:endParaRPr lang="en-US" altLang="ja-JP" sz="2400" b="1" dirty="0">
              <a:solidFill>
                <a:srgbClr val="A7D28F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8943803" y="5010935"/>
            <a:ext cx="2785503" cy="10633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600" dirty="0">
                <a:latin typeface="+mn-ea"/>
                <a:ea typeface="+mn-ea"/>
              </a:rPr>
              <a:t>こんな情報があります。</a:t>
            </a:r>
            <a:endParaRPr lang="en-US" altLang="ja-JP" sz="16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3503662" y="85224"/>
            <a:ext cx="8731624" cy="402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ja-JP" altLang="en-US" sz="2000" b="1" dirty="0">
                <a:solidFill>
                  <a:srgbClr val="A7D28F"/>
                </a:solidFill>
                <a:latin typeface="+mn-ea"/>
                <a:ea typeface="+mn-ea"/>
              </a:rPr>
              <a:t>大阪府版「にも包括」ポータルサイト　情報シート</a:t>
            </a:r>
            <a:endParaRPr lang="en-US" altLang="ja-JP" sz="2000" b="1" dirty="0">
              <a:solidFill>
                <a:srgbClr val="A7D28F"/>
              </a:solidFill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4" y="0"/>
            <a:ext cx="2869809" cy="6858000"/>
          </a:xfrm>
          <a:prstGeom prst="rect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326878" y="2421776"/>
            <a:ext cx="2418382" cy="63763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8000" b="1" spc="300" dirty="0">
                <a:solidFill>
                  <a:srgbClr val="D4ECE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寝屋川市</a:t>
            </a:r>
            <a:endParaRPr lang="en-US" altLang="ja-JP" sz="8000" b="1" spc="300" dirty="0">
              <a:solidFill>
                <a:srgbClr val="D4ECEA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3144609" y="476672"/>
            <a:ext cx="9017875" cy="0"/>
          </a:xfrm>
          <a:prstGeom prst="line">
            <a:avLst/>
          </a:prstGeom>
          <a:ln>
            <a:solidFill>
              <a:srgbClr val="A7D2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549427" y="512286"/>
            <a:ext cx="1770954" cy="1770954"/>
          </a:xfrm>
          <a:prstGeom prst="ellipse">
            <a:avLst/>
          </a:prstGeom>
          <a:solidFill>
            <a:srgbClr val="D4EC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6" name="楕円 15">
            <a:hlinkClick r:id="rId5" action="ppaction://hlinksldjump"/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6388500" y="1597656"/>
            <a:ext cx="2126436" cy="2126436"/>
          </a:xfrm>
          <a:prstGeom prst="ellipse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A7D28F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A7D28F"/>
              </a:solidFill>
              <a:latin typeface="+mj-lt"/>
            </a:endParaRPr>
          </a:p>
        </p:txBody>
      </p:sp>
      <p:sp>
        <p:nvSpPr>
          <p:cNvPr id="11" name="AutoShape 2" descr="寝屋川市章">
            <a:extLst>
              <a:ext uri="{FF2B5EF4-FFF2-40B4-BE49-F238E27FC236}">
                <a16:creationId xmlns:a16="http://schemas.microsoft.com/office/drawing/2014/main" id="{2B72562E-97D4-4E9B-9915-83E86A6B84B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9D78648B-B69F-4743-95FD-06DCFE20BF7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47" y="1150937"/>
            <a:ext cx="1647513" cy="493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779869"/>
          </a:xfrm>
          <a:prstGeom prst="roundRect">
            <a:avLst>
              <a:gd name="adj" fmla="val 21554"/>
            </a:avLst>
          </a:prstGeom>
          <a:solidFill>
            <a:srgbClr val="63A6D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A7D28F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999656" y="658134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A7D28F"/>
                </a:solidFill>
                <a:effectLst/>
                <a:uLnTx/>
                <a:uFillTx/>
                <a:latin typeface="メイリオ"/>
                <a:ea typeface="メイリオ"/>
                <a:cs typeface="+mj-cs"/>
              </a:rPr>
              <a:t>窓口</a:t>
            </a:r>
            <a:endParaRPr kumimoji="1" lang="en-US" altLang="ja-JP" sz="4400" b="1" i="0" u="none" strike="noStrike" kern="1200" cap="none" spc="0" normalizeH="0" baseline="0" noProof="0" dirty="0">
              <a:ln>
                <a:noFill/>
              </a:ln>
              <a:solidFill>
                <a:srgbClr val="A7D28F"/>
              </a:solidFill>
              <a:effectLst/>
              <a:uLnTx/>
              <a:uFillTx/>
              <a:latin typeface="メイリオ"/>
              <a:ea typeface="メイリオ"/>
              <a:cs typeface="+mj-cs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520763" y="2595067"/>
            <a:ext cx="9150463" cy="3930277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63A6D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メイリオ"/>
              <a:cs typeface="+mn-cs"/>
            </a:endParaRPr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5693358" y="2046156"/>
            <a:ext cx="805275" cy="366034"/>
          </a:xfrm>
          <a:prstGeom prst="triangle">
            <a:avLst/>
          </a:prstGeom>
          <a:solidFill>
            <a:srgbClr val="D6B8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"/>
              <a:ea typeface="メイリオ"/>
              <a:cs typeface="+mn-cs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695305" y="2973102"/>
            <a:ext cx="8801377" cy="2672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öhne"/>
                <a:ea typeface="メイリオ"/>
                <a:cs typeface="+mn-cs"/>
              </a:rPr>
              <a:t>寝屋川市保健所　保健予防課　精神保健福祉担当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</a:t>
            </a:r>
            <a:b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</a:b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住所　　　         ：　</a:t>
            </a:r>
            <a:r>
              <a:rPr kumimoji="1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〒</a:t>
            </a:r>
            <a:r>
              <a:rPr kumimoji="1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572-8533</a:t>
            </a:r>
            <a:r>
              <a:rPr kumimoji="1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寝屋川市池田西町</a:t>
            </a:r>
            <a:r>
              <a:rPr kumimoji="1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28</a:t>
            </a:r>
            <a:r>
              <a:rPr kumimoji="1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番</a:t>
            </a:r>
            <a:r>
              <a:rPr kumimoji="1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22</a:t>
            </a:r>
            <a:r>
              <a:rPr kumimoji="1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号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電話番号　    　  ：　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072-812-2362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（直通）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連絡用アドレス　：   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h-yobou@city.neyagawa.osaka.jp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担当   　             </a:t>
            </a: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: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 精神保健福祉担当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öhne"/>
              <a:ea typeface="メイリオ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/>
              <a:ea typeface="メイリオ"/>
              <a:cs typeface="+mn-cs"/>
            </a:endParaRPr>
          </a:p>
        </p:txBody>
      </p:sp>
      <p:sp>
        <p:nvSpPr>
          <p:cNvPr id="10" name="楕円 9">
            <a:hlinkClick r:id="rId4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061539" y="85335"/>
            <a:ext cx="1332000" cy="1332000"/>
          </a:xfrm>
          <a:prstGeom prst="ellipse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b="0" i="0" u="none" strike="noStrike" kern="1200" cap="none" spc="0" normalizeH="0" baseline="0" noProof="0" dirty="0">
                <a:ln>
                  <a:noFill/>
                </a:ln>
                <a:solidFill>
                  <a:srgbClr val="A7D28F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01</a:t>
            </a:r>
            <a:endParaRPr kumimoji="1" lang="ja-JP" altLang="en-US" sz="4800" b="0" i="0" u="none" strike="noStrike" kern="1200" cap="none" spc="0" normalizeH="0" baseline="0" noProof="0" dirty="0">
              <a:ln>
                <a:noFill/>
              </a:ln>
              <a:solidFill>
                <a:srgbClr val="A7D28F"/>
              </a:solidFill>
              <a:effectLst/>
              <a:uLnTx/>
              <a:uFillTx/>
              <a:latin typeface="Segoe UI"/>
              <a:ea typeface="メイリオ"/>
              <a:cs typeface="+mn-cs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03579" y="1508773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4ECEA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精神保健に関する相談は、下記にご連絡ください。</a:t>
            </a: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D4ECEA"/>
              </a:solidFill>
              <a:effectLst/>
              <a:uLnTx/>
              <a:uFillTx/>
              <a:latin typeface="Segoe UI"/>
              <a:ea typeface="メイリオ"/>
              <a:cs typeface="+mn-cs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669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779869"/>
          </a:xfrm>
          <a:prstGeom prst="roundRect">
            <a:avLst>
              <a:gd name="adj" fmla="val 21554"/>
            </a:avLst>
          </a:prstGeom>
          <a:solidFill>
            <a:srgbClr val="63A6D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A7D28F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999656" y="658134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b="1" dirty="0">
                <a:solidFill>
                  <a:srgbClr val="A7D28F"/>
                </a:solidFill>
                <a:latin typeface="+mn-ea"/>
                <a:ea typeface="+mn-ea"/>
              </a:rPr>
              <a:t>窓口</a:t>
            </a:r>
            <a:endParaRPr lang="en-US" altLang="ja-JP" sz="4400" b="1" dirty="0">
              <a:solidFill>
                <a:srgbClr val="A7D28F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520763" y="2595067"/>
            <a:ext cx="9150463" cy="3930277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63A6D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5693358" y="2046156"/>
            <a:ext cx="805275" cy="366034"/>
          </a:xfrm>
          <a:prstGeom prst="triangle">
            <a:avLst/>
          </a:prstGeom>
          <a:solidFill>
            <a:srgbClr val="D6B84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695305" y="2973102"/>
            <a:ext cx="8801377" cy="2672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400" b="1" dirty="0">
                <a:latin typeface="Söhne"/>
              </a:rPr>
              <a:t>寝屋川</a:t>
            </a:r>
            <a:r>
              <a:rPr lang="ja-JP" altLang="en-US" sz="2400" b="1" i="0" dirty="0">
                <a:effectLst/>
                <a:latin typeface="Söhne"/>
              </a:rPr>
              <a:t>市　福祉部　障</a:t>
            </a:r>
            <a:r>
              <a:rPr lang="ja-JP" altLang="en-US" sz="2400" b="1" dirty="0">
                <a:latin typeface="Söhne"/>
              </a:rPr>
              <a:t>害</a:t>
            </a:r>
            <a:r>
              <a:rPr lang="ja-JP" altLang="en-US" sz="2400" b="1" i="0" dirty="0">
                <a:effectLst/>
                <a:latin typeface="Söhne"/>
              </a:rPr>
              <a:t>福祉課　</a:t>
            </a:r>
            <a:endParaRPr lang="en-US" altLang="ja-JP" sz="2400" b="1" i="0" dirty="0">
              <a:effectLst/>
              <a:latin typeface="Söhne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b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住所　　　　　　：　〒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572-8533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寝屋川市池田西町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22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号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電話番号　　　　：　</a:t>
            </a:r>
            <a:r>
              <a:rPr lang="en-US" altLang="ja-JP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072-838-0382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（直通）</a:t>
            </a:r>
            <a:endParaRPr lang="en-US" altLang="ja-JP" sz="1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連絡用アドレス　：　</a:t>
            </a:r>
            <a:r>
              <a:rPr lang="en-US" altLang="ja-JP" sz="18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syougai@city.neyagawa.osaka.jp</a:t>
            </a:r>
            <a:endParaRPr lang="en-US" altLang="ja-JP" sz="1800" b="1" dirty="0">
              <a:solidFill>
                <a:sysClr val="windowText" lastClr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担当　　　　　　：　寝屋川市障害者基幹相談支援センター</a:t>
            </a:r>
            <a:endParaRPr lang="en-US" altLang="ja-JP" dirty="0">
              <a:latin typeface="Söhne"/>
            </a:endParaRPr>
          </a:p>
          <a:p>
            <a:pPr algn="ctr">
              <a:lnSpc>
                <a:spcPct val="150000"/>
              </a:lnSpc>
            </a:pPr>
            <a:endParaRPr lang="ja-JP" altLang="en-US" dirty="0"/>
          </a:p>
        </p:txBody>
      </p:sp>
      <p:sp>
        <p:nvSpPr>
          <p:cNvPr id="10" name="楕円 9">
            <a:hlinkClick r:id="rId4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061539" y="85335"/>
            <a:ext cx="1332000" cy="1332000"/>
          </a:xfrm>
          <a:prstGeom prst="ellipse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A7D28F"/>
                </a:solidFill>
                <a:latin typeface="+mj-lt"/>
              </a:rPr>
              <a:t>01</a:t>
            </a:r>
            <a:endParaRPr lang="ja-JP" altLang="en-US" sz="4800" dirty="0">
              <a:solidFill>
                <a:srgbClr val="A7D28F"/>
              </a:solidFill>
              <a:latin typeface="+mj-lt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03579" y="1508773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D4ECEA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地域移行を検討する時は、下記にご連絡ください。</a:t>
            </a:r>
            <a:endParaRPr kumimoji="1" lang="ja-JP" altLang="en-US" dirty="0">
              <a:solidFill>
                <a:srgbClr val="D4ECEA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520767" y="332655"/>
            <a:ext cx="9150463" cy="1080000"/>
          </a:xfrm>
          <a:prstGeom prst="roundRect">
            <a:avLst>
              <a:gd name="adj" fmla="val 21554"/>
            </a:avLst>
          </a:prstGeom>
          <a:solidFill>
            <a:srgbClr val="63A6D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A7D28F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684590" y="519602"/>
            <a:ext cx="7560840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1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2400" b="1" dirty="0">
                <a:solidFill>
                  <a:srgbClr val="A7D28F"/>
                </a:solidFill>
                <a:latin typeface="+mn-ea"/>
                <a:ea typeface="+mn-ea"/>
              </a:rPr>
              <a:t>精神障がいにも対応した地域包括ケアシステムの構築のための</a:t>
            </a:r>
            <a:br>
              <a:rPr lang="en-US" altLang="ja-JP" sz="2400" b="1" dirty="0">
                <a:solidFill>
                  <a:srgbClr val="A7D28F"/>
                </a:solidFill>
                <a:latin typeface="+mn-ea"/>
                <a:ea typeface="+mn-ea"/>
              </a:rPr>
            </a:br>
            <a:r>
              <a:rPr lang="ja-JP" altLang="en-US" sz="2400" b="1" dirty="0">
                <a:solidFill>
                  <a:srgbClr val="A7D28F"/>
                </a:solidFill>
                <a:latin typeface="+mn-ea"/>
                <a:ea typeface="+mn-ea"/>
              </a:rPr>
              <a:t>協議の場について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1280570" y="212243"/>
            <a:ext cx="1332000" cy="1332000"/>
          </a:xfrm>
          <a:prstGeom prst="ellipse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A7D28F"/>
                </a:solidFill>
                <a:latin typeface="+mj-lt"/>
              </a:rPr>
              <a:t>02</a:t>
            </a:r>
            <a:endParaRPr lang="ja-JP" altLang="en-US" sz="4800" dirty="0">
              <a:solidFill>
                <a:srgbClr val="A7D28F"/>
              </a:solidFill>
              <a:latin typeface="+mj-lt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502955" y="2141166"/>
            <a:ext cx="4080877" cy="857206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A7D2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1107661" y="195741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A7D28F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D4ECEA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協議の場の名称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D4ECEA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485529" y="5286842"/>
            <a:ext cx="4098303" cy="1454526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A7D2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・精神科医療機関関係者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・障害福祉関係者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・保健所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・市町村関係課</a:t>
            </a: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1113814" y="5088842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A7D28F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D4ECEA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協議の場の構成員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D4ECEA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479376" y="3239138"/>
            <a:ext cx="4104456" cy="552155"/>
          </a:xfrm>
          <a:prstGeom prst="roundRect">
            <a:avLst>
              <a:gd name="adj" fmla="val 16492"/>
            </a:avLst>
          </a:prstGeom>
          <a:solidFill>
            <a:schemeClr val="bg1"/>
          </a:solidFill>
          <a:ln w="38100">
            <a:solidFill>
              <a:srgbClr val="A7D2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E2DFA0D6-74BE-45F8-B57B-5AA3227CEFB9}"/>
              </a:ext>
            </a:extLst>
          </p:cNvPr>
          <p:cNvSpPr txBox="1">
            <a:spLocks/>
          </p:cNvSpPr>
          <p:nvPr/>
        </p:nvSpPr>
        <p:spPr>
          <a:xfrm>
            <a:off x="511835" y="5543050"/>
            <a:ext cx="4071997" cy="11983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1107661" y="3079201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A7D28F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D4ECEA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D4ECEA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4960676" y="2121575"/>
            <a:ext cx="7056784" cy="4585955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A7D2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１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回開催し、地域移行を含む支援のネットワークづくりと課題の共有をしています。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寝屋川市自立支援協議会精神障害者部会の各会議の活動報告や、地域の実践事例報告などを行っています。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令和</a:t>
            </a: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5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年度の議題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令和</a:t>
            </a:r>
            <a:r>
              <a:rPr lang="ja-JP" altLang="en-US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６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年</a:t>
            </a:r>
            <a:r>
              <a:rPr lang="ja-JP" altLang="en-US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月</a:t>
            </a:r>
            <a:r>
              <a:rPr lang="en-US" altLang="ja-JP" sz="1200" b="1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日（水）　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14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時から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⑴　寝屋川市における障害者手帳所持者数等の報告</a:t>
            </a:r>
            <a:endParaRPr lang="en-US" altLang="ja-JP" sz="11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⑵　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精神障害者部会ワーキング及びサブワーキング会議報告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・ワーキング会議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・地域移行・地域定着サブワーキング</a:t>
            </a:r>
            <a:endParaRPr lang="en-US" altLang="ja-JP" sz="11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・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地域移行・地域定着サブワーキング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B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・理解促進・啓発サブワーキング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ja-JP" sz="1100" kern="100" dirty="0">
                <a:effectLst/>
                <a:ea typeface="ＭＳ 明朝" panose="02020609040205080304" pitchFamily="17" charset="-128"/>
                <a:cs typeface="Times New Roman" panose="02020603050405020304" pitchFamily="18" charset="0"/>
              </a:rPr>
              <a:t>寝</a:t>
            </a: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⑶　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精神障害にも対応した地域包括ケアシステムに関する協議（事例検討）</a:t>
            </a:r>
            <a:endParaRPr lang="en-US" altLang="ja-JP" sz="11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　・「未治療のまま孤立している本人と、多問題一家への支援を通じて、にも包括を考える」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1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（保健予防課）</a:t>
            </a:r>
            <a:endParaRPr lang="en-US" altLang="ja-JP" sz="11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　・「地域機関で協働したアウトリーチ支援を行い、退院した地域定着支援中の事例」</a:t>
            </a: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5663952" y="1865088"/>
            <a:ext cx="5650232" cy="552155"/>
          </a:xfrm>
          <a:prstGeom prst="roundRect">
            <a:avLst>
              <a:gd name="adj" fmla="val 49068"/>
            </a:avLst>
          </a:prstGeom>
          <a:solidFill>
            <a:srgbClr val="A7D28F"/>
          </a:solidFill>
        </p:spPr>
        <p:txBody>
          <a:bodyPr vert="horz" lIns="91440" tIns="72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D4ECEA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D4ECEA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2074365" y="3483704"/>
            <a:ext cx="3008563" cy="37802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年１回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5188538" y="2673730"/>
            <a:ext cx="6517933" cy="36646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511835" y="2381932"/>
            <a:ext cx="4071997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寝屋川市自立支援協議会　</a:t>
            </a:r>
            <a:endParaRPr lang="en-US" altLang="ja-JP" sz="14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精神障害者部会　長会議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角丸四角形 1">
            <a:extLst>
              <a:ext uri="{FF2B5EF4-FFF2-40B4-BE49-F238E27FC236}">
                <a16:creationId xmlns:a16="http://schemas.microsoft.com/office/drawing/2014/main" id="{036FC4B8-2A27-4E65-BB45-B479CE7CD9F9}"/>
              </a:ext>
            </a:extLst>
          </p:cNvPr>
          <p:cNvSpPr/>
          <p:nvPr/>
        </p:nvSpPr>
        <p:spPr>
          <a:xfrm>
            <a:off x="511835" y="4063935"/>
            <a:ext cx="4080877" cy="946933"/>
          </a:xfrm>
          <a:prstGeom prst="roundRect">
            <a:avLst>
              <a:gd name="adj" fmla="val 9231"/>
            </a:avLst>
          </a:prstGeom>
          <a:solidFill>
            <a:schemeClr val="bg1"/>
          </a:solidFill>
          <a:ln w="38100">
            <a:solidFill>
              <a:srgbClr val="A7D2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ADAC408-05F9-4923-B553-6F1448BF7C7E}"/>
              </a:ext>
            </a:extLst>
          </p:cNvPr>
          <p:cNvSpPr txBox="1">
            <a:spLocks/>
          </p:cNvSpPr>
          <p:nvPr/>
        </p:nvSpPr>
        <p:spPr>
          <a:xfrm>
            <a:off x="1116541" y="3880184"/>
            <a:ext cx="2739296" cy="396000"/>
          </a:xfrm>
          <a:prstGeom prst="roundRect">
            <a:avLst>
              <a:gd name="adj" fmla="val 49068"/>
            </a:avLst>
          </a:prstGeom>
          <a:solidFill>
            <a:srgbClr val="A7D28F"/>
          </a:solidFill>
        </p:spPr>
        <p:txBody>
          <a:bodyPr vert="horz" lIns="91440" tIns="36000" rIns="91440" bIns="4572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srgbClr val="D4ECEA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協議の場の事務局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D4ECEA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タイトル 1">
            <a:extLst>
              <a:ext uri="{FF2B5EF4-FFF2-40B4-BE49-F238E27FC236}">
                <a16:creationId xmlns:a16="http://schemas.microsoft.com/office/drawing/2014/main" id="{B7F17C7B-EC69-4253-851A-A69D57A1F53B}"/>
              </a:ext>
            </a:extLst>
          </p:cNvPr>
          <p:cNvSpPr txBox="1">
            <a:spLocks/>
          </p:cNvSpPr>
          <p:nvPr/>
        </p:nvSpPr>
        <p:spPr>
          <a:xfrm>
            <a:off x="1251267" y="4531986"/>
            <a:ext cx="2866645" cy="5430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寝屋川市福祉部障害福祉課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6684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0"/>
            <a:ext cx="308532" cy="6858000"/>
          </a:xfrm>
          <a:prstGeom prst="rect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D99E29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811327" y="2348881"/>
            <a:ext cx="10881419" cy="1656183"/>
          </a:xfrm>
          <a:prstGeom prst="roundRect">
            <a:avLst>
              <a:gd name="adj" fmla="val 14961"/>
            </a:avLst>
          </a:prstGeom>
          <a:solidFill>
            <a:schemeClr val="bg1"/>
          </a:solidFill>
          <a:ln w="38100">
            <a:solidFill>
              <a:srgbClr val="A7D28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1110633" y="2948853"/>
            <a:ext cx="2739296" cy="55215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寝屋川市障害者長期　計画及び福祉計画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3725003" y="2492896"/>
            <a:ext cx="7356364" cy="137674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「寝屋川市障害者長期計画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次計画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、寝屋川市障害福祉計画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期計画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6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44546A">
                    <a:lumMod val="50000"/>
                  </a:srgb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・ 寝屋川市障害児福祉計画」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44546A">
                  <a:lumMod val="50000"/>
                </a:srgb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16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https://www.city.neyagawa.osaka.jp/organization_list/fukushi/shogaifukushi/other/tyoukikeikakuoyobihukusikeikaku/fukushikeikaku/22787.html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353469" y="2737980"/>
            <a:ext cx="907044" cy="907044"/>
          </a:xfrm>
          <a:prstGeom prst="ellipse">
            <a:avLst/>
          </a:prstGeom>
          <a:solidFill>
            <a:srgbClr val="A7D28F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000" b="1" i="0" u="none" strike="noStrike" kern="1200" cap="none" spc="0" normalizeH="0" baseline="0" noProof="0" dirty="0">
                <a:ln>
                  <a:noFill/>
                </a:ln>
                <a:solidFill>
                  <a:srgbClr val="D4ECEA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1</a:t>
            </a:r>
            <a:endParaRPr kumimoji="1" lang="ja-JP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D4ECEA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520767" y="332656"/>
            <a:ext cx="9150463" cy="1080000"/>
          </a:xfrm>
          <a:prstGeom prst="roundRect">
            <a:avLst>
              <a:gd name="adj" fmla="val 21554"/>
            </a:avLst>
          </a:prstGeom>
          <a:solidFill>
            <a:srgbClr val="63A6D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/>
              <a:t>　　</a:t>
            </a:r>
            <a:endParaRPr kumimoji="1" lang="ja-JP" altLang="en-US" sz="2800" b="1" dirty="0">
              <a:solidFill>
                <a:srgbClr val="FFFDE1"/>
              </a:solidFill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910523" y="468277"/>
            <a:ext cx="5943617" cy="8932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4400" b="1" dirty="0">
                <a:solidFill>
                  <a:srgbClr val="A7D28F"/>
                </a:solidFill>
                <a:latin typeface="+mn-ea"/>
                <a:ea typeface="+mn-ea"/>
              </a:rPr>
              <a:t>情報提供</a:t>
            </a:r>
            <a:endParaRPr lang="en-US" altLang="ja-JP" sz="4400" b="1" dirty="0">
              <a:solidFill>
                <a:srgbClr val="A7D28F"/>
              </a:solidFill>
              <a:latin typeface="+mn-ea"/>
              <a:ea typeface="+mn-ea"/>
            </a:endParaRPr>
          </a:p>
        </p:txBody>
      </p:sp>
      <p:sp>
        <p:nvSpPr>
          <p:cNvPr id="27" name="楕円 26">
            <a:hlinkClick r:id="rId4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1032288" y="171102"/>
            <a:ext cx="1332000" cy="1332000"/>
          </a:xfrm>
          <a:prstGeom prst="ellipse">
            <a:avLst/>
          </a:prstGeom>
          <a:solidFill>
            <a:srgbClr val="63A6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800" dirty="0">
                <a:solidFill>
                  <a:srgbClr val="A7D28F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03</a:t>
            </a:r>
            <a:endParaRPr lang="ja-JP" altLang="en-US" sz="4800" dirty="0">
              <a:solidFill>
                <a:srgbClr val="A7D28F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63052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304,1,Slide49"/>
</p:tagLst>
</file>

<file path=ppt/theme/theme1.xml><?xml version="1.0" encoding="utf-8"?>
<a:theme xmlns:a="http://schemas.openxmlformats.org/drawingml/2006/main" name="Office テーマ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メイリオ　Segoe　UI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541</Words>
  <Application>Microsoft Office PowerPoint</Application>
  <PresentationFormat>ワイド画面</PresentationFormat>
  <Paragraphs>76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Söhne</vt:lpstr>
      <vt:lpstr>メイリオ</vt:lpstr>
      <vt:lpstr>游ゴシック</vt:lpstr>
      <vt:lpstr>Arial</vt:lpstr>
      <vt:lpstr>Calibri</vt:lpstr>
      <vt:lpstr>Segoe UI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2024-11-14T05:48:08Z</dcterms:modified>
</cp:coreProperties>
</file>