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3p9LNvBzg1lCxp1WjQ1x8A==" hashData="ZgkzDY7cP5amBVyx7okM7/oVseihNQOneyltHfNRO22tWZriuk+bpQLbSD0J3LFIsC2GAGuWTUbTSFOxPLMBOg=="/>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008000"/>
    <a:srgbClr val="FF99FF"/>
    <a:srgbClr val="00CC00"/>
    <a:srgbClr val="FF00FF"/>
    <a:srgbClr val="FF33CC"/>
    <a:srgbClr val="66FF66"/>
    <a:srgbClr val="FF3399"/>
    <a:srgbClr val="FFFDE1"/>
    <a:srgbClr val="B324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2024/12/17</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2024/12/17</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2024/12/17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2024/12/17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2024/12/17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2024/12/17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2024/12/17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2024/12/17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2024/12/17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2024/12/17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2024/12/17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2024/12/17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2024/12/17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2024/12/17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2024/12/17</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hyperlink" Target="mailto:Mori_shougai@city-moriguchi-osaka.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city.moriguchi.osaka.jp/kakukanoannai/kenkofukushibu/syougai/moriguchishishogaishajiritsushienkyogikai/18359.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情報提供</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退院支援フロー図を作成しました。</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守口市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3" name="グラフィックス 12">
            <a:extLst>
              <a:ext uri="{FF2B5EF4-FFF2-40B4-BE49-F238E27FC236}">
                <a16:creationId xmlns:a16="http://schemas.microsoft.com/office/drawing/2014/main" id="{24D5522C-00A2-4CF6-9DF1-AACFE0B0D00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61103" y="764704"/>
            <a:ext cx="958433" cy="1355518"/>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C00000"/>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3243196"/>
          </a:xfrm>
          <a:prstGeom prst="rect">
            <a:avLst/>
          </a:prstGeom>
          <a:noFill/>
        </p:spPr>
        <p:txBody>
          <a:bodyPr wrap="square">
            <a:spAutoFit/>
          </a:bodyPr>
          <a:lstStyle/>
          <a:p>
            <a:pPr algn="ctr">
              <a:lnSpc>
                <a:spcPct val="150000"/>
              </a:lnSpc>
            </a:pPr>
            <a:r>
              <a:rPr lang="ja-JP" altLang="en-US" sz="2400" b="1" dirty="0">
                <a:latin typeface="Söhne"/>
              </a:rPr>
              <a:t>守口</a:t>
            </a:r>
            <a:r>
              <a:rPr lang="ja-JP" altLang="en-US" sz="2400" b="1" i="0" dirty="0">
                <a:effectLst/>
                <a:latin typeface="Söhne"/>
              </a:rPr>
              <a:t>市　健康福祉部　</a:t>
            </a:r>
            <a:r>
              <a:rPr lang="ja-JP" altLang="en-US" sz="2400" b="1" i="0" dirty="0" err="1">
                <a:effectLst/>
                <a:latin typeface="Söhne"/>
              </a:rPr>
              <a:t>障がい</a:t>
            </a:r>
            <a:r>
              <a:rPr lang="ja-JP" altLang="en-US" sz="2400" b="1" i="0" dirty="0">
                <a:effectLst/>
                <a:latin typeface="Söhne"/>
              </a:rPr>
              <a:t>福祉課</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570-8666</a:t>
            </a:r>
            <a:r>
              <a:rPr lang="ja-JP" altLang="en-US" sz="1800" b="1" dirty="0">
                <a:solidFill>
                  <a:schemeClr val="tx1"/>
                </a:solidFill>
                <a:latin typeface="メイリオ" panose="020B0604030504040204" pitchFamily="50" charset="-128"/>
                <a:ea typeface="メイリオ" panose="020B0604030504040204" pitchFamily="50" charset="-128"/>
              </a:rPr>
              <a:t>　大阪府守口市京阪本通２丁目５番５号</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守口市役所３階　南エリア</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06-6992-1635</a:t>
            </a:r>
          </a:p>
          <a:p>
            <a:r>
              <a:rPr lang="ja-JP" altLang="en-US" b="1" dirty="0">
                <a:latin typeface="メイリオ" panose="020B0604030504040204" pitchFamily="50" charset="-128"/>
                <a:ea typeface="メイリオ" panose="020B0604030504040204" pitchFamily="50" charset="-128"/>
              </a:rPr>
              <a:t>　　　</a:t>
            </a:r>
            <a:r>
              <a:rPr lang="en-US" altLang="ja-JP" b="1" dirty="0">
                <a:latin typeface="メイリオ" panose="020B0604030504040204" pitchFamily="50" charset="-128"/>
                <a:ea typeface="メイリオ" panose="020B0604030504040204" pitchFamily="50" charset="-128"/>
              </a:rPr>
              <a:t>FAX</a:t>
            </a:r>
            <a:r>
              <a:rPr lang="ja-JP" altLang="en-US" b="1" dirty="0">
                <a:latin typeface="メイリオ" panose="020B0604030504040204" pitchFamily="50" charset="-128"/>
                <a:ea typeface="メイリオ" panose="020B0604030504040204" pitchFamily="50" charset="-128"/>
              </a:rPr>
              <a:t>番号　　　：</a:t>
            </a:r>
            <a:r>
              <a:rPr lang="en-US" altLang="ja-JP" b="1" dirty="0">
                <a:latin typeface="メイリオ" panose="020B0604030504040204" pitchFamily="50" charset="-128"/>
                <a:ea typeface="メイリオ" panose="020B0604030504040204" pitchFamily="50" charset="-128"/>
              </a:rPr>
              <a:t>06-6991-2494</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連絡用アドレス：</a:t>
            </a:r>
            <a:r>
              <a:rPr lang="en-US" altLang="ja-JP" b="1" dirty="0">
                <a:latin typeface="メイリオ" panose="020B0604030504040204" pitchFamily="50" charset="-128"/>
                <a:ea typeface="メイリオ" panose="020B0604030504040204" pitchFamily="50" charset="-128"/>
                <a:hlinkClick r:id="rId3"/>
              </a:rPr>
              <a:t>Mori_shougai@city-moriguchi-osaka.jp</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担当　　　　　：地区担当</a:t>
            </a:r>
            <a:endParaRPr lang="en-US" altLang="ja-JP" dirty="0">
              <a:latin typeface="Söhne"/>
            </a:endParaRPr>
          </a:p>
          <a:p>
            <a:pPr algn="ctr">
              <a:lnSpc>
                <a:spcPct val="150000"/>
              </a:lnSpc>
            </a:pPr>
            <a:r>
              <a:rPr lang="ja-JP" altLang="en-US" dirty="0"/>
              <a:t>　　</a:t>
            </a:r>
          </a:p>
        </p:txBody>
      </p:sp>
      <p:sp>
        <p:nvSpPr>
          <p:cNvPr id="10" name="楕円 9">
            <a:hlinkClick r:id="rId4"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C00000"/>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C00000"/>
          </a:solidFill>
          <a:ln>
            <a:solidFill>
              <a:srgbClr val="FF99FF"/>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C00000"/>
          </a:solidFill>
          <a:ln>
            <a:solidFill>
              <a:srgbClr val="FF99FF"/>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008563" cy="756056"/>
          </a:xfrm>
          <a:prstGeom prst="rect">
            <a:avLst/>
          </a:prstGeom>
        </p:spPr>
        <p:txBody>
          <a:bodyPr vert="horz" lIns="91440" tIns="45720" rIns="91440" bIns="45720" rtlCol="0" anchor="t">
            <a:normAutofit fontScale="9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・保健関係者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・医療関係者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・福祉関係者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C00000"/>
          </a:solidFill>
          <a:ln>
            <a:solidFill>
              <a:srgbClr val="FF99FF"/>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C00000"/>
          </a:solidFill>
          <a:ln>
            <a:solidFill>
              <a:srgbClr val="FF99FF"/>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4878905" y="2417243"/>
            <a:ext cx="6994532" cy="4287803"/>
          </a:xfrm>
          <a:prstGeom prst="rect">
            <a:avLst/>
          </a:prstGeom>
        </p:spPr>
        <p:txBody>
          <a:bodyPr vert="horz" lIns="91440" tIns="45720" rIns="91440" bIns="45720" rtlCol="0" anchor="t">
            <a:normAutofit fontScale="2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5600" dirty="0">
                <a:latin typeface="+mn-ea"/>
                <a:ea typeface="+mn-ea"/>
              </a:rPr>
              <a:t>「保健、医療、福祉関係者による協議の場」を、</a:t>
            </a:r>
            <a:r>
              <a:rPr lang="ja-JP" altLang="en-US" sz="5600" dirty="0" err="1">
                <a:latin typeface="+mn-ea"/>
                <a:ea typeface="+mn-ea"/>
              </a:rPr>
              <a:t>障がい</a:t>
            </a:r>
            <a:r>
              <a:rPr lang="ja-JP" altLang="en-US" sz="5600" dirty="0">
                <a:latin typeface="+mn-ea"/>
                <a:ea typeface="+mn-ea"/>
              </a:rPr>
              <a:t>者自立支援協議会の精神障がい者支援者実務者会議に設置し、精神障がいのある人の地域生活を支える体制整備を進めるとともに、精神入院患者の地域移行が円滑に行われるよう支援します。</a:t>
            </a:r>
            <a:endParaRPr lang="en-US" altLang="ja-JP" sz="5600" dirty="0">
              <a:latin typeface="+mn-ea"/>
              <a:ea typeface="+mn-ea"/>
            </a:endParaRPr>
          </a:p>
          <a:p>
            <a:pPr lvl="0" algn="l">
              <a:lnSpc>
                <a:spcPct val="100000"/>
              </a:lnSpc>
              <a:defRPr/>
            </a:pPr>
            <a:endParaRPr lang="en-US" altLang="ja-JP" sz="72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72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72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7200" b="1" dirty="0">
                <a:solidFill>
                  <a:srgbClr val="44546A">
                    <a:lumMod val="50000"/>
                  </a:srgbClr>
                </a:solidFill>
                <a:latin typeface="メイリオ" panose="020B0604030504040204" pitchFamily="50" charset="-128"/>
                <a:ea typeface="メイリオ" panose="020B0604030504040204" pitchFamily="50" charset="-128"/>
              </a:rPr>
              <a:t>年度の議題</a:t>
            </a:r>
            <a:endParaRPr lang="en-US" altLang="ja-JP" sz="72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7200" b="1" dirty="0">
                <a:solidFill>
                  <a:srgbClr val="44546A">
                    <a:lumMod val="50000"/>
                  </a:srgbClr>
                </a:solidFill>
                <a:latin typeface="メイリオ" panose="020B0604030504040204" pitchFamily="50" charset="-128"/>
                <a:ea typeface="メイリオ" panose="020B0604030504040204" pitchFamily="50" charset="-128"/>
              </a:rPr>
              <a:t>　</a:t>
            </a:r>
            <a:endParaRPr lang="en-US" altLang="ja-JP" sz="72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第１回　　　　令和５年４月１</a:t>
            </a:r>
            <a:r>
              <a:rPr lang="en-US" altLang="ja-JP" sz="56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5600" b="1" dirty="0">
                <a:solidFill>
                  <a:srgbClr val="44546A">
                    <a:lumMod val="50000"/>
                  </a:srgbClr>
                </a:solidFill>
                <a:latin typeface="メイリオ" panose="020B0604030504040204" pitchFamily="50" charset="-128"/>
                <a:ea typeface="メイリオ" panose="020B0604030504040204" pitchFamily="50" charset="-128"/>
              </a:rPr>
              <a:t>日（火）</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前年度の振り返り</a:t>
            </a:r>
            <a:endParaRPr lang="en-US" altLang="ja-JP" sz="5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第２回　　　　令和５年６月６日（火）</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地域課題の整理</a:t>
            </a:r>
            <a:endParaRPr lang="en-US" altLang="ja-JP" sz="5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第３回　　　　令和５年８月１日（火）</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準備１：理解促進講座、家族向け講座、退院フロー図</a:t>
            </a:r>
            <a:endParaRPr lang="en-US" altLang="ja-JP" sz="5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第４回　　　　令和５年１０月３日（火）</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準備２：理解促進講座、家族向け講座、退院フロー図</a:t>
            </a:r>
            <a:endParaRPr lang="en-US" altLang="ja-JP" sz="5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第５回　　　　令和５年１２月５日（火）</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準備３：理解促進講座、家族向け講座、退院フロー図</a:t>
            </a:r>
            <a:endParaRPr lang="en-US" altLang="ja-JP" sz="5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第６回　　　　令和６年２月６日（火）</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確定：理解促進講座、家族向け講座、退院フロー図</a:t>
            </a:r>
            <a:endParaRPr lang="en-US" altLang="ja-JP" sz="560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en-US" altLang="ja-JP" sz="56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家族向け講座　令和６年２月２９日（木）</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対象者：家族　内容：当事者による体験談　</a:t>
            </a:r>
            <a:r>
              <a:rPr lang="ja-JP" altLang="en-US" sz="5600" b="1" dirty="0">
                <a:solidFill>
                  <a:srgbClr val="44546A">
                    <a:lumMod val="50000"/>
                  </a:srgbClr>
                </a:solidFill>
                <a:latin typeface="メイリオ" panose="020B0604030504040204" pitchFamily="50" charset="-128"/>
                <a:ea typeface="メイリオ" panose="020B0604030504040204" pitchFamily="50" charset="-128"/>
              </a:rPr>
              <a:t>　　　　</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b="1" dirty="0">
                <a:solidFill>
                  <a:srgbClr val="44546A">
                    <a:lumMod val="50000"/>
                  </a:srgbClr>
                </a:solidFill>
                <a:latin typeface="メイリオ" panose="020B0604030504040204" pitchFamily="50" charset="-128"/>
                <a:ea typeface="メイリオ" panose="020B0604030504040204" pitchFamily="50" charset="-128"/>
              </a:rPr>
              <a:t>理解促進講座　令和６年３月１５日（金）</a:t>
            </a:r>
            <a:endParaRPr lang="en-US" altLang="ja-JP" sz="5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5600" dirty="0">
                <a:solidFill>
                  <a:srgbClr val="44546A">
                    <a:lumMod val="50000"/>
                  </a:srgbClr>
                </a:solidFill>
                <a:latin typeface="メイリオ" panose="020B0604030504040204" pitchFamily="50" charset="-128"/>
                <a:ea typeface="メイリオ" panose="020B0604030504040204" pitchFamily="50" charset="-128"/>
              </a:rPr>
              <a:t>　対象者：市民　内容：ミニ落語、講義、インタビュー動画</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年６回程度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守口市　</a:t>
            </a:r>
            <a:r>
              <a:rPr lang="ja-JP" altLang="en-US" sz="1400" dirty="0" err="1"/>
              <a:t>障がい</a:t>
            </a:r>
            <a:r>
              <a:rPr lang="ja-JP" altLang="en-US" sz="1400" dirty="0"/>
              <a:t>者自立支援協議会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err="1"/>
              <a:t>精神障がい</a:t>
            </a:r>
            <a:r>
              <a:rPr lang="ja-JP" altLang="en-US" sz="1400" dirty="0"/>
              <a:t>者支援者実務者会議</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C00000"/>
          </a:solidFill>
          <a:ln>
            <a:solidFill>
              <a:srgbClr val="FF99FF"/>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3331812"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守口市　健康福祉部　</a:t>
            </a: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107928" y="2407572"/>
            <a:ext cx="2747255" cy="907043"/>
          </a:xfrm>
          <a:prstGeom prst="rect">
            <a:avLst/>
          </a:prstGeom>
        </p:spPr>
        <p:txBody>
          <a:bodyPr vert="horz" lIns="91440" tIns="45720" rIns="91440" bIns="45720" rtlCol="0" anchor="t">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a:p>
            <a:r>
              <a:rPr lang="ja-JP" altLang="en-US" dirty="0"/>
              <a:t> 退院支援フロー図を作成しました。</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4151784" y="2132856"/>
            <a:ext cx="7416824" cy="1440160"/>
          </a:xfrm>
          <a:prstGeom prst="rect">
            <a:avLst/>
          </a:prstGeom>
        </p:spPr>
        <p:txBody>
          <a:bodyPr vert="horz" lIns="91440" tIns="45720" rIns="91440" bIns="45720" rtlCol="0" anchor="t">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3500" dirty="0" err="1">
                <a:latin typeface="+mn-ea"/>
                <a:ea typeface="+mn-ea"/>
              </a:rPr>
              <a:t>精神障がい</a:t>
            </a:r>
            <a:r>
              <a:rPr lang="ja-JP" altLang="en-US" sz="3500" dirty="0">
                <a:latin typeface="+mn-ea"/>
                <a:ea typeface="+mn-ea"/>
              </a:rPr>
              <a:t>者支援者実務者会議</a:t>
            </a:r>
            <a:r>
              <a:rPr lang="ja-JP" altLang="en-US" sz="3500" dirty="0">
                <a:solidFill>
                  <a:srgbClr val="44546A">
                    <a:lumMod val="50000"/>
                  </a:srgbClr>
                </a:solidFill>
                <a:latin typeface="+mn-ea"/>
                <a:ea typeface="+mn-ea"/>
              </a:rPr>
              <a:t>において、地域と病院が連携できるフロー図を作成しました。</a:t>
            </a:r>
            <a:endParaRPr lang="en-US" altLang="ja-JP" sz="3500" dirty="0">
              <a:solidFill>
                <a:srgbClr val="44546A">
                  <a:lumMod val="50000"/>
                </a:srgbClr>
              </a:solidFill>
              <a:latin typeface="+mn-ea"/>
              <a:ea typeface="+mn-ea"/>
            </a:endParaRPr>
          </a:p>
          <a:p>
            <a:pPr algn="l">
              <a:lnSpc>
                <a:spcPct val="100000"/>
              </a:lnSpc>
              <a:defRPr/>
            </a:pPr>
            <a:endParaRPr lang="en-US" altLang="ja-JP" sz="3500" dirty="0">
              <a:solidFill>
                <a:srgbClr val="44546A">
                  <a:lumMod val="50000"/>
                </a:srgbClr>
              </a:solidFill>
              <a:latin typeface="+mn-ea"/>
              <a:ea typeface="+mn-ea"/>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3500" dirty="0">
                <a:solidFill>
                  <a:srgbClr val="44546A">
                    <a:lumMod val="50000"/>
                  </a:srgbClr>
                </a:solidFill>
                <a:latin typeface="+mn-ea"/>
                <a:ea typeface="+mn-ea"/>
              </a:rPr>
              <a:t>「</a:t>
            </a:r>
            <a:r>
              <a:rPr lang="ja-JP" altLang="en-US" sz="3500" dirty="0">
                <a:latin typeface="+mn-ea"/>
                <a:ea typeface="+mn-ea"/>
              </a:rPr>
              <a:t>守口市で地域生活を考え始めたら</a:t>
            </a:r>
          </a:p>
          <a:p>
            <a:r>
              <a:rPr lang="ja-JP" altLang="en-US" sz="3500" dirty="0">
                <a:latin typeface="+mn-ea"/>
                <a:ea typeface="+mn-ea"/>
              </a:rPr>
              <a:t>～病院と地域が連携して支援体制を整えていきましょう～」</a:t>
            </a:r>
            <a:br>
              <a:rPr lang="en-US" altLang="ja-JP" sz="3500" dirty="0">
                <a:latin typeface="+mn-ea"/>
                <a:ea typeface="+mn-ea"/>
              </a:rPr>
            </a:br>
            <a:endParaRPr lang="en-US" altLang="ja-JP" sz="3500" dirty="0">
              <a:latin typeface="+mn-ea"/>
              <a:ea typeface="+mn-ea"/>
            </a:endParaRPr>
          </a:p>
          <a:p>
            <a:pPr algn="l"/>
            <a:r>
              <a:rPr lang="en-US" altLang="ja-JP" sz="3500" dirty="0">
                <a:latin typeface="+mn-ea"/>
                <a:ea typeface="+mn-ea"/>
                <a:hlinkClick r:id="rId3"/>
              </a:rPr>
              <a:t>https://www.city.moriguchi.osaka.jp/kakukanoannai/kenkofukushibu/syougai/moriguchishishogaishajiritsushienkyogikai/18359.html</a:t>
            </a:r>
            <a:endParaRPr lang="en-US" altLang="ja-JP" sz="3500" dirty="0">
              <a:latin typeface="+mn-ea"/>
              <a:ea typeface="+mn-ea"/>
            </a:endParaRPr>
          </a:p>
          <a:p>
            <a:pPr algn="l"/>
            <a:endParaRPr lang="en-US" altLang="ja-JP" sz="3500" b="1" dirty="0">
              <a:solidFill>
                <a:prstClr val="black"/>
              </a:solidFill>
              <a:latin typeface="+mn-ea"/>
              <a:ea typeface="+mn-ea"/>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C00000"/>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情報提供</a:t>
            </a:r>
            <a:endParaRPr lang="en-US" altLang="ja-JP" sz="4400" b="1" dirty="0">
              <a:solidFill>
                <a:srgbClr val="D6B845"/>
              </a:solidFill>
              <a:latin typeface="+mn-ea"/>
              <a:ea typeface="+mn-ea"/>
            </a:endParaRPr>
          </a:p>
        </p:txBody>
      </p:sp>
      <p:sp>
        <p:nvSpPr>
          <p:cNvPr id="27" name="楕円 26">
            <a:hlinkClick r:id="rId4"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536</Words>
  <Application>Microsoft Office PowerPoint</Application>
  <PresentationFormat>ワイド画面</PresentationFormat>
  <Paragraphs>75</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2024-12-17T02:51:07Z</dcterms:modified>
</cp:coreProperties>
</file>