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handoutMasterIdLst>
    <p:handoutMasterId r:id="rId7"/>
  </p:handoutMasterIdLst>
  <p:sldIdLst>
    <p:sldId id="410" r:id="rId2"/>
    <p:sldId id="433" r:id="rId3"/>
    <p:sldId id="437" r:id="rId4"/>
    <p:sldId id="436" r:id="rId5"/>
  </p:sldIdLst>
  <p:sldSz cx="12192000" cy="6858000"/>
  <p:notesSz cx="6807200" cy="9939338"/>
  <p:custDataLst>
    <p:tags r:id="rId8"/>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XTUcFCcG9bKd0AiRFv05CQ==" hashData="EBhwzIFPE7QDZRqag/WhsOEsEjS5jTvPnROH7XAlsaowYkstcXYyDttkjJLwPdayjR1RhQ3LnUsi3xwiZCsN4A=="/>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7D9B"/>
    <a:srgbClr val="34485E"/>
    <a:srgbClr val="FFFDE1"/>
    <a:srgbClr val="5B9F8A"/>
    <a:srgbClr val="D6B845"/>
    <a:srgbClr val="B32425"/>
    <a:srgbClr val="000000"/>
    <a:srgbClr val="101323"/>
    <a:srgbClr val="4FADF3"/>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04" autoAdjust="0"/>
  </p:normalViewPr>
  <p:slideViewPr>
    <p:cSldViewPr>
      <p:cViewPr varScale="1">
        <p:scale>
          <a:sx n="90" d="100"/>
          <a:sy n="90" d="100"/>
        </p:scale>
        <p:origin x="298" y="53"/>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48" d="100"/>
          <a:sy n="48" d="100"/>
        </p:scale>
        <p:origin x="-2928"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746FDA87-421D-4CFB-BB3E-33FE4AB339AD}" type="datetimeFigureOut">
              <a:rPr kumimoji="1" lang="ja-JP" altLang="en-US" smtClean="0"/>
              <a:t>2024/11/13</a:t>
            </a:fld>
            <a:endParaRPr kumimoji="1" lang="ja-JP" altLang="en-US"/>
          </a:p>
        </p:txBody>
      </p:sp>
      <p:sp>
        <p:nvSpPr>
          <p:cNvPr id="4" name="フッター プレースホルダー 3"/>
          <p:cNvSpPr>
            <a:spLocks noGrp="1"/>
          </p:cNvSpPr>
          <p:nvPr>
            <p:ph type="ftr" sz="quarter" idx="2"/>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870C89CD-C2A2-4250-B487-60E6EF391689}" type="slidenum">
              <a:rPr kumimoji="1" lang="ja-JP" altLang="en-US" smtClean="0"/>
              <a:t>‹#›</a:t>
            </a:fld>
            <a:endParaRPr kumimoji="1" lang="ja-JP" altLang="en-US"/>
          </a:p>
        </p:txBody>
      </p:sp>
    </p:spTree>
    <p:extLst>
      <p:ext uri="{BB962C8B-B14F-4D97-AF65-F5344CB8AC3E}">
        <p14:creationId xmlns:p14="http://schemas.microsoft.com/office/powerpoint/2010/main" val="13041643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a:defRPr sz="1200"/>
            </a:lvl1pPr>
          </a:lstStyle>
          <a:p>
            <a:fld id="{206ACFC7-BD3E-4FBB-A92C-C6F06D2C0547}" type="datetimeFigureOut">
              <a:rPr kumimoji="1" lang="ja-JP" altLang="en-US" smtClean="0"/>
              <a:t>2024/11/13</a:t>
            </a:fld>
            <a:endParaRPr kumimoji="1" lang="ja-JP" altLang="en-US" dirty="0"/>
          </a:p>
        </p:txBody>
      </p:sp>
      <p:sp>
        <p:nvSpPr>
          <p:cNvPr id="4" name="スライド イメージ プレースホルダー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33" tIns="45716" rIns="91433" bIns="45716"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a:defRPr sz="1200"/>
            </a:lvl1pPr>
          </a:lstStyle>
          <a:p>
            <a:fld id="{CDCFC374-814C-4296-BB26-A4ADC52CB336}" type="slidenum">
              <a:rPr kumimoji="1" lang="ja-JP" altLang="en-US" smtClean="0"/>
              <a:t>‹#›</a:t>
            </a:fld>
            <a:endParaRPr kumimoji="1" lang="ja-JP" altLang="en-US" dirty="0"/>
          </a:p>
        </p:txBody>
      </p:sp>
    </p:spTree>
    <p:extLst>
      <p:ext uri="{BB962C8B-B14F-4D97-AF65-F5344CB8AC3E}">
        <p14:creationId xmlns:p14="http://schemas.microsoft.com/office/powerpoint/2010/main" val="424865580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3050"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2</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3</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31"/>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562996" indent="0" algn="ctr">
              <a:buNone/>
              <a:defRPr>
                <a:solidFill>
                  <a:schemeClr val="tx1">
                    <a:tint val="75000"/>
                  </a:schemeClr>
                </a:solidFill>
              </a:defRPr>
            </a:lvl2pPr>
            <a:lvl3pPr marL="1125992" indent="0" algn="ctr">
              <a:buNone/>
              <a:defRPr>
                <a:solidFill>
                  <a:schemeClr val="tx1">
                    <a:tint val="75000"/>
                  </a:schemeClr>
                </a:solidFill>
              </a:defRPr>
            </a:lvl3pPr>
            <a:lvl4pPr marL="1688988" indent="0" algn="ctr">
              <a:buNone/>
              <a:defRPr>
                <a:solidFill>
                  <a:schemeClr val="tx1">
                    <a:tint val="75000"/>
                  </a:schemeClr>
                </a:solidFill>
              </a:defRPr>
            </a:lvl4pPr>
            <a:lvl5pPr marL="2251984" indent="0" algn="ctr">
              <a:buNone/>
              <a:defRPr>
                <a:solidFill>
                  <a:schemeClr val="tx1">
                    <a:tint val="75000"/>
                  </a:schemeClr>
                </a:solidFill>
              </a:defRPr>
            </a:lvl5pPr>
            <a:lvl6pPr marL="2814980" indent="0" algn="ctr">
              <a:buNone/>
              <a:defRPr>
                <a:solidFill>
                  <a:schemeClr val="tx1">
                    <a:tint val="75000"/>
                  </a:schemeClr>
                </a:solidFill>
              </a:defRPr>
            </a:lvl6pPr>
            <a:lvl7pPr marL="3377976" indent="0" algn="ctr">
              <a:buNone/>
              <a:defRPr>
                <a:solidFill>
                  <a:schemeClr val="tx1">
                    <a:tint val="75000"/>
                  </a:schemeClr>
                </a:solidFill>
              </a:defRPr>
            </a:lvl7pPr>
            <a:lvl8pPr marL="3940973" indent="0" algn="ctr">
              <a:buNone/>
              <a:defRPr>
                <a:solidFill>
                  <a:schemeClr val="tx1">
                    <a:tint val="75000"/>
                  </a:schemeClr>
                </a:solidFill>
              </a:defRPr>
            </a:lvl8pPr>
            <a:lvl9pPr marL="4503969"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8EAB8E2-8FCD-43E2-BC86-384EE10B11D4}" type="datetime1">
              <a:rPr kumimoji="1" lang="ja-JP" altLang="en-US" smtClean="0"/>
              <a:t>2024/11/13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32772BB-719F-4064-99D1-42E83E4D39EC}" type="datetime1">
              <a:rPr kumimoji="1" lang="ja-JP" altLang="en-US" smtClean="0"/>
              <a:t>2024/11/13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1" y="274642"/>
            <a:ext cx="2743201"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3" y="274642"/>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4531BB1-C6A4-450E-BFF4-33A31E99FAE9}" type="datetime1">
              <a:rPr kumimoji="1" lang="ja-JP" altLang="en-US" smtClean="0"/>
              <a:t>2024/11/13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C9ED7E-2192-4CC8-BC97-BE3110D00F66}" type="datetime1">
              <a:rPr kumimoji="1" lang="ja-JP" altLang="en-US" smtClean="0"/>
              <a:t>2024/11/13</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Tree>
    <p:extLst>
      <p:ext uri="{BB962C8B-B14F-4D97-AF65-F5344CB8AC3E}">
        <p14:creationId xmlns:p14="http://schemas.microsoft.com/office/powerpoint/2010/main" val="294328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a:xfrm>
            <a:off x="421257" y="1556794"/>
            <a:ext cx="10972800" cy="4525963"/>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5337EB8C-4DF7-4D35-8D4D-C0E1B3E01FBB}" type="datetime1">
              <a:rPr kumimoji="1" lang="ja-JP" altLang="en-US" smtClean="0"/>
              <a:t>2024/11/13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6"/>
            <a:ext cx="10363200" cy="1362075"/>
          </a:xfrm>
        </p:spPr>
        <p:txBody>
          <a:bodyPr anchor="t"/>
          <a:lstStyle>
            <a:lvl1pPr algn="l">
              <a:defRPr sz="4926"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463">
                <a:solidFill>
                  <a:schemeClr val="tx1">
                    <a:tint val="75000"/>
                  </a:schemeClr>
                </a:solidFill>
              </a:defRPr>
            </a:lvl1pPr>
            <a:lvl2pPr marL="562996" indent="0">
              <a:buNone/>
              <a:defRPr sz="2217">
                <a:solidFill>
                  <a:schemeClr val="tx1">
                    <a:tint val="75000"/>
                  </a:schemeClr>
                </a:solidFill>
              </a:defRPr>
            </a:lvl2pPr>
            <a:lvl3pPr marL="1125992" indent="0">
              <a:buNone/>
              <a:defRPr sz="1970">
                <a:solidFill>
                  <a:schemeClr val="tx1">
                    <a:tint val="75000"/>
                  </a:schemeClr>
                </a:solidFill>
              </a:defRPr>
            </a:lvl3pPr>
            <a:lvl4pPr marL="1688988" indent="0">
              <a:buNone/>
              <a:defRPr sz="1724">
                <a:solidFill>
                  <a:schemeClr val="tx1">
                    <a:tint val="75000"/>
                  </a:schemeClr>
                </a:solidFill>
              </a:defRPr>
            </a:lvl4pPr>
            <a:lvl5pPr marL="2251984" indent="0">
              <a:buNone/>
              <a:defRPr sz="1724">
                <a:solidFill>
                  <a:schemeClr val="tx1">
                    <a:tint val="75000"/>
                  </a:schemeClr>
                </a:solidFill>
              </a:defRPr>
            </a:lvl5pPr>
            <a:lvl6pPr marL="2814980" indent="0">
              <a:buNone/>
              <a:defRPr sz="1724">
                <a:solidFill>
                  <a:schemeClr val="tx1">
                    <a:tint val="75000"/>
                  </a:schemeClr>
                </a:solidFill>
              </a:defRPr>
            </a:lvl6pPr>
            <a:lvl7pPr marL="3377976" indent="0">
              <a:buNone/>
              <a:defRPr sz="1724">
                <a:solidFill>
                  <a:schemeClr val="tx1">
                    <a:tint val="75000"/>
                  </a:schemeClr>
                </a:solidFill>
              </a:defRPr>
            </a:lvl7pPr>
            <a:lvl8pPr marL="3940973" indent="0">
              <a:buNone/>
              <a:defRPr sz="1724">
                <a:solidFill>
                  <a:schemeClr val="tx1">
                    <a:tint val="75000"/>
                  </a:schemeClr>
                </a:solidFill>
              </a:defRPr>
            </a:lvl8pPr>
            <a:lvl9pPr marL="4503969" indent="0">
              <a:buNone/>
              <a:defRPr sz="1724">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59E7C00-2761-4501-A328-39F53606DD85}" type="datetime1">
              <a:rPr kumimoji="1" lang="ja-JP" altLang="en-US" smtClean="0"/>
              <a:t>2024/11/13</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2"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6"/>
            <a:ext cx="5384800" cy="4525963"/>
          </a:xfrm>
        </p:spPr>
        <p:txBody>
          <a:bodyPr/>
          <a:lstStyle>
            <a:lvl1pPr>
              <a:defRPr sz="3448"/>
            </a:lvl1pPr>
            <a:lvl2pPr>
              <a:defRPr sz="2955"/>
            </a:lvl2pPr>
            <a:lvl3pPr>
              <a:defRPr sz="2463"/>
            </a:lvl3pPr>
            <a:lvl4pPr>
              <a:defRPr sz="2217"/>
            </a:lvl4pPr>
            <a:lvl5pPr>
              <a:defRPr sz="2217"/>
            </a:lvl5pPr>
            <a:lvl6pPr>
              <a:defRPr sz="2217"/>
            </a:lvl6pPr>
            <a:lvl7pPr>
              <a:defRPr sz="2217"/>
            </a:lvl7pPr>
            <a:lvl8pPr>
              <a:defRPr sz="2217"/>
            </a:lvl8pPr>
            <a:lvl9pPr>
              <a:defRPr sz="221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78BB92E-592D-4B0A-A65D-7414D1B22715}" type="datetime1">
              <a:rPr kumimoji="1" lang="ja-JP" altLang="en-US" smtClean="0"/>
              <a:t>2024/11/13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9" y="1535113"/>
            <a:ext cx="5389034" cy="639762"/>
          </a:xfrm>
        </p:spPr>
        <p:txBody>
          <a:bodyPr anchor="b"/>
          <a:lstStyle>
            <a:lvl1pPr marL="0" indent="0">
              <a:buNone/>
              <a:defRPr sz="2955" b="1"/>
            </a:lvl1pPr>
            <a:lvl2pPr marL="562996" indent="0">
              <a:buNone/>
              <a:defRPr sz="2463" b="1"/>
            </a:lvl2pPr>
            <a:lvl3pPr marL="1125992" indent="0">
              <a:buNone/>
              <a:defRPr sz="2217" b="1"/>
            </a:lvl3pPr>
            <a:lvl4pPr marL="1688988" indent="0">
              <a:buNone/>
              <a:defRPr sz="1970" b="1"/>
            </a:lvl4pPr>
            <a:lvl5pPr marL="2251984" indent="0">
              <a:buNone/>
              <a:defRPr sz="1970" b="1"/>
            </a:lvl5pPr>
            <a:lvl6pPr marL="2814980" indent="0">
              <a:buNone/>
              <a:defRPr sz="1970" b="1"/>
            </a:lvl6pPr>
            <a:lvl7pPr marL="3377976" indent="0">
              <a:buNone/>
              <a:defRPr sz="1970" b="1"/>
            </a:lvl7pPr>
            <a:lvl8pPr marL="3940973" indent="0">
              <a:buNone/>
              <a:defRPr sz="1970" b="1"/>
            </a:lvl8pPr>
            <a:lvl9pPr marL="4503969" indent="0">
              <a:buNone/>
              <a:defRPr sz="197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9" y="2174875"/>
            <a:ext cx="5389034" cy="3951288"/>
          </a:xfrm>
        </p:spPr>
        <p:txBody>
          <a:bodyPr/>
          <a:lstStyle>
            <a:lvl1pPr>
              <a:defRPr sz="2955"/>
            </a:lvl1pPr>
            <a:lvl2pPr>
              <a:defRPr sz="2463"/>
            </a:lvl2pPr>
            <a:lvl3pPr>
              <a:defRPr sz="2217"/>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F95C4C8-AC08-4C00-90F9-516823EEE03A}" type="datetime1">
              <a:rPr kumimoji="1" lang="ja-JP" altLang="en-US" smtClean="0"/>
              <a:t>2024/11/13</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FAB7439-AB59-4F5D-99F5-D54732C0DE38}" type="datetime1">
              <a:rPr kumimoji="1" lang="ja-JP" altLang="en-US" smtClean="0"/>
              <a:t>2024/11/13</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74656E9-A61F-42A8-8EA7-54669B66C789}" type="datetime1">
              <a:rPr kumimoji="1" lang="ja-JP" altLang="en-US" smtClean="0"/>
              <a:t>2024/11/13</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463" b="1"/>
            </a:lvl1pPr>
          </a:lstStyle>
          <a:p>
            <a:r>
              <a:rPr kumimoji="1" lang="ja-JP" altLang="en-US"/>
              <a:t>マスタ タイトルの書式設定</a:t>
            </a:r>
          </a:p>
        </p:txBody>
      </p:sp>
      <p:sp>
        <p:nvSpPr>
          <p:cNvPr id="3" name="コンテンツ プレースホルダ 2"/>
          <p:cNvSpPr>
            <a:spLocks noGrp="1"/>
          </p:cNvSpPr>
          <p:nvPr>
            <p:ph idx="1"/>
          </p:nvPr>
        </p:nvSpPr>
        <p:spPr>
          <a:xfrm>
            <a:off x="4766736" y="273055"/>
            <a:ext cx="6815667" cy="5853113"/>
          </a:xfrm>
        </p:spPr>
        <p:txBody>
          <a:bodyPr/>
          <a:lstStyle>
            <a:lvl1pPr>
              <a:defRPr sz="3940"/>
            </a:lvl1pPr>
            <a:lvl2pPr>
              <a:defRPr sz="3448"/>
            </a:lvl2pPr>
            <a:lvl3pPr>
              <a:defRPr sz="2955"/>
            </a:lvl3pPr>
            <a:lvl4pPr>
              <a:defRPr sz="2463"/>
            </a:lvl4pPr>
            <a:lvl5pPr>
              <a:defRPr sz="2463"/>
            </a:lvl5pPr>
            <a:lvl6pPr>
              <a:defRPr sz="2463"/>
            </a:lvl6pPr>
            <a:lvl7pPr>
              <a:defRPr sz="2463"/>
            </a:lvl7pPr>
            <a:lvl8pPr>
              <a:defRPr sz="2463"/>
            </a:lvl8pPr>
            <a:lvl9pPr>
              <a:defRPr sz="246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2" y="1435103"/>
            <a:ext cx="4011084" cy="4691063"/>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0B4B9A6-D963-4E50-9D60-8A0735E2185D}" type="datetime1">
              <a:rPr kumimoji="1" lang="ja-JP" altLang="en-US" smtClean="0"/>
              <a:t>2024/11/13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9" y="4800600"/>
            <a:ext cx="7315200" cy="566738"/>
          </a:xfrm>
        </p:spPr>
        <p:txBody>
          <a:bodyPr anchor="b"/>
          <a:lstStyle>
            <a:lvl1pPr algn="l">
              <a:defRPr sz="2463" b="1"/>
            </a:lvl1pPr>
          </a:lstStyle>
          <a:p>
            <a:r>
              <a:rPr kumimoji="1" lang="ja-JP" altLang="en-US"/>
              <a:t>マスタ タイトルの書式設定</a:t>
            </a:r>
          </a:p>
        </p:txBody>
      </p:sp>
      <p:sp>
        <p:nvSpPr>
          <p:cNvPr id="3" name="図プレースホルダ 2"/>
          <p:cNvSpPr>
            <a:spLocks noGrp="1"/>
          </p:cNvSpPr>
          <p:nvPr>
            <p:ph type="pic" idx="1"/>
          </p:nvPr>
        </p:nvSpPr>
        <p:spPr>
          <a:xfrm>
            <a:off x="2389719" y="612775"/>
            <a:ext cx="7315200" cy="4114800"/>
          </a:xfrm>
        </p:spPr>
        <p:txBody>
          <a:bodyPr/>
          <a:lstStyle>
            <a:lvl1pPr marL="0" indent="0">
              <a:buNone/>
              <a:defRPr sz="3940"/>
            </a:lvl1pPr>
            <a:lvl2pPr marL="562996" indent="0">
              <a:buNone/>
              <a:defRPr sz="3448"/>
            </a:lvl2pPr>
            <a:lvl3pPr marL="1125992" indent="0">
              <a:buNone/>
              <a:defRPr sz="2955"/>
            </a:lvl3pPr>
            <a:lvl4pPr marL="1688988" indent="0">
              <a:buNone/>
              <a:defRPr sz="2463"/>
            </a:lvl4pPr>
            <a:lvl5pPr marL="2251984" indent="0">
              <a:buNone/>
              <a:defRPr sz="2463"/>
            </a:lvl5pPr>
            <a:lvl6pPr marL="2814980" indent="0">
              <a:buNone/>
              <a:defRPr sz="2463"/>
            </a:lvl6pPr>
            <a:lvl7pPr marL="3377976" indent="0">
              <a:buNone/>
              <a:defRPr sz="2463"/>
            </a:lvl7pPr>
            <a:lvl8pPr marL="3940973" indent="0">
              <a:buNone/>
              <a:defRPr sz="2463"/>
            </a:lvl8pPr>
            <a:lvl9pPr marL="4503969" indent="0">
              <a:buNone/>
              <a:defRPr sz="2463"/>
            </a:lvl9pPr>
          </a:lstStyle>
          <a:p>
            <a:endParaRPr kumimoji="1" lang="ja-JP" altLang="en-US" dirty="0"/>
          </a:p>
        </p:txBody>
      </p:sp>
      <p:sp>
        <p:nvSpPr>
          <p:cNvPr id="4" name="テキスト プレースホルダ 3"/>
          <p:cNvSpPr>
            <a:spLocks noGrp="1"/>
          </p:cNvSpPr>
          <p:nvPr>
            <p:ph type="body" sz="half" idx="2"/>
          </p:nvPr>
        </p:nvSpPr>
        <p:spPr>
          <a:xfrm>
            <a:off x="2389719" y="5367338"/>
            <a:ext cx="7315200" cy="804862"/>
          </a:xfrm>
        </p:spPr>
        <p:txBody>
          <a:bodyPr/>
          <a:lstStyle>
            <a:lvl1pPr marL="0" indent="0">
              <a:buNone/>
              <a:defRPr sz="1724"/>
            </a:lvl1pPr>
            <a:lvl2pPr marL="562996" indent="0">
              <a:buNone/>
              <a:defRPr sz="1478"/>
            </a:lvl2pPr>
            <a:lvl3pPr marL="1125992" indent="0">
              <a:buNone/>
              <a:defRPr sz="1231"/>
            </a:lvl3pPr>
            <a:lvl4pPr marL="1688988" indent="0">
              <a:buNone/>
              <a:defRPr sz="1108"/>
            </a:lvl4pPr>
            <a:lvl5pPr marL="2251984" indent="0">
              <a:buNone/>
              <a:defRPr sz="1108"/>
            </a:lvl5pPr>
            <a:lvl6pPr marL="2814980" indent="0">
              <a:buNone/>
              <a:defRPr sz="1108"/>
            </a:lvl6pPr>
            <a:lvl7pPr marL="3377976" indent="0">
              <a:buNone/>
              <a:defRPr sz="1108"/>
            </a:lvl7pPr>
            <a:lvl8pPr marL="3940973" indent="0">
              <a:buNone/>
              <a:defRPr sz="1108"/>
            </a:lvl8pPr>
            <a:lvl9pPr marL="4503969" indent="0">
              <a:buNone/>
              <a:defRPr sz="1108"/>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C669795-F5CF-4248-ADBD-C526F9F421AF}" type="datetime1">
              <a:rPr kumimoji="1" lang="ja-JP" altLang="en-US" smtClean="0"/>
              <a:t>2024/11/13</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609602" y="6356356"/>
            <a:ext cx="2844800" cy="365125"/>
          </a:xfrm>
          <a:prstGeom prst="rect">
            <a:avLst/>
          </a:prstGeom>
        </p:spPr>
        <p:txBody>
          <a:bodyPr vert="horz" lIns="91440" tIns="45720" rIns="91440" bIns="45720" rtlCol="0" anchor="ctr"/>
          <a:lstStyle>
            <a:lvl1pPr algn="l">
              <a:defRPr sz="1478">
                <a:solidFill>
                  <a:schemeClr val="tx1">
                    <a:tint val="75000"/>
                  </a:schemeClr>
                </a:solidFill>
              </a:defRPr>
            </a:lvl1pPr>
          </a:lstStyle>
          <a:p>
            <a:fld id="{0AC9ED7E-2192-4CC8-BC97-BE3110D00F66}" type="datetime1">
              <a:rPr kumimoji="1" lang="ja-JP" altLang="en-US" smtClean="0"/>
              <a:t>2024/11/13</a:t>
            </a:fld>
            <a:endParaRPr kumimoji="1" lang="ja-JP" altLang="en-US" dirty="0"/>
          </a:p>
        </p:txBody>
      </p:sp>
      <p:sp>
        <p:nvSpPr>
          <p:cNvPr id="5" name="フッター プレースホルダ 4"/>
          <p:cNvSpPr>
            <a:spLocks noGrp="1"/>
          </p:cNvSpPr>
          <p:nvPr>
            <p:ph type="ftr" sz="quarter" idx="3"/>
          </p:nvPr>
        </p:nvSpPr>
        <p:spPr>
          <a:xfrm>
            <a:off x="4165600" y="6356356"/>
            <a:ext cx="3860800" cy="365125"/>
          </a:xfrm>
          <a:prstGeom prst="rect">
            <a:avLst/>
          </a:prstGeom>
        </p:spPr>
        <p:txBody>
          <a:bodyPr vert="horz" lIns="91440" tIns="45720" rIns="91440" bIns="45720" rtlCol="0" anchor="ctr"/>
          <a:lstStyle>
            <a:lvl1pPr algn="ctr">
              <a:defRPr sz="1478">
                <a:solidFill>
                  <a:schemeClr val="tx1">
                    <a:tint val="75000"/>
                  </a:schemeClr>
                </a:solidFill>
              </a:defRPr>
            </a:lvl1pPr>
          </a:lstStyle>
          <a:p>
            <a:endParaRPr kumimoji="1" lang="ja-JP" altLang="en-US" dirty="0"/>
          </a:p>
        </p:txBody>
      </p:sp>
      <p:sp>
        <p:nvSpPr>
          <p:cNvPr id="7" name="スライド番号プレースホルダ 5"/>
          <p:cNvSpPr txBox="1">
            <a:spLocks/>
          </p:cNvSpPr>
          <p:nvPr userDrawn="1"/>
        </p:nvSpPr>
        <p:spPr>
          <a:xfrm>
            <a:off x="9347200" y="6492875"/>
            <a:ext cx="28448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fld id="{D2D8002D-B5B0-4BAC-B1F6-782DDCCE6D9C}" type="slidenum">
              <a:rPr lang="ja-JP" altLang="en-US" sz="2217" smtClean="0"/>
              <a:pPr algn="r"/>
              <a:t>‹#›</a:t>
            </a:fld>
            <a:endParaRPr lang="ja-JP" altLang="en-US" sz="2217"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1125992" rtl="0" eaLnBrk="1" latinLnBrk="0" hangingPunct="1">
        <a:spcBef>
          <a:spcPct val="0"/>
        </a:spcBef>
        <a:buNone/>
        <a:defRPr kumimoji="1" sz="5418" kern="1200">
          <a:solidFill>
            <a:schemeClr val="tx1"/>
          </a:solidFill>
          <a:latin typeface="+mj-lt"/>
          <a:ea typeface="+mj-ea"/>
          <a:cs typeface="+mj-cs"/>
        </a:defRPr>
      </a:lvl1pPr>
    </p:titleStyle>
    <p:bodyStyle>
      <a:lvl1pPr marL="422247" indent="-422247" algn="l" defTabSz="1125992" rtl="0" eaLnBrk="1" latinLnBrk="0" hangingPunct="1">
        <a:spcBef>
          <a:spcPct val="20000"/>
        </a:spcBef>
        <a:buFont typeface="Arial" pitchFamily="34" charset="0"/>
        <a:buChar char="•"/>
        <a:defRPr kumimoji="1" sz="3940" kern="1200">
          <a:solidFill>
            <a:schemeClr val="tx1"/>
          </a:solidFill>
          <a:latin typeface="+mn-lt"/>
          <a:ea typeface="+mn-ea"/>
          <a:cs typeface="+mn-cs"/>
        </a:defRPr>
      </a:lvl1pPr>
      <a:lvl2pPr marL="914869" indent="-351873" algn="l" defTabSz="1125992" rtl="0" eaLnBrk="1" latinLnBrk="0" hangingPunct="1">
        <a:spcBef>
          <a:spcPct val="20000"/>
        </a:spcBef>
        <a:buFont typeface="Arial" pitchFamily="34" charset="0"/>
        <a:buChar char="–"/>
        <a:defRPr kumimoji="1" sz="3448" kern="1200">
          <a:solidFill>
            <a:schemeClr val="tx1"/>
          </a:solidFill>
          <a:latin typeface="+mn-lt"/>
          <a:ea typeface="+mn-ea"/>
          <a:cs typeface="+mn-cs"/>
        </a:defRPr>
      </a:lvl2pPr>
      <a:lvl3pPr marL="1407490" indent="-281498" algn="l" defTabSz="1125992" rtl="0" eaLnBrk="1" latinLnBrk="0" hangingPunct="1">
        <a:spcBef>
          <a:spcPct val="20000"/>
        </a:spcBef>
        <a:buFont typeface="Arial" pitchFamily="34" charset="0"/>
        <a:buChar char="•"/>
        <a:defRPr kumimoji="1" sz="2955" kern="1200">
          <a:solidFill>
            <a:schemeClr val="tx1"/>
          </a:solidFill>
          <a:latin typeface="+mn-lt"/>
          <a:ea typeface="+mn-ea"/>
          <a:cs typeface="+mn-cs"/>
        </a:defRPr>
      </a:lvl3pPr>
      <a:lvl4pPr marL="1970486"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4pPr>
      <a:lvl5pPr marL="2533482"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5pPr>
      <a:lvl6pPr marL="3096478"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6pPr>
      <a:lvl7pPr marL="3659475"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7pPr>
      <a:lvl8pPr marL="4222471"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8pPr>
      <a:lvl9pPr marL="4785467" indent="-281498" algn="l" defTabSz="1125992" rtl="0" eaLnBrk="1" latinLnBrk="0" hangingPunct="1">
        <a:spcBef>
          <a:spcPct val="20000"/>
        </a:spcBef>
        <a:buFont typeface="Arial" pitchFamily="34" charset="0"/>
        <a:buChar char="•"/>
        <a:defRPr kumimoji="1" sz="2463" kern="1200">
          <a:solidFill>
            <a:schemeClr val="tx1"/>
          </a:solidFill>
          <a:latin typeface="+mn-lt"/>
          <a:ea typeface="+mn-ea"/>
          <a:cs typeface="+mn-cs"/>
        </a:defRPr>
      </a:lvl9pPr>
    </p:bodyStyle>
    <p:otherStyle>
      <a:defPPr>
        <a:defRPr lang="ja-JP"/>
      </a:defPPr>
      <a:lvl1pPr marL="0" algn="l" defTabSz="1125992" rtl="0" eaLnBrk="1" latinLnBrk="0" hangingPunct="1">
        <a:defRPr kumimoji="1" sz="2217" kern="1200">
          <a:solidFill>
            <a:schemeClr val="tx1"/>
          </a:solidFill>
          <a:latin typeface="+mn-lt"/>
          <a:ea typeface="+mn-ea"/>
          <a:cs typeface="+mn-cs"/>
        </a:defRPr>
      </a:lvl1pPr>
      <a:lvl2pPr marL="562996" algn="l" defTabSz="1125992" rtl="0" eaLnBrk="1" latinLnBrk="0" hangingPunct="1">
        <a:defRPr kumimoji="1" sz="2217" kern="1200">
          <a:solidFill>
            <a:schemeClr val="tx1"/>
          </a:solidFill>
          <a:latin typeface="+mn-lt"/>
          <a:ea typeface="+mn-ea"/>
          <a:cs typeface="+mn-cs"/>
        </a:defRPr>
      </a:lvl2pPr>
      <a:lvl3pPr marL="1125992" algn="l" defTabSz="1125992" rtl="0" eaLnBrk="1" latinLnBrk="0" hangingPunct="1">
        <a:defRPr kumimoji="1" sz="2217" kern="1200">
          <a:solidFill>
            <a:schemeClr val="tx1"/>
          </a:solidFill>
          <a:latin typeface="+mn-lt"/>
          <a:ea typeface="+mn-ea"/>
          <a:cs typeface="+mn-cs"/>
        </a:defRPr>
      </a:lvl3pPr>
      <a:lvl4pPr marL="1688988" algn="l" defTabSz="1125992" rtl="0" eaLnBrk="1" latinLnBrk="0" hangingPunct="1">
        <a:defRPr kumimoji="1" sz="2217" kern="1200">
          <a:solidFill>
            <a:schemeClr val="tx1"/>
          </a:solidFill>
          <a:latin typeface="+mn-lt"/>
          <a:ea typeface="+mn-ea"/>
          <a:cs typeface="+mn-cs"/>
        </a:defRPr>
      </a:lvl4pPr>
      <a:lvl5pPr marL="2251984" algn="l" defTabSz="1125992" rtl="0" eaLnBrk="1" latinLnBrk="0" hangingPunct="1">
        <a:defRPr kumimoji="1" sz="2217" kern="1200">
          <a:solidFill>
            <a:schemeClr val="tx1"/>
          </a:solidFill>
          <a:latin typeface="+mn-lt"/>
          <a:ea typeface="+mn-ea"/>
          <a:cs typeface="+mn-cs"/>
        </a:defRPr>
      </a:lvl5pPr>
      <a:lvl6pPr marL="2814980" algn="l" defTabSz="1125992" rtl="0" eaLnBrk="1" latinLnBrk="0" hangingPunct="1">
        <a:defRPr kumimoji="1" sz="2217" kern="1200">
          <a:solidFill>
            <a:schemeClr val="tx1"/>
          </a:solidFill>
          <a:latin typeface="+mn-lt"/>
          <a:ea typeface="+mn-ea"/>
          <a:cs typeface="+mn-cs"/>
        </a:defRPr>
      </a:lvl6pPr>
      <a:lvl7pPr marL="3377976" algn="l" defTabSz="1125992" rtl="0" eaLnBrk="1" latinLnBrk="0" hangingPunct="1">
        <a:defRPr kumimoji="1" sz="2217" kern="1200">
          <a:solidFill>
            <a:schemeClr val="tx1"/>
          </a:solidFill>
          <a:latin typeface="+mn-lt"/>
          <a:ea typeface="+mn-ea"/>
          <a:cs typeface="+mn-cs"/>
        </a:defRPr>
      </a:lvl7pPr>
      <a:lvl8pPr marL="3940973" algn="l" defTabSz="1125992" rtl="0" eaLnBrk="1" latinLnBrk="0" hangingPunct="1">
        <a:defRPr kumimoji="1" sz="2217" kern="1200">
          <a:solidFill>
            <a:schemeClr val="tx1"/>
          </a:solidFill>
          <a:latin typeface="+mn-lt"/>
          <a:ea typeface="+mn-ea"/>
          <a:cs typeface="+mn-cs"/>
        </a:defRPr>
      </a:lvl8pPr>
      <a:lvl9pPr marL="4503969" algn="l" defTabSz="1125992" rtl="0" eaLnBrk="1" latinLnBrk="0" hangingPunct="1">
        <a:defRPr kumimoji="1" sz="22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3.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3" Type="http://schemas.openxmlformats.org/officeDocument/2006/relationships/hyperlink" Target="https://www.pref.osaka.lg.jp/soshikikarasagasu/moriguchihoken/index.html#:~:text=%E4%BD%8F%E6%89%80%EF%BC%9A570-008"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pref.osaka.lg.jp/o100140/moriguchihoken/kokoro/index.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hyperlink" Target="https://www.pref.osaka.lg.jp/documents/3650/kokoro-leaflet.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hlinkClick r:id="rId3" action="ppaction://hlinksldjump"/>
            <a:extLst>
              <a:ext uri="{FF2B5EF4-FFF2-40B4-BE49-F238E27FC236}">
                <a16:creationId xmlns:a16="http://schemas.microsoft.com/office/drawing/2014/main" id="{16A7AD72-6DFE-4FB6-BC8E-2F873043C896}"/>
              </a:ext>
            </a:extLst>
          </p:cNvPr>
          <p:cNvSpPr/>
          <p:nvPr/>
        </p:nvSpPr>
        <p:spPr>
          <a:xfrm>
            <a:off x="9273338" y="1597656"/>
            <a:ext cx="2126436" cy="2126436"/>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03</a:t>
            </a:r>
            <a:endParaRPr lang="ja-JP" altLang="en-US" sz="4800" dirty="0">
              <a:solidFill>
                <a:srgbClr val="FFFDE1"/>
              </a:solidFill>
              <a:latin typeface="+mj-lt"/>
            </a:endParaRPr>
          </a:p>
        </p:txBody>
      </p:sp>
      <p:sp>
        <p:nvSpPr>
          <p:cNvPr id="7" name="楕円 6">
            <a:hlinkClick r:id="rId4" action="ppaction://hlinksldjump"/>
            <a:extLst>
              <a:ext uri="{FF2B5EF4-FFF2-40B4-BE49-F238E27FC236}">
                <a16:creationId xmlns:a16="http://schemas.microsoft.com/office/drawing/2014/main" id="{C3194EEB-9EC8-BA88-BEE2-7390BBE8EF6C}"/>
              </a:ext>
            </a:extLst>
          </p:cNvPr>
          <p:cNvSpPr/>
          <p:nvPr/>
        </p:nvSpPr>
        <p:spPr>
          <a:xfrm>
            <a:off x="3503662" y="1677376"/>
            <a:ext cx="2126436" cy="2126436"/>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01</a:t>
            </a:r>
            <a:endParaRPr lang="ja-JP" altLang="en-US" sz="4800" dirty="0">
              <a:solidFill>
                <a:srgbClr val="FFFDE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3127713" y="4016823"/>
            <a:ext cx="2785503" cy="9164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3C7D9B"/>
                </a:solidFill>
                <a:latin typeface="+mn-ea"/>
                <a:ea typeface="+mn-ea"/>
              </a:rPr>
              <a:t>窓口</a:t>
            </a:r>
            <a:endParaRPr lang="en-US" altLang="ja-JP" sz="2400" b="1" dirty="0">
              <a:solidFill>
                <a:srgbClr val="3C7D9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3174128" y="5027991"/>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精神保健福祉に関する相談窓口はこちらです</a:t>
            </a:r>
            <a:endParaRPr lang="en-US" altLang="ja-JP" sz="16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5972919" y="4016820"/>
            <a:ext cx="2957595"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3C7D9B"/>
                </a:solidFill>
                <a:latin typeface="+mn-ea"/>
                <a:ea typeface="+mn-ea"/>
              </a:rPr>
              <a:t>「にも包括」</a:t>
            </a:r>
            <a:br>
              <a:rPr lang="en-US" altLang="ja-JP" sz="2400" b="1" dirty="0">
                <a:solidFill>
                  <a:srgbClr val="3C7D9B"/>
                </a:solidFill>
                <a:latin typeface="+mn-ea"/>
                <a:ea typeface="+mn-ea"/>
              </a:rPr>
            </a:br>
            <a:r>
              <a:rPr lang="ja-JP" altLang="en-US" sz="2400" b="1" dirty="0">
                <a:solidFill>
                  <a:srgbClr val="3C7D9B"/>
                </a:solidFill>
                <a:latin typeface="+mn-ea"/>
                <a:ea typeface="+mn-ea"/>
              </a:rPr>
              <a:t>協議の場</a:t>
            </a:r>
            <a:endParaRPr lang="en-US" altLang="ja-JP" sz="2400" b="1" dirty="0">
              <a:solidFill>
                <a:srgbClr val="3C7D9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6058966"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「にも包括」協議の場では、こんな活動をしています。</a:t>
            </a:r>
            <a:endParaRPr lang="en-US" altLang="ja-JP" sz="16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9123293" y="4016820"/>
            <a:ext cx="2426522" cy="916421"/>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3000"/>
              </a:lnSpc>
            </a:pPr>
            <a:r>
              <a:rPr lang="ja-JP" altLang="en-US" sz="2400" b="1" dirty="0">
                <a:solidFill>
                  <a:srgbClr val="3C7D9B"/>
                </a:solidFill>
                <a:latin typeface="+mn-ea"/>
                <a:ea typeface="+mn-ea"/>
              </a:rPr>
              <a:t>情報</a:t>
            </a:r>
            <a:endParaRPr lang="en-US" altLang="ja-JP" sz="2400" b="1" dirty="0">
              <a:solidFill>
                <a:srgbClr val="3C7D9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8943804" y="5019463"/>
            <a:ext cx="2785503" cy="1063320"/>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600" dirty="0">
                <a:latin typeface="+mn-ea"/>
                <a:ea typeface="+mn-ea"/>
              </a:rPr>
              <a:t>こんな情報があります。</a:t>
            </a:r>
            <a:endParaRPr lang="en-US" altLang="ja-JP" sz="16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3503662" y="85224"/>
            <a:ext cx="8731624" cy="40207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r">
              <a:lnSpc>
                <a:spcPct val="100000"/>
              </a:lnSpc>
            </a:pPr>
            <a:r>
              <a:rPr lang="ja-JP" altLang="en-US" sz="2000" b="1" dirty="0">
                <a:solidFill>
                  <a:srgbClr val="3C7D9B"/>
                </a:solidFill>
                <a:latin typeface="+mn-ea"/>
                <a:ea typeface="+mn-ea"/>
              </a:rPr>
              <a:t>大阪府版「にも包括」ポータルサイト　情報シート</a:t>
            </a:r>
            <a:endParaRPr lang="en-US" altLang="ja-JP" sz="2000" b="1" dirty="0">
              <a:solidFill>
                <a:srgbClr val="3C7D9B"/>
              </a:solidFill>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4" y="0"/>
            <a:ext cx="2869809" cy="6858000"/>
          </a:xfrm>
          <a:prstGeom prst="rect">
            <a:avLst/>
          </a:prstGeom>
          <a:solidFill>
            <a:srgbClr val="344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119336" y="2421776"/>
            <a:ext cx="2625924" cy="637635"/>
          </a:xfrm>
          <a:prstGeom prst="rect">
            <a:avLst/>
          </a:prstGeom>
        </p:spPr>
        <p:txBody>
          <a:bodyPr vert="horz" lIns="91440" tIns="45720" rIns="91440" bIns="45720" rtlCol="0" anchor="t">
            <a:normAutofit fontScale="2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8000" b="1" spc="300" dirty="0">
                <a:solidFill>
                  <a:srgbClr val="FFFDE1"/>
                </a:solidFill>
                <a:latin typeface="Arial" panose="020B0604020202020204" pitchFamily="34" charset="0"/>
                <a:ea typeface="+mn-ea"/>
                <a:cs typeface="Arial" panose="020B0604020202020204" pitchFamily="34" charset="0"/>
              </a:rPr>
              <a:t>大阪府守口保健所</a:t>
            </a:r>
            <a:endParaRPr lang="en-US" altLang="ja-JP" sz="8000" b="1" spc="300" dirty="0">
              <a:solidFill>
                <a:srgbClr val="FFFDE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3144609" y="476672"/>
            <a:ext cx="9017875" cy="0"/>
          </a:xfrm>
          <a:prstGeom prst="line">
            <a:avLst/>
          </a:prstGeom>
          <a:ln>
            <a:solidFill>
              <a:srgbClr val="3C7D9B"/>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549427" y="512286"/>
            <a:ext cx="1770954" cy="1770954"/>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楕円 15">
            <a:hlinkClick r:id="rId5" action="ppaction://hlinksldjump"/>
            <a:extLst>
              <a:ext uri="{FF2B5EF4-FFF2-40B4-BE49-F238E27FC236}">
                <a16:creationId xmlns:a16="http://schemas.microsoft.com/office/drawing/2014/main" id="{61770FFB-076D-4D8E-A395-40A76EF1C214}"/>
              </a:ext>
            </a:extLst>
          </p:cNvPr>
          <p:cNvSpPr/>
          <p:nvPr/>
        </p:nvSpPr>
        <p:spPr>
          <a:xfrm>
            <a:off x="6388500" y="1597656"/>
            <a:ext cx="2126436" cy="2126436"/>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02</a:t>
            </a:r>
            <a:endParaRPr lang="ja-JP" altLang="en-US" sz="4800" dirty="0">
              <a:solidFill>
                <a:srgbClr val="FFFDE1"/>
              </a:solidFill>
              <a:latin typeface="+mj-lt"/>
            </a:endParaRPr>
          </a:p>
        </p:txBody>
      </p:sp>
      <p:pic>
        <p:nvPicPr>
          <p:cNvPr id="18" name="図 17">
            <a:extLst>
              <a:ext uri="{FF2B5EF4-FFF2-40B4-BE49-F238E27FC236}">
                <a16:creationId xmlns:a16="http://schemas.microsoft.com/office/drawing/2014/main" id="{30455402-95ED-4C45-9801-CB8EFE0CA51A}"/>
              </a:ext>
            </a:extLst>
          </p:cNvPr>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82644" y="916251"/>
            <a:ext cx="1293583" cy="957505"/>
          </a:xfrm>
          <a:prstGeom prst="rect">
            <a:avLst/>
          </a:prstGeom>
        </p:spPr>
      </p:pic>
    </p:spTree>
    <p:extLst>
      <p:ext uri="{BB962C8B-B14F-4D97-AF65-F5344CB8AC3E}">
        <p14:creationId xmlns:p14="http://schemas.microsoft.com/office/powerpoint/2010/main" val="2830894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779869"/>
          </a:xfrm>
          <a:prstGeom prst="roundRect">
            <a:avLst>
              <a:gd name="adj" fmla="val 21554"/>
            </a:avLst>
          </a:prstGeom>
          <a:solidFill>
            <a:srgbClr val="34485E"/>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　　</a:t>
            </a:r>
            <a:endParaRPr kumimoji="1" lang="ja-JP" altLang="en-US" sz="28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999656" y="658134"/>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FFFDE1"/>
                </a:solidFill>
                <a:latin typeface="+mn-ea"/>
                <a:ea typeface="+mn-ea"/>
              </a:rPr>
              <a:t>窓口</a:t>
            </a:r>
            <a:endParaRPr lang="en-US" altLang="ja-JP" sz="4400" b="1" dirty="0">
              <a:solidFill>
                <a:srgbClr val="FFFDE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520763" y="2595067"/>
            <a:ext cx="9150463" cy="3930277"/>
          </a:xfrm>
          <a:prstGeom prst="roundRect">
            <a:avLst>
              <a:gd name="adj" fmla="val 5612"/>
            </a:avLst>
          </a:prstGeom>
          <a:solidFill>
            <a:schemeClr val="bg1"/>
          </a:solidFill>
          <a:ln w="57150">
            <a:solidFill>
              <a:srgbClr val="3448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三角形 5">
            <a:extLst>
              <a:ext uri="{FF2B5EF4-FFF2-40B4-BE49-F238E27FC236}">
                <a16:creationId xmlns:a16="http://schemas.microsoft.com/office/drawing/2014/main" id="{6D764C04-8067-88A1-B865-FA78C4A09340}"/>
              </a:ext>
            </a:extLst>
          </p:cNvPr>
          <p:cNvSpPr/>
          <p:nvPr/>
        </p:nvSpPr>
        <p:spPr>
          <a:xfrm flipV="1">
            <a:off x="5693358" y="2046156"/>
            <a:ext cx="805275" cy="366034"/>
          </a:xfrm>
          <a:prstGeom prst="triangle">
            <a:avLst/>
          </a:prstGeom>
          <a:solidFill>
            <a:srgbClr val="5B9F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3C7D9B"/>
              </a:solidFill>
            </a:endParaRPr>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727540" y="2894733"/>
            <a:ext cx="8628968" cy="2364430"/>
          </a:xfrm>
          <a:prstGeom prst="rect">
            <a:avLst/>
          </a:prstGeom>
          <a:noFill/>
        </p:spPr>
        <p:txBody>
          <a:bodyPr wrap="square">
            <a:spAutoFit/>
          </a:bodyPr>
          <a:lstStyle/>
          <a:p>
            <a:pPr algn="ctr">
              <a:lnSpc>
                <a:spcPct val="150000"/>
              </a:lnSpc>
            </a:pPr>
            <a:r>
              <a:rPr lang="ja-JP" altLang="en-US" sz="2400" b="1" dirty="0">
                <a:latin typeface="Söhne"/>
              </a:rPr>
              <a:t>大阪府守口</a:t>
            </a:r>
            <a:r>
              <a:rPr lang="ja-JP" altLang="en-US" sz="2400" b="1" i="0" dirty="0">
                <a:effectLst/>
                <a:latin typeface="Söhne"/>
              </a:rPr>
              <a:t>保健所　地域保健課　精神保健福祉チーム</a:t>
            </a:r>
            <a:r>
              <a:rPr lang="ja-JP" altLang="en-US" sz="1800" b="1" dirty="0">
                <a:solidFill>
                  <a:schemeClr val="tx1"/>
                </a:solidFill>
                <a:latin typeface="メイリオ" panose="020B0604030504040204" pitchFamily="50" charset="-128"/>
                <a:ea typeface="メイリオ" panose="020B0604030504040204" pitchFamily="50" charset="-128"/>
              </a:rPr>
              <a:t>　　</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　　</a:t>
            </a:r>
            <a:br>
              <a:rPr lang="en-US" altLang="ja-JP" b="1" dirty="0">
                <a:latin typeface="メイリオ" panose="020B0604030504040204" pitchFamily="50" charset="-128"/>
                <a:ea typeface="メイリオ" panose="020B0604030504040204" pitchFamily="50" charset="-128"/>
              </a:rPr>
            </a:br>
            <a:r>
              <a:rPr lang="ja-JP" altLang="en-US" sz="1800" b="1" dirty="0">
                <a:solidFill>
                  <a:schemeClr val="tx1"/>
                </a:solidFill>
                <a:latin typeface="メイリオ" panose="020B0604030504040204" pitchFamily="50" charset="-128"/>
                <a:ea typeface="メイリオ" panose="020B0604030504040204" pitchFamily="50" charset="-128"/>
              </a:rPr>
              <a:t>住所　　　　守口市京阪本通２－５－５（守口市庁舎８階）</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sz="1800" b="1" dirty="0">
                <a:solidFill>
                  <a:schemeClr val="tx1"/>
                </a:solidFill>
                <a:latin typeface="メイリオ" panose="020B0604030504040204" pitchFamily="50" charset="-128"/>
                <a:ea typeface="メイリオ" panose="020B0604030504040204" pitchFamily="50" charset="-128"/>
              </a:rPr>
              <a:t>電話番号　　０６－６９９３－３１３３</a:t>
            </a:r>
            <a:endParaRPr lang="en-US" altLang="ja-JP" sz="1800" b="1" dirty="0">
              <a:solidFill>
                <a:schemeClr val="tx1"/>
              </a:solidFill>
              <a:latin typeface="メイリオ" panose="020B0604030504040204" pitchFamily="50" charset="-128"/>
              <a:ea typeface="メイリオ" panose="020B0604030504040204" pitchFamily="50" charset="-128"/>
            </a:endParaRPr>
          </a:p>
          <a:p>
            <a:r>
              <a:rPr lang="ja-JP" altLang="en-US" b="1" dirty="0">
                <a:latin typeface="メイリオ" panose="020B0604030504040204" pitchFamily="50" charset="-128"/>
                <a:ea typeface="メイリオ" panose="020B0604030504040204" pitchFamily="50" charset="-128"/>
              </a:rPr>
              <a:t>ホームページアドレス　：</a:t>
            </a:r>
            <a:endParaRPr lang="en-US" altLang="ja-JP" b="1" dirty="0">
              <a:latin typeface="メイリオ" panose="020B0604030504040204" pitchFamily="50" charset="-128"/>
              <a:ea typeface="メイリオ" panose="020B0604030504040204" pitchFamily="50" charset="-128"/>
            </a:endParaRPr>
          </a:p>
          <a:p>
            <a:r>
              <a:rPr lang="ja-JP" altLang="en-US" sz="1600" b="1" dirty="0">
                <a:latin typeface="+mj-ea"/>
                <a:ea typeface="+mj-ea"/>
                <a:hlinkClick r:id="rId3">
                  <a:extLst>
                    <a:ext uri="{A12FA001-AC4F-418D-AE19-62706E023703}">
                      <ahyp:hlinkClr xmlns:ahyp="http://schemas.microsoft.com/office/drawing/2018/hyperlinkcolor" val="tx"/>
                    </a:ext>
                  </a:extLst>
                </a:hlinkClick>
              </a:rPr>
              <a:t>守口保健所／大阪府（おおさかふ）ホームページ </a:t>
            </a:r>
            <a:r>
              <a:rPr lang="en-US" altLang="ja-JP" sz="1600" b="1" dirty="0">
                <a:latin typeface="+mj-ea"/>
                <a:ea typeface="+mj-ea"/>
                <a:hlinkClick r:id="rId3">
                  <a:extLst>
                    <a:ext uri="{A12FA001-AC4F-418D-AE19-62706E023703}">
                      <ahyp:hlinkClr xmlns:ahyp="http://schemas.microsoft.com/office/drawing/2018/hyperlinkcolor" val="tx"/>
                    </a:ext>
                  </a:extLst>
                </a:hlinkClick>
              </a:rPr>
              <a:t>[Osaka Prefectural Government]</a:t>
            </a:r>
            <a:endParaRPr lang="en-US" altLang="ja-JP" sz="1600" b="1" dirty="0">
              <a:latin typeface="+mj-ea"/>
              <a:ea typeface="+mj-ea"/>
            </a:endParaRPr>
          </a:p>
          <a:p>
            <a:pPr algn="ctr">
              <a:lnSpc>
                <a:spcPct val="150000"/>
              </a:lnSpc>
            </a:pPr>
            <a:endParaRPr lang="ja-JP" altLang="en-US" dirty="0"/>
          </a:p>
        </p:txBody>
      </p:sp>
      <p:sp>
        <p:nvSpPr>
          <p:cNvPr id="10" name="楕円 9">
            <a:hlinkClick r:id="rId4" action="ppaction://hlinksldjump"/>
            <a:extLst>
              <a:ext uri="{FF2B5EF4-FFF2-40B4-BE49-F238E27FC236}">
                <a16:creationId xmlns:a16="http://schemas.microsoft.com/office/drawing/2014/main" id="{A73912BB-2FAF-4919-BC39-7F531383164A}"/>
              </a:ext>
            </a:extLst>
          </p:cNvPr>
          <p:cNvSpPr>
            <a:spLocks noChangeAspect="1"/>
          </p:cNvSpPr>
          <p:nvPr/>
        </p:nvSpPr>
        <p:spPr>
          <a:xfrm>
            <a:off x="1061539" y="85335"/>
            <a:ext cx="1332000" cy="1332000"/>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01</a:t>
            </a:r>
            <a:endParaRPr lang="ja-JP" altLang="en-US" sz="4800" dirty="0">
              <a:solidFill>
                <a:srgbClr val="FFFDE1"/>
              </a:solidFill>
              <a:latin typeface="+mj-lt"/>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03579" y="1508773"/>
            <a:ext cx="8352928" cy="461665"/>
          </a:xfrm>
          <a:prstGeom prst="rect">
            <a:avLst/>
          </a:prstGeom>
          <a:noFill/>
        </p:spPr>
        <p:txBody>
          <a:bodyPr wrap="square" rtlCol="0">
            <a:spAutoFit/>
          </a:bodyPr>
          <a:lstStyle/>
          <a:p>
            <a:r>
              <a:rPr kumimoji="1" lang="ja-JP" altLang="en-US" sz="2400" b="1" i="0" u="none" strike="noStrike" kern="1200" cap="none" spc="0" normalizeH="0" baseline="0" noProof="0" dirty="0">
                <a:ln>
                  <a:noFill/>
                </a:ln>
                <a:solidFill>
                  <a:srgbClr val="FFFDE1"/>
                </a:solidFill>
                <a:effectLst/>
                <a:uLnTx/>
                <a:uFillTx/>
                <a:latin typeface="Segoe UI"/>
                <a:ea typeface="メイリオ"/>
                <a:cs typeface="+mn-cs"/>
              </a:rPr>
              <a:t>精神保健福祉に関する相談は、下記にご連絡ください。</a:t>
            </a:r>
            <a:endParaRPr kumimoji="1" lang="ja-JP" altLang="en-US" sz="1600" dirty="0"/>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0"/>
            <a:ext cx="308532" cy="6858000"/>
          </a:xfrm>
          <a:prstGeom prst="rect">
            <a:avLst/>
          </a:prstGeom>
          <a:solidFill>
            <a:srgbClr val="344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8712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520767" y="332655"/>
            <a:ext cx="9150463" cy="1080000"/>
          </a:xfrm>
          <a:prstGeom prst="roundRect">
            <a:avLst>
              <a:gd name="adj" fmla="val 21554"/>
            </a:avLst>
          </a:prstGeom>
          <a:solidFill>
            <a:srgbClr val="34485E"/>
          </a:solidFill>
          <a:ln w="57150">
            <a:solidFill>
              <a:srgbClr val="34485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FDE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684590" y="519602"/>
            <a:ext cx="7560840" cy="893299"/>
          </a:xfrm>
          <a:prstGeom prst="rect">
            <a:avLst/>
          </a:prstGeom>
        </p:spPr>
        <p:txBody>
          <a:bodyPr vert="horz" lIns="91440" tIns="45720" rIns="91440" bIns="45720" rtlCol="0" anchor="t">
            <a:normAutofit fontScale="85000"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2400" b="1" dirty="0">
                <a:solidFill>
                  <a:srgbClr val="FFFDE1"/>
                </a:solidFill>
                <a:latin typeface="+mn-ea"/>
                <a:ea typeface="+mn-ea"/>
              </a:rPr>
              <a:t>精神障がいにも対応した地域包括ケアシステムの構築のための</a:t>
            </a:r>
            <a:br>
              <a:rPr lang="en-US" altLang="ja-JP" sz="2400" b="1" dirty="0">
                <a:solidFill>
                  <a:srgbClr val="FFFDE1"/>
                </a:solidFill>
                <a:latin typeface="+mn-ea"/>
                <a:ea typeface="+mn-ea"/>
              </a:rPr>
            </a:br>
            <a:r>
              <a:rPr lang="ja-JP" altLang="en-US" sz="2400" b="1" dirty="0">
                <a:solidFill>
                  <a:srgbClr val="FFFDE1"/>
                </a:solidFill>
                <a:latin typeface="+mn-ea"/>
                <a:ea typeface="+mn-ea"/>
              </a:rPr>
              <a:t>協議の場について</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1280570" y="212243"/>
            <a:ext cx="1332000" cy="1332000"/>
          </a:xfrm>
          <a:prstGeom prst="ellipse">
            <a:avLst/>
          </a:prstGeom>
          <a:solidFill>
            <a:srgbClr val="34485E"/>
          </a:solidFill>
          <a:ln>
            <a:solidFill>
              <a:srgbClr val="3448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mj-lt"/>
              </a:rPr>
              <a:t>02</a:t>
            </a:r>
            <a:endParaRPr lang="ja-JP" altLang="en-US" sz="4800" dirty="0">
              <a:solidFill>
                <a:srgbClr val="FFFDE1"/>
              </a:solidFill>
              <a:latin typeface="+mj-lt"/>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0"/>
            <a:ext cx="308532" cy="6858000"/>
          </a:xfrm>
          <a:prstGeom prst="rect">
            <a:avLst/>
          </a:prstGeom>
          <a:solidFill>
            <a:srgbClr val="344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502955" y="2141166"/>
            <a:ext cx="4080877" cy="857206"/>
          </a:xfrm>
          <a:prstGeom prst="roundRect">
            <a:avLst>
              <a:gd name="adj" fmla="val 9231"/>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1107661" y="1957414"/>
            <a:ext cx="2739296" cy="396000"/>
          </a:xfrm>
          <a:prstGeom prst="roundRect">
            <a:avLst>
              <a:gd name="adj" fmla="val 49068"/>
            </a:avLst>
          </a:prstGeom>
          <a:solidFill>
            <a:srgbClr val="5B9F8A"/>
          </a:solidFill>
          <a:ln>
            <a:solidFill>
              <a:srgbClr val="5B9F8A"/>
            </a:solidFill>
          </a:ln>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協議の場の名称</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485529" y="5286842"/>
            <a:ext cx="4098303" cy="1454526"/>
          </a:xfrm>
          <a:prstGeom prst="roundRect">
            <a:avLst>
              <a:gd name="adj" fmla="val 5758"/>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1113814" y="5088842"/>
            <a:ext cx="2739296" cy="396000"/>
          </a:xfrm>
          <a:prstGeom prst="roundRect">
            <a:avLst>
              <a:gd name="adj" fmla="val 49068"/>
            </a:avLst>
          </a:prstGeom>
          <a:solidFill>
            <a:srgbClr val="5B9F8A"/>
          </a:solidFill>
          <a:ln>
            <a:solidFill>
              <a:srgbClr val="5B9F8A"/>
            </a:solidFill>
          </a:ln>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協議の場の構成員</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E2DFA0D6-74BE-45F8-B57B-5AA3227CEFB9}"/>
              </a:ext>
            </a:extLst>
          </p:cNvPr>
          <p:cNvSpPr txBox="1">
            <a:spLocks/>
          </p:cNvSpPr>
          <p:nvPr/>
        </p:nvSpPr>
        <p:spPr>
          <a:xfrm>
            <a:off x="602023" y="5650219"/>
            <a:ext cx="3765785" cy="995538"/>
          </a:xfrm>
          <a:prstGeom prst="rect">
            <a:avLst/>
          </a:prstGeom>
        </p:spPr>
        <p:txBody>
          <a:bodyPr vert="horz" lIns="91440" tIns="4572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・守口市、門真市</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・精神科医療機関関係者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・障がい福祉関係機関</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・大阪府福祉部障がい福祉室　生活基盤推進課</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整備グループ</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a:t>
            </a:r>
            <a:r>
              <a:rPr lang="en-US" altLang="ja-JP" sz="1200" dirty="0" err="1">
                <a:solidFill>
                  <a:srgbClr val="44546A">
                    <a:lumMod val="50000"/>
                  </a:srgbClr>
                </a:solidFill>
                <a:latin typeface="メイリオ" panose="020B0604030504040204" pitchFamily="50" charset="-128"/>
                <a:ea typeface="メイリオ" panose="020B0604030504040204" pitchFamily="50" charset="-128"/>
              </a:rPr>
              <a:t>obs</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a:t>
            </a: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479376" y="3239138"/>
            <a:ext cx="4104456" cy="552155"/>
          </a:xfrm>
          <a:prstGeom prst="roundRect">
            <a:avLst>
              <a:gd name="adj" fmla="val 16492"/>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1107661" y="3079201"/>
            <a:ext cx="2739296" cy="396000"/>
          </a:xfrm>
          <a:prstGeom prst="roundRect">
            <a:avLst>
              <a:gd name="adj" fmla="val 49068"/>
            </a:avLst>
          </a:prstGeom>
          <a:solidFill>
            <a:srgbClr val="5B9F8A"/>
          </a:solidFill>
          <a:ln>
            <a:solidFill>
              <a:srgbClr val="5B9F8A"/>
            </a:solidFill>
          </a:ln>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開催頻度</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5508458" y="2314470"/>
            <a:ext cx="5976664" cy="2618886"/>
          </a:xfrm>
          <a:prstGeom prst="roundRect">
            <a:avLst>
              <a:gd name="adj" fmla="val 2940"/>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5663952" y="1865088"/>
            <a:ext cx="5650232" cy="552155"/>
          </a:xfrm>
          <a:prstGeom prst="roundRect">
            <a:avLst>
              <a:gd name="adj" fmla="val 49068"/>
            </a:avLst>
          </a:prstGeom>
          <a:solidFill>
            <a:srgbClr val="5B9F8A"/>
          </a:solidFill>
          <a:ln>
            <a:solidFill>
              <a:srgbClr val="5B9F8A"/>
            </a:solidFill>
          </a:ln>
        </p:spPr>
        <p:txBody>
          <a:bodyPr vert="horz" lIns="91440" tIns="72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rPr>
              <a:t>具体的な内容</a:t>
            </a:r>
            <a:endParaRPr kumimoji="1" lang="en-US" altLang="ja-JP" sz="20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5225106" y="2590481"/>
            <a:ext cx="6481365" cy="3934864"/>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676959" y="3459727"/>
            <a:ext cx="3667598" cy="337316"/>
          </a:xfrm>
          <a:prstGeom prst="rect">
            <a:avLst/>
          </a:prstGeom>
        </p:spPr>
        <p:txBody>
          <a:bodyPr vert="horz" lIns="91440" tIns="45720" rIns="91440" bIns="45720" rtlCol="0" anchor="t">
            <a:normAutofit fontScale="62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年</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1</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回　</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（守口市・門真市精神障がい者地域移行ワーキングは年</a:t>
            </a:r>
            <a:r>
              <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3</a:t>
            </a: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回開催）</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676959" y="2381932"/>
            <a:ext cx="3690849" cy="543012"/>
          </a:xfrm>
          <a:prstGeom prst="rect">
            <a:avLst/>
          </a:prstGeom>
        </p:spPr>
        <p:txBody>
          <a:bodyPr vert="horz" lIns="91440" tIns="45720" rIns="91440" bIns="45720" rtlCol="0" anchor="t">
            <a:normAutofit fontScale="850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大阪府守口保健所管内精神保健医療福祉連携会議（守口市・門真市精神障がい者地域移行ワーキングと合同開催）</a:t>
            </a:r>
            <a:endParaRPr kumimoji="1" lang="en-US" altLang="ja-JP" sz="14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27" name="角丸四角形 1">
            <a:extLst>
              <a:ext uri="{FF2B5EF4-FFF2-40B4-BE49-F238E27FC236}">
                <a16:creationId xmlns:a16="http://schemas.microsoft.com/office/drawing/2014/main" id="{036FC4B8-2A27-4E65-BB45-B479CE7CD9F9}"/>
              </a:ext>
            </a:extLst>
          </p:cNvPr>
          <p:cNvSpPr/>
          <p:nvPr/>
        </p:nvSpPr>
        <p:spPr>
          <a:xfrm>
            <a:off x="491165" y="4046466"/>
            <a:ext cx="4080877" cy="946933"/>
          </a:xfrm>
          <a:prstGeom prst="roundRect">
            <a:avLst>
              <a:gd name="adj" fmla="val 9231"/>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AADAC408-05F9-4923-B553-6F1448BF7C7E}"/>
              </a:ext>
            </a:extLst>
          </p:cNvPr>
          <p:cNvSpPr txBox="1">
            <a:spLocks/>
          </p:cNvSpPr>
          <p:nvPr/>
        </p:nvSpPr>
        <p:spPr>
          <a:xfrm>
            <a:off x="1116541" y="3880184"/>
            <a:ext cx="2739296" cy="396000"/>
          </a:xfrm>
          <a:prstGeom prst="roundRect">
            <a:avLst>
              <a:gd name="adj" fmla="val 49068"/>
            </a:avLst>
          </a:prstGeom>
          <a:solidFill>
            <a:srgbClr val="5B9F8A"/>
          </a:solidFill>
          <a:ln>
            <a:solidFill>
              <a:srgbClr val="5B9F8A"/>
            </a:solidFill>
          </a:ln>
        </p:spPr>
        <p:txBody>
          <a:bodyPr vert="horz" lIns="91440" tIns="3600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r>
              <a:rPr lang="ja-JP" altLang="en-US" sz="1800" b="1" dirty="0">
                <a:solidFill>
                  <a:srgbClr val="FFFDE1"/>
                </a:solidFill>
                <a:latin typeface="メイリオ" panose="020B0604030504040204" pitchFamily="50" charset="-128"/>
                <a:ea typeface="メイリオ" panose="020B0604030504040204" pitchFamily="50" charset="-128"/>
              </a:rPr>
              <a:t>協議の場の事務局</a:t>
            </a:r>
            <a:endParaRPr kumimoji="1" lang="en-US" altLang="ja-JP" sz="1800" b="1" i="0" u="none" strike="noStrike" kern="1200" cap="none" spc="0" normalizeH="0" baseline="0" noProof="0" dirty="0">
              <a:ln>
                <a:noFill/>
              </a:ln>
              <a:solidFill>
                <a:srgbClr val="FFFDE1"/>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B7F17C7B-EC69-4253-851A-A69D57A1F53B}"/>
              </a:ext>
            </a:extLst>
          </p:cNvPr>
          <p:cNvSpPr txBox="1">
            <a:spLocks/>
          </p:cNvSpPr>
          <p:nvPr/>
        </p:nvSpPr>
        <p:spPr>
          <a:xfrm>
            <a:off x="602023" y="4337733"/>
            <a:ext cx="2866645" cy="543012"/>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大阪府守口保健所</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3" name="テキスト ボックス 2">
            <a:extLst>
              <a:ext uri="{FF2B5EF4-FFF2-40B4-BE49-F238E27FC236}">
                <a16:creationId xmlns:a16="http://schemas.microsoft.com/office/drawing/2014/main" id="{C8A064EA-4C83-4168-965C-F3B3EE33F856}"/>
              </a:ext>
            </a:extLst>
          </p:cNvPr>
          <p:cNvSpPr txBox="1"/>
          <p:nvPr/>
        </p:nvSpPr>
        <p:spPr>
          <a:xfrm>
            <a:off x="5568664" y="2532698"/>
            <a:ext cx="5794248" cy="2400657"/>
          </a:xfrm>
          <a:prstGeom prst="rect">
            <a:avLst/>
          </a:prstGeom>
          <a:noFill/>
        </p:spPr>
        <p:txBody>
          <a:bodyPr wrap="square" rtlCol="0">
            <a:spAutoFit/>
          </a:body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大阪府守口保健所管内市における協議の場の取組み状況や実践事例、地域課題等を共有し、協議しています。</a:t>
            </a:r>
            <a:endParaRPr kumimoji="1" lang="en-US" altLang="ja-JP" sz="120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endParaRPr kumimoji="1" lang="en-US" altLang="ja-JP" sz="120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令和</a:t>
            </a:r>
            <a:r>
              <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5</a:t>
            </a: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年度の議題</a:t>
            </a:r>
            <a:endPar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令和</a:t>
            </a:r>
            <a:r>
              <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5</a:t>
            </a: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年</a:t>
            </a:r>
            <a:r>
              <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11</a:t>
            </a: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月</a:t>
            </a:r>
            <a:r>
              <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16</a:t>
            </a: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日（木）　</a:t>
            </a:r>
            <a:r>
              <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10</a:t>
            </a:r>
            <a:r>
              <a:rPr kumimoji="1" lang="ja-JP" altLang="en-US"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時から</a:t>
            </a:r>
            <a:endParaRPr kumimoji="1" lang="en-US" altLang="ja-JP" sz="1200" b="1"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1</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）大阪府守口保健所管内の在院患者調査の報告</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2</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）管内精神科病床のある医療機関の地域移行の取り組みや管内市町村の協議の</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場および地域移行・地域定着支援への取り組み状況を共有</a:t>
            </a: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3</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）地域移行支援ケースについて共有</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4</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）地域課題等について意見交換</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a:t>
            </a:r>
            <a:r>
              <a:rPr lang="en-US" altLang="ja-JP" sz="1200" dirty="0">
                <a:solidFill>
                  <a:srgbClr val="44546A">
                    <a:lumMod val="50000"/>
                  </a:srgbClr>
                </a:solidFill>
                <a:latin typeface="メイリオ" panose="020B0604030504040204" pitchFamily="50" charset="-128"/>
                <a:ea typeface="メイリオ" panose="020B0604030504040204" pitchFamily="50" charset="-128"/>
              </a:rPr>
              <a:t>5</a:t>
            </a:r>
            <a:r>
              <a:rPr kumimoji="1" lang="ja-JP" altLang="en-US"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rPr>
              <a:t>）その他　情報提供など</a:t>
            </a:r>
            <a:endParaRPr kumimoji="1" lang="en-US" altLang="ja-JP" sz="12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cs typeface="+mn-cs"/>
            </a:endParaRPr>
          </a:p>
          <a:p>
            <a:endParaRPr kumimoji="1" lang="ja-JP" altLang="en-US" dirty="0"/>
          </a:p>
        </p:txBody>
      </p:sp>
    </p:spTree>
    <p:extLst>
      <p:ext uri="{BB962C8B-B14F-4D97-AF65-F5344CB8AC3E}">
        <p14:creationId xmlns:p14="http://schemas.microsoft.com/office/powerpoint/2010/main" val="2204310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0"/>
            <a:ext cx="308532" cy="6858000"/>
          </a:xfrm>
          <a:prstGeom prst="rect">
            <a:avLst/>
          </a:prstGeom>
          <a:solidFill>
            <a:srgbClr val="344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D99E29"/>
              </a:solidFill>
              <a:effectLst/>
              <a:uLnTx/>
              <a:uFillTx/>
              <a:latin typeface="游ゴシック" panose="020F0502020204030204"/>
              <a:ea typeface="游ゴシック" panose="020B0400000000000000" pitchFamily="50" charset="-128"/>
              <a:cs typeface="+mn-cs"/>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811327" y="2033003"/>
            <a:ext cx="10881419" cy="1656183"/>
          </a:xfrm>
          <a:prstGeom prst="roundRect">
            <a:avLst>
              <a:gd name="adj" fmla="val 14961"/>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1610884" y="2568766"/>
            <a:ext cx="10029732" cy="584656"/>
          </a:xfrm>
          <a:prstGeom prst="rect">
            <a:avLst/>
          </a:prstGeom>
        </p:spPr>
        <p:txBody>
          <a:bodyPr vert="horz" lIns="91440" tIns="45720" rIns="91440" bIns="4572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400" i="0" u="none" strike="noStrike" kern="1200" cap="none" spc="0" normalizeH="0" baseline="0" noProof="0" dirty="0">
                <a:ln>
                  <a:noFill/>
                </a:ln>
                <a:solidFill>
                  <a:srgbClr val="44546A">
                    <a:lumMod val="50000"/>
                  </a:srgbClr>
                </a:solidFill>
                <a:effectLst/>
                <a:uLnTx/>
                <a:uFillTx/>
                <a:latin typeface="+mn-ea"/>
                <a:ea typeface="+mn-ea"/>
              </a:rPr>
              <a:t>守口保健所の事業：</a:t>
            </a:r>
            <a:r>
              <a:rPr lang="en-US" altLang="ja-JP" sz="1400" dirty="0">
                <a:latin typeface="+mn-ea"/>
                <a:ea typeface="+mn-ea"/>
                <a:hlinkClick r:id="rId3"/>
              </a:rPr>
              <a:t>https://www.pref.osaka.lg.jp/o100140/moriguchihoken/kokoro/index.html</a:t>
            </a:r>
            <a:endParaRPr lang="en-US" altLang="ja-JP" sz="1400" dirty="0">
              <a:latin typeface="+mn-ea"/>
              <a:ea typeface="+mn-ea"/>
            </a:endParaRPr>
          </a:p>
          <a:p>
            <a:pPr marL="0" marR="0" lvl="0" indent="0" algn="l" defTabSz="914377" rtl="0" eaLnBrk="1" fontAlgn="auto" latinLnBrk="0" hangingPunct="1">
              <a:lnSpc>
                <a:spcPct val="100000"/>
              </a:lnSpc>
              <a:spcBef>
                <a:spcPct val="0"/>
              </a:spcBef>
              <a:spcAft>
                <a:spcPts val="0"/>
              </a:spcAft>
              <a:buClrTx/>
              <a:buSzTx/>
              <a:buFontTx/>
              <a:buNone/>
              <a:tabLst/>
              <a:defRPr/>
            </a:pPr>
            <a:br>
              <a:rPr lang="en-US" altLang="ja-JP" sz="1400" dirty="0">
                <a:solidFill>
                  <a:srgbClr val="44546A">
                    <a:lumMod val="50000"/>
                  </a:srgbClr>
                </a:solidFill>
                <a:latin typeface="+mn-ea"/>
                <a:ea typeface="+mn-ea"/>
              </a:rPr>
            </a:br>
            <a:r>
              <a:rPr lang="ja-JP" altLang="en-US" sz="1400" dirty="0">
                <a:solidFill>
                  <a:srgbClr val="44546A">
                    <a:lumMod val="50000"/>
                  </a:srgbClr>
                </a:solidFill>
                <a:latin typeface="+mn-ea"/>
                <a:ea typeface="+mn-ea"/>
              </a:rPr>
              <a:t>こころの健康相談：</a:t>
            </a:r>
            <a:r>
              <a:rPr lang="en-US" altLang="ja-JP" sz="1400" dirty="0">
                <a:solidFill>
                  <a:srgbClr val="44546A">
                    <a:lumMod val="50000"/>
                  </a:srgbClr>
                </a:solidFill>
                <a:latin typeface="+mn-ea"/>
                <a:ea typeface="+mn-ea"/>
                <a:hlinkClick r:id="rId4"/>
              </a:rPr>
              <a:t>https://www.pref.osaka.lg.jp/documents/3650/kokoro-leaflet.pdf</a:t>
            </a:r>
            <a:endParaRPr kumimoji="1" lang="en-US" altLang="ja-JP" sz="1400" i="0" u="none" strike="noStrike" kern="1200" cap="none" spc="0" normalizeH="0" baseline="0" noProof="0" dirty="0">
              <a:ln>
                <a:noFill/>
              </a:ln>
              <a:solidFill>
                <a:srgbClr val="44546A">
                  <a:lumMod val="50000"/>
                </a:srgbClr>
              </a:solidFill>
              <a:effectLst/>
              <a:uLnTx/>
              <a:uFillTx/>
              <a:latin typeface="+mn-ea"/>
              <a:ea typeface="+mn-ea"/>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353469" y="2369675"/>
            <a:ext cx="907044" cy="907044"/>
          </a:xfrm>
          <a:prstGeom prst="ellipse">
            <a:avLst/>
          </a:prstGeom>
          <a:solidFill>
            <a:srgbClr val="5B9F8A"/>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rPr>
              <a:t>1</a:t>
            </a:r>
            <a:endParaRPr kumimoji="1" lang="ja-JP" altLang="en-US"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520767" y="332656"/>
            <a:ext cx="9150463" cy="1080000"/>
          </a:xfrm>
          <a:prstGeom prst="roundRect">
            <a:avLst>
              <a:gd name="adj" fmla="val 21554"/>
            </a:avLst>
          </a:prstGeom>
          <a:solidFill>
            <a:srgbClr val="34485E"/>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FFFDE1"/>
                </a:solidFill>
              </a:rPr>
              <a:t>　　</a:t>
            </a: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910523" y="468277"/>
            <a:ext cx="5943617" cy="893299"/>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4400" b="1" dirty="0">
                <a:solidFill>
                  <a:srgbClr val="FFFDE1"/>
                </a:solidFill>
                <a:latin typeface="+mn-ea"/>
                <a:ea typeface="+mn-ea"/>
              </a:rPr>
              <a:t>情報提供</a:t>
            </a:r>
            <a:endParaRPr lang="en-US" altLang="ja-JP" sz="4400" b="1" dirty="0">
              <a:solidFill>
                <a:srgbClr val="FFFDE1"/>
              </a:solidFill>
              <a:latin typeface="+mn-ea"/>
              <a:ea typeface="+mn-ea"/>
            </a:endParaRPr>
          </a:p>
        </p:txBody>
      </p:sp>
      <p:sp>
        <p:nvSpPr>
          <p:cNvPr id="27" name="楕円 26">
            <a:hlinkClick r:id="rId5" action="ppaction://hlinksldjump"/>
            <a:extLst>
              <a:ext uri="{FF2B5EF4-FFF2-40B4-BE49-F238E27FC236}">
                <a16:creationId xmlns:a16="http://schemas.microsoft.com/office/drawing/2014/main" id="{581E6311-241F-4F35-825A-1A51D2309E5D}"/>
              </a:ext>
            </a:extLst>
          </p:cNvPr>
          <p:cNvSpPr>
            <a:spLocks noChangeAspect="1"/>
          </p:cNvSpPr>
          <p:nvPr/>
        </p:nvSpPr>
        <p:spPr>
          <a:xfrm>
            <a:off x="1032288" y="171102"/>
            <a:ext cx="1332000" cy="1332000"/>
          </a:xfrm>
          <a:prstGeom prst="ellipse">
            <a:avLst/>
          </a:prstGeom>
          <a:solidFill>
            <a:srgbClr val="3448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800" dirty="0">
                <a:solidFill>
                  <a:srgbClr val="FFFDE1"/>
                </a:solidFill>
                <a:latin typeface="メイリオ" panose="020B0604030504040204" pitchFamily="50" charset="-128"/>
                <a:ea typeface="メイリオ" panose="020B0604030504040204" pitchFamily="50" charset="-128"/>
              </a:rPr>
              <a:t>03</a:t>
            </a:r>
            <a:endParaRPr lang="ja-JP" altLang="en-US" sz="4800" dirty="0">
              <a:solidFill>
                <a:srgbClr val="FFFDE1"/>
              </a:solidFill>
              <a:latin typeface="メイリオ" panose="020B0604030504040204" pitchFamily="50" charset="-128"/>
              <a:ea typeface="メイリオ" panose="020B0604030504040204" pitchFamily="50" charset="-128"/>
            </a:endParaRPr>
          </a:p>
        </p:txBody>
      </p:sp>
      <p:sp>
        <p:nvSpPr>
          <p:cNvPr id="26" name="角丸四角形 1">
            <a:extLst>
              <a:ext uri="{FF2B5EF4-FFF2-40B4-BE49-F238E27FC236}">
                <a16:creationId xmlns:a16="http://schemas.microsoft.com/office/drawing/2014/main" id="{F698F395-27B3-40BA-BC86-0583CAFC50F8}"/>
              </a:ext>
            </a:extLst>
          </p:cNvPr>
          <p:cNvSpPr/>
          <p:nvPr/>
        </p:nvSpPr>
        <p:spPr>
          <a:xfrm>
            <a:off x="806991" y="4487080"/>
            <a:ext cx="10881419" cy="1656183"/>
          </a:xfrm>
          <a:prstGeom prst="roundRect">
            <a:avLst>
              <a:gd name="adj" fmla="val 14961"/>
            </a:avLst>
          </a:prstGeom>
          <a:solidFill>
            <a:schemeClr val="bg1"/>
          </a:solidFill>
          <a:ln w="38100">
            <a:solidFill>
              <a:srgbClr val="5B9F8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8" name="タイトル 1">
            <a:extLst>
              <a:ext uri="{FF2B5EF4-FFF2-40B4-BE49-F238E27FC236}">
                <a16:creationId xmlns:a16="http://schemas.microsoft.com/office/drawing/2014/main" id="{029575F4-0E45-4767-A258-4E7BCC89268B}"/>
              </a:ext>
            </a:extLst>
          </p:cNvPr>
          <p:cNvSpPr txBox="1">
            <a:spLocks/>
          </p:cNvSpPr>
          <p:nvPr/>
        </p:nvSpPr>
        <p:spPr>
          <a:xfrm>
            <a:off x="1133997" y="5009852"/>
            <a:ext cx="2739296" cy="552155"/>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377" rtl="0" eaLnBrk="1" fontAlgn="auto" latinLnBrk="0" hangingPunct="1">
              <a:lnSpc>
                <a:spcPct val="100000"/>
              </a:lnSpc>
              <a:spcBef>
                <a:spcPct val="0"/>
              </a:spcBef>
              <a:spcAft>
                <a:spcPts val="0"/>
              </a:spcAft>
              <a:buClrTx/>
              <a:buSzTx/>
              <a:buFontTx/>
              <a:buNone/>
              <a:tabLst/>
              <a:defRPr/>
            </a:pPr>
            <a:endParaRPr kumimoji="1" lang="en-US" altLang="ja-JP" sz="2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14AE2309-CA60-42F6-BB3B-0DEF8619EF19}"/>
              </a:ext>
            </a:extLst>
          </p:cNvPr>
          <p:cNvSpPr txBox="1">
            <a:spLocks/>
          </p:cNvSpPr>
          <p:nvPr/>
        </p:nvSpPr>
        <p:spPr>
          <a:xfrm>
            <a:off x="1610884" y="5062759"/>
            <a:ext cx="9447119" cy="552156"/>
          </a:xfrm>
          <a:prstGeom prst="rect">
            <a:avLst/>
          </a:prstGeom>
        </p:spPr>
        <p:txBody>
          <a:bodyPr vert="horz" lIns="91440" tIns="45720" rIns="91440" bIns="4572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37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rPr>
              <a:t>守口市自立支援協議会　精神障がい者実務者会議、門真市自立支援協議会部会等参画</a:t>
            </a:r>
            <a:endParaRPr kumimoji="1" lang="en-US" altLang="ja-JP" sz="1600" b="0" i="0" u="none" strike="noStrike" kern="1200" cap="none" spc="0" normalizeH="0" baseline="0" noProof="0" dirty="0">
              <a:ln>
                <a:noFill/>
              </a:ln>
              <a:solidFill>
                <a:srgbClr val="44546A">
                  <a:lumMod val="50000"/>
                </a:srgbClr>
              </a:solidFill>
              <a:effectLst/>
              <a:uLnTx/>
              <a:uFillTx/>
              <a:latin typeface="メイリオ" panose="020B0604030504040204" pitchFamily="50" charset="-128"/>
              <a:ea typeface="メイリオ" panose="020B0604030504040204" pitchFamily="50" charset="-128"/>
            </a:endParaRPr>
          </a:p>
        </p:txBody>
      </p:sp>
      <p:sp>
        <p:nvSpPr>
          <p:cNvPr id="30" name="円/楕円 22">
            <a:extLst>
              <a:ext uri="{FF2B5EF4-FFF2-40B4-BE49-F238E27FC236}">
                <a16:creationId xmlns:a16="http://schemas.microsoft.com/office/drawing/2014/main" id="{3A62BE9F-F21A-4C2E-A9EE-8BE8C90E40D8}"/>
              </a:ext>
            </a:extLst>
          </p:cNvPr>
          <p:cNvSpPr/>
          <p:nvPr/>
        </p:nvSpPr>
        <p:spPr>
          <a:xfrm>
            <a:off x="376833" y="4760778"/>
            <a:ext cx="907044" cy="907044"/>
          </a:xfrm>
          <a:prstGeom prst="ellipse">
            <a:avLst/>
          </a:prstGeom>
          <a:solidFill>
            <a:srgbClr val="5B9F8A"/>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rPr>
              <a:t>2</a:t>
            </a:r>
            <a:endParaRPr kumimoji="1" lang="ja-JP" altLang="en-US" sz="4000" b="1" i="0" u="none" strike="noStrike" kern="1200" cap="none" spc="0" normalizeH="0" baseline="0" noProof="0" dirty="0">
              <a:ln>
                <a:noFill/>
              </a:ln>
              <a:solidFill>
                <a:srgbClr val="FFFDE1"/>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34463052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04,1,Slide49"/>
</p:tagLst>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000000"/>
      </a:hlink>
      <a:folHlink>
        <a:srgbClr val="000000"/>
      </a:folHlink>
    </a:clrScheme>
    <a:fontScheme name="メイリオ　Segoe　UI">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439</Words>
  <Application>Microsoft Office PowerPoint</Application>
  <PresentationFormat>ワイド画面</PresentationFormat>
  <Paragraphs>59</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Söhne</vt:lpstr>
      <vt:lpstr>メイリオ</vt:lpstr>
      <vt:lpstr>游ゴシック</vt:lpstr>
      <vt:lpstr>Arial</vt:lpstr>
      <vt:lpstr>Calibri</vt:lpstr>
      <vt:lpstr>Segoe UI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2024-11-13T10:11:58Z</dcterms:modified>
</cp:coreProperties>
</file>