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5" r:id="rId4"/>
  </p:sldIdLst>
  <p:sldSz cx="12192000" cy="6858000"/>
  <p:notesSz cx="6797675" cy="9926638"/>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eiGxTFCap1oQjYqIXAImyg==" hashData="nkL6DWHV8QoE8XNmiTGHrhUIdCvyjW+syf0hDYFEgHuFjqF2xFKiulHS5bYqGb05YJkWH/VM3bx0finSS3ABfw=="/>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247" cy="498328"/>
          </a:xfrm>
          <a:prstGeom prst="rect">
            <a:avLst/>
          </a:prstGeom>
        </p:spPr>
        <p:txBody>
          <a:bodyPr vert="horz" lIns="92107" tIns="46053" rIns="92107" bIns="4605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7" tIns="46053" rIns="92107" bIns="46053"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28310"/>
            <a:ext cx="2946247" cy="498328"/>
          </a:xfrm>
          <a:prstGeom prst="rect">
            <a:avLst/>
          </a:prstGeom>
        </p:spPr>
        <p:txBody>
          <a:bodyPr vert="horz" lIns="92107" tIns="46053" rIns="92107" bIns="4605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7" tIns="46053" rIns="92107" bIns="46053"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5" tIns="45652" rIns="91305" bIns="4565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644" y="0"/>
            <a:ext cx="2945448" cy="496253"/>
          </a:xfrm>
          <a:prstGeom prst="rect">
            <a:avLst/>
          </a:prstGeom>
        </p:spPr>
        <p:txBody>
          <a:bodyPr vert="horz" lIns="91305" tIns="45652" rIns="91305" bIns="45652"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4538"/>
            <a:ext cx="6613525" cy="3721100"/>
          </a:xfrm>
          <a:prstGeom prst="rect">
            <a:avLst/>
          </a:prstGeom>
          <a:noFill/>
          <a:ln w="12700">
            <a:solidFill>
              <a:prstClr val="black"/>
            </a:solidFill>
          </a:ln>
        </p:spPr>
        <p:txBody>
          <a:bodyPr vert="horz" lIns="91305" tIns="45652" rIns="91305" bIns="45652" rtlCol="0" anchor="ctr"/>
          <a:lstStyle/>
          <a:p>
            <a:endParaRPr lang="ja-JP" altLang="en-US" dirty="0"/>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6252"/>
          </a:xfrm>
          <a:prstGeom prst="rect">
            <a:avLst/>
          </a:prstGeom>
        </p:spPr>
        <p:txBody>
          <a:bodyPr vert="horz" lIns="91305" tIns="45652" rIns="91305" bIns="4565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644" y="9428801"/>
            <a:ext cx="2945448" cy="496252"/>
          </a:xfrm>
          <a:prstGeom prst="rect">
            <a:avLst/>
          </a:prstGeom>
        </p:spPr>
        <p:txBody>
          <a:bodyPr vert="horz" lIns="91305" tIns="45652" rIns="91305" bIns="45652"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4538"/>
            <a:ext cx="6613525" cy="37211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hyperlink" Target="mailto:shougais@city.kishiwada.osaka.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 action="ppaction://noaction"/>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岸和田市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18" name="楕円 17">
            <a:extLst>
              <a:ext uri="{FF2B5EF4-FFF2-40B4-BE49-F238E27FC236}">
                <a16:creationId xmlns:a16="http://schemas.microsoft.com/office/drawing/2014/main" id="{5FDBDDD0-CFDC-05EF-3C99-44EE6B9AA43E}"/>
              </a:ext>
            </a:extLst>
          </p:cNvPr>
          <p:cNvSpPr/>
          <p:nvPr/>
        </p:nvSpPr>
        <p:spPr>
          <a:xfrm>
            <a:off x="557196" y="466312"/>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p>
        </p:txBody>
      </p:sp>
      <p:pic>
        <p:nvPicPr>
          <p:cNvPr id="19" name="図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5773" y="862005"/>
            <a:ext cx="1458270" cy="979567"/>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570775" y="2612074"/>
            <a:ext cx="8801377" cy="2862322"/>
          </a:xfrm>
          <a:prstGeom prst="rect">
            <a:avLst/>
          </a:prstGeom>
          <a:noFill/>
        </p:spPr>
        <p:txBody>
          <a:bodyPr wrap="square">
            <a:spAutoFit/>
          </a:bodyPr>
          <a:lstStyle/>
          <a:p>
            <a:pPr algn="ctr">
              <a:lnSpc>
                <a:spcPct val="150000"/>
              </a:lnSpc>
            </a:pPr>
            <a:r>
              <a:rPr lang="ja-JP" altLang="en-US" sz="2400" b="1" i="0" dirty="0">
                <a:effectLst/>
                <a:latin typeface="Söhne"/>
              </a:rPr>
              <a:t>岸和田市　障</a:t>
            </a:r>
            <a:r>
              <a:rPr lang="ja-JP" altLang="en-US" sz="2400" b="1" dirty="0">
                <a:latin typeface="Söhne"/>
              </a:rPr>
              <a:t>害者支援</a:t>
            </a:r>
            <a:r>
              <a:rPr lang="ja-JP" altLang="en-US" sz="2400" b="1" i="0" dirty="0">
                <a:effectLst/>
                <a:latin typeface="Söhne"/>
              </a:rPr>
              <a:t>課　</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596-0073</a:t>
            </a:r>
            <a:r>
              <a:rPr lang="ja-JP" altLang="en-US" sz="1800" b="1" dirty="0">
                <a:solidFill>
                  <a:schemeClr val="tx1"/>
                </a:solidFill>
                <a:latin typeface="メイリオ" panose="020B0604030504040204" pitchFamily="50" charset="-128"/>
                <a:ea typeface="メイリオ" panose="020B0604030504040204" pitchFamily="50" charset="-128"/>
              </a:rPr>
              <a:t>　岸和田市岸城町</a:t>
            </a:r>
            <a:r>
              <a:rPr lang="en-US" altLang="ja-JP" sz="1800" b="1" dirty="0">
                <a:solidFill>
                  <a:schemeClr val="tx1"/>
                </a:solidFill>
                <a:latin typeface="メイリオ" panose="020B0604030504040204" pitchFamily="50" charset="-128"/>
                <a:ea typeface="メイリオ" panose="020B0604030504040204" pitchFamily="50" charset="-128"/>
              </a:rPr>
              <a:t>7-1</a:t>
            </a: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072-447-6078</a:t>
            </a:r>
            <a:r>
              <a:rPr lang="ja-JP" altLang="en-US" sz="1800" b="1" dirty="0">
                <a:solidFill>
                  <a:schemeClr val="tx1"/>
                </a:solidFill>
                <a:latin typeface="メイリオ" panose="020B0604030504040204" pitchFamily="50" charset="-128"/>
                <a:ea typeface="メイリオ" panose="020B0604030504040204" pitchFamily="50" charset="-128"/>
              </a:rPr>
              <a:t>（直通）</a:t>
            </a:r>
            <a:endParaRPr lang="en-US" altLang="ja-JP" sz="1800" b="1" dirty="0">
              <a:solidFill>
                <a:schemeClr val="tx1"/>
              </a:solidFill>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連絡用アドレス　：</a:t>
            </a:r>
            <a:r>
              <a:rPr lang="en-US" altLang="ja-JP"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shougais@city.kishiwada.osaka.jp</a:t>
            </a:r>
            <a:endParaRPr lang="en-US" altLang="ja-JP" sz="1800" b="1" dirty="0">
              <a:solidFill>
                <a:sysClr val="windowText" lastClr="000000"/>
              </a:solidFill>
              <a:latin typeface="メイリオ" panose="020B0604030504040204" pitchFamily="50" charset="-128"/>
              <a:ea typeface="メイリオ" panose="020B0604030504040204" pitchFamily="50" charset="-128"/>
            </a:endParaRP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担当　　　　　　：岸和田市障害者基幹相談支援センター</a:t>
            </a: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8"/>
            <a:ext cx="3008563" cy="1054827"/>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・保健医療機関</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・特定相談支援事業所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・委託相談支援事業所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CSW</a:t>
            </a: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・障害者支援課</a:t>
            </a: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4960668" y="2620344"/>
            <a:ext cx="6535932" cy="361696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地域包括ケア部会では、精神障害者の地域移行を進める中で生じる地域課題の抽出を目的として本会議（偶数月に年</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6</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回）、小会議（奇数月に年６回）を開催しています。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・本会議</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（偶数月に年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回）</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主に地域移行の支援・岸和田市の長期入院患者との面談状況の報告、岸和田市の長期入院患者の現状、地域移行への地域課題について協議しています。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・小会議</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（奇数月に年６回）</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事例検討を行い、地域課題を協議しています。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739606" cy="378028"/>
          </a:xfrm>
          <a:prstGeom prst="rect">
            <a:avLst/>
          </a:prstGeom>
        </p:spPr>
        <p:txBody>
          <a:bodyPr vert="horz" lIns="91440" tIns="45720" rIns="91440" bIns="45720" rtlCol="0" anchor="t">
            <a:normAutofit fontScale="7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本会議６回／年（偶数月）、小会議６回／年（奇数月）</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866645" cy="543012"/>
          </a:xfrm>
          <a:prstGeom prst="rect">
            <a:avLst/>
          </a:prstGeom>
        </p:spPr>
        <p:txBody>
          <a:bodyPr vert="horz" lIns="91440" tIns="45720" rIns="91440" bIns="45720" rtlCol="0" anchor="t">
            <a:normAutofit fontScale="7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岸和田市障害者自立支援協議会　</a:t>
            </a:r>
            <a:br>
              <a:rPr lang="en-US" altLang="ja-JP" sz="1400" dirty="0">
                <a:solidFill>
                  <a:srgbClr val="44546A">
                    <a:lumMod val="50000"/>
                  </a:srgbClr>
                </a:solidFill>
                <a:latin typeface="メイリオ" panose="020B0604030504040204" pitchFamily="50" charset="-128"/>
                <a:ea typeface="メイリオ" panose="020B0604030504040204" pitchFamily="50" charset="-128"/>
              </a:rPr>
            </a:br>
            <a:br>
              <a:rPr lang="en-US" altLang="ja-JP" sz="1400" dirty="0">
                <a:solidFill>
                  <a:srgbClr val="44546A">
                    <a:lumMod val="50000"/>
                  </a:srgbClr>
                </a:solidFill>
                <a:latin typeface="メイリオ" panose="020B0604030504040204" pitchFamily="50" charset="-128"/>
                <a:ea typeface="メイリオ" panose="020B0604030504040204" pitchFamily="50" charset="-128"/>
              </a:rPr>
            </a:br>
            <a:r>
              <a:rPr lang="ja-JP" altLang="en-US" sz="1600" b="1" dirty="0">
                <a:solidFill>
                  <a:srgbClr val="44546A">
                    <a:lumMod val="50000"/>
                  </a:srgbClr>
                </a:solidFill>
                <a:latin typeface="メイリオ" panose="020B0604030504040204" pitchFamily="50" charset="-128"/>
                <a:ea typeface="メイリオ" panose="020B0604030504040204" pitchFamily="50" charset="-128"/>
              </a:rPr>
              <a:t>地域包括ケア部会</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・岸和田市障害者支援課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・相談支援事業所　かけはし</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Words>
  <Application>Microsoft Office PowerPoint</Application>
  <PresentationFormat>ワイド画面</PresentationFormat>
  <Paragraphs>49</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2024-11-14T09:35:29Z</dcterms:modified>
</cp:coreProperties>
</file>