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7" r:id="rId4"/>
    <p:sldId id="436"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EZeNDX1V3coqqZiGgm4sDA==" hashData="w2TjgmWHbiCTeH/r9/4LK/PcE5cdr83O+bNKZVEekJaaq8UIUtbSjUQboHWyAL8TwACcKvXiUlxzxNRU+WLGKg=="/>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D9B"/>
    <a:srgbClr val="34485E"/>
    <a:srgbClr val="FFFDE1"/>
    <a:srgbClr val="5B9F8A"/>
    <a:srgbClr val="D6B845"/>
    <a:srgbClr val="B32425"/>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04"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2024/11/13</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2024/11/13</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2024/11/13</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2024/11/13</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2024/11/13</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2024/11/13</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pref.osaka.lg.jp/soshikikarasagasu/kishiwadahoken/index.html" TargetMode="External"/><Relationship Id="rId4" Type="http://schemas.openxmlformats.org/officeDocument/2006/relationships/hyperlink" Target="https://www.pref.osaka.lg.jp/o100190/kishiwadahoken/kikaku/seishinkonwa.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03</a:t>
            </a:r>
            <a:endParaRPr lang="ja-JP" altLang="en-US" sz="4800" dirty="0">
              <a:solidFill>
                <a:srgbClr val="FFFDE1"/>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27713"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窓口</a:t>
            </a:r>
            <a:endParaRPr lang="en-US" altLang="ja-JP" sz="2400" b="1" dirty="0">
              <a:solidFill>
                <a:srgbClr val="3C7D9B"/>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精神保健福祉に関する相談窓口はこちらです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「にも包括」</a:t>
            </a:r>
            <a:br>
              <a:rPr lang="en-US" altLang="ja-JP" sz="2400" b="1" dirty="0">
                <a:solidFill>
                  <a:srgbClr val="3C7D9B"/>
                </a:solidFill>
                <a:latin typeface="+mn-ea"/>
                <a:ea typeface="+mn-ea"/>
              </a:rPr>
            </a:br>
            <a:r>
              <a:rPr lang="ja-JP" altLang="en-US" sz="2400" b="1" dirty="0">
                <a:solidFill>
                  <a:srgbClr val="3C7D9B"/>
                </a:solidFill>
                <a:latin typeface="+mn-ea"/>
                <a:ea typeface="+mn-ea"/>
              </a:rPr>
              <a:t>協議の場</a:t>
            </a:r>
            <a:endParaRPr lang="en-US" altLang="ja-JP" sz="2400" b="1" dirty="0">
              <a:solidFill>
                <a:srgbClr val="3C7D9B"/>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情報</a:t>
            </a:r>
            <a:endParaRPr lang="en-US" altLang="ja-JP" sz="2400" b="1" dirty="0">
              <a:solidFill>
                <a:srgbClr val="3C7D9B"/>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4"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3C7D9B"/>
                </a:solidFill>
                <a:latin typeface="+mn-ea"/>
                <a:ea typeface="+mn-ea"/>
              </a:rPr>
              <a:t>大阪府版「にも包括」ポータルサイト　情報シート</a:t>
            </a:r>
            <a:endParaRPr lang="en-US" altLang="ja-JP" sz="2000" b="1" dirty="0">
              <a:solidFill>
                <a:srgbClr val="3C7D9B"/>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3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岸和田保健所</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3C7D9B"/>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pic>
        <p:nvPicPr>
          <p:cNvPr id="18" name="図 17">
            <a:extLst>
              <a:ext uri="{FF2B5EF4-FFF2-40B4-BE49-F238E27FC236}">
                <a16:creationId xmlns:a16="http://schemas.microsoft.com/office/drawing/2014/main" id="{E256A67E-A294-47F0-A780-621B8821D8B2}"/>
              </a:ext>
            </a:extLst>
          </p:cNvPr>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2644" y="916251"/>
            <a:ext cx="1293583" cy="95750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窓口</a:t>
            </a:r>
            <a:endParaRPr lang="en-US" altLang="ja-JP" sz="4400" b="1" dirty="0">
              <a:solidFill>
                <a:srgbClr val="FFFDE1"/>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5B9F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3C7D9B"/>
              </a:solidFill>
            </a:endParaRPr>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3288642"/>
            <a:ext cx="8801377" cy="2672206"/>
          </a:xfrm>
          <a:prstGeom prst="rect">
            <a:avLst/>
          </a:prstGeom>
          <a:noFill/>
        </p:spPr>
        <p:txBody>
          <a:bodyPr wrap="square">
            <a:spAutoFit/>
          </a:bodyPr>
          <a:lstStyle/>
          <a:p>
            <a:pPr algn="ctr">
              <a:lnSpc>
                <a:spcPct val="150000"/>
              </a:lnSpc>
            </a:pPr>
            <a:r>
              <a:rPr lang="ja-JP" altLang="en-US" sz="2400" b="1" dirty="0">
                <a:latin typeface="Söhne"/>
              </a:rPr>
              <a:t>岸和田</a:t>
            </a:r>
            <a:r>
              <a:rPr lang="ja-JP" altLang="en-US" sz="2400" b="1" i="0" dirty="0">
                <a:effectLst/>
                <a:latin typeface="Söhne"/>
              </a:rPr>
              <a:t>保健所　地域保健課　精神保健福祉チーム</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住　　所</a:t>
            </a:r>
            <a:r>
              <a:rPr lang="ja-JP" altLang="en-US" sz="1800" b="1" dirty="0">
                <a:solidFill>
                  <a:schemeClr val="tx1"/>
                </a:solidFill>
                <a:latin typeface="メイリオ" panose="020B0604030504040204" pitchFamily="50" charset="-128"/>
                <a:ea typeface="メイリオ" panose="020B0604030504040204" pitchFamily="50" charset="-128"/>
              </a:rPr>
              <a:t>：大阪府岸和田市野田町</a:t>
            </a:r>
            <a:r>
              <a:rPr lang="en-US" altLang="ja-JP" sz="1800" b="1" dirty="0">
                <a:solidFill>
                  <a:schemeClr val="tx1"/>
                </a:solidFill>
                <a:latin typeface="メイリオ" panose="020B0604030504040204" pitchFamily="50" charset="-128"/>
                <a:ea typeface="メイリオ" panose="020B0604030504040204" pitchFamily="50" charset="-128"/>
              </a:rPr>
              <a:t>3-13-1</a:t>
            </a:r>
          </a:p>
          <a:p>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a:t>
            </a:r>
            <a:r>
              <a:rPr lang="en-US" altLang="ja-JP" sz="1800" b="1" dirty="0">
                <a:solidFill>
                  <a:schemeClr val="tx1"/>
                </a:solidFill>
                <a:latin typeface="メイリオ" panose="020B0604030504040204" pitchFamily="50" charset="-128"/>
                <a:ea typeface="メイリオ" panose="020B0604030504040204" pitchFamily="50" charset="-128"/>
              </a:rPr>
              <a:t>072-422-6070</a:t>
            </a: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　　当</a:t>
            </a:r>
            <a:r>
              <a:rPr lang="ja-JP" altLang="en-US" b="1" dirty="0">
                <a:latin typeface="メイリオ" panose="020B0604030504040204" pitchFamily="50" charset="-128"/>
                <a:ea typeface="メイリオ" panose="020B0604030504040204" pitchFamily="50" charset="-128"/>
              </a:rPr>
              <a:t>：精神保健福祉相談員</a:t>
            </a:r>
            <a:endParaRPr lang="en-US" altLang="ja-JP" dirty="0">
              <a:latin typeface="Söhne"/>
            </a:endParaRPr>
          </a:p>
          <a:p>
            <a:pPr algn="ctr">
              <a:lnSpc>
                <a:spcPct val="150000"/>
              </a:lnSpc>
            </a:pPr>
            <a:endParaRPr lang="ja-JP" altLang="en-US"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461665"/>
          </a:xfrm>
          <a:prstGeom prst="rect">
            <a:avLst/>
          </a:prstGeom>
          <a:noFill/>
        </p:spPr>
        <p:txBody>
          <a:bodyPr wrap="square" rtlCol="0">
            <a:spAutoFit/>
          </a:bodyPr>
          <a:lstStyle/>
          <a:p>
            <a:r>
              <a:rPr kumimoji="1" lang="ja-JP" altLang="en-US" sz="2400" b="1" i="0" u="none" strike="noStrike" kern="1200" cap="none" spc="0" normalizeH="0" baseline="0" noProof="0" dirty="0">
                <a:ln>
                  <a:noFill/>
                </a:ln>
                <a:solidFill>
                  <a:srgbClr val="FFFDE1"/>
                </a:solidFill>
                <a:effectLst/>
                <a:uLnTx/>
                <a:uFillTx/>
                <a:latin typeface="Segoe UI"/>
                <a:ea typeface="メイリオ"/>
                <a:cs typeface="+mn-cs"/>
              </a:rPr>
              <a:t>精神保健福祉に関する相談は、下記にご連絡ください。</a:t>
            </a:r>
            <a:endParaRPr kumimoji="1" lang="ja-JP" altLang="en-US" sz="1600"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34485E"/>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FFFDE1"/>
                </a:solidFill>
                <a:latin typeface="+mn-ea"/>
                <a:ea typeface="+mn-ea"/>
              </a:rPr>
              <a:t>精神障がいにも対応した地域包括ケアシステムの構築のための</a:t>
            </a:r>
            <a:br>
              <a:rPr lang="en-US" altLang="ja-JP" sz="2400" b="1" dirty="0">
                <a:solidFill>
                  <a:srgbClr val="FFFDE1"/>
                </a:solidFill>
                <a:latin typeface="+mn-ea"/>
                <a:ea typeface="+mn-ea"/>
              </a:rPr>
            </a:br>
            <a:r>
              <a:rPr lang="ja-JP" altLang="en-US" sz="2400" b="1" dirty="0">
                <a:solidFill>
                  <a:srgbClr val="FFFDE1"/>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34485E"/>
          </a:solidFill>
          <a:ln>
            <a:solidFill>
              <a:srgbClr val="34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1280181" y="5735077"/>
            <a:ext cx="2181609" cy="75605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精神科医療機関関係者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障がい福祉関係者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市町村</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872177" y="2155414"/>
            <a:ext cx="7056784" cy="4585955"/>
          </a:xfrm>
          <a:prstGeom prst="roundRect">
            <a:avLst>
              <a:gd name="adj" fmla="val 2940"/>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5B9F8A"/>
          </a:solidFill>
          <a:ln>
            <a:solidFill>
              <a:srgbClr val="5B9F8A"/>
            </a:solidFill>
          </a:ln>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186559" y="2526564"/>
            <a:ext cx="6192688" cy="1257236"/>
          </a:xfrm>
          <a:prstGeom prst="rect">
            <a:avLst/>
          </a:prstGeom>
        </p:spPr>
        <p:txBody>
          <a:bodyPr vert="horz" lIns="91440" tIns="4572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5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岸和田</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保健所管内の精神保健医療福祉関係機関による連携・協議の場として、情報交換や意見交換を行い、課題とその解決方策などについて協議します。</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5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精神保健医療福祉における総合的な協議及び連携促進、「顔の見える関係」を構築し、管内の精神障がい者支援の向上を図ります。</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2067030" y="3527424"/>
            <a:ext cx="820557"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年１回</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1052805" y="2414467"/>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精神障がいにも対応した地域包括ケアシステムの構築に係る協議会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1280570" y="44078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岸和田保健所　地域保健課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精神保健福祉チーム</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0" name="タイトル 1">
            <a:extLst>
              <a:ext uri="{FF2B5EF4-FFF2-40B4-BE49-F238E27FC236}">
                <a16:creationId xmlns:a16="http://schemas.microsoft.com/office/drawing/2014/main" id="{C4254FC2-61AF-42E0-B98A-283EC2ADF9C1}"/>
              </a:ext>
            </a:extLst>
          </p:cNvPr>
          <p:cNvSpPr txBox="1">
            <a:spLocks/>
          </p:cNvSpPr>
          <p:nvPr/>
        </p:nvSpPr>
        <p:spPr>
          <a:xfrm>
            <a:off x="5220288" y="3716438"/>
            <a:ext cx="6271494" cy="2919234"/>
          </a:xfrm>
          <a:prstGeom prst="rect">
            <a:avLst/>
          </a:prstGeom>
        </p:spPr>
        <p:txBody>
          <a:bodyPr vert="horz" lIns="91440" tIns="4572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50000"/>
              </a:lnSpc>
              <a:defRPr/>
            </a:pPr>
            <a:r>
              <a:rPr lang="ja-JP" altLang="en-US" sz="1200" dirty="0">
                <a:solidFill>
                  <a:srgbClr val="44546A">
                    <a:lumMod val="50000"/>
                  </a:srgbClr>
                </a:solidFill>
                <a:latin typeface="HGS創英角ｺﾞｼｯｸUB" panose="020B0900000000000000" pitchFamily="50" charset="-128"/>
                <a:ea typeface="HGS創英角ｺﾞｼｯｸUB" panose="020B0900000000000000" pitchFamily="50" charset="-128"/>
              </a:rPr>
              <a:t>令和５年度の開催状況</a:t>
            </a:r>
            <a:endParaRPr lang="en-US" altLang="ja-JP" sz="1200" dirty="0">
              <a:solidFill>
                <a:srgbClr val="44546A">
                  <a:lumMod val="50000"/>
                </a:srgbClr>
              </a:solidFill>
              <a:latin typeface="HGS創英角ｺﾞｼｯｸUB" panose="020B0900000000000000" pitchFamily="50" charset="-128"/>
              <a:ea typeface="HGS創英角ｺﾞｼｯｸUB" panose="020B0900000000000000" pitchFamily="50" charset="-128"/>
            </a:endParaRPr>
          </a:p>
          <a:p>
            <a:pPr lvl="0" algn="l">
              <a:lnSpc>
                <a:spcPct val="150000"/>
              </a:lnSpc>
              <a:defRPr/>
            </a:pPr>
            <a:r>
              <a:rPr lang="ja-JP" altLang="en-US" sz="1200" b="1" dirty="0">
                <a:solidFill>
                  <a:srgbClr val="44546A">
                    <a:lumMod val="50000"/>
                  </a:srgbClr>
                </a:solidFill>
                <a:latin typeface="メイリオ" panose="020B0604030504040204" pitchFamily="50" charset="-128"/>
                <a:ea typeface="メイリオ" panose="020B0604030504040204" pitchFamily="50" charset="-128"/>
              </a:rPr>
              <a:t>日時：令和</a:t>
            </a:r>
            <a:r>
              <a:rPr lang="en-US" altLang="ja-JP" sz="12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2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200" b="1" dirty="0">
                <a:solidFill>
                  <a:srgbClr val="44546A">
                    <a:lumMod val="50000"/>
                  </a:srgbClr>
                </a:solidFill>
                <a:latin typeface="メイリオ" panose="020B0604030504040204" pitchFamily="50" charset="-128"/>
                <a:ea typeface="メイリオ" panose="020B0604030504040204" pitchFamily="50" charset="-128"/>
              </a:rPr>
              <a:t>3</a:t>
            </a:r>
            <a:r>
              <a:rPr lang="ja-JP" altLang="en-US" sz="12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2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200" b="1" dirty="0">
                <a:solidFill>
                  <a:srgbClr val="44546A">
                    <a:lumMod val="50000"/>
                  </a:srgbClr>
                </a:solidFill>
                <a:latin typeface="メイリオ" panose="020B0604030504040204" pitchFamily="50" charset="-128"/>
                <a:ea typeface="メイリオ" panose="020B0604030504040204" pitchFamily="50" charset="-128"/>
              </a:rPr>
              <a:t>日</a:t>
            </a:r>
            <a:r>
              <a:rPr lang="en-US" altLang="ja-JP" sz="1200" b="1" dirty="0">
                <a:solidFill>
                  <a:srgbClr val="44546A">
                    <a:lumMod val="50000"/>
                  </a:srgbClr>
                </a:solidFill>
                <a:latin typeface="メイリオ" panose="020B0604030504040204" pitchFamily="50" charset="-128"/>
                <a:ea typeface="メイリオ" panose="020B0604030504040204" pitchFamily="50" charset="-128"/>
              </a:rPr>
              <a:t>(</a:t>
            </a:r>
            <a:r>
              <a:rPr lang="ja-JP" altLang="en-US" sz="1200" b="1" dirty="0">
                <a:solidFill>
                  <a:srgbClr val="44546A">
                    <a:lumMod val="50000"/>
                  </a:srgbClr>
                </a:solidFill>
                <a:latin typeface="メイリオ" panose="020B0604030504040204" pitchFamily="50" charset="-128"/>
                <a:ea typeface="メイリオ" panose="020B0604030504040204" pitchFamily="50" charset="-128"/>
              </a:rPr>
              <a:t>水</a:t>
            </a:r>
            <a:r>
              <a:rPr lang="en-US" altLang="ja-JP" sz="1200" b="1" dirty="0">
                <a:solidFill>
                  <a:srgbClr val="44546A">
                    <a:lumMod val="50000"/>
                  </a:srgbClr>
                </a:solidFill>
                <a:latin typeface="メイリオ" panose="020B0604030504040204" pitchFamily="50" charset="-128"/>
                <a:ea typeface="メイリオ" panose="020B0604030504040204" pitchFamily="50" charset="-128"/>
              </a:rPr>
              <a:t>)  10</a:t>
            </a:r>
            <a:r>
              <a:rPr lang="ja-JP" altLang="en-US" sz="1200" b="1" dirty="0">
                <a:solidFill>
                  <a:srgbClr val="44546A">
                    <a:lumMod val="50000"/>
                  </a:srgbClr>
                </a:solidFill>
                <a:latin typeface="メイリオ" panose="020B0604030504040204" pitchFamily="50" charset="-128"/>
                <a:ea typeface="メイリオ" panose="020B0604030504040204" pitchFamily="50" charset="-128"/>
              </a:rPr>
              <a:t>時～</a:t>
            </a:r>
            <a:r>
              <a:rPr lang="en-US" altLang="ja-JP" sz="1200" b="1" dirty="0">
                <a:solidFill>
                  <a:srgbClr val="44546A">
                    <a:lumMod val="50000"/>
                  </a:srgbClr>
                </a:solidFill>
                <a:latin typeface="メイリオ" panose="020B0604030504040204" pitchFamily="50" charset="-128"/>
                <a:ea typeface="メイリオ" panose="020B0604030504040204" pitchFamily="50" charset="-128"/>
              </a:rPr>
              <a:t>12</a:t>
            </a:r>
            <a:r>
              <a:rPr lang="ja-JP" altLang="en-US" sz="1200" b="1" dirty="0">
                <a:solidFill>
                  <a:srgbClr val="44546A">
                    <a:lumMod val="50000"/>
                  </a:srgbClr>
                </a:solidFill>
                <a:latin typeface="メイリオ" panose="020B0604030504040204" pitchFamily="50" charset="-128"/>
                <a:ea typeface="メイリオ" panose="020B0604030504040204" pitchFamily="50" charset="-128"/>
              </a:rPr>
              <a:t>時</a:t>
            </a:r>
            <a:endParaRPr lang="en-US" altLang="ja-JP" sz="1200" b="1"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50000"/>
              </a:lnSpc>
              <a:defRPr/>
            </a:pPr>
            <a:r>
              <a:rPr lang="ja-JP" altLang="en-US" sz="1200" b="1" dirty="0">
                <a:solidFill>
                  <a:srgbClr val="44546A">
                    <a:lumMod val="50000"/>
                  </a:srgbClr>
                </a:solidFill>
                <a:latin typeface="メイリオ" panose="020B0604030504040204" pitchFamily="50" charset="-128"/>
                <a:ea typeface="メイリオ" panose="020B0604030504040204" pitchFamily="50" charset="-128"/>
              </a:rPr>
              <a:t>議題：</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(1)</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報告</a:t>
            </a:r>
            <a:endParaRPr lang="en-US" altLang="ja-JP" sz="12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50000"/>
              </a:lnSpc>
              <a:defRPr/>
            </a:pPr>
            <a:r>
              <a:rPr lang="ja-JP" altLang="en-US" sz="1100" dirty="0">
                <a:solidFill>
                  <a:srgbClr val="44546A">
                    <a:lumMod val="50000"/>
                  </a:srgbClr>
                </a:solidFill>
                <a:latin typeface="メイリオ" panose="020B0604030504040204" pitchFamily="50" charset="-128"/>
                <a:ea typeface="メイリオ" panose="020B0604030504040204" pitchFamily="50" charset="-128"/>
              </a:rPr>
              <a:t>          ・</a:t>
            </a: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精神障がいにも対応した地域包括ケアシステムについて～現状と大阪府の取組み～</a:t>
            </a:r>
            <a:endParaRPr kumimoji="1" lang="en-US" altLang="ja-JP"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50000"/>
              </a:lnSpc>
              <a:defRPr/>
            </a:pPr>
            <a:r>
              <a:rPr lang="ja-JP" altLang="en-US" sz="1100" dirty="0">
                <a:solidFill>
                  <a:srgbClr val="44546A">
                    <a:lumMod val="50000"/>
                  </a:srgbClr>
                </a:solidFill>
                <a:latin typeface="メイリオ" panose="020B0604030504040204" pitchFamily="50" charset="-128"/>
                <a:ea typeface="メイリオ" panose="020B0604030504040204" pitchFamily="50" charset="-128"/>
              </a:rPr>
              <a:t>          ・</a:t>
            </a: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令和５年度 泉州圏域精神医療懇話会の報告</a:t>
            </a:r>
          </a:p>
          <a:p>
            <a:pPr lvl="0" algn="l">
              <a:lnSpc>
                <a:spcPct val="150000"/>
              </a:lnSpc>
              <a:defRPr/>
            </a:pP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・令和４年度　岸和田保健所圏域精神科在院患者調査について</a:t>
            </a:r>
            <a:endParaRPr kumimoji="1" lang="en-US" altLang="ja-JP"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50000"/>
              </a:lnSpc>
              <a:defRPr/>
            </a:pPr>
            <a:r>
              <a:rPr lang="ja-JP" altLang="en-US" sz="1100" dirty="0">
                <a:solidFill>
                  <a:srgbClr val="44546A">
                    <a:lumMod val="50000"/>
                  </a:srgbClr>
                </a:solidFill>
                <a:latin typeface="メイリオ" panose="020B0604030504040204" pitchFamily="50" charset="-128"/>
                <a:ea typeface="メイリオ" panose="020B0604030504040204" pitchFamily="50" charset="-128"/>
              </a:rPr>
              <a:t>          ・</a:t>
            </a: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管内各市の市町村単位の協議の場の進捗状況・課題について</a:t>
            </a:r>
            <a:endParaRPr kumimoji="1" lang="en-US" altLang="ja-JP"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50000"/>
              </a:lnSpc>
              <a:defRPr/>
            </a:pP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・管内精神科病院の地域移行に向けた取組みについて</a:t>
            </a:r>
          </a:p>
          <a:p>
            <a:pPr lvl="0" algn="l">
              <a:lnSpc>
                <a:spcPct val="150000"/>
              </a:lnSpc>
              <a:defRPr/>
            </a:pPr>
            <a:r>
              <a:rPr kumimoji="1" lang="en-US" altLang="ja-JP"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(2)</a:t>
            </a: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退院阻害要因の検討および意見交換</a:t>
            </a:r>
            <a:endParaRPr kumimoji="1" lang="en-US" altLang="ja-JP"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50000"/>
              </a:lnSpc>
              <a:defRPr/>
            </a:pPr>
            <a:r>
              <a:rPr kumimoji="1" lang="en-US" altLang="ja-JP"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(3)</a:t>
            </a: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情報提供、情報交換</a:t>
            </a:r>
            <a:endParaRPr lang="en-US" altLang="ja-JP" sz="11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50000"/>
              </a:lnSpc>
              <a:defRPr/>
            </a:pPr>
            <a:r>
              <a:rPr lang="ja-JP" altLang="en-US" sz="1100" dirty="0">
                <a:solidFill>
                  <a:srgbClr val="44546A">
                    <a:lumMod val="50000"/>
                  </a:srgbClr>
                </a:solidFill>
                <a:latin typeface="メイリオ" panose="020B0604030504040204" pitchFamily="50" charset="-128"/>
                <a:ea typeface="メイリオ" panose="020B0604030504040204" pitchFamily="50" charset="-128"/>
              </a:rPr>
              <a:t>          ・精神保健福祉法の改正について　</a:t>
            </a:r>
            <a:endPar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50000"/>
              </a:lnSpc>
              <a:defRPr/>
            </a:pP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endParaRPr kumimoji="1" lang="en-US" altLang="ja-JP"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50000"/>
              </a:lnSpc>
              <a:defRPr/>
            </a:pP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p>
          <a:p>
            <a:pPr lvl="0" algn="l">
              <a:lnSpc>
                <a:spcPct val="150000"/>
              </a:lnSpc>
              <a:defRPr/>
            </a:pPr>
            <a:endPar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50000"/>
              </a:lnSpc>
              <a:defRPr/>
            </a:pPr>
            <a:r>
              <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2204310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03001" y="2066734"/>
            <a:ext cx="10881419" cy="1656183"/>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4351931" y="2468108"/>
            <a:ext cx="3388315" cy="552155"/>
          </a:xfrm>
          <a:prstGeom prst="rect">
            <a:avLst/>
          </a:prstGeom>
        </p:spPr>
        <p:txBody>
          <a:bodyPr vert="horz" lIns="91440" tIns="45720" rIns="91440" bIns="45720" rtlCol="0" anchor="t">
            <a:normAutofit fontScale="7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岸和田保健所ホームページ</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5303912" y="2468108"/>
            <a:ext cx="3008563"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53469" y="2369675"/>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情報提供</a:t>
            </a:r>
            <a:endParaRPr lang="en-US" altLang="ja-JP" sz="4400" b="1" dirty="0">
              <a:solidFill>
                <a:srgbClr val="FFFDE1"/>
              </a:solidFill>
              <a:latin typeface="+mn-ea"/>
              <a:ea typeface="+mn-ea"/>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メイリオ" panose="020B0604030504040204" pitchFamily="50" charset="-128"/>
                <a:ea typeface="メイリオ" panose="020B0604030504040204" pitchFamily="50" charset="-128"/>
              </a:rPr>
              <a:t>03</a:t>
            </a:r>
            <a:endParaRPr lang="ja-JP" altLang="en-US" sz="4800" dirty="0">
              <a:solidFill>
                <a:srgbClr val="FFFDE1"/>
              </a:solidFill>
              <a:latin typeface="メイリオ" panose="020B0604030504040204" pitchFamily="50" charset="-128"/>
              <a:ea typeface="メイリオ" panose="020B0604030504040204" pitchFamily="50" charset="-128"/>
            </a:endParaRPr>
          </a:p>
        </p:txBody>
      </p:sp>
      <p:sp>
        <p:nvSpPr>
          <p:cNvPr id="26" name="角丸四角形 1">
            <a:hlinkClick r:id="rId4"/>
            <a:extLst>
              <a:ext uri="{FF2B5EF4-FFF2-40B4-BE49-F238E27FC236}">
                <a16:creationId xmlns:a16="http://schemas.microsoft.com/office/drawing/2014/main" id="{F698F395-27B3-40BA-BC86-0583CAFC50F8}"/>
              </a:ext>
            </a:extLst>
          </p:cNvPr>
          <p:cNvSpPr/>
          <p:nvPr/>
        </p:nvSpPr>
        <p:spPr>
          <a:xfrm>
            <a:off x="834691" y="4424106"/>
            <a:ext cx="10881419" cy="1656183"/>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1133997" y="5009852"/>
            <a:ext cx="2739296" cy="55215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376833" y="4760778"/>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3" name="テキスト ボックス 2">
            <a:extLst>
              <a:ext uri="{FF2B5EF4-FFF2-40B4-BE49-F238E27FC236}">
                <a16:creationId xmlns:a16="http://schemas.microsoft.com/office/drawing/2014/main" id="{CB227C3C-8931-4403-A487-5566CBCCE346}"/>
              </a:ext>
            </a:extLst>
          </p:cNvPr>
          <p:cNvSpPr txBox="1"/>
          <p:nvPr/>
        </p:nvSpPr>
        <p:spPr>
          <a:xfrm>
            <a:off x="2364288" y="3111494"/>
            <a:ext cx="7809958" cy="369332"/>
          </a:xfrm>
          <a:prstGeom prst="rect">
            <a:avLst/>
          </a:prstGeom>
          <a:noFill/>
        </p:spPr>
        <p:txBody>
          <a:bodyPr wrap="square" rtlCol="0">
            <a:spAutoFit/>
          </a:bodyPr>
          <a:lstStyle/>
          <a:p>
            <a:r>
              <a:rPr lang="en-US" altLang="ja-JP" dirty="0">
                <a:hlinkClick r:id="rId5">
                  <a:extLst>
                    <a:ext uri="{A12FA001-AC4F-418D-AE19-62706E023703}">
                      <ahyp:hlinkClr xmlns:ahyp="http://schemas.microsoft.com/office/drawing/2018/hyperlinkcolor" val="tx"/>
                    </a:ext>
                  </a:extLst>
                </a:hlinkClick>
              </a:rPr>
              <a:t>https://www.pref.osaka.lg.jp/soshikikarasagasu/kishiwadahoken/index.html</a:t>
            </a:r>
            <a:endParaRPr kumimoji="1" lang="ja-JP" altLang="en-US" dirty="0"/>
          </a:p>
        </p:txBody>
      </p:sp>
      <p:sp>
        <p:nvSpPr>
          <p:cNvPr id="15" name="タイトル 1">
            <a:extLst>
              <a:ext uri="{FF2B5EF4-FFF2-40B4-BE49-F238E27FC236}">
                <a16:creationId xmlns:a16="http://schemas.microsoft.com/office/drawing/2014/main" id="{19748147-1430-401A-9ACC-0036B1B107D4}"/>
              </a:ext>
            </a:extLst>
          </p:cNvPr>
          <p:cNvSpPr txBox="1">
            <a:spLocks/>
          </p:cNvSpPr>
          <p:nvPr/>
        </p:nvSpPr>
        <p:spPr>
          <a:xfrm>
            <a:off x="2520328" y="4825186"/>
            <a:ext cx="7151339" cy="552155"/>
          </a:xfrm>
          <a:prstGeom prst="rect">
            <a:avLst/>
          </a:prstGeom>
        </p:spPr>
        <p:txBody>
          <a:bodyPr vert="horz" lIns="91440" tIns="45720" rIns="91440" bIns="4572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岸和田保健所ホームページ「大阪府泉州精神医療懇話会開催状況」</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6" name="テキスト ボックス 15">
            <a:hlinkClick r:id="rId4"/>
            <a:extLst>
              <a:ext uri="{FF2B5EF4-FFF2-40B4-BE49-F238E27FC236}">
                <a16:creationId xmlns:a16="http://schemas.microsoft.com/office/drawing/2014/main" id="{92FC3BD9-DA11-4184-B057-D64BDB9BF84C}"/>
              </a:ext>
            </a:extLst>
          </p:cNvPr>
          <p:cNvSpPr txBox="1"/>
          <p:nvPr/>
        </p:nvSpPr>
        <p:spPr>
          <a:xfrm>
            <a:off x="2333744" y="5483156"/>
            <a:ext cx="8332499" cy="369332"/>
          </a:xfrm>
          <a:prstGeom prst="rect">
            <a:avLst/>
          </a:prstGeom>
          <a:noFill/>
        </p:spPr>
        <p:txBody>
          <a:bodyPr wrap="square" rtlCol="0">
            <a:spAutoFit/>
          </a:bodyPr>
          <a:lstStyle/>
          <a:p>
            <a:r>
              <a:rPr kumimoji="1" lang="en-US" altLang="ja-JP" dirty="0">
                <a:hlinkClick r:id="rId4">
                  <a:extLst>
                    <a:ext uri="{A12FA001-AC4F-418D-AE19-62706E023703}">
                      <ahyp:hlinkClr xmlns:ahyp="http://schemas.microsoft.com/office/drawing/2018/hyperlinkcolor" val="tx"/>
                    </a:ext>
                  </a:extLst>
                </a:hlinkClick>
              </a:rPr>
              <a:t>https://www.pref.osaka.lg.jp/o100190/kishiwadahoken/kikaku/seishinkonwa.html</a:t>
            </a:r>
            <a:endParaRPr kumimoji="1" lang="ja-JP" altLang="en-US" dirty="0"/>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ユーザー定義 7">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FFFDE1"/>
      </a:hlink>
      <a:folHlink>
        <a:srgbClr val="FFFDE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456</Words>
  <Application>Microsoft Office PowerPoint</Application>
  <PresentationFormat>ワイド画面</PresentationFormat>
  <Paragraphs>66</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HGS創英角ｺﾞｼｯｸUB</vt: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2024-11-13T09:50:45Z</dcterms:modified>
</cp:coreProperties>
</file>