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5" r:id="rId4"/>
    <p:sldId id="361"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hywZBKdGacyHz5ZJQ7FQNQ==" hashData="9TsyYm3ezdwB1Zx2/2QIFF8NC1yDp1hWY5Z+95rqhihXe0hfEjlEm6Ui+KFlNLzhsoE0DrNLwrXH8UoQ7MMdnQ=="/>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4" autoAdjust="0"/>
    <p:restoredTop sz="94604" autoAdjust="0"/>
  </p:normalViewPr>
  <p:slideViewPr>
    <p:cSldViewPr>
      <p:cViewPr varScale="1">
        <p:scale>
          <a:sx n="90" d="100"/>
          <a:sy n="90" d="100"/>
        </p:scale>
        <p:origin x="298"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7626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hyperlink" Target="mailto:kido@city.kawachinagano.lg.jp"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a:t>
            </a: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40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河内長野市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rgbClr val="FFF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3" name="グラフィックス 12" descr="ダンス 単色塗りつぶし">
            <a:extLst>
              <a:ext uri="{FF2B5EF4-FFF2-40B4-BE49-F238E27FC236}">
                <a16:creationId xmlns:a16="http://schemas.microsoft.com/office/drawing/2014/main" id="{24D5522C-00A2-4CF6-9DF1-AACFE0B0D00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77704" y="980660"/>
            <a:ext cx="914400" cy="914400"/>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695305" y="2973102"/>
            <a:ext cx="8801377" cy="2446824"/>
          </a:xfrm>
          <a:prstGeom prst="rect">
            <a:avLst/>
          </a:prstGeom>
          <a:noFill/>
        </p:spPr>
        <p:txBody>
          <a:bodyPr wrap="square">
            <a:spAutoFit/>
          </a:bodyPr>
          <a:lstStyle/>
          <a:p>
            <a:pPr algn="ctr">
              <a:lnSpc>
                <a:spcPct val="150000"/>
              </a:lnSpc>
            </a:pPr>
            <a:r>
              <a:rPr lang="ja-JP" altLang="en-US" sz="2400" b="1" i="0" dirty="0">
                <a:effectLst/>
                <a:latin typeface="Söhne"/>
              </a:rPr>
              <a:t>河内長野市　</a:t>
            </a:r>
            <a:r>
              <a:rPr lang="ja-JP" altLang="en-US" sz="2400" b="1" i="0" dirty="0" err="1">
                <a:effectLst/>
                <a:latin typeface="Söhne"/>
              </a:rPr>
              <a:t>福祉部障がい</a:t>
            </a:r>
            <a:r>
              <a:rPr lang="ja-JP" altLang="en-US" sz="2400" b="1" i="0" dirty="0">
                <a:effectLst/>
                <a:latin typeface="Söhne"/>
              </a:rPr>
              <a:t>福祉課　支援係</a:t>
            </a:r>
            <a:endParaRPr lang="en-US" altLang="ja-JP" sz="2400" b="1" i="0" dirty="0">
              <a:effectLst/>
              <a:latin typeface="Söhne"/>
            </a:endParaRPr>
          </a:p>
          <a:p>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住所　</a:t>
            </a:r>
            <a:r>
              <a:rPr lang="ja-JP" altLang="en-US" b="1" dirty="0">
                <a:latin typeface="メイリオ" panose="020B0604030504040204" pitchFamily="50" charset="-128"/>
                <a:ea typeface="メイリオ" panose="020B0604030504040204" pitchFamily="50" charset="-128"/>
              </a:rPr>
              <a:t>　 　       ： 　〒</a:t>
            </a:r>
            <a:r>
              <a:rPr lang="en-US" altLang="ja-JP" b="1" dirty="0">
                <a:latin typeface="メイリオ" panose="020B0604030504040204" pitchFamily="50" charset="-128"/>
                <a:ea typeface="メイリオ" panose="020B0604030504040204" pitchFamily="50" charset="-128"/>
              </a:rPr>
              <a:t>586-8501</a:t>
            </a:r>
            <a:r>
              <a:rPr lang="ja-JP" altLang="en-US" b="1" dirty="0">
                <a:latin typeface="メイリオ" panose="020B0604030504040204" pitchFamily="50" charset="-128"/>
                <a:ea typeface="メイリオ" panose="020B0604030504040204" pitchFamily="50" charset="-128"/>
              </a:rPr>
              <a:t>　大阪府河内長野市原町一丁目１番１号</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rPr>
              <a:t>電話番号　</a:t>
            </a:r>
            <a:r>
              <a:rPr lang="en-US" altLang="ja-JP" b="1" dirty="0">
                <a:latin typeface="メイリオ" panose="020B0604030504040204" pitchFamily="50" charset="-128"/>
                <a:ea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rPr>
              <a:t>：    </a:t>
            </a:r>
            <a:r>
              <a:rPr lang="en-US" altLang="ja-JP" b="1" dirty="0">
                <a:latin typeface="メイリオ" panose="020B0604030504040204" pitchFamily="50" charset="-128"/>
                <a:ea typeface="メイリオ" panose="020B0604030504040204" pitchFamily="50" charset="-128"/>
              </a:rPr>
              <a:t>0721-53-1111</a:t>
            </a:r>
            <a:r>
              <a:rPr lang="ja-JP" altLang="en-US" b="1" dirty="0">
                <a:latin typeface="メイリオ" panose="020B0604030504040204" pitchFamily="50" charset="-128"/>
                <a:ea typeface="メイリオ" panose="020B0604030504040204" pitchFamily="50" charset="-128"/>
              </a:rPr>
              <a:t>（代表）　内線　</a:t>
            </a:r>
            <a:r>
              <a:rPr lang="en-US" altLang="ja-JP" b="1" dirty="0">
                <a:latin typeface="メイリオ" panose="020B0604030504040204" pitchFamily="50" charset="-128"/>
                <a:ea typeface="メイリオ" panose="020B0604030504040204" pitchFamily="50" charset="-128"/>
              </a:rPr>
              <a:t>194</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a:t>
            </a:r>
            <a:r>
              <a:rPr lang="ja-JP" altLang="en-US" b="1" dirty="0">
                <a:latin typeface="メイリオ" panose="020B0604030504040204" pitchFamily="50" charset="-128"/>
                <a:ea typeface="メイリオ" panose="020B0604030504040204" pitchFamily="50" charset="-128"/>
              </a:rPr>
              <a:t>連絡用アドレス  ：    </a:t>
            </a:r>
            <a:r>
              <a:rPr lang="en-US" altLang="ja-JP" b="1" dirty="0">
                <a:solidFill>
                  <a:sysClr val="windowText" lastClr="000000"/>
                </a:solidFill>
                <a:latin typeface="メイリオ" panose="020B0604030504040204" pitchFamily="50" charset="-128"/>
                <a:ea typeface="メイリオ" panose="020B0604030504040204" pitchFamily="50" charset="-128"/>
                <a:hlinkClick r:id="rId3">
                  <a:extLst>
                    <a:ext uri="{A12FA001-AC4F-418D-AE19-62706E023703}">
                      <ahyp:hlinkClr xmlns:ahyp="http://schemas.microsoft.com/office/drawing/2018/hyperlinkcolor" val="tx"/>
                    </a:ext>
                  </a:extLst>
                </a:hlinkClick>
              </a:rPr>
              <a:t>kido@city.kawachinagano.lg.jp</a:t>
            </a:r>
            <a:endParaRPr lang="en-US" altLang="ja-JP" dirty="0">
              <a:solidFill>
                <a:sysClr val="windowText" lastClr="000000"/>
              </a:solidFill>
              <a:latin typeface="Söhne"/>
            </a:endParaRPr>
          </a:p>
          <a:p>
            <a:pPr algn="ctr">
              <a:lnSpc>
                <a:spcPct val="150000"/>
              </a:lnSpc>
            </a:pPr>
            <a:endParaRPr lang="ja-JP" altLang="en-US" dirty="0"/>
          </a:p>
        </p:txBody>
      </p:sp>
      <p:sp>
        <p:nvSpPr>
          <p:cNvPr id="10" name="楕円 9">
            <a:hlinkClick r:id="rId4"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1"/>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484842"/>
            <a:ext cx="3693777" cy="122020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・相談支援事業所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・訪問看護ステーション</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・基幹相談支援事業所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・保健所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a:t>
            </a:r>
            <a:r>
              <a:rPr lang="ja-JP" altLang="en-US" sz="1400" dirty="0" err="1">
                <a:solidFill>
                  <a:srgbClr val="44546A">
                    <a:lumMod val="50000"/>
                  </a:srgbClr>
                </a:solidFill>
                <a:latin typeface="メイリオ" panose="020B0604030504040204" pitchFamily="50" charset="-128"/>
                <a:ea typeface="メイリオ" panose="020B0604030504040204" pitchFamily="50" charset="-128"/>
              </a:rPr>
              <a:t>障がい</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福祉課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663952" y="2620344"/>
            <a:ext cx="5650232" cy="145784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精神障がい</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者の地域生活定着に必要な、啓発事業や地域の関係者への研修、長期に入院や入所している精神障がい者に対する個別訪問での面談、施設等への研修など</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２か月毎</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3618841"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河内長野市</a:t>
            </a:r>
            <a:r>
              <a:rPr lang="ja-JP" altLang="en-US" sz="1400" dirty="0" err="1">
                <a:solidFill>
                  <a:srgbClr val="44546A">
                    <a:lumMod val="50000"/>
                  </a:srgbClr>
                </a:solidFill>
                <a:latin typeface="メイリオ" panose="020B0604030504040204" pitchFamily="50" charset="-128"/>
                <a:ea typeface="メイリオ" panose="020B0604030504040204" pitchFamily="50" charset="-128"/>
              </a:rPr>
              <a:t>障がい</a:t>
            </a:r>
            <a:r>
              <a:rPr lang="ja-JP" altLang="en-US" sz="1400" dirty="0">
                <a:solidFill>
                  <a:srgbClr val="44546A">
                    <a:lumMod val="50000"/>
                  </a:srgbClr>
                </a:solidFill>
                <a:latin typeface="メイリオ" panose="020B0604030504040204" pitchFamily="50" charset="-128"/>
                <a:ea typeface="メイリオ" panose="020B0604030504040204" pitchFamily="50" charset="-128"/>
              </a:rPr>
              <a:t>者地域自立支援協議会　精神障がい者地域生活定着支援部会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地域活動支援センターこころ</a:t>
            </a:r>
            <a:r>
              <a:rPr kumimoji="1" lang="ja-JP" altLang="en-US" sz="1400" b="0" i="0" u="none" strike="noStrike" kern="1200" cap="none" spc="0" normalizeH="0" baseline="0" noProof="0" dirty="0" err="1">
                <a:ln>
                  <a:noFill/>
                </a:ln>
                <a:solidFill>
                  <a:srgbClr val="44546A">
                    <a:lumMod val="50000"/>
                  </a:srgbClr>
                </a:solidFill>
                <a:effectLst/>
                <a:uLnTx/>
                <a:uFillTx/>
                <a:latin typeface="メイリオ" panose="020B0604030504040204" pitchFamily="50" charset="-128"/>
                <a:ea typeface="メイリオ" panose="020B0604030504040204" pitchFamily="50" charset="-128"/>
              </a:rPr>
              <a:t>ッ</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と</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752638" y="1957388"/>
            <a:ext cx="3253859" cy="4287460"/>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5" name="角丸四角形 4">
            <a:extLst>
              <a:ext uri="{FF2B5EF4-FFF2-40B4-BE49-F238E27FC236}">
                <a16:creationId xmlns:a16="http://schemas.microsoft.com/office/drawing/2014/main" id="{45552D4E-0F2B-25F7-9FFC-D0B22D28BD69}"/>
              </a:ext>
            </a:extLst>
          </p:cNvPr>
          <p:cNvSpPr/>
          <p:nvPr/>
        </p:nvSpPr>
        <p:spPr>
          <a:xfrm>
            <a:off x="4475844" y="1957388"/>
            <a:ext cx="3253859" cy="4287460"/>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9" name="円/楕円 8">
            <a:extLst>
              <a:ext uri="{FF2B5EF4-FFF2-40B4-BE49-F238E27FC236}">
                <a16:creationId xmlns:a16="http://schemas.microsoft.com/office/drawing/2014/main" id="{ABE8E72B-85A6-FA41-FBA0-19EF4602FC40}"/>
              </a:ext>
            </a:extLst>
          </p:cNvPr>
          <p:cNvSpPr/>
          <p:nvPr/>
        </p:nvSpPr>
        <p:spPr>
          <a:xfrm>
            <a:off x="5658914" y="1490713"/>
            <a:ext cx="907044" cy="907044"/>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0" name="角丸四角形 9">
            <a:extLst>
              <a:ext uri="{FF2B5EF4-FFF2-40B4-BE49-F238E27FC236}">
                <a16:creationId xmlns:a16="http://schemas.microsoft.com/office/drawing/2014/main" id="{C9071085-FC83-7E3D-153A-AB2D9A3F5617}"/>
              </a:ext>
            </a:extLst>
          </p:cNvPr>
          <p:cNvSpPr/>
          <p:nvPr/>
        </p:nvSpPr>
        <p:spPr>
          <a:xfrm>
            <a:off x="8264498" y="1957387"/>
            <a:ext cx="3253859" cy="4287460"/>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2" name="円/楕円 11">
            <a:extLst>
              <a:ext uri="{FF2B5EF4-FFF2-40B4-BE49-F238E27FC236}">
                <a16:creationId xmlns:a16="http://schemas.microsoft.com/office/drawing/2014/main" id="{6BF01045-C8EE-51BE-3136-DDED16F14D12}"/>
              </a:ext>
            </a:extLst>
          </p:cNvPr>
          <p:cNvSpPr/>
          <p:nvPr/>
        </p:nvSpPr>
        <p:spPr>
          <a:xfrm>
            <a:off x="9447569" y="1501277"/>
            <a:ext cx="907044" cy="907044"/>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3</a:t>
            </a:r>
            <a:endParaRPr kumimoji="1" lang="ja-JP" altLang="en-US" sz="4000" b="1" i="0" u="none" strike="noStrike" kern="1200" cap="none" spc="0" normalizeH="0" baseline="0" noProof="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977629" y="2489649"/>
            <a:ext cx="2739296" cy="939351"/>
          </a:xfrm>
          <a:prstGeom prst="rect">
            <a:avLst/>
          </a:prstGeom>
        </p:spPr>
        <p:txBody>
          <a:bodyPr vert="horz" lIns="91440" tIns="45720" rIns="91440" bIns="45720" rtlCol="0" anchor="t">
            <a:normAutofit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地域移行の</a:t>
            </a:r>
            <a:endParaRPr lang="en-US" altLang="ja-JP" sz="2800" b="1" dirty="0">
              <a:solidFill>
                <a:prstClr val="black"/>
              </a:solidFill>
              <a:latin typeface="メイリオ" panose="020B0604030504040204" pitchFamily="50" charset="-128"/>
              <a:ea typeface="メイリオ" panose="020B0604030504040204" pitchFamily="50" charset="-128"/>
            </a:endParaRPr>
          </a:p>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800" b="1" dirty="0">
                <a:solidFill>
                  <a:prstClr val="black"/>
                </a:solidFill>
                <a:latin typeface="メイリオ" panose="020B0604030504040204" pitchFamily="50" charset="-128"/>
                <a:ea typeface="メイリオ" panose="020B0604030504040204" pitchFamily="50" charset="-128"/>
              </a:rPr>
              <a:t>パンフレット</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1032288" y="4140488"/>
            <a:ext cx="2684637"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病院や患者さん向けのパンフレット作成し、府下精神科病院へ送付しました。</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D52E1117-F3FE-7DF6-441A-B0FA7ABB00E2}"/>
              </a:ext>
            </a:extLst>
          </p:cNvPr>
          <p:cNvSpPr txBox="1">
            <a:spLocks/>
          </p:cNvSpPr>
          <p:nvPr/>
        </p:nvSpPr>
        <p:spPr>
          <a:xfrm>
            <a:off x="4726352" y="2489649"/>
            <a:ext cx="2739296" cy="11553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簡潔な地域移行事業の利用へ</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0" name="タイトル 1">
            <a:extLst>
              <a:ext uri="{FF2B5EF4-FFF2-40B4-BE49-F238E27FC236}">
                <a16:creationId xmlns:a16="http://schemas.microsoft.com/office/drawing/2014/main" id="{EECECC2F-082B-91D3-C27B-B510740B0DF6}"/>
              </a:ext>
            </a:extLst>
          </p:cNvPr>
          <p:cNvSpPr txBox="1">
            <a:spLocks/>
          </p:cNvSpPr>
          <p:nvPr/>
        </p:nvSpPr>
        <p:spPr>
          <a:xfrm>
            <a:off x="4573321" y="4101117"/>
            <a:ext cx="3008563"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独自セルフプラン用紙の作成及びアセスメント様式を作成しました。</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1" name="タイトル 1">
            <a:extLst>
              <a:ext uri="{FF2B5EF4-FFF2-40B4-BE49-F238E27FC236}">
                <a16:creationId xmlns:a16="http://schemas.microsoft.com/office/drawing/2014/main" id="{917B03A7-B6B4-1D95-C4AB-7E3DD82200F3}"/>
              </a:ext>
            </a:extLst>
          </p:cNvPr>
          <p:cNvSpPr txBox="1">
            <a:spLocks/>
          </p:cNvSpPr>
          <p:nvPr/>
        </p:nvSpPr>
        <p:spPr>
          <a:xfrm>
            <a:off x="8426677" y="2468629"/>
            <a:ext cx="2739296" cy="96037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研修用ＶＴＲ</a:t>
            </a:r>
            <a:r>
              <a:rPr lang="ja-JP" altLang="en-US" sz="2800" b="1" dirty="0">
                <a:solidFill>
                  <a:prstClr val="black"/>
                </a:solidFill>
                <a:latin typeface="メイリオ" panose="020B0604030504040204" pitchFamily="50" charset="-128"/>
                <a:ea typeface="メイリオ" panose="020B0604030504040204" pitchFamily="50" charset="-128"/>
              </a:rPr>
              <a:t>の作成</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2" name="タイトル 1">
            <a:extLst>
              <a:ext uri="{FF2B5EF4-FFF2-40B4-BE49-F238E27FC236}">
                <a16:creationId xmlns:a16="http://schemas.microsoft.com/office/drawing/2014/main" id="{10BF9D52-FF85-F06F-B5B4-B6CCBE9F8D5C}"/>
              </a:ext>
            </a:extLst>
          </p:cNvPr>
          <p:cNvSpPr txBox="1">
            <a:spLocks/>
          </p:cNvSpPr>
          <p:nvPr/>
        </p:nvSpPr>
        <p:spPr>
          <a:xfrm>
            <a:off x="8386602" y="4101118"/>
            <a:ext cx="3008563"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地域で暮らすイメージを膨らませるための動画を作成。患者さん向けだけでなく、地域支援者にも利用してます。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1910766" y="1460274"/>
            <a:ext cx="907044" cy="907044"/>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情報提供</a:t>
            </a:r>
            <a:endParaRPr lang="en-US" altLang="ja-JP" sz="4400" b="1" dirty="0">
              <a:solidFill>
                <a:srgbClr val="D6B845"/>
              </a:solidFill>
              <a:latin typeface="+mn-ea"/>
              <a:ea typeface="+mn-ea"/>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メイリオ" panose="020B0604030504040204" pitchFamily="50" charset="-128"/>
                <a:ea typeface="メイリオ" panose="020B0604030504040204" pitchFamily="50" charset="-128"/>
              </a:rPr>
              <a:t>03</a:t>
            </a:r>
            <a:endParaRPr lang="ja-JP" altLang="en-US" sz="4800" dirty="0">
              <a:solidFill>
                <a:srgbClr val="D6B845"/>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50489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332</Words>
  <Application>Microsoft Office PowerPoint</Application>
  <PresentationFormat>ワイド画面</PresentationFormat>
  <Paragraphs>54</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2024-11-14T10:06:40Z</dcterms:modified>
</cp:coreProperties>
</file>