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6" r:id="rId5"/>
  </p:sldIdLst>
  <p:sldSz cx="12192000" cy="6858000"/>
  <p:notesSz cx="6735763" cy="9872663"/>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dc/6U+3S2xwbZ3ECQcjtA==" hashData="9pwoKe+S57x2uIJRf55rZ/24TOlt3dp/C2an+v+TSXZbewaD9fBnPzKwyS08oj0nZ5+Vvl+2RIMEVMw86fy9C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70" tIns="45735" rIns="91470" bIns="4573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619"/>
          </a:xfrm>
          <a:prstGeom prst="rect">
            <a:avLst/>
          </a:prstGeom>
        </p:spPr>
        <p:txBody>
          <a:bodyPr vert="horz" lIns="91470" tIns="45735" rIns="91470" bIns="45735" rtlCol="0"/>
          <a:lstStyle>
            <a:lvl1pPr algn="r">
              <a:defRPr sz="1200"/>
            </a:lvl1pPr>
          </a:lstStyle>
          <a:p>
            <a:fld id="{746FDA87-421D-4CFB-BB3E-33FE4AB339AD}" type="datetimeFigureOut">
              <a:rPr kumimoji="1" lang="ja-JP" altLang="en-US" smtClean="0"/>
              <a:t>2024/11/26</a:t>
            </a:fld>
            <a:endParaRPr kumimoji="1" lang="ja-JP" altLang="en-US"/>
          </a:p>
        </p:txBody>
      </p:sp>
      <p:sp>
        <p:nvSpPr>
          <p:cNvPr id="4" name="フッター プレースホルダー 3"/>
          <p:cNvSpPr>
            <a:spLocks noGrp="1"/>
          </p:cNvSpPr>
          <p:nvPr>
            <p:ph type="ftr" sz="quarter" idx="2"/>
          </p:nvPr>
        </p:nvSpPr>
        <p:spPr>
          <a:xfrm>
            <a:off x="1" y="9377044"/>
            <a:ext cx="2919413" cy="495619"/>
          </a:xfrm>
          <a:prstGeom prst="rect">
            <a:avLst/>
          </a:prstGeom>
        </p:spPr>
        <p:txBody>
          <a:bodyPr vert="horz" lIns="91470" tIns="45735" rIns="91470" bIns="4573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044"/>
            <a:ext cx="2919412" cy="495619"/>
          </a:xfrm>
          <a:prstGeom prst="rect">
            <a:avLst/>
          </a:prstGeom>
        </p:spPr>
        <p:txBody>
          <a:bodyPr vert="horz" lIns="91470" tIns="45735" rIns="91470" bIns="45735"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555"/>
          </a:xfrm>
          <a:prstGeom prst="rect">
            <a:avLst/>
          </a:prstGeom>
        </p:spPr>
        <p:txBody>
          <a:bodyPr vert="horz" lIns="90674" tIns="45337" rIns="90674" bIns="4533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3" y="0"/>
            <a:ext cx="2918621" cy="493555"/>
          </a:xfrm>
          <a:prstGeom prst="rect">
            <a:avLst/>
          </a:prstGeom>
        </p:spPr>
        <p:txBody>
          <a:bodyPr vert="horz" lIns="90674" tIns="45337" rIns="90674" bIns="45337" rtlCol="0"/>
          <a:lstStyle>
            <a:lvl1pPr algn="r">
              <a:defRPr sz="1200"/>
            </a:lvl1pPr>
          </a:lstStyle>
          <a:p>
            <a:fld id="{206ACFC7-BD3E-4FBB-A92C-C6F06D2C0547}" type="datetimeFigureOut">
              <a:rPr kumimoji="1" lang="ja-JP" altLang="en-US" smtClean="0"/>
              <a:t>2024/11/26</a:t>
            </a:fld>
            <a:endParaRPr kumimoji="1" lang="ja-JP" altLang="en-US" dirty="0"/>
          </a:p>
        </p:txBody>
      </p:sp>
      <p:sp>
        <p:nvSpPr>
          <p:cNvPr id="4" name="スライド イメージ プレースホルダー 3"/>
          <p:cNvSpPr>
            <a:spLocks noGrp="1" noRot="1" noChangeAspect="1"/>
          </p:cNvSpPr>
          <p:nvPr>
            <p:ph type="sldImg" idx="2"/>
          </p:nvPr>
        </p:nvSpPr>
        <p:spPr>
          <a:xfrm>
            <a:off x="79375" y="741363"/>
            <a:ext cx="6577013" cy="3700462"/>
          </a:xfrm>
          <a:prstGeom prst="rect">
            <a:avLst/>
          </a:prstGeom>
          <a:noFill/>
          <a:ln w="12700">
            <a:solidFill>
              <a:prstClr val="black"/>
            </a:solidFill>
          </a:ln>
        </p:spPr>
        <p:txBody>
          <a:bodyPr vert="horz" lIns="90674" tIns="45337" rIns="90674" bIns="45337" rtlCol="0" anchor="ctr"/>
          <a:lstStyle/>
          <a:p>
            <a:endParaRPr lang="ja-JP" altLang="en-US" dirty="0"/>
          </a:p>
        </p:txBody>
      </p:sp>
      <p:sp>
        <p:nvSpPr>
          <p:cNvPr id="5" name="ノート プレースホルダー 4"/>
          <p:cNvSpPr>
            <a:spLocks noGrp="1"/>
          </p:cNvSpPr>
          <p:nvPr>
            <p:ph type="body" sz="quarter" idx="3"/>
          </p:nvPr>
        </p:nvSpPr>
        <p:spPr>
          <a:xfrm>
            <a:off x="673891" y="4689554"/>
            <a:ext cx="5387982" cy="4441989"/>
          </a:xfrm>
          <a:prstGeom prst="rect">
            <a:avLst/>
          </a:prstGeom>
        </p:spPr>
        <p:txBody>
          <a:bodyPr vert="horz" lIns="90674" tIns="45337" rIns="90674" bIns="453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7533"/>
            <a:ext cx="2918621" cy="493554"/>
          </a:xfrm>
          <a:prstGeom prst="rect">
            <a:avLst/>
          </a:prstGeom>
        </p:spPr>
        <p:txBody>
          <a:bodyPr vert="horz" lIns="90674" tIns="45337" rIns="90674" bIns="4533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3" y="9377533"/>
            <a:ext cx="2918621" cy="493554"/>
          </a:xfrm>
          <a:prstGeom prst="rect">
            <a:avLst/>
          </a:prstGeom>
        </p:spPr>
        <p:txBody>
          <a:bodyPr vert="horz" lIns="90674" tIns="45337" rIns="90674" bIns="45337"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41363"/>
            <a:ext cx="6577013" cy="370046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defTabSz="906810">
              <a:defRPr/>
            </a:pPr>
            <a:fld id="{12CA69F4-4EF9-264B-A3A2-B28016D02E5D}" type="slidenum">
              <a:rPr lang="ja-JP" altLang="en-US">
                <a:solidFill>
                  <a:prstClr val="black"/>
                </a:solidFill>
                <a:latin typeface="游ゴシック" panose="020F0502020204030204"/>
                <a:ea typeface="游ゴシック" panose="020B0400000000000000" pitchFamily="50" charset="-128"/>
              </a:rPr>
              <a:pPr defTabSz="906810">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2024/11/26</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柏原市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1" name="図 10">
            <a:extLst>
              <a:ext uri="{FF2B5EF4-FFF2-40B4-BE49-F238E27FC236}">
                <a16:creationId xmlns:a16="http://schemas.microsoft.com/office/drawing/2014/main" id="{29AE5090-1F22-4AD9-9529-11FDB88E18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6904" y="797006"/>
            <a:ext cx="1116000" cy="1201514"/>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395207"/>
          </a:xfrm>
          <a:prstGeom prst="rect">
            <a:avLst/>
          </a:prstGeom>
          <a:noFill/>
        </p:spPr>
        <p:txBody>
          <a:bodyPr wrap="square">
            <a:spAutoFit/>
          </a:bodyPr>
          <a:lstStyle/>
          <a:p>
            <a:pPr algn="ctr">
              <a:lnSpc>
                <a:spcPct val="150000"/>
              </a:lnSpc>
            </a:pPr>
            <a:r>
              <a:rPr lang="ja-JP" altLang="en-US" sz="2400" b="1" dirty="0">
                <a:latin typeface="Söhne"/>
              </a:rPr>
              <a:t>柏原</a:t>
            </a:r>
            <a:r>
              <a:rPr lang="ja-JP" altLang="en-US" sz="2400" b="1" i="0" dirty="0">
                <a:effectLst/>
                <a:latin typeface="Söhne"/>
              </a:rPr>
              <a:t>市　福祉こども部　障</a:t>
            </a:r>
            <a:r>
              <a:rPr lang="ja-JP" altLang="en-US" sz="2400" b="1" dirty="0">
                <a:latin typeface="Söhne"/>
              </a:rPr>
              <a:t>害</a:t>
            </a:r>
            <a:r>
              <a:rPr lang="ja-JP" altLang="en-US" sz="2400" b="1" i="0" dirty="0">
                <a:effectLst/>
                <a:latin typeface="Söhne"/>
              </a:rPr>
              <a:t>福祉課　</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582-8555</a:t>
            </a:r>
            <a:r>
              <a:rPr lang="ja-JP" altLang="en-US" sz="1800" b="1" dirty="0">
                <a:solidFill>
                  <a:schemeClr val="tx1"/>
                </a:solidFill>
                <a:latin typeface="メイリオ" panose="020B0604030504040204" pitchFamily="50" charset="-128"/>
                <a:ea typeface="メイリオ" panose="020B0604030504040204" pitchFamily="50" charset="-128"/>
              </a:rPr>
              <a:t>　大阪府柏原市安堂町</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番</a:t>
            </a:r>
            <a:r>
              <a:rPr lang="en-US" altLang="ja-JP" sz="1800" b="1" dirty="0">
                <a:solidFill>
                  <a:schemeClr val="tx1"/>
                </a:solidFill>
                <a:latin typeface="メイリオ" panose="020B0604030504040204" pitchFamily="50" charset="-128"/>
                <a:ea typeface="メイリオ" panose="020B0604030504040204" pitchFamily="50" charset="-128"/>
              </a:rPr>
              <a:t>55</a:t>
            </a:r>
            <a:r>
              <a:rPr lang="ja-JP" altLang="en-US" sz="1800" b="1" dirty="0">
                <a:solidFill>
                  <a:schemeClr val="tx1"/>
                </a:solidFill>
                <a:latin typeface="メイリオ" panose="020B0604030504040204" pitchFamily="50" charset="-128"/>
                <a:ea typeface="メイリオ" panose="020B0604030504040204" pitchFamily="50" charset="-128"/>
              </a:rPr>
              <a:t>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072-972-1508</a:t>
            </a:r>
          </a:p>
          <a:p>
            <a:r>
              <a:rPr lang="ja-JP" altLang="en-US" sz="1800" b="1" dirty="0">
                <a:solidFill>
                  <a:schemeClr val="tx1"/>
                </a:solidFill>
                <a:latin typeface="メイリオ" panose="020B0604030504040204" pitchFamily="50" charset="-128"/>
                <a:ea typeface="メイリオ" panose="020B0604030504040204" pitchFamily="50" charset="-128"/>
              </a:rPr>
              <a:t>　　担当　障害福祉係</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700242" y="2141165"/>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601939" y="5326957"/>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756056"/>
          </a:xfrm>
          <a:prstGeom prst="rect">
            <a:avLst/>
          </a:prstGeom>
        </p:spPr>
        <p:txBody>
          <a:bodyPr vert="horz" lIns="91440" tIns="45720" rIns="91440" bIns="4572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・障</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害</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・市町村・府職員</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・保健所職員</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75400" y="2617863"/>
            <a:ext cx="6637223" cy="354496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年に</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回程度開催し、柏原市の現状や、地域移行に関するケースの協議を行っています。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13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9</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20</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日（水）　</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13</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時</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30</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分から</a:t>
            </a:r>
            <a:endParaRPr lang="en-US" altLang="ja-JP" sz="13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dirty="0">
                <a:solidFill>
                  <a:srgbClr val="44546A">
                    <a:lumMod val="50000"/>
                  </a:srgbClr>
                </a:solidFill>
                <a:latin typeface="メイリオ" panose="020B0604030504040204" pitchFamily="50" charset="-128"/>
                <a:ea typeface="メイリオ" panose="020B0604030504040204" pitchFamily="50" charset="-128"/>
              </a:rPr>
              <a:t>（</a:t>
            </a:r>
            <a:r>
              <a:rPr lang="en-US" altLang="ja-JP" sz="1300" dirty="0">
                <a:solidFill>
                  <a:srgbClr val="44546A">
                    <a:lumMod val="50000"/>
                  </a:srgbClr>
                </a:solidFill>
                <a:latin typeface="メイリオ" panose="020B0604030504040204" pitchFamily="50" charset="-128"/>
                <a:ea typeface="メイリオ" panose="020B0604030504040204" pitchFamily="50" charset="-128"/>
              </a:rPr>
              <a:t>1</a:t>
            </a:r>
            <a:r>
              <a:rPr lang="ja-JP" altLang="en-US" sz="1300" dirty="0">
                <a:solidFill>
                  <a:srgbClr val="44546A">
                    <a:lumMod val="50000"/>
                  </a:srgbClr>
                </a:solidFill>
                <a:latin typeface="メイリオ" panose="020B0604030504040204" pitchFamily="50" charset="-128"/>
                <a:ea typeface="メイリオ" panose="020B0604030504040204" pitchFamily="50" charset="-128"/>
              </a:rPr>
              <a:t>）医療観察法について　大阪保護観察所職員による講演</a:t>
            </a:r>
            <a:endParaRPr lang="en-US" altLang="ja-JP" sz="13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dirty="0">
                <a:solidFill>
                  <a:srgbClr val="44546A">
                    <a:lumMod val="50000"/>
                  </a:srgbClr>
                </a:solidFill>
                <a:latin typeface="メイリオ" panose="020B0604030504040204" pitchFamily="50" charset="-128"/>
                <a:ea typeface="メイリオ" panose="020B0604030504040204" pitchFamily="50" charset="-128"/>
              </a:rPr>
              <a:t>（</a:t>
            </a:r>
            <a:r>
              <a:rPr lang="en-US" altLang="ja-JP" sz="13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300" dirty="0">
                <a:solidFill>
                  <a:srgbClr val="44546A">
                    <a:lumMod val="50000"/>
                  </a:srgbClr>
                </a:solidFill>
                <a:latin typeface="メイリオ" panose="020B0604030504040204" pitchFamily="50" charset="-128"/>
                <a:ea typeface="メイリオ" panose="020B0604030504040204" pitchFamily="50" charset="-128"/>
              </a:rPr>
              <a:t>）意見交換</a:t>
            </a:r>
            <a:endParaRPr lang="en-US" altLang="ja-JP" sz="13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300" dirty="0">
                <a:solidFill>
                  <a:srgbClr val="44546A">
                    <a:lumMod val="50000"/>
                  </a:srgbClr>
                </a:solidFill>
                <a:latin typeface="メイリオ" panose="020B0604030504040204" pitchFamily="50" charset="-128"/>
                <a:ea typeface="メイリオ" panose="020B0604030504040204" pitchFamily="50" charset="-128"/>
              </a:rPr>
              <a:t>（</a:t>
            </a:r>
            <a:r>
              <a:rPr lang="en-US" altLang="ja-JP" sz="13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300" dirty="0">
                <a:solidFill>
                  <a:srgbClr val="44546A">
                    <a:lumMod val="50000"/>
                  </a:srgbClr>
                </a:solidFill>
                <a:latin typeface="メイリオ" panose="020B0604030504040204" pitchFamily="50" charset="-128"/>
                <a:ea typeface="メイリオ" panose="020B0604030504040204" pitchFamily="50" charset="-128"/>
              </a:rPr>
              <a:t>）その他</a:t>
            </a:r>
            <a:endParaRPr lang="en-US" altLang="ja-JP" sz="13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3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21</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日（木）水　</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13</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時</a:t>
            </a:r>
            <a:r>
              <a:rPr lang="en-US" altLang="ja-JP" sz="1300" b="1" dirty="0">
                <a:solidFill>
                  <a:srgbClr val="44546A">
                    <a:lumMod val="50000"/>
                  </a:srgbClr>
                </a:solidFill>
                <a:latin typeface="メイリオ" panose="020B0604030504040204" pitchFamily="50" charset="-128"/>
                <a:ea typeface="メイリオ" panose="020B0604030504040204" pitchFamily="50" charset="-128"/>
              </a:rPr>
              <a:t>30</a:t>
            </a:r>
            <a:r>
              <a:rPr lang="ja-JP" altLang="en-US" sz="1300" b="1" dirty="0">
                <a:solidFill>
                  <a:srgbClr val="44546A">
                    <a:lumMod val="50000"/>
                  </a:srgbClr>
                </a:solidFill>
                <a:latin typeface="メイリオ" panose="020B0604030504040204" pitchFamily="50" charset="-128"/>
                <a:ea typeface="メイリオ" panose="020B0604030504040204" pitchFamily="50" charset="-128"/>
              </a:rPr>
              <a:t>分から</a:t>
            </a:r>
            <a:endParaRPr lang="en-US" altLang="ja-JP" sz="13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300" dirty="0">
                <a:solidFill>
                  <a:srgbClr val="44546A">
                    <a:lumMod val="50000"/>
                  </a:srgbClr>
                </a:solidFill>
                <a:latin typeface="メイリオ" panose="020B0604030504040204" pitchFamily="50" charset="-128"/>
                <a:ea typeface="メイリオ" panose="020B0604030504040204" pitchFamily="50" charset="-128"/>
              </a:rPr>
              <a:t>（</a:t>
            </a:r>
            <a:r>
              <a:rPr lang="en-US" altLang="ja-JP" sz="1300" dirty="0">
                <a:solidFill>
                  <a:srgbClr val="44546A">
                    <a:lumMod val="50000"/>
                  </a:srgbClr>
                </a:solidFill>
                <a:latin typeface="メイリオ" panose="020B0604030504040204" pitchFamily="50" charset="-128"/>
                <a:ea typeface="メイリオ" panose="020B0604030504040204" pitchFamily="50" charset="-128"/>
              </a:rPr>
              <a:t>1</a:t>
            </a:r>
            <a:r>
              <a:rPr lang="ja-JP" altLang="en-US" sz="1300" dirty="0">
                <a:solidFill>
                  <a:srgbClr val="44546A">
                    <a:lumMod val="50000"/>
                  </a:srgbClr>
                </a:solidFill>
                <a:latin typeface="メイリオ" panose="020B0604030504040204" pitchFamily="50" charset="-128"/>
                <a:ea typeface="メイリオ" panose="020B0604030504040204" pitchFamily="50" charset="-128"/>
              </a:rPr>
              <a:t>）地域移行の必要なケースについて意見交換、課題の洗い出し</a:t>
            </a:r>
            <a:endParaRPr lang="en-US" altLang="ja-JP" sz="13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kumimoji="1" lang="ja-JP" altLang="en-US"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a:t>
            </a:r>
            <a:r>
              <a:rPr kumimoji="1" lang="ja-JP" altLang="en-US"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）意見交換</a:t>
            </a:r>
            <a:endParaRPr kumimoji="1" lang="en-US" altLang="ja-JP" sz="1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algn="l">
              <a:lnSpc>
                <a:spcPct val="100000"/>
              </a:lnSpc>
              <a:defRPr/>
            </a:pPr>
            <a:r>
              <a:rPr lang="ja-JP" altLang="en-US" sz="1300" dirty="0">
                <a:solidFill>
                  <a:srgbClr val="44546A">
                    <a:lumMod val="50000"/>
                  </a:srgbClr>
                </a:solidFill>
                <a:latin typeface="メイリオ" panose="020B0604030504040204" pitchFamily="50" charset="-128"/>
                <a:ea typeface="メイリオ" panose="020B0604030504040204" pitchFamily="50" charset="-128"/>
              </a:rPr>
              <a:t>（</a:t>
            </a:r>
            <a:r>
              <a:rPr lang="en-US" altLang="ja-JP" sz="13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300" dirty="0">
                <a:solidFill>
                  <a:srgbClr val="44546A">
                    <a:lumMod val="50000"/>
                  </a:srgbClr>
                </a:solidFill>
                <a:latin typeface="メイリオ" panose="020B0604030504040204" pitchFamily="50" charset="-128"/>
                <a:ea typeface="メイリオ" panose="020B0604030504040204" pitchFamily="50" charset="-128"/>
              </a:rPr>
              <a:t>）その他</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柏原市自立支援協議会　相談部会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柏原市福祉こども部障害福祉課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655288" y="2093683"/>
            <a:ext cx="10881419" cy="1656183"/>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110633" y="2618749"/>
            <a:ext cx="2739296" cy="552155"/>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柏原市障害者基幹相談</a:t>
            </a:r>
            <a:br>
              <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b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支援センター</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3995214" y="2570573"/>
            <a:ext cx="7072262"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種別にかかわらず、障害者の方が生活でお困りのことを相談できる窓口を設けております。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ピア</a:t>
            </a: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センター</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かしわら</a:t>
            </a: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r>
              <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TEL</a:t>
            </a: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r>
              <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072-971-2039</a:t>
            </a: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34691" y="4424106"/>
            <a:ext cx="10881419" cy="1656183"/>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283877" y="5038935"/>
            <a:ext cx="2739297" cy="552155"/>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柏原市精神障害者</a:t>
            </a:r>
            <a:br>
              <a:rPr lang="en-US" altLang="ja-JP" sz="2800" b="1" dirty="0">
                <a:solidFill>
                  <a:prstClr val="black"/>
                </a:solidFill>
                <a:latin typeface="メイリオ" panose="020B0604030504040204" pitchFamily="50" charset="-128"/>
                <a:ea typeface="メイリオ" panose="020B0604030504040204" pitchFamily="50" charset="-128"/>
              </a:rPr>
            </a:br>
            <a:r>
              <a:rPr lang="ja-JP" altLang="en-US" sz="2800" b="1" dirty="0">
                <a:solidFill>
                  <a:prstClr val="black"/>
                </a:solidFill>
                <a:latin typeface="メイリオ" panose="020B0604030504040204" pitchFamily="50" charset="-128"/>
                <a:ea typeface="メイリオ" panose="020B0604030504040204" pitchFamily="50" charset="-128"/>
              </a:rPr>
              <a:t>地域生活支援センター</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4039615" y="4841950"/>
            <a:ext cx="6868508"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精神障害に特化した相談窓口を設けております。社会交流や創作活動、生産活動の機会の提供を通じた障害者の日常生活や社会生活を支援も行っています。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地域生活支援センターかしわら　　</a:t>
            </a:r>
            <a:r>
              <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TEL072-978-6073</a:t>
            </a: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389</Words>
  <Application>Microsoft Office PowerPoint</Application>
  <PresentationFormat>ワイド画面</PresentationFormat>
  <Paragraphs>63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2024-11-26T10:35:03Z</dcterms:modified>
</cp:coreProperties>
</file>