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5" r:id="rId4"/>
  </p:sldIdLst>
  <p:sldSz cx="12192000" cy="6858000"/>
  <p:notesSz cx="6735763" cy="9872663"/>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46v3+76r/V7hVM6kr3l5CA==" hashData="UBZA0wetzo6Cu/Aqr9SDovH6lmPmeuFtWV+YxKQ7XarKT2kZwGv32o89K1Tj240R4rStDyNf4/6Tz9P9uOTjGA=="/>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09"/>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619"/>
          </a:xfrm>
          <a:prstGeom prst="rect">
            <a:avLst/>
          </a:prstGeom>
        </p:spPr>
        <p:txBody>
          <a:bodyPr vert="horz" lIns="91470" tIns="45735" rIns="91470" bIns="4573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619"/>
          </a:xfrm>
          <a:prstGeom prst="rect">
            <a:avLst/>
          </a:prstGeom>
        </p:spPr>
        <p:txBody>
          <a:bodyPr vert="horz" lIns="91470" tIns="45735" rIns="91470" bIns="45735"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377044"/>
            <a:ext cx="2919413" cy="495619"/>
          </a:xfrm>
          <a:prstGeom prst="rect">
            <a:avLst/>
          </a:prstGeom>
        </p:spPr>
        <p:txBody>
          <a:bodyPr vert="horz" lIns="91470" tIns="45735" rIns="91470" bIns="4573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7044"/>
            <a:ext cx="2919412" cy="495619"/>
          </a:xfrm>
          <a:prstGeom prst="rect">
            <a:avLst/>
          </a:prstGeom>
        </p:spPr>
        <p:txBody>
          <a:bodyPr vert="horz" lIns="91470" tIns="45735" rIns="91470" bIns="45735"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555"/>
          </a:xfrm>
          <a:prstGeom prst="rect">
            <a:avLst/>
          </a:prstGeom>
        </p:spPr>
        <p:txBody>
          <a:bodyPr vert="horz" lIns="90674" tIns="45337" rIns="90674" bIns="4533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573" y="0"/>
            <a:ext cx="2918621" cy="493555"/>
          </a:xfrm>
          <a:prstGeom prst="rect">
            <a:avLst/>
          </a:prstGeom>
        </p:spPr>
        <p:txBody>
          <a:bodyPr vert="horz" lIns="90674" tIns="45337" rIns="90674" bIns="45337"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79375" y="741363"/>
            <a:ext cx="6577013" cy="3700462"/>
          </a:xfrm>
          <a:prstGeom prst="rect">
            <a:avLst/>
          </a:prstGeom>
          <a:noFill/>
          <a:ln w="12700">
            <a:solidFill>
              <a:prstClr val="black"/>
            </a:solidFill>
          </a:ln>
        </p:spPr>
        <p:txBody>
          <a:bodyPr vert="horz" lIns="90674" tIns="45337" rIns="90674" bIns="45337" rtlCol="0" anchor="ctr"/>
          <a:lstStyle/>
          <a:p>
            <a:endParaRPr lang="ja-JP" altLang="en-US" dirty="0"/>
          </a:p>
        </p:txBody>
      </p:sp>
      <p:sp>
        <p:nvSpPr>
          <p:cNvPr id="5" name="ノート プレースホルダー 4"/>
          <p:cNvSpPr>
            <a:spLocks noGrp="1"/>
          </p:cNvSpPr>
          <p:nvPr>
            <p:ph type="body" sz="quarter" idx="3"/>
          </p:nvPr>
        </p:nvSpPr>
        <p:spPr>
          <a:xfrm>
            <a:off x="673891" y="4689554"/>
            <a:ext cx="5387982" cy="4441989"/>
          </a:xfrm>
          <a:prstGeom prst="rect">
            <a:avLst/>
          </a:prstGeom>
        </p:spPr>
        <p:txBody>
          <a:bodyPr vert="horz" lIns="90674" tIns="45337" rIns="90674" bIns="453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7533"/>
            <a:ext cx="2918621" cy="493554"/>
          </a:xfrm>
          <a:prstGeom prst="rect">
            <a:avLst/>
          </a:prstGeom>
        </p:spPr>
        <p:txBody>
          <a:bodyPr vert="horz" lIns="90674" tIns="45337" rIns="90674" bIns="4533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573" y="9377533"/>
            <a:ext cx="2918621" cy="493554"/>
          </a:xfrm>
          <a:prstGeom prst="rect">
            <a:avLst/>
          </a:prstGeom>
        </p:spPr>
        <p:txBody>
          <a:bodyPr vert="horz" lIns="90674" tIns="45337" rIns="90674" bIns="45337"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375" y="741363"/>
            <a:ext cx="6577013" cy="3700462"/>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4532837" y="1645467"/>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4203303"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4520691" y="4797152"/>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7895714"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8239148" y="491271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263352" y="2539035"/>
            <a:ext cx="2418382" cy="637635"/>
          </a:xfrm>
          <a:prstGeom prst="rect">
            <a:avLst/>
          </a:prstGeom>
        </p:spPr>
        <p:txBody>
          <a:bodyPr vert="horz" lIns="91440" tIns="45720" rIns="91440" bIns="45720" rtlCol="0" anchor="t">
            <a:normAutofit fontScale="5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貝塚市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8256240" y="1630580"/>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7704" y="980660"/>
            <a:ext cx="914400" cy="914400"/>
          </a:xfrm>
          <a:prstGeom prst="rect">
            <a:avLst/>
          </a:prstGeom>
        </p:spPr>
      </p:pic>
      <p:pic>
        <p:nvPicPr>
          <p:cNvPr id="5" name="図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09" y="256491"/>
            <a:ext cx="2874022" cy="2030929"/>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963163"/>
            <a:ext cx="9150463" cy="2914109"/>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852363" y="3429000"/>
            <a:ext cx="8348093" cy="2031325"/>
          </a:xfrm>
          <a:prstGeom prst="rect">
            <a:avLst/>
          </a:prstGeom>
          <a:noFill/>
        </p:spPr>
        <p:txBody>
          <a:bodyPr wrap="square">
            <a:spAutoFit/>
          </a:bodyPr>
          <a:lstStyle/>
          <a:p>
            <a:pPr algn="ctr">
              <a:lnSpc>
                <a:spcPct val="150000"/>
              </a:lnSpc>
            </a:pPr>
            <a:r>
              <a:rPr lang="ja-JP" altLang="en-US" sz="2400" b="1" i="0" dirty="0">
                <a:effectLst/>
                <a:latin typeface="Söhne"/>
              </a:rPr>
              <a:t>貝塚市　健康福祉部　障害福祉課　</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597-8585</a:t>
            </a:r>
            <a:r>
              <a:rPr lang="ja-JP" altLang="en-US" sz="1800" b="1" dirty="0">
                <a:solidFill>
                  <a:schemeClr val="tx1"/>
                </a:solidFill>
                <a:latin typeface="メイリオ" panose="020B0604030504040204" pitchFamily="50" charset="-128"/>
                <a:ea typeface="メイリオ" panose="020B0604030504040204" pitchFamily="50" charset="-128"/>
              </a:rPr>
              <a:t>　大阪府貝塚市畠中</a:t>
            </a:r>
            <a:r>
              <a:rPr lang="en-US" altLang="ja-JP" sz="1800" b="1" dirty="0">
                <a:solidFill>
                  <a:schemeClr val="tx1"/>
                </a:solidFill>
                <a:latin typeface="メイリオ" panose="020B0604030504040204" pitchFamily="50" charset="-128"/>
                <a:ea typeface="メイリオ" panose="020B0604030504040204" pitchFamily="50" charset="-128"/>
              </a:rPr>
              <a:t>1</a:t>
            </a:r>
            <a:r>
              <a:rPr lang="ja-JP" altLang="en-US" sz="1800" b="1" dirty="0">
                <a:solidFill>
                  <a:schemeClr val="tx1"/>
                </a:solidFill>
                <a:latin typeface="メイリオ" panose="020B0604030504040204" pitchFamily="50" charset="-128"/>
                <a:ea typeface="メイリオ" panose="020B0604030504040204" pitchFamily="50" charset="-128"/>
              </a:rPr>
              <a:t>丁目</a:t>
            </a:r>
            <a:r>
              <a:rPr lang="en-US" altLang="ja-JP" sz="1800" b="1" dirty="0">
                <a:solidFill>
                  <a:schemeClr val="tx1"/>
                </a:solidFill>
                <a:latin typeface="メイリオ" panose="020B0604030504040204" pitchFamily="50" charset="-128"/>
                <a:ea typeface="メイリオ" panose="020B0604030504040204" pitchFamily="50" charset="-128"/>
              </a:rPr>
              <a:t>17</a:t>
            </a:r>
            <a:r>
              <a:rPr lang="ja-JP" altLang="en-US" sz="1800" b="1" dirty="0">
                <a:solidFill>
                  <a:schemeClr val="tx1"/>
                </a:solidFill>
                <a:latin typeface="メイリオ" panose="020B0604030504040204" pitchFamily="50" charset="-128"/>
                <a:ea typeface="メイリオ" panose="020B0604030504040204" pitchFamily="50" charset="-128"/>
              </a:rPr>
              <a:t>番１号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a:t>
            </a:r>
            <a:r>
              <a:rPr lang="en-US" altLang="ja-JP" sz="1800" b="1" dirty="0">
                <a:solidFill>
                  <a:schemeClr val="tx1"/>
                </a:solidFill>
                <a:latin typeface="メイリオ" panose="020B0604030504040204" pitchFamily="50" charset="-128"/>
                <a:ea typeface="メイリオ" panose="020B0604030504040204" pitchFamily="50" charset="-128"/>
              </a:rPr>
              <a:t>072-433-7012(</a:t>
            </a:r>
            <a:r>
              <a:rPr lang="ja-JP" altLang="en-US" sz="1800" b="1" dirty="0">
                <a:solidFill>
                  <a:schemeClr val="tx1"/>
                </a:solidFill>
                <a:latin typeface="メイリオ" panose="020B0604030504040204" pitchFamily="50" charset="-128"/>
                <a:ea typeface="メイリオ" panose="020B0604030504040204" pitchFamily="50" charset="-128"/>
              </a:rPr>
              <a:t>直通</a:t>
            </a:r>
            <a:r>
              <a:rPr lang="en-US" altLang="ja-JP" sz="1800" b="1" dirty="0">
                <a:solidFill>
                  <a:schemeClr val="tx1"/>
                </a:solidFill>
                <a:latin typeface="メイリオ" panose="020B0604030504040204" pitchFamily="50" charset="-128"/>
                <a:ea typeface="メイリオ" panose="020B0604030504040204" pitchFamily="50" charset="-128"/>
              </a:rPr>
              <a:t>)</a:t>
            </a: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511835" y="5273890"/>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705384" y="5598821"/>
            <a:ext cx="3693777" cy="1054827"/>
          </a:xfrm>
          <a:prstGeom prst="rect">
            <a:avLst/>
          </a:prstGeom>
        </p:spPr>
        <p:txBody>
          <a:bodyPr vert="horz" lIns="91440" tIns="45720" rIns="91440" bIns="45720" rtlCol="0" anchor="t">
            <a:normAutofit fontScale="9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・精神科病院</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医師・事務長・</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PSW)</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・保健所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・地域精神</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医療体制整備広域</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C(</a:t>
            </a:r>
            <a:r>
              <a:rPr lang="en-US" altLang="ja-JP" sz="1400" dirty="0" err="1">
                <a:solidFill>
                  <a:srgbClr val="44546A">
                    <a:lumMod val="50000"/>
                  </a:srgbClr>
                </a:solidFill>
                <a:latin typeface="メイリオ" panose="020B0604030504040204" pitchFamily="50" charset="-128"/>
                <a:ea typeface="メイリオ" panose="020B0604030504040204" pitchFamily="50" charset="-128"/>
              </a:rPr>
              <a:t>obs</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・委託相談支援</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C</a:t>
            </a: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・基幹相談支援</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C</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・市障害福祉課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382961" y="2569769"/>
            <a:ext cx="5958983" cy="1494166"/>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医療、障害福祉、介護、住まい、社会参加</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就労</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地域の助け合い、教育などの地域包括的な連携、支援体制を精神障害にも対応できるよう整備するための協議の場です。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地域に居住する精神障害者の疾患・障害の特性を踏まえた支援により、地域居住者を支え、退院後の再入院を</a:t>
            </a:r>
            <a:r>
              <a:rPr lang="ja-JP" altLang="en-US" sz="1400" dirty="0" err="1">
                <a:solidFill>
                  <a:srgbClr val="44546A">
                    <a:lumMod val="50000"/>
                  </a:srgbClr>
                </a:solidFill>
                <a:latin typeface="メイリオ" panose="020B0604030504040204" pitchFamily="50" charset="-128"/>
                <a:ea typeface="メイリオ" panose="020B0604030504040204" pitchFamily="50" charset="-128"/>
              </a:rPr>
              <a:t>防ぐととも</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もに、地域ネットワークの構築の促進に向けて協議しています。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2</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3258801" cy="543012"/>
          </a:xfrm>
          <a:prstGeom prst="rect">
            <a:avLst/>
          </a:prstGeom>
        </p:spPr>
        <p:txBody>
          <a:bodyPr vert="horz" lIns="91440" tIns="45720" rIns="91440" bIns="45720" rtlCol="0" anchor="t">
            <a:normAutofit fontScale="8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貝塚市障害者自立支援協議会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精神障害にも対応した地域包括ケアシステム推進会議</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貝塚市　健康福祉部　障害福祉課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0" name="タイトル 1">
            <a:extLst>
              <a:ext uri="{FF2B5EF4-FFF2-40B4-BE49-F238E27FC236}">
                <a16:creationId xmlns:a16="http://schemas.microsoft.com/office/drawing/2014/main" id="{C58BC26E-763B-4CE6-9470-D39EA3CC24AD}"/>
              </a:ext>
            </a:extLst>
          </p:cNvPr>
          <p:cNvSpPr txBox="1">
            <a:spLocks/>
          </p:cNvSpPr>
          <p:nvPr/>
        </p:nvSpPr>
        <p:spPr>
          <a:xfrm>
            <a:off x="5397994" y="4104654"/>
            <a:ext cx="5958983" cy="2276673"/>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令和</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6</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年度の議題</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第</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7</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30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日</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火</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　</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14</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時から</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(1)</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貝塚市の相談支援体制と日常生活自立支援事業について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en-US" altLang="ja-JP" sz="14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精神障害にも対応した地域包括ケアシステムについて</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(3)</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グループワーク</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「病識欠如により、医療継続が困難となり、治療が中断したケース」</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第</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2</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回　令和</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7</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a:t>
            </a:r>
            <a:r>
              <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1</a:t>
            </a:r>
            <a:r>
              <a:rPr kumimoji="1" lang="ja-JP" altLang="en-US"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月予定</a:t>
            </a:r>
            <a:endParaRPr kumimoji="1" lang="en-US" altLang="ja-JP" sz="1400" b="1"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en-US" altLang="ja-JP" sz="1400" noProof="0" dirty="0">
                <a:solidFill>
                  <a:srgbClr val="44546A">
                    <a:lumMod val="50000"/>
                  </a:srgbClr>
                </a:solidFill>
                <a:latin typeface="メイリオ" panose="020B0604030504040204" pitchFamily="50" charset="-128"/>
                <a:ea typeface="メイリオ" panose="020B0604030504040204" pitchFamily="50" charset="-128"/>
              </a:rPr>
              <a:t>(1)</a:t>
            </a:r>
            <a:r>
              <a:rPr lang="ja-JP" altLang="en-US" sz="1400" noProof="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noProof="0"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年度精神科在院患者調査報告</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貝塚市民の入院状況</a:t>
            </a:r>
            <a:r>
              <a:rPr lang="en-US" altLang="ja-JP" sz="1400" dirty="0">
                <a:solidFill>
                  <a:srgbClr val="44546A">
                    <a:lumMod val="50000"/>
                  </a:srgbClr>
                </a:solidFill>
                <a:latin typeface="メイリオ" panose="020B0604030504040204" pitchFamily="50" charset="-128"/>
                <a:ea typeface="メイリオ" panose="020B0604030504040204" pitchFamily="50" charset="-128"/>
              </a:rPr>
              <a:t>~</a:t>
            </a:r>
          </a:p>
          <a:p>
            <a:pPr marL="0" marR="0" lvl="0" indent="0" algn="l" defTabSz="914377" rtl="0" eaLnBrk="1" fontAlgn="auto" latinLnBrk="0" hangingPunct="1">
              <a:lnSpc>
                <a:spcPct val="100000"/>
              </a:lnSpc>
              <a:spcBef>
                <a:spcPct val="0"/>
              </a:spcBef>
              <a:spcAft>
                <a:spcPts val="0"/>
              </a:spcAft>
              <a:buClrTx/>
              <a:buSzTx/>
              <a:buFontTx/>
              <a:buNone/>
              <a:tabLst/>
              <a:defRPr/>
            </a:pPr>
            <a:r>
              <a:rPr lang="en-US" altLang="ja-JP" sz="14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情報交換</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424</Words>
  <Application>Microsoft Office PowerPoint</Application>
  <PresentationFormat>ワイド画面</PresentationFormat>
  <Paragraphs>50</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2024-11-14T09:47:59Z</dcterms:modified>
</cp:coreProperties>
</file>