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5" r:id="rId4"/>
    <p:sldId id="437"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GJa29iG3KKeS545e9WLHA==" hashData="NvQGAANCUUV8p2h4XQhoyNIhkdEWIRD8UnyVLng9pIQu8s68NP7ofaQNI8zy6Nuhho8aXNKK80F/vkDMIXwCfw=="/>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04" autoAdjust="0"/>
  </p:normalViewPr>
  <p:slideViewPr>
    <p:cSldViewPr>
      <p:cViewPr varScale="1">
        <p:scale>
          <a:sx n="91" d="100"/>
          <a:sy n="91" d="100"/>
        </p:scale>
        <p:origin x="139" y="58"/>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605343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0" y="-8323"/>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門真市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1" name="図 10"/>
          <p:cNvPicPr>
            <a:picLocks noChangeAspect="1"/>
          </p:cNvPicPr>
          <p:nvPr/>
        </p:nvPicPr>
        <p:blipFill>
          <a:blip r:embed="rId6"/>
          <a:stretch>
            <a:fillRect/>
          </a:stretch>
        </p:blipFill>
        <p:spPr>
          <a:xfrm>
            <a:off x="866903" y="746977"/>
            <a:ext cx="1152128" cy="1301572"/>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3277820"/>
          </a:xfrm>
          <a:prstGeom prst="rect">
            <a:avLst/>
          </a:prstGeom>
          <a:noFill/>
        </p:spPr>
        <p:txBody>
          <a:bodyPr wrap="square">
            <a:spAutoFit/>
          </a:bodyPr>
          <a:lstStyle/>
          <a:p>
            <a:pPr algn="ctr">
              <a:lnSpc>
                <a:spcPct val="150000"/>
              </a:lnSpc>
            </a:pPr>
            <a:r>
              <a:rPr lang="ja-JP" altLang="en-US" sz="2400" b="1" i="0" dirty="0">
                <a:effectLst/>
                <a:latin typeface="Söhne"/>
              </a:rPr>
              <a:t>門真市保健福祉部　障がい福祉課　支援グループ</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a:t>
            </a:r>
            <a:r>
              <a:rPr lang="en-US" altLang="ja-JP" sz="1800" b="1" dirty="0">
                <a:solidFill>
                  <a:schemeClr val="tx1"/>
                </a:solidFill>
                <a:latin typeface="メイリオ" panose="020B0604030504040204" pitchFamily="50" charset="-128"/>
                <a:ea typeface="メイリオ" panose="020B0604030504040204" pitchFamily="50" charset="-128"/>
              </a:rPr>
              <a:t>571-8585</a:t>
            </a:r>
            <a:r>
              <a:rPr lang="ja-JP" altLang="en-US" sz="1800" b="1" dirty="0">
                <a:solidFill>
                  <a:schemeClr val="tx1"/>
                </a:solidFill>
                <a:latin typeface="メイリオ" panose="020B0604030504040204" pitchFamily="50" charset="-128"/>
                <a:ea typeface="メイリオ" panose="020B0604030504040204" pitchFamily="50" charset="-128"/>
              </a:rPr>
              <a:t>　門真市中町１番１号</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06-6902-1231</a:t>
            </a:r>
            <a:r>
              <a:rPr lang="ja-JP" altLang="en-US" sz="1800" b="1" dirty="0">
                <a:solidFill>
                  <a:schemeClr val="tx1"/>
                </a:solidFill>
                <a:latin typeface="メイリオ" panose="020B0604030504040204" pitchFamily="50" charset="-128"/>
                <a:ea typeface="メイリオ" panose="020B0604030504040204" pitchFamily="50" charset="-128"/>
              </a:rPr>
              <a:t>（代表）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r>
              <a:rPr lang="en-US" altLang="ja-JP" b="1" dirty="0">
                <a:latin typeface="メイリオ" panose="020B0604030504040204" pitchFamily="50" charset="-128"/>
                <a:ea typeface="メイリオ" panose="020B0604030504040204" pitchFamily="50" charset="-128"/>
              </a:rPr>
              <a:t>06-6902-6054</a:t>
            </a:r>
            <a:r>
              <a:rPr lang="ja-JP" altLang="en-US" b="1" dirty="0">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担　当　　各地区担当</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94"/>
            <a:ext cx="4098303" cy="1454473"/>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1027322" y="5562816"/>
            <a:ext cx="3008563" cy="105482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福祉関係者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・高齢福祉関係者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・当事者および家族会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220997" y="2620343"/>
            <a:ext cx="6275603" cy="3905001"/>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kumimoji="1" lang="ja-JP" altLang="en-US" sz="15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門真市地域移行・地域定着支援会議　</a:t>
            </a:r>
            <a:r>
              <a:rPr kumimoji="1" lang="ja-JP" altLang="en-US" sz="15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年５回開催</a:t>
            </a:r>
            <a:endParaRPr kumimoji="1" lang="en-US" altLang="ja-JP" sz="15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endParaRPr lang="en-US" altLang="ja-JP" sz="1400" b="1" noProof="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en-US" altLang="ja-JP" sz="1400" b="1" noProof="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b="1" noProof="0" dirty="0">
                <a:solidFill>
                  <a:srgbClr val="44546A">
                    <a:lumMod val="50000"/>
                  </a:srgbClr>
                </a:solidFill>
                <a:latin typeface="メイリオ" panose="020B0604030504040204" pitchFamily="50" charset="-128"/>
                <a:ea typeface="メイリオ" panose="020B0604030504040204" pitchFamily="50" charset="-128"/>
              </a:rPr>
              <a:t>会議の目的</a:t>
            </a:r>
            <a:r>
              <a:rPr lang="en-US" altLang="ja-JP" sz="1400" noProof="0" dirty="0">
                <a:solidFill>
                  <a:srgbClr val="44546A">
                    <a:lumMod val="50000"/>
                  </a:srgbClr>
                </a:solidFill>
                <a:latin typeface="メイリオ" panose="020B0604030504040204" pitchFamily="50" charset="-128"/>
                <a:ea typeface="メイリオ" panose="020B0604030504040204" pitchFamily="50" charset="-128"/>
              </a:rPr>
              <a:t>】</a:t>
            </a: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病院</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や施設から退院・退所される方に対して地域での安定した生活が継続できるよう関係機関のネットワークの構築を図り、さらに地域生活を定着させるために必要な社会資源の把握、支援方向性の共有及び実施</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令和７年度の議題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・各機関の紹介、本会議の説明及び今年度の議題について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・知的</a:t>
            </a:r>
            <a:r>
              <a:rPr lang="ja-JP" altLang="en-US" sz="140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者家族・相談支援専門員・共同生活援助事業者による座談</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及びグループワーク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err="1">
                <a:solidFill>
                  <a:srgbClr val="44546A">
                    <a:lumMod val="50000"/>
                  </a:srgbClr>
                </a:solidFill>
                <a:latin typeface="メイリオ" panose="020B0604030504040204" pitchFamily="50" charset="-128"/>
                <a:ea typeface="メイリオ" panose="020B0604030504040204" pitchFamily="50" charset="-128"/>
              </a:rPr>
              <a:t>精神障がい</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者当事者・支援者による座談及びグループワーク</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・地域生活に必要な支援について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・入所施設からの地域移行の取り組みについて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（本市の状況について・大阪府地域生活推進事業について）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・大阪府守口保健所管内精神保健医療福祉連携会議について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会議開催前に事務局で集まり議題を決め、会議を開催しています。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839416" y="3501262"/>
            <a:ext cx="2869357"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年６回程度　</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1107661" y="2382184"/>
            <a:ext cx="2866645" cy="543012"/>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門真市</a:t>
            </a:r>
            <a:r>
              <a:rPr kumimoji="1" lang="ja-JP" altLang="en-US" sz="1800" b="1"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者地域協議会　地域移行専門部会</a:t>
            </a:r>
            <a:endParaRPr kumimoji="1" lang="en-US" altLang="ja-JP" sz="18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800" dirty="0">
                <a:solidFill>
                  <a:srgbClr val="44546A">
                    <a:lumMod val="50000"/>
                  </a:srgbClr>
                </a:solidFill>
                <a:latin typeface="メイリオ" panose="020B0604030504040204" pitchFamily="50" charset="-128"/>
                <a:ea typeface="メイリオ" panose="020B0604030504040204" pitchFamily="50" charset="-128"/>
              </a:rPr>
              <a:t>門真市地域移行・地域定着支援会議</a:t>
            </a: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00211" y="4390343"/>
            <a:ext cx="3739606"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en-US" sz="1200" noProof="0" dirty="0">
                <a:solidFill>
                  <a:srgbClr val="44546A">
                    <a:lumMod val="50000"/>
                  </a:srgbClr>
                </a:solidFill>
                <a:latin typeface="メイリオ" panose="020B0604030504040204" pitchFamily="50" charset="-128"/>
                <a:ea typeface="メイリオ" panose="020B0604030504040204" pitchFamily="50" charset="-128"/>
              </a:rPr>
              <a:t>門真市</a:t>
            </a:r>
            <a:r>
              <a:rPr lang="ja-JP" altLang="en-US" sz="1200" noProof="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200" noProof="0" dirty="0">
                <a:solidFill>
                  <a:srgbClr val="44546A">
                    <a:lumMod val="50000"/>
                  </a:srgbClr>
                </a:solidFill>
                <a:latin typeface="メイリオ" panose="020B0604030504040204" pitchFamily="50" charset="-128"/>
                <a:ea typeface="メイリオ" panose="020B0604030504040204" pitchFamily="50" charset="-128"/>
              </a:rPr>
              <a:t>福祉課・</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基幹相談支援センター・</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kumimoji="1" lang="ja-JP" altLang="en-US" sz="12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者</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相談</a:t>
            </a:r>
            <a:r>
              <a:rPr lang="ja-JP" altLang="en-US" sz="1200">
                <a:solidFill>
                  <a:srgbClr val="44546A">
                    <a:lumMod val="50000"/>
                  </a:srgbClr>
                </a:solidFill>
                <a:latin typeface="メイリオ" panose="020B0604030504040204" pitchFamily="50" charset="-128"/>
                <a:ea typeface="メイリオ" panose="020B0604030504040204" pitchFamily="50" charset="-128"/>
              </a:rPr>
              <a:t>支援事業所・地域</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生活支援拠点</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133997" y="2537274"/>
            <a:ext cx="3969988" cy="104154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門真市ホームページ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5375920" y="2369675"/>
            <a:ext cx="5488086"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lang="en-US" altLang="ja-JP" sz="2400" dirty="0"/>
              <a:t>https://www.city.kadoma.osaka.jp</a:t>
            </a: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情報提供</a:t>
            </a:r>
            <a:endParaRPr lang="en-US" altLang="ja-JP" sz="4400" b="1" dirty="0">
              <a:solidFill>
                <a:srgbClr val="D6B845"/>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メイリオ" panose="020B0604030504040204" pitchFamily="50" charset="-128"/>
                <a:ea typeface="メイリオ" panose="020B0604030504040204" pitchFamily="50" charset="-128"/>
              </a:rPr>
              <a:t>03</a:t>
            </a:r>
            <a:endParaRPr lang="ja-JP" altLang="en-US" sz="4800" dirty="0">
              <a:solidFill>
                <a:srgbClr val="D6B845"/>
              </a:solidFill>
              <a:latin typeface="メイリオ" panose="020B0604030504040204" pitchFamily="50" charset="-128"/>
              <a:ea typeface="メイリオ" panose="020B0604030504040204" pitchFamily="50" charset="-128"/>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834691" y="4424106"/>
            <a:ext cx="10881419" cy="1656183"/>
          </a:xfrm>
          <a:prstGeom prst="roundRect">
            <a:avLst>
              <a:gd name="adj" fmla="val 1496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133997" y="5009852"/>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福祉のしおり</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14AE2309-CA60-42F6-BB3B-0DEF8619EF19}"/>
              </a:ext>
            </a:extLst>
          </p:cNvPr>
          <p:cNvSpPr txBox="1">
            <a:spLocks/>
          </p:cNvSpPr>
          <p:nvPr/>
        </p:nvSpPr>
        <p:spPr>
          <a:xfrm>
            <a:off x="3727622" y="4947415"/>
            <a:ext cx="7408938" cy="113287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https://www.city.kadoma.osaka.jp/soshiki/hokenfukushi/5/2/3/3/5/1605.html</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4760778"/>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Tree>
    <p:extLst>
      <p:ext uri="{BB962C8B-B14F-4D97-AF65-F5344CB8AC3E}">
        <p14:creationId xmlns:p14="http://schemas.microsoft.com/office/powerpoint/2010/main" val="3197769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449</Words>
  <Application>Microsoft Office PowerPoint</Application>
  <PresentationFormat>ワイド画面</PresentationFormat>
  <Paragraphs>71</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2026-07-28T05:07:08Z</dcterms:modified>
</cp:coreProperties>
</file>