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410" r:id="rId2"/>
    <p:sldId id="433" r:id="rId3"/>
    <p:sldId id="435" r:id="rId4"/>
  </p:sldIdLst>
  <p:sldSz cx="12192000" cy="6858000"/>
  <p:notesSz cx="6807200" cy="9939338"/>
  <p:custDataLst>
    <p:tags r:id="rId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JcLn1H2u8rRCEmkhzQtEKQ==" hashData="yjjbafpnD0J3PsxfD4w0Y2WrNjb1yVpdx+iBrRqjGvtgVBlVgjhZtJpKnEepOFswBlt/Zy5oKd++Puzwf2gjJQ=="/>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04" autoAdjust="0"/>
  </p:normalViewPr>
  <p:slideViewPr>
    <p:cSldViewPr>
      <p:cViewPr varScale="1">
        <p:scale>
          <a:sx n="95" d="100"/>
          <a:sy n="95" d="100"/>
        </p:scale>
        <p:origin x="86"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 action="ppaction://noaction"/>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情報</a:t>
            </a:r>
            <a:endParaRPr lang="en-US" altLang="ja-JP" sz="24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0" y="21522"/>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5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和泉市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5" name="図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416" y="836712"/>
            <a:ext cx="1176906" cy="1176906"/>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3000821"/>
          </a:xfrm>
          <a:prstGeom prst="rect">
            <a:avLst/>
          </a:prstGeom>
          <a:noFill/>
        </p:spPr>
        <p:txBody>
          <a:bodyPr wrap="square">
            <a:spAutoFit/>
          </a:bodyPr>
          <a:lstStyle/>
          <a:p>
            <a:pPr algn="ctr">
              <a:lnSpc>
                <a:spcPct val="150000"/>
              </a:lnSpc>
            </a:pPr>
            <a:r>
              <a:rPr lang="ja-JP" altLang="en-US" sz="2400" b="1" dirty="0">
                <a:latin typeface="Söhne"/>
              </a:rPr>
              <a:t>和泉</a:t>
            </a:r>
            <a:r>
              <a:rPr lang="ja-JP" altLang="en-US" sz="2400" b="1" i="0" dirty="0">
                <a:effectLst/>
                <a:latin typeface="Söhne"/>
              </a:rPr>
              <a:t>市　障がい福祉課　</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　〒</a:t>
            </a:r>
            <a:r>
              <a:rPr lang="en-US" altLang="ja-JP" sz="1800" b="1" dirty="0">
                <a:solidFill>
                  <a:schemeClr val="tx1"/>
                </a:solidFill>
                <a:latin typeface="メイリオ" panose="020B0604030504040204" pitchFamily="50" charset="-128"/>
                <a:ea typeface="メイリオ" panose="020B0604030504040204" pitchFamily="50" charset="-128"/>
              </a:rPr>
              <a:t>594-8501</a:t>
            </a:r>
            <a:r>
              <a:rPr lang="ja-JP" altLang="en-US" sz="1800" b="1" dirty="0">
                <a:solidFill>
                  <a:schemeClr val="tx1"/>
                </a:solidFill>
                <a:latin typeface="メイリオ" panose="020B0604030504040204" pitchFamily="50" charset="-128"/>
                <a:ea typeface="メイリオ" panose="020B0604030504040204" pitchFamily="50" charset="-128"/>
              </a:rPr>
              <a:t>　大阪府和泉市府中町</a:t>
            </a:r>
            <a:r>
              <a:rPr lang="en-US" altLang="ja-JP" sz="1800" b="1" dirty="0">
                <a:solidFill>
                  <a:schemeClr val="tx1"/>
                </a:solidFill>
                <a:latin typeface="メイリオ" panose="020B0604030504040204" pitchFamily="50" charset="-128"/>
                <a:ea typeface="メイリオ" panose="020B0604030504040204" pitchFamily="50" charset="-128"/>
              </a:rPr>
              <a:t>2</a:t>
            </a:r>
            <a:r>
              <a:rPr lang="ja-JP" altLang="en-US" sz="1800" b="1" dirty="0">
                <a:solidFill>
                  <a:schemeClr val="tx1"/>
                </a:solidFill>
                <a:latin typeface="メイリオ" panose="020B0604030504040204" pitchFamily="50" charset="-128"/>
                <a:ea typeface="メイリオ" panose="020B0604030504040204" pitchFamily="50" charset="-128"/>
              </a:rPr>
              <a:t>丁目</a:t>
            </a:r>
            <a:r>
              <a:rPr lang="en-US" altLang="ja-JP" sz="1800" b="1" dirty="0">
                <a:solidFill>
                  <a:schemeClr val="tx1"/>
                </a:solidFill>
                <a:latin typeface="メイリオ" panose="020B0604030504040204" pitchFamily="50" charset="-128"/>
                <a:ea typeface="メイリオ" panose="020B0604030504040204" pitchFamily="50" charset="-128"/>
              </a:rPr>
              <a:t>7</a:t>
            </a:r>
            <a:r>
              <a:rPr lang="en-US" altLang="ja-JP" b="1" dirty="0">
                <a:latin typeface="メイリオ" panose="020B0604030504040204" pitchFamily="50" charset="-128"/>
                <a:ea typeface="メイリオ" panose="020B0604030504040204" pitchFamily="50" charset="-128"/>
              </a:rPr>
              <a:t>-</a:t>
            </a:r>
            <a:r>
              <a:rPr lang="en-US" altLang="ja-JP" sz="1800" b="1" dirty="0">
                <a:solidFill>
                  <a:schemeClr val="tx1"/>
                </a:solidFill>
                <a:latin typeface="メイリオ" panose="020B0604030504040204" pitchFamily="50" charset="-128"/>
                <a:ea typeface="メイリオ" panose="020B0604030504040204" pitchFamily="50" charset="-128"/>
              </a:rPr>
              <a:t>5</a:t>
            </a: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　</a:t>
            </a:r>
            <a:r>
              <a:rPr lang="en-US" altLang="ja-JP" sz="1800" b="1" dirty="0">
                <a:solidFill>
                  <a:schemeClr val="tx1"/>
                </a:solidFill>
                <a:latin typeface="メイリオ" panose="020B0604030504040204" pitchFamily="50" charset="-128"/>
                <a:ea typeface="メイリオ" panose="020B0604030504040204" pitchFamily="50" charset="-128"/>
              </a:rPr>
              <a:t>0725-41-1551</a:t>
            </a:r>
            <a:r>
              <a:rPr lang="ja-JP" altLang="en-US" sz="1800" b="1" dirty="0">
                <a:solidFill>
                  <a:schemeClr val="tx1"/>
                </a:solidFill>
                <a:latin typeface="メイリオ" panose="020B0604030504040204" pitchFamily="50" charset="-128"/>
                <a:ea typeface="メイリオ" panose="020B0604030504040204" pitchFamily="50" charset="-128"/>
              </a:rPr>
              <a:t>（代表）</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r>
              <a:rPr lang="en-US" altLang="ja-JP" sz="1800" b="1" dirty="0">
                <a:solidFill>
                  <a:schemeClr val="tx1"/>
                </a:solidFill>
                <a:latin typeface="メイリオ" panose="020B0604030504040204" pitchFamily="50" charset="-128"/>
                <a:ea typeface="メイリオ" panose="020B0604030504040204" pitchFamily="50" charset="-128"/>
              </a:rPr>
              <a:t>0725-99-8133</a:t>
            </a:r>
            <a:r>
              <a:rPr lang="ja-JP" altLang="en-US" sz="1800" b="1" dirty="0">
                <a:solidFill>
                  <a:schemeClr val="tx1"/>
                </a:solidFill>
                <a:latin typeface="メイリオ" panose="020B0604030504040204" pitchFamily="50" charset="-128"/>
                <a:ea typeface="メイリオ" panose="020B0604030504040204" pitchFamily="50" charset="-128"/>
              </a:rPr>
              <a:t>（</a:t>
            </a:r>
            <a:r>
              <a:rPr lang="ja-JP" altLang="en-US" sz="1800" b="1" dirty="0" err="1">
                <a:solidFill>
                  <a:schemeClr val="tx1"/>
                </a:solidFill>
                <a:latin typeface="メイリオ" panose="020B0604030504040204" pitchFamily="50" charset="-128"/>
                <a:ea typeface="メイリオ" panose="020B0604030504040204" pitchFamily="50" charset="-128"/>
              </a:rPr>
              <a:t>障がい</a:t>
            </a:r>
            <a:r>
              <a:rPr lang="ja-JP" altLang="en-US" sz="1800" b="1" dirty="0">
                <a:solidFill>
                  <a:schemeClr val="tx1"/>
                </a:solidFill>
                <a:latin typeface="メイリオ" panose="020B0604030504040204" pitchFamily="50" charset="-128"/>
                <a:ea typeface="メイリオ" panose="020B0604030504040204" pitchFamily="50" charset="-128"/>
              </a:rPr>
              <a:t>福祉課　直通）</a:t>
            </a:r>
            <a:br>
              <a:rPr lang="en-US" altLang="ja-JP" sz="1800" b="1" dirty="0">
                <a:solidFill>
                  <a:schemeClr val="tx1"/>
                </a:solidFill>
                <a:latin typeface="メイリオ" panose="020B0604030504040204" pitchFamily="50" charset="-128"/>
                <a:ea typeface="メイリオ" panose="020B0604030504040204" pitchFamily="50" charset="-128"/>
              </a:rPr>
            </a:b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担当　　　：　</a:t>
            </a:r>
            <a:r>
              <a:rPr lang="ja-JP" altLang="en-US" sz="1800" b="1" dirty="0" err="1">
                <a:solidFill>
                  <a:schemeClr val="tx1"/>
                </a:solidFill>
                <a:latin typeface="メイリオ" panose="020B0604030504040204" pitchFamily="50" charset="-128"/>
                <a:ea typeface="メイリオ" panose="020B0604030504040204" pitchFamily="50" charset="-128"/>
              </a:rPr>
              <a:t>障がい</a:t>
            </a:r>
            <a:r>
              <a:rPr lang="ja-JP" altLang="en-US" sz="1800" b="1" dirty="0">
                <a:solidFill>
                  <a:schemeClr val="tx1"/>
                </a:solidFill>
                <a:latin typeface="メイリオ" panose="020B0604030504040204" pitchFamily="50" charset="-128"/>
                <a:ea typeface="メイリオ" panose="020B0604030504040204" pitchFamily="50" charset="-128"/>
              </a:rPr>
              <a:t>者支援係</a:t>
            </a:r>
            <a:endParaRPr lang="en-US" altLang="ja-JP" dirty="0">
              <a:latin typeface="Söhne"/>
            </a:endParaRPr>
          </a:p>
          <a:p>
            <a:pPr algn="ctr">
              <a:lnSpc>
                <a:spcPct val="150000"/>
              </a:lnSpc>
            </a:pP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16653" y="2119091"/>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562816"/>
            <a:ext cx="3008563" cy="114222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・学識経験者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・精神科医療機関関係者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a:t>
            </a:r>
            <a:r>
              <a:rPr lang="ja-JP" altLang="en-US" sz="1400" dirty="0" err="1">
                <a:solidFill>
                  <a:srgbClr val="44546A">
                    <a:lumMod val="50000"/>
                  </a:srgbClr>
                </a:solidFill>
                <a:latin typeface="メイリオ" panose="020B0604030504040204" pitchFamily="50" charset="-128"/>
                <a:ea typeface="メイリオ" panose="020B0604030504040204" pitchFamily="50" charset="-128"/>
              </a:rPr>
              <a:t>障がい</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福祉関係者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・市町村</a:t>
            </a: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4954837" y="2620344"/>
            <a:ext cx="6685779" cy="397700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a:t>
            </a:r>
            <a:r>
              <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3</a:t>
            </a: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回開催しており、各</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病院の長期入院者について、地域移行支援につながる可能性についてケース検討を行っています。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また</a:t>
            </a:r>
            <a:r>
              <a:rPr lang="ja-JP" altLang="en-US" sz="1200" dirty="0" err="1">
                <a:solidFill>
                  <a:srgbClr val="44546A">
                    <a:lumMod val="50000"/>
                  </a:srgbClr>
                </a:solidFill>
                <a:latin typeface="メイリオ" panose="020B0604030504040204" pitchFamily="50" charset="-128"/>
                <a:ea typeface="メイリオ" panose="020B0604030504040204" pitchFamily="50" charset="-128"/>
              </a:rPr>
              <a:t>、</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長期入院者へ訪問面接を行う新たなシステムづくりや、地域移行支援の利用促進のための取り組みを実施していきます。</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令和５年度の取り組み（一部）</a:t>
            </a:r>
            <a:endPar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・１０</a:t>
            </a:r>
            <a:r>
              <a:rPr lang="en-US" altLang="ja-JP" sz="1050" dirty="0">
                <a:solidFill>
                  <a:srgbClr val="44546A">
                    <a:lumMod val="50000"/>
                  </a:srgbClr>
                </a:solidFill>
                <a:latin typeface="メイリオ" panose="020B0604030504040204" pitchFamily="50" charset="-128"/>
                <a:ea typeface="メイリオ" panose="020B0604030504040204" pitchFamily="50" charset="-128"/>
              </a:rPr>
              <a:t>/</a:t>
            </a:r>
            <a:r>
              <a:rPr lang="ja-JP" altLang="en-US" sz="1050" dirty="0">
                <a:solidFill>
                  <a:srgbClr val="44546A">
                    <a:lumMod val="50000"/>
                  </a:srgbClr>
                </a:solidFill>
                <a:latin typeface="メイリオ" panose="020B0604030504040204" pitchFamily="50" charset="-128"/>
                <a:ea typeface="メイリオ" panose="020B0604030504040204" pitchFamily="50" charset="-128"/>
              </a:rPr>
              <a:t>２実施の第１回チーム会議にて、各病院の状況確認を行い、今後のチームとしての取組み案について検討。</a:t>
            </a:r>
          </a:p>
          <a:p>
            <a:pPr lvl="0" algn="l">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・今後は長期入院者の状況把握ならびに院内説明会の実施の可否など、可能な取組みから検討・実施していく。</a:t>
            </a: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・１</a:t>
            </a:r>
            <a:r>
              <a:rPr lang="en-US" altLang="ja-JP" sz="1050" dirty="0">
                <a:solidFill>
                  <a:srgbClr val="44546A">
                    <a:lumMod val="50000"/>
                  </a:srgbClr>
                </a:solidFill>
                <a:latin typeface="メイリオ" panose="020B0604030504040204" pitchFamily="50" charset="-128"/>
                <a:ea typeface="メイリオ" panose="020B0604030504040204" pitchFamily="50" charset="-128"/>
              </a:rPr>
              <a:t>/</a:t>
            </a:r>
            <a:r>
              <a:rPr lang="ja-JP" altLang="en-US" sz="1050" dirty="0">
                <a:solidFill>
                  <a:srgbClr val="44546A">
                    <a:lumMod val="50000"/>
                  </a:srgbClr>
                </a:solidFill>
                <a:latin typeface="メイリオ" panose="020B0604030504040204" pitchFamily="50" charset="-128"/>
                <a:ea typeface="メイリオ" panose="020B0604030504040204" pitchFamily="50" charset="-128"/>
              </a:rPr>
              <a:t>２２にチーム会議を実施。６３０調査</a:t>
            </a:r>
            <a:r>
              <a:rPr lang="en-US" altLang="ja-JP" sz="1050" dirty="0">
                <a:solidFill>
                  <a:srgbClr val="44546A">
                    <a:lumMod val="50000"/>
                  </a:srgbClr>
                </a:solidFill>
                <a:latin typeface="メイリオ" panose="020B0604030504040204" pitchFamily="50" charset="-128"/>
                <a:ea typeface="メイリオ" panose="020B0604030504040204" pitchFamily="50" charset="-128"/>
              </a:rPr>
              <a:t>(</a:t>
            </a:r>
            <a:r>
              <a:rPr lang="ja-JP" altLang="en-US" sz="1050" dirty="0">
                <a:solidFill>
                  <a:srgbClr val="44546A">
                    <a:lumMod val="50000"/>
                  </a:srgbClr>
                </a:solidFill>
                <a:latin typeface="メイリオ" panose="020B0604030504040204" pitchFamily="50" charset="-128"/>
                <a:ea typeface="メイリオ" panose="020B0604030504040204" pitchFamily="50" charset="-128"/>
              </a:rPr>
              <a:t>和泉市版</a:t>
            </a:r>
            <a:r>
              <a:rPr lang="en-US" altLang="ja-JP" sz="1050" dirty="0">
                <a:solidFill>
                  <a:srgbClr val="44546A">
                    <a:lumMod val="50000"/>
                  </a:srgbClr>
                </a:solidFill>
                <a:latin typeface="メイリオ" panose="020B0604030504040204" pitchFamily="50" charset="-128"/>
                <a:ea typeface="メイリオ" panose="020B0604030504040204" pitchFamily="50" charset="-128"/>
              </a:rPr>
              <a:t>)</a:t>
            </a:r>
            <a:r>
              <a:rPr lang="ja-JP" altLang="en-US" sz="1050" dirty="0">
                <a:solidFill>
                  <a:srgbClr val="44546A">
                    <a:lumMod val="50000"/>
                  </a:srgbClr>
                </a:solidFill>
                <a:latin typeface="メイリオ" panose="020B0604030504040204" pitchFamily="50" charset="-128"/>
                <a:ea typeface="メイリオ" panose="020B0604030504040204" pitchFamily="50" charset="-128"/>
              </a:rPr>
              <a:t>の分析を行い、今後は病院からケースをあげてもらい、次回チーム会議でケースの掘り下げや支援について検討予定。</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endParaRPr lang="ja-JP" altLang="en-US" sz="105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・３</a:t>
            </a:r>
            <a:r>
              <a:rPr lang="en-US" altLang="ja-JP" sz="1050" dirty="0">
                <a:solidFill>
                  <a:srgbClr val="44546A">
                    <a:lumMod val="50000"/>
                  </a:srgbClr>
                </a:solidFill>
                <a:latin typeface="メイリオ" panose="020B0604030504040204" pitchFamily="50" charset="-128"/>
                <a:ea typeface="メイリオ" panose="020B0604030504040204" pitchFamily="50" charset="-128"/>
              </a:rPr>
              <a:t>/</a:t>
            </a:r>
            <a:r>
              <a:rPr lang="ja-JP" altLang="en-US" sz="1050" dirty="0">
                <a:solidFill>
                  <a:srgbClr val="44546A">
                    <a:lumMod val="50000"/>
                  </a:srgbClr>
                </a:solidFill>
                <a:latin typeface="メイリオ" panose="020B0604030504040204" pitchFamily="50" charset="-128"/>
                <a:ea typeface="メイリオ" panose="020B0604030504040204" pitchFamily="50" charset="-128"/>
              </a:rPr>
              <a:t>１５に阪和いずみ病院にて院内研修実施。浅香山病院認定看護師が講師。看護師２０名程度を対象に、地域移行支援の制度の基本的なことを中心に講義。</a:t>
            </a:r>
          </a:p>
          <a:p>
            <a:pPr lvl="0" algn="l">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　地域移行部会としては、事務局から基幹２名が参加の他に、希望者あれば２名参加枠あり。希望者なければ、こちらから指名。</a:t>
            </a:r>
            <a:endParaRPr lang="en-US" altLang="ja-JP" sz="105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endParaRPr lang="ja-JP" altLang="en-US" sz="105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050" dirty="0">
                <a:solidFill>
                  <a:srgbClr val="44546A">
                    <a:lumMod val="50000"/>
                  </a:srgbClr>
                </a:solidFill>
                <a:latin typeface="メイリオ" panose="020B0604030504040204" pitchFamily="50" charset="-128"/>
                <a:ea typeface="メイリオ" panose="020B0604030504040204" pitchFamily="50" charset="-128"/>
              </a:rPr>
              <a:t>・以前部会で作成したポスターについて</a:t>
            </a:r>
            <a:r>
              <a:rPr lang="ja-JP" altLang="en-US" sz="1050">
                <a:solidFill>
                  <a:srgbClr val="44546A">
                    <a:lumMod val="50000"/>
                  </a:srgbClr>
                </a:solidFill>
                <a:latin typeface="メイリオ" panose="020B0604030504040204" pitchFamily="50" charset="-128"/>
                <a:ea typeface="メイリオ" panose="020B0604030504040204" pitchFamily="50" charset="-128"/>
              </a:rPr>
              <a:t>、近隣市医療機関にも</a:t>
            </a:r>
            <a:r>
              <a:rPr lang="ja-JP" altLang="en-US" sz="1050" dirty="0">
                <a:solidFill>
                  <a:srgbClr val="44546A">
                    <a:lumMod val="50000"/>
                  </a:srgbClr>
                </a:solidFill>
                <a:latin typeface="メイリオ" panose="020B0604030504040204" pitchFamily="50" charset="-128"/>
                <a:ea typeface="メイリオ" panose="020B0604030504040204" pitchFamily="50" charset="-128"/>
              </a:rPr>
              <a:t>配布予定。それと併せて、地域移行支援の利用案内も作成し、配布。</a:t>
            </a: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973027" y="3475201"/>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３回程度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3762857"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和泉市自立支援協議会　地域移行部会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退院促進チーム</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3691852"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和泉市基幹相談支援センター</a:t>
            </a:r>
            <a:b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b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和泉市</a:t>
            </a:r>
            <a:r>
              <a:rPr kumimoji="1" lang="ja-JP" altLang="en-US" sz="14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障がい</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480</Words>
  <Application>Microsoft Office PowerPoint</Application>
  <PresentationFormat>ワイド画面</PresentationFormat>
  <Paragraphs>53</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2024-11-14T10:15:48Z</dcterms:modified>
</cp:coreProperties>
</file>