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410" r:id="rId2"/>
    <p:sldId id="433" r:id="rId3"/>
    <p:sldId id="435" r:id="rId4"/>
  </p:sldIdLst>
  <p:sldSz cx="12192000" cy="6858000"/>
  <p:notesSz cx="6797675" cy="9926638"/>
  <p:custDataLst>
    <p:tags r:id="rId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5XgWKF4pXBATsn10qKNPcA==" hashData="0XID6+T/Mz41BMsMV3M6BK9FvbHYb42tsX1OInAWlI4VmklaxCBQ5IBVI5GtK2GKNrNn5lwlE+vKrUAFlUJs/A=="/>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247" cy="498328"/>
          </a:xfrm>
          <a:prstGeom prst="rect">
            <a:avLst/>
          </a:prstGeom>
        </p:spPr>
        <p:txBody>
          <a:bodyPr vert="horz" lIns="92107" tIns="46053" rIns="92107" bIns="4605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0"/>
            <a:ext cx="2946246" cy="498328"/>
          </a:xfrm>
          <a:prstGeom prst="rect">
            <a:avLst/>
          </a:prstGeom>
        </p:spPr>
        <p:txBody>
          <a:bodyPr vert="horz" lIns="92107" tIns="46053" rIns="92107" bIns="46053" rtlCol="0"/>
          <a:lstStyle>
            <a:lvl1pPr algn="r">
              <a:defRPr sz="1200"/>
            </a:lvl1pPr>
          </a:lstStyle>
          <a:p>
            <a:fld id="{746FDA87-421D-4CFB-BB3E-33FE4AB339AD}" type="datetimeFigureOut">
              <a:rPr kumimoji="1" lang="ja-JP" altLang="en-US" smtClean="0"/>
              <a:t>2025/2/19</a:t>
            </a:fld>
            <a:endParaRPr kumimoji="1" lang="ja-JP" altLang="en-US"/>
          </a:p>
        </p:txBody>
      </p:sp>
      <p:sp>
        <p:nvSpPr>
          <p:cNvPr id="4" name="フッター プレースホルダー 3"/>
          <p:cNvSpPr>
            <a:spLocks noGrp="1"/>
          </p:cNvSpPr>
          <p:nvPr>
            <p:ph type="ftr" sz="quarter" idx="2"/>
          </p:nvPr>
        </p:nvSpPr>
        <p:spPr>
          <a:xfrm>
            <a:off x="1" y="9428310"/>
            <a:ext cx="2946247" cy="498328"/>
          </a:xfrm>
          <a:prstGeom prst="rect">
            <a:avLst/>
          </a:prstGeom>
        </p:spPr>
        <p:txBody>
          <a:bodyPr vert="horz" lIns="92107" tIns="46053" rIns="92107" bIns="4605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8328"/>
          </a:xfrm>
          <a:prstGeom prst="rect">
            <a:avLst/>
          </a:prstGeom>
        </p:spPr>
        <p:txBody>
          <a:bodyPr vert="horz" lIns="92107" tIns="46053" rIns="92107" bIns="46053"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305" tIns="45652" rIns="91305" bIns="4565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644" y="0"/>
            <a:ext cx="2945448" cy="496253"/>
          </a:xfrm>
          <a:prstGeom prst="rect">
            <a:avLst/>
          </a:prstGeom>
        </p:spPr>
        <p:txBody>
          <a:bodyPr vert="horz" lIns="91305" tIns="45652" rIns="91305" bIns="45652" rtlCol="0"/>
          <a:lstStyle>
            <a:lvl1pPr algn="r">
              <a:defRPr sz="1200"/>
            </a:lvl1pPr>
          </a:lstStyle>
          <a:p>
            <a:fld id="{206ACFC7-BD3E-4FBB-A92C-C6F06D2C0547}" type="datetimeFigureOut">
              <a:rPr kumimoji="1" lang="ja-JP" altLang="en-US" smtClean="0"/>
              <a:t>2025/2/19</a:t>
            </a:fld>
            <a:endParaRPr kumimoji="1" lang="ja-JP" altLang="en-US" dirty="0"/>
          </a:p>
        </p:txBody>
      </p:sp>
      <p:sp>
        <p:nvSpPr>
          <p:cNvPr id="4" name="スライド イメージ プレースホルダー 3"/>
          <p:cNvSpPr>
            <a:spLocks noGrp="1" noRot="1" noChangeAspect="1"/>
          </p:cNvSpPr>
          <p:nvPr>
            <p:ph type="sldImg" idx="2"/>
          </p:nvPr>
        </p:nvSpPr>
        <p:spPr>
          <a:xfrm>
            <a:off x="92075" y="744538"/>
            <a:ext cx="6613525" cy="3721100"/>
          </a:xfrm>
          <a:prstGeom prst="rect">
            <a:avLst/>
          </a:prstGeom>
          <a:noFill/>
          <a:ln w="12700">
            <a:solidFill>
              <a:prstClr val="black"/>
            </a:solidFill>
          </a:ln>
        </p:spPr>
        <p:txBody>
          <a:bodyPr vert="horz" lIns="91305" tIns="45652" rIns="91305" bIns="45652" rtlCol="0" anchor="ctr"/>
          <a:lstStyle/>
          <a:p>
            <a:endParaRPr lang="ja-JP" altLang="en-US" dirty="0"/>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05" tIns="45652" rIns="91305"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6252"/>
          </a:xfrm>
          <a:prstGeom prst="rect">
            <a:avLst/>
          </a:prstGeom>
        </p:spPr>
        <p:txBody>
          <a:bodyPr vert="horz" lIns="91305" tIns="45652" rIns="91305" bIns="4565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644" y="9428801"/>
            <a:ext cx="2945448" cy="496252"/>
          </a:xfrm>
          <a:prstGeom prst="rect">
            <a:avLst/>
          </a:prstGeom>
        </p:spPr>
        <p:txBody>
          <a:bodyPr vert="horz" lIns="91305" tIns="45652" rIns="91305" bIns="45652"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4538"/>
            <a:ext cx="6613525" cy="37211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2025/2/19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2025/2/19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2025/2/19</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2025/2/19</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2025/2/19</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2025/2/19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2025/2/19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2025/2/19</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 action="ppaction://noaction"/>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a:t>
            </a: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泉大津市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3" name="グラフィックス 12" descr="ダンス 単色塗りつぶし">
            <a:extLst>
              <a:ext uri="{FF2B5EF4-FFF2-40B4-BE49-F238E27FC236}">
                <a16:creationId xmlns:a16="http://schemas.microsoft.com/office/drawing/2014/main" id="{24D5522C-00A2-4CF6-9DF1-AACFE0B0D004}"/>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977704" y="980660"/>
            <a:ext cx="914400" cy="914400"/>
          </a:xfrm>
          <a:prstGeom prst="rect">
            <a:avLst/>
          </a:prstGeom>
        </p:spPr>
      </p:pic>
      <p:pic>
        <p:nvPicPr>
          <p:cNvPr id="11" name="図 10">
            <a:extLst>
              <a:ext uri="{FF2B5EF4-FFF2-40B4-BE49-F238E27FC236}">
                <a16:creationId xmlns:a16="http://schemas.microsoft.com/office/drawing/2014/main" id="{3FCCD99A-819B-4FF1-A559-7251428804DD}"/>
              </a:ext>
            </a:extLst>
          </p:cNvPr>
          <p:cNvPicPr>
            <a:picLocks noChangeAspect="1"/>
          </p:cNvPicPr>
          <p:nvPr/>
        </p:nvPicPr>
        <p:blipFill>
          <a:blip r:embed="rId5"/>
          <a:stretch>
            <a:fillRect/>
          </a:stretch>
        </p:blipFill>
        <p:spPr>
          <a:xfrm>
            <a:off x="792226" y="891785"/>
            <a:ext cx="1372579" cy="100327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395207"/>
          </a:xfrm>
          <a:prstGeom prst="rect">
            <a:avLst/>
          </a:prstGeom>
          <a:noFill/>
        </p:spPr>
        <p:txBody>
          <a:bodyPr wrap="square">
            <a:spAutoFit/>
          </a:bodyPr>
          <a:lstStyle/>
          <a:p>
            <a:pPr algn="ctr">
              <a:lnSpc>
                <a:spcPct val="150000"/>
              </a:lnSpc>
            </a:pPr>
            <a:r>
              <a:rPr lang="ja-JP" altLang="en-US" sz="2400" b="1" dirty="0">
                <a:latin typeface="Söhne"/>
              </a:rPr>
              <a:t>泉大津</a:t>
            </a:r>
            <a:r>
              <a:rPr lang="ja-JP" altLang="en-US" sz="2400" b="1" i="0" dirty="0">
                <a:effectLst/>
                <a:latin typeface="Söhne"/>
              </a:rPr>
              <a:t>市　障がい福祉課</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595-8686</a:t>
            </a:r>
            <a:r>
              <a:rPr lang="ja-JP" altLang="en-US" sz="1800" b="1" dirty="0">
                <a:solidFill>
                  <a:schemeClr val="tx1"/>
                </a:solidFill>
                <a:latin typeface="メイリオ" panose="020B0604030504040204" pitchFamily="50" charset="-128"/>
                <a:ea typeface="メイリオ" panose="020B0604030504040204" pitchFamily="50" charset="-128"/>
              </a:rPr>
              <a:t>　泉大津市東雲町９番１２号</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0725-33-1131</a:t>
            </a: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dirty="0">
              <a:latin typeface="Söhne"/>
            </a:endParaRPr>
          </a:p>
          <a:p>
            <a:pPr algn="ctr">
              <a:lnSpc>
                <a:spcPct val="150000"/>
              </a:lnSpc>
            </a:pP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1"/>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9"/>
            <a:ext cx="3008563" cy="995538"/>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・精神科医療機関関係者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・保健所</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・基幹相談支援センター</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府</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dirty="0" err="1">
                <a:solidFill>
                  <a:srgbClr val="44546A">
                    <a:lumMod val="50000"/>
                  </a:srgbClr>
                </a:solidFill>
                <a:latin typeface="メイリオ" panose="020B0604030504040204" pitchFamily="50" charset="-128"/>
                <a:ea typeface="メイリオ" panose="020B0604030504040204" pitchFamily="50" charset="-128"/>
              </a:rPr>
              <a:t>obs</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・市町村</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663952" y="2620344"/>
            <a:ext cx="5650232" cy="3718054"/>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３回程度開催し、保健・医療・福祉による連携を深め、精神障がい者をとりまく現状や住まいの確保について、情報共有を実施しています。また令和５年度からは、啓発のために、年１回和泉市障がい者地域自立支援協議会地域移行部会と連携し、市民講演会を実施しています。</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令和５年度の実績</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第１回　令和</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5</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月</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24</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日（水）</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13</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30</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（１）令和４年度の実績について</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（２）住まいの確保について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（３）啓発方法について</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（４）今後の運営について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第２回　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2</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26</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日（月）</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14</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00</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（１）市民講演会の振り返りについて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（２）その他</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市民講演会　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12</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7</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日（木）</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14</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00</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16</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00</a:t>
            </a: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テーマ：うつ病を知ろう　支えあおう</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3</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2866645" cy="543012"/>
          </a:xfrm>
          <a:prstGeom prst="rect">
            <a:avLst/>
          </a:prstGeom>
        </p:spPr>
        <p:txBody>
          <a:bodyPr vert="horz" lIns="91440" tIns="45720" rIns="91440" bIns="45720" rtlCol="0" anchor="t">
            <a:normAutofit fontScale="8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泉大津市・高石市・忠岡町における精神障がいにも対応した地域包括ケアシステム構築に係る協議の場</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泉大津市障がい福祉課、高石市高齢・障がい福祉課、忠岡町福祉課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379</Words>
  <Application>Microsoft Office PowerPoint</Application>
  <PresentationFormat>ワイド画面</PresentationFormat>
  <Paragraphs>52</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2025-02-19T07:23:04Z</dcterms:modified>
</cp:coreProperties>
</file>