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handoutMasterIdLst>
    <p:handoutMasterId r:id="rId6"/>
  </p:handoutMasterIdLst>
  <p:sldIdLst>
    <p:sldId id="410" r:id="rId2"/>
    <p:sldId id="433" r:id="rId3"/>
    <p:sldId id="435" r:id="rId4"/>
  </p:sldIdLst>
  <p:sldSz cx="12192000" cy="6858000"/>
  <p:notesSz cx="6797675" cy="9926638"/>
  <p:custDataLst>
    <p:tags r:id="rId7"/>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5XgWKF4pXBATsn10qKNPcA==" hashData="0XID6+T/Mz41BMsMV3M6BK9FvbHYb42tsX1OInAWlI4VmklaxCBQ5IBVI5GtK2GKNrNn5lwlE+vKrUAFlUJs/A=="/>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B845"/>
    <a:srgbClr val="FFFDE1"/>
    <a:srgbClr val="B32425"/>
    <a:srgbClr val="34485E"/>
    <a:srgbClr val="5B9F8A"/>
    <a:srgbClr val="3C7D9B"/>
    <a:srgbClr val="000000"/>
    <a:srgbClr val="101323"/>
    <a:srgbClr val="4FADF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04" autoAdjust="0"/>
  </p:normalViewPr>
  <p:slideViewPr>
    <p:cSldViewPr>
      <p:cViewPr varScale="1">
        <p:scale>
          <a:sx n="95" d="100"/>
          <a:sy n="95" d="100"/>
        </p:scale>
        <p:origin x="134"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26"/>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247" cy="498328"/>
          </a:xfrm>
          <a:prstGeom prst="rect">
            <a:avLst/>
          </a:prstGeom>
        </p:spPr>
        <p:txBody>
          <a:bodyPr vert="horz" lIns="92107" tIns="46053" rIns="92107" bIns="4605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826" y="0"/>
            <a:ext cx="2946246" cy="498328"/>
          </a:xfrm>
          <a:prstGeom prst="rect">
            <a:avLst/>
          </a:prstGeom>
        </p:spPr>
        <p:txBody>
          <a:bodyPr vert="horz" lIns="92107" tIns="46053" rIns="92107" bIns="46053" rtlCol="0"/>
          <a:lstStyle>
            <a:lvl1pPr algn="r">
              <a:defRPr sz="1200"/>
            </a:lvl1pPr>
          </a:lstStyle>
          <a:p>
            <a:fld id="{746FDA87-421D-4CFB-BB3E-33FE4AB339AD}" type="datetimeFigureOut">
              <a:rPr kumimoji="1" lang="ja-JP" altLang="en-US" smtClean="0"/>
              <a:t>2025/2/19</a:t>
            </a:fld>
            <a:endParaRPr kumimoji="1" lang="ja-JP" altLang="en-US"/>
          </a:p>
        </p:txBody>
      </p:sp>
      <p:sp>
        <p:nvSpPr>
          <p:cNvPr id="4" name="フッター プレースホルダー 3"/>
          <p:cNvSpPr>
            <a:spLocks noGrp="1"/>
          </p:cNvSpPr>
          <p:nvPr>
            <p:ph type="ftr" sz="quarter" idx="2"/>
          </p:nvPr>
        </p:nvSpPr>
        <p:spPr>
          <a:xfrm>
            <a:off x="1" y="9428310"/>
            <a:ext cx="2946247" cy="498328"/>
          </a:xfrm>
          <a:prstGeom prst="rect">
            <a:avLst/>
          </a:prstGeom>
        </p:spPr>
        <p:txBody>
          <a:bodyPr vert="horz" lIns="92107" tIns="46053" rIns="92107" bIns="4605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826" y="9428310"/>
            <a:ext cx="2946246" cy="498328"/>
          </a:xfrm>
          <a:prstGeom prst="rect">
            <a:avLst/>
          </a:prstGeom>
        </p:spPr>
        <p:txBody>
          <a:bodyPr vert="horz" lIns="92107" tIns="46053" rIns="92107" bIns="46053"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448" cy="496253"/>
          </a:xfrm>
          <a:prstGeom prst="rect">
            <a:avLst/>
          </a:prstGeom>
        </p:spPr>
        <p:txBody>
          <a:bodyPr vert="horz" lIns="91305" tIns="45652" rIns="91305" bIns="45652"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644" y="0"/>
            <a:ext cx="2945448" cy="496253"/>
          </a:xfrm>
          <a:prstGeom prst="rect">
            <a:avLst/>
          </a:prstGeom>
        </p:spPr>
        <p:txBody>
          <a:bodyPr vert="horz" lIns="91305" tIns="45652" rIns="91305" bIns="45652" rtlCol="0"/>
          <a:lstStyle>
            <a:lvl1pPr algn="r">
              <a:defRPr sz="1200"/>
            </a:lvl1pPr>
          </a:lstStyle>
          <a:p>
            <a:fld id="{206ACFC7-BD3E-4FBB-A92C-C6F06D2C0547}" type="datetimeFigureOut">
              <a:rPr kumimoji="1" lang="ja-JP" altLang="en-US" smtClean="0"/>
              <a:t>2025/2/19</a:t>
            </a:fld>
            <a:endParaRPr kumimoji="1" lang="ja-JP" altLang="en-US" dirty="0"/>
          </a:p>
        </p:txBody>
      </p:sp>
      <p:sp>
        <p:nvSpPr>
          <p:cNvPr id="4" name="スライド イメージ プレースホルダー 3"/>
          <p:cNvSpPr>
            <a:spLocks noGrp="1" noRot="1" noChangeAspect="1"/>
          </p:cNvSpPr>
          <p:nvPr>
            <p:ph type="sldImg" idx="2"/>
          </p:nvPr>
        </p:nvSpPr>
        <p:spPr>
          <a:xfrm>
            <a:off x="92075" y="744538"/>
            <a:ext cx="6613525" cy="3721100"/>
          </a:xfrm>
          <a:prstGeom prst="rect">
            <a:avLst/>
          </a:prstGeom>
          <a:noFill/>
          <a:ln w="12700">
            <a:solidFill>
              <a:prstClr val="black"/>
            </a:solidFill>
          </a:ln>
        </p:spPr>
        <p:txBody>
          <a:bodyPr vert="horz" lIns="91305" tIns="45652" rIns="91305" bIns="45652" rtlCol="0" anchor="ctr"/>
          <a:lstStyle/>
          <a:p>
            <a:endParaRPr lang="ja-JP" altLang="en-US" dirty="0"/>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305" tIns="45652" rIns="91305" bIns="4565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801"/>
            <a:ext cx="2945448" cy="496252"/>
          </a:xfrm>
          <a:prstGeom prst="rect">
            <a:avLst/>
          </a:prstGeom>
        </p:spPr>
        <p:txBody>
          <a:bodyPr vert="horz" lIns="91305" tIns="45652" rIns="91305" bIns="45652"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644" y="9428801"/>
            <a:ext cx="2945448" cy="496252"/>
          </a:xfrm>
          <a:prstGeom prst="rect">
            <a:avLst/>
          </a:prstGeom>
        </p:spPr>
        <p:txBody>
          <a:bodyPr vert="horz" lIns="91305" tIns="45652" rIns="91305" bIns="45652"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4538"/>
            <a:ext cx="6613525" cy="3721100"/>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2025/2/19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2025/2/19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2025/2/19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2025/2/19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2025/2/19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2025/2/19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2025/2/19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2025/2/19</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2025/2/19</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2025/2/19</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2025/2/19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2025/2/19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2025/2/19</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264352" y="6400799"/>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hlinkClick r:id="" action="ppaction://noaction"/>
            <a:extLst>
              <a:ext uri="{FF2B5EF4-FFF2-40B4-BE49-F238E27FC236}">
                <a16:creationId xmlns:a16="http://schemas.microsoft.com/office/drawing/2014/main" id="{16A7AD72-6DFE-4FB6-BC8E-2F873043C896}"/>
              </a:ext>
            </a:extLst>
          </p:cNvPr>
          <p:cNvSpPr/>
          <p:nvPr/>
        </p:nvSpPr>
        <p:spPr>
          <a:xfrm>
            <a:off x="9273338" y="159765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03</a:t>
            </a:r>
            <a:endParaRPr lang="ja-JP" altLang="en-US" sz="4800" dirty="0">
              <a:solidFill>
                <a:srgbClr val="D6B845"/>
              </a:solidFill>
              <a:latin typeface="+mj-lt"/>
            </a:endParaRPr>
          </a:p>
        </p:txBody>
      </p:sp>
      <p:sp>
        <p:nvSpPr>
          <p:cNvPr id="7" name="楕円 6">
            <a:hlinkClick r:id="rId3" action="ppaction://hlinksldjump"/>
            <a:extLst>
              <a:ext uri="{FF2B5EF4-FFF2-40B4-BE49-F238E27FC236}">
                <a16:creationId xmlns:a16="http://schemas.microsoft.com/office/drawing/2014/main" id="{C3194EEB-9EC8-BA88-BEE2-7390BBE8EF6C}"/>
              </a:ext>
            </a:extLst>
          </p:cNvPr>
          <p:cNvSpPr/>
          <p:nvPr/>
        </p:nvSpPr>
        <p:spPr>
          <a:xfrm>
            <a:off x="3503662" y="167737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3140086" y="4016820"/>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窓口</a:t>
            </a:r>
            <a:endParaRPr lang="en-US" altLang="ja-JP" sz="2400" b="1" dirty="0">
              <a:solidFill>
                <a:srgbClr val="D6B845"/>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3174128" y="5027991"/>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地域移行を検討したい時の連絡先はこちらです。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5972919" y="401682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「にも包括」</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a:t>
            </a:r>
            <a:endParaRPr lang="en-US" altLang="ja-JP" sz="2400" b="1" dirty="0">
              <a:solidFill>
                <a:srgbClr val="D6B845"/>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6058966"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39" name="タイトル 1">
            <a:extLst>
              <a:ext uri="{FF2B5EF4-FFF2-40B4-BE49-F238E27FC236}">
                <a16:creationId xmlns:a16="http://schemas.microsoft.com/office/drawing/2014/main" id="{F4419BFB-C12D-7629-A5F6-F663479A77AA}"/>
              </a:ext>
            </a:extLst>
          </p:cNvPr>
          <p:cNvSpPr txBox="1">
            <a:spLocks/>
          </p:cNvSpPr>
          <p:nvPr/>
        </p:nvSpPr>
        <p:spPr>
          <a:xfrm>
            <a:off x="9123293" y="4016820"/>
            <a:ext cx="2426522"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情報</a:t>
            </a:r>
            <a:endParaRPr lang="en-US" altLang="ja-JP" sz="2400" b="1" dirty="0">
              <a:solidFill>
                <a:srgbClr val="D6B845"/>
              </a:solidFill>
              <a:latin typeface="+mn-ea"/>
              <a:ea typeface="+mn-ea"/>
            </a:endParaRPr>
          </a:p>
        </p:txBody>
      </p:sp>
      <p:sp>
        <p:nvSpPr>
          <p:cNvPr id="40" name="タイトル 1">
            <a:extLst>
              <a:ext uri="{FF2B5EF4-FFF2-40B4-BE49-F238E27FC236}">
                <a16:creationId xmlns:a16="http://schemas.microsoft.com/office/drawing/2014/main" id="{717CC069-A3B9-354F-B39D-7073AE2AD453}"/>
              </a:ext>
            </a:extLst>
          </p:cNvPr>
          <p:cNvSpPr txBox="1">
            <a:spLocks/>
          </p:cNvSpPr>
          <p:nvPr/>
        </p:nvSpPr>
        <p:spPr>
          <a:xfrm>
            <a:off x="8943803" y="5010935"/>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こんな情報があります。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D6B845"/>
                </a:solidFill>
                <a:latin typeface="+mn-ea"/>
                <a:ea typeface="+mn-ea"/>
              </a:rPr>
              <a:t>大阪府版「にも包括」ポータルサイト　情報シート</a:t>
            </a:r>
            <a:endParaRPr lang="en-US" altLang="ja-JP" sz="2000" b="1" dirty="0">
              <a:solidFill>
                <a:srgbClr val="D6B845"/>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4" y="0"/>
            <a:ext cx="2869809"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326878" y="2421776"/>
            <a:ext cx="2418382" cy="637635"/>
          </a:xfrm>
          <a:prstGeom prst="rect">
            <a:avLst/>
          </a:prstGeom>
        </p:spPr>
        <p:txBody>
          <a:bodyPr vert="horz" lIns="91440" tIns="45720" rIns="91440" bIns="45720" rtlCol="0" anchor="t">
            <a:normAutofit fontScale="47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FFFDE1"/>
                </a:solidFill>
                <a:latin typeface="Arial" panose="020B0604020202020204" pitchFamily="34" charset="0"/>
                <a:ea typeface="+mn-ea"/>
                <a:cs typeface="Arial" panose="020B0604020202020204" pitchFamily="34" charset="0"/>
              </a:rPr>
              <a:t>泉大津市</a:t>
            </a:r>
            <a:endParaRPr lang="en-US" altLang="ja-JP" sz="8000" b="1" spc="300" dirty="0">
              <a:solidFill>
                <a:srgbClr val="FFFDE1"/>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D6B845"/>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549427" y="512286"/>
            <a:ext cx="1770954" cy="17709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楕円 15">
            <a:hlinkClick r:id="rId4" action="ppaction://hlinksldjump"/>
            <a:extLst>
              <a:ext uri="{FF2B5EF4-FFF2-40B4-BE49-F238E27FC236}">
                <a16:creationId xmlns:a16="http://schemas.microsoft.com/office/drawing/2014/main" id="{61770FFB-076D-4D8E-A395-40A76EF1C214}"/>
              </a:ext>
            </a:extLst>
          </p:cNvPr>
          <p:cNvSpPr/>
          <p:nvPr/>
        </p:nvSpPr>
        <p:spPr>
          <a:xfrm>
            <a:off x="6388500" y="159765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pic>
        <p:nvPicPr>
          <p:cNvPr id="13" name="グラフィックス 12" descr="ダンス 単色塗りつぶし">
            <a:extLst>
              <a:ext uri="{FF2B5EF4-FFF2-40B4-BE49-F238E27FC236}">
                <a16:creationId xmlns:a16="http://schemas.microsoft.com/office/drawing/2014/main" id="{24D5522C-00A2-4CF6-9DF1-AACFE0B0D004}"/>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977704" y="980660"/>
            <a:ext cx="914400" cy="914400"/>
          </a:xfrm>
          <a:prstGeom prst="rect">
            <a:avLst/>
          </a:prstGeom>
        </p:spPr>
      </p:pic>
      <p:pic>
        <p:nvPicPr>
          <p:cNvPr id="11" name="図 10">
            <a:extLst>
              <a:ext uri="{FF2B5EF4-FFF2-40B4-BE49-F238E27FC236}">
                <a16:creationId xmlns:a16="http://schemas.microsoft.com/office/drawing/2014/main" id="{3FCCD99A-819B-4FF1-A559-7251428804DD}"/>
              </a:ext>
            </a:extLst>
          </p:cNvPr>
          <p:cNvPicPr>
            <a:picLocks noChangeAspect="1"/>
          </p:cNvPicPr>
          <p:nvPr/>
        </p:nvPicPr>
        <p:blipFill>
          <a:blip r:embed="rId5"/>
          <a:stretch>
            <a:fillRect/>
          </a:stretch>
        </p:blipFill>
        <p:spPr>
          <a:xfrm>
            <a:off x="792226" y="891785"/>
            <a:ext cx="1372579" cy="1003275"/>
          </a:xfrm>
          <a:prstGeom prst="rect">
            <a:avLst/>
          </a:prstGeom>
        </p:spPr>
      </p:pic>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D6B845"/>
                </a:solidFill>
                <a:latin typeface="+mn-ea"/>
                <a:ea typeface="+mn-ea"/>
              </a:rPr>
              <a:t>窓口</a:t>
            </a:r>
            <a:endParaRPr lang="en-US" altLang="ja-JP" sz="4400" b="1" dirty="0">
              <a:solidFill>
                <a:srgbClr val="D6B845"/>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B324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D6B8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695305" y="2973102"/>
            <a:ext cx="8801377" cy="2395207"/>
          </a:xfrm>
          <a:prstGeom prst="rect">
            <a:avLst/>
          </a:prstGeom>
          <a:noFill/>
        </p:spPr>
        <p:txBody>
          <a:bodyPr wrap="square">
            <a:spAutoFit/>
          </a:bodyPr>
          <a:lstStyle/>
          <a:p>
            <a:pPr algn="ctr">
              <a:lnSpc>
                <a:spcPct val="150000"/>
              </a:lnSpc>
            </a:pPr>
            <a:r>
              <a:rPr lang="ja-JP" altLang="en-US" sz="2400" b="1" dirty="0">
                <a:latin typeface="Söhne"/>
              </a:rPr>
              <a:t>泉大津</a:t>
            </a:r>
            <a:r>
              <a:rPr lang="ja-JP" altLang="en-US" sz="2400" b="1" i="0" dirty="0">
                <a:effectLst/>
                <a:latin typeface="Söhne"/>
              </a:rPr>
              <a:t>市　障がい福祉課</a:t>
            </a:r>
            <a:endParaRPr lang="en-US" altLang="ja-JP" sz="2400" b="1" i="0" dirty="0">
              <a:effectLst/>
              <a:latin typeface="Söhne"/>
            </a:endParaRPr>
          </a:p>
          <a:p>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住所　　　：〒</a:t>
            </a:r>
            <a:r>
              <a:rPr lang="en-US" altLang="ja-JP" sz="1800" b="1" dirty="0">
                <a:solidFill>
                  <a:schemeClr val="tx1"/>
                </a:solidFill>
                <a:latin typeface="メイリオ" panose="020B0604030504040204" pitchFamily="50" charset="-128"/>
                <a:ea typeface="メイリオ" panose="020B0604030504040204" pitchFamily="50" charset="-128"/>
              </a:rPr>
              <a:t>595-8686</a:t>
            </a:r>
            <a:r>
              <a:rPr lang="ja-JP" altLang="en-US" sz="1800" b="1" dirty="0">
                <a:solidFill>
                  <a:schemeClr val="tx1"/>
                </a:solidFill>
                <a:latin typeface="メイリオ" panose="020B0604030504040204" pitchFamily="50" charset="-128"/>
                <a:ea typeface="メイリオ" panose="020B0604030504040204" pitchFamily="50" charset="-128"/>
              </a:rPr>
              <a:t>　泉大津市東雲町９番１２号</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電話番号　：</a:t>
            </a:r>
            <a:r>
              <a:rPr lang="en-US" altLang="ja-JP" sz="1800" b="1" dirty="0">
                <a:solidFill>
                  <a:schemeClr val="tx1"/>
                </a:solidFill>
                <a:latin typeface="メイリオ" panose="020B0604030504040204" pitchFamily="50" charset="-128"/>
                <a:ea typeface="メイリオ" panose="020B0604030504040204" pitchFamily="50" charset="-128"/>
              </a:rPr>
              <a:t>0725-33-1131</a:t>
            </a:r>
          </a:p>
          <a:p>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dirty="0">
              <a:latin typeface="Söhne"/>
            </a:endParaRPr>
          </a:p>
          <a:p>
            <a:pPr algn="ctr">
              <a:lnSpc>
                <a:spcPct val="150000"/>
              </a:lnSpc>
            </a:pPr>
            <a:endParaRPr lang="ja-JP" altLang="en-US" dirty="0"/>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523220"/>
          </a:xfrm>
          <a:prstGeom prst="rect">
            <a:avLst/>
          </a:prstGeom>
          <a:noFill/>
        </p:spPr>
        <p:txBody>
          <a:bodyPr wrap="square" rtlCol="0">
            <a:spAutoFit/>
          </a:bodyPr>
          <a:lstStyle/>
          <a:p>
            <a:r>
              <a:rPr kumimoji="1" lang="ja-JP" altLang="en-US" sz="2800" b="1" i="0" u="none" strike="noStrike" kern="1200" cap="none" spc="0" normalizeH="0" baseline="0" noProof="0" dirty="0">
                <a:ln>
                  <a:noFill/>
                </a:ln>
                <a:solidFill>
                  <a:srgbClr val="FFFDE1"/>
                </a:solidFill>
                <a:effectLst/>
                <a:uLnTx/>
                <a:uFillTx/>
                <a:latin typeface="Segoe UI"/>
                <a:ea typeface="メイリオ"/>
                <a:cs typeface="+mn-cs"/>
              </a:rPr>
              <a:t>地域移行を検討する時は、下記にご連絡ください。</a:t>
            </a:r>
            <a:endParaRPr kumimoji="1" lang="ja-JP" altLang="en-US" dirty="0"/>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1">
            <a:extLst>
              <a:ext uri="{FF2B5EF4-FFF2-40B4-BE49-F238E27FC236}">
                <a16:creationId xmlns:a16="http://schemas.microsoft.com/office/drawing/2014/main" id="{D7FA2747-4FDB-4132-B6EB-D67C41A4270C}"/>
              </a:ext>
            </a:extLst>
          </p:cNvPr>
          <p:cNvSpPr/>
          <p:nvPr/>
        </p:nvSpPr>
        <p:spPr>
          <a:xfrm>
            <a:off x="4816653" y="2119091"/>
            <a:ext cx="7056784" cy="4585955"/>
          </a:xfrm>
          <a:prstGeom prst="roundRect">
            <a:avLst>
              <a:gd name="adj" fmla="val 2940"/>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D6B845"/>
                </a:solidFill>
                <a:latin typeface="+mn-ea"/>
                <a:ea typeface="+mn-ea"/>
              </a:rPr>
              <a:t>精神障がいにも対応した地域包括ケアシステムの構築のための</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協議の場について</a:t>
            </a:r>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02955" y="2141166"/>
            <a:ext cx="4080877" cy="857206"/>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485529" y="5286842"/>
            <a:ext cx="4098303" cy="1454526"/>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602023" y="5650219"/>
            <a:ext cx="3008563" cy="995538"/>
          </a:xfrm>
          <a:prstGeom prst="rect">
            <a:avLst/>
          </a:prstGeom>
        </p:spPr>
        <p:txBody>
          <a:bodyPr vert="horz" lIns="91440" tIns="45720" rIns="91440" bIns="45720" rtlCol="0" anchor="t">
            <a:normAutofit fontScale="925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・精神科医療機関関係者</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・保健所</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・基幹相談支援センター</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・大阪</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府</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a:t>
            </a:r>
            <a:r>
              <a:rPr lang="en-US" altLang="ja-JP" sz="1400" dirty="0" err="1">
                <a:solidFill>
                  <a:srgbClr val="44546A">
                    <a:lumMod val="50000"/>
                  </a:srgbClr>
                </a:solidFill>
                <a:latin typeface="メイリオ" panose="020B0604030504040204" pitchFamily="50" charset="-128"/>
                <a:ea typeface="メイリオ" panose="020B0604030504040204" pitchFamily="50" charset="-128"/>
              </a:rPr>
              <a:t>obs</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・市町村</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479376" y="3239138"/>
            <a:ext cx="4104456" cy="552155"/>
          </a:xfrm>
          <a:prstGeom prst="roundRect">
            <a:avLst>
              <a:gd name="adj" fmla="val 16492"/>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D6B845"/>
          </a:solidFill>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5663952" y="2620344"/>
            <a:ext cx="5650232" cy="3718054"/>
          </a:xfrm>
          <a:prstGeom prst="rect">
            <a:avLst/>
          </a:prstGeom>
        </p:spPr>
        <p:txBody>
          <a:bodyPr vert="horz" lIns="91440" tIns="45720" rIns="91440" bIns="45720" rtlCol="0" anchor="t">
            <a:normAutofit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年３回程度開催し、保健・医療・福祉による連携を深め、精神障がい者をとりまく現状や住まいの確保について、情報共有を実施しています。また令和５年度からは、啓発のために、年１回和泉市障がい者地域自立支援協議会地域移行部会と連携し、市民講演会を実施しています。</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b="1" dirty="0">
                <a:solidFill>
                  <a:srgbClr val="44546A">
                    <a:lumMod val="50000"/>
                  </a:srgbClr>
                </a:solidFill>
                <a:latin typeface="メイリオ" panose="020B0604030504040204" pitchFamily="50" charset="-128"/>
                <a:ea typeface="メイリオ" panose="020B0604030504040204" pitchFamily="50" charset="-128"/>
              </a:rPr>
              <a:t>令和５年度の実績</a:t>
            </a:r>
            <a:endParaRPr lang="en-US" altLang="ja-JP" sz="1400" b="1"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第１回　令和</a:t>
            </a:r>
            <a:r>
              <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5</a:t>
            </a: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年</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5</a:t>
            </a: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月</a:t>
            </a:r>
            <a:r>
              <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24</a:t>
            </a: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日（水）</a:t>
            </a:r>
            <a:r>
              <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13</a:t>
            </a: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r>
              <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30</a:t>
            </a: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endPar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（１）令和４年度の実績について</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（２）住まいの確保について</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（３）啓発方法について</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（４）今後の運営について</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b="1" dirty="0">
                <a:solidFill>
                  <a:srgbClr val="44546A">
                    <a:lumMod val="50000"/>
                  </a:srgbClr>
                </a:solidFill>
                <a:latin typeface="メイリオ" panose="020B0604030504040204" pitchFamily="50" charset="-128"/>
                <a:ea typeface="メイリオ" panose="020B0604030504040204" pitchFamily="50" charset="-128"/>
              </a:rPr>
              <a:t>第２回　令和</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6</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年</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2</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月</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26</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日（月）</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14</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00</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a:t>
            </a:r>
            <a:endParaRPr lang="en-US" altLang="ja-JP" sz="1400" b="1"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（１）市民講演会の振り返りについて</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（２）その他</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b="1" dirty="0">
                <a:solidFill>
                  <a:srgbClr val="44546A">
                    <a:lumMod val="50000"/>
                  </a:srgbClr>
                </a:solidFill>
                <a:latin typeface="メイリオ" panose="020B0604030504040204" pitchFamily="50" charset="-128"/>
                <a:ea typeface="メイリオ" panose="020B0604030504040204" pitchFamily="50" charset="-128"/>
              </a:rPr>
              <a:t>市民講演会　令和</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5</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年</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12</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月</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7</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日（木）</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14</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00</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16</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00</a:t>
            </a: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テーマ：うつ病を知ろう　支えあおう</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700210" y="3501262"/>
            <a:ext cx="3008563" cy="3780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年</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3</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回程度</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676959" y="2381932"/>
            <a:ext cx="2866645" cy="543012"/>
          </a:xfrm>
          <a:prstGeom prst="rect">
            <a:avLst/>
          </a:prstGeom>
        </p:spPr>
        <p:txBody>
          <a:bodyPr vert="horz" lIns="91440" tIns="45720" rIns="91440" bIns="45720" rtlCol="0" anchor="t">
            <a:normAutofit fontScale="85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泉大津市・高石市・忠岡町における精神障がいにも対応した地域包括ケアシステム構築に係る協議の場</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511835" y="4063935"/>
            <a:ext cx="4080877" cy="946933"/>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8018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747964" y="4390343"/>
            <a:ext cx="2866645"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泉大津市障がい福祉課、高石市高齢・障がい福祉課、忠岡町福祉課</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846075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379</Words>
  <Application>Microsoft Office PowerPoint</Application>
  <PresentationFormat>ワイド画面</PresentationFormat>
  <Paragraphs>52</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Söhne</vt:lpstr>
      <vt:lpstr>メイリオ</vt:lpstr>
      <vt:lpstr>游ゴシック</vt:lpstr>
      <vt:lpstr>Arial</vt:lpstr>
      <vt:lpstr>Calibri</vt:lpstr>
      <vt:lpstr>Segoe UI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2025-02-19T07:23:04Z</dcterms:modified>
</cp:coreProperties>
</file>