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410" r:id="rId2"/>
    <p:sldId id="433" r:id="rId3"/>
    <p:sldId id="435" r:id="rId4"/>
  </p:sldIdLst>
  <p:sldSz cx="12192000" cy="6858000"/>
  <p:notesSz cx="6797675" cy="9926638"/>
  <p:custDataLst>
    <p:tags r:id="rId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emptbYnryJXgL6CjsccS6A==" hashData="ckeBRdzU2mh17ZJCqDX2THcjTpKlR5zItHWuIY29Y3N+f4gtnrcGFoo/OwapYre1Wdp5/En5Jl5ljhR2O8iXb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4" autoAdjust="0"/>
  </p:normalViewPr>
  <p:slideViewPr>
    <p:cSldViewPr>
      <p:cViewPr varScale="1">
        <p:scale>
          <a:sx n="91" d="100"/>
          <a:sy n="91"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6247" cy="498328"/>
          </a:xfrm>
          <a:prstGeom prst="rect">
            <a:avLst/>
          </a:prstGeom>
        </p:spPr>
        <p:txBody>
          <a:bodyPr vert="horz" lIns="92107" tIns="46053" rIns="92107" bIns="4605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826" y="0"/>
            <a:ext cx="2946246" cy="498328"/>
          </a:xfrm>
          <a:prstGeom prst="rect">
            <a:avLst/>
          </a:prstGeom>
        </p:spPr>
        <p:txBody>
          <a:bodyPr vert="horz" lIns="92107" tIns="46053" rIns="92107" bIns="46053"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28310"/>
            <a:ext cx="2946247" cy="498328"/>
          </a:xfrm>
          <a:prstGeom prst="rect">
            <a:avLst/>
          </a:prstGeom>
        </p:spPr>
        <p:txBody>
          <a:bodyPr vert="horz" lIns="92107" tIns="46053" rIns="92107" bIns="46053"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826" y="9428310"/>
            <a:ext cx="2946246" cy="498328"/>
          </a:xfrm>
          <a:prstGeom prst="rect">
            <a:avLst/>
          </a:prstGeom>
        </p:spPr>
        <p:txBody>
          <a:bodyPr vert="horz" lIns="92107" tIns="46053" rIns="92107" bIns="46053"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448" cy="496253"/>
          </a:xfrm>
          <a:prstGeom prst="rect">
            <a:avLst/>
          </a:prstGeom>
        </p:spPr>
        <p:txBody>
          <a:bodyPr vert="horz" lIns="91305" tIns="45652" rIns="91305" bIns="45652"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0644" y="0"/>
            <a:ext cx="2945448" cy="496253"/>
          </a:xfrm>
          <a:prstGeom prst="rect">
            <a:avLst/>
          </a:prstGeom>
        </p:spPr>
        <p:txBody>
          <a:bodyPr vert="horz" lIns="91305" tIns="45652" rIns="91305" bIns="45652"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91305" tIns="45652" rIns="91305" bIns="45652" rtlCol="0" anchor="ctr"/>
          <a:lstStyle/>
          <a:p>
            <a:endParaRPr lang="ja-JP" altLang="en-US" dirty="0"/>
          </a:p>
        </p:txBody>
      </p:sp>
      <p:sp>
        <p:nvSpPr>
          <p:cNvPr id="5" name="ノート プレースホルダー 4"/>
          <p:cNvSpPr>
            <a:spLocks noGrp="1"/>
          </p:cNvSpPr>
          <p:nvPr>
            <p:ph type="body" sz="quarter" idx="3"/>
          </p:nvPr>
        </p:nvSpPr>
        <p:spPr>
          <a:xfrm>
            <a:off x="680085" y="4715192"/>
            <a:ext cx="5437506" cy="4466274"/>
          </a:xfrm>
          <a:prstGeom prst="rect">
            <a:avLst/>
          </a:prstGeom>
        </p:spPr>
        <p:txBody>
          <a:bodyPr vert="horz" lIns="91305" tIns="45652" rIns="91305" bIns="4565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801"/>
            <a:ext cx="2945448" cy="496252"/>
          </a:xfrm>
          <a:prstGeom prst="rect">
            <a:avLst/>
          </a:prstGeom>
        </p:spPr>
        <p:txBody>
          <a:bodyPr vert="horz" lIns="91305" tIns="45652" rIns="91305" bIns="45652"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0644" y="9428801"/>
            <a:ext cx="2945448" cy="496252"/>
          </a:xfrm>
          <a:prstGeom prst="rect">
            <a:avLst/>
          </a:prstGeom>
        </p:spPr>
        <p:txBody>
          <a:bodyPr vert="horz" lIns="91305" tIns="45652" rIns="91305" bIns="45652"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4538"/>
            <a:ext cx="6613525" cy="3721100"/>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泉大津市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pic>
        <p:nvPicPr>
          <p:cNvPr id="11" name="図 10">
            <a:extLst>
              <a:ext uri="{FF2B5EF4-FFF2-40B4-BE49-F238E27FC236}">
                <a16:creationId xmlns:a16="http://schemas.microsoft.com/office/drawing/2014/main" id="{3FCCD99A-819B-4FF1-A559-7251428804DD}"/>
              </a:ext>
            </a:extLst>
          </p:cNvPr>
          <p:cNvPicPr>
            <a:picLocks noChangeAspect="1"/>
          </p:cNvPicPr>
          <p:nvPr/>
        </p:nvPicPr>
        <p:blipFill>
          <a:blip r:embed="rId5"/>
          <a:stretch>
            <a:fillRect/>
          </a:stretch>
        </p:blipFill>
        <p:spPr>
          <a:xfrm>
            <a:off x="792226" y="891785"/>
            <a:ext cx="1372579" cy="1003275"/>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395207"/>
          </a:xfrm>
          <a:prstGeom prst="rect">
            <a:avLst/>
          </a:prstGeom>
          <a:noFill/>
        </p:spPr>
        <p:txBody>
          <a:bodyPr wrap="square">
            <a:spAutoFit/>
          </a:bodyPr>
          <a:lstStyle/>
          <a:p>
            <a:pPr algn="ctr">
              <a:lnSpc>
                <a:spcPct val="150000"/>
              </a:lnSpc>
            </a:pPr>
            <a:r>
              <a:rPr lang="ja-JP" altLang="en-US" sz="2400" b="1" dirty="0">
                <a:latin typeface="Söhne"/>
              </a:rPr>
              <a:t>泉大津</a:t>
            </a:r>
            <a:r>
              <a:rPr lang="ja-JP" altLang="en-US" sz="2400" b="1" i="0" dirty="0">
                <a:effectLst/>
                <a:latin typeface="Söhne"/>
              </a:rPr>
              <a:t>市　障がい福祉課</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595-8686</a:t>
            </a:r>
            <a:r>
              <a:rPr lang="ja-JP" altLang="en-US" sz="1800" b="1" dirty="0">
                <a:solidFill>
                  <a:schemeClr val="tx1"/>
                </a:solidFill>
                <a:latin typeface="メイリオ" panose="020B0604030504040204" pitchFamily="50" charset="-128"/>
                <a:ea typeface="メイリオ" panose="020B0604030504040204" pitchFamily="50" charset="-128"/>
              </a:rPr>
              <a:t>　泉大津市東雲町９番１２号</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0725-33-1131</a:t>
            </a: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995538"/>
          </a:xfrm>
          <a:prstGeom prst="rect">
            <a:avLst/>
          </a:prstGeom>
        </p:spPr>
        <p:txBody>
          <a:bodyPr vert="horz" lIns="91440" tIns="45720" rIns="91440" bIns="45720" rtlCol="0" anchor="t">
            <a:normAutofit fontScale="925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・精神科医療機関関係者</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・保健所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・基幹相談支援センター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府</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・市町村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663952" y="2620344"/>
            <a:ext cx="5650232" cy="371805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３回程度開催し、保健・医療・福祉による連携を深め、精神障がい者をとりまく現状や住まいの確保について、情報共有を実施しています。また令和５年度からは、啓発のために、年１回和泉市障がい者地域自立支援協議会地域移行部会と連携し、市民講演会を実施し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令和７年度の実績</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第１回　令和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12</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22</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日（月）</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4</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00</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（１）令和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6</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年度の実績について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（２</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）各市町の長期入院者の地域移行に係る事例検討</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第２回　令和８年</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3</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10</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日（火）</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00</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（１）各市町の長期入院者の地域移行に係る事例検討</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市民講演会　令和７年</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10</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30</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日（木）</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00</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16</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00</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テーマ：心地よい眠りのために～ストレス・不眠・お薬の正しい知　　　　　識～</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泉大津市・高石市・忠岡町における精神障がいにも対応した地域包括ケアシステム構築に係る協議の場</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泉大津市障がい福祉課、高石市高齢・障がい福祉課、忠岡町地域福祉課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372</Words>
  <Application>Microsoft Office PowerPoint</Application>
  <PresentationFormat>ワイド画面</PresentationFormat>
  <Paragraphs>49</Paragraphs>
  <Slides>3</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2026-07-28T05:21:11Z</dcterms:modified>
</cp:coreProperties>
</file>