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qzmols7Y2AvuYhalejnXQ==" hashData="jfYe06IoZoriVIs0fdyNwhPxcV4klL4SOfcaIZtIHiOVaPEkRAU9j7iLdNCmHoEA0LoWt44vvezUBYOC79GKJ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5032"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f.osaka.lg.jp/o100180/izumihoken/soudan/kokoro.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和泉保健所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9250ABF0-F6B7-47C6-8007-C9EC0DDCF354}"/>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949205"/>
          </a:xfrm>
          <a:prstGeom prst="rect">
            <a:avLst/>
          </a:prstGeom>
          <a:noFill/>
        </p:spPr>
        <p:txBody>
          <a:bodyPr wrap="square">
            <a:spAutoFit/>
          </a:bodyPr>
          <a:lstStyle/>
          <a:p>
            <a:pPr algn="ctr">
              <a:lnSpc>
                <a:spcPct val="150000"/>
              </a:lnSpc>
            </a:pPr>
            <a:endParaRPr lang="en-US" altLang="ja-JP" sz="2400" b="1" dirty="0">
              <a:latin typeface="Söhne"/>
            </a:endParaRPr>
          </a:p>
          <a:p>
            <a:pPr algn="ctr">
              <a:lnSpc>
                <a:spcPct val="150000"/>
              </a:lnSpc>
            </a:pPr>
            <a:r>
              <a:rPr lang="ja-JP" altLang="en-US" sz="2400" b="1" dirty="0">
                <a:latin typeface="Söhne"/>
              </a:rPr>
              <a:t>和泉</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594</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0071</a:t>
            </a:r>
            <a:r>
              <a:rPr lang="ja-JP" altLang="en-US" sz="1800" b="1" dirty="0">
                <a:solidFill>
                  <a:schemeClr val="tx1"/>
                </a:solidFill>
                <a:latin typeface="メイリオ" panose="020B0604030504040204" pitchFamily="50" charset="-128"/>
                <a:ea typeface="メイリオ" panose="020B0604030504040204" pitchFamily="50" charset="-128"/>
              </a:rPr>
              <a:t>　和泉市府中町６丁目</a:t>
            </a:r>
            <a:r>
              <a:rPr lang="en-US" altLang="ja-JP" sz="1800" b="1" dirty="0">
                <a:solidFill>
                  <a:schemeClr val="tx1"/>
                </a:solidFill>
                <a:latin typeface="メイリオ" panose="020B0604030504040204" pitchFamily="50" charset="-128"/>
                <a:ea typeface="メイリオ" panose="020B0604030504040204" pitchFamily="50" charset="-128"/>
              </a:rPr>
              <a:t>12</a:t>
            </a:r>
            <a:r>
              <a:rPr lang="ja-JP" altLang="en-US" sz="1800" b="1" dirty="0">
                <a:solidFill>
                  <a:schemeClr val="tx1"/>
                </a:solidFill>
                <a:latin typeface="メイリオ" panose="020B0604030504040204" pitchFamily="50" charset="-128"/>
                <a:ea typeface="メイリオ" panose="020B0604030504040204" pitchFamily="50" charset="-128"/>
              </a:rPr>
              <a:t>－３　</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0725</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41</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1330</a:t>
            </a:r>
            <a:r>
              <a:rPr lang="ja-JP" altLang="en-US" sz="1800" b="1" dirty="0">
                <a:solidFill>
                  <a:schemeClr val="tx1"/>
                </a:solidFill>
                <a:latin typeface="メイリオ" panose="020B0604030504040204" pitchFamily="50" charset="-128"/>
                <a:ea typeface="メイリオ" panose="020B0604030504040204" pitchFamily="50" charset="-128"/>
              </a:rPr>
              <a:t>（精神保健福祉チーム直通）</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104456"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509108"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700209" y="5562817"/>
            <a:ext cx="3008563" cy="117855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・障がい福祉関係者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・精神障がい者家族会会員</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・市町障がい福祉担当課職員</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・大阪府担当職員</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928155" y="2590481"/>
            <a:ext cx="6784469" cy="350281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令和５年度の議題</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（１）精神障がいにも対応した地域包括ケアシステム構築について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①　長期入院精神障がい者退院支援強化事業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②　令和４年度大阪府在院患者調査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③　令和４年度和泉保健所圏域在院患者調査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④　各市町での「協議の場」の取組み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（２）精神保健福祉法改正について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①　概要説明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②　講義：「精神保健福祉法改正～病院と地域で取組むこと～」</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講師：　浜寺病院　野木　渡　理事長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（３）意見交換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テーマ：「精神保健福祉法改正を踏まえた各機関・団体の現状について」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（４）その他   　　 </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10560" y="3475201"/>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年１回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511835" y="2381932"/>
            <a:ext cx="3999989" cy="581232"/>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2200" dirty="0">
                <a:solidFill>
                  <a:srgbClr val="44546A">
                    <a:lumMod val="50000"/>
                  </a:srgbClr>
                </a:solidFill>
                <a:latin typeface="メイリオ" panose="020B0604030504040204" pitchFamily="50" charset="-128"/>
                <a:ea typeface="メイリオ" panose="020B0604030504040204" pitchFamily="50" charset="-128"/>
              </a:rPr>
              <a:t> </a:t>
            </a:r>
            <a:endParaRPr lang="en-US" altLang="ja-JP" sz="29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2900" dirty="0">
                <a:solidFill>
                  <a:srgbClr val="44546A">
                    <a:lumMod val="50000"/>
                  </a:srgbClr>
                </a:solidFill>
                <a:latin typeface="メイリオ" panose="020B0604030504040204" pitchFamily="50" charset="-128"/>
                <a:ea typeface="メイリオ" panose="020B0604030504040204" pitchFamily="50" charset="-128"/>
              </a:rPr>
              <a:t> 大阪府和泉保健所精神保健福祉圏域連携会議</a:t>
            </a:r>
            <a:endParaRPr lang="en-US" altLang="ja-JP" sz="29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2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精神障がいにも対応した地域包括ケアシステムの構築に係る協議の場）</a:t>
            </a:r>
            <a:endParaRPr kumimoji="1" lang="en-US" altLang="ja-JP" sz="23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572985" y="4458713"/>
            <a:ext cx="3938839" cy="47464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和泉保健所</a:t>
            </a:r>
            <a:r>
              <a:rPr lang="ja-JP" altLang="en-US" sz="1400" i="0" dirty="0">
                <a:effectLst/>
                <a:latin typeface="Söhne"/>
              </a:rPr>
              <a:t>地　域保健課　精神保健福祉チーム</a:t>
            </a:r>
            <a:r>
              <a:rPr lang="ja-JP" altLang="en-US" sz="1100" dirty="0">
                <a:solidFill>
                  <a:schemeClr val="tx1"/>
                </a:solidFill>
                <a:latin typeface="メイリオ" panose="020B0604030504040204" pitchFamily="50" charset="-128"/>
                <a:ea typeface="メイリオ" panose="020B0604030504040204" pitchFamily="50" charset="-128"/>
              </a:rPr>
              <a:t>　　</a:t>
            </a:r>
            <a:endParaRPr kumimoji="1" lang="en-US" altLang="ja-JP" sz="14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911424" y="2132856"/>
            <a:ext cx="10881419" cy="2592288"/>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520766" y="2441696"/>
            <a:ext cx="5871377" cy="627263"/>
          </a:xfrm>
          <a:prstGeom prst="rect">
            <a:avLst/>
          </a:prstGeom>
        </p:spPr>
        <p:txBody>
          <a:bodyPr vert="horz" lIns="91440" tIns="45720" rIns="91440" bIns="45720" rtlCol="0" anchor="t">
            <a:normAutofit fontScale="7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endParaRPr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和泉保健所こころの健康相談ホームページ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2567608" y="3212976"/>
            <a:ext cx="7416824" cy="10081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個別相談や家族教室、市民講演会等の案内を掲載しています。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solidFill>
                  <a:srgbClr val="44546A">
                    <a:lumMod val="50000"/>
                  </a:srgbClr>
                </a:solidFill>
                <a:effectLst/>
                <a:highlight>
                  <a:srgbClr val="000000"/>
                </a:highlight>
                <a:uLnTx/>
                <a:uFillTx/>
                <a:latin typeface="メイリオ" panose="020B0604030504040204" pitchFamily="50" charset="-128"/>
                <a:ea typeface="メイリオ" panose="020B0604030504040204" pitchFamily="50" charset="-128"/>
                <a:hlinkClick r:id="rId3"/>
              </a:rPr>
              <a:t>https://www.pref.osaka.lg.jp/o100180/izumihoken/soudan/kokoro.html</a:t>
            </a:r>
            <a:endParaRPr kumimoji="1" lang="en-US" altLang="ja-JP" sz="1400" b="0" i="0" u="none" strike="noStrike" kern="1200" cap="none" spc="0" normalizeH="0" baseline="0" noProof="0" dirty="0">
              <a:ln>
                <a:noFill/>
              </a:ln>
              <a:solidFill>
                <a:srgbClr val="44546A">
                  <a:lumMod val="50000"/>
                </a:srgbClr>
              </a:solidFill>
              <a:effectLst/>
              <a:highlight>
                <a:srgbClr val="000000"/>
              </a:highligh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7" name="楕円 26">
            <a:hlinkClick r:id="rId4"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422</Words>
  <Application>Microsoft Office PowerPoint</Application>
  <PresentationFormat>ワイド画面</PresentationFormat>
  <Paragraphs>66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2024-11-13T10:02:19Z</dcterms:modified>
</cp:coreProperties>
</file>