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10" r:id="rId2"/>
    <p:sldId id="433" r:id="rId3"/>
    <p:sldId id="435" r:id="rId4"/>
  </p:sldIdLst>
  <p:sldSz cx="12192000" cy="6858000"/>
  <p:notesSz cx="6805613" cy="9939338"/>
  <p:custDataLst>
    <p:tags r:id="rId7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jHzQral0Xgoo0muYgzdkxw==" hashData="IrqwN0MsJ/X7f+R0/bO5RS62wHcuFhixitE1kZC4fcpAjb1SaWP336nWW8AazHo3DPP8xo5VLj58lAaGg/s+PA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845"/>
    <a:srgbClr val="FFFDE1"/>
    <a:srgbClr val="B32425"/>
    <a:srgbClr val="34485E"/>
    <a:srgbClr val="5B9F8A"/>
    <a:srgbClr val="3C7D9B"/>
    <a:srgbClr val="000000"/>
    <a:srgbClr val="101323"/>
    <a:srgbClr val="4FADF3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04" autoAdjust="0"/>
  </p:normalViewPr>
  <p:slideViewPr>
    <p:cSldViewPr>
      <p:cViewPr varScale="1">
        <p:scale>
          <a:sx n="109" d="100"/>
          <a:sy n="109" d="100"/>
        </p:scale>
        <p:origin x="534" y="7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28" y="-102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687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322" y="0"/>
            <a:ext cx="2949686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746FDA87-421D-4CFB-BB3E-33FE4AB339A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372"/>
            <a:ext cx="2949687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322" y="9440372"/>
            <a:ext cx="2949686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870C89CD-C2A2-4250-B487-60E6EF3916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1643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8887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1" y="0"/>
            <a:ext cx="2948887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206ACFC7-BD3E-4FBB-A92C-C6F06D2C0547}" type="datetimeFigureOut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146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5"/>
            <a:ext cx="2948887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1" y="9440865"/>
            <a:ext cx="2948887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CDCFC374-814C-4296-BB26-A4ADC52CB33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55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1463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B8E2-8FCD-43E2-BC86-384EE10B11D4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72BB-719F-4064-99D1-42E83E4D39EC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1" y="274642"/>
            <a:ext cx="2743201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3" y="274642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1BB1-C6A4-450E-BFF4-33A31E99FAE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328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1257" y="1556794"/>
            <a:ext cx="10972800" cy="4525963"/>
          </a:xfrm>
        </p:spPr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EB8C-4DF7-4D35-8D4D-C0E1B3E01FBB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7C00-2761-4501-A328-39F53606DD8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2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B92E-592D-4B0A-A65D-7414D1B2271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C4C8-AC08-4C00-90F9-516823EEE03A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7439-AB59-4F5D-99F5-D54732C0DE38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6E9-A61F-42A8-8EA7-54669B66C78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55"/>
            <a:ext cx="6815667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B9A6-D963-4E50-9D60-8A0735E2185D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69795-F5CF-4248-ADBD-C526F9F421AF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2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5"/>
          <p:cNvSpPr txBox="1">
            <a:spLocks/>
          </p:cNvSpPr>
          <p:nvPr userDrawn="1"/>
        </p:nvSpPr>
        <p:spPr>
          <a:xfrm>
            <a:off x="9264352" y="6400799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2D8002D-B5B0-4BAC-B1F6-782DDCCE6D9C}" type="slidenum">
              <a:rPr lang="ja-JP" altLang="en-US" sz="2217" smtClean="0"/>
              <a:pPr algn="r"/>
              <a:t>‹#›</a:t>
            </a:fld>
            <a:endParaRPr lang="ja-JP" altLang="en-US" sz="2217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4545628" y="167737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4318609" y="4016820"/>
            <a:ext cx="2785503" cy="916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4462625" y="5027991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地域移行を検討したい時の連絡先はこちらです。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7818925" y="4016820"/>
            <a:ext cx="2957595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「にも包括」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8063025" y="5019463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「にも包括」協議の場では、こんな活動をしています。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3503662" y="85224"/>
            <a:ext cx="8731624" cy="40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ja-JP" altLang="en-US" sz="2000" b="1" dirty="0">
                <a:solidFill>
                  <a:srgbClr val="D6B845"/>
                </a:solidFill>
                <a:latin typeface="+mn-ea"/>
                <a:ea typeface="+mn-ea"/>
              </a:rPr>
              <a:t>大阪府版「にも包括」ポータルサイト　情報シート</a:t>
            </a:r>
            <a:endParaRPr lang="en-US" altLang="ja-JP" sz="20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4" y="0"/>
            <a:ext cx="2869809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326878" y="2421776"/>
            <a:ext cx="2418382" cy="6376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8000" b="1" spc="300" dirty="0">
                <a:solidFill>
                  <a:srgbClr val="FFFDE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池田市</a:t>
            </a:r>
            <a:endParaRPr lang="en-US" altLang="ja-JP" sz="8000" b="1" spc="300" dirty="0">
              <a:solidFill>
                <a:srgbClr val="FFFDE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3144609" y="476672"/>
            <a:ext cx="9017875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549427" y="512286"/>
            <a:ext cx="1770954" cy="1770954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楕円 15">
            <a:hlinkClick r:id="rId4" action="ppaction://hlinksldjump"/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8074020" y="159765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00000000-0008-0000-0200-00001F0000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996" y="797030"/>
            <a:ext cx="961239" cy="1263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4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3" y="2595067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B3242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6B8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695305" y="2973102"/>
            <a:ext cx="8801377" cy="2395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b="1" i="0" dirty="0">
                <a:effectLst/>
                <a:latin typeface="Söhne"/>
              </a:rPr>
              <a:t>池田市　福祉部　障がい福祉課</a:t>
            </a:r>
            <a:endParaRPr lang="en-US" altLang="ja-JP" sz="2400" b="1" i="0" dirty="0">
              <a:effectLst/>
              <a:latin typeface="Söhne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住所　　　　　　　：〒５６３－８６６６　池田市城南１丁目１番１号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電話番号　　　　　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０７２－７５４－６２５５（直通）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連絡用アドレス　　：</a:t>
            </a:r>
            <a:r>
              <a:rPr lang="en-US" altLang="ja-JP" sz="1800" b="1" dirty="0" err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syogai@city.ikeda.osaka.jp</a:t>
            </a:r>
            <a:endParaRPr lang="en-US" altLang="ja-JP" dirty="0">
              <a:latin typeface="Söhne"/>
            </a:endParaRPr>
          </a:p>
          <a:p>
            <a:pPr algn="ctr">
              <a:lnSpc>
                <a:spcPct val="150000"/>
              </a:lnSpc>
            </a:pPr>
            <a:endParaRPr lang="ja-JP" altLang="en-US" dirty="0"/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地域移行を検討する時は、下記にご連絡ください。</a:t>
            </a:r>
            <a:endParaRPr kumimoji="1"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4816653" y="2119091"/>
            <a:ext cx="7056784" cy="4585955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684590" y="519602"/>
            <a:ext cx="7560840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精神障がいにも対応した地域包括ケアシステムの構築のための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協議の場について</a:t>
            </a: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280570" y="212243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502955" y="2141166"/>
            <a:ext cx="4080877" cy="857206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1107661" y="195741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協議の場の名称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485529" y="5286842"/>
            <a:ext cx="4098303" cy="1454526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1113814" y="5088842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協議の場の構成員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E2DFA0D6-74BE-45F8-B57B-5AA3227CEFB9}"/>
              </a:ext>
            </a:extLst>
          </p:cNvPr>
          <p:cNvSpPr txBox="1">
            <a:spLocks/>
          </p:cNvSpPr>
          <p:nvPr/>
        </p:nvSpPr>
        <p:spPr>
          <a:xfrm>
            <a:off x="602023" y="5575978"/>
            <a:ext cx="3008563" cy="13512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・保健所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・精神科医療機関関係者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・障がい福祉関係者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・市障がい福祉課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479376" y="3239138"/>
            <a:ext cx="4104456" cy="552155"/>
          </a:xfrm>
          <a:prstGeom prst="roundRect">
            <a:avLst>
              <a:gd name="adj" fmla="val 16492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1107661" y="3079201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5663952" y="1865088"/>
            <a:ext cx="5650232" cy="552155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72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5663952" y="2924944"/>
            <a:ext cx="5007278" cy="34729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回程度開催し、現状の報告や課題の検討、研修などを行っています。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令和６年度の取組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第１回　令和６年５月２０日（月）　１３時３０分から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第２回　令和６年８月１９日（月）　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 １３時３０分から</a:t>
            </a:r>
            <a:endParaRPr lang="ja-JP" altLang="en-US" sz="1400" b="1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第３回　令和６年１１月１８日（月） １３時３０分から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第４回　令和７年１月２０日（月）　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 １３時３０分から</a:t>
            </a:r>
            <a:endParaRPr lang="ja-JP" altLang="en-US" sz="1400" b="1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  <a:p>
            <a:pPr algn="l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主な内容</a:t>
            </a:r>
          </a:p>
          <a:p>
            <a:pPr algn="l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（１）地域移行取組報告</a:t>
            </a:r>
          </a:p>
          <a:p>
            <a:pPr algn="l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（２）在院患者報告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（３）事例検討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（４）疾病教育についての研修</a:t>
            </a:r>
            <a:endParaRPr lang="ja-JP" altLang="en-US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（５）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その他情報</a:t>
            </a:r>
            <a:r>
              <a:rPr lang="ja-JP" altLang="en-US" sz="140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提供　　　　　　など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700210" y="3501262"/>
            <a:ext cx="3008563" cy="3780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年４回程度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676959" y="2381932"/>
            <a:ext cx="2866645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池田市地域自立支援協議会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精神</a:t>
            </a:r>
            <a:r>
              <a:rPr kumimoji="1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部会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角丸四角形 1">
            <a:extLst>
              <a:ext uri="{FF2B5EF4-FFF2-40B4-BE49-F238E27FC236}">
                <a16:creationId xmlns:a16="http://schemas.microsoft.com/office/drawing/2014/main" id="{036FC4B8-2A27-4E65-BB45-B479CE7CD9F9}"/>
              </a:ext>
            </a:extLst>
          </p:cNvPr>
          <p:cNvSpPr/>
          <p:nvPr/>
        </p:nvSpPr>
        <p:spPr>
          <a:xfrm>
            <a:off x="511835" y="4063935"/>
            <a:ext cx="4080877" cy="946933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ADAC408-05F9-4923-B553-6F1448BF7C7E}"/>
              </a:ext>
            </a:extLst>
          </p:cNvPr>
          <p:cNvSpPr txBox="1">
            <a:spLocks/>
          </p:cNvSpPr>
          <p:nvPr/>
        </p:nvSpPr>
        <p:spPr>
          <a:xfrm>
            <a:off x="1116541" y="388018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協議の場の事務局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B7F17C7B-EC69-4253-851A-A69D57A1F53B}"/>
              </a:ext>
            </a:extLst>
          </p:cNvPr>
          <p:cNvSpPr txBox="1">
            <a:spLocks/>
          </p:cNvSpPr>
          <p:nvPr/>
        </p:nvSpPr>
        <p:spPr>
          <a:xfrm>
            <a:off x="747964" y="4390343"/>
            <a:ext cx="2866645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池田市福祉部障がい福祉課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精神障がい者地域活動支援センター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「咲笑」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304,1,Slide49"/>
</p:tagLst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メイリオ　Segoe　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ワイド画面</PresentationFormat>
  <Paragraphs>52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Söhne</vt:lpstr>
      <vt:lpstr>メイリオ</vt:lpstr>
      <vt:lpstr>游ゴシック</vt:lpstr>
      <vt:lpstr>Arial</vt:lpstr>
      <vt:lpstr>Calibri</vt:lpstr>
      <vt:lpstr>Segoe UI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2026-02-12T11:42:43Z</dcterms:modified>
</cp:coreProperties>
</file>