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7" r:id="rId4"/>
    <p:sldId id="436"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Zu4I1SyRlls5sGzcYoWzag==" hashData="HSE2zA4LYSBrsAdiPtqLwaBqdpfEW5dZPqPos5QDO8q6f5QZoUNLYmfuXqwoqqphbgi2UAh1e/A8nteQgjLn/A=="/>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D9B"/>
    <a:srgbClr val="34485E"/>
    <a:srgbClr val="FFFDE1"/>
    <a:srgbClr val="5B9F8A"/>
    <a:srgbClr val="D6B845"/>
    <a:srgbClr val="B32425"/>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04"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2024/11/13</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2024/11/13</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2024/11/13</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2024/11/13</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2024/11/13</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2024/11/13</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youtube.com/@%E8%8C%A8%E6%9C%A8%E4%BF%9D%E5%81%A5%E6%89%80-x4z" TargetMode="External"/><Relationship Id="rId4" Type="http://schemas.openxmlformats.org/officeDocument/2006/relationships/hyperlink" Target="https://www.pref.osaka.lg.jp/o100130/ibarakihoken/kokoro/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03</a:t>
            </a:r>
            <a:endParaRPr lang="ja-JP" altLang="en-US" sz="4800" dirty="0">
              <a:solidFill>
                <a:srgbClr val="FFFDE1"/>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27713"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窓口</a:t>
            </a:r>
            <a:endParaRPr lang="en-US" altLang="ja-JP" sz="2400" b="1" dirty="0">
              <a:solidFill>
                <a:srgbClr val="3C7D9B"/>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精神保健福祉に関する相談窓口はこちらです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「にも包括」</a:t>
            </a:r>
            <a:br>
              <a:rPr lang="en-US" altLang="ja-JP" sz="2400" b="1" dirty="0">
                <a:solidFill>
                  <a:srgbClr val="3C7D9B"/>
                </a:solidFill>
                <a:latin typeface="+mn-ea"/>
                <a:ea typeface="+mn-ea"/>
              </a:rPr>
            </a:br>
            <a:r>
              <a:rPr lang="ja-JP" altLang="en-US" sz="2400" b="1" dirty="0">
                <a:solidFill>
                  <a:srgbClr val="3C7D9B"/>
                </a:solidFill>
                <a:latin typeface="+mn-ea"/>
                <a:ea typeface="+mn-ea"/>
              </a:rPr>
              <a:t>協議の場</a:t>
            </a:r>
            <a:endParaRPr lang="en-US" altLang="ja-JP" sz="2400" b="1" dirty="0">
              <a:solidFill>
                <a:srgbClr val="3C7D9B"/>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情報</a:t>
            </a:r>
            <a:endParaRPr lang="en-US" altLang="ja-JP" sz="2400" b="1" dirty="0">
              <a:solidFill>
                <a:srgbClr val="3C7D9B"/>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4"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3C7D9B"/>
                </a:solidFill>
                <a:latin typeface="+mn-ea"/>
                <a:ea typeface="+mn-ea"/>
              </a:rPr>
              <a:t>大阪府版「にも包括」ポータルサイト　情報シート</a:t>
            </a:r>
            <a:endParaRPr lang="en-US" altLang="ja-JP" sz="2000" b="1" dirty="0">
              <a:solidFill>
                <a:srgbClr val="3C7D9B"/>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1007224"/>
          </a:xfrm>
          <a:prstGeom prst="rect">
            <a:avLst/>
          </a:prstGeom>
        </p:spPr>
        <p:txBody>
          <a:bodyPr vert="horz" lIns="91440" tIns="45720" rIns="91440" bIns="45720" rtlCol="0" anchor="t">
            <a:normAutofit fontScale="4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大阪府</a:t>
            </a:r>
            <a:endParaRPr lang="en-US" altLang="ja-JP" sz="8000" b="1" spc="300" dirty="0">
              <a:solidFill>
                <a:srgbClr val="FFFDE1"/>
              </a:solidFill>
              <a:latin typeface="Arial" panose="020B0604020202020204" pitchFamily="34" charset="0"/>
              <a:ea typeface="+mn-ea"/>
              <a:cs typeface="Arial" panose="020B0604020202020204" pitchFamily="34" charset="0"/>
            </a:endParaRPr>
          </a:p>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茨木保健所</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3C7D9B"/>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pic>
        <p:nvPicPr>
          <p:cNvPr id="18" name="図 17">
            <a:extLst>
              <a:ext uri="{FF2B5EF4-FFF2-40B4-BE49-F238E27FC236}">
                <a16:creationId xmlns:a16="http://schemas.microsoft.com/office/drawing/2014/main" id="{8550B80D-7CC1-40C9-94C4-C4CC9F59A48E}"/>
              </a:ext>
            </a:extLst>
          </p:cNvPr>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2644" y="916251"/>
            <a:ext cx="1293583" cy="95750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窓口</a:t>
            </a:r>
            <a:endParaRPr lang="en-US" altLang="ja-JP" sz="4400" b="1" dirty="0">
              <a:solidFill>
                <a:srgbClr val="FFFDE1"/>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5B9F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3C7D9B"/>
              </a:solidFill>
            </a:endParaRPr>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672206"/>
          </a:xfrm>
          <a:prstGeom prst="rect">
            <a:avLst/>
          </a:prstGeom>
          <a:noFill/>
        </p:spPr>
        <p:txBody>
          <a:bodyPr wrap="square">
            <a:spAutoFit/>
          </a:bodyPr>
          <a:lstStyle/>
          <a:p>
            <a:pPr algn="ctr">
              <a:lnSpc>
                <a:spcPct val="150000"/>
              </a:lnSpc>
            </a:pPr>
            <a:r>
              <a:rPr lang="ja-JP" altLang="en-US" sz="2400" b="1" dirty="0">
                <a:latin typeface="Söhne"/>
              </a:rPr>
              <a:t>大阪府茨木市</a:t>
            </a:r>
            <a:r>
              <a:rPr lang="ja-JP" altLang="en-US" sz="2400" b="1" i="0" dirty="0">
                <a:effectLst/>
                <a:latin typeface="Söhne"/>
              </a:rPr>
              <a:t>保健所　地域保健課　精神保健福祉チーム</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　　所　〒</a:t>
            </a:r>
            <a:r>
              <a:rPr lang="en-US" altLang="ja-JP" sz="1800" b="1" dirty="0">
                <a:solidFill>
                  <a:schemeClr val="tx1"/>
                </a:solidFill>
                <a:latin typeface="メイリオ" panose="020B0604030504040204" pitchFamily="50" charset="-128"/>
                <a:ea typeface="メイリオ" panose="020B0604030504040204" pitchFamily="50" charset="-128"/>
              </a:rPr>
              <a:t>567-8585</a:t>
            </a:r>
            <a:r>
              <a:rPr lang="ja-JP" altLang="en-US" sz="1800" b="1" dirty="0">
                <a:solidFill>
                  <a:schemeClr val="tx1"/>
                </a:solidFill>
                <a:latin typeface="メイリオ" panose="020B0604030504040204" pitchFamily="50" charset="-128"/>
                <a:ea typeface="メイリオ" panose="020B0604030504040204" pitchFamily="50" charset="-128"/>
              </a:rPr>
              <a:t>　大阪府茨木市大住町</a:t>
            </a:r>
            <a:r>
              <a:rPr lang="en-US" altLang="ja-JP" sz="1800" b="1" dirty="0">
                <a:solidFill>
                  <a:schemeClr val="tx1"/>
                </a:solidFill>
                <a:latin typeface="メイリオ" panose="020B0604030504040204" pitchFamily="50" charset="-128"/>
                <a:ea typeface="メイリオ" panose="020B0604030504040204" pitchFamily="50" charset="-128"/>
              </a:rPr>
              <a:t>8-11</a:t>
            </a:r>
            <a:endParaRPr lang="en-US" altLang="ja-JP" b="1" dirty="0">
              <a:latin typeface="メイリオ" panose="020B0604030504040204" pitchFamily="50" charset="-128"/>
              <a:ea typeface="メイリオ" panose="020B0604030504040204" pitchFamily="50" charset="-128"/>
            </a:endParaRP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072-624-4668</a:t>
            </a:r>
            <a:r>
              <a:rPr lang="ja-JP" altLang="en-US" sz="1800" b="1" dirty="0">
                <a:solidFill>
                  <a:schemeClr val="tx1"/>
                </a:solidFill>
                <a:latin typeface="メイリオ" panose="020B0604030504040204" pitchFamily="50" charset="-128"/>
                <a:ea typeface="メイリオ" panose="020B0604030504040204" pitchFamily="50" charset="-128"/>
              </a:rPr>
              <a:t>（オリジナルガイダンスが流れるので４を選択）</a:t>
            </a:r>
            <a:endParaRPr lang="en-US" altLang="ja-JP" sz="1800" b="1" dirty="0">
              <a:solidFill>
                <a:schemeClr val="tx1"/>
              </a:solidFill>
              <a:latin typeface="メイリオ" panose="020B0604030504040204" pitchFamily="50" charset="-128"/>
              <a:ea typeface="メイリオ" panose="020B0604030504040204" pitchFamily="50" charset="-128"/>
            </a:endParaRP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　　当　精神保健福祉チーム員</a:t>
            </a:r>
            <a:endParaRPr lang="en-US" altLang="ja-JP" dirty="0">
              <a:latin typeface="Söhne"/>
            </a:endParaRPr>
          </a:p>
          <a:p>
            <a:pPr algn="ctr">
              <a:lnSpc>
                <a:spcPct val="150000"/>
              </a:lnSpc>
            </a:pPr>
            <a:endParaRPr lang="ja-JP" altLang="en-US"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461665"/>
          </a:xfrm>
          <a:prstGeom prst="rect">
            <a:avLst/>
          </a:prstGeom>
          <a:noFill/>
        </p:spPr>
        <p:txBody>
          <a:bodyPr wrap="square" rtlCol="0">
            <a:spAutoFit/>
          </a:bodyPr>
          <a:lstStyle/>
          <a:p>
            <a:r>
              <a:rPr kumimoji="1" lang="ja-JP" altLang="en-US" sz="2400" b="1" i="0" u="none" strike="noStrike" kern="1200" cap="none" spc="0" normalizeH="0" baseline="0" noProof="0" dirty="0">
                <a:ln>
                  <a:noFill/>
                </a:ln>
                <a:solidFill>
                  <a:srgbClr val="FFFDE1"/>
                </a:solidFill>
                <a:effectLst/>
                <a:uLnTx/>
                <a:uFillTx/>
                <a:latin typeface="Segoe UI"/>
                <a:ea typeface="メイリオ"/>
                <a:cs typeface="+mn-cs"/>
              </a:rPr>
              <a:t>精神保健福祉に関する相談は、下記にご連絡ください。</a:t>
            </a:r>
            <a:endParaRPr kumimoji="1" lang="ja-JP" altLang="en-US" sz="1600"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34485E"/>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FFFDE1"/>
                </a:solidFill>
                <a:latin typeface="+mn-ea"/>
                <a:ea typeface="+mn-ea"/>
              </a:rPr>
              <a:t>精神障がいにも対応した地域包括ケアシステムの構築のための</a:t>
            </a:r>
            <a:br>
              <a:rPr lang="en-US" altLang="ja-JP" sz="2400" b="1" dirty="0">
                <a:solidFill>
                  <a:srgbClr val="FFFDE1"/>
                </a:solidFill>
                <a:latin typeface="+mn-ea"/>
                <a:ea typeface="+mn-ea"/>
              </a:rPr>
            </a:br>
            <a:r>
              <a:rPr lang="ja-JP" altLang="en-US" sz="2400" b="1" dirty="0">
                <a:solidFill>
                  <a:srgbClr val="FFFDE1"/>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34485E"/>
          </a:solidFill>
          <a:ln>
            <a:solidFill>
              <a:srgbClr val="34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9"/>
            <a:ext cx="3008563" cy="875126"/>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・精神科医療機関関係者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・障がい福祉関係者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・社会福祉協議会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・市町村</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620491"/>
          </a:xfrm>
          <a:prstGeom prst="roundRect">
            <a:avLst>
              <a:gd name="adj" fmla="val 16492"/>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871864" y="2155413"/>
            <a:ext cx="7056784" cy="4585955"/>
          </a:xfrm>
          <a:prstGeom prst="roundRect">
            <a:avLst>
              <a:gd name="adj" fmla="val 2940"/>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5B9F8A"/>
          </a:solidFill>
          <a:ln>
            <a:solidFill>
              <a:srgbClr val="5B9F8A"/>
            </a:solidFill>
          </a:ln>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225106" y="2590481"/>
            <a:ext cx="6289935" cy="75605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年１回程度開催し、茨木保健所圏域の状況や課題の確認をしています。</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大阪府全体や保健所管内の在院患者の状況を報告するとともに、管内の課題について意見交換を行っています。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999205" y="3555028"/>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年１回程度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3906873"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大阪府茨木保健所　精神障がいにも対応した地域包括ケアシステム構築に係る協議の場</a:t>
            </a:r>
          </a:p>
        </p:txBody>
      </p:sp>
      <p:sp>
        <p:nvSpPr>
          <p:cNvPr id="27" name="角丸四角形 1">
            <a:extLst>
              <a:ext uri="{FF2B5EF4-FFF2-40B4-BE49-F238E27FC236}">
                <a16:creationId xmlns:a16="http://schemas.microsoft.com/office/drawing/2014/main" id="{036FC4B8-2A27-4E65-BB45-B479CE7CD9F9}"/>
              </a:ext>
            </a:extLst>
          </p:cNvPr>
          <p:cNvSpPr/>
          <p:nvPr/>
        </p:nvSpPr>
        <p:spPr>
          <a:xfrm>
            <a:off x="445750" y="4230013"/>
            <a:ext cx="4080877" cy="738016"/>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4032013"/>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1612060" y="4542172"/>
            <a:ext cx="1675628" cy="36024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大阪府茨木保健所</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0" name="タイトル 1">
            <a:extLst>
              <a:ext uri="{FF2B5EF4-FFF2-40B4-BE49-F238E27FC236}">
                <a16:creationId xmlns:a16="http://schemas.microsoft.com/office/drawing/2014/main" id="{A05DC163-2C80-485F-89F8-04D72ADFA1AC}"/>
              </a:ext>
            </a:extLst>
          </p:cNvPr>
          <p:cNvSpPr txBox="1">
            <a:spLocks/>
          </p:cNvSpPr>
          <p:nvPr/>
        </p:nvSpPr>
        <p:spPr>
          <a:xfrm>
            <a:off x="5220122" y="3422632"/>
            <a:ext cx="6289935" cy="252664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b="1" dirty="0">
                <a:solidFill>
                  <a:srgbClr val="44546A">
                    <a:lumMod val="50000"/>
                  </a:srgbClr>
                </a:solidFill>
                <a:latin typeface="メイリオ" panose="020B0604030504040204" pitchFamily="50" charset="-128"/>
                <a:ea typeface="メイリオ" panose="020B0604030504040204" pitchFamily="50" charset="-128"/>
              </a:rPr>
              <a:t>令和６年度の開催状況</a:t>
            </a:r>
            <a:endParaRPr lang="en-US" altLang="ja-JP" sz="16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　</a:t>
            </a:r>
            <a:r>
              <a:rPr lang="ja-JP" altLang="en-US" sz="1100" dirty="0">
                <a:solidFill>
                  <a:srgbClr val="44546A">
                    <a:lumMod val="50000"/>
                  </a:srgbClr>
                </a:solidFill>
                <a:latin typeface="メイリオ" panose="020B0604030504040204" pitchFamily="50" charset="-128"/>
                <a:ea typeface="メイリオ" panose="020B0604030504040204" pitchFamily="50" charset="-128"/>
              </a:rPr>
              <a:t>令和６年９月３０日（月）１４時から茨木保健所にて開催済み</a:t>
            </a:r>
            <a:endParaRPr lang="en-US" altLang="ja-JP" sz="1100" dirty="0">
              <a:solidFill>
                <a:srgbClr val="44546A">
                  <a:lumMod val="50000"/>
                </a:srgbClr>
              </a:solidFill>
              <a:latin typeface="メイリオ" panose="020B0604030504040204" pitchFamily="50" charset="-128"/>
              <a:ea typeface="メイリオ" panose="020B0604030504040204" pitchFamily="50" charset="-128"/>
            </a:endParaRPr>
          </a:p>
          <a:p>
            <a:pPr indent="279400" algn="just">
              <a:lnSpc>
                <a:spcPct val="150000"/>
              </a:lnSpc>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indent="279400" algn="just">
              <a:lnSpc>
                <a:spcPct val="150000"/>
              </a:lnSpc>
            </a:pPr>
            <a:r>
              <a:rPr lang="ja-JP" altLang="ja-JP" sz="1200" kern="100" dirty="0">
                <a:effectLst/>
                <a:latin typeface="+mj-ea"/>
                <a:cs typeface="Times New Roman" panose="02020603050405020304" pitchFamily="18" charset="0"/>
              </a:rPr>
              <a:t>（１）「精神障がいにも対応した地域包括ケアシステム」について</a:t>
            </a:r>
            <a:endParaRPr lang="en-US" altLang="ja-JP" sz="1200" kern="100" dirty="0">
              <a:effectLst/>
              <a:latin typeface="+mj-ea"/>
              <a:cs typeface="Times New Roman" panose="02020603050405020304" pitchFamily="18" charset="0"/>
            </a:endParaRPr>
          </a:p>
          <a:p>
            <a:pPr indent="279400" algn="just">
              <a:lnSpc>
                <a:spcPct val="150000"/>
              </a:lnSpc>
            </a:pPr>
            <a:r>
              <a:rPr lang="ja-JP" altLang="en-US" sz="1200" kern="100" dirty="0">
                <a:latin typeface="+mj-ea"/>
                <a:cs typeface="Times New Roman" panose="02020603050405020304" pitchFamily="18" charset="0"/>
              </a:rPr>
              <a:t>　　　　　　　　　　　　　　　　　　　　　　　　　</a:t>
            </a:r>
            <a:r>
              <a:rPr lang="ja-JP" altLang="ja-JP" sz="1200" kern="100" dirty="0">
                <a:effectLst/>
                <a:latin typeface="+mj-ea"/>
                <a:cs typeface="Times New Roman" panose="02020603050405020304" pitchFamily="18" charset="0"/>
              </a:rPr>
              <a:t>～現状および情報提供～　</a:t>
            </a:r>
          </a:p>
          <a:p>
            <a:pPr indent="279400" algn="just">
              <a:lnSpc>
                <a:spcPct val="150000"/>
              </a:lnSpc>
            </a:pPr>
            <a:r>
              <a:rPr lang="ja-JP" altLang="ja-JP" sz="1200" kern="100" dirty="0">
                <a:effectLst/>
                <a:latin typeface="+mj-ea"/>
                <a:cs typeface="Times New Roman" panose="02020603050405020304" pitchFamily="18" charset="0"/>
              </a:rPr>
              <a:t>（２） 茨木保健所管内の概況 ～令和</a:t>
            </a:r>
            <a:r>
              <a:rPr lang="en-US" altLang="ja-JP" sz="1200" kern="100" dirty="0">
                <a:effectLst/>
                <a:latin typeface="+mj-ea"/>
                <a:cs typeface="Times New Roman" panose="02020603050405020304" pitchFamily="18" charset="0"/>
              </a:rPr>
              <a:t>5</a:t>
            </a:r>
            <a:r>
              <a:rPr lang="ja-JP" altLang="ja-JP" sz="1200" kern="100" dirty="0">
                <a:effectLst/>
                <a:latin typeface="+mj-ea"/>
                <a:cs typeface="Times New Roman" panose="02020603050405020304" pitchFamily="18" charset="0"/>
              </a:rPr>
              <a:t>年度精神科在院患者調査報告書より</a:t>
            </a:r>
            <a:endParaRPr lang="en-US" altLang="ja-JP" sz="1200" kern="100" dirty="0">
              <a:latin typeface="+mj-ea"/>
              <a:cs typeface="Times New Roman" panose="02020603050405020304" pitchFamily="18" charset="0"/>
            </a:endParaRPr>
          </a:p>
          <a:p>
            <a:pPr indent="279400" algn="just">
              <a:lnSpc>
                <a:spcPct val="150000"/>
              </a:lnSpc>
            </a:pPr>
            <a:r>
              <a:rPr lang="ja-JP" altLang="ja-JP" sz="1200" kern="100" dirty="0">
                <a:effectLst/>
                <a:latin typeface="+mj-ea"/>
                <a:cs typeface="Times New Roman" panose="02020603050405020304" pitchFamily="18" charset="0"/>
              </a:rPr>
              <a:t>（３） 各市町の「協議の場」の状況と地域の課題について</a:t>
            </a:r>
            <a:endParaRPr lang="en-US" altLang="ja-JP" sz="1200" kern="100" dirty="0">
              <a:latin typeface="+mj-ea"/>
              <a:cs typeface="Times New Roman" panose="02020603050405020304" pitchFamily="18" charset="0"/>
            </a:endParaRPr>
          </a:p>
          <a:p>
            <a:pPr indent="279400" algn="just">
              <a:lnSpc>
                <a:spcPct val="150000"/>
              </a:lnSpc>
            </a:pPr>
            <a:r>
              <a:rPr lang="ja-JP" altLang="ja-JP" sz="1200" dirty="0">
                <a:effectLst/>
                <a:latin typeface="+mj-ea"/>
                <a:cs typeface="Times New Roman" panose="02020603050405020304" pitchFamily="18" charset="0"/>
              </a:rPr>
              <a:t>（４） 意見交換（茨木保健所管内の課題について）</a:t>
            </a:r>
            <a:endParaRPr lang="en-US" altLang="ja-JP" sz="1200" dirty="0">
              <a:effectLst/>
              <a:latin typeface="+mj-ea"/>
              <a:cs typeface="Times New Roman" panose="02020603050405020304" pitchFamily="18" charset="0"/>
            </a:endParaRPr>
          </a:p>
          <a:p>
            <a:pPr indent="279400" algn="just">
              <a:lnSpc>
                <a:spcPct val="150000"/>
              </a:lnSpc>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19371C1-4E12-4098-80D3-36E985652C2D}"/>
              </a:ext>
            </a:extLst>
          </p:cNvPr>
          <p:cNvSpPr txBox="1"/>
          <p:nvPr/>
        </p:nvSpPr>
        <p:spPr>
          <a:xfrm>
            <a:off x="6095998" y="5593243"/>
            <a:ext cx="5115344" cy="600164"/>
          </a:xfrm>
          <a:prstGeom prst="rect">
            <a:avLst/>
          </a:prstGeom>
          <a:noFill/>
          <a:ln>
            <a:solidFill>
              <a:schemeClr val="tx1"/>
            </a:solidFill>
            <a:prstDash val="dash"/>
          </a:ln>
        </p:spPr>
        <p:txBody>
          <a:bodyPr wrap="square" rtlCol="0">
            <a:spAutoFit/>
          </a:bodyPr>
          <a:lstStyle/>
          <a:p>
            <a:r>
              <a:rPr kumimoji="1" lang="ja-JP" altLang="en-US" sz="1100" dirty="0"/>
              <a:t>意見交換では、精神科病院ができること・地域に期待すること、地域の機関ができること・</a:t>
            </a:r>
            <a:r>
              <a:rPr kumimoji="1" lang="ja-JP" altLang="en-US" sz="1100"/>
              <a:t>精神科病院に期待</a:t>
            </a:r>
            <a:r>
              <a:rPr kumimoji="1" lang="ja-JP" altLang="en-US" sz="1100" dirty="0"/>
              <a:t>することをテーマに、連携について各機関から</a:t>
            </a:r>
            <a:endParaRPr kumimoji="1" lang="en-US" altLang="ja-JP" sz="1100" dirty="0"/>
          </a:p>
          <a:p>
            <a:r>
              <a:rPr kumimoji="1" lang="ja-JP" altLang="en-US" sz="1100" dirty="0"/>
              <a:t>発言をいただきました。</a:t>
            </a:r>
          </a:p>
        </p:txBody>
      </p:sp>
    </p:spTree>
    <p:extLst>
      <p:ext uri="{BB962C8B-B14F-4D97-AF65-F5344CB8AC3E}">
        <p14:creationId xmlns:p14="http://schemas.microsoft.com/office/powerpoint/2010/main" val="2204310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11327" y="2033003"/>
            <a:ext cx="10881419" cy="1656183"/>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252345" y="2618749"/>
            <a:ext cx="2739296" cy="657970"/>
          </a:xfrm>
          <a:prstGeom prst="rect">
            <a:avLst/>
          </a:prstGeom>
        </p:spPr>
        <p:txBody>
          <a:bodyPr vert="horz" lIns="91440" tIns="45720" rIns="91440" bIns="45720" rtlCol="0" anchor="t">
            <a:normAutofit fontScale="7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精神保健福祉チームの</a:t>
            </a:r>
            <a:endParaRPr lang="en-US" altLang="ja-JP" sz="2800" b="1" dirty="0">
              <a:solidFill>
                <a:prstClr val="black"/>
              </a:solidFill>
              <a:latin typeface="メイリオ" panose="020B0604030504040204" pitchFamily="50" charset="-128"/>
              <a:ea typeface="メイリオ" panose="020B0604030504040204" pitchFamily="50" charset="-128"/>
            </a:endParaRPr>
          </a:p>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ホームページ</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4136306" y="2420888"/>
            <a:ext cx="7432302" cy="43204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こころの健康相談の他、依存症・自殺対策や研修・市民講座などの情報を発信しています。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53469" y="2369675"/>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情報提供</a:t>
            </a:r>
            <a:endParaRPr lang="en-US" altLang="ja-JP" sz="4400" b="1" dirty="0">
              <a:solidFill>
                <a:srgbClr val="FFFDE1"/>
              </a:solidFill>
              <a:latin typeface="+mn-ea"/>
              <a:ea typeface="+mn-ea"/>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メイリオ" panose="020B0604030504040204" pitchFamily="50" charset="-128"/>
                <a:ea typeface="メイリオ" panose="020B0604030504040204" pitchFamily="50" charset="-128"/>
              </a:rPr>
              <a:t>03</a:t>
            </a:r>
            <a:endParaRPr lang="ja-JP" altLang="en-US" sz="4800" dirty="0">
              <a:solidFill>
                <a:srgbClr val="FFFDE1"/>
              </a:solidFill>
              <a:latin typeface="メイリオ" panose="020B0604030504040204" pitchFamily="50" charset="-128"/>
              <a:ea typeface="メイリオ" panose="020B0604030504040204" pitchFamily="50" charset="-128"/>
            </a:endParaRPr>
          </a:p>
        </p:txBody>
      </p:sp>
      <p:sp>
        <p:nvSpPr>
          <p:cNvPr id="26" name="角丸四角形 1">
            <a:extLst>
              <a:ext uri="{FF2B5EF4-FFF2-40B4-BE49-F238E27FC236}">
                <a16:creationId xmlns:a16="http://schemas.microsoft.com/office/drawing/2014/main" id="{F698F395-27B3-40BA-BC86-0583CAFC50F8}"/>
              </a:ext>
            </a:extLst>
          </p:cNvPr>
          <p:cNvSpPr/>
          <p:nvPr/>
        </p:nvSpPr>
        <p:spPr>
          <a:xfrm>
            <a:off x="834691" y="4473116"/>
            <a:ext cx="10881419" cy="1656183"/>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1133997" y="5009852"/>
            <a:ext cx="2739296" cy="657970"/>
          </a:xfrm>
          <a:prstGeom prst="rect">
            <a:avLst/>
          </a:prstGeom>
        </p:spPr>
        <p:txBody>
          <a:bodyPr vert="horz" lIns="91440" tIns="45720" rIns="91440" bIns="45720" rtlCol="0" anchor="t">
            <a:normAutofit fontScale="7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保健所の</a:t>
            </a:r>
            <a:r>
              <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YouTube</a:t>
            </a:r>
          </a:p>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チャンネル</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376833" y="4760778"/>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4" name="タイトル 1">
            <a:extLst>
              <a:ext uri="{FF2B5EF4-FFF2-40B4-BE49-F238E27FC236}">
                <a16:creationId xmlns:a16="http://schemas.microsoft.com/office/drawing/2014/main" id="{B89B376A-A25E-4194-B494-DD1541F25FF8}"/>
              </a:ext>
            </a:extLst>
          </p:cNvPr>
          <p:cNvSpPr txBox="1">
            <a:spLocks/>
          </p:cNvSpPr>
          <p:nvPr/>
        </p:nvSpPr>
        <p:spPr>
          <a:xfrm>
            <a:off x="4136306" y="2895711"/>
            <a:ext cx="7432302" cy="43204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400" b="0" i="0" u="none" strike="noStrike" kern="1200" cap="none" spc="0" normalizeH="0" baseline="0" noProof="0" dirty="0">
                <a:ln>
                  <a:noFill/>
                </a:ln>
                <a:solidFill>
                  <a:schemeClr val="bg2">
                    <a:lumMod val="50000"/>
                  </a:schemeClr>
                </a:solidFill>
                <a:effectLst/>
                <a:uLnTx/>
                <a:uFillTx/>
                <a:latin typeface="メイリオ" panose="020B0604030504040204" pitchFamily="50" charset="-128"/>
                <a:ea typeface="メイリオ" panose="020B0604030504040204" pitchFamily="50" charset="-128"/>
                <a:hlinkClick r:id="rId4">
                  <a:extLst>
                    <a:ext uri="{A12FA001-AC4F-418D-AE19-62706E023703}">
                      <ahyp:hlinkClr xmlns:ahyp="http://schemas.microsoft.com/office/drawing/2018/hyperlinkcolor" val="tx"/>
                    </a:ext>
                  </a:extLst>
                </a:hlinkClick>
              </a:rPr>
              <a:t>https://www.pref.osaka.lg.jp/o100130/ibarakihoken/kokoro/index.html</a:t>
            </a:r>
            <a:endParaRPr kumimoji="1" lang="en-US" altLang="ja-JP" sz="1400" b="0" i="0" u="none" strike="noStrike" kern="1200" cap="none" spc="0" normalizeH="0" baseline="0" noProof="0" dirty="0">
              <a:ln>
                <a:noFill/>
              </a:ln>
              <a:solidFill>
                <a:schemeClr val="bg2">
                  <a:lumMod val="50000"/>
                </a:scheme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chemeClr val="bg2">
                  <a:lumMod val="50000"/>
                </a:schemeClr>
              </a:solidFill>
              <a:effectLst/>
              <a:uLnTx/>
              <a:uFillTx/>
              <a:latin typeface="メイリオ" panose="020B0604030504040204" pitchFamily="50" charset="-128"/>
              <a:ea typeface="メイリオ" panose="020B0604030504040204" pitchFamily="50" charset="-128"/>
            </a:endParaRPr>
          </a:p>
        </p:txBody>
      </p:sp>
      <p:sp>
        <p:nvSpPr>
          <p:cNvPr id="15" name="タイトル 1">
            <a:extLst>
              <a:ext uri="{FF2B5EF4-FFF2-40B4-BE49-F238E27FC236}">
                <a16:creationId xmlns:a16="http://schemas.microsoft.com/office/drawing/2014/main" id="{978CE85C-626F-4385-A91C-6721CC3CD293}"/>
              </a:ext>
            </a:extLst>
          </p:cNvPr>
          <p:cNvSpPr txBox="1">
            <a:spLocks/>
          </p:cNvSpPr>
          <p:nvPr/>
        </p:nvSpPr>
        <p:spPr>
          <a:xfrm>
            <a:off x="4130835" y="4869160"/>
            <a:ext cx="7432302" cy="43204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府民や関係機関に向けて動画による啓発情報等を発信しています。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F933E8D5-B207-4662-AA80-4A540C229A4F}"/>
              </a:ext>
            </a:extLst>
          </p:cNvPr>
          <p:cNvSpPr txBox="1"/>
          <p:nvPr/>
        </p:nvSpPr>
        <p:spPr>
          <a:xfrm>
            <a:off x="4130834" y="5312821"/>
            <a:ext cx="7561911" cy="492443"/>
          </a:xfrm>
          <a:prstGeom prst="rect">
            <a:avLst/>
          </a:prstGeom>
          <a:noFill/>
        </p:spPr>
        <p:txBody>
          <a:bodyPr wrap="square" rtlCol="0">
            <a:spAutoFit/>
          </a:bodyPr>
          <a:lstStyle/>
          <a:p>
            <a:r>
              <a:rPr kumimoji="1" lang="en-US" altLang="ja-JP" sz="1300" dirty="0">
                <a:solidFill>
                  <a:schemeClr val="bg2">
                    <a:lumMod val="50000"/>
                  </a:schemeClr>
                </a:solidFill>
                <a:hlinkClick r:id="rId5">
                  <a:extLst>
                    <a:ext uri="{A12FA001-AC4F-418D-AE19-62706E023703}">
                      <ahyp:hlinkClr xmlns:ahyp="http://schemas.microsoft.com/office/drawing/2018/hyperlinkcolor" val="tx"/>
                    </a:ext>
                  </a:extLst>
                </a:hlinkClick>
              </a:rPr>
              <a:t>https://www.youtube.com/@%E8%8C%A8%E6%9C%A8%E4%BF%9D%E5%81%A5%E6%89%80-x4z</a:t>
            </a:r>
            <a:endParaRPr kumimoji="1" lang="en-US" altLang="ja-JP" sz="1300" dirty="0">
              <a:solidFill>
                <a:schemeClr val="bg2">
                  <a:lumMod val="50000"/>
                </a:schemeClr>
              </a:solidFill>
            </a:endParaRPr>
          </a:p>
          <a:p>
            <a:endParaRPr kumimoji="1" lang="ja-JP" altLang="en-US" sz="1300" dirty="0">
              <a:solidFill>
                <a:schemeClr val="bg2">
                  <a:lumMod val="50000"/>
                </a:schemeClr>
              </a:solidFill>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ユーザー定義 7">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FFFDE1"/>
      </a:hlink>
      <a:folHlink>
        <a:srgbClr val="FFFDE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509</Words>
  <Application>Microsoft Office PowerPoint</Application>
  <PresentationFormat>ワイド画面</PresentationFormat>
  <Paragraphs>66</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2024-11-13T10:01:53Z</dcterms:modified>
</cp:coreProperties>
</file>